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1" r:id="rId3"/>
    <p:sldId id="307" r:id="rId4"/>
    <p:sldId id="299" r:id="rId5"/>
    <p:sldId id="277" r:id="rId6"/>
    <p:sldId id="313" r:id="rId7"/>
    <p:sldId id="304" r:id="rId8"/>
    <p:sldId id="314" r:id="rId9"/>
    <p:sldId id="303" r:id="rId10"/>
    <p:sldId id="306" r:id="rId11"/>
    <p:sldId id="301" r:id="rId12"/>
    <p:sldId id="302" r:id="rId13"/>
    <p:sldId id="317" r:id="rId14"/>
    <p:sldId id="324" r:id="rId15"/>
    <p:sldId id="319" r:id="rId16"/>
    <p:sldId id="320" r:id="rId17"/>
    <p:sldId id="308" r:id="rId18"/>
    <p:sldId id="31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A06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8" autoAdjust="0"/>
    <p:restoredTop sz="86473" autoAdjust="0"/>
  </p:normalViewPr>
  <p:slideViewPr>
    <p:cSldViewPr snapToGrid="0"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6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42F7-37AF-4EB3-94AE-72C2ECC9AB8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A12F-33B5-4824-ACDC-EED4155C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0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A12F-33B5-4824-ACDC-EED4155CD4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41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A12F-33B5-4824-ACDC-EED4155CD4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50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351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876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775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97297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5623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47823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2746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506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122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18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105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AFE9-934E-41D6-90D3-8AAA66B81CFA}" type="datetimeFigureOut">
              <a:rPr lang="zh-HK" altLang="en-US" smtClean="0"/>
              <a:pPr/>
              <a:t>25/3/2020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0B80-858B-4D12-93CE-E7883FD7AAB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505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9M57hycc7A&amp;feature=youtu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hp.gov.hk/en/healthtopics/content/24/102466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general-studies-for-primary/learning-and-teaching_resource_cd_st/Healthy_life_en_2.z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tv/resource/4718096912" TargetMode="External"/><Relationship Id="rId2" Type="http://schemas.openxmlformats.org/officeDocument/2006/relationships/hyperlink" Target="https://www.hkedcity.net/etv/resource/183661495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sKFUOlyTJVg&amp;feature=youtu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5_steps_for_proper_hand_washin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48638" y="2813377"/>
            <a:ext cx="7772400" cy="1670941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latin typeface="Arial" charset="0"/>
                <a:ea typeface="Arial" charset="0"/>
                <a:cs typeface="Arial" charset="0"/>
              </a:rPr>
              <a:t>General Studies for </a:t>
            </a:r>
            <a:r>
              <a:rPr lang="en-US" altLang="zh-TW" sz="4000" smtClean="0">
                <a:latin typeface="Arial" charset="0"/>
                <a:ea typeface="Arial" charset="0"/>
                <a:cs typeface="Arial" charset="0"/>
              </a:rPr>
              <a:t>Primary Schools</a:t>
            </a:r>
            <a:r>
              <a:rPr lang="en-US" altLang="zh-TW" sz="4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40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4000" dirty="0" smtClean="0">
                <a:latin typeface="Arial" charset="0"/>
                <a:ea typeface="Arial" charset="0"/>
                <a:cs typeface="Arial" charset="0"/>
              </a:rPr>
              <a:t>Learning Strand </a:t>
            </a:r>
            <a:r>
              <a:rPr lang="mr-IN" altLang="zh-TW" sz="40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zh-TW" sz="4000" dirty="0" smtClean="0">
                <a:latin typeface="Arial" charset="0"/>
                <a:ea typeface="Arial" charset="0"/>
                <a:cs typeface="Arial" charset="0"/>
              </a:rPr>
              <a:t> Health and Living</a:t>
            </a:r>
            <a:endParaRPr lang="zh-HK" alt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838" y="4633066"/>
            <a:ext cx="6858000" cy="16557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endParaRPr lang="en-US" altLang="zh-HK" dirty="0"/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Primary One to Three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HK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(Teachers’ Copy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zh-HK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8969" y="779986"/>
            <a:ext cx="8570563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General Studies for Primary Schools </a:t>
            </a:r>
          </a:p>
          <a:p>
            <a:pPr algn="ctr"/>
            <a:r>
              <a:rPr lang="en-US" altLang="zh-TW" sz="4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Additional Resources</a:t>
            </a:r>
          </a:p>
          <a:p>
            <a:pPr algn="ctr"/>
            <a:r>
              <a:rPr lang="en-US" altLang="zh-TW" sz="4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Health and Living Series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/>
              <a:t>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8030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8B0BCDC-A898-473F-B687-0B589CB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6" y="35659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en-US" altLang="zh-HK" sz="3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HK" sz="36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take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off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surgical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properly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(Video)</a:t>
            </a:r>
            <a:r>
              <a:rPr lang="zh-TW" altLang="en-US" sz="31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safe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disposal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1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surgical</a:t>
            </a:r>
            <a:r>
              <a:rPr lang="zh-TW" altLang="en-US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1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en-US" altLang="zh-TW" sz="3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1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endParaRPr lang="zh-HK" altLang="en-US" sz="3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45151904-835F-436A-8984-9BF57A93B5C2}"/>
              </a:ext>
            </a:extLst>
          </p:cNvPr>
          <p:cNvSpPr txBox="1"/>
          <p:nvPr/>
        </p:nvSpPr>
        <p:spPr>
          <a:xfrm>
            <a:off x="434296" y="5018812"/>
            <a:ext cx="52368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 smtClean="0">
                <a:latin typeface="Arial" charset="0"/>
                <a:ea typeface="Arial" charset="0"/>
                <a:cs typeface="Arial" charset="0"/>
              </a:rPr>
              <a:t>Website:</a:t>
            </a:r>
            <a:endParaRPr lang="en-US" altLang="zh-HK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HK" sz="2200" dirty="0">
                <a:latin typeface="Arial" charset="0"/>
                <a:ea typeface="Arial" charset="0"/>
                <a:cs typeface="Arial" charset="0"/>
                <a:hlinkClick r:id="rId2"/>
              </a:rPr>
              <a:t>https://</a:t>
            </a:r>
            <a:r>
              <a:rPr lang="en-US" altLang="zh-HK" sz="2200" dirty="0" smtClean="0">
                <a:latin typeface="Arial" charset="0"/>
                <a:ea typeface="Arial" charset="0"/>
                <a:cs typeface="Arial" charset="0"/>
                <a:hlinkClick r:id="rId2"/>
              </a:rPr>
              <a:t>www.youtube.com/watch?v=D9M57hycc7A&amp;feature=youtube</a:t>
            </a:r>
            <a:endParaRPr lang="en-US" altLang="zh-HK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86400" y="5895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HK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32" y="1601639"/>
            <a:ext cx="4386649" cy="2352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141" y="4106396"/>
            <a:ext cx="1257380" cy="129883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240" y="1611825"/>
            <a:ext cx="3179350" cy="4200040"/>
          </a:xfrm>
        </p:spPr>
      </p:pic>
    </p:spTree>
    <p:extLst>
      <p:ext uri="{BB962C8B-B14F-4D97-AF65-F5344CB8AC3E}">
        <p14:creationId xmlns:p14="http://schemas.microsoft.com/office/powerpoint/2010/main" xmlns="" val="11552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88880"/>
            <a:ext cx="7886700" cy="413676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reference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webpage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COVID-19,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Health,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guides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prevention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COVID-19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transmission</a:t>
            </a:r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Suggested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earning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ctivity</a:t>
            </a:r>
            <a:endParaRPr lang="zh-HK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032" y="984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Introduction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webpage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COVID-19,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CHP,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Department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</a:t>
            </a:r>
            <a:r>
              <a:rPr lang="zh-TW" altLang="en-US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Health</a:t>
            </a:r>
            <a:endParaRPr lang="zh-HK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0008" y="1596600"/>
            <a:ext cx="8126533" cy="823912"/>
          </a:xfrm>
        </p:spPr>
        <p:txBody>
          <a:bodyPr>
            <a:normAutofit fontScale="92500"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altLang="zh-HK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www.chp.gov.hk/en/healthtopics/content/24/102466.html</a:t>
            </a:r>
            <a:endParaRPr lang="en-US" altLang="zh-HK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FCEBE7A4-9C30-4DF4-B979-521310679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60" y="2187845"/>
            <a:ext cx="7932881" cy="1993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432" y="4466091"/>
            <a:ext cx="1556952" cy="15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7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06DD1CF-8E03-4812-A453-A1385226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4" y="1463643"/>
            <a:ext cx="6360006" cy="13902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Show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your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your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relatives/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friends/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elderly</a:t>
            </a: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call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family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members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show your care to relatives/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friends/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elderly, and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share with them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learned,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e.g.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clean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hands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wear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mask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properly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transmission.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="" xmlns:a16="http://schemas.microsoft.com/office/drawing/2014/main" id="{47C54F7F-8770-4913-913D-0282A70812D2}"/>
              </a:ext>
            </a:extLst>
          </p:cNvPr>
          <p:cNvGrpSpPr/>
          <p:nvPr/>
        </p:nvGrpSpPr>
        <p:grpSpPr>
          <a:xfrm>
            <a:off x="680267" y="2290363"/>
            <a:ext cx="1415390" cy="1415390"/>
            <a:chOff x="5152406" y="2485406"/>
            <a:chExt cx="1887187" cy="1887187"/>
          </a:xfrm>
        </p:grpSpPr>
        <p:sp>
          <p:nvSpPr>
            <p:cNvPr id="31" name="橢圓 30">
              <a:extLst>
                <a:ext uri="{FF2B5EF4-FFF2-40B4-BE49-F238E27FC236}">
                  <a16:creationId xmlns="" xmlns:a16="http://schemas.microsoft.com/office/drawing/2014/main" id="{E5A4325D-684E-4EA3-B38D-15B8D85635FF}"/>
                </a:ext>
              </a:extLst>
            </p:cNvPr>
            <p:cNvSpPr/>
            <p:nvPr/>
          </p:nvSpPr>
          <p:spPr>
            <a:xfrm>
              <a:off x="5152406" y="2485406"/>
              <a:ext cx="1887187" cy="1887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矩形 31" descr="接收器">
              <a:extLst>
                <a:ext uri="{FF2B5EF4-FFF2-40B4-BE49-F238E27FC236}">
                  <a16:creationId xmlns="" xmlns:a16="http://schemas.microsoft.com/office/drawing/2014/main" id="{26912CA5-D6E7-4EDC-9379-9730FF4C654A}"/>
                </a:ext>
              </a:extLst>
            </p:cNvPr>
            <p:cNvSpPr/>
            <p:nvPr/>
          </p:nvSpPr>
          <p:spPr>
            <a:xfrm>
              <a:off x="5554593" y="2887594"/>
              <a:ext cx="1082812" cy="1082812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3" name="橢圓 32">
            <a:extLst>
              <a:ext uri="{FF2B5EF4-FFF2-40B4-BE49-F238E27FC236}">
                <a16:creationId xmlns="" xmlns:a16="http://schemas.microsoft.com/office/drawing/2014/main" id="{E433626F-E57A-449F-8CBB-911B385EB795}"/>
              </a:ext>
            </a:extLst>
          </p:cNvPr>
          <p:cNvSpPr/>
          <p:nvPr/>
        </p:nvSpPr>
        <p:spPr>
          <a:xfrm>
            <a:off x="680267" y="4217163"/>
            <a:ext cx="1415390" cy="14153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" name="矩形 33" descr="打開的信封">
            <a:extLst>
              <a:ext uri="{FF2B5EF4-FFF2-40B4-BE49-F238E27FC236}">
                <a16:creationId xmlns="" xmlns:a16="http://schemas.microsoft.com/office/drawing/2014/main" id="{788F231B-FA19-4587-910F-BE3F8F299533}"/>
              </a:ext>
            </a:extLst>
          </p:cNvPr>
          <p:cNvSpPr/>
          <p:nvPr/>
        </p:nvSpPr>
        <p:spPr>
          <a:xfrm>
            <a:off x="981906" y="4518803"/>
            <a:ext cx="812109" cy="81210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36997C6F-0B7A-410E-805D-7FBFAADCF1B1}"/>
              </a:ext>
            </a:extLst>
          </p:cNvPr>
          <p:cNvSpPr/>
          <p:nvPr/>
        </p:nvSpPr>
        <p:spPr>
          <a:xfrm>
            <a:off x="2194714" y="4135883"/>
            <a:ext cx="6463674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altLang="zh-TW" sz="2800" u="sng" dirty="0" smtClean="0">
                <a:latin typeface="Arial" charset="0"/>
                <a:ea typeface="Arial" charset="0"/>
                <a:cs typeface="Arial" charset="0"/>
              </a:rPr>
              <a:t>Make</a:t>
            </a:r>
            <a:r>
              <a:rPr lang="zh-TW" altLang="en-US" sz="28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u="sng" dirty="0" smtClean="0">
                <a:latin typeface="Arial" charset="0"/>
                <a:ea typeface="Arial" charset="0"/>
                <a:cs typeface="Arial" charset="0"/>
              </a:rPr>
              <a:t>greeting</a:t>
            </a:r>
            <a:r>
              <a:rPr lang="zh-TW" altLang="en-US" sz="28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u="sng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28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2800" u="sng" strike="sngStrike" dirty="0">
              <a:latin typeface="Arial" charset="0"/>
              <a:ea typeface="Arial" charset="0"/>
              <a:cs typeface="Arial" charset="0"/>
            </a:endParaRPr>
          </a:p>
          <a:p>
            <a:pPr marL="357188" lvl="1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greeting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(take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photos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cards)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encourage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smtClean="0">
                <a:latin typeface="Arial" charset="0"/>
                <a:ea typeface="Arial" charset="0"/>
                <a:cs typeface="Arial" charset="0"/>
              </a:rPr>
              <a:t>healthcare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professionals,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cleaners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epidemic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ea typeface="Arial" charset="0"/>
                <a:cs typeface="Arial" charset="0"/>
              </a:rPr>
              <a:t>precaution</a:t>
            </a:r>
            <a:r>
              <a:rPr lang="zh-TW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personnel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who you know and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appreciate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contribution.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Then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ask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through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platforms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zh-TW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1600" dirty="0" smtClean="0">
                <a:latin typeface="Arial" charset="0"/>
                <a:ea typeface="Arial" charset="0"/>
                <a:cs typeface="Arial" charset="0"/>
              </a:rPr>
              <a:t>media.</a:t>
            </a:r>
            <a:endParaRPr lang="zh-HK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68020" y="246379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Suggested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Activity</a:t>
            </a:r>
            <a:endParaRPr lang="zh-HK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282624" y="217428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TW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zh-TW" altLang="en-US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TW" altLang="en-US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web</a:t>
            </a:r>
            <a:endParaRPr lang="zh-HK" altLang="en-US" sz="4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008" y="4605597"/>
            <a:ext cx="3731075" cy="20164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527" y="2179978"/>
            <a:ext cx="5431789" cy="4509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624" y="1057381"/>
            <a:ext cx="841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nstant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messaging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stickers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added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greeting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cards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downloaded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the EDB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website</a:t>
            </a:r>
            <a:endParaRPr lang="zh-TW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zh-TW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581" t="15294" r="32405" b="46601"/>
          <a:stretch/>
        </p:blipFill>
        <p:spPr>
          <a:xfrm>
            <a:off x="5124110" y="2051553"/>
            <a:ext cx="3856465" cy="2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1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db.gov.hk/attachment/tc/curriculum-development/4-key-tasks/moral-civic/mpd2019/Oneness_of_mi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27" y="1044835"/>
            <a:ext cx="2058544" cy="2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b.gov.hk/attachment/tc/curriculum-development/4-key-tasks/moral-civic/mpd2019/Fight%20disease_toge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166" y="978614"/>
            <a:ext cx="1985564" cy="19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db.gov.hk/attachment/tc/curriculum-development/4-key-tasks/moral-civic/mpd2019/Face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68" y="844810"/>
            <a:ext cx="2228664" cy="22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637" y="344766"/>
            <a:ext cx="6274909" cy="70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ight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virus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positively</a:t>
            </a:r>
            <a:endParaRPr lang="en-US" altLang="zh-TW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49636" y="3488729"/>
            <a:ext cx="7232924" cy="989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eep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personal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hygiene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protect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yourself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others</a:t>
            </a:r>
            <a:r>
              <a:rPr lang="en-US" dirty="0"/>
              <a:t/>
            </a:r>
            <a:br>
              <a:rPr lang="en-US" dirty="0"/>
            </a:br>
            <a:endParaRPr lang="en-US" altLang="zh-TW" dirty="0"/>
          </a:p>
          <a:p>
            <a:endParaRPr lang="en-US" dirty="0"/>
          </a:p>
        </p:txBody>
      </p:sp>
      <p:pic>
        <p:nvPicPr>
          <p:cNvPr id="1032" name="Picture 8" descr="https://www.edb.gov.hk/attachment/tc/curriculum-development/4-key-tasks/moral-civic/mpd2019/Washing_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70" y="4244497"/>
            <a:ext cx="2049257" cy="20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9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005" y="3700033"/>
            <a:ext cx="7692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appreciate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effort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healthcare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professionals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ther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epidemic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precaution</a:t>
            </a:r>
            <a:r>
              <a:rPr lang="zh-TW" altLang="en-US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personnel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98" y="481944"/>
            <a:ext cx="384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1D2129"/>
                </a:solidFill>
                <a:latin typeface="Arial" charset="0"/>
                <a:ea typeface="Arial" charset="0"/>
                <a:cs typeface="Arial" charset="0"/>
              </a:rPr>
              <a:t>care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6" descr="https://www.edb.gov.hk/attachment/tc/curriculum-development/4-key-tasks/moral-civic/mpd2019/Take_C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05" y="1359107"/>
            <a:ext cx="2451457" cy="24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edb.gov.hk/attachment/tc/curriculum-development/4-key-tasks/moral-civic/mpd2019/Thanks%20medical%20st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720" y="4609928"/>
            <a:ext cx="1968070" cy="19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www.edb.gov.hk/attachment/tc/curriculum-development/4-key-tasks/moral-civic/mpd2019/WS_1_Gratitud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977" y="4653609"/>
            <a:ext cx="1763919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2469"/>
            <a:ext cx="8178799" cy="6391802"/>
          </a:xfrm>
        </p:spPr>
      </p:pic>
    </p:spTree>
    <p:extLst>
      <p:ext uri="{BB962C8B-B14F-4D97-AF65-F5344CB8AC3E}">
        <p14:creationId xmlns:p14="http://schemas.microsoft.com/office/powerpoint/2010/main" xmlns="" val="27911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Worksheets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Teachers’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version)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508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How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much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do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you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know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about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COVID-19?</a:t>
            </a:r>
            <a:endParaRPr lang="en-US" altLang="zh-TW" sz="3600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Super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“Hand</a:t>
            </a:r>
            <a:r>
              <a:rPr lang="zh-TW" altLang="en-US" sz="3600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Washers”</a:t>
            </a:r>
            <a:endParaRPr lang="en-US" altLang="zh-TW" sz="3600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Smartest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Virus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Fighter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(Board</a:t>
            </a:r>
            <a:r>
              <a:rPr lang="zh-TW" altLang="en-US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game)</a:t>
            </a:r>
            <a:endParaRPr lang="en-US" sz="3600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35427"/>
            <a:ext cx="7772400" cy="1174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Wish</a:t>
            </a:r>
            <a:r>
              <a:rPr lang="zh-TW" altLang="en-US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TW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zh-TW" altLang="en-US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zh-TW" altLang="en-US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Health!</a:t>
            </a:r>
            <a:endParaRPr lang="zh-HK" altLang="en-US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4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981" y="177235"/>
            <a:ext cx="832937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3000" dirty="0" smtClean="0">
                <a:latin typeface="Arial" charset="0"/>
                <a:ea typeface="Arial" charset="0"/>
                <a:cs typeface="Arial" charset="0"/>
              </a:rPr>
              <a:t>General Studies for Primary Schools</a:t>
            </a:r>
            <a:br>
              <a:rPr lang="en-US" altLang="zh-TW" sz="3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000" dirty="0" smtClean="0">
                <a:latin typeface="Arial" charset="0"/>
                <a:ea typeface="Arial" charset="0"/>
                <a:cs typeface="Arial" charset="0"/>
              </a:rPr>
              <a:t>Learning elements related to Health and Living</a:t>
            </a:r>
            <a:endParaRPr lang="zh-HK" alt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26943" y="1859797"/>
            <a:ext cx="7895418" cy="4774858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Importance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food,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physical exercises,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rest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health,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e.g.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balanced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diet,</a:t>
            </a:r>
            <a:r>
              <a:rPr lang="zh-TW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regular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exercise,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proper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postures,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eye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protection</a:t>
            </a:r>
            <a:endParaRPr lang="zh-TW" altLang="zh-HK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Basic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personal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environmental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hygiene,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e.g.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wash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hands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properly,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do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litter</a:t>
            </a:r>
            <a:endParaRPr lang="en-US" altLang="zh-TW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Washing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hands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properly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safe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disposal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used</a:t>
            </a:r>
            <a:r>
              <a:rPr lang="zh-TW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dirty="0" smtClean="0">
                <a:latin typeface="Arial" charset="0"/>
                <a:ea typeface="Arial" charset="0"/>
                <a:cs typeface="Arial" charset="0"/>
              </a:rPr>
              <a:t>mask</a:t>
            </a:r>
            <a:endParaRPr lang="en-US" altLang="zh-TW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3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973" y="355767"/>
            <a:ext cx="8587598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CD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General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Studies</a:t>
            </a:r>
            <a:r>
              <a:rPr lang="en-US" altLang="zh-TW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“Our</a:t>
            </a:r>
            <a:r>
              <a:rPr lang="zh-TW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Wonderful</a:t>
            </a:r>
            <a:r>
              <a:rPr lang="zh-TW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Body” </a:t>
            </a:r>
            <a:b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(Includes</a:t>
            </a:r>
            <a:r>
              <a:rPr lang="zh-TW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learning activities of “communicable</a:t>
            </a:r>
            <a:r>
              <a:rPr lang="zh-TW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 smtClean="0">
                <a:latin typeface="Arial" charset="0"/>
                <a:ea typeface="Arial" charset="0"/>
                <a:cs typeface="Arial" charset="0"/>
              </a:rPr>
              <a:t>diseases”)</a:t>
            </a:r>
            <a:endParaRPr lang="zh-HK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47" y="2325987"/>
            <a:ext cx="2104372" cy="3255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8849742"/>
              </p:ext>
            </p:extLst>
          </p:nvPr>
        </p:nvGraphicFramePr>
        <p:xfrm>
          <a:off x="2367419" y="1958340"/>
          <a:ext cx="6254533" cy="356235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58021">
                  <a:extLst>
                    <a:ext uri="{9D8B030D-6E8A-4147-A177-3AD203B41FA5}">
                      <a16:colId xmlns="" xmlns:a16="http://schemas.microsoft.com/office/drawing/2014/main" val="3671885220"/>
                    </a:ext>
                  </a:extLst>
                </a:gridCol>
                <a:gridCol w="3796512">
                  <a:extLst>
                    <a:ext uri="{9D8B030D-6E8A-4147-A177-3AD203B41FA5}">
                      <a16:colId xmlns="" xmlns:a16="http://schemas.microsoft.com/office/drawing/2014/main" val="2940143352"/>
                    </a:ext>
                  </a:extLst>
                </a:gridCol>
              </a:tblGrid>
              <a:tr h="267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Theme</a:t>
                      </a:r>
                      <a:endParaRPr lang="zh-HK" altLang="en-US" b="1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Learning</a:t>
                      </a:r>
                      <a:r>
                        <a:rPr lang="zh-TW" altLang="en-US" b="1" baseline="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Activities</a:t>
                      </a:r>
                      <a:endParaRPr lang="en-US" altLang="zh-TW" b="1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9217130"/>
                  </a:ext>
                </a:extLst>
              </a:tr>
              <a:tr h="2617470">
                <a:tc>
                  <a:txBody>
                    <a:bodyPr/>
                    <a:lstStyle/>
                    <a:p>
                      <a:r>
                        <a:rPr lang="en-US" altLang="zh-TW" baseline="0" dirty="0" smtClean="0">
                          <a:effectLst/>
                        </a:rPr>
                        <a:t>Structure of our body</a:t>
                      </a:r>
                      <a:endParaRPr lang="zh-HK" alt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Sensory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organs 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en-US" altLang="zh-TW" sz="1600" dirty="0">
                        <a:solidFill>
                          <a:srgbClr val="272727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Main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parts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and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functions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of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digestive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1)</a:t>
                      </a:r>
                      <a:r>
                        <a:rPr lang="zh-TW" altLang="en-US" sz="160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endParaRPr lang="en-US" altLang="zh-TW" sz="1600" dirty="0" smtClean="0">
                        <a:solidFill>
                          <a:srgbClr val="272727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Bones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and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muscles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Our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respiratory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Importance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of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circulatory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en-US" altLang="zh-TW" sz="1600" dirty="0">
                        <a:solidFill>
                          <a:srgbClr val="272727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Functions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of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nervous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system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solidFill>
                            <a:srgbClr val="272727"/>
                          </a:solidFill>
                          <a:effectLst/>
                        </a:rPr>
                        <a:t>2</a:t>
                      </a:r>
                      <a:r>
                        <a:rPr lang="en-US" altLang="zh-TW" sz="1600" dirty="0" smtClean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0117162"/>
                  </a:ext>
                </a:extLst>
              </a:tr>
              <a:tr h="477513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effectLst/>
                        </a:rPr>
                        <a:t>Healthy</a:t>
                      </a:r>
                      <a:r>
                        <a:rPr lang="zh-TW" altLang="en-US" baseline="0" dirty="0" smtClean="0">
                          <a:effectLst/>
                        </a:rPr>
                        <a:t> </a:t>
                      </a:r>
                      <a:r>
                        <a:rPr lang="en-US" altLang="zh-TW" baseline="0" dirty="0" smtClean="0">
                          <a:effectLst/>
                        </a:rPr>
                        <a:t>living</a:t>
                      </a:r>
                      <a:endParaRPr lang="zh-HK" alt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1. </a:t>
                      </a:r>
                      <a:r>
                        <a:rPr lang="en-US" altLang="zh-TW" sz="1600" dirty="0" smtClean="0">
                          <a:effectLst/>
                        </a:rPr>
                        <a:t>Healthy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eating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Stage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1</a:t>
                      </a:r>
                      <a:r>
                        <a:rPr lang="en-US" altLang="zh-TW" sz="1600" dirty="0" smtClean="0">
                          <a:effectLst/>
                        </a:rPr>
                        <a:t>)</a:t>
                      </a:r>
                      <a:r>
                        <a:rPr lang="en-US" altLang="zh-TW" sz="1600" dirty="0">
                          <a:effectLst/>
                        </a:rPr>
                        <a:t/>
                      </a:r>
                      <a:br>
                        <a:rPr lang="en-US" altLang="zh-TW" sz="1600" dirty="0">
                          <a:effectLst/>
                        </a:rPr>
                      </a:br>
                      <a:r>
                        <a:rPr lang="en-US" altLang="zh-TW" sz="1600" dirty="0">
                          <a:effectLst/>
                        </a:rPr>
                        <a:t>2. </a:t>
                      </a:r>
                      <a:r>
                        <a:rPr lang="en-US" altLang="zh-TW" sz="1600" dirty="0" smtClean="0">
                          <a:effectLst/>
                        </a:rPr>
                        <a:t>Common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diseases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dirty="0" smtClean="0">
                          <a:effectLst/>
                        </a:rPr>
                        <a:t>(Key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Stages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1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and</a:t>
                      </a:r>
                      <a:r>
                        <a:rPr lang="zh-TW" altLang="en-US" sz="1600" baseline="0" dirty="0" smtClean="0">
                          <a:effectLst/>
                        </a:rPr>
                        <a:t> </a:t>
                      </a:r>
                      <a:r>
                        <a:rPr lang="en-US" altLang="zh-TW" sz="1600" baseline="0" dirty="0" smtClean="0">
                          <a:effectLst/>
                        </a:rPr>
                        <a:t>2</a:t>
                      </a:r>
                      <a:r>
                        <a:rPr lang="en-US" altLang="zh-TW" sz="1600" dirty="0" smtClean="0">
                          <a:effectLst/>
                        </a:rPr>
                        <a:t>)</a:t>
                      </a:r>
                      <a:endParaRPr lang="en-US" altLang="zh-TW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40224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32914" y="5682219"/>
            <a:ext cx="848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:</a:t>
            </a:r>
            <a:endParaRPr lang="en-US" altLang="zh-HK" dirty="0"/>
          </a:p>
          <a:p>
            <a:r>
              <a:rPr lang="en-US" altLang="zh-CN" u="sng" dirty="0">
                <a:hlinkClick r:id="rId3"/>
              </a:rPr>
              <a:t>https://www.edb.gov.hk/attachment/en/curriculum-development/kla/general-studies-for-primary/learning-and-teaching_resource_cd_st/Healthy_life_en_2.zip</a:t>
            </a:r>
            <a:endParaRPr lang="en-US" altLang="zh-TW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3935" y="3494422"/>
            <a:ext cx="3858017" cy="27557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763935" y="4897677"/>
            <a:ext cx="3858017" cy="68397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8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88880"/>
            <a:ext cx="7886700" cy="3836139"/>
          </a:xfrm>
        </p:spPr>
        <p:txBody>
          <a:bodyPr>
            <a:normAutofit/>
          </a:bodyPr>
          <a:lstStyle/>
          <a:p>
            <a:pPr hangingPunct="0"/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Watch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ETV:</a:t>
            </a:r>
            <a:endParaRPr lang="en-US" altLang="zh-TW" sz="3600" dirty="0">
              <a:latin typeface="Arial" charset="0"/>
              <a:ea typeface="Arial" charset="0"/>
              <a:cs typeface="Arial" charset="0"/>
            </a:endParaRPr>
          </a:p>
          <a:p>
            <a:pPr marL="0" indent="0" hangingPunct="0">
              <a:buNone/>
            </a:pPr>
            <a:r>
              <a:rPr lang="zh-TW" altLang="zh-HK" sz="3600" dirty="0">
                <a:latin typeface="Arial" charset="0"/>
                <a:ea typeface="Arial" charset="0"/>
                <a:cs typeface="Arial" charset="0"/>
              </a:rPr>
              <a:t>「打敗病菌</a:t>
            </a:r>
            <a:r>
              <a:rPr lang="zh-TW" altLang="zh-HK" sz="3600" dirty="0" smtClean="0">
                <a:latin typeface="Arial" charset="0"/>
                <a:ea typeface="Arial" charset="0"/>
                <a:cs typeface="Arial" charset="0"/>
              </a:rPr>
              <a:t>大王」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, understand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existence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bacteria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environment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ways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diseases</a:t>
            </a:r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Suggested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Learning</a:t>
            </a:r>
            <a:r>
              <a:rPr lang="zh-TW" altLang="en-US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Activity</a:t>
            </a:r>
            <a:endParaRPr lang="zh-HK" altLang="en-US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1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252" y="3208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ETV,</a:t>
            </a:r>
            <a:r>
              <a:rPr lang="zh-TW" altLang="en-US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b="1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EDB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打敗病菌大王</a:t>
            </a:r>
            <a:endParaRPr lang="zh-HK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877" y="1642509"/>
            <a:ext cx="6566088" cy="91179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Key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Stages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1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2</a:t>
            </a:r>
            <a:endParaRPr lang="en-US" altLang="zh-HK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altLang="zh-HK" dirty="0">
                <a:latin typeface="Arial" pitchFamily="34" charset="0"/>
                <a:cs typeface="Arial" pitchFamily="34" charset="0"/>
                <a:hlinkClick r:id="rId3"/>
              </a:rPr>
              <a:t>https://www.hkedcity.net/etv/resource/4718096912</a:t>
            </a:r>
            <a:endParaRPr lang="zh-HK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784" y="1907293"/>
            <a:ext cx="1905000" cy="1905000"/>
          </a:xfrm>
        </p:spPr>
      </p:pic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07393" y="3956188"/>
            <a:ext cx="3887391" cy="260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err="1" smtClean="0"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aims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at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promoting healthy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living,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explaining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existence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bacteria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living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environment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introducing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ways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 smtClean="0">
                <a:latin typeface="Arial" charset="0"/>
                <a:ea typeface="Arial" charset="0"/>
                <a:cs typeface="Arial" charset="0"/>
              </a:rPr>
              <a:t>diseases.</a:t>
            </a:r>
            <a:endParaRPr lang="zh-HK" altLang="en-US" sz="2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/>
          <a:srcRect l="11729" t="2524" r="2788" b="9478"/>
          <a:stretch/>
        </p:blipFill>
        <p:spPr>
          <a:xfrm>
            <a:off x="460877" y="2968072"/>
            <a:ext cx="4331864" cy="2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880" y="985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Hand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hygiene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──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simple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yet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effective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way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prevent</a:t>
            </a:r>
            <a:r>
              <a:rPr lang="zh-TW" alt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latin typeface="Arial" charset="0"/>
                <a:ea typeface="Arial" charset="0"/>
                <a:cs typeface="Arial" charset="0"/>
              </a:rPr>
              <a:t>diseases</a:t>
            </a:r>
            <a:endParaRPr lang="zh-HK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3462427" y="1825625"/>
            <a:ext cx="4334687" cy="61264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Why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perform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hand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hygiene?</a:t>
            </a:r>
            <a:endParaRPr lang="zh-HK" altLang="en-US" sz="2400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5" name="流程圖: 替代程序 4"/>
          <p:cNvSpPr/>
          <p:nvPr/>
        </p:nvSpPr>
        <p:spPr>
          <a:xfrm>
            <a:off x="3423031" y="3263121"/>
            <a:ext cx="4641399" cy="61264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When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to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perform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hand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hygiene?</a:t>
            </a:r>
            <a:endParaRPr lang="zh-HK" altLang="en-US" sz="2400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3696" t="9941" r="73860"/>
          <a:stretch/>
        </p:blipFill>
        <p:spPr>
          <a:xfrm>
            <a:off x="505281" y="1390107"/>
            <a:ext cx="2377403" cy="5247034"/>
          </a:xfrm>
          <a:prstGeom prst="rect">
            <a:avLst/>
          </a:prstGeom>
        </p:spPr>
      </p:pic>
      <p:sp>
        <p:nvSpPr>
          <p:cNvPr id="9" name="流程圖: 替代程序 8"/>
          <p:cNvSpPr/>
          <p:nvPr/>
        </p:nvSpPr>
        <p:spPr>
          <a:xfrm>
            <a:off x="3274541" y="5012252"/>
            <a:ext cx="5044737" cy="612648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Who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should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perform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hand</a:t>
            </a:r>
            <a:r>
              <a:rPr lang="zh-TW" altLang="en-US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hygiene?</a:t>
            </a:r>
            <a:endParaRPr lang="zh-HK" altLang="en-US" sz="2400" dirty="0"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2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clean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hands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properly”</a:t>
            </a:r>
            <a:r>
              <a:rPr lang="zh-TW" altLang="en-US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(video)</a:t>
            </a:r>
            <a:endParaRPr lang="en-US" altLang="zh-HK" sz="36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9A8AA509-012A-4771-8896-BCEED3E1A4B2}"/>
              </a:ext>
            </a:extLst>
          </p:cNvPr>
          <p:cNvSpPr txBox="1"/>
          <p:nvPr/>
        </p:nvSpPr>
        <p:spPr>
          <a:xfrm>
            <a:off x="628650" y="5222278"/>
            <a:ext cx="80222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Website:</a:t>
            </a:r>
            <a:endParaRPr lang="en-US" altLang="zh-HK" sz="2400" dirty="0">
              <a:latin typeface="Arial" pitchFamily="34" charset="0"/>
              <a:cs typeface="Arial" pitchFamily="34" charset="0"/>
            </a:endParaRPr>
          </a:p>
          <a:p>
            <a:r>
              <a:rPr lang="en-US" altLang="zh-HK" sz="22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altLang="zh-HK" sz="2200" dirty="0" smtClean="0">
                <a:solidFill>
                  <a:srgbClr val="0070C0"/>
                </a:solidFill>
                <a:hlinkClick r:id="rId2"/>
              </a:rPr>
              <a:t>www.youtube.com/watch?v=sKFUOlyTJVg&amp;feature=youtube</a:t>
            </a:r>
            <a:endParaRPr lang="en-US" altLang="zh-HK" sz="2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56" y="1775740"/>
            <a:ext cx="6229910" cy="3208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186" y="2300096"/>
            <a:ext cx="1878689" cy="18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8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696" t="8767" r="4239"/>
          <a:stretch/>
        </p:blipFill>
        <p:spPr>
          <a:xfrm>
            <a:off x="97277" y="87549"/>
            <a:ext cx="8920263" cy="66439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29191" y="1021404"/>
            <a:ext cx="1809345" cy="28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圓角矩形 7"/>
          <p:cNvSpPr/>
          <p:nvPr/>
        </p:nvSpPr>
        <p:spPr>
          <a:xfrm>
            <a:off x="2470826" y="4854102"/>
            <a:ext cx="1780162" cy="1089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955277" y="914400"/>
            <a:ext cx="1789889" cy="448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727643" y="3025302"/>
            <a:ext cx="1838527" cy="197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4669277" y="1021404"/>
            <a:ext cx="1332689" cy="1857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6001966" y="2675106"/>
            <a:ext cx="564204" cy="204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0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71" y="16285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CHP,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en-US" altLang="zh-HK" sz="3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HK" sz="3600" dirty="0">
                <a:latin typeface="Arial" charset="0"/>
                <a:ea typeface="Arial" charset="0"/>
                <a:cs typeface="Arial" charset="0"/>
              </a:rPr>
            </a:br>
            <a:r>
              <a:rPr lang="zh-TW" altLang="en-US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Proper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Hand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ashing</a:t>
            </a:r>
            <a:r>
              <a:rPr lang="zh-TW" alt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(Poster)</a:t>
            </a:r>
            <a:endParaRPr lang="en-US" altLang="zh-HK" sz="36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9A8AA509-012A-4771-8896-BCEED3E1A4B2}"/>
              </a:ext>
            </a:extLst>
          </p:cNvPr>
          <p:cNvSpPr txBox="1"/>
          <p:nvPr/>
        </p:nvSpPr>
        <p:spPr>
          <a:xfrm>
            <a:off x="360834" y="3925383"/>
            <a:ext cx="25535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Website</a:t>
            </a:r>
            <a:r>
              <a:rPr lang="en-US" altLang="zh-HK" sz="2400" dirty="0" smtClean="0"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:</a:t>
            </a:r>
            <a:endParaRPr lang="en-US" altLang="zh-HK" sz="2200" dirty="0">
              <a:latin typeface="Arial" pitchFamily="34" charset="0"/>
              <a:cs typeface="Arial" pitchFamily="34" charset="0"/>
            </a:endParaRPr>
          </a:p>
          <a:p>
            <a:r>
              <a:rPr lang="en-US" altLang="zh-HK" sz="22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altLang="zh-HK" sz="2200" dirty="0" err="1">
                <a:solidFill>
                  <a:srgbClr val="0070C0"/>
                </a:solidFill>
                <a:hlinkClick r:id="rId3"/>
              </a:rPr>
              <a:t>www.chp.gov.hk</a:t>
            </a:r>
            <a:r>
              <a:rPr lang="en-US" altLang="zh-HK" sz="2200" dirty="0">
                <a:solidFill>
                  <a:srgbClr val="0070C0"/>
                </a:solidFill>
                <a:hlinkClick r:id="rId3"/>
              </a:rPr>
              <a:t>/files/pdf/5_steps_for_proper_hand_washing.pdf</a:t>
            </a:r>
            <a:endParaRPr lang="en-US" altLang="zh-HK" sz="2200" dirty="0">
              <a:solidFill>
                <a:srgbClr val="0070C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C5AA9CD1-24C6-494F-9D6A-AFEA31F9A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"/>
          <a:stretch/>
        </p:blipFill>
        <p:spPr>
          <a:xfrm>
            <a:off x="3217226" y="1306144"/>
            <a:ext cx="5180180" cy="547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607" y="1586094"/>
            <a:ext cx="2057550" cy="21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3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1220</TotalTime>
  <Words>514</Words>
  <Application>Microsoft Macintosh PowerPoint</Application>
  <PresentationFormat>如螢幕大小 (4:3)</PresentationFormat>
  <Paragraphs>79</Paragraphs>
  <Slides>19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General Studies for Primary Schools Learning Strand – Health and Living</vt:lpstr>
      <vt:lpstr>General Studies for Primary Schools Learning elements related to Health and Living</vt:lpstr>
      <vt:lpstr>Learning and Teaching Resources CD for Primary General Studies “Our Wonderful Body”  (Includes learning activities of “communicable diseases”)</vt:lpstr>
      <vt:lpstr>投影片 4</vt:lpstr>
      <vt:lpstr>ETV, EDB 打敗病菌大王</vt:lpstr>
      <vt:lpstr>Hand hygiene ──  a simple yet effective way to prevent diseases</vt:lpstr>
      <vt:lpstr>CHP, Department of Health  “How to clean our hands properly” (video)</vt:lpstr>
      <vt:lpstr>投影片 8</vt:lpstr>
      <vt:lpstr>CHP, Department of Health  5 Steps for Proper Hand Washing (Poster)</vt:lpstr>
      <vt:lpstr>CHP, Department of Health How to take off a surgical mask properly (Video) and safe disposal of a surgical mask </vt:lpstr>
      <vt:lpstr>投影片 11</vt:lpstr>
      <vt:lpstr>Introduction of the webpage of COVID-19, CHP, Department of Health</vt:lpstr>
      <vt:lpstr>投影片 13</vt:lpstr>
      <vt:lpstr>Resources on web</vt:lpstr>
      <vt:lpstr>投影片 15</vt:lpstr>
      <vt:lpstr>投影片 16</vt:lpstr>
      <vt:lpstr>投影片 17</vt:lpstr>
      <vt:lpstr>Worksheets (Teachers’ version)</vt:lpstr>
      <vt:lpstr>Wish You Good Health!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K&amp;P</dc:creator>
  <cp:lastModifiedBy>Lee</cp:lastModifiedBy>
  <cp:revision>176</cp:revision>
  <dcterms:created xsi:type="dcterms:W3CDTF">2020-02-10T03:07:39Z</dcterms:created>
  <dcterms:modified xsi:type="dcterms:W3CDTF">2020-03-25T05:56:24Z</dcterms:modified>
</cp:coreProperties>
</file>