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2" r:id="rId3"/>
    <p:sldId id="303" r:id="rId4"/>
    <p:sldId id="304" r:id="rId5"/>
    <p:sldId id="284" r:id="rId6"/>
    <p:sldId id="294" r:id="rId7"/>
    <p:sldId id="295" r:id="rId8"/>
    <p:sldId id="297" r:id="rId9"/>
    <p:sldId id="279" r:id="rId10"/>
    <p:sldId id="280" r:id="rId11"/>
    <p:sldId id="298" r:id="rId12"/>
    <p:sldId id="282" r:id="rId13"/>
    <p:sldId id="299" r:id="rId14"/>
    <p:sldId id="300" r:id="rId15"/>
    <p:sldId id="301" r:id="rId16"/>
    <p:sldId id="275" r:id="rId17"/>
  </p:sldIdLst>
  <p:sldSz cx="9144000" cy="6858000" type="screen4x3"/>
  <p:notesSz cx="7099300" cy="10234613"/>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BDD1D5A4-8C35-48A1-96CD-9136E3AD7A8D}">
          <p14:sldIdLst>
            <p14:sldId id="256"/>
            <p14:sldId id="302"/>
            <p14:sldId id="303"/>
            <p14:sldId id="304"/>
            <p14:sldId id="284"/>
            <p14:sldId id="294"/>
            <p14:sldId id="295"/>
            <p14:sldId id="297"/>
            <p14:sldId id="279"/>
            <p14:sldId id="280"/>
            <p14:sldId id="298"/>
            <p14:sldId id="282"/>
            <p14:sldId id="299"/>
            <p14:sldId id="300"/>
            <p14:sldId id="301"/>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CC00CC"/>
    <a:srgbClr val="FFFFCC"/>
    <a:srgbClr val="99CC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199" autoAdjust="0"/>
    <p:restoredTop sz="94660"/>
  </p:normalViewPr>
  <p:slideViewPr>
    <p:cSldViewPr snapToGrid="0">
      <p:cViewPr varScale="1">
        <p:scale>
          <a:sx n="115" d="100"/>
          <a:sy n="115" d="100"/>
        </p:scale>
        <p:origin x="2274" y="228"/>
      </p:cViewPr>
      <p:guideLst/>
    </p:cSldViewPr>
  </p:slideViewPr>
  <p:notesTextViewPr>
    <p:cViewPr>
      <p:scale>
        <a:sx n="1" d="1"/>
        <a:sy n="1" d="1"/>
      </p:scale>
      <p:origin x="0" y="0"/>
    </p:cViewPr>
  </p:notesTextViewPr>
  <p:sorterViewPr>
    <p:cViewPr>
      <p:scale>
        <a:sx n="100" d="100"/>
        <a:sy n="100" d="100"/>
      </p:scale>
      <p:origin x="0" y="-14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078851B0-96A4-4906-BFE4-4F8E184A23D0}" type="datetimeFigureOut">
              <a:rPr lang="zh-HK" altLang="en-US" smtClean="0"/>
              <a:t>31/3/2020</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96561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78851B0-96A4-4906-BFE4-4F8E184A23D0}" type="datetimeFigureOut">
              <a:rPr lang="zh-HK" altLang="en-US" smtClean="0"/>
              <a:t>31/3/2020</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2958061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78851B0-96A4-4906-BFE4-4F8E184A23D0}" type="datetimeFigureOut">
              <a:rPr lang="zh-HK" altLang="en-US" smtClean="0"/>
              <a:t>31/3/2020</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1600913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78851B0-96A4-4906-BFE4-4F8E184A23D0}" type="datetimeFigureOut">
              <a:rPr lang="zh-HK" altLang="en-US" smtClean="0"/>
              <a:t>31/3/2020</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398519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078851B0-96A4-4906-BFE4-4F8E184A23D0}" type="datetimeFigureOut">
              <a:rPr lang="zh-HK" altLang="en-US" smtClean="0"/>
              <a:t>31/3/2020</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285757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078851B0-96A4-4906-BFE4-4F8E184A23D0}" type="datetimeFigureOut">
              <a:rPr lang="zh-HK" altLang="en-US" smtClean="0"/>
              <a:t>31/3/2020</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1795725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078851B0-96A4-4906-BFE4-4F8E184A23D0}" type="datetimeFigureOut">
              <a:rPr lang="zh-HK" altLang="en-US" smtClean="0"/>
              <a:t>31/3/2020</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106338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078851B0-96A4-4906-BFE4-4F8E184A23D0}" type="datetimeFigureOut">
              <a:rPr lang="zh-HK" altLang="en-US" smtClean="0"/>
              <a:t>31/3/2020</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1564220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851B0-96A4-4906-BFE4-4F8E184A23D0}" type="datetimeFigureOut">
              <a:rPr lang="zh-HK" altLang="en-US" smtClean="0"/>
              <a:t>31/3/2020</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2788877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078851B0-96A4-4906-BFE4-4F8E184A23D0}" type="datetimeFigureOut">
              <a:rPr lang="zh-HK" altLang="en-US" smtClean="0"/>
              <a:t>31/3/2020</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1511071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078851B0-96A4-4906-BFE4-4F8E184A23D0}" type="datetimeFigureOut">
              <a:rPr lang="zh-HK" altLang="en-US" smtClean="0"/>
              <a:t>31/3/2020</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743690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851B0-96A4-4906-BFE4-4F8E184A23D0}" type="datetimeFigureOut">
              <a:rPr lang="zh-HK" altLang="en-US" smtClean="0"/>
              <a:t>31/3/2020</a:t>
            </a:fld>
            <a:endParaRPr lang="zh-HK"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192872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43484" y="3911465"/>
            <a:ext cx="8857032" cy="2749822"/>
          </a:xfrm>
        </p:spPr>
        <p:txBody>
          <a:bodyPr>
            <a:noAutofit/>
          </a:bodyPr>
          <a:lstStyle/>
          <a:p>
            <a:r>
              <a:rPr lang="en-HK" altLang="zh-HK" sz="3200" b="1" dirty="0">
                <a:latin typeface="+mn-lt"/>
              </a:rPr>
              <a:t>Learning and Teaching Resource on “Coronavirus Disease 2019 (COVID-19)”</a:t>
            </a:r>
            <a:br>
              <a:rPr lang="en-HK" altLang="zh-HK" sz="3200" b="1" dirty="0">
                <a:latin typeface="+mn-lt"/>
              </a:rPr>
            </a:br>
            <a:r>
              <a:rPr lang="zh-TW" altLang="zh-HK" sz="3200" dirty="0"/>
              <a:t/>
            </a:r>
            <a:br>
              <a:rPr lang="zh-TW" altLang="zh-HK" sz="3200" dirty="0"/>
            </a:br>
            <a:r>
              <a:rPr lang="en-HK" altLang="zh-HK" sz="3200" dirty="0">
                <a:latin typeface="+mn-lt"/>
              </a:rPr>
              <a:t>The </a:t>
            </a:r>
            <a:r>
              <a:rPr lang="en-HK" altLang="zh-HK" sz="3200" dirty="0" smtClean="0">
                <a:latin typeface="+mn-lt"/>
              </a:rPr>
              <a:t>challenges of the </a:t>
            </a:r>
            <a:r>
              <a:rPr lang="en-HK" altLang="zh-HK" sz="3200" dirty="0">
                <a:latin typeface="+mn-lt"/>
              </a:rPr>
              <a:t>global fight against </a:t>
            </a:r>
            <a:br>
              <a:rPr lang="en-HK" altLang="zh-HK" sz="3200" dirty="0">
                <a:latin typeface="+mn-lt"/>
              </a:rPr>
            </a:br>
            <a:r>
              <a:rPr lang="en-HK" altLang="zh-HK" sz="3200" dirty="0">
                <a:latin typeface="+mn-lt"/>
              </a:rPr>
              <a:t>the epidemic</a:t>
            </a:r>
            <a:r>
              <a:rPr lang="zh-TW" altLang="zh-HK" sz="3200" dirty="0">
                <a:latin typeface="+mn-lt"/>
              </a:rPr>
              <a:t/>
            </a:r>
            <a:br>
              <a:rPr lang="zh-TW" altLang="zh-HK" sz="3200" dirty="0">
                <a:latin typeface="+mn-lt"/>
              </a:rPr>
            </a:br>
            <a:r>
              <a:rPr lang="en-HK" altLang="zh-HK" sz="3200" dirty="0">
                <a:latin typeface="+mn-lt"/>
              </a:rPr>
              <a:t>Liberal Studies Section,</a:t>
            </a:r>
            <a:r>
              <a:rPr lang="zh-TW" altLang="en-US" sz="3200" dirty="0">
                <a:latin typeface="+mn-lt"/>
              </a:rPr>
              <a:t> </a:t>
            </a:r>
            <a:r>
              <a:rPr lang="en-HK" altLang="zh-HK" sz="3200" dirty="0">
                <a:latin typeface="+mn-lt"/>
              </a:rPr>
              <a:t>Education Bureau</a:t>
            </a:r>
            <a:endParaRPr lang="zh-TW" altLang="zh-HK" sz="3200" dirty="0">
              <a:latin typeface="+mn-lt"/>
            </a:endParaRPr>
          </a:p>
        </p:txBody>
      </p:sp>
      <p:pic>
        <p:nvPicPr>
          <p:cNvPr id="7" name="Picture 6">
            <a:extLst>
              <a:ext uri="{FF2B5EF4-FFF2-40B4-BE49-F238E27FC236}">
                <a16:creationId xmlns:a16="http://schemas.microsoft.com/office/drawing/2014/main" id="{672FC266-605F-401A-A608-130005F68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625" y="196714"/>
            <a:ext cx="7524750" cy="3714750"/>
          </a:xfrm>
          <a:prstGeom prst="rect">
            <a:avLst/>
          </a:prstGeom>
        </p:spPr>
      </p:pic>
      <p:sp>
        <p:nvSpPr>
          <p:cNvPr id="6" name="矩形 5">
            <a:extLst>
              <a:ext uri="{FF2B5EF4-FFF2-40B4-BE49-F238E27FC236}">
                <a16:creationId xmlns:a16="http://schemas.microsoft.com/office/drawing/2014/main" id="{D251EFD7-7033-4689-B9C2-2C0793C63B8B}"/>
              </a:ext>
            </a:extLst>
          </p:cNvPr>
          <p:cNvSpPr/>
          <p:nvPr/>
        </p:nvSpPr>
        <p:spPr>
          <a:xfrm>
            <a:off x="3027734" y="1840199"/>
            <a:ext cx="3215904" cy="1374489"/>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TW" sz="2200" b="1"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Coronavirus</a:t>
            </a:r>
            <a:r>
              <a:rPr lang="en-GB" altLang="zh-TW" sz="2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Disease 2019 </a:t>
            </a:r>
            <a:br>
              <a:rPr lang="en-GB" altLang="zh-TW" sz="2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GB" altLang="zh-TW" sz="2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(COVID-19)</a:t>
            </a:r>
            <a:endParaRPr lang="zh-TW" altLang="en-US" sz="2200" dirty="0">
              <a:solidFill>
                <a:schemeClr val="tx1"/>
              </a:solidFill>
            </a:endParaRPr>
          </a:p>
        </p:txBody>
      </p:sp>
      <p:pic>
        <p:nvPicPr>
          <p:cNvPr id="3" name="圖片 2">
            <a:extLst>
              <a:ext uri="{FF2B5EF4-FFF2-40B4-BE49-F238E27FC236}">
                <a16:creationId xmlns:a16="http://schemas.microsoft.com/office/drawing/2014/main" id="{48E56FED-D30B-49B1-B402-8C1A08364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499" y="196715"/>
            <a:ext cx="3686175" cy="1819758"/>
          </a:xfrm>
          <a:prstGeom prst="rect">
            <a:avLst/>
          </a:prstGeom>
        </p:spPr>
      </p:pic>
    </p:spTree>
    <p:extLst>
      <p:ext uri="{BB962C8B-B14F-4D97-AF65-F5344CB8AC3E}">
        <p14:creationId xmlns:p14="http://schemas.microsoft.com/office/powerpoint/2010/main" val="3999769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08420" y="317227"/>
            <a:ext cx="8727160" cy="5305649"/>
          </a:xfrm>
        </p:spPr>
        <p:txBody>
          <a:bodyPr>
            <a:normAutofit fontScale="25000" lnSpcReduction="20000"/>
          </a:bodyPr>
          <a:lstStyle/>
          <a:p>
            <a:pPr marL="0" indent="0" algn="just">
              <a:buNone/>
            </a:pPr>
            <a:r>
              <a:rPr lang="en-US" altLang="zh-TW" sz="9600" dirty="0">
                <a:latin typeface="Times New Roman" panose="02020603050405020304" pitchFamily="18" charset="0"/>
                <a:ea typeface="標楷體" panose="03000509000000000000" pitchFamily="65" charset="-120"/>
                <a:cs typeface="Times New Roman" panose="02020603050405020304" pitchFamily="18" charset="0"/>
              </a:rPr>
              <a:t>Source C</a:t>
            </a:r>
          </a:p>
          <a:p>
            <a:pPr marL="0" indent="0" algn="just">
              <a:lnSpc>
                <a:spcPct val="130000"/>
              </a:lnSpc>
              <a:spcBef>
                <a:spcPts val="1200"/>
              </a:spcBef>
              <a:buNone/>
            </a:pPr>
            <a:r>
              <a:rPr lang="en-US" altLang="zh-TW" sz="10400" dirty="0">
                <a:latin typeface="Times New Roman" panose="02020603050405020304" pitchFamily="18" charset="0"/>
                <a:ea typeface="標楷體" panose="03000509000000000000" pitchFamily="65" charset="-120"/>
                <a:cs typeface="Times New Roman" panose="02020603050405020304" pitchFamily="18" charset="0"/>
              </a:rPr>
              <a:t>The World Health Organization (WHO) is </a:t>
            </a:r>
            <a:r>
              <a:rPr lang="en-US" altLang="zh-TW" sz="10400" dirty="0" smtClean="0">
                <a:latin typeface="Times New Roman" panose="02020603050405020304" pitchFamily="18" charset="0"/>
                <a:ea typeface="標楷體" panose="03000509000000000000" pitchFamily="65" charset="-120"/>
                <a:cs typeface="Times New Roman" panose="02020603050405020304" pitchFamily="18" charset="0"/>
              </a:rPr>
              <a:t>an </a:t>
            </a:r>
            <a:r>
              <a:rPr lang="en-US" altLang="zh-TW" sz="10400" dirty="0" err="1" smtClean="0">
                <a:latin typeface="Times New Roman" panose="02020603050405020304" pitchFamily="18" charset="0"/>
                <a:ea typeface="標楷體" panose="03000509000000000000" pitchFamily="65" charset="-120"/>
                <a:cs typeface="Times New Roman" panose="02020603050405020304" pitchFamily="18" charset="0"/>
              </a:rPr>
              <a:t>organisation</a:t>
            </a:r>
            <a:r>
              <a:rPr lang="en-US" altLang="zh-TW" sz="104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400" dirty="0" smtClean="0">
                <a:latin typeface="Times New Roman" panose="02020603050405020304" pitchFamily="18" charset="0"/>
                <a:ea typeface="標楷體" panose="03000509000000000000" pitchFamily="65" charset="-120"/>
                <a:cs typeface="Times New Roman" panose="02020603050405020304" pitchFamily="18" charset="0"/>
              </a:rPr>
              <a:t>under the United Nations taking charge of health issues and aims to support member states to reduce the spread of diseases and enhance medical care. Through its support in evaluating, planning and implementing national policies on infection control, WHO </a:t>
            </a:r>
            <a:r>
              <a:rPr lang="en-US" altLang="zh-TW" sz="10400" dirty="0" err="1" smtClean="0">
                <a:latin typeface="Times New Roman" panose="02020603050405020304" pitchFamily="18" charset="0"/>
                <a:ea typeface="標楷體" panose="03000509000000000000" pitchFamily="65" charset="-120"/>
                <a:cs typeface="Times New Roman" panose="02020603050405020304" pitchFamily="18" charset="0"/>
              </a:rPr>
              <a:t>actualises</a:t>
            </a:r>
            <a:r>
              <a:rPr lang="en-US" altLang="zh-TW" sz="10400" dirty="0" smtClean="0">
                <a:latin typeface="Times New Roman" panose="02020603050405020304" pitchFamily="18" charset="0"/>
                <a:ea typeface="標楷體" panose="03000509000000000000" pitchFamily="65" charset="-120"/>
                <a:cs typeface="Times New Roman" panose="02020603050405020304" pitchFamily="18" charset="0"/>
              </a:rPr>
              <a:t> its ultimate missions of WHO are to help member states improve medical care quality, and the environmental and personal safety for patients, medical staff and individuals working in medical sector, in a cost-effective manner. </a:t>
            </a:r>
          </a:p>
          <a:p>
            <a:pPr marL="0" indent="0" algn="just">
              <a:lnSpc>
                <a:spcPct val="130000"/>
              </a:lnSpc>
              <a:spcBef>
                <a:spcPts val="1200"/>
              </a:spcBef>
              <a:buNone/>
            </a:pPr>
            <a:endParaRPr lang="en-US" altLang="zh-TW" sz="104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8000" dirty="0">
                <a:latin typeface="Times New Roman" panose="02020603050405020304" pitchFamily="18" charset="0"/>
                <a:ea typeface="標楷體" panose="03000509000000000000" pitchFamily="65" charset="-120"/>
                <a:cs typeface="Times New Roman" panose="02020603050405020304" pitchFamily="18" charset="0"/>
              </a:rPr>
              <a:t>Source: Official website of the World Health Organization http://www.who.int/zh/</a:t>
            </a:r>
          </a:p>
          <a:p>
            <a:pPr marL="0" indent="0">
              <a:lnSpc>
                <a:spcPct val="130000"/>
              </a:lnSpc>
              <a:buNone/>
            </a:pPr>
            <a:endParaRPr lang="zh-TW" altLang="zh-HK" sz="96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30000"/>
              </a:lnSpc>
              <a:buNone/>
            </a:pPr>
            <a:endParaRPr lang="zh-TW" altLang="zh-HK" sz="96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20000"/>
              </a:lnSpc>
              <a:buNone/>
            </a:pP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895276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65100" y="112138"/>
            <a:ext cx="8839200" cy="6472728"/>
          </a:xfrm>
        </p:spPr>
        <p:txBody>
          <a:bodyPr>
            <a:normAutofit fontScale="25000" lnSpcReduction="20000"/>
          </a:bodyPr>
          <a:lstStyle/>
          <a:p>
            <a:pPr marL="0" indent="0">
              <a:buNone/>
            </a:pPr>
            <a:r>
              <a:rPr lang="en-US" altLang="zh-TW" sz="7400" dirty="0">
                <a:latin typeface="Times New Roman" panose="02020603050405020304" pitchFamily="18" charset="0"/>
                <a:ea typeface="標楷體" panose="03000509000000000000" pitchFamily="65" charset="-120"/>
                <a:cs typeface="Times New Roman" panose="02020603050405020304" pitchFamily="18" charset="0"/>
              </a:rPr>
              <a:t>Source D</a:t>
            </a:r>
          </a:p>
          <a:p>
            <a:pPr marL="0" indent="0" algn="just">
              <a:lnSpc>
                <a:spcPct val="130000"/>
              </a:lnSpc>
              <a:buNone/>
            </a:pPr>
            <a:r>
              <a:rPr lang="en-US" altLang="zh-TW" sz="7400" dirty="0">
                <a:latin typeface="Times New Roman" panose="02020603050405020304" pitchFamily="18" charset="0"/>
                <a:ea typeface="標楷體" panose="03000509000000000000" pitchFamily="65" charset="-120"/>
                <a:cs typeface="Times New Roman" panose="02020603050405020304" pitchFamily="18" charset="0"/>
              </a:rPr>
              <a:t>The International Health Regulations (2005) provide a framework for WHO epidemic alert and rapid response activities so as to respond the international outbreaks and other emergencies involving public health risks. Dr </a:t>
            </a:r>
            <a:r>
              <a:rPr lang="en-US" altLang="zh-TW" sz="7400" dirty="0" err="1">
                <a:latin typeface="Times New Roman" panose="02020603050405020304" pitchFamily="18" charset="0"/>
                <a:ea typeface="標楷體" panose="03000509000000000000" pitchFamily="65" charset="-120"/>
                <a:cs typeface="Times New Roman" panose="02020603050405020304" pitchFamily="18" charset="0"/>
              </a:rPr>
              <a:t>Tedros</a:t>
            </a:r>
            <a:r>
              <a:rPr lang="en-US" altLang="zh-TW" sz="7400" dirty="0">
                <a:latin typeface="Times New Roman" panose="02020603050405020304" pitchFamily="18" charset="0"/>
                <a:ea typeface="標楷體" panose="03000509000000000000" pitchFamily="65" charset="-120"/>
                <a:cs typeface="Times New Roman" panose="02020603050405020304" pitchFamily="18" charset="0"/>
              </a:rPr>
              <a:t> Adhanom Ghebreyesus, Director-General of the World Health Organization, listed the </a:t>
            </a:r>
            <a:r>
              <a:rPr lang="en-US" altLang="zh-TW" sz="7400" dirty="0" smtClean="0">
                <a:latin typeface="Times New Roman" panose="02020603050405020304" pitchFamily="18" charset="0"/>
                <a:ea typeface="標楷體" panose="03000509000000000000" pitchFamily="65" charset="-120"/>
                <a:cs typeface="Times New Roman" panose="02020603050405020304" pitchFamily="18" charset="0"/>
              </a:rPr>
              <a:t>“Coronavirus </a:t>
            </a:r>
            <a:r>
              <a:rPr lang="en-US" altLang="zh-TW" sz="7400" dirty="0">
                <a:latin typeface="Times New Roman" panose="02020603050405020304" pitchFamily="18" charset="0"/>
                <a:ea typeface="標楷體" panose="03000509000000000000" pitchFamily="65" charset="-120"/>
                <a:cs typeface="Times New Roman" panose="02020603050405020304" pitchFamily="18" charset="0"/>
              </a:rPr>
              <a:t>Disease 2019 (</a:t>
            </a:r>
            <a:r>
              <a:rPr lang="en-US" altLang="zh-TW" sz="7400" dirty="0" smtClean="0">
                <a:latin typeface="Times New Roman" panose="02020603050405020304" pitchFamily="18" charset="0"/>
                <a:ea typeface="標楷體" panose="03000509000000000000" pitchFamily="65" charset="-120"/>
                <a:cs typeface="Times New Roman" panose="02020603050405020304" pitchFamily="18" charset="0"/>
              </a:rPr>
              <a:t>COVID-19)” outbreak as </a:t>
            </a:r>
            <a:r>
              <a:rPr lang="en-US" altLang="zh-TW" sz="7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7400" dirty="0" smtClean="0">
                <a:latin typeface="Times New Roman" panose="02020603050405020304" pitchFamily="18" charset="0"/>
                <a:ea typeface="標楷體" panose="03000509000000000000" pitchFamily="65" charset="-120"/>
                <a:cs typeface="Times New Roman" panose="02020603050405020304" pitchFamily="18" charset="0"/>
              </a:rPr>
              <a:t>Public </a:t>
            </a:r>
            <a:r>
              <a:rPr lang="en-US" altLang="zh-TW" sz="7400" dirty="0">
                <a:latin typeface="Times New Roman" panose="02020603050405020304" pitchFamily="18" charset="0"/>
                <a:ea typeface="標楷體" panose="03000509000000000000" pitchFamily="65" charset="-120"/>
                <a:cs typeface="Times New Roman" panose="02020603050405020304" pitchFamily="18" charset="0"/>
              </a:rPr>
              <a:t>Health Emergency of International Concern (PHEIC</a:t>
            </a:r>
            <a:r>
              <a:rPr lang="en-US" altLang="zh-TW" sz="74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7400" dirty="0">
                <a:latin typeface="Times New Roman" panose="02020603050405020304" pitchFamily="18" charset="0"/>
                <a:ea typeface="標楷體" panose="03000509000000000000" pitchFamily="65" charset="-120"/>
                <a:cs typeface="Times New Roman" panose="02020603050405020304" pitchFamily="18" charset="0"/>
              </a:rPr>
              <a:t>under the Ordinance on January 30, 2020.</a:t>
            </a:r>
          </a:p>
          <a:p>
            <a:pPr marL="0" indent="0" algn="just">
              <a:lnSpc>
                <a:spcPct val="130000"/>
              </a:lnSpc>
              <a:buNone/>
            </a:pPr>
            <a:r>
              <a:rPr lang="en-US" altLang="zh-TW" sz="7400" dirty="0">
                <a:latin typeface="Times New Roman" panose="02020603050405020304" pitchFamily="18" charset="0"/>
                <a:ea typeface="標楷體" panose="03000509000000000000" pitchFamily="65" charset="-120"/>
                <a:cs typeface="Times New Roman" panose="02020603050405020304" pitchFamily="18" charset="0"/>
              </a:rPr>
              <a:t>A PHEIC is defined as, “an extraordinary event which is determined to constitute a public health risk to other States through the international spread of disease and to potentially require a coordinated international response”. This definition implies a situation that is:</a:t>
            </a:r>
          </a:p>
          <a:p>
            <a:pPr algn="just">
              <a:lnSpc>
                <a:spcPct val="130000"/>
              </a:lnSpc>
            </a:pPr>
            <a:r>
              <a:rPr lang="en-US" altLang="zh-TW" sz="7400" dirty="0">
                <a:latin typeface="Times New Roman" panose="02020603050405020304" pitchFamily="18" charset="0"/>
                <a:ea typeface="標楷體" panose="03000509000000000000" pitchFamily="65" charset="-120"/>
                <a:cs typeface="Times New Roman" panose="02020603050405020304" pitchFamily="18" charset="0"/>
              </a:rPr>
              <a:t>serious, sudden, unusual or unexpected,</a:t>
            </a:r>
          </a:p>
          <a:p>
            <a:pPr algn="just">
              <a:lnSpc>
                <a:spcPct val="130000"/>
              </a:lnSpc>
            </a:pPr>
            <a:r>
              <a:rPr lang="en-US" altLang="zh-TW" sz="7400" dirty="0">
                <a:latin typeface="Times New Roman" panose="02020603050405020304" pitchFamily="18" charset="0"/>
                <a:ea typeface="標楷體" panose="03000509000000000000" pitchFamily="65" charset="-120"/>
                <a:cs typeface="Times New Roman" panose="02020603050405020304" pitchFamily="18" charset="0"/>
              </a:rPr>
              <a:t>carries implications for public health beyond the affected State’s national border; and</a:t>
            </a:r>
          </a:p>
          <a:p>
            <a:pPr algn="just">
              <a:lnSpc>
                <a:spcPct val="130000"/>
              </a:lnSpc>
            </a:pPr>
            <a:r>
              <a:rPr lang="en-US" altLang="zh-TW" sz="7400" dirty="0">
                <a:latin typeface="Times New Roman" panose="02020603050405020304" pitchFamily="18" charset="0"/>
                <a:ea typeface="標楷體" panose="03000509000000000000" pitchFamily="65" charset="-120"/>
                <a:cs typeface="Times New Roman" panose="02020603050405020304" pitchFamily="18" charset="0"/>
              </a:rPr>
              <a:t>may require immediate international action.</a:t>
            </a:r>
          </a:p>
          <a:p>
            <a:pPr marL="0" indent="0" algn="just">
              <a:lnSpc>
                <a:spcPct val="130000"/>
              </a:lnSpc>
              <a:buNone/>
            </a:pPr>
            <a:r>
              <a:rPr lang="en-US" altLang="zh-TW" sz="6400" dirty="0">
                <a:latin typeface="Times New Roman" panose="02020603050405020304" pitchFamily="18" charset="0"/>
                <a:ea typeface="標楷體" panose="03000509000000000000" pitchFamily="65" charset="-120"/>
                <a:cs typeface="Times New Roman" panose="02020603050405020304" pitchFamily="18" charset="0"/>
              </a:rPr>
              <a:t>Sources:</a:t>
            </a:r>
          </a:p>
          <a:p>
            <a:pPr marL="0" indent="0" algn="just">
              <a:lnSpc>
                <a:spcPct val="130000"/>
              </a:lnSpc>
              <a:buNone/>
            </a:pPr>
            <a:r>
              <a:rPr lang="en-US" altLang="zh-TW" sz="6400" dirty="0">
                <a:latin typeface="Times New Roman" panose="02020603050405020304" pitchFamily="18" charset="0"/>
                <a:ea typeface="標楷體" panose="03000509000000000000" pitchFamily="65" charset="-120"/>
                <a:cs typeface="Times New Roman" panose="02020603050405020304" pitchFamily="18" charset="0"/>
              </a:rPr>
              <a:t>1. Statement on the second meeting of the International Health Regulations (2005) Emergency Committee regarding the outbreak of novel coronavirus (2019-nCoV)</a:t>
            </a:r>
          </a:p>
          <a:p>
            <a:pPr marL="0" indent="0">
              <a:lnSpc>
                <a:spcPct val="130000"/>
              </a:lnSpc>
              <a:buNone/>
            </a:pPr>
            <a:r>
              <a:rPr lang="en-US" altLang="zh-TW" sz="6400" dirty="0">
                <a:latin typeface="Times New Roman" panose="02020603050405020304" pitchFamily="18" charset="0"/>
                <a:ea typeface="標楷體" panose="03000509000000000000" pitchFamily="65" charset="-120"/>
                <a:cs typeface="Times New Roman" panose="02020603050405020304" pitchFamily="18" charset="0"/>
              </a:rPr>
              <a:t>2. Frequently asked questions on IHR Emergency Committee</a:t>
            </a:r>
            <a:r>
              <a:rPr lang="en-US" altLang="zh-TW" sz="10400" dirty="0">
                <a:latin typeface="Times New Roman" panose="02020603050405020304" pitchFamily="18" charset="0"/>
                <a:ea typeface="標楷體" panose="03000509000000000000" pitchFamily="65" charset="-120"/>
                <a:cs typeface="Times New Roman" panose="02020603050405020304" pitchFamily="18" charset="0"/>
              </a:rPr>
              <a:t/>
            </a:r>
            <a:br>
              <a:rPr lang="en-US" altLang="zh-TW" sz="10400" dirty="0">
                <a:latin typeface="Times New Roman" panose="02020603050405020304" pitchFamily="18" charset="0"/>
                <a:ea typeface="標楷體" panose="03000509000000000000" pitchFamily="65" charset="-120"/>
                <a:cs typeface="Times New Roman" panose="02020603050405020304" pitchFamily="18" charset="0"/>
              </a:rPr>
            </a:br>
            <a:endParaRPr lang="en-US" altLang="zh-TW" sz="104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30000"/>
              </a:lnSpc>
              <a:buNone/>
            </a:pPr>
            <a:endParaRPr lang="zh-TW" altLang="zh-HK" sz="96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30000"/>
              </a:lnSpc>
              <a:buNone/>
            </a:pPr>
            <a:endParaRPr lang="zh-TW" altLang="zh-HK" sz="96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20000"/>
              </a:lnSpc>
              <a:buNone/>
            </a:pP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863122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3827" y="326764"/>
            <a:ext cx="8082213" cy="1645316"/>
          </a:xfrm>
        </p:spPr>
        <p:txBody>
          <a:bodyPr>
            <a:normAutofit fontScale="70000" lnSpcReduction="20000"/>
          </a:bodyPr>
          <a:lstStyle/>
          <a:p>
            <a:pPr marL="0" indent="0" algn="just">
              <a:buNone/>
            </a:pP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Suggested questions for discussion </a:t>
            </a:r>
          </a:p>
          <a:p>
            <a:pPr marL="0" indent="0" algn="just">
              <a:lnSpc>
                <a:spcPct val="130000"/>
              </a:lnSpc>
              <a:buNone/>
            </a:pP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HK" sz="3200" dirty="0">
                <a:latin typeface="Times New Roman" panose="02020603050405020304" pitchFamily="18" charset="0"/>
                <a:ea typeface="標楷體" panose="03000509000000000000" pitchFamily="65" charset="-120"/>
                <a:cs typeface="Times New Roman" panose="02020603050405020304" pitchFamily="18" charset="0"/>
              </a:rPr>
              <a:t>With reference to the concept of "Globalization" in Source A, </a:t>
            </a:r>
            <a:r>
              <a:rPr lang="en-US" altLang="zh-HK" sz="3200" dirty="0" smtClean="0">
                <a:latin typeface="Times New Roman" panose="02020603050405020304" pitchFamily="18" charset="0"/>
                <a:ea typeface="標楷體" panose="03000509000000000000" pitchFamily="65" charset="-120"/>
                <a:cs typeface="Times New Roman" panose="02020603050405020304" pitchFamily="18" charset="0"/>
              </a:rPr>
              <a:t>do </a:t>
            </a:r>
            <a:r>
              <a:rPr lang="en-US" altLang="zh-HK" sz="3200" dirty="0">
                <a:latin typeface="Times New Roman" panose="02020603050405020304" pitchFamily="18" charset="0"/>
                <a:ea typeface="標楷體" panose="03000509000000000000" pitchFamily="65" charset="-120"/>
                <a:cs typeface="Times New Roman" panose="02020603050405020304" pitchFamily="18" charset="0"/>
              </a:rPr>
              <a:t>you think the global spread of "Coronavirus Disease 2019 (COVID-19)" shown in Source B is related to the development of globalization?</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內容版面配置區 2">
            <a:extLst>
              <a:ext uri="{FF2B5EF4-FFF2-40B4-BE49-F238E27FC236}">
                <a16:creationId xmlns:a16="http://schemas.microsoft.com/office/drawing/2014/main" id="{3E9E7592-9DF2-4DE5-92D8-356C964A0A83}"/>
              </a:ext>
            </a:extLst>
          </p:cNvPr>
          <p:cNvSpPr txBox="1">
            <a:spLocks/>
          </p:cNvSpPr>
          <p:nvPr/>
        </p:nvSpPr>
        <p:spPr>
          <a:xfrm>
            <a:off x="463827" y="1944672"/>
            <a:ext cx="8454705" cy="4698439"/>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en-US" altLang="zh-TW" sz="80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Suggested Answers</a:t>
            </a:r>
            <a:endParaRPr lang="en-US" altLang="zh-TW"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algn="just">
              <a:lnSpc>
                <a:spcPct val="120000"/>
              </a:lnSpc>
            </a:pPr>
            <a:r>
              <a:rPr lang="en-US" altLang="zh-TW" sz="7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Globalization has broken down the geographical barriers </a:t>
            </a:r>
            <a:r>
              <a:rPr lang="en-US" altLang="zh-TW" sz="72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between communities and </a:t>
            </a:r>
            <a:r>
              <a:rPr lang="en-US" altLang="zh-TW" sz="7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increased the population mobility. Residents of various countries </a:t>
            </a:r>
            <a:r>
              <a:rPr lang="en-US" altLang="zh-TW" sz="72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thus often </a:t>
            </a:r>
            <a:r>
              <a:rPr lang="en-US" altLang="zh-TW" sz="7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engage in cross-border activities for tourism, business trips, trade or other exchange activities. As a result, some infectious diseases, which are originally </a:t>
            </a:r>
            <a:r>
              <a:rPr lang="en-US" altLang="zh-TW" sz="72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regional </a:t>
            </a:r>
            <a:r>
              <a:rPr lang="en-US" altLang="zh-TW" sz="7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in </a:t>
            </a:r>
            <a:r>
              <a:rPr lang="en-US" altLang="zh-TW" sz="72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nature only, spread </a:t>
            </a:r>
            <a:r>
              <a:rPr lang="en-US" altLang="zh-TW" sz="7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into one place </a:t>
            </a:r>
            <a:r>
              <a:rPr lang="en-US" altLang="zh-TW" sz="72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due to </a:t>
            </a:r>
            <a:r>
              <a:rPr lang="en-US" altLang="zh-TW" sz="7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international population </a:t>
            </a:r>
            <a:r>
              <a:rPr lang="en-US" altLang="zh-TW" sz="72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movement </a:t>
            </a:r>
            <a:r>
              <a:rPr lang="en-US" altLang="zh-TW" sz="7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and can be spread to all parts of the world </a:t>
            </a:r>
            <a:r>
              <a:rPr lang="en-US" altLang="zh-TW" sz="72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within </a:t>
            </a:r>
            <a:r>
              <a:rPr lang="en-US" altLang="zh-TW" sz="7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 short </a:t>
            </a:r>
            <a:r>
              <a:rPr lang="en-US" altLang="zh-TW" sz="72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period of time</a:t>
            </a:r>
            <a:r>
              <a:rPr lang="en-US" altLang="zh-TW" sz="7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p>
          <a:p>
            <a:pPr algn="just">
              <a:lnSpc>
                <a:spcPct val="120000"/>
              </a:lnSpc>
            </a:pPr>
            <a:r>
              <a:rPr lang="en-US" altLang="zh-TW" sz="7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Globalization promotes frequent transportation, and the well-developed transportation shortens the distance between </a:t>
            </a:r>
            <a:r>
              <a:rPr lang="en-US" altLang="zh-TW" sz="72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countries. This results in large-scale rapid spread of infectious diseases within a short period of time. </a:t>
            </a:r>
            <a:r>
              <a:rPr lang="en-US" altLang="zh-TW" sz="7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With the development of the aviation industry, the number of passengers around the world has increased, accelerating the global spread of epidemics.</a:t>
            </a:r>
          </a:p>
          <a:p>
            <a:pPr algn="just">
              <a:lnSpc>
                <a:spcPct val="120000"/>
              </a:lnSpc>
            </a:pPr>
            <a:r>
              <a:rPr lang="en-US" altLang="zh-TW" sz="7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If the health measures of each country are not strict </a:t>
            </a:r>
            <a:r>
              <a:rPr lang="en-US" altLang="zh-TW" sz="72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enough </a:t>
            </a:r>
            <a:r>
              <a:rPr lang="en-US" altLang="zh-TW" sz="7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or </a:t>
            </a:r>
            <a:r>
              <a:rPr lang="en-US" altLang="zh-TW" sz="72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under strict surveillance, </a:t>
            </a:r>
            <a:r>
              <a:rPr lang="en-US" altLang="zh-TW" sz="7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the epidemic can easily </a:t>
            </a:r>
            <a:r>
              <a:rPr lang="en-US" altLang="zh-TW" sz="72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spread from </a:t>
            </a:r>
            <a:r>
              <a:rPr lang="en-US" altLang="zh-TW" sz="7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the border and </a:t>
            </a:r>
            <a:r>
              <a:rPr lang="en-US" altLang="zh-TW" sz="72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to </a:t>
            </a:r>
            <a:r>
              <a:rPr lang="en-US" altLang="zh-TW" sz="7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other </a:t>
            </a:r>
            <a:r>
              <a:rPr lang="en-US" altLang="zh-TW" sz="72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areas rapidly.</a:t>
            </a:r>
            <a:endParaRPr lang="zh-TW" altLang="en-US" sz="7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98573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3827" y="326764"/>
            <a:ext cx="8082213" cy="1645316"/>
          </a:xfrm>
        </p:spPr>
        <p:txBody>
          <a:bodyPr>
            <a:normAutofit fontScale="92500" lnSpcReduction="20000"/>
          </a:bodyPr>
          <a:lstStyle/>
          <a:p>
            <a:pPr marL="0" indent="0" algn="just">
              <a:lnSpc>
                <a:spcPct val="100000"/>
              </a:lnSpc>
              <a:buNone/>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Suggested questions for discussion </a:t>
            </a:r>
          </a:p>
          <a:p>
            <a:pPr marL="0" indent="0" algn="just">
              <a:lnSpc>
                <a:spcPct val="100000"/>
              </a:lnSpc>
              <a:buNone/>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2. With reference to the source, why is the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“Coronavirus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Disease 2019 (COVID-19</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outbreak considered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as a “Public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Health Emergency of International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Concern (PHEIC)”?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How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is the concept of global governance reflected in the case where the World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H</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ealth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O</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rganization helped combat the spread of the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epidemic?</a:t>
            </a:r>
          </a:p>
        </p:txBody>
      </p:sp>
      <p:sp>
        <p:nvSpPr>
          <p:cNvPr id="4" name="內容版面配置區 2">
            <a:extLst>
              <a:ext uri="{FF2B5EF4-FFF2-40B4-BE49-F238E27FC236}">
                <a16:creationId xmlns:a16="http://schemas.microsoft.com/office/drawing/2014/main" id="{3E9E7592-9DF2-4DE5-92D8-356C964A0A83}"/>
              </a:ext>
            </a:extLst>
          </p:cNvPr>
          <p:cNvSpPr txBox="1">
            <a:spLocks/>
          </p:cNvSpPr>
          <p:nvPr/>
        </p:nvSpPr>
        <p:spPr>
          <a:xfrm>
            <a:off x="463826" y="2050825"/>
            <a:ext cx="8082213" cy="412850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en-US" altLang="zh-TW" sz="96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Suggested Answers</a:t>
            </a:r>
            <a:endParaRPr lang="en-US" altLang="zh-TW"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algn="just">
              <a:lnSpc>
                <a:spcPct val="120000"/>
              </a:lnSpc>
            </a:pPr>
            <a:r>
              <a:rPr lang="en-US" altLang="zh-TW"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Since the outbreak of the </a:t>
            </a:r>
            <a:r>
              <a:rPr lang="en-US" altLang="zh-TW" sz="80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“Coronavirus </a:t>
            </a:r>
            <a:r>
              <a:rPr lang="en-US" altLang="zh-TW"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Disease 2019 (COVID-19</a:t>
            </a:r>
            <a:r>
              <a:rPr lang="en-US" altLang="zh-TW" sz="80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began to spread in China in January 2020, the number of confirmed cases and deaths in China and other countries or regions around the world has been increasing, which is in line with the criteria of </a:t>
            </a:r>
            <a:r>
              <a:rPr lang="en-US" altLang="zh-TW" sz="80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“Public </a:t>
            </a:r>
            <a:r>
              <a:rPr lang="en-US" altLang="zh-TW"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Health Emergency of International </a:t>
            </a:r>
            <a:r>
              <a:rPr lang="en-US" altLang="zh-TW" sz="80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Concern (PHEIC)” </a:t>
            </a:r>
            <a:r>
              <a:rPr lang="en-US" altLang="zh-TW"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and </a:t>
            </a:r>
            <a:r>
              <a:rPr lang="en-US" altLang="zh-TW" sz="80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“an </a:t>
            </a:r>
            <a:r>
              <a:rPr lang="en-US" altLang="zh-TW"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extraordinary event which is determined to constitute a public health risk to other States through the international spread of disease and to potentially require a coordinated international response”. Therefore, the World Health Organization Emergency Committee held a meeting on 30 January 2020 to announce that the </a:t>
            </a:r>
            <a:r>
              <a:rPr lang="en-US" altLang="zh-TW" sz="80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“Coronavirus </a:t>
            </a:r>
            <a:r>
              <a:rPr lang="en-US" altLang="zh-TW"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Disease 2019 (COVID-19</a:t>
            </a:r>
            <a:r>
              <a:rPr lang="en-US" altLang="zh-TW" sz="80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epidemic constitutes a </a:t>
            </a:r>
            <a:r>
              <a:rPr lang="en-US" altLang="zh-TW" sz="80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“Public </a:t>
            </a:r>
            <a:r>
              <a:rPr lang="en-US" altLang="zh-TW"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Health Emergency of International </a:t>
            </a:r>
            <a:r>
              <a:rPr lang="en-US" altLang="zh-TW" sz="80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Concern (PHEIC)”.</a:t>
            </a:r>
            <a:endParaRPr lang="en-US" altLang="zh-TW"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032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24543" y="185056"/>
            <a:ext cx="8447313" cy="6368143"/>
          </a:xfrm>
        </p:spPr>
        <p:txBody>
          <a:bodyPr>
            <a:normAutofit fontScale="47500" lnSpcReduction="20000"/>
          </a:bodyPr>
          <a:lstStyle/>
          <a:p>
            <a:pPr marL="0" lvl="0" indent="0">
              <a:lnSpc>
                <a:spcPct val="120000"/>
              </a:lnSpc>
              <a:spcBef>
                <a:spcPts val="0"/>
              </a:spcBef>
              <a:buNone/>
            </a:pPr>
            <a:r>
              <a:rPr lang="en-US" altLang="zh-TW" sz="51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Suggested Answers (To </a:t>
            </a:r>
            <a:r>
              <a:rPr lang="en-US" altLang="zh-TW" sz="5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be continued)</a:t>
            </a:r>
          </a:p>
          <a:p>
            <a:pPr marL="0" lvl="0" indent="0">
              <a:lnSpc>
                <a:spcPct val="120000"/>
              </a:lnSpc>
              <a:spcBef>
                <a:spcPts val="0"/>
              </a:spcBef>
              <a:buNone/>
            </a:pPr>
            <a:endParaRPr lang="en-US" altLang="zh-TW"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algn="just">
              <a:lnSpc>
                <a:spcPct val="120000"/>
              </a:lnSpc>
              <a:spcBef>
                <a:spcPts val="0"/>
              </a:spcBef>
            </a:pPr>
            <a:r>
              <a:rPr lang="en-US" altLang="zh-TW" sz="4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The development of globalization has led to </a:t>
            </a:r>
            <a:r>
              <a:rPr lang="en-US" altLang="zh-TW" sz="42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many global, cross-border issues which have </a:t>
            </a:r>
            <a:r>
              <a:rPr lang="en-US" altLang="zh-TW" sz="4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 significant impact on the world. Dealing with and preventing the spread of infectious diseases in the world is one of them. Since the spread of infectious diseases in many countries around the world cannot be solved by individual countries alone, it is necessary to rely on international </a:t>
            </a:r>
            <a:r>
              <a:rPr lang="en-US" altLang="zh-TW" sz="4200" dirty="0" err="1"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organisations</a:t>
            </a:r>
            <a:r>
              <a:rPr lang="en-US" altLang="zh-TW" sz="42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4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to coordinate and plan global public health matters. As a result, </a:t>
            </a:r>
            <a:r>
              <a:rPr lang="en-US" altLang="zh-TW" sz="42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WHO </a:t>
            </a:r>
            <a:r>
              <a:rPr lang="en-US" altLang="zh-TW" sz="4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takes on the role of coordinating countries, such as assessing the risk of epidemic spread and issuing a unified response. In view of the global spread of the </a:t>
            </a:r>
            <a:r>
              <a:rPr lang="en-US" altLang="zh-TW" sz="42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“Coronavirus </a:t>
            </a:r>
            <a:r>
              <a:rPr lang="en-US" altLang="zh-TW" sz="42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D</a:t>
            </a:r>
            <a:r>
              <a:rPr lang="en-US" altLang="zh-TW" sz="42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isease 2019”, </a:t>
            </a:r>
            <a:r>
              <a:rPr lang="en-US" altLang="zh-TW" sz="4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WHO has classified it as a </a:t>
            </a:r>
            <a:r>
              <a:rPr lang="en-US" altLang="zh-TW" sz="42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“public </a:t>
            </a:r>
            <a:r>
              <a:rPr lang="en-US" altLang="zh-TW" sz="4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health emergency of international </a:t>
            </a:r>
            <a:r>
              <a:rPr lang="en-US" altLang="zh-TW" sz="42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concern” </a:t>
            </a:r>
            <a:r>
              <a:rPr lang="en-US" altLang="zh-TW" sz="4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in response to the outbreak, carried out surveillance work on the outbreak and recommended measures to be taken by </a:t>
            </a:r>
            <a:r>
              <a:rPr lang="en-US" altLang="zh-TW" sz="42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the affected </a:t>
            </a:r>
            <a:r>
              <a:rPr lang="en-US" altLang="zh-TW" sz="4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and other </a:t>
            </a:r>
            <a:r>
              <a:rPr lang="en-US" altLang="zh-TW" sz="42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State </a:t>
            </a:r>
            <a:r>
              <a:rPr lang="en-US" altLang="zh-TW" sz="4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parties.</a:t>
            </a:r>
          </a:p>
          <a:p>
            <a:pPr marL="0" indent="0">
              <a:lnSpc>
                <a:spcPct val="120000"/>
              </a:lnSpc>
              <a:spcBef>
                <a:spcPts val="0"/>
              </a:spcBef>
              <a:buNone/>
            </a:pPr>
            <a:endParaRPr lang="en-US" altLang="zh-TW" sz="4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algn="just">
              <a:lnSpc>
                <a:spcPct val="120000"/>
              </a:lnSpc>
              <a:spcBef>
                <a:spcPts val="0"/>
              </a:spcBef>
            </a:pPr>
            <a:r>
              <a:rPr lang="en-US" altLang="zh-TW" sz="42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WHO’s </a:t>
            </a:r>
            <a:r>
              <a:rPr lang="en-US" altLang="zh-TW" sz="4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actions demonstrate how an international </a:t>
            </a:r>
            <a:r>
              <a:rPr lang="en-US" altLang="zh-TW" sz="4200" dirty="0" err="1"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organisation</a:t>
            </a:r>
            <a:r>
              <a:rPr lang="en-US" altLang="zh-TW" sz="42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4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can respond to a widely concerned and significant global issue and </a:t>
            </a:r>
            <a:r>
              <a:rPr lang="en-US" altLang="zh-TW" sz="42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put forward </a:t>
            </a:r>
            <a:r>
              <a:rPr lang="en-US" altLang="zh-TW" sz="4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strategies </a:t>
            </a:r>
            <a:r>
              <a:rPr lang="en-US" altLang="zh-TW" sz="42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and recommendations to </a:t>
            </a:r>
            <a:r>
              <a:rPr lang="en-US" altLang="zh-TW" sz="4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the international community, reflecting the concept of global governance.</a:t>
            </a:r>
            <a:endParaRPr lang="zh-HK" altLang="en-US" sz="4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419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61520" y="630394"/>
            <a:ext cx="8982480" cy="5925389"/>
          </a:xfrm>
        </p:spPr>
        <p:txBody>
          <a:bodyPr>
            <a:noAutofit/>
          </a:bodyPr>
          <a:lstStyle/>
          <a:p>
            <a:r>
              <a:rPr lang="en-US" altLang="zh-HK" sz="2000" dirty="0">
                <a:solidFill>
                  <a:srgbClr val="7030A0"/>
                </a:solidFill>
                <a:latin typeface="標楷體" panose="03000509000000000000" pitchFamily="65" charset="-120"/>
                <a:ea typeface="標楷體" panose="03000509000000000000" pitchFamily="65" charset="-120"/>
                <a:cs typeface="+mn-cs"/>
              </a:rPr>
              <a:t/>
            </a:r>
            <a:br>
              <a:rPr lang="en-US" altLang="zh-HK" sz="2000" dirty="0">
                <a:solidFill>
                  <a:srgbClr val="7030A0"/>
                </a:solidFill>
                <a:latin typeface="標楷體" panose="03000509000000000000" pitchFamily="65" charset="-120"/>
                <a:ea typeface="標楷體" panose="03000509000000000000" pitchFamily="65" charset="-120"/>
                <a:cs typeface="+mn-cs"/>
              </a:rPr>
            </a:br>
            <a:r>
              <a:rPr lang="en-US" altLang="zh-HK" sz="24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---The development of globalization has </a:t>
            </a:r>
            <a:r>
              <a:rPr lang="en-US" altLang="zh-HK" sz="24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enhanced the interdependence among </a:t>
            </a:r>
            <a:r>
              <a:rPr lang="en-US" altLang="zh-HK" sz="24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countries and resulted in </a:t>
            </a:r>
            <a:r>
              <a:rPr lang="en-US" altLang="zh-HK" sz="24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various global, cross-border challenges</a:t>
            </a:r>
            <a:r>
              <a:rPr lang="en-US" altLang="zh-HK" sz="24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 One example is the globalization of tourism, which increases the risk of </a:t>
            </a:r>
            <a:r>
              <a:rPr lang="en-US" altLang="zh-HK" sz="24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virus </a:t>
            </a:r>
            <a:r>
              <a:rPr lang="en-US" altLang="zh-HK" sz="24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spreading to countries.</a:t>
            </a:r>
            <a:br>
              <a:rPr lang="en-US" altLang="zh-HK" sz="24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HK" sz="24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HK" sz="24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HK" sz="24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---In face of the spread of epidemics or other global cross-border issues, such as climate change, </a:t>
            </a:r>
            <a:r>
              <a:rPr lang="en-US" altLang="zh-HK" sz="24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international </a:t>
            </a:r>
            <a:r>
              <a:rPr lang="en-US" altLang="zh-HK" sz="24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financial crisis, cross-border crimes and other global issues, multilateral joint actions of all countries and more </a:t>
            </a:r>
            <a:r>
              <a:rPr lang="en-US" altLang="zh-HK" sz="24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global </a:t>
            </a:r>
            <a:r>
              <a:rPr lang="en-US" altLang="zh-HK" sz="24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public policies and plans </a:t>
            </a:r>
            <a:r>
              <a:rPr lang="en-US" altLang="zh-HK" sz="24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built on collaboration are </a:t>
            </a:r>
            <a:r>
              <a:rPr lang="en-US" altLang="zh-HK" sz="24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required to respond effectively and appropriately.</a:t>
            </a:r>
            <a:br>
              <a:rPr lang="en-US" altLang="zh-HK" sz="24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HK" sz="24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HK" sz="24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HK" sz="24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---To prevent the large-scale spread of virus, some countries affected by the epidemic are now implementing emergency measures, such as </a:t>
            </a:r>
            <a:r>
              <a:rPr lang="en-US" altLang="zh-HK" sz="240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immigration </a:t>
            </a:r>
            <a:r>
              <a:rPr lang="en-US" altLang="zh-HK" sz="240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controls, </a:t>
            </a:r>
            <a:r>
              <a:rPr lang="en-US" altLang="zh-HK" sz="24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which are designed to meet short-term emergency needs and should not be regarded as acts of discrimination or exclusion.</a:t>
            </a:r>
            <a:r>
              <a:rPr lang="zh-TW" altLang="zh-HK" sz="24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
            </a:r>
            <a:br>
              <a:rPr lang="zh-TW" altLang="zh-HK" sz="24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br>
            <a:endParaRPr lang="zh-HK" altLang="en-US" sz="24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矩形 4">
            <a:extLst>
              <a:ext uri="{FF2B5EF4-FFF2-40B4-BE49-F238E27FC236}">
                <a16:creationId xmlns:a16="http://schemas.microsoft.com/office/drawing/2014/main" id="{B3D7367D-2861-448B-B21E-6F2ACD865329}"/>
              </a:ext>
            </a:extLst>
          </p:cNvPr>
          <p:cNvSpPr/>
          <p:nvPr/>
        </p:nvSpPr>
        <p:spPr>
          <a:xfrm>
            <a:off x="2784245" y="-77492"/>
            <a:ext cx="3575510" cy="707886"/>
          </a:xfrm>
          <a:prstGeom prst="rect">
            <a:avLst/>
          </a:prstGeom>
        </p:spPr>
        <p:txBody>
          <a:bodyPr wrap="square">
            <a:spAutoFit/>
          </a:bodyPr>
          <a:lstStyle/>
          <a:p>
            <a:r>
              <a:rPr lang="en-US" altLang="zh-HK" sz="4000" dirty="0">
                <a:solidFill>
                  <a:srgbClr val="7030A0"/>
                </a:solidFill>
                <a:ea typeface="標楷體" panose="03000509000000000000" pitchFamily="65" charset="-120"/>
              </a:rPr>
              <a:t>Brief summary</a:t>
            </a:r>
            <a:endParaRPr lang="zh-HK" altLang="en-US" sz="4000" dirty="0"/>
          </a:p>
        </p:txBody>
      </p:sp>
    </p:spTree>
    <p:extLst>
      <p:ext uri="{BB962C8B-B14F-4D97-AF65-F5344CB8AC3E}">
        <p14:creationId xmlns:p14="http://schemas.microsoft.com/office/powerpoint/2010/main" val="1765236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35479" y="2193926"/>
            <a:ext cx="7886700" cy="1325563"/>
          </a:xfrm>
        </p:spPr>
        <p:txBody>
          <a:bodyPr>
            <a:normAutofit/>
          </a:bodyPr>
          <a:lstStyle/>
          <a:p>
            <a:pPr algn="ctr"/>
            <a:r>
              <a:rPr lang="en-US" altLang="zh-HK" sz="6000" dirty="0">
                <a:latin typeface="Times New Roman" pitchFamily="18" charset="0"/>
                <a:ea typeface="標楷體" panose="03000509000000000000" pitchFamily="65" charset="-120"/>
                <a:cs typeface="Times New Roman" pitchFamily="18" charset="0"/>
              </a:rPr>
              <a:t>End</a:t>
            </a:r>
            <a:endParaRPr lang="zh-HK" altLang="en-US" sz="6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53541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1474897872"/>
              </p:ext>
            </p:extLst>
          </p:nvPr>
        </p:nvGraphicFramePr>
        <p:xfrm>
          <a:off x="414215" y="1779952"/>
          <a:ext cx="8448431" cy="4387384"/>
        </p:xfrm>
        <a:graphic>
          <a:graphicData uri="http://schemas.openxmlformats.org/drawingml/2006/table">
            <a:tbl>
              <a:tblPr firstRow="1" bandRow="1">
                <a:tableStyleId>{5C22544A-7EE6-4342-B048-85BDC9FD1C3A}</a:tableStyleId>
              </a:tblPr>
              <a:tblGrid>
                <a:gridCol w="1982476">
                  <a:extLst>
                    <a:ext uri="{9D8B030D-6E8A-4147-A177-3AD203B41FA5}">
                      <a16:colId xmlns:a16="http://schemas.microsoft.com/office/drawing/2014/main" val="20000"/>
                    </a:ext>
                  </a:extLst>
                </a:gridCol>
                <a:gridCol w="2292538">
                  <a:extLst>
                    <a:ext uri="{9D8B030D-6E8A-4147-A177-3AD203B41FA5}">
                      <a16:colId xmlns:a16="http://schemas.microsoft.com/office/drawing/2014/main" val="20001"/>
                    </a:ext>
                  </a:extLst>
                </a:gridCol>
                <a:gridCol w="2344616">
                  <a:extLst>
                    <a:ext uri="{9D8B030D-6E8A-4147-A177-3AD203B41FA5}">
                      <a16:colId xmlns:a16="http://schemas.microsoft.com/office/drawing/2014/main" val="20002"/>
                    </a:ext>
                  </a:extLst>
                </a:gridCol>
                <a:gridCol w="1828801">
                  <a:extLst>
                    <a:ext uri="{9D8B030D-6E8A-4147-A177-3AD203B41FA5}">
                      <a16:colId xmlns:a16="http://schemas.microsoft.com/office/drawing/2014/main" val="20003"/>
                    </a:ext>
                  </a:extLst>
                </a:gridCol>
              </a:tblGrid>
              <a:tr h="2179205">
                <a:tc>
                  <a:txBody>
                    <a:bodyPr/>
                    <a:lstStyle/>
                    <a:p>
                      <a:r>
                        <a:rPr lang="en-US" altLang="zh-TW" sz="2600" dirty="0">
                          <a:latin typeface="Times New Roman" pitchFamily="18" charset="0"/>
                          <a:ea typeface="標楷體" panose="03000509000000000000" pitchFamily="65" charset="-120"/>
                          <a:cs typeface="Times New Roman" pitchFamily="18" charset="0"/>
                        </a:rPr>
                        <a:t>Key stage</a:t>
                      </a:r>
                      <a:r>
                        <a:rPr lang="zh-TW" altLang="en-US" sz="2600" dirty="0">
                          <a:latin typeface="Times New Roman" pitchFamily="18" charset="0"/>
                          <a:ea typeface="標楷體" panose="03000509000000000000" pitchFamily="65" charset="-120"/>
                          <a:cs typeface="Times New Roman" pitchFamily="18" charset="0"/>
                        </a:rPr>
                        <a:t> </a:t>
                      </a:r>
                      <a:r>
                        <a:rPr lang="en-US" altLang="zh-TW" sz="2600" dirty="0">
                          <a:latin typeface="Times New Roman" pitchFamily="18" charset="0"/>
                          <a:ea typeface="標楷體" panose="03000509000000000000" pitchFamily="65" charset="-120"/>
                          <a:cs typeface="Times New Roman" pitchFamily="18" charset="0"/>
                        </a:rPr>
                        <a:t>/ grade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HK" sz="2600" dirty="0">
                          <a:latin typeface="Times New Roman" pitchFamily="18" charset="0"/>
                          <a:ea typeface="標楷體" panose="03000509000000000000" pitchFamily="65" charset="-120"/>
                          <a:cs typeface="Times New Roman" pitchFamily="18" charset="0"/>
                        </a:rPr>
                        <a:t>Topic</a:t>
                      </a:r>
                      <a:endParaRPr lang="zh-HK" altLang="en-US" sz="2600" dirty="0">
                        <a:latin typeface="Times New Roman" pitchFamily="18" charset="0"/>
                        <a:ea typeface="標楷體" panose="03000509000000000000"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TW" sz="2600" dirty="0">
                          <a:latin typeface="Times New Roman" pitchFamily="18" charset="0"/>
                          <a:ea typeface="標楷體" panose="03000509000000000000" pitchFamily="65" charset="-120"/>
                          <a:cs typeface="Times New Roman" pitchFamily="18" charset="0"/>
                        </a:rPr>
                        <a:t>Relevant</a:t>
                      </a:r>
                      <a:r>
                        <a:rPr lang="zh-TW" altLang="en-US" sz="2600" dirty="0">
                          <a:latin typeface="Times New Roman" pitchFamily="18" charset="0"/>
                          <a:ea typeface="標楷體" panose="03000509000000000000" pitchFamily="65" charset="-120"/>
                          <a:cs typeface="Times New Roman" pitchFamily="18" charset="0"/>
                        </a:rPr>
                        <a:t> </a:t>
                      </a:r>
                      <a:r>
                        <a:rPr lang="en-US" altLang="zh-TW" sz="2600" dirty="0">
                          <a:latin typeface="Times New Roman" pitchFamily="18" charset="0"/>
                          <a:ea typeface="標楷體" panose="03000509000000000000" pitchFamily="65" charset="-120"/>
                          <a:cs typeface="Times New Roman" pitchFamily="18" charset="0"/>
                        </a:rPr>
                        <a:t>curriculum content</a:t>
                      </a:r>
                      <a:r>
                        <a:rPr lang="zh-TW" altLang="en-US" sz="2600" dirty="0">
                          <a:latin typeface="Times New Roman" pitchFamily="18" charset="0"/>
                          <a:ea typeface="標楷體" panose="03000509000000000000" pitchFamily="65" charset="-120"/>
                          <a:cs typeface="Times New Roman" pitchFamily="18" charset="0"/>
                        </a:rPr>
                        <a:t> </a:t>
                      </a:r>
                      <a:r>
                        <a:rPr lang="en-US" altLang="zh-TW" sz="2600" dirty="0">
                          <a:latin typeface="Times New Roman" pitchFamily="18" charset="0"/>
                          <a:ea typeface="標楷體" panose="03000509000000000000" pitchFamily="65" charset="-120"/>
                          <a:cs typeface="Times New Roman" pitchFamily="18" charset="0"/>
                        </a:rPr>
                        <a:t>/ learning</a:t>
                      </a:r>
                      <a:r>
                        <a:rPr lang="en-US" altLang="zh-TW" sz="2600" baseline="0" dirty="0">
                          <a:latin typeface="Times New Roman" pitchFamily="18" charset="0"/>
                          <a:ea typeface="標楷體" panose="03000509000000000000" pitchFamily="65" charset="-120"/>
                          <a:cs typeface="Times New Roman" pitchFamily="18" charset="0"/>
                        </a:rPr>
                        <a:t> focus</a:t>
                      </a:r>
                      <a:endParaRPr lang="zh-HK" altLang="en-US" sz="2600" dirty="0">
                        <a:latin typeface="Times New Roman" pitchFamily="18" charset="0"/>
                        <a:ea typeface="標楷體" panose="03000509000000000000"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HK" sz="2600" dirty="0">
                          <a:latin typeface="Times New Roman" pitchFamily="18" charset="0"/>
                          <a:ea typeface="標楷體" panose="03000509000000000000" pitchFamily="65" charset="-120"/>
                          <a:cs typeface="Times New Roman" pitchFamily="18" charset="0"/>
                        </a:rPr>
                        <a:t>Teaching resources</a:t>
                      </a:r>
                      <a:r>
                        <a:rPr lang="zh-HK" altLang="en-US" sz="2600" dirty="0">
                          <a:latin typeface="Times New Roman" pitchFamily="18" charset="0"/>
                          <a:ea typeface="標楷體" panose="03000509000000000000" pitchFamily="65" charset="-120"/>
                          <a:cs typeface="Times New Roman" pitchFamily="18" charset="0"/>
                        </a:rPr>
                        <a:t> </a:t>
                      </a:r>
                      <a:r>
                        <a:rPr lang="en-US" altLang="zh-HK" sz="2600" dirty="0">
                          <a:latin typeface="Times New Roman" pitchFamily="18" charset="0"/>
                          <a:ea typeface="標楷體" panose="03000509000000000000" pitchFamily="65" charset="-120"/>
                          <a:cs typeface="Times New Roman" pitchFamily="18" charset="0"/>
                        </a:rPr>
                        <a:t>(PPT)</a:t>
                      </a:r>
                      <a:endParaRPr lang="zh-HK" altLang="en-US" sz="2600" dirty="0">
                        <a:latin typeface="Times New Roman" pitchFamily="18" charset="0"/>
                        <a:ea typeface="標楷體" panose="03000509000000000000"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08179">
                <a:tc>
                  <a:txBody>
                    <a:bodyPr/>
                    <a:lstStyle/>
                    <a:p>
                      <a:r>
                        <a:rPr lang="en-US" altLang="zh-HK" sz="2600" dirty="0">
                          <a:latin typeface="Times New Roman" pitchFamily="18" charset="0"/>
                          <a:ea typeface="標楷體" panose="03000509000000000000" pitchFamily="65" charset="-120"/>
                          <a:cs typeface="Times New Roman" pitchFamily="18" charset="0"/>
                        </a:rPr>
                        <a:t>Senior secondary</a:t>
                      </a:r>
                      <a:endParaRPr lang="zh-HK" altLang="en-US" sz="2600" dirty="0">
                        <a:latin typeface="Times New Roman" pitchFamily="18" charset="0"/>
                        <a:ea typeface="標楷體" panose="03000509000000000000"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2600" dirty="0">
                          <a:latin typeface="Times New Roman" pitchFamily="18" charset="0"/>
                          <a:ea typeface="標楷體" panose="03000509000000000000" pitchFamily="65" charset="-120"/>
                          <a:cs typeface="Times New Roman" pitchFamily="18" charset="0"/>
                        </a:rPr>
                        <a:t>The </a:t>
                      </a:r>
                      <a:r>
                        <a:rPr lang="en-US" altLang="zh-TW" sz="2600" dirty="0" smtClean="0">
                          <a:latin typeface="Times New Roman" pitchFamily="18" charset="0"/>
                          <a:ea typeface="標楷體" panose="03000509000000000000" pitchFamily="65" charset="-120"/>
                          <a:cs typeface="Times New Roman" pitchFamily="18" charset="0"/>
                        </a:rPr>
                        <a:t>challenges of </a:t>
                      </a:r>
                      <a:r>
                        <a:rPr lang="en-US" altLang="zh-TW" sz="2600" dirty="0">
                          <a:latin typeface="Times New Roman" pitchFamily="18" charset="0"/>
                          <a:ea typeface="標楷體" panose="03000509000000000000" pitchFamily="65" charset="-120"/>
                          <a:cs typeface="Times New Roman" pitchFamily="18" charset="0"/>
                        </a:rPr>
                        <a:t>the global fight against the epidemic</a:t>
                      </a:r>
                      <a:endParaRPr lang="zh-HK" altLang="en-US" sz="2600" dirty="0">
                        <a:latin typeface="Times New Roman" pitchFamily="18" charset="0"/>
                        <a:ea typeface="標楷體" panose="03000509000000000000"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2600" dirty="0">
                          <a:latin typeface="Times New Roman" pitchFamily="18" charset="0"/>
                          <a:ea typeface="標楷體" panose="03000509000000000000" pitchFamily="65" charset="-120"/>
                          <a:cs typeface="Times New Roman" pitchFamily="18" charset="0"/>
                        </a:rPr>
                        <a:t>Liberal Studies: Module 4 “Globalization” &amp;  Module 5 “Public Health”</a:t>
                      </a:r>
                      <a:endParaRPr lang="zh-HK" altLang="en-US" sz="2600" dirty="0">
                        <a:latin typeface="Times New Roman" pitchFamily="18" charset="0"/>
                        <a:ea typeface="標楷體" panose="03000509000000000000"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2600" dirty="0">
                          <a:latin typeface="Times New Roman" pitchFamily="18" charset="0"/>
                          <a:ea typeface="標楷體" panose="03000509000000000000" pitchFamily="65" charset="-120"/>
                          <a:cs typeface="Times New Roman" pitchFamily="18" charset="0"/>
                        </a:rPr>
                        <a:t>PPT</a:t>
                      </a:r>
                      <a:endParaRPr lang="zh-HK" altLang="en-US" sz="2600" dirty="0">
                        <a:latin typeface="Times New Roman" pitchFamily="18" charset="0"/>
                        <a:ea typeface="標楷體" panose="03000509000000000000"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標題 6"/>
          <p:cNvSpPr>
            <a:spLocks noGrp="1"/>
          </p:cNvSpPr>
          <p:nvPr>
            <p:ph type="title"/>
          </p:nvPr>
        </p:nvSpPr>
        <p:spPr/>
        <p:txBody>
          <a:bodyPr>
            <a:normAutofit/>
          </a:bodyPr>
          <a:lstStyle/>
          <a:p>
            <a:pPr algn="ctr"/>
            <a:r>
              <a:rPr lang="en-US" altLang="zh-TW" sz="4000" dirty="0">
                <a:latin typeface="Times New Roman" panose="02020603050405020304" pitchFamily="18" charset="0"/>
                <a:ea typeface="標楷體" panose="03000509000000000000" pitchFamily="65" charset="-120"/>
                <a:cs typeface="Times New Roman" panose="02020603050405020304" pitchFamily="18" charset="0"/>
              </a:rPr>
              <a:t>Introduction of </a:t>
            </a:r>
            <a:br>
              <a:rPr lang="en-US" altLang="zh-TW" sz="4000"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4000" dirty="0">
                <a:latin typeface="Times New Roman" panose="02020603050405020304" pitchFamily="18" charset="0"/>
                <a:ea typeface="標楷體" panose="03000509000000000000" pitchFamily="65" charset="-120"/>
                <a:cs typeface="Times New Roman" panose="02020603050405020304" pitchFamily="18" charset="0"/>
              </a:rPr>
              <a:t>the Learning and Teaching Resource</a:t>
            </a:r>
            <a:endParaRPr lang="zh-HK" altLang="en-US" sz="40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796274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6630" y="-134754"/>
            <a:ext cx="8980370" cy="1325563"/>
          </a:xfrm>
        </p:spPr>
        <p:txBody>
          <a:bodyPr>
            <a:normAutofit/>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Introduction of the Learning and Teaching Resource</a:t>
            </a:r>
            <a:endParaRPr lang="zh-HK" altLang="en-US" sz="3200" dirty="0"/>
          </a:p>
        </p:txBody>
      </p:sp>
      <p:graphicFrame>
        <p:nvGraphicFramePr>
          <p:cNvPr id="3" name="表格 2"/>
          <p:cNvGraphicFramePr>
            <a:graphicFrameLocks noGrp="1"/>
          </p:cNvGraphicFramePr>
          <p:nvPr>
            <p:extLst>
              <p:ext uri="{D42A27DB-BD31-4B8C-83A1-F6EECF244321}">
                <p14:modId xmlns:p14="http://schemas.microsoft.com/office/powerpoint/2010/main" val="1688391203"/>
              </p:ext>
            </p:extLst>
          </p:nvPr>
        </p:nvGraphicFramePr>
        <p:xfrm>
          <a:off x="86630" y="1439679"/>
          <a:ext cx="8980370" cy="4450229"/>
        </p:xfrm>
        <a:graphic>
          <a:graphicData uri="http://schemas.openxmlformats.org/drawingml/2006/table">
            <a:tbl>
              <a:tblPr firstRow="1" firstCol="1" bandRow="1">
                <a:tableStyleId>{5940675A-B579-460E-94D1-54222C63F5DA}</a:tableStyleId>
              </a:tblPr>
              <a:tblGrid>
                <a:gridCol w="1472665">
                  <a:extLst>
                    <a:ext uri="{9D8B030D-6E8A-4147-A177-3AD203B41FA5}">
                      <a16:colId xmlns:a16="http://schemas.microsoft.com/office/drawing/2014/main" val="20000"/>
                    </a:ext>
                  </a:extLst>
                </a:gridCol>
                <a:gridCol w="7507705">
                  <a:extLst>
                    <a:ext uri="{9D8B030D-6E8A-4147-A177-3AD203B41FA5}">
                      <a16:colId xmlns:a16="http://schemas.microsoft.com/office/drawing/2014/main" val="20001"/>
                    </a:ext>
                  </a:extLst>
                </a:gridCol>
              </a:tblGrid>
              <a:tr h="1476023">
                <a:tc>
                  <a:txBody>
                    <a:bodyPr/>
                    <a:lstStyle/>
                    <a:p>
                      <a:pPr algn="ctr">
                        <a:spcAft>
                          <a:spcPts val="0"/>
                        </a:spcAft>
                      </a:pPr>
                      <a:r>
                        <a:rPr lang="en-US" altLang="zh-HK" sz="2000" kern="100" dirty="0">
                          <a:effectLst/>
                          <a:latin typeface="Times New Roman" panose="02020603050405020304" pitchFamily="18" charset="0"/>
                          <a:ea typeface="標楷體" panose="03000509000000000000" pitchFamily="65" charset="-120"/>
                          <a:cs typeface="Times New Roman" panose="02020603050405020304" pitchFamily="18" charset="0"/>
                        </a:rPr>
                        <a:t>Learning objectives</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spcAft>
                          <a:spcPts val="0"/>
                        </a:spcAft>
                      </a:pPr>
                      <a:r>
                        <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Through </a:t>
                      </a:r>
                      <a:r>
                        <a:rPr lang="en-US"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discussion of the </a:t>
                      </a:r>
                      <a:r>
                        <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issue, students </a:t>
                      </a:r>
                      <a:r>
                        <a:rPr lang="en-US"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could:</a:t>
                      </a:r>
                      <a:endPar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lgn="l">
                        <a:spcAft>
                          <a:spcPts val="0"/>
                        </a:spcAft>
                        <a:buFont typeface="Arial" panose="020B0604020202020204" pitchFamily="34" charset="0"/>
                        <a:buChar char="•"/>
                      </a:pPr>
                      <a:r>
                        <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understand the relationship between globalization and the spread of epidemic, and the impact of the spread of infectious diseases on public health.</a:t>
                      </a:r>
                    </a:p>
                    <a:p>
                      <a:pPr marL="285750" indent="-285750" algn="l">
                        <a:spcAft>
                          <a:spcPts val="0"/>
                        </a:spcAft>
                        <a:buFont typeface="Arial" panose="020B0604020202020204" pitchFamily="34" charset="0"/>
                        <a:buChar char="•"/>
                      </a:pPr>
                      <a:r>
                        <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understand </a:t>
                      </a:r>
                      <a:r>
                        <a:rPr lang="en-US"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the importance of international cooperation on maintaining </a:t>
                      </a:r>
                      <a:r>
                        <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public health </a:t>
                      </a:r>
                      <a:r>
                        <a:rPr lang="en-US"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safety.</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673768">
                <a:tc>
                  <a:txBody>
                    <a:bodyPr/>
                    <a:lstStyle/>
                    <a:p>
                      <a:pPr algn="ctr">
                        <a:spcAft>
                          <a:spcPts val="0"/>
                        </a:spcAft>
                      </a:pPr>
                      <a:r>
                        <a:rPr lang="en-US" alt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Related concepts</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spcAft>
                          <a:spcPts val="0"/>
                        </a:spcAft>
                      </a:pPr>
                      <a:r>
                        <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Globalization, population mobility, global governance, international cooperation, infectious diseases</a:t>
                      </a:r>
                      <a:endParaRPr lang="zh-TW" sz="1800" b="1" kern="1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1203158">
                <a:tc>
                  <a:txBody>
                    <a:bodyPr/>
                    <a:lstStyle/>
                    <a:p>
                      <a:pPr algn="ctr">
                        <a:spcAft>
                          <a:spcPts val="0"/>
                        </a:spcAft>
                      </a:pPr>
                      <a:r>
                        <a:rPr lang="en-US" alt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Learning and teaching strategies</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defTabSz="914400" rtl="0" eaLnBrk="1" latinLnBrk="0" hangingPunct="1">
                        <a:spcAft>
                          <a:spcPts val="0"/>
                        </a:spcAft>
                      </a:pPr>
                      <a:r>
                        <a:rPr lang="en-US" alt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Read the information and watch the video clip, and </a:t>
                      </a: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ask </a:t>
                      </a:r>
                      <a:r>
                        <a:rPr lang="en-US" alt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students to discuss and answer the questions. Guide students to understand the impact of infectious diseases, and how to maintain public health </a:t>
                      </a: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safety </a:t>
                      </a:r>
                      <a:r>
                        <a:rPr lang="en-US" alt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through international cooperation.</a:t>
                      </a:r>
                      <a:endParaRPr 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706843">
                <a:tc>
                  <a:txBody>
                    <a:bodyPr/>
                    <a:lstStyle/>
                    <a:p>
                      <a:pPr algn="ctr">
                        <a:spcAft>
                          <a:spcPts val="0"/>
                        </a:spcAft>
                      </a:pPr>
                      <a:r>
                        <a:rPr lang="en-US" alt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References</a:t>
                      </a:r>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60363" indent="-360363" algn="l" defTabSz="914400" rtl="0" eaLnBrk="1" latinLnBrk="0" hangingPunct="1">
                        <a:spcAft>
                          <a:spcPts val="0"/>
                        </a:spcAft>
                        <a:buFont typeface="Arial" panose="020B0604020202020204" pitchFamily="34" charset="0"/>
                        <a:buChar char="•"/>
                      </a:pPr>
                      <a:r>
                        <a:rPr lang="en-US" alt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Website of Centre for Health </a:t>
                      </a: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Protection </a:t>
                      </a:r>
                      <a:r>
                        <a:rPr lang="en-US" alt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(CHP)</a:t>
                      </a:r>
                    </a:p>
                    <a:p>
                      <a:pPr marL="360363" indent="-360363" algn="l" defTabSz="914400" rtl="0" eaLnBrk="1" latinLnBrk="0" hangingPunct="1">
                        <a:spcAft>
                          <a:spcPts val="0"/>
                        </a:spcAft>
                        <a:buFont typeface="Arial" panose="020B0604020202020204" pitchFamily="34" charset="0"/>
                        <a:buChar char="•"/>
                      </a:pPr>
                      <a:r>
                        <a:rPr lang="en-US" alt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Website of World Health Organization</a:t>
                      </a:r>
                      <a:r>
                        <a:rPr lang="zh-TW" altLang="en-US"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(WHO)</a:t>
                      </a:r>
                    </a:p>
                    <a:p>
                      <a:pPr marL="360363" indent="-360363" algn="l" defTabSz="914400" rtl="0" eaLnBrk="1" latinLnBrk="0" hangingPunct="1">
                        <a:spcAft>
                          <a:spcPts val="0"/>
                        </a:spcAft>
                        <a:buFont typeface="Arial" panose="020B0604020202020204" pitchFamily="34" charset="0"/>
                        <a:buChar char="•"/>
                      </a:pPr>
                      <a:r>
                        <a:rPr lang="en-US" alt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Liberal Studies Curriculum Resources Booklet Series: Globalization &amp; Liberal Studies Curriculum Resources Booklet Series: Public Health</a:t>
                      </a:r>
                      <a:endParaRPr 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0343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6630" y="-134754"/>
            <a:ext cx="8980370" cy="1325563"/>
          </a:xfrm>
        </p:spPr>
        <p:txBody>
          <a:bodyPr>
            <a:normAutofit/>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Introduction of the Learning and Teaching Resource</a:t>
            </a:r>
            <a:endParaRPr lang="zh-HK" altLang="en-US" sz="3200" dirty="0"/>
          </a:p>
        </p:txBody>
      </p:sp>
      <p:graphicFrame>
        <p:nvGraphicFramePr>
          <p:cNvPr id="3" name="表格 2"/>
          <p:cNvGraphicFramePr>
            <a:graphicFrameLocks noGrp="1"/>
          </p:cNvGraphicFramePr>
          <p:nvPr>
            <p:extLst>
              <p:ext uri="{D42A27DB-BD31-4B8C-83A1-F6EECF244321}">
                <p14:modId xmlns:p14="http://schemas.microsoft.com/office/powerpoint/2010/main" val="1877805708"/>
              </p:ext>
            </p:extLst>
          </p:nvPr>
        </p:nvGraphicFramePr>
        <p:xfrm>
          <a:off x="81815" y="1811155"/>
          <a:ext cx="8980370" cy="3291840"/>
        </p:xfrm>
        <a:graphic>
          <a:graphicData uri="http://schemas.openxmlformats.org/drawingml/2006/table">
            <a:tbl>
              <a:tblPr firstRow="1" firstCol="1" bandRow="1">
                <a:tableStyleId>{5940675A-B579-460E-94D1-54222C63F5DA}</a:tableStyleId>
              </a:tblPr>
              <a:tblGrid>
                <a:gridCol w="1472665">
                  <a:extLst>
                    <a:ext uri="{9D8B030D-6E8A-4147-A177-3AD203B41FA5}">
                      <a16:colId xmlns:a16="http://schemas.microsoft.com/office/drawing/2014/main" val="20000"/>
                    </a:ext>
                  </a:extLst>
                </a:gridCol>
                <a:gridCol w="7507705">
                  <a:extLst>
                    <a:ext uri="{9D8B030D-6E8A-4147-A177-3AD203B41FA5}">
                      <a16:colId xmlns:a16="http://schemas.microsoft.com/office/drawing/2014/main" val="20001"/>
                    </a:ext>
                  </a:extLst>
                </a:gridCol>
              </a:tblGrid>
              <a:tr h="1533174">
                <a:tc>
                  <a:txBody>
                    <a:bodyPr/>
                    <a:lstStyle/>
                    <a:p>
                      <a:pPr algn="ctr">
                        <a:spcAft>
                          <a:spcPts val="0"/>
                        </a:spcAft>
                      </a:pPr>
                      <a:r>
                        <a:rPr lang="en-US" alt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Remarks</a:t>
                      </a:r>
                      <a:endParaRPr lang="zh-TW" sz="2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60363" indent="-360363" algn="just" defTabSz="914400" rtl="0" eaLnBrk="1" latinLnBrk="0" hangingPunct="1">
                        <a:spcAft>
                          <a:spcPts val="0"/>
                        </a:spcAft>
                        <a:buFont typeface="Arial" panose="020B0604020202020204" pitchFamily="34" charset="0"/>
                        <a:buChar char="•"/>
                      </a:pPr>
                      <a:r>
                        <a:rPr lang="en-US" alt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In view of the ongoing</a:t>
                      </a:r>
                      <a:r>
                        <a:rPr lang="en-US" altLang="zh-TW" sz="1800" b="0" kern="100" baseline="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development of COVID-19, teachers should remind students of staying alert to the latest development of the disease, and browsing the website of CHP for the latest information.</a:t>
                      </a:r>
                    </a:p>
                    <a:p>
                      <a:pPr marL="360363" indent="-360363" algn="just" defTabSz="914400" rtl="0" eaLnBrk="1" latinLnBrk="0" hangingPunct="1">
                        <a:spcAft>
                          <a:spcPts val="0"/>
                        </a:spcAft>
                        <a:buFont typeface="Arial" panose="020B0604020202020204" pitchFamily="34" charset="0"/>
                        <a:buChar char="•"/>
                      </a:pPr>
                      <a:r>
                        <a:rPr lang="en-US" alt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The development of globalization has </a:t>
                      </a: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enhanced the interdependence among </a:t>
                      </a:r>
                      <a:r>
                        <a:rPr lang="en-US" alt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countries and resulted in </a:t>
                      </a: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various </a:t>
                      </a: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global, </a:t>
                      </a: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cross-border challenges</a:t>
                      </a:r>
                      <a:r>
                        <a:rPr lang="en-US" alt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One example </a:t>
                      </a: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is</a:t>
                      </a:r>
                      <a:r>
                        <a:rPr lang="en-US" altLang="zh-TW" sz="1800" b="0" kern="100"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globalization </a:t>
                      </a:r>
                      <a:r>
                        <a:rPr lang="en-US" alt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of tourism, which increases the risk of </a:t>
                      </a: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virus spread around</a:t>
                      </a:r>
                      <a:r>
                        <a:rPr lang="en-US" altLang="zh-TW" sz="1800" b="0" kern="100"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the world</a:t>
                      </a: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Teachers should remind students that in face of the spread of epidemics or other global cross-border </a:t>
                      </a: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issues, </a:t>
                      </a:r>
                      <a:r>
                        <a:rPr lang="en-US" alt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multilateral joint actions of </a:t>
                      </a: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various </a:t>
                      </a:r>
                      <a:r>
                        <a:rPr lang="en-US" alt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countries and more </a:t>
                      </a: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global </a:t>
                      </a:r>
                      <a:r>
                        <a:rPr lang="en-US" alt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public policies and plans </a:t>
                      </a: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built on collaboration are </a:t>
                      </a:r>
                      <a:r>
                        <a:rPr lang="en-US" alt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required to respond effectively and appropriately.</a:t>
                      </a:r>
                    </a:p>
                    <a:p>
                      <a:pPr marL="360363" indent="-360363" algn="just" defTabSz="914400" rtl="0" eaLnBrk="1" latinLnBrk="0" hangingPunct="1">
                        <a:spcAft>
                          <a:spcPts val="0"/>
                        </a:spcAft>
                        <a:buFont typeface="Arial" panose="020B0604020202020204" pitchFamily="34" charset="0"/>
                        <a:buChar char="•"/>
                      </a:pPr>
                      <a:r>
                        <a:rPr lang="en-US" alt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During</a:t>
                      </a:r>
                      <a:r>
                        <a:rPr lang="en-US" altLang="zh-TW" sz="1800" b="0" kern="100" baseline="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the lesson, t</a:t>
                      </a:r>
                      <a:r>
                        <a:rPr lang="en-US" alt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eachers should promote relevant </a:t>
                      </a:r>
                      <a:r>
                        <a:rPr lang="en-US" altLang="zh-TW" sz="1800" b="0" kern="100" baseline="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positive values and </a:t>
                      </a:r>
                      <a:r>
                        <a:rPr lang="en-US" altLang="zh-TW" sz="1800" b="0" kern="100" baseline="0" dirty="0" err="1"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behaviours</a:t>
                      </a:r>
                      <a:r>
                        <a:rPr lang="en-US" altLang="zh-TW" sz="1800" b="0" kern="100"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b="0" kern="100" baseline="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and encourage students to put them into practice in daily life.</a:t>
                      </a:r>
                      <a:endParaRPr 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82987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0728" y="95795"/>
            <a:ext cx="8268122" cy="1325563"/>
          </a:xfrm>
        </p:spPr>
        <p:txBody>
          <a:bodyPr>
            <a:noAutofit/>
          </a:bodyPr>
          <a:lstStyle/>
          <a:p>
            <a:pPr algn="ctr"/>
            <a:r>
              <a:rPr lang="en-US" altLang="zh-TW" sz="3200" b="1" u="sng" dirty="0">
                <a:latin typeface="+mn-lt"/>
                <a:ea typeface="標楷體" panose="03000509000000000000" pitchFamily="65" charset="-120"/>
              </a:rPr>
              <a:t>Preparation for lesson</a:t>
            </a:r>
            <a:br>
              <a:rPr lang="en-US" altLang="zh-TW" sz="3200" b="1" u="sng" dirty="0">
                <a:latin typeface="+mn-lt"/>
                <a:ea typeface="標楷體" panose="03000509000000000000" pitchFamily="65" charset="-120"/>
              </a:rPr>
            </a:br>
            <a:r>
              <a:rPr lang="en-US" altLang="zh-TW" sz="2400" dirty="0">
                <a:latin typeface="+mn-lt"/>
                <a:ea typeface="標楷體" panose="03000509000000000000" pitchFamily="65" charset="-120"/>
              </a:rPr>
              <a:t>Watch the following video </a:t>
            </a:r>
            <a:r>
              <a:rPr lang="en-US" altLang="zh-TW" sz="2400" dirty="0" smtClean="0">
                <a:latin typeface="+mn-lt"/>
                <a:ea typeface="標楷體" panose="03000509000000000000" pitchFamily="65" charset="-120"/>
              </a:rPr>
              <a:t>clip, </a:t>
            </a:r>
            <a:r>
              <a:rPr lang="en-US" altLang="zh-TW" sz="2400" dirty="0">
                <a:latin typeface="+mn-lt"/>
                <a:ea typeface="標楷體" panose="03000509000000000000" pitchFamily="65" charset="-120"/>
              </a:rPr>
              <a:t>to learn about the basic information of Coronavirus Disease 2019 (COVID-19)</a:t>
            </a:r>
            <a:endParaRPr lang="zh-HK" altLang="en-US" sz="2800" dirty="0">
              <a:latin typeface="+mn-lt"/>
              <a:ea typeface="標楷體" panose="03000509000000000000" pitchFamily="65" charset="-120"/>
            </a:endParaRPr>
          </a:p>
        </p:txBody>
      </p:sp>
      <p:sp>
        <p:nvSpPr>
          <p:cNvPr id="5" name="文字方塊 4"/>
          <p:cNvSpPr txBox="1"/>
          <p:nvPr/>
        </p:nvSpPr>
        <p:spPr>
          <a:xfrm>
            <a:off x="230779" y="4757182"/>
            <a:ext cx="8705589" cy="1908215"/>
          </a:xfrm>
          <a:prstGeom prst="rect">
            <a:avLst/>
          </a:prstGeom>
          <a:noFill/>
          <a:ln w="9525">
            <a:solidFill>
              <a:schemeClr val="tx1"/>
            </a:solidFill>
          </a:ln>
        </p:spPr>
        <p:txBody>
          <a:bodyPr wrap="square" rtlCol="0">
            <a:spAutoFit/>
          </a:bodyPr>
          <a:lstStyle/>
          <a:p>
            <a:r>
              <a:rPr lang="en-US" altLang="zh-TW" sz="2000" dirty="0" smtClean="0">
                <a:cs typeface="Times New Roman" panose="02020603050405020304" pitchFamily="18" charset="0"/>
              </a:rPr>
              <a:t>Response from Dr</a:t>
            </a:r>
            <a:r>
              <a:rPr lang="en-US" altLang="zh-TW" sz="2000" dirty="0">
                <a:cs typeface="Times New Roman" panose="02020603050405020304" pitchFamily="18" charset="0"/>
              </a:rPr>
              <a:t>. Maria Van </a:t>
            </a:r>
            <a:r>
              <a:rPr lang="en-US" altLang="zh-TW" sz="2000" dirty="0" err="1">
                <a:cs typeface="Times New Roman" panose="02020603050405020304" pitchFamily="18" charset="0"/>
              </a:rPr>
              <a:t>Kerkhove</a:t>
            </a:r>
            <a:r>
              <a:rPr lang="en-US" altLang="zh-TW" sz="2000" dirty="0">
                <a:cs typeface="Times New Roman" panose="02020603050405020304" pitchFamily="18" charset="0"/>
              </a:rPr>
              <a:t> of WHO </a:t>
            </a:r>
            <a:r>
              <a:rPr lang="en-US" altLang="zh-TW" sz="2000" dirty="0" smtClean="0">
                <a:cs typeface="Times New Roman" panose="02020603050405020304" pitchFamily="18" charset="0"/>
              </a:rPr>
              <a:t>for </a:t>
            </a:r>
            <a:r>
              <a:rPr lang="en-US" altLang="zh-TW" sz="2000" dirty="0">
                <a:cs typeface="Times New Roman" panose="02020603050405020304" pitchFamily="18" charset="0"/>
              </a:rPr>
              <a:t>the Coronavirus Disease 2019 (COVID-19) </a:t>
            </a:r>
            <a:endParaRPr lang="en-US" altLang="zh-TW" sz="2000" dirty="0"/>
          </a:p>
          <a:p>
            <a:r>
              <a:rPr lang="en-US" altLang="zh-TW" sz="1600" dirty="0"/>
              <a:t>Adapted from the website of World Health Organization  </a:t>
            </a:r>
          </a:p>
          <a:p>
            <a:endParaRPr lang="en-US" altLang="zh-TW" sz="1600" dirty="0"/>
          </a:p>
          <a:p>
            <a:r>
              <a:rPr lang="en-US" altLang="zh-TW" sz="1600" dirty="0"/>
              <a:t>Length of the video clip: 1 minute 21 seconds</a:t>
            </a:r>
          </a:p>
          <a:p>
            <a:endParaRPr lang="en-US" altLang="zh-TW" sz="1600" dirty="0"/>
          </a:p>
          <a:p>
            <a:r>
              <a:rPr lang="en-US" altLang="zh-HK" sz="1400" dirty="0"/>
              <a:t>http://terrance.who.int/mediacentre/videos/coronavirus/WHO</a:t>
            </a:r>
            <a:r>
              <a:rPr lang="en-US" altLang="zh-TW" sz="1400" dirty="0"/>
              <a:t>-</a:t>
            </a:r>
            <a:r>
              <a:rPr lang="en-US" altLang="zh-HK" sz="1400" dirty="0"/>
              <a:t>PROD_Coronavirus_QA_14JAN2020_en_st_ch.mp4</a:t>
            </a:r>
            <a:endParaRPr lang="zh-HK" altLang="en-US" sz="1400" dirty="0">
              <a:cs typeface="Times New Roman" panose="02020603050405020304" pitchFamily="18" charset="0"/>
            </a:endParaRPr>
          </a:p>
        </p:txBody>
      </p:sp>
      <p:pic>
        <p:nvPicPr>
          <p:cNvPr id="3" name="Picture 2">
            <a:extLst>
              <a:ext uri="{FF2B5EF4-FFF2-40B4-BE49-F238E27FC236}">
                <a16:creationId xmlns:a16="http://schemas.microsoft.com/office/drawing/2014/main" id="{616D4348-DFC8-485F-BD37-6065FA5F3BED}"/>
              </a:ext>
            </a:extLst>
          </p:cNvPr>
          <p:cNvPicPr>
            <a:picLocks noChangeAspect="1"/>
          </p:cNvPicPr>
          <p:nvPr/>
        </p:nvPicPr>
        <p:blipFill rotWithShape="1">
          <a:blip r:embed="rId2"/>
          <a:srcRect l="13973" t="18143" r="22329" b="16315"/>
          <a:stretch/>
        </p:blipFill>
        <p:spPr>
          <a:xfrm>
            <a:off x="1786801" y="1421358"/>
            <a:ext cx="5824603" cy="3185366"/>
          </a:xfrm>
          <a:prstGeom prst="rect">
            <a:avLst/>
          </a:prstGeom>
        </p:spPr>
      </p:pic>
    </p:spTree>
    <p:extLst>
      <p:ext uri="{BB962C8B-B14F-4D97-AF65-F5344CB8AC3E}">
        <p14:creationId xmlns:p14="http://schemas.microsoft.com/office/powerpoint/2010/main" val="301439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1415" y="379494"/>
            <a:ext cx="7886700" cy="1263776"/>
          </a:xfrm>
        </p:spPr>
        <p:txBody>
          <a:bodyPr>
            <a:normAutofit/>
          </a:bodyPr>
          <a:lstStyle/>
          <a:p>
            <a:pPr algn="ctr"/>
            <a:r>
              <a:rPr lang="en-US" altLang="zh-TW" sz="3600" b="1" dirty="0">
                <a:solidFill>
                  <a:srgbClr val="7030A0"/>
                </a:solidFill>
                <a:latin typeface="+mn-lt"/>
                <a:ea typeface="標楷體" panose="03000509000000000000" pitchFamily="65" charset="-120"/>
                <a:cs typeface="Times New Roman" panose="02020603050405020304" pitchFamily="18" charset="0"/>
              </a:rPr>
              <a:t>Coronavirus Disease 2019 (COVID-19)  Grasp the background knowledge</a:t>
            </a:r>
            <a:endParaRPr lang="zh-HK" altLang="en-US" sz="3600" b="1" dirty="0">
              <a:solidFill>
                <a:srgbClr val="7030A0"/>
              </a:solidFill>
              <a:latin typeface="+mn-lt"/>
              <a:ea typeface="標楷體" panose="03000509000000000000" pitchFamily="65" charset="-120"/>
            </a:endParaRPr>
          </a:p>
        </p:txBody>
      </p:sp>
      <p:sp>
        <p:nvSpPr>
          <p:cNvPr id="3" name="內容版面配置區 2"/>
          <p:cNvSpPr>
            <a:spLocks noGrp="1"/>
          </p:cNvSpPr>
          <p:nvPr>
            <p:ph idx="1"/>
          </p:nvPr>
        </p:nvSpPr>
        <p:spPr>
          <a:xfrm>
            <a:off x="686273" y="1977450"/>
            <a:ext cx="8256931" cy="4292721"/>
          </a:xfrm>
        </p:spPr>
        <p:txBody>
          <a:bodyPr>
            <a:normAutofit/>
          </a:bodyPr>
          <a:lstStyle/>
          <a:p>
            <a:pPr marL="514350" indent="-514350" algn="just">
              <a:lnSpc>
                <a:spcPct val="120000"/>
              </a:lnSpc>
              <a:buAutoNum type="arabicPeriod"/>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What is Coronavirus Disease 2019 (COVID-19)? What is its pathogen? </a:t>
            </a:r>
          </a:p>
          <a:p>
            <a:pPr marL="514350" indent="-514350" algn="just">
              <a:lnSpc>
                <a:spcPct val="120000"/>
              </a:lnSpc>
              <a:buAutoNum type="arabicPeriod"/>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What are the symptoms of COVID-19? </a:t>
            </a:r>
          </a:p>
          <a:p>
            <a:pPr marL="514350" indent="-514350" algn="just">
              <a:lnSpc>
                <a:spcPct val="120000"/>
              </a:lnSpc>
              <a:buAutoNum type="arabicPeriod"/>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What is the mode of transmission of COVID-19? </a:t>
            </a:r>
          </a:p>
          <a:p>
            <a:pPr marL="514350" indent="-514350" algn="just">
              <a:lnSpc>
                <a:spcPct val="120000"/>
              </a:lnSpc>
              <a:buAutoNum type="arabicPeriod"/>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Is there a vaccine against the disease?</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20000"/>
              </a:lnSpc>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20000"/>
              </a:lnSpc>
              <a:buNone/>
            </a:pPr>
            <a:endParaRPr lang="en-US" altLang="zh-TW" sz="31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dirty="0"/>
          </a:p>
          <a:p>
            <a:endParaRPr lang="en-US" altLang="zh-HK" dirty="0"/>
          </a:p>
        </p:txBody>
      </p:sp>
    </p:spTree>
    <p:extLst>
      <p:ext uri="{BB962C8B-B14F-4D97-AF65-F5344CB8AC3E}">
        <p14:creationId xmlns:p14="http://schemas.microsoft.com/office/powerpoint/2010/main" val="922498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9037" y="32877"/>
            <a:ext cx="7886700" cy="1011286"/>
          </a:xfrm>
        </p:spPr>
        <p:txBody>
          <a:bodyPr>
            <a:normAutofit/>
          </a:bodyPr>
          <a:lstStyle/>
          <a:p>
            <a:pPr algn="ctr"/>
            <a:r>
              <a:rPr lang="en-US" altLang="zh-TW" sz="2800" b="1" dirty="0">
                <a:solidFill>
                  <a:srgbClr val="7030A0"/>
                </a:solidFill>
                <a:latin typeface="+mn-lt"/>
                <a:ea typeface="標楷體" panose="03000509000000000000" pitchFamily="65" charset="-120"/>
                <a:cs typeface="Times New Roman" panose="02020603050405020304" pitchFamily="18" charset="0"/>
              </a:rPr>
              <a:t>Coronavirus Disease 2019 (COVID-19)  </a:t>
            </a:r>
            <a:br>
              <a:rPr lang="en-US" altLang="zh-TW" sz="2800" b="1" dirty="0">
                <a:solidFill>
                  <a:srgbClr val="7030A0"/>
                </a:solidFill>
                <a:latin typeface="+mn-lt"/>
                <a:ea typeface="標楷體" panose="03000509000000000000" pitchFamily="65" charset="-120"/>
                <a:cs typeface="Times New Roman" panose="02020603050405020304" pitchFamily="18" charset="0"/>
              </a:rPr>
            </a:br>
            <a:r>
              <a:rPr lang="en-US" altLang="zh-TW" sz="2800" b="1" dirty="0">
                <a:solidFill>
                  <a:srgbClr val="7030A0"/>
                </a:solidFill>
                <a:latin typeface="+mn-lt"/>
                <a:ea typeface="標楷體" panose="03000509000000000000" pitchFamily="65" charset="-120"/>
                <a:cs typeface="Times New Roman" panose="02020603050405020304" pitchFamily="18" charset="0"/>
              </a:rPr>
              <a:t>Grasp the background knowledge</a:t>
            </a:r>
            <a:endParaRPr lang="zh-HK" altLang="en-US" sz="2800" b="1" dirty="0">
              <a:solidFill>
                <a:srgbClr val="7030A0"/>
              </a:solidFill>
              <a:latin typeface="+mn-lt"/>
              <a:ea typeface="標楷體" panose="03000509000000000000" pitchFamily="65" charset="-120"/>
            </a:endParaRPr>
          </a:p>
        </p:txBody>
      </p:sp>
      <p:sp>
        <p:nvSpPr>
          <p:cNvPr id="5" name="內容版面配置區 2">
            <a:extLst>
              <a:ext uri="{FF2B5EF4-FFF2-40B4-BE49-F238E27FC236}">
                <a16:creationId xmlns:a16="http://schemas.microsoft.com/office/drawing/2014/main" id="{610E2404-74A4-4038-B8D7-3D6840A6657C}"/>
              </a:ext>
            </a:extLst>
          </p:cNvPr>
          <p:cNvSpPr txBox="1">
            <a:spLocks/>
          </p:cNvSpPr>
          <p:nvPr/>
        </p:nvSpPr>
        <p:spPr>
          <a:xfrm>
            <a:off x="98236" y="929863"/>
            <a:ext cx="8947527" cy="5670962"/>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en-US" altLang="zh-TW" sz="80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Suggested Answers</a:t>
            </a:r>
            <a:endParaRPr lang="en-US" altLang="zh-TW"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marL="0" lvl="0" indent="0">
              <a:lnSpc>
                <a:spcPct val="120000"/>
              </a:lnSpc>
              <a:spcBef>
                <a:spcPts val="0"/>
              </a:spcBef>
              <a:buNone/>
            </a:pPr>
            <a:endParaRPr lang="en-US" altLang="zh-TW"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marL="0" lvl="0" indent="0" algn="just">
              <a:lnSpc>
                <a:spcPct val="120000"/>
              </a:lnSpc>
              <a:spcBef>
                <a:spcPts val="0"/>
              </a:spcBef>
              <a:buNone/>
            </a:pPr>
            <a:r>
              <a:rPr lang="en-US" altLang="zh-TW" sz="7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1. “Coronavirus Disease 2019 (COVID-19)” refers to the cluster of viral pneumonia cases occurring in Wuhan, Hubei Province, since December 2019. According to investigation by the Mainland health authorities, a novel coronavirus is found to be the causative agent.</a:t>
            </a:r>
          </a:p>
          <a:p>
            <a:pPr marL="0" lvl="0" indent="0" algn="just">
              <a:lnSpc>
                <a:spcPct val="120000"/>
              </a:lnSpc>
              <a:spcBef>
                <a:spcPts val="0"/>
              </a:spcBef>
              <a:buNone/>
            </a:pPr>
            <a:endParaRPr lang="en-US" altLang="zh-TW" sz="7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marL="0" lvl="0" indent="0" algn="just">
              <a:lnSpc>
                <a:spcPct val="120000"/>
              </a:lnSpc>
              <a:spcBef>
                <a:spcPts val="0"/>
              </a:spcBef>
              <a:buNone/>
            </a:pPr>
            <a:r>
              <a:rPr lang="en-US" altLang="zh-TW" sz="7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2. According to information provided by the Mainland health authorities, symptoms of the cases include fever, malaise, dry cough and shortness of breath. Some cases were in serious condition. People of older age or having underlying disease are at a higher risk of deterioration into serious condition.</a:t>
            </a:r>
          </a:p>
          <a:p>
            <a:pPr marL="0" lvl="0" indent="0" algn="just">
              <a:lnSpc>
                <a:spcPct val="120000"/>
              </a:lnSpc>
              <a:spcBef>
                <a:spcPts val="0"/>
              </a:spcBef>
              <a:buNone/>
            </a:pPr>
            <a:endParaRPr lang="en-US" altLang="zh-TW" sz="7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marL="0" lvl="0" indent="0" algn="just">
              <a:lnSpc>
                <a:spcPct val="120000"/>
              </a:lnSpc>
              <a:spcBef>
                <a:spcPts val="0"/>
              </a:spcBef>
              <a:buNone/>
            </a:pPr>
            <a:r>
              <a:rPr lang="en-US" altLang="zh-TW" sz="7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3. The main mode of transmission of the “Coronavirus Disease 2019 (COVID-19)”is through respiratory droplets, the virus can also be transmitted through contact.</a:t>
            </a:r>
          </a:p>
          <a:p>
            <a:pPr marL="0" lvl="0" indent="0" algn="just">
              <a:lnSpc>
                <a:spcPct val="120000"/>
              </a:lnSpc>
              <a:spcBef>
                <a:spcPts val="0"/>
              </a:spcBef>
              <a:buNone/>
            </a:pPr>
            <a:endParaRPr lang="en-US" altLang="zh-TW" sz="7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marL="0" lvl="0" indent="0" algn="just">
              <a:lnSpc>
                <a:spcPct val="120000"/>
              </a:lnSpc>
              <a:spcBef>
                <a:spcPts val="0"/>
              </a:spcBef>
              <a:buNone/>
            </a:pPr>
            <a:r>
              <a:rPr lang="en-US" altLang="zh-TW" sz="7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4. There is currently no specific treatment for “Coronavirus Disease 2019 (COVID-19)”. However, many of the symptoms can be treated and therefore treatment </a:t>
            </a:r>
            <a:r>
              <a:rPr lang="en-US" altLang="zh-TW" sz="720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is based </a:t>
            </a:r>
            <a:r>
              <a:rPr lang="en-US" altLang="zh-TW" sz="7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on the patient’s clinical condition. There is no vaccine currently available for the new diseases, and it may take years to develop a new one.</a:t>
            </a:r>
          </a:p>
          <a:p>
            <a:pPr marL="0" indent="0">
              <a:lnSpc>
                <a:spcPct val="120000"/>
              </a:lnSpc>
              <a:buNone/>
            </a:pPr>
            <a:r>
              <a:rPr lang="en-US" altLang="zh-TW" sz="6400" dirty="0">
                <a:latin typeface="Times New Roman" panose="02020603050405020304" pitchFamily="18" charset="0"/>
                <a:ea typeface="標楷體" panose="03000509000000000000" pitchFamily="65" charset="-120"/>
                <a:cs typeface="Times New Roman" panose="02020603050405020304" pitchFamily="18" charset="0"/>
              </a:rPr>
              <a:t>Source</a:t>
            </a:r>
            <a:r>
              <a:rPr lang="zh-TW" altLang="zh-HK" sz="6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6600" dirty="0">
                <a:latin typeface="Times New Roman" pitchFamily="18" charset="0"/>
                <a:cs typeface="Times New Roman" pitchFamily="18" charset="0"/>
              </a:rPr>
              <a:t> Adapted from the website of Centre for Health Protection</a:t>
            </a:r>
            <a:r>
              <a:rPr lang="zh-TW" altLang="en-US" sz="6600" dirty="0">
                <a:latin typeface="Times New Roman" pitchFamily="18" charset="0"/>
                <a:cs typeface="Times New Roman" pitchFamily="18" charset="0"/>
              </a:rPr>
              <a:t> </a:t>
            </a:r>
            <a:r>
              <a:rPr lang="en-US" altLang="zh-HK" sz="6800" dirty="0">
                <a:latin typeface="Times New Roman" pitchFamily="18" charset="0"/>
                <a:cs typeface="Times New Roman" pitchFamily="18" charset="0"/>
              </a:rPr>
              <a:t>https://www.chp.gov.hk/tc/features/102624.html</a:t>
            </a:r>
            <a:endParaRPr lang="zh-TW" altLang="zh-HK" sz="6800" dirty="0">
              <a:latin typeface="Times New Roman" pitchFamily="18" charset="0"/>
              <a:cs typeface="Times New Roman" pitchFamily="18" charset="0"/>
            </a:endParaRPr>
          </a:p>
          <a:p>
            <a:pPr marL="0" indent="0">
              <a:lnSpc>
                <a:spcPct val="120000"/>
              </a:lnSpc>
              <a:buNone/>
            </a:pPr>
            <a:endParaRPr lang="en-US" altLang="zh-TW" dirty="0">
              <a:highlight>
                <a:srgbClr val="FFCC00"/>
              </a:highligh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6248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55562" y="725157"/>
            <a:ext cx="8866860" cy="5921514"/>
          </a:xfrm>
        </p:spPr>
        <p:txBody>
          <a:bodyPr>
            <a:normAutofit fontScale="25000" lnSpcReduction="20000"/>
          </a:bodyPr>
          <a:lstStyle/>
          <a:p>
            <a:pPr marL="0" indent="0">
              <a:buNone/>
            </a:pPr>
            <a:r>
              <a:rPr lang="en-US" altLang="zh-TW" sz="8000" dirty="0">
                <a:latin typeface="Times New Roman" panose="02020603050405020304" pitchFamily="18" charset="0"/>
                <a:ea typeface="標楷體" panose="03000509000000000000" pitchFamily="65" charset="-120"/>
                <a:cs typeface="Times New Roman" panose="02020603050405020304" pitchFamily="18" charset="0"/>
              </a:rPr>
              <a:t>Source A</a:t>
            </a:r>
            <a:r>
              <a:rPr lang="zh-TW" altLang="en-US" sz="80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0" dirty="0">
                <a:latin typeface="Times New Roman" panose="02020603050405020304" pitchFamily="18" charset="0"/>
                <a:ea typeface="標楷體" panose="03000509000000000000" pitchFamily="65" charset="-120"/>
                <a:cs typeface="Times New Roman" panose="02020603050405020304" pitchFamily="18" charset="0"/>
              </a:rPr>
              <a:t> Concepts related to this topic</a:t>
            </a:r>
          </a:p>
          <a:p>
            <a:pPr lvl="0" algn="just">
              <a:lnSpc>
                <a:spcPct val="130000"/>
              </a:lnSpc>
            </a:pPr>
            <a:r>
              <a:rPr lang="en-US" altLang="zh-HK" sz="6400" dirty="0">
                <a:latin typeface="Times New Roman" panose="02020603050405020304" pitchFamily="18" charset="0"/>
                <a:ea typeface="標楷體" panose="03000509000000000000" pitchFamily="65" charset="-120"/>
                <a:cs typeface="Times New Roman" panose="02020603050405020304" pitchFamily="18" charset="0"/>
              </a:rPr>
              <a:t>Globalization: It is featured by the continuous decrease in the restriction of geographical barrier on various political, cultural, economic and social activities, which allows ordinary people to take part in more cross-regional activities. It allows personal life, social relations and even social systems, which were previously limited to the local region or country, to extend across regions and worldwide.</a:t>
            </a:r>
          </a:p>
          <a:p>
            <a:pPr lvl="0" algn="just">
              <a:lnSpc>
                <a:spcPct val="130000"/>
              </a:lnSpc>
            </a:pPr>
            <a:r>
              <a:rPr lang="en-US" altLang="zh-HK" sz="6400" dirty="0">
                <a:latin typeface="Times New Roman" panose="02020603050405020304" pitchFamily="18" charset="0"/>
                <a:ea typeface="標楷體" panose="03000509000000000000" pitchFamily="65" charset="-120"/>
                <a:cs typeface="Times New Roman" panose="02020603050405020304" pitchFamily="18" charset="0"/>
              </a:rPr>
              <a:t>Global governance: It is a process of political </a:t>
            </a:r>
            <a:r>
              <a:rPr lang="en-US" altLang="zh-HK" sz="6400" dirty="0" err="1">
                <a:latin typeface="Times New Roman" panose="02020603050405020304" pitchFamily="18" charset="0"/>
                <a:ea typeface="標楷體" panose="03000509000000000000" pitchFamily="65" charset="-120"/>
                <a:cs typeface="Times New Roman" panose="02020603050405020304" pitchFamily="18" charset="0"/>
              </a:rPr>
              <a:t>coordinations</a:t>
            </a:r>
            <a:r>
              <a:rPr lang="en-US" altLang="zh-HK" sz="6400" dirty="0">
                <a:latin typeface="Times New Roman" panose="02020603050405020304" pitchFamily="18" charset="0"/>
                <a:ea typeface="標楷體" panose="03000509000000000000" pitchFamily="65" charset="-120"/>
                <a:cs typeface="Times New Roman" panose="02020603050405020304" pitchFamily="18" charset="0"/>
              </a:rPr>
              <a:t> at various levels, aiming at dealing with global issues such as international conflicts, climate change and epidemic spread, in order to maintain world order. International governmental organizations are one of the enforcers of global governance. For example, the World Health Organization (WHO) sets global standards of public health and appeals to each country to comply with such. At the same time, it is the main </a:t>
            </a:r>
            <a:r>
              <a:rPr lang="en-US" altLang="zh-HK" sz="6400" dirty="0" err="1">
                <a:latin typeface="Times New Roman" panose="02020603050405020304" pitchFamily="18" charset="0"/>
                <a:ea typeface="標楷體" panose="03000509000000000000" pitchFamily="65" charset="-120"/>
                <a:cs typeface="Times New Roman" panose="02020603050405020304" pitchFamily="18" charset="0"/>
              </a:rPr>
              <a:t>organisation</a:t>
            </a:r>
            <a:r>
              <a:rPr lang="en-US" altLang="zh-HK" sz="6400" dirty="0">
                <a:latin typeface="Times New Roman" panose="02020603050405020304" pitchFamily="18" charset="0"/>
                <a:ea typeface="標楷體" panose="03000509000000000000" pitchFamily="65" charset="-120"/>
                <a:cs typeface="Times New Roman" panose="02020603050405020304" pitchFamily="18" charset="0"/>
              </a:rPr>
              <a:t> that monitors infectious diseases around the globe.</a:t>
            </a:r>
          </a:p>
          <a:p>
            <a:pPr lvl="0" algn="just">
              <a:lnSpc>
                <a:spcPct val="130000"/>
              </a:lnSpc>
            </a:pPr>
            <a:r>
              <a:rPr lang="en-US" altLang="zh-HK" sz="6400" dirty="0">
                <a:latin typeface="Times New Roman" panose="02020603050405020304" pitchFamily="18" charset="0"/>
                <a:ea typeface="標楷體" panose="03000509000000000000" pitchFamily="65" charset="-120"/>
                <a:cs typeface="Times New Roman" panose="02020603050405020304" pitchFamily="18" charset="0"/>
              </a:rPr>
              <a:t>Infectious diseases: It refers to diseases caused by the transmission of pathogens to human beings. In severe cases, they may lead to death. Infectious diseases can spread through various means. Some spread through direct human contact, whereas others are contracted through water, the air, droplets, food, body fluid, excreta or any other medium (such as insects).</a:t>
            </a:r>
          </a:p>
          <a:p>
            <a:pPr marL="0" lvl="0" indent="0">
              <a:lnSpc>
                <a:spcPct val="130000"/>
              </a:lnSpc>
              <a:buNone/>
            </a:pPr>
            <a:r>
              <a:rPr lang="en-US" altLang="zh-HK" sz="5600" dirty="0">
                <a:latin typeface="Times New Roman" panose="02020603050405020304" pitchFamily="18" charset="0"/>
                <a:ea typeface="標楷體" panose="03000509000000000000" pitchFamily="65" charset="-120"/>
                <a:cs typeface="Times New Roman" panose="02020603050405020304" pitchFamily="18" charset="0"/>
              </a:rPr>
              <a:t>Sources</a:t>
            </a:r>
          </a:p>
          <a:p>
            <a:pPr>
              <a:lnSpc>
                <a:spcPct val="130000"/>
              </a:lnSpc>
            </a:pPr>
            <a:r>
              <a:rPr lang="en-US" altLang="zh-HK" sz="5600" dirty="0">
                <a:latin typeface="Times New Roman" panose="02020603050405020304" pitchFamily="18" charset="0"/>
                <a:ea typeface="標楷體" panose="03000509000000000000" pitchFamily="65" charset="-120"/>
                <a:cs typeface="Times New Roman" panose="02020603050405020304" pitchFamily="18" charset="0"/>
              </a:rPr>
              <a:t>‘Globalization’, “Liberal Studies Curriculum Resources Booklet Series: Globalization”, P. 18	</a:t>
            </a:r>
          </a:p>
          <a:p>
            <a:pPr>
              <a:lnSpc>
                <a:spcPct val="130000"/>
              </a:lnSpc>
            </a:pPr>
            <a:r>
              <a:rPr lang="en-US" altLang="zh-HK" sz="5600" dirty="0">
                <a:latin typeface="Times New Roman" panose="02020603050405020304" pitchFamily="18" charset="0"/>
                <a:ea typeface="標楷體" panose="03000509000000000000" pitchFamily="65" charset="-120"/>
                <a:cs typeface="Times New Roman" panose="02020603050405020304" pitchFamily="18" charset="0"/>
              </a:rPr>
              <a:t>‘Global governance’, “Liberal Studies Curriculum Resources Booklet Series: Globalization”, P. 32</a:t>
            </a:r>
          </a:p>
          <a:p>
            <a:pPr>
              <a:lnSpc>
                <a:spcPct val="130000"/>
              </a:lnSpc>
            </a:pPr>
            <a:r>
              <a:rPr lang="en-US" altLang="zh-HK" sz="5600" dirty="0">
                <a:latin typeface="Times New Roman" panose="02020603050405020304" pitchFamily="18" charset="0"/>
                <a:ea typeface="標楷體" panose="03000509000000000000" pitchFamily="65" charset="-120"/>
                <a:cs typeface="Times New Roman" panose="02020603050405020304" pitchFamily="18" charset="0"/>
              </a:rPr>
              <a:t>‘Infectious diseases’, “Liberal Studies Curriculum Resources Booklet Series: Public Health”, P. 20</a:t>
            </a:r>
            <a:endParaRPr lang="en-US" altLang="zh-TW" sz="5600" dirty="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endParaRPr lang="en-US" altLang="zh-TW" dirty="0"/>
          </a:p>
        </p:txBody>
      </p:sp>
      <p:sp>
        <p:nvSpPr>
          <p:cNvPr id="4" name="Rectangle 3">
            <a:extLst>
              <a:ext uri="{FF2B5EF4-FFF2-40B4-BE49-F238E27FC236}">
                <a16:creationId xmlns:a16="http://schemas.microsoft.com/office/drawing/2014/main" id="{506D64EC-5B34-47B7-B4C7-463DAFADDC1A}"/>
              </a:ext>
            </a:extLst>
          </p:cNvPr>
          <p:cNvSpPr/>
          <p:nvPr/>
        </p:nvSpPr>
        <p:spPr>
          <a:xfrm>
            <a:off x="2171343" y="16014"/>
            <a:ext cx="4835298" cy="523220"/>
          </a:xfrm>
          <a:prstGeom prst="rect">
            <a:avLst/>
          </a:prstGeom>
        </p:spPr>
        <p:txBody>
          <a:bodyPr wrap="none">
            <a:spAutoFit/>
          </a:bodyPr>
          <a:lstStyle/>
          <a:p>
            <a:r>
              <a:rPr lang="en-US" altLang="zh-TW" sz="2800" b="1" dirty="0">
                <a:ea typeface="標楷體" panose="03000509000000000000" pitchFamily="65" charset="-120"/>
                <a:cs typeface="Times New Roman" panose="02020603050405020304" pitchFamily="18" charset="0"/>
              </a:rPr>
              <a:t>Read the following information</a:t>
            </a:r>
            <a:endParaRPr lang="zh-HK" altLang="en-US" sz="2800" b="1" dirty="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486571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07299" y="669276"/>
            <a:ext cx="7329402" cy="3074049"/>
          </a:xfrm>
        </p:spPr>
        <p:txBody>
          <a:bodyPr>
            <a:normAutofit fontScale="92500" lnSpcReduction="10000"/>
          </a:bodyPr>
          <a:lstStyle/>
          <a:p>
            <a:pPr marL="0" indent="0" algn="just">
              <a:lnSpc>
                <a:spcPct val="120000"/>
              </a:lnSpc>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Source B</a:t>
            </a:r>
          </a:p>
          <a:p>
            <a:pPr marL="0" indent="0" algn="just">
              <a:lnSpc>
                <a:spcPct val="120000"/>
              </a:lnSpc>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For information about countries / areas with reported cases of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“Coronavirus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Disease 2019 (COVID-19</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20000"/>
              </a:lnSpc>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20000"/>
              </a:lnSpc>
              <a:buNone/>
            </a:pP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Refer to the relevant information of the Centre for Health Protection: https://www.coronavirus.gov.hk/</a:t>
            </a:r>
          </a:p>
          <a:p>
            <a:pPr marL="0" indent="0" algn="just">
              <a:lnSpc>
                <a:spcPct val="120000"/>
              </a:lnSpc>
              <a:buNone/>
            </a:pP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sz="3200" dirty="0"/>
          </a:p>
          <a:p>
            <a:pPr marL="0" indent="0" algn="just">
              <a:lnSpc>
                <a:spcPct val="120000"/>
              </a:lnSpc>
              <a:buNone/>
            </a:pPr>
            <a:endParaRPr lang="en-US" altLang="zh-TW" sz="31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dirty="0"/>
          </a:p>
          <a:p>
            <a:endParaRPr lang="en-US" altLang="zh-HK" dirty="0"/>
          </a:p>
        </p:txBody>
      </p:sp>
    </p:spTree>
    <p:extLst>
      <p:ext uri="{BB962C8B-B14F-4D97-AF65-F5344CB8AC3E}">
        <p14:creationId xmlns:p14="http://schemas.microsoft.com/office/powerpoint/2010/main" val="4046025505"/>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3139</TotalTime>
  <Words>1849</Words>
  <Application>Microsoft Office PowerPoint</Application>
  <PresentationFormat>如螢幕大小 (4:3)</PresentationFormat>
  <Paragraphs>103</Paragraphs>
  <Slides>16</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16</vt:i4>
      </vt:variant>
    </vt:vector>
  </HeadingPairs>
  <TitlesOfParts>
    <vt:vector size="23" baseType="lpstr">
      <vt:lpstr>新細明體</vt:lpstr>
      <vt:lpstr>標楷體</vt:lpstr>
      <vt:lpstr>Arial</vt:lpstr>
      <vt:lpstr>Calibri</vt:lpstr>
      <vt:lpstr>Calibri Light</vt:lpstr>
      <vt:lpstr>Times New Roman</vt:lpstr>
      <vt:lpstr>Office 佈景主題</vt:lpstr>
      <vt:lpstr>Learning and Teaching Resource on “Coronavirus Disease 2019 (COVID-19)”  The challenges of the global fight against  the epidemic Liberal Studies Section, Education Bureau</vt:lpstr>
      <vt:lpstr>Introduction of  the Learning and Teaching Resource</vt:lpstr>
      <vt:lpstr>Introduction of the Learning and Teaching Resource</vt:lpstr>
      <vt:lpstr>Introduction of the Learning and Teaching Resource</vt:lpstr>
      <vt:lpstr>Preparation for lesson Watch the following video clip, to learn about the basic information of Coronavirus Disease 2019 (COVID-19)</vt:lpstr>
      <vt:lpstr>Coronavirus Disease 2019 (COVID-19)  Grasp the background knowledge</vt:lpstr>
      <vt:lpstr>Coronavirus Disease 2019 (COVID-19)   Grasp the background knowledge</vt:lpstr>
      <vt:lpstr>PowerPoint 簡報</vt:lpstr>
      <vt:lpstr>PowerPoint 簡報</vt:lpstr>
      <vt:lpstr>PowerPoint 簡報</vt:lpstr>
      <vt:lpstr>PowerPoint 簡報</vt:lpstr>
      <vt:lpstr>PowerPoint 簡報</vt:lpstr>
      <vt:lpstr>PowerPoint 簡報</vt:lpstr>
      <vt:lpstr>PowerPoint 簡報</vt:lpstr>
      <vt:lpstr> ---The development of globalization has enhanced the interdependence among countries and resulted in various global, cross-border challenges. One example is the globalization of tourism, which increases the risk of virus spreading to countries.  ---In face of the spread of epidemics or other global cross-border issues, such as climate change, international financial crisis, cross-border crimes and other global issues, multilateral joint actions of all countries and more global public policies and plans built on collaboration are required to respond effectively and appropriately.  ---To prevent the large-scale spread of virus, some countries affected by the epidemic are now implementing emergency measures, such as immigration controls, which are designed to meet short-term emergency needs and should not be regarded as acts of discrimination or exclusion. </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關於「武漢肺炎」的學與教朮</dc:title>
  <dc:creator>Candice</dc:creator>
  <cp:lastModifiedBy>AU, Sau-wai</cp:lastModifiedBy>
  <cp:revision>628</cp:revision>
  <cp:lastPrinted>2020-02-28T05:00:02Z</cp:lastPrinted>
  <dcterms:created xsi:type="dcterms:W3CDTF">2020-02-06T08:20:40Z</dcterms:created>
  <dcterms:modified xsi:type="dcterms:W3CDTF">2020-03-31T07:12:25Z</dcterms:modified>
</cp:coreProperties>
</file>