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68" r:id="rId15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34" autoAdjust="0"/>
    <p:restoredTop sz="93788" autoAdjust="0"/>
  </p:normalViewPr>
  <p:slideViewPr>
    <p:cSldViewPr snapToGrid="0">
      <p:cViewPr varScale="1">
        <p:scale>
          <a:sx n="103" d="100"/>
          <a:sy n="103" d="100"/>
        </p:scale>
        <p:origin x="14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0A750-285B-40C8-9EA1-6C88AD794DCB}" type="datetimeFigureOut">
              <a:rPr lang="zh-HK" altLang="en-US" smtClean="0"/>
              <a:t>26/3/2020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09627-FCE6-460F-9CD8-A3DCB383A54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03082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6A5E7-CCFB-47E8-95CF-8EA71760A5EC}" type="datetimeFigureOut">
              <a:rPr lang="zh-HK" altLang="en-US" smtClean="0"/>
              <a:t>26/3/2020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50905-932F-4C8C-8F85-5C00B6FB521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999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550905-932F-4C8C-8F85-5C00B6FB5211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74230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550905-932F-4C8C-8F85-5C00B6FB5211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8483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50905-932F-4C8C-8F85-5C00B6FB5211}" type="slidenum">
              <a:rPr lang="zh-HK" altLang="en-US" smtClean="0"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60563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50905-932F-4C8C-8F85-5C00B6FB5211}" type="slidenum">
              <a:rPr lang="zh-HK" altLang="en-US" smtClean="0"/>
              <a:t>13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35988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altLang="zh-HK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B4D2BC8-A24E-4DCD-B196-96909733479F}" type="datetimeFigureOut">
              <a:rPr lang="zh-HK" altLang="en-US" smtClean="0"/>
              <a:t>26/3/2020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B84FA07-CBEB-4239-B6BA-AE97833BF6C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7505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2BC8-A24E-4DCD-B196-96909733479F}" type="datetimeFigureOut">
              <a:rPr lang="zh-HK" altLang="en-US" smtClean="0"/>
              <a:t>26/3/2020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FA07-CBEB-4239-B6BA-AE97833BF6C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09818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2BC8-A24E-4DCD-B196-96909733479F}" type="datetimeFigureOut">
              <a:rPr lang="zh-HK" altLang="en-US" smtClean="0"/>
              <a:t>26/3/2020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FA07-CBEB-4239-B6BA-AE97833BF6C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7189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2BC8-A24E-4DCD-B196-96909733479F}" type="datetimeFigureOut">
              <a:rPr lang="zh-HK" altLang="en-US" smtClean="0"/>
              <a:t>26/3/2020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FA07-CBEB-4239-B6BA-AE97833BF6C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04546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B4D2BC8-A24E-4DCD-B196-96909733479F}" type="datetimeFigureOut">
              <a:rPr lang="zh-HK" altLang="en-US" smtClean="0"/>
              <a:t>26/3/2020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B84FA07-CBEB-4239-B6BA-AE97833BF6C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732590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2BC8-A24E-4DCD-B196-96909733479F}" type="datetimeFigureOut">
              <a:rPr lang="zh-HK" altLang="en-US" smtClean="0"/>
              <a:t>26/3/2020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FA07-CBEB-4239-B6BA-AE97833BF6C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694449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2BC8-A24E-4DCD-B196-96909733479F}" type="datetimeFigureOut">
              <a:rPr lang="zh-HK" altLang="en-US" smtClean="0"/>
              <a:t>26/3/2020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FA07-CBEB-4239-B6BA-AE97833BF6C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630750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2BC8-A24E-4DCD-B196-96909733479F}" type="datetimeFigureOut">
              <a:rPr lang="zh-HK" altLang="en-US" smtClean="0"/>
              <a:t>26/3/2020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FA07-CBEB-4239-B6BA-AE97833BF6C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6796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2BC8-A24E-4DCD-B196-96909733479F}" type="datetimeFigureOut">
              <a:rPr lang="zh-HK" altLang="en-US" smtClean="0"/>
              <a:t>26/3/2020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FA07-CBEB-4239-B6BA-AE97833BF6C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43350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8B4D2BC8-A24E-4DCD-B196-96909733479F}" type="datetimeFigureOut">
              <a:rPr lang="zh-HK" altLang="en-US" smtClean="0"/>
              <a:t>26/3/2020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CB84FA07-CBEB-4239-B6BA-AE97833BF6C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231130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zh-HK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8B4D2BC8-A24E-4DCD-B196-96909733479F}" type="datetimeFigureOut">
              <a:rPr lang="zh-HK" altLang="en-US" smtClean="0"/>
              <a:t>26/3/2020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CB84FA07-CBEB-4239-B6BA-AE97833BF6C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5402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4D2BC8-A24E-4DCD-B196-96909733479F}" type="datetimeFigureOut">
              <a:rPr lang="zh-HK" altLang="en-US" smtClean="0"/>
              <a:t>26/3/2020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B84FA07-CBEB-4239-B6BA-AE97833BF6C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47602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8" pos="594" userDrawn="1">
          <p15:clr>
            <a:srgbClr val="F26B43"/>
          </p15:clr>
        </p15:guide>
        <p15:guide id="9" pos="5400" userDrawn="1">
          <p15:clr>
            <a:srgbClr val="F26B43"/>
          </p15:clr>
        </p15:guide>
        <p15:guide id="10" orient="horz" pos="4008" userDrawn="1">
          <p15:clr>
            <a:srgbClr val="F26B43"/>
          </p15:clr>
        </p15:guide>
        <p15:guide id="11" orient="horz" pos="1440" userDrawn="1">
          <p15:clr>
            <a:srgbClr val="F26B43"/>
          </p15:clr>
        </p15:guide>
        <p15:guide id="12" orient="horz" pos="3720" userDrawn="1">
          <p15:clr>
            <a:srgbClr val="F26B43"/>
          </p15:clr>
        </p15:guide>
        <p15:guide id="13" orient="horz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enstatd.gov.hk/home/index_tc.jsp" TargetMode="External"/><Relationship Id="rId5" Type="http://schemas.openxmlformats.org/officeDocument/2006/relationships/hyperlink" Target="https://www.chp.gov.hk/en/index.html" TargetMode="External"/><Relationship Id="rId4" Type="http://schemas.openxmlformats.org/officeDocument/2006/relationships/hyperlink" Target="http://www.gov.hk/en/residents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svg"/><Relationship Id="rId7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svg"/><Relationship Id="rId5" Type="http://schemas.openxmlformats.org/officeDocument/2006/relationships/image" Target="../media/image16.png"/><Relationship Id="rId4" Type="http://schemas.openxmlformats.org/officeDocument/2006/relationships/image" Target="../media/image23.sv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25.svg"/><Relationship Id="rId12" Type="http://schemas.openxmlformats.org/officeDocument/2006/relationships/image" Target="../media/image30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7.svg"/><Relationship Id="rId5" Type="http://schemas.openxmlformats.org/officeDocument/2006/relationships/image" Target="../media/image22.svg"/><Relationship Id="rId10" Type="http://schemas.openxmlformats.org/officeDocument/2006/relationships/image" Target="../media/image17.png"/><Relationship Id="rId4" Type="http://schemas.openxmlformats.org/officeDocument/2006/relationships/image" Target="../media/image23.svg"/><Relationship Id="rId9" Type="http://schemas.openxmlformats.org/officeDocument/2006/relationships/image" Target="../media/image29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www.info.gov.hk/gia/general/202002/05/P2020020500797.htm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hyperlink" Target="https://twitter.com/hkpoliceforce/status/122463179713418854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E624BD9-62FB-467A-ACDC-4836ADC5FED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4C973920-672E-443D-8D2E-2D1E3853A0C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106297" y="0"/>
            <a:ext cx="5842211" cy="6858000"/>
          </a:xfrm>
          <a:custGeom>
            <a:avLst/>
            <a:gdLst>
              <a:gd name="connsiteX0" fmla="*/ 9807836 w 9807836"/>
              <a:gd name="connsiteY0" fmla="*/ 0 h 6858000"/>
              <a:gd name="connsiteX1" fmla="*/ 0 w 9807836"/>
              <a:gd name="connsiteY1" fmla="*/ 0 h 6858000"/>
              <a:gd name="connsiteX2" fmla="*/ 26987 w 9807836"/>
              <a:gd name="connsiteY2" fmla="*/ 87312 h 6858000"/>
              <a:gd name="connsiteX3" fmla="*/ 52387 w 9807836"/>
              <a:gd name="connsiteY3" fmla="*/ 174625 h 6858000"/>
              <a:gd name="connsiteX4" fmla="*/ 77787 w 9807836"/>
              <a:gd name="connsiteY4" fmla="*/ 263525 h 6858000"/>
              <a:gd name="connsiteX5" fmla="*/ 100012 w 9807836"/>
              <a:gd name="connsiteY5" fmla="*/ 354012 h 6858000"/>
              <a:gd name="connsiteX6" fmla="*/ 127000 w 9807836"/>
              <a:gd name="connsiteY6" fmla="*/ 441325 h 6858000"/>
              <a:gd name="connsiteX7" fmla="*/ 155575 w 9807836"/>
              <a:gd name="connsiteY7" fmla="*/ 525462 h 6858000"/>
              <a:gd name="connsiteX8" fmla="*/ 192087 w 9807836"/>
              <a:gd name="connsiteY8" fmla="*/ 604837 h 6858000"/>
              <a:gd name="connsiteX9" fmla="*/ 234950 w 9807836"/>
              <a:gd name="connsiteY9" fmla="*/ 677862 h 6858000"/>
              <a:gd name="connsiteX10" fmla="*/ 282575 w 9807836"/>
              <a:gd name="connsiteY10" fmla="*/ 739775 h 6858000"/>
              <a:gd name="connsiteX11" fmla="*/ 334962 w 9807836"/>
              <a:gd name="connsiteY11" fmla="*/ 798512 h 6858000"/>
              <a:gd name="connsiteX12" fmla="*/ 395287 w 9807836"/>
              <a:gd name="connsiteY12" fmla="*/ 852487 h 6858000"/>
              <a:gd name="connsiteX13" fmla="*/ 458787 w 9807836"/>
              <a:gd name="connsiteY13" fmla="*/ 906462 h 6858000"/>
              <a:gd name="connsiteX14" fmla="*/ 525462 w 9807836"/>
              <a:gd name="connsiteY14" fmla="*/ 957262 h 6858000"/>
              <a:gd name="connsiteX15" fmla="*/ 592137 w 9807836"/>
              <a:gd name="connsiteY15" fmla="*/ 1008062 h 6858000"/>
              <a:gd name="connsiteX16" fmla="*/ 660400 w 9807836"/>
              <a:gd name="connsiteY16" fmla="*/ 1060450 h 6858000"/>
              <a:gd name="connsiteX17" fmla="*/ 725487 w 9807836"/>
              <a:gd name="connsiteY17" fmla="*/ 1111250 h 6858000"/>
              <a:gd name="connsiteX18" fmla="*/ 787400 w 9807836"/>
              <a:gd name="connsiteY18" fmla="*/ 1165225 h 6858000"/>
              <a:gd name="connsiteX19" fmla="*/ 844550 w 9807836"/>
              <a:gd name="connsiteY19" fmla="*/ 1223962 h 6858000"/>
              <a:gd name="connsiteX20" fmla="*/ 896937 w 9807836"/>
              <a:gd name="connsiteY20" fmla="*/ 1282700 h 6858000"/>
              <a:gd name="connsiteX21" fmla="*/ 939800 w 9807836"/>
              <a:gd name="connsiteY21" fmla="*/ 1346200 h 6858000"/>
              <a:gd name="connsiteX22" fmla="*/ 976312 w 9807836"/>
              <a:gd name="connsiteY22" fmla="*/ 1417637 h 6858000"/>
              <a:gd name="connsiteX23" fmla="*/ 998537 w 9807836"/>
              <a:gd name="connsiteY23" fmla="*/ 1487487 h 6858000"/>
              <a:gd name="connsiteX24" fmla="*/ 1012825 w 9807836"/>
              <a:gd name="connsiteY24" fmla="*/ 1565275 h 6858000"/>
              <a:gd name="connsiteX25" fmla="*/ 1019175 w 9807836"/>
              <a:gd name="connsiteY25" fmla="*/ 1641475 h 6858000"/>
              <a:gd name="connsiteX26" fmla="*/ 1017587 w 9807836"/>
              <a:gd name="connsiteY26" fmla="*/ 1722437 h 6858000"/>
              <a:gd name="connsiteX27" fmla="*/ 1011237 w 9807836"/>
              <a:gd name="connsiteY27" fmla="*/ 1803400 h 6858000"/>
              <a:gd name="connsiteX28" fmla="*/ 1003300 w 9807836"/>
              <a:gd name="connsiteY28" fmla="*/ 1887537 h 6858000"/>
              <a:gd name="connsiteX29" fmla="*/ 992187 w 9807836"/>
              <a:gd name="connsiteY29" fmla="*/ 1971675 h 6858000"/>
              <a:gd name="connsiteX30" fmla="*/ 979487 w 9807836"/>
              <a:gd name="connsiteY30" fmla="*/ 2055812 h 6858000"/>
              <a:gd name="connsiteX31" fmla="*/ 969962 w 9807836"/>
              <a:gd name="connsiteY31" fmla="*/ 2139950 h 6858000"/>
              <a:gd name="connsiteX32" fmla="*/ 963612 w 9807836"/>
              <a:gd name="connsiteY32" fmla="*/ 2224087 h 6858000"/>
              <a:gd name="connsiteX33" fmla="*/ 958850 w 9807836"/>
              <a:gd name="connsiteY33" fmla="*/ 2305050 h 6858000"/>
              <a:gd name="connsiteX34" fmla="*/ 963612 w 9807836"/>
              <a:gd name="connsiteY34" fmla="*/ 2384425 h 6858000"/>
              <a:gd name="connsiteX35" fmla="*/ 973137 w 9807836"/>
              <a:gd name="connsiteY35" fmla="*/ 2462212 h 6858000"/>
              <a:gd name="connsiteX36" fmla="*/ 993775 w 9807836"/>
              <a:gd name="connsiteY36" fmla="*/ 2543175 h 6858000"/>
              <a:gd name="connsiteX37" fmla="*/ 1025525 w 9807836"/>
              <a:gd name="connsiteY37" fmla="*/ 2622550 h 6858000"/>
              <a:gd name="connsiteX38" fmla="*/ 1063625 w 9807836"/>
              <a:gd name="connsiteY38" fmla="*/ 2701925 h 6858000"/>
              <a:gd name="connsiteX39" fmla="*/ 1106487 w 9807836"/>
              <a:gd name="connsiteY39" fmla="*/ 2781300 h 6858000"/>
              <a:gd name="connsiteX40" fmla="*/ 1150937 w 9807836"/>
              <a:gd name="connsiteY40" fmla="*/ 2859087 h 6858000"/>
              <a:gd name="connsiteX41" fmla="*/ 1198562 w 9807836"/>
              <a:gd name="connsiteY41" fmla="*/ 2938462 h 6858000"/>
              <a:gd name="connsiteX42" fmla="*/ 1241425 w 9807836"/>
              <a:gd name="connsiteY42" fmla="*/ 3017837 h 6858000"/>
              <a:gd name="connsiteX43" fmla="*/ 1284288 w 9807836"/>
              <a:gd name="connsiteY43" fmla="*/ 3098800 h 6858000"/>
              <a:gd name="connsiteX44" fmla="*/ 1320800 w 9807836"/>
              <a:gd name="connsiteY44" fmla="*/ 3179762 h 6858000"/>
              <a:gd name="connsiteX45" fmla="*/ 1349375 w 9807836"/>
              <a:gd name="connsiteY45" fmla="*/ 3260725 h 6858000"/>
              <a:gd name="connsiteX46" fmla="*/ 1365250 w 9807836"/>
              <a:gd name="connsiteY46" fmla="*/ 3343275 h 6858000"/>
              <a:gd name="connsiteX47" fmla="*/ 1374775 w 9807836"/>
              <a:gd name="connsiteY47" fmla="*/ 3429000 h 6858000"/>
              <a:gd name="connsiteX48" fmla="*/ 1365250 w 9807836"/>
              <a:gd name="connsiteY48" fmla="*/ 3514725 h 6858000"/>
              <a:gd name="connsiteX49" fmla="*/ 1349375 w 9807836"/>
              <a:gd name="connsiteY49" fmla="*/ 3597275 h 6858000"/>
              <a:gd name="connsiteX50" fmla="*/ 1320800 w 9807836"/>
              <a:gd name="connsiteY50" fmla="*/ 3678237 h 6858000"/>
              <a:gd name="connsiteX51" fmla="*/ 1284288 w 9807836"/>
              <a:gd name="connsiteY51" fmla="*/ 3759200 h 6858000"/>
              <a:gd name="connsiteX52" fmla="*/ 1241425 w 9807836"/>
              <a:gd name="connsiteY52" fmla="*/ 3840162 h 6858000"/>
              <a:gd name="connsiteX53" fmla="*/ 1198562 w 9807836"/>
              <a:gd name="connsiteY53" fmla="*/ 3919537 h 6858000"/>
              <a:gd name="connsiteX54" fmla="*/ 1150937 w 9807836"/>
              <a:gd name="connsiteY54" fmla="*/ 3998912 h 6858000"/>
              <a:gd name="connsiteX55" fmla="*/ 1106487 w 9807836"/>
              <a:gd name="connsiteY55" fmla="*/ 4076700 h 6858000"/>
              <a:gd name="connsiteX56" fmla="*/ 1063625 w 9807836"/>
              <a:gd name="connsiteY56" fmla="*/ 4156075 h 6858000"/>
              <a:gd name="connsiteX57" fmla="*/ 1025525 w 9807836"/>
              <a:gd name="connsiteY57" fmla="*/ 4235450 h 6858000"/>
              <a:gd name="connsiteX58" fmla="*/ 993775 w 9807836"/>
              <a:gd name="connsiteY58" fmla="*/ 4314825 h 6858000"/>
              <a:gd name="connsiteX59" fmla="*/ 973137 w 9807836"/>
              <a:gd name="connsiteY59" fmla="*/ 4395787 h 6858000"/>
              <a:gd name="connsiteX60" fmla="*/ 963612 w 9807836"/>
              <a:gd name="connsiteY60" fmla="*/ 4473575 h 6858000"/>
              <a:gd name="connsiteX61" fmla="*/ 958850 w 9807836"/>
              <a:gd name="connsiteY61" fmla="*/ 4552950 h 6858000"/>
              <a:gd name="connsiteX62" fmla="*/ 963612 w 9807836"/>
              <a:gd name="connsiteY62" fmla="*/ 4633912 h 6858000"/>
              <a:gd name="connsiteX63" fmla="*/ 969962 w 9807836"/>
              <a:gd name="connsiteY63" fmla="*/ 4718050 h 6858000"/>
              <a:gd name="connsiteX64" fmla="*/ 979487 w 9807836"/>
              <a:gd name="connsiteY64" fmla="*/ 4802187 h 6858000"/>
              <a:gd name="connsiteX65" fmla="*/ 992187 w 9807836"/>
              <a:gd name="connsiteY65" fmla="*/ 4886325 h 6858000"/>
              <a:gd name="connsiteX66" fmla="*/ 1003300 w 9807836"/>
              <a:gd name="connsiteY66" fmla="*/ 4970462 h 6858000"/>
              <a:gd name="connsiteX67" fmla="*/ 1011237 w 9807836"/>
              <a:gd name="connsiteY67" fmla="*/ 5054600 h 6858000"/>
              <a:gd name="connsiteX68" fmla="*/ 1017587 w 9807836"/>
              <a:gd name="connsiteY68" fmla="*/ 5135562 h 6858000"/>
              <a:gd name="connsiteX69" fmla="*/ 1019175 w 9807836"/>
              <a:gd name="connsiteY69" fmla="*/ 5216525 h 6858000"/>
              <a:gd name="connsiteX70" fmla="*/ 1012825 w 9807836"/>
              <a:gd name="connsiteY70" fmla="*/ 5292725 h 6858000"/>
              <a:gd name="connsiteX71" fmla="*/ 998537 w 9807836"/>
              <a:gd name="connsiteY71" fmla="*/ 5370512 h 6858000"/>
              <a:gd name="connsiteX72" fmla="*/ 976312 w 9807836"/>
              <a:gd name="connsiteY72" fmla="*/ 5440362 h 6858000"/>
              <a:gd name="connsiteX73" fmla="*/ 939800 w 9807836"/>
              <a:gd name="connsiteY73" fmla="*/ 5511800 h 6858000"/>
              <a:gd name="connsiteX74" fmla="*/ 896937 w 9807836"/>
              <a:gd name="connsiteY74" fmla="*/ 5575300 h 6858000"/>
              <a:gd name="connsiteX75" fmla="*/ 844550 w 9807836"/>
              <a:gd name="connsiteY75" fmla="*/ 5634037 h 6858000"/>
              <a:gd name="connsiteX76" fmla="*/ 787400 w 9807836"/>
              <a:gd name="connsiteY76" fmla="*/ 5692775 h 6858000"/>
              <a:gd name="connsiteX77" fmla="*/ 725487 w 9807836"/>
              <a:gd name="connsiteY77" fmla="*/ 5746750 h 6858000"/>
              <a:gd name="connsiteX78" fmla="*/ 660400 w 9807836"/>
              <a:gd name="connsiteY78" fmla="*/ 5797550 h 6858000"/>
              <a:gd name="connsiteX79" fmla="*/ 592137 w 9807836"/>
              <a:gd name="connsiteY79" fmla="*/ 5849937 h 6858000"/>
              <a:gd name="connsiteX80" fmla="*/ 525462 w 9807836"/>
              <a:gd name="connsiteY80" fmla="*/ 5900737 h 6858000"/>
              <a:gd name="connsiteX81" fmla="*/ 458787 w 9807836"/>
              <a:gd name="connsiteY81" fmla="*/ 5951537 h 6858000"/>
              <a:gd name="connsiteX82" fmla="*/ 395287 w 9807836"/>
              <a:gd name="connsiteY82" fmla="*/ 6005512 h 6858000"/>
              <a:gd name="connsiteX83" fmla="*/ 334962 w 9807836"/>
              <a:gd name="connsiteY83" fmla="*/ 6059487 h 6858000"/>
              <a:gd name="connsiteX84" fmla="*/ 282575 w 9807836"/>
              <a:gd name="connsiteY84" fmla="*/ 6118225 h 6858000"/>
              <a:gd name="connsiteX85" fmla="*/ 234950 w 9807836"/>
              <a:gd name="connsiteY85" fmla="*/ 6180137 h 6858000"/>
              <a:gd name="connsiteX86" fmla="*/ 192087 w 9807836"/>
              <a:gd name="connsiteY86" fmla="*/ 6253162 h 6858000"/>
              <a:gd name="connsiteX87" fmla="*/ 155575 w 9807836"/>
              <a:gd name="connsiteY87" fmla="*/ 6332537 h 6858000"/>
              <a:gd name="connsiteX88" fmla="*/ 127000 w 9807836"/>
              <a:gd name="connsiteY88" fmla="*/ 6416675 h 6858000"/>
              <a:gd name="connsiteX89" fmla="*/ 100012 w 9807836"/>
              <a:gd name="connsiteY89" fmla="*/ 6503987 h 6858000"/>
              <a:gd name="connsiteX90" fmla="*/ 77787 w 9807836"/>
              <a:gd name="connsiteY90" fmla="*/ 6594475 h 6858000"/>
              <a:gd name="connsiteX91" fmla="*/ 52387 w 9807836"/>
              <a:gd name="connsiteY91" fmla="*/ 6683375 h 6858000"/>
              <a:gd name="connsiteX92" fmla="*/ 26987 w 9807836"/>
              <a:gd name="connsiteY92" fmla="*/ 6770687 h 6858000"/>
              <a:gd name="connsiteX93" fmla="*/ 0 w 9807836"/>
              <a:gd name="connsiteY93" fmla="*/ 6858000 h 6858000"/>
              <a:gd name="connsiteX94" fmla="*/ 9807836 w 9807836"/>
              <a:gd name="connsiteY94" fmla="*/ 6858000 h 6858000"/>
              <a:gd name="connsiteX95" fmla="*/ 9807836 w 9807836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9807836" h="6858000">
                <a:moveTo>
                  <a:pt x="9807836" y="0"/>
                </a:moveTo>
                <a:lnTo>
                  <a:pt x="0" y="0"/>
                </a:lnTo>
                <a:lnTo>
                  <a:pt x="26987" y="87312"/>
                </a:lnTo>
                <a:lnTo>
                  <a:pt x="52387" y="174625"/>
                </a:lnTo>
                <a:lnTo>
                  <a:pt x="77787" y="263525"/>
                </a:lnTo>
                <a:lnTo>
                  <a:pt x="100012" y="354012"/>
                </a:lnTo>
                <a:lnTo>
                  <a:pt x="127000" y="441325"/>
                </a:lnTo>
                <a:lnTo>
                  <a:pt x="155575" y="525462"/>
                </a:lnTo>
                <a:lnTo>
                  <a:pt x="192087" y="604837"/>
                </a:lnTo>
                <a:lnTo>
                  <a:pt x="234950" y="677862"/>
                </a:lnTo>
                <a:lnTo>
                  <a:pt x="282575" y="739775"/>
                </a:lnTo>
                <a:lnTo>
                  <a:pt x="334962" y="798512"/>
                </a:lnTo>
                <a:lnTo>
                  <a:pt x="395287" y="852487"/>
                </a:lnTo>
                <a:lnTo>
                  <a:pt x="458787" y="906462"/>
                </a:lnTo>
                <a:lnTo>
                  <a:pt x="525462" y="957262"/>
                </a:lnTo>
                <a:lnTo>
                  <a:pt x="592137" y="1008062"/>
                </a:lnTo>
                <a:lnTo>
                  <a:pt x="660400" y="1060450"/>
                </a:lnTo>
                <a:lnTo>
                  <a:pt x="725487" y="1111250"/>
                </a:lnTo>
                <a:lnTo>
                  <a:pt x="787400" y="1165225"/>
                </a:lnTo>
                <a:lnTo>
                  <a:pt x="844550" y="1223962"/>
                </a:lnTo>
                <a:lnTo>
                  <a:pt x="896937" y="1282700"/>
                </a:lnTo>
                <a:lnTo>
                  <a:pt x="939800" y="1346200"/>
                </a:lnTo>
                <a:lnTo>
                  <a:pt x="976312" y="1417637"/>
                </a:lnTo>
                <a:lnTo>
                  <a:pt x="998537" y="1487487"/>
                </a:lnTo>
                <a:lnTo>
                  <a:pt x="1012825" y="1565275"/>
                </a:lnTo>
                <a:lnTo>
                  <a:pt x="1019175" y="1641475"/>
                </a:lnTo>
                <a:lnTo>
                  <a:pt x="1017587" y="1722437"/>
                </a:lnTo>
                <a:lnTo>
                  <a:pt x="1011237" y="1803400"/>
                </a:lnTo>
                <a:lnTo>
                  <a:pt x="1003300" y="1887537"/>
                </a:lnTo>
                <a:lnTo>
                  <a:pt x="992187" y="1971675"/>
                </a:lnTo>
                <a:lnTo>
                  <a:pt x="979487" y="2055812"/>
                </a:lnTo>
                <a:lnTo>
                  <a:pt x="969962" y="2139950"/>
                </a:lnTo>
                <a:lnTo>
                  <a:pt x="963612" y="2224087"/>
                </a:lnTo>
                <a:lnTo>
                  <a:pt x="958850" y="2305050"/>
                </a:lnTo>
                <a:lnTo>
                  <a:pt x="963612" y="2384425"/>
                </a:lnTo>
                <a:lnTo>
                  <a:pt x="973137" y="2462212"/>
                </a:lnTo>
                <a:lnTo>
                  <a:pt x="993775" y="2543175"/>
                </a:lnTo>
                <a:lnTo>
                  <a:pt x="1025525" y="2622550"/>
                </a:lnTo>
                <a:lnTo>
                  <a:pt x="1063625" y="2701925"/>
                </a:lnTo>
                <a:lnTo>
                  <a:pt x="1106487" y="2781300"/>
                </a:lnTo>
                <a:lnTo>
                  <a:pt x="1150937" y="2859087"/>
                </a:lnTo>
                <a:lnTo>
                  <a:pt x="1198562" y="2938462"/>
                </a:lnTo>
                <a:lnTo>
                  <a:pt x="1241425" y="3017837"/>
                </a:lnTo>
                <a:lnTo>
                  <a:pt x="1284288" y="3098800"/>
                </a:lnTo>
                <a:lnTo>
                  <a:pt x="1320800" y="3179762"/>
                </a:lnTo>
                <a:lnTo>
                  <a:pt x="1349375" y="3260725"/>
                </a:lnTo>
                <a:lnTo>
                  <a:pt x="1365250" y="3343275"/>
                </a:lnTo>
                <a:lnTo>
                  <a:pt x="1374775" y="3429000"/>
                </a:lnTo>
                <a:lnTo>
                  <a:pt x="1365250" y="3514725"/>
                </a:lnTo>
                <a:lnTo>
                  <a:pt x="1349375" y="3597275"/>
                </a:lnTo>
                <a:lnTo>
                  <a:pt x="1320800" y="3678237"/>
                </a:lnTo>
                <a:lnTo>
                  <a:pt x="1284288" y="3759200"/>
                </a:lnTo>
                <a:lnTo>
                  <a:pt x="1241425" y="3840162"/>
                </a:lnTo>
                <a:lnTo>
                  <a:pt x="1198562" y="3919537"/>
                </a:lnTo>
                <a:lnTo>
                  <a:pt x="1150937" y="3998912"/>
                </a:lnTo>
                <a:lnTo>
                  <a:pt x="1106487" y="4076700"/>
                </a:lnTo>
                <a:lnTo>
                  <a:pt x="1063625" y="4156075"/>
                </a:lnTo>
                <a:lnTo>
                  <a:pt x="1025525" y="4235450"/>
                </a:lnTo>
                <a:lnTo>
                  <a:pt x="993775" y="4314825"/>
                </a:lnTo>
                <a:lnTo>
                  <a:pt x="973137" y="4395787"/>
                </a:lnTo>
                <a:lnTo>
                  <a:pt x="963612" y="4473575"/>
                </a:lnTo>
                <a:lnTo>
                  <a:pt x="958850" y="4552950"/>
                </a:lnTo>
                <a:lnTo>
                  <a:pt x="963612" y="4633912"/>
                </a:lnTo>
                <a:lnTo>
                  <a:pt x="969962" y="4718050"/>
                </a:lnTo>
                <a:lnTo>
                  <a:pt x="979487" y="4802187"/>
                </a:lnTo>
                <a:lnTo>
                  <a:pt x="992187" y="4886325"/>
                </a:lnTo>
                <a:lnTo>
                  <a:pt x="1003300" y="4970462"/>
                </a:lnTo>
                <a:lnTo>
                  <a:pt x="1011237" y="5054600"/>
                </a:lnTo>
                <a:lnTo>
                  <a:pt x="1017587" y="5135562"/>
                </a:lnTo>
                <a:lnTo>
                  <a:pt x="1019175" y="5216525"/>
                </a:lnTo>
                <a:lnTo>
                  <a:pt x="1012825" y="5292725"/>
                </a:lnTo>
                <a:lnTo>
                  <a:pt x="998537" y="5370512"/>
                </a:lnTo>
                <a:lnTo>
                  <a:pt x="976312" y="5440362"/>
                </a:lnTo>
                <a:lnTo>
                  <a:pt x="939800" y="5511800"/>
                </a:lnTo>
                <a:lnTo>
                  <a:pt x="896937" y="5575300"/>
                </a:lnTo>
                <a:lnTo>
                  <a:pt x="844550" y="5634037"/>
                </a:lnTo>
                <a:lnTo>
                  <a:pt x="787400" y="5692775"/>
                </a:lnTo>
                <a:lnTo>
                  <a:pt x="725487" y="5746750"/>
                </a:lnTo>
                <a:lnTo>
                  <a:pt x="660400" y="5797550"/>
                </a:lnTo>
                <a:lnTo>
                  <a:pt x="592137" y="5849937"/>
                </a:lnTo>
                <a:lnTo>
                  <a:pt x="525462" y="5900737"/>
                </a:lnTo>
                <a:lnTo>
                  <a:pt x="458787" y="5951537"/>
                </a:lnTo>
                <a:lnTo>
                  <a:pt x="395287" y="6005512"/>
                </a:lnTo>
                <a:lnTo>
                  <a:pt x="334962" y="6059487"/>
                </a:lnTo>
                <a:lnTo>
                  <a:pt x="282575" y="6118225"/>
                </a:lnTo>
                <a:lnTo>
                  <a:pt x="234950" y="6180137"/>
                </a:lnTo>
                <a:lnTo>
                  <a:pt x="192087" y="6253162"/>
                </a:lnTo>
                <a:lnTo>
                  <a:pt x="155575" y="6332537"/>
                </a:lnTo>
                <a:lnTo>
                  <a:pt x="127000" y="6416675"/>
                </a:lnTo>
                <a:lnTo>
                  <a:pt x="100012" y="6503987"/>
                </a:lnTo>
                <a:lnTo>
                  <a:pt x="77787" y="6594475"/>
                </a:lnTo>
                <a:lnTo>
                  <a:pt x="52387" y="6683375"/>
                </a:lnTo>
                <a:lnTo>
                  <a:pt x="26987" y="6770687"/>
                </a:lnTo>
                <a:lnTo>
                  <a:pt x="0" y="6858000"/>
                </a:lnTo>
                <a:lnTo>
                  <a:pt x="9807836" y="6858000"/>
                </a:lnTo>
                <a:lnTo>
                  <a:pt x="980783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A98964-0C43-4170-97D0-C8BF563989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08432"/>
            <a:ext cx="5182110" cy="4546285"/>
          </a:xfrm>
        </p:spPr>
        <p:txBody>
          <a:bodyPr>
            <a:normAutofit fontScale="90000"/>
          </a:bodyPr>
          <a:lstStyle/>
          <a:p>
            <a:r>
              <a:rPr lang="en-US" altLang="zh-TW" sz="2200" dirty="0">
                <a:solidFill>
                  <a:srgbClr val="2A1A00"/>
                </a:solidFill>
                <a:latin typeface="+mn-ea"/>
                <a:ea typeface="+mn-ea"/>
              </a:rPr>
              <a:t>Liberal </a:t>
            </a:r>
            <a:r>
              <a:rPr lang="en-US" altLang="zh-TW" sz="2200" dirty="0" smtClean="0">
                <a:solidFill>
                  <a:srgbClr val="2A1A00"/>
                </a:solidFill>
                <a:latin typeface="+mn-ea"/>
                <a:ea typeface="+mn-ea"/>
              </a:rPr>
              <a:t>Studies</a:t>
            </a:r>
            <a:br>
              <a:rPr lang="en-US" altLang="zh-TW" sz="2200" dirty="0" smtClean="0">
                <a:solidFill>
                  <a:srgbClr val="2A1A00"/>
                </a:solidFill>
                <a:latin typeface="+mn-ea"/>
                <a:ea typeface="+mn-ea"/>
              </a:rPr>
            </a:br>
            <a:r>
              <a:rPr lang="en-US" altLang="zh-TW" sz="2200" dirty="0" smtClean="0">
                <a:solidFill>
                  <a:srgbClr val="2A1A00"/>
                </a:solidFill>
                <a:latin typeface="+mn-ea"/>
                <a:ea typeface="+mn-ea"/>
              </a:rPr>
              <a:t>X </a:t>
            </a:r>
            <a:br>
              <a:rPr lang="en-US" altLang="zh-TW" sz="2200" dirty="0" smtClean="0">
                <a:solidFill>
                  <a:srgbClr val="2A1A00"/>
                </a:solidFill>
                <a:latin typeface="+mn-ea"/>
                <a:ea typeface="+mn-ea"/>
              </a:rPr>
            </a:br>
            <a:r>
              <a:rPr lang="en-US" altLang="zh-TW" sz="2200" dirty="0" smtClean="0">
                <a:solidFill>
                  <a:srgbClr val="2A1A00"/>
                </a:solidFill>
                <a:latin typeface="+mn-ea"/>
                <a:ea typeface="+mn-ea"/>
              </a:rPr>
              <a:t>Information </a:t>
            </a:r>
            <a:r>
              <a:rPr lang="en-US" altLang="zh-TW" sz="2200" dirty="0">
                <a:solidFill>
                  <a:srgbClr val="2A1A00"/>
                </a:solidFill>
                <a:latin typeface="+mn-ea"/>
                <a:ea typeface="+mn-ea"/>
              </a:rPr>
              <a:t>Literacy </a:t>
            </a:r>
            <a:br>
              <a:rPr lang="en-US" altLang="zh-TW" sz="2200" dirty="0">
                <a:solidFill>
                  <a:srgbClr val="2A1A00"/>
                </a:solidFill>
                <a:latin typeface="+mn-ea"/>
                <a:ea typeface="+mn-ea"/>
              </a:rPr>
            </a:br>
            <a:r>
              <a:rPr lang="en-US" altLang="zh-TW" sz="2200" dirty="0">
                <a:solidFill>
                  <a:srgbClr val="2A1A00"/>
                </a:solidFill>
                <a:latin typeface="+mn-ea"/>
                <a:ea typeface="+mn-ea"/>
              </a:rPr>
              <a:t/>
            </a:r>
            <a:br>
              <a:rPr lang="en-US" altLang="zh-TW" sz="2200" dirty="0">
                <a:solidFill>
                  <a:srgbClr val="2A1A00"/>
                </a:solidFill>
                <a:latin typeface="+mn-ea"/>
                <a:ea typeface="+mn-ea"/>
              </a:rPr>
            </a:br>
            <a:r>
              <a:rPr lang="en-US" altLang="zh-TW" sz="2200" dirty="0">
                <a:solidFill>
                  <a:srgbClr val="2A1A00"/>
                </a:solidFill>
                <a:latin typeface="+mn-ea"/>
                <a:ea typeface="+mn-ea"/>
              </a:rPr>
              <a:t>For students</a:t>
            </a:r>
            <a:r>
              <a:rPr lang="en-US" altLang="zh-TW" sz="3100" b="1" dirty="0">
                <a:solidFill>
                  <a:srgbClr val="2A1A00"/>
                </a:solidFill>
                <a:latin typeface="+mn-ea"/>
                <a:ea typeface="+mn-ea"/>
              </a:rPr>
              <a:t/>
            </a:r>
            <a:br>
              <a:rPr lang="en-US" altLang="zh-TW" sz="3100" b="1" dirty="0">
                <a:solidFill>
                  <a:srgbClr val="2A1A00"/>
                </a:solidFill>
                <a:latin typeface="+mn-ea"/>
                <a:ea typeface="+mn-ea"/>
              </a:rPr>
            </a:br>
            <a:r>
              <a:rPr lang="en-US" altLang="zh-TW" sz="3100" b="1" dirty="0">
                <a:solidFill>
                  <a:srgbClr val="2A1A00"/>
                </a:solidFill>
                <a:latin typeface="+mn-ea"/>
                <a:ea typeface="+mn-ea"/>
              </a:rPr>
              <a:t/>
            </a:r>
            <a:br>
              <a:rPr lang="en-US" altLang="zh-TW" sz="3100" b="1" dirty="0">
                <a:solidFill>
                  <a:srgbClr val="2A1A00"/>
                </a:solidFill>
                <a:latin typeface="+mn-ea"/>
                <a:ea typeface="+mn-ea"/>
              </a:rPr>
            </a:br>
            <a:r>
              <a:rPr lang="en-US" altLang="zh-TW" sz="3100" b="1" dirty="0">
                <a:solidFill>
                  <a:srgbClr val="2A1A00"/>
                </a:solidFill>
                <a:latin typeface="+mn-ea"/>
                <a:ea typeface="+mn-ea"/>
              </a:rPr>
              <a:t/>
            </a:r>
            <a:br>
              <a:rPr lang="en-US" altLang="zh-TW" sz="3100" b="1" dirty="0">
                <a:solidFill>
                  <a:srgbClr val="2A1A00"/>
                </a:solidFill>
                <a:latin typeface="+mn-ea"/>
                <a:ea typeface="+mn-ea"/>
              </a:rPr>
            </a:br>
            <a:r>
              <a:rPr lang="en-US" altLang="zh-TW" sz="3600" b="1" dirty="0">
                <a:solidFill>
                  <a:srgbClr val="2A1A00"/>
                </a:solidFill>
                <a:latin typeface="+mn-ea"/>
                <a:ea typeface="+mn-ea"/>
              </a:rPr>
              <a:t>Coronavirus Disease 2019 </a:t>
            </a:r>
            <a:br>
              <a:rPr lang="en-US" altLang="zh-TW" sz="3600" b="1" dirty="0">
                <a:solidFill>
                  <a:srgbClr val="2A1A00"/>
                </a:solidFill>
                <a:latin typeface="+mn-ea"/>
                <a:ea typeface="+mn-ea"/>
              </a:rPr>
            </a:br>
            <a:r>
              <a:rPr lang="en-US" altLang="zh-TW" sz="3600" b="1" dirty="0">
                <a:solidFill>
                  <a:srgbClr val="2A1A00"/>
                </a:solidFill>
                <a:latin typeface="+mn-ea"/>
                <a:ea typeface="+mn-ea"/>
              </a:rPr>
              <a:t>(COVID-19)</a:t>
            </a:r>
            <a:br>
              <a:rPr lang="en-US" altLang="zh-TW" sz="3600" b="1" dirty="0">
                <a:solidFill>
                  <a:srgbClr val="2A1A00"/>
                </a:solidFill>
                <a:latin typeface="+mn-ea"/>
                <a:ea typeface="+mn-ea"/>
              </a:rPr>
            </a:br>
            <a:r>
              <a:rPr lang="en-US" altLang="zh-TW" sz="2700" b="1" dirty="0">
                <a:solidFill>
                  <a:srgbClr val="2A1A00"/>
                </a:solidFill>
                <a:latin typeface="+mn-ea"/>
                <a:ea typeface="+mn-ea"/>
              </a:rPr>
              <a:t/>
            </a:r>
            <a:br>
              <a:rPr lang="en-US" altLang="zh-TW" sz="2700" b="1" dirty="0">
                <a:solidFill>
                  <a:srgbClr val="2A1A00"/>
                </a:solidFill>
                <a:latin typeface="+mn-ea"/>
                <a:ea typeface="+mn-ea"/>
              </a:rPr>
            </a:br>
            <a:r>
              <a:rPr lang="en-US" altLang="zh-TW" sz="3600" b="1" dirty="0">
                <a:solidFill>
                  <a:srgbClr val="2A1A00"/>
                </a:solidFill>
                <a:latin typeface="+mn-ea"/>
                <a:ea typeface="+mn-ea"/>
              </a:rPr>
              <a:t>“Be an information master!”</a:t>
            </a:r>
            <a:endParaRPr lang="zh-HK" altLang="en-US" sz="3600" b="1" dirty="0">
              <a:solidFill>
                <a:srgbClr val="2A1A00"/>
              </a:solidFill>
              <a:latin typeface="+mn-ea"/>
              <a:ea typeface="+mn-ea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63DD75-42D3-453C-A84D-D18B4215C9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598" cy="6858000"/>
          </a:xfrm>
          <a:prstGeom prst="rect">
            <a:avLst/>
          </a:prstGeom>
          <a:solidFill>
            <a:srgbClr val="2A1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C21224-5D58-4682-A986-58D37AFA2A0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" b="19827"/>
          <a:stretch/>
        </p:blipFill>
        <p:spPr>
          <a:xfrm>
            <a:off x="5664708" y="1486049"/>
            <a:ext cx="2996694" cy="3890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007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Marketing">
            <a:extLst>
              <a:ext uri="{FF2B5EF4-FFF2-40B4-BE49-F238E27FC236}">
                <a16:creationId xmlns:a16="http://schemas.microsoft.com/office/drawing/2014/main" id="{5E39F8CB-9C54-4609-8D49-71CA83E315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98858" y="3710353"/>
            <a:ext cx="2094976" cy="20949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EAE1A3-0C96-43AB-9B6E-9BCBA0A0B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3600" b="1" dirty="0">
                <a:latin typeface="+mn-ea"/>
                <a:ea typeface="+mn-ea"/>
              </a:rPr>
              <a:t>Q4: </a:t>
            </a:r>
            <a:r>
              <a:rPr lang="en-US" altLang="zh-TW" sz="3600" b="1" dirty="0" smtClean="0">
                <a:latin typeface="+mn-ea"/>
                <a:ea typeface="+mn-ea"/>
              </a:rPr>
              <a:t>What are </a:t>
            </a:r>
            <a:r>
              <a:rPr lang="en-US" altLang="zh-TW" sz="3600" b="1" dirty="0">
                <a:latin typeface="+mn-ea"/>
                <a:ea typeface="+mn-ea"/>
              </a:rPr>
              <a:t>the contents of the message, and how can I verify them?</a:t>
            </a:r>
            <a:br>
              <a:rPr lang="en-US" altLang="zh-TW" sz="3600" b="1" dirty="0">
                <a:latin typeface="+mn-ea"/>
                <a:ea typeface="+mn-ea"/>
              </a:rPr>
            </a:br>
            <a:r>
              <a:rPr lang="en-US" altLang="zh-TW" b="1" dirty="0">
                <a:latin typeface="+mn-ea"/>
                <a:ea typeface="+mn-ea"/>
              </a:rPr>
              <a:t/>
            </a:r>
            <a:br>
              <a:rPr lang="en-US" altLang="zh-TW" b="1" dirty="0">
                <a:latin typeface="+mn-ea"/>
                <a:ea typeface="+mn-ea"/>
              </a:rPr>
            </a:br>
            <a:r>
              <a:rPr lang="en-US" altLang="zh-TW" b="1" dirty="0">
                <a:latin typeface="+mn-ea"/>
                <a:ea typeface="+mn-ea"/>
              </a:rPr>
              <a:t/>
            </a:r>
            <a:br>
              <a:rPr lang="en-US" altLang="zh-TW" b="1" dirty="0">
                <a:latin typeface="+mn-ea"/>
                <a:ea typeface="+mn-ea"/>
              </a:rPr>
            </a:br>
            <a:r>
              <a:rPr lang="en-US" altLang="zh-TW" b="1" dirty="0">
                <a:latin typeface="+mn-ea"/>
                <a:ea typeface="+mn-ea"/>
              </a:rPr>
              <a:t/>
            </a:r>
            <a:br>
              <a:rPr lang="en-US" altLang="zh-TW" b="1" dirty="0">
                <a:latin typeface="+mn-ea"/>
                <a:ea typeface="+mn-ea"/>
              </a:rPr>
            </a:br>
            <a:endParaRPr lang="zh-HK" alt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BFD6B-B512-4780-A6CA-AD6E5086B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743" y="2286002"/>
            <a:ext cx="8171543" cy="4013198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>
                <a:solidFill>
                  <a:srgbClr val="0070C0"/>
                </a:solidFill>
                <a:latin typeface="+mn-ea"/>
              </a:rPr>
              <a:t>Carefully analyse the </a:t>
            </a:r>
            <a:r>
              <a:rPr lang="en-US" altLang="zh-TW" dirty="0" smtClean="0">
                <a:solidFill>
                  <a:srgbClr val="0070C0"/>
                </a:solidFill>
                <a:latin typeface="+mn-ea"/>
              </a:rPr>
              <a:t>contents </a:t>
            </a:r>
            <a:r>
              <a:rPr lang="en-US" altLang="zh-TW" dirty="0">
                <a:solidFill>
                  <a:srgbClr val="0070C0"/>
                </a:solidFill>
                <a:latin typeface="+mn-ea"/>
              </a:rPr>
              <a:t>of the message and try to </a:t>
            </a:r>
            <a:r>
              <a:rPr lang="en-US" altLang="zh-TW" dirty="0" smtClean="0">
                <a:solidFill>
                  <a:srgbClr val="0070C0"/>
                </a:solidFill>
                <a:latin typeface="+mn-ea"/>
              </a:rPr>
              <a:t>identify any parts unreasonable.</a:t>
            </a:r>
            <a:endParaRPr lang="en-US" altLang="zh-TW" dirty="0">
              <a:solidFill>
                <a:srgbClr val="0070C0"/>
              </a:solidFill>
              <a:latin typeface="+mn-ea"/>
            </a:endParaRPr>
          </a:p>
          <a:p>
            <a:r>
              <a:rPr lang="en-US" altLang="zh-TW" dirty="0" smtClean="0">
                <a:solidFill>
                  <a:srgbClr val="0070C0"/>
                </a:solidFill>
                <a:latin typeface="+mn-ea"/>
              </a:rPr>
              <a:t>Verify the message by finding out </a:t>
            </a:r>
            <a:r>
              <a:rPr lang="en-US" altLang="zh-TW" dirty="0">
                <a:solidFill>
                  <a:srgbClr val="0070C0"/>
                </a:solidFill>
                <a:latin typeface="+mn-ea"/>
              </a:rPr>
              <a:t>authoritative, credible, and reliable websites, such as the Information Services Department, Centre for Health Protection of the Department of Health, and cite them:</a:t>
            </a:r>
          </a:p>
          <a:p>
            <a:endParaRPr lang="en-US" altLang="zh-HK" dirty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TW" b="1" dirty="0" err="1">
                <a:solidFill>
                  <a:schemeClr val="tx1"/>
                </a:solidFill>
                <a:latin typeface="+mn-ea"/>
              </a:rPr>
              <a:t>GovHK</a:t>
            </a:r>
            <a:endParaRPr lang="en-US" altLang="zh-TW" b="1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0070C0"/>
                </a:solidFill>
                <a:latin typeface="+mn-ea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http://www.gov.hk/en/residents/</a:t>
            </a:r>
            <a:r>
              <a:rPr lang="en-US" altLang="zh-TW" b="1" dirty="0">
                <a:solidFill>
                  <a:srgbClr val="0070C0"/>
                </a:solidFill>
                <a:latin typeface="+mn-ea"/>
              </a:rPr>
              <a:t> 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+mn-ea"/>
              </a:rPr>
              <a:t>Centre for Health Protection of the Department of Health</a:t>
            </a:r>
            <a:r>
              <a:rPr lang="zh-TW" altLang="en-US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zh-HK" b="1" dirty="0">
                <a:solidFill>
                  <a:srgbClr val="0070C0"/>
                </a:solidFill>
                <a:latin typeface="+mn-ea"/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https://www.chp.gov.hk/en/index.html</a:t>
            </a:r>
            <a:endParaRPr lang="en-US" altLang="zh-HK" b="1" dirty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+mn-ea"/>
              </a:rPr>
              <a:t>Census and Statistics Department </a:t>
            </a:r>
            <a:r>
              <a:rPr lang="en-US" altLang="zh-TW" b="1" dirty="0">
                <a:solidFill>
                  <a:srgbClr val="0070C0"/>
                </a:solidFill>
                <a:latin typeface="+mn-ea"/>
                <a:hlinkClick r:id="rId6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http://www.censtatd.gov.hk/home/index_tc.jsp</a:t>
            </a:r>
            <a:endParaRPr lang="en-US" altLang="zh-TW" b="1" dirty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endParaRPr lang="en-US" altLang="zh-TW" b="1" dirty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endParaRPr lang="en-US" altLang="zh-TW" b="1" dirty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endParaRPr lang="zh-HK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49332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08478-296B-455F-81FD-4F2B0D93F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3600" b="1" dirty="0" smtClean="0">
                <a:latin typeface="+mn-ea"/>
                <a:ea typeface="+mn-ea"/>
              </a:rPr>
              <a:t>Q5: What will happens if I forward unverified messages?</a:t>
            </a:r>
            <a:r>
              <a:rPr lang="en-US" altLang="zh-TW" sz="4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altLang="zh-TW" sz="4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zh-HK" altLang="en-US" dirty="0">
                <a:latin typeface="+mn-ea"/>
                <a:ea typeface="+mn-ea"/>
              </a:rPr>
              <a:t/>
            </a:r>
            <a:br>
              <a:rPr lang="zh-HK" altLang="en-US" dirty="0">
                <a:latin typeface="+mn-ea"/>
                <a:ea typeface="+mn-ea"/>
              </a:rPr>
            </a:br>
            <a:endParaRPr lang="zh-HK" altLang="en-US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9AB8F-2025-4227-94D3-91DF3537A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785579"/>
            <a:ext cx="5366008" cy="420594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2600" dirty="0">
                <a:solidFill>
                  <a:srgbClr val="0070C0"/>
                </a:solidFill>
                <a:latin typeface="+mn-ea"/>
                <a:cs typeface="Times New Roman" panose="02020603050405020304" pitchFamily="18" charset="0"/>
              </a:rPr>
              <a:t>We are </a:t>
            </a:r>
            <a:r>
              <a:rPr lang="en-US" altLang="zh-TW" sz="2600" u="sng" dirty="0">
                <a:solidFill>
                  <a:srgbClr val="0070C0"/>
                </a:solidFill>
                <a:latin typeface="+mn-ea"/>
                <a:cs typeface="Times New Roman" panose="02020603050405020304" pitchFamily="18" charset="0"/>
              </a:rPr>
              <a:t>responsible for our own words</a:t>
            </a:r>
            <a:r>
              <a:rPr lang="en-US" altLang="zh-TW" sz="2600" dirty="0">
                <a:solidFill>
                  <a:srgbClr val="0070C0"/>
                </a:solidFill>
                <a:latin typeface="+mn-ea"/>
                <a:cs typeface="Times New Roman" panose="02020603050405020304" pitchFamily="18" charset="0"/>
              </a:rPr>
              <a:t>. If the unverified message is forwarded, the negative consequences may not appear immediately, but </a:t>
            </a:r>
            <a:r>
              <a:rPr lang="en-US" altLang="zh-TW" sz="2600" dirty="0" smtClean="0">
                <a:solidFill>
                  <a:srgbClr val="0070C0"/>
                </a:solidFill>
                <a:latin typeface="+mn-ea"/>
                <a:cs typeface="Times New Roman" panose="02020603050405020304" pitchFamily="18" charset="0"/>
              </a:rPr>
              <a:t>with the impact of conformity</a:t>
            </a:r>
            <a:r>
              <a:rPr lang="en-US" altLang="zh-TW" sz="2600" dirty="0">
                <a:solidFill>
                  <a:srgbClr val="0070C0"/>
                </a:solidFill>
                <a:latin typeface="+mn-ea"/>
                <a:cs typeface="Times New Roman" panose="02020603050405020304" pitchFamily="18" charset="0"/>
              </a:rPr>
              <a:t>, some people will eventually hoard the goods, resulting in insufficient supply, and </a:t>
            </a:r>
            <a:r>
              <a:rPr lang="en-US" altLang="zh-TW" sz="2600" u="sng" dirty="0">
                <a:solidFill>
                  <a:srgbClr val="0070C0"/>
                </a:solidFill>
                <a:latin typeface="+mn-ea"/>
                <a:cs typeface="Times New Roman" panose="02020603050405020304" pitchFamily="18" charset="0"/>
              </a:rPr>
              <a:t>those who </a:t>
            </a:r>
            <a:r>
              <a:rPr lang="en-US" altLang="zh-TW" sz="2600" u="sng" dirty="0" smtClean="0">
                <a:solidFill>
                  <a:srgbClr val="0070C0"/>
                </a:solidFill>
                <a:latin typeface="+mn-ea"/>
                <a:cs typeface="Times New Roman" panose="02020603050405020304" pitchFamily="18" charset="0"/>
              </a:rPr>
              <a:t>are really </a:t>
            </a:r>
            <a:r>
              <a:rPr lang="en-US" altLang="zh-TW" sz="2600" u="sng" dirty="0">
                <a:solidFill>
                  <a:srgbClr val="0070C0"/>
                </a:solidFill>
                <a:latin typeface="+mn-ea"/>
                <a:cs typeface="Times New Roman" panose="02020603050405020304" pitchFamily="18" charset="0"/>
              </a:rPr>
              <a:t>in need may not be able to obtain the resources in time</a:t>
            </a:r>
            <a:r>
              <a:rPr lang="en-US" altLang="zh-TW" sz="2600" dirty="0">
                <a:solidFill>
                  <a:srgbClr val="0070C0"/>
                </a:solidFill>
                <a:latin typeface="+mn-ea"/>
                <a:cs typeface="Times New Roman" panose="02020603050405020304" pitchFamily="18" charset="0"/>
              </a:rPr>
              <a:t>.</a:t>
            </a:r>
          </a:p>
          <a:p>
            <a:endParaRPr lang="zh-HK" altLang="en-US" dirty="0">
              <a:latin typeface="+mn-e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2F1736-8FE8-46F9-81EB-219C14F3D2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4766" y="2383977"/>
            <a:ext cx="2267734" cy="34976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6218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5F161-381B-4CD7-9727-01DB125D6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8065542" cy="1492132"/>
          </a:xfrm>
        </p:spPr>
        <p:txBody>
          <a:bodyPr>
            <a:normAutofit/>
          </a:bodyPr>
          <a:lstStyle/>
          <a:p>
            <a:pPr algn="ctr"/>
            <a:r>
              <a:rPr lang="en-US" altLang="zh-TW" sz="3200" b="1" dirty="0">
                <a:latin typeface="+mn-ea"/>
                <a:ea typeface="+mn-ea"/>
              </a:rPr>
              <a:t>What should you do if you receive this message again?</a:t>
            </a:r>
            <a:br>
              <a:rPr lang="en-US" altLang="zh-TW" sz="3200" b="1" dirty="0">
                <a:latin typeface="+mn-ea"/>
                <a:ea typeface="+mn-ea"/>
              </a:rPr>
            </a:br>
            <a:r>
              <a:rPr lang="en-US" altLang="zh-TW" sz="3200" b="1" dirty="0">
                <a:solidFill>
                  <a:srgbClr val="0070C0"/>
                </a:solidFill>
                <a:latin typeface="+mn-ea"/>
                <a:ea typeface="+mn-ea"/>
              </a:rPr>
              <a:t>[Think of your own answer] </a:t>
            </a:r>
            <a:endParaRPr lang="zh-HK" altLang="en-US" sz="3200" b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DE76D6DF-17CE-435C-BD35-C38D882D67C7}"/>
              </a:ext>
            </a:extLst>
          </p:cNvPr>
          <p:cNvSpPr/>
          <p:nvPr/>
        </p:nvSpPr>
        <p:spPr>
          <a:xfrm>
            <a:off x="2755900" y="2324100"/>
            <a:ext cx="5245100" cy="683400"/>
          </a:xfrm>
          <a:prstGeom prst="wedgeRectCallout">
            <a:avLst>
              <a:gd name="adj1" fmla="val 58828"/>
              <a:gd name="adj2" fmla="val 10937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E7B71DFD-685F-41B1-A0F3-3C701B6B06CA}"/>
              </a:ext>
            </a:extLst>
          </p:cNvPr>
          <p:cNvSpPr/>
          <p:nvPr/>
        </p:nvSpPr>
        <p:spPr>
          <a:xfrm>
            <a:off x="1403350" y="3449319"/>
            <a:ext cx="5245100" cy="812800"/>
          </a:xfrm>
          <a:prstGeom prst="wedgeRectCallout">
            <a:avLst>
              <a:gd name="adj1" fmla="val -51584"/>
              <a:gd name="adj2" fmla="val 11250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99952C2C-0144-4D6E-8FCA-C5ACF03D6BED}"/>
              </a:ext>
            </a:extLst>
          </p:cNvPr>
          <p:cNvSpPr/>
          <p:nvPr/>
        </p:nvSpPr>
        <p:spPr>
          <a:xfrm>
            <a:off x="2882900" y="4505893"/>
            <a:ext cx="5245100" cy="812800"/>
          </a:xfrm>
          <a:prstGeom prst="wedgeRectCallout">
            <a:avLst>
              <a:gd name="adj1" fmla="val 58828"/>
              <a:gd name="adj2" fmla="val 10937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1469E008-5BD9-4008-A8E7-D24C6B1ED376}"/>
              </a:ext>
            </a:extLst>
          </p:cNvPr>
          <p:cNvSpPr/>
          <p:nvPr/>
        </p:nvSpPr>
        <p:spPr>
          <a:xfrm>
            <a:off x="1212850" y="5567685"/>
            <a:ext cx="5245100" cy="812800"/>
          </a:xfrm>
          <a:prstGeom prst="wedgeRectCallout">
            <a:avLst>
              <a:gd name="adj1" fmla="val -56669"/>
              <a:gd name="adj2" fmla="val 9375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59F89C-95D1-482F-B346-5B173CE92E98}"/>
              </a:ext>
            </a:extLst>
          </p:cNvPr>
          <p:cNvSpPr txBox="1"/>
          <p:nvPr/>
        </p:nvSpPr>
        <p:spPr>
          <a:xfrm>
            <a:off x="2882900" y="2333993"/>
            <a:ext cx="46847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>
                <a:latin typeface="+mn-ea"/>
              </a:rPr>
              <a:t>(Please broadcast!) The security guard at XX Plaza </a:t>
            </a:r>
            <a:r>
              <a:rPr lang="en-US" altLang="zh-TW" sz="1400" dirty="0" smtClean="0">
                <a:latin typeface="+mn-ea"/>
              </a:rPr>
              <a:t>urged </a:t>
            </a:r>
            <a:r>
              <a:rPr lang="en-US" altLang="zh-TW" sz="1400" dirty="0">
                <a:latin typeface="+mn-ea"/>
              </a:rPr>
              <a:t>everyone not to go there because many employees took sick leave due to a high fever. </a:t>
            </a:r>
            <a:endParaRPr lang="zh-HK" altLang="en-US" sz="1400" dirty="0">
              <a:latin typeface="+mn-ea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41E48F2-EFAC-42FF-A003-4BE41A0C959F}"/>
              </a:ext>
            </a:extLst>
          </p:cNvPr>
          <p:cNvSpPr txBox="1"/>
          <p:nvPr/>
        </p:nvSpPr>
        <p:spPr>
          <a:xfrm>
            <a:off x="7861300" y="3481169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latin typeface="+mn-ea"/>
              </a:rPr>
              <a:t>Friend</a:t>
            </a:r>
            <a:r>
              <a:rPr lang="zh-TW" altLang="en-US" b="1" dirty="0">
                <a:latin typeface="+mn-ea"/>
              </a:rPr>
              <a:t> </a:t>
            </a:r>
            <a:r>
              <a:rPr lang="en-US" altLang="zh-TW" b="1" dirty="0">
                <a:latin typeface="+mn-ea"/>
              </a:rPr>
              <a:t>A</a:t>
            </a:r>
            <a:endParaRPr lang="zh-HK" altLang="en-US" b="1" dirty="0">
              <a:latin typeface="+mn-ea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6DD783-B934-4B87-937C-A74E478B2432}"/>
              </a:ext>
            </a:extLst>
          </p:cNvPr>
          <p:cNvSpPr txBox="1"/>
          <p:nvPr/>
        </p:nvSpPr>
        <p:spPr>
          <a:xfrm>
            <a:off x="938758" y="4552062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b="1" dirty="0">
                <a:latin typeface="+mn-ea"/>
              </a:rPr>
              <a:t>Me</a:t>
            </a:r>
            <a:endParaRPr lang="zh-HK" altLang="en-US" b="1" dirty="0">
              <a:latin typeface="+mn-ea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C4F8F9-F7C7-4562-8105-95E29251960B}"/>
              </a:ext>
            </a:extLst>
          </p:cNvPr>
          <p:cNvSpPr txBox="1"/>
          <p:nvPr/>
        </p:nvSpPr>
        <p:spPr>
          <a:xfrm>
            <a:off x="571500" y="6380485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b="1" dirty="0">
                <a:latin typeface="+mn-ea"/>
              </a:rPr>
              <a:t>Me</a:t>
            </a:r>
            <a:endParaRPr lang="zh-HK" altLang="en-US" b="1" dirty="0">
              <a:latin typeface="+mn-ea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0F8C29-A048-456E-8BD8-88F5BA5E4BF7}"/>
              </a:ext>
            </a:extLst>
          </p:cNvPr>
          <p:cNvSpPr txBox="1"/>
          <p:nvPr/>
        </p:nvSpPr>
        <p:spPr>
          <a:xfrm>
            <a:off x="7816850" y="5789419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latin typeface="+mn-ea"/>
              </a:rPr>
              <a:t>Friend A</a:t>
            </a:r>
            <a:endParaRPr lang="zh-HK" altLang="en-US" b="1" dirty="0">
              <a:latin typeface="+mn-ea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FE89EFB-1ADC-4A7C-A835-CB9554D804E0}"/>
              </a:ext>
            </a:extLst>
          </p:cNvPr>
          <p:cNvSpPr txBox="1"/>
          <p:nvPr/>
        </p:nvSpPr>
        <p:spPr>
          <a:xfrm>
            <a:off x="3163093" y="4596819"/>
            <a:ext cx="4684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+mn-ea"/>
              </a:rPr>
              <a:t>The epidemic is serious now, and </a:t>
            </a:r>
            <a:r>
              <a:rPr lang="en-US" altLang="zh-TW" dirty="0" smtClean="0">
                <a:latin typeface="+mn-ea"/>
              </a:rPr>
              <a:t>I’d better believe </a:t>
            </a:r>
            <a:r>
              <a:rPr lang="en-US" altLang="zh-TW" dirty="0">
                <a:latin typeface="+mn-ea"/>
              </a:rPr>
              <a:t>it! </a:t>
            </a:r>
            <a:endParaRPr lang="zh-HK" altLang="en-US" dirty="0">
              <a:latin typeface="+mn-ea"/>
            </a:endParaRPr>
          </a:p>
        </p:txBody>
      </p:sp>
      <p:pic>
        <p:nvPicPr>
          <p:cNvPr id="4" name="Graphic 3" descr="Female Profile">
            <a:extLst>
              <a:ext uri="{FF2B5EF4-FFF2-40B4-BE49-F238E27FC236}">
                <a16:creationId xmlns:a16="http://schemas.microsoft.com/office/drawing/2014/main" id="{5F4C60E4-0769-4659-B928-5495FBFC0A3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67535" y="3813435"/>
            <a:ext cx="670230" cy="670230"/>
          </a:xfrm>
          <a:prstGeom prst="rect">
            <a:avLst/>
          </a:prstGeom>
        </p:spPr>
      </p:pic>
      <p:pic>
        <p:nvPicPr>
          <p:cNvPr id="20" name="Graphic 19" descr="Female Profile">
            <a:extLst>
              <a:ext uri="{FF2B5EF4-FFF2-40B4-BE49-F238E27FC236}">
                <a16:creationId xmlns:a16="http://schemas.microsoft.com/office/drawing/2014/main" id="{B30715A1-C8A6-4F09-B48F-BEF09956157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37385" y="6080343"/>
            <a:ext cx="670230" cy="670230"/>
          </a:xfrm>
          <a:prstGeom prst="rect">
            <a:avLst/>
          </a:prstGeom>
        </p:spPr>
      </p:pic>
      <p:pic>
        <p:nvPicPr>
          <p:cNvPr id="21" name="Graphic 20" descr="School boy">
            <a:extLst>
              <a:ext uri="{FF2B5EF4-FFF2-40B4-BE49-F238E27FC236}">
                <a16:creationId xmlns:a16="http://schemas.microsoft.com/office/drawing/2014/main" id="{F6C54D59-718B-4D09-95BB-59F61C3CA115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9681" y="3959559"/>
            <a:ext cx="674868" cy="674868"/>
          </a:xfrm>
          <a:prstGeom prst="rect">
            <a:avLst/>
          </a:prstGeom>
        </p:spPr>
      </p:pic>
      <p:pic>
        <p:nvPicPr>
          <p:cNvPr id="22" name="Graphic 21" descr="School boy">
            <a:extLst>
              <a:ext uri="{FF2B5EF4-FFF2-40B4-BE49-F238E27FC236}">
                <a16:creationId xmlns:a16="http://schemas.microsoft.com/office/drawing/2014/main" id="{382BE75F-C108-411D-8395-BC31CC4DD699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1324" y="5756084"/>
            <a:ext cx="674868" cy="67486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B1CAEE88-C114-4567-BDBD-6460797799CE}"/>
              </a:ext>
            </a:extLst>
          </p:cNvPr>
          <p:cNvSpPr txBox="1"/>
          <p:nvPr/>
        </p:nvSpPr>
        <p:spPr>
          <a:xfrm>
            <a:off x="1580108" y="3647679"/>
            <a:ext cx="4684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>
                <a:solidFill>
                  <a:srgbClr val="FF0000"/>
                </a:solidFill>
                <a:latin typeface="+mn-ea"/>
              </a:rPr>
              <a:t>(What should I reply</a:t>
            </a:r>
            <a:r>
              <a:rPr lang="zh-TW" altLang="en-US" dirty="0">
                <a:solidFill>
                  <a:srgbClr val="FF0000"/>
                </a:solidFill>
                <a:latin typeface="+mn-ea"/>
              </a:rPr>
              <a:t>？</a:t>
            </a:r>
            <a:r>
              <a:rPr lang="en-US" altLang="zh-TW" dirty="0">
                <a:solidFill>
                  <a:srgbClr val="FF0000"/>
                </a:solidFill>
                <a:latin typeface="+mn-ea"/>
              </a:rPr>
              <a:t>)</a:t>
            </a:r>
            <a:endParaRPr lang="zh-HK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468DDC6-78BA-4768-AD13-E1A13213BD45}"/>
              </a:ext>
            </a:extLst>
          </p:cNvPr>
          <p:cNvSpPr txBox="1"/>
          <p:nvPr/>
        </p:nvSpPr>
        <p:spPr>
          <a:xfrm>
            <a:off x="1434549" y="5749804"/>
            <a:ext cx="4684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+mn-ea"/>
              </a:rPr>
              <a:t>(What should I reply</a:t>
            </a:r>
            <a:r>
              <a:rPr lang="zh-TW" altLang="en-US" dirty="0">
                <a:solidFill>
                  <a:srgbClr val="FF0000"/>
                </a:solidFill>
                <a:latin typeface="+mn-ea"/>
              </a:rPr>
              <a:t>？</a:t>
            </a:r>
            <a:r>
              <a:rPr lang="en-US" altLang="zh-TW" dirty="0">
                <a:solidFill>
                  <a:srgbClr val="FF0000"/>
                </a:solidFill>
                <a:latin typeface="+mn-ea"/>
              </a:rPr>
              <a:t>)</a:t>
            </a:r>
            <a:endParaRPr lang="zh-HK" altLang="en-US" dirty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27" name="Graphic 26" descr="Crying face with no fill">
            <a:extLst>
              <a:ext uri="{FF2B5EF4-FFF2-40B4-BE49-F238E27FC236}">
                <a16:creationId xmlns:a16="http://schemas.microsoft.com/office/drawing/2014/main" id="{64060DD3-C122-4D25-99A8-035C1E9556D7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22843" y="4589926"/>
            <a:ext cx="538457" cy="538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845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5F161-381B-4CD7-9727-01DB125D6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258" y="-26089"/>
            <a:ext cx="8065542" cy="1492132"/>
          </a:xfrm>
        </p:spPr>
        <p:txBody>
          <a:bodyPr>
            <a:normAutofit/>
          </a:bodyPr>
          <a:lstStyle/>
          <a:p>
            <a:pPr algn="ctr"/>
            <a:r>
              <a:rPr lang="en-US" altLang="zh-TW" sz="3100" b="1" dirty="0">
                <a:latin typeface="+mn-ea"/>
                <a:ea typeface="+mn-ea"/>
              </a:rPr>
              <a:t>What should you do if you </a:t>
            </a:r>
            <a:r>
              <a:rPr lang="en-US" altLang="zh-TW" sz="3200" b="1" dirty="0">
                <a:latin typeface="+mn-ea"/>
                <a:ea typeface="+mn-ea"/>
              </a:rPr>
              <a:t>receive this message again?</a:t>
            </a:r>
            <a:r>
              <a:rPr lang="en-US" altLang="zh-TW" sz="3200" dirty="0">
                <a:latin typeface="+mn-ea"/>
                <a:ea typeface="+mn-ea"/>
              </a:rPr>
              <a:t/>
            </a:r>
            <a:br>
              <a:rPr lang="en-US" altLang="zh-TW" sz="3200" dirty="0">
                <a:latin typeface="+mn-ea"/>
                <a:ea typeface="+mn-ea"/>
              </a:rPr>
            </a:br>
            <a:r>
              <a:rPr lang="en-US" altLang="zh-TW" sz="3200" dirty="0">
                <a:solidFill>
                  <a:srgbClr val="FF0000"/>
                </a:solidFill>
                <a:latin typeface="+mn-ea"/>
                <a:ea typeface="+mn-ea"/>
              </a:rPr>
              <a:t>[Suggested</a:t>
            </a:r>
            <a:r>
              <a:rPr lang="zh-TW" altLang="en-US" sz="3200" dirty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lang="en-US" altLang="zh-TW" sz="3200" dirty="0">
                <a:solidFill>
                  <a:srgbClr val="FF0000"/>
                </a:solidFill>
                <a:latin typeface="+mn-ea"/>
                <a:ea typeface="+mn-ea"/>
              </a:rPr>
              <a:t>answer] </a:t>
            </a:r>
            <a:endParaRPr lang="zh-HK" altLang="en-US" sz="32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DE76D6DF-17CE-435C-BD35-C38D882D67C7}"/>
              </a:ext>
            </a:extLst>
          </p:cNvPr>
          <p:cNvSpPr/>
          <p:nvPr/>
        </p:nvSpPr>
        <p:spPr>
          <a:xfrm>
            <a:off x="2346632" y="1802620"/>
            <a:ext cx="5245100" cy="683400"/>
          </a:xfrm>
          <a:prstGeom prst="wedgeRectCallout">
            <a:avLst>
              <a:gd name="adj1" fmla="val 62742"/>
              <a:gd name="adj2" fmla="val 4657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E7B71DFD-685F-41B1-A0F3-3C701B6B06CA}"/>
              </a:ext>
            </a:extLst>
          </p:cNvPr>
          <p:cNvSpPr/>
          <p:nvPr/>
        </p:nvSpPr>
        <p:spPr>
          <a:xfrm>
            <a:off x="1305230" y="2543190"/>
            <a:ext cx="5245100" cy="812800"/>
          </a:xfrm>
          <a:prstGeom prst="wedgeRectCallout">
            <a:avLst>
              <a:gd name="adj1" fmla="val -53719"/>
              <a:gd name="adj2" fmla="val 4132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99952C2C-0144-4D6E-8FCA-C5ACF03D6BED}"/>
              </a:ext>
            </a:extLst>
          </p:cNvPr>
          <p:cNvSpPr/>
          <p:nvPr/>
        </p:nvSpPr>
        <p:spPr>
          <a:xfrm>
            <a:off x="2612664" y="3462032"/>
            <a:ext cx="5245100" cy="607644"/>
          </a:xfrm>
          <a:prstGeom prst="wedgeRectCallout">
            <a:avLst>
              <a:gd name="adj1" fmla="val 56360"/>
              <a:gd name="adj2" fmla="val 5054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1469E008-5BD9-4008-A8E7-D24C6B1ED376}"/>
              </a:ext>
            </a:extLst>
          </p:cNvPr>
          <p:cNvSpPr/>
          <p:nvPr/>
        </p:nvSpPr>
        <p:spPr>
          <a:xfrm>
            <a:off x="1515119" y="4186166"/>
            <a:ext cx="5245100" cy="812800"/>
          </a:xfrm>
          <a:prstGeom prst="wedgeRectCallout">
            <a:avLst>
              <a:gd name="adj1" fmla="val -57025"/>
              <a:gd name="adj2" fmla="val 50128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41E48F2-EFAC-42FF-A003-4BE41A0C959F}"/>
              </a:ext>
            </a:extLst>
          </p:cNvPr>
          <p:cNvSpPr txBox="1"/>
          <p:nvPr/>
        </p:nvSpPr>
        <p:spPr>
          <a:xfrm>
            <a:off x="7890180" y="2710403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latin typeface="+mn-ea"/>
              </a:rPr>
              <a:t>Friend A</a:t>
            </a:r>
            <a:endParaRPr lang="zh-HK" altLang="en-US" b="1" dirty="0">
              <a:latin typeface="+mn-ea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6DD783-B934-4B87-937C-A74E478B2432}"/>
              </a:ext>
            </a:extLst>
          </p:cNvPr>
          <p:cNvSpPr txBox="1"/>
          <p:nvPr/>
        </p:nvSpPr>
        <p:spPr>
          <a:xfrm>
            <a:off x="770258" y="3502011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b="1" dirty="0">
                <a:latin typeface="+mn-ea"/>
              </a:rPr>
              <a:t>Me</a:t>
            </a:r>
            <a:endParaRPr lang="zh-HK" altLang="en-US" b="1" dirty="0">
              <a:latin typeface="+mn-ea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C4F8F9-F7C7-4562-8105-95E29251960B}"/>
              </a:ext>
            </a:extLst>
          </p:cNvPr>
          <p:cNvSpPr txBox="1"/>
          <p:nvPr/>
        </p:nvSpPr>
        <p:spPr>
          <a:xfrm>
            <a:off x="775592" y="5136996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b="1" dirty="0">
                <a:latin typeface="+mn-ea"/>
              </a:rPr>
              <a:t>Me</a:t>
            </a:r>
            <a:endParaRPr lang="zh-HK" altLang="en-US" b="1" dirty="0">
              <a:latin typeface="+mn-ea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FE89EFB-1ADC-4A7C-A835-CB9554D804E0}"/>
              </a:ext>
            </a:extLst>
          </p:cNvPr>
          <p:cNvSpPr txBox="1"/>
          <p:nvPr/>
        </p:nvSpPr>
        <p:spPr>
          <a:xfrm>
            <a:off x="2731585" y="3501416"/>
            <a:ext cx="4684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latin typeface="+mn-ea"/>
              </a:rPr>
              <a:t>The epidemic is serious now, and </a:t>
            </a:r>
            <a:r>
              <a:rPr lang="en-US" altLang="zh-TW" sz="1600" dirty="0" smtClean="0">
                <a:latin typeface="+mn-ea"/>
              </a:rPr>
              <a:t>I’d </a:t>
            </a:r>
            <a:r>
              <a:rPr lang="en-US" altLang="zh-TW" sz="1600" dirty="0">
                <a:latin typeface="+mn-ea"/>
              </a:rPr>
              <a:t>better </a:t>
            </a:r>
            <a:r>
              <a:rPr lang="en-US" altLang="zh-TW" sz="1600" dirty="0" smtClean="0">
                <a:latin typeface="+mn-ea"/>
              </a:rPr>
              <a:t> </a:t>
            </a:r>
            <a:r>
              <a:rPr lang="en-US" altLang="zh-TW" sz="1600" dirty="0">
                <a:latin typeface="+mn-ea"/>
              </a:rPr>
              <a:t>believe it! </a:t>
            </a:r>
            <a:endParaRPr lang="zh-HK" altLang="en-US" sz="1600" dirty="0">
              <a:latin typeface="+mn-ea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9D7C043-7940-4140-AF46-6065A7A0B19F}"/>
              </a:ext>
            </a:extLst>
          </p:cNvPr>
          <p:cNvSpPr txBox="1"/>
          <p:nvPr/>
        </p:nvSpPr>
        <p:spPr>
          <a:xfrm>
            <a:off x="1795312" y="2553627"/>
            <a:ext cx="46847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srgbClr val="FF0000"/>
                </a:solidFill>
                <a:latin typeface="+mn-ea"/>
              </a:rPr>
              <a:t>Thank you! Where did the information come from? Is it reliable? If it spreads without confirmation, it may cause social panic!</a:t>
            </a:r>
            <a:endParaRPr lang="zh-HK" altLang="en-US" sz="1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C2B804-3B12-4E0A-9CF1-BA8D3CA4AA81}"/>
              </a:ext>
            </a:extLst>
          </p:cNvPr>
          <p:cNvSpPr txBox="1"/>
          <p:nvPr/>
        </p:nvSpPr>
        <p:spPr>
          <a:xfrm>
            <a:off x="1865617" y="4221898"/>
            <a:ext cx="46847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srgbClr val="FF0000"/>
                </a:solidFill>
                <a:latin typeface="+mn-ea"/>
              </a:rPr>
              <a:t>Just because the epidemic is serious, we need to face it and discuss it rationally. Take care of yourself!</a:t>
            </a:r>
            <a:endParaRPr lang="zh-HK" altLang="en-US" sz="1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2" name="Speech Bubble: Rectangle 21">
            <a:extLst>
              <a:ext uri="{FF2B5EF4-FFF2-40B4-BE49-F238E27FC236}">
                <a16:creationId xmlns:a16="http://schemas.microsoft.com/office/drawing/2014/main" id="{7954EB73-851F-404C-AB3A-5C16136D2896}"/>
              </a:ext>
            </a:extLst>
          </p:cNvPr>
          <p:cNvSpPr/>
          <p:nvPr/>
        </p:nvSpPr>
        <p:spPr>
          <a:xfrm>
            <a:off x="3904396" y="5027300"/>
            <a:ext cx="3987744" cy="674196"/>
          </a:xfrm>
          <a:prstGeom prst="wedgeRectCallout">
            <a:avLst>
              <a:gd name="adj1" fmla="val 59915"/>
              <a:gd name="adj2" fmla="val 48096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073F5E4-0AD1-4B13-A87A-5ED0B80B6359}"/>
              </a:ext>
            </a:extLst>
          </p:cNvPr>
          <p:cNvSpPr txBox="1"/>
          <p:nvPr/>
        </p:nvSpPr>
        <p:spPr>
          <a:xfrm>
            <a:off x="3878030" y="5153782"/>
            <a:ext cx="4684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b="1" dirty="0">
                <a:latin typeface="+mn-ea"/>
              </a:rPr>
              <a:t>You</a:t>
            </a:r>
            <a:r>
              <a:rPr lang="zh-TW" altLang="en-US" sz="1600" b="1" dirty="0">
                <a:latin typeface="+mn-ea"/>
              </a:rPr>
              <a:t> </a:t>
            </a:r>
            <a:r>
              <a:rPr lang="en-US" altLang="zh-TW" sz="1600" b="1" dirty="0">
                <a:latin typeface="+mn-ea"/>
              </a:rPr>
              <a:t>too</a:t>
            </a:r>
            <a:r>
              <a:rPr lang="zh-TW" altLang="en-US" sz="1600" b="1" dirty="0">
                <a:latin typeface="+mn-ea"/>
              </a:rPr>
              <a:t>！</a:t>
            </a:r>
            <a:r>
              <a:rPr lang="en-US" altLang="zh-TW" sz="1600" b="1" dirty="0">
                <a:latin typeface="+mn-ea"/>
              </a:rPr>
              <a:t>Take care, my friend!</a:t>
            </a:r>
            <a:endParaRPr lang="zh-HK" altLang="en-US" sz="1600" b="1" dirty="0">
              <a:latin typeface="+mn-ea"/>
            </a:endParaRPr>
          </a:p>
        </p:txBody>
      </p:sp>
      <p:pic>
        <p:nvPicPr>
          <p:cNvPr id="24" name="Graphic 23" descr="Female Profile">
            <a:extLst>
              <a:ext uri="{FF2B5EF4-FFF2-40B4-BE49-F238E27FC236}">
                <a16:creationId xmlns:a16="http://schemas.microsoft.com/office/drawing/2014/main" id="{40924FE9-EBF6-4E13-B2F1-058F1A0EDFC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47078" y="5550705"/>
            <a:ext cx="670230" cy="670230"/>
          </a:xfrm>
          <a:prstGeom prst="rect">
            <a:avLst/>
          </a:prstGeom>
        </p:spPr>
      </p:pic>
      <p:pic>
        <p:nvPicPr>
          <p:cNvPr id="26" name="Graphic 25" descr="Female Profile">
            <a:extLst>
              <a:ext uri="{FF2B5EF4-FFF2-40B4-BE49-F238E27FC236}">
                <a16:creationId xmlns:a16="http://schemas.microsoft.com/office/drawing/2014/main" id="{5E03ADC9-8258-4BCD-91DE-2C27A931364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96415" y="2122771"/>
            <a:ext cx="670230" cy="671411"/>
          </a:xfrm>
          <a:prstGeom prst="rect">
            <a:avLst/>
          </a:prstGeom>
        </p:spPr>
      </p:pic>
      <p:pic>
        <p:nvPicPr>
          <p:cNvPr id="27" name="Graphic 26" descr="Female Profile">
            <a:extLst>
              <a:ext uri="{FF2B5EF4-FFF2-40B4-BE49-F238E27FC236}">
                <a16:creationId xmlns:a16="http://schemas.microsoft.com/office/drawing/2014/main" id="{F330CDC3-1547-4C17-AA6E-29ED4B35E68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82355" y="3814835"/>
            <a:ext cx="670230" cy="670230"/>
          </a:xfrm>
          <a:prstGeom prst="rect">
            <a:avLst/>
          </a:prstGeom>
        </p:spPr>
      </p:pic>
      <p:pic>
        <p:nvPicPr>
          <p:cNvPr id="4" name="Graphic 3" descr="School boy">
            <a:extLst>
              <a:ext uri="{FF2B5EF4-FFF2-40B4-BE49-F238E27FC236}">
                <a16:creationId xmlns:a16="http://schemas.microsoft.com/office/drawing/2014/main" id="{8A8F3E98-9FD9-42FE-981E-030538C96A35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945" y="2950981"/>
            <a:ext cx="674868" cy="674868"/>
          </a:xfrm>
          <a:prstGeom prst="rect">
            <a:avLst/>
          </a:prstGeom>
        </p:spPr>
      </p:pic>
      <p:pic>
        <p:nvPicPr>
          <p:cNvPr id="28" name="Graphic 27" descr="School boy">
            <a:extLst>
              <a:ext uri="{FF2B5EF4-FFF2-40B4-BE49-F238E27FC236}">
                <a16:creationId xmlns:a16="http://schemas.microsoft.com/office/drawing/2014/main" id="{87382B9C-605E-47B8-9558-647A6AD8AF7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8323" y="4592566"/>
            <a:ext cx="674868" cy="674868"/>
          </a:xfrm>
          <a:prstGeom prst="rect">
            <a:avLst/>
          </a:prstGeom>
        </p:spPr>
      </p:pic>
      <p:pic>
        <p:nvPicPr>
          <p:cNvPr id="6" name="Graphic 5" descr="Smiling face with no fill">
            <a:extLst>
              <a:ext uri="{FF2B5EF4-FFF2-40B4-BE49-F238E27FC236}">
                <a16:creationId xmlns:a16="http://schemas.microsoft.com/office/drawing/2014/main" id="{CCF872A9-C75B-4DC5-8E9A-0331CA955F4E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009701" y="5093385"/>
            <a:ext cx="604488" cy="604488"/>
          </a:xfrm>
          <a:prstGeom prst="rect">
            <a:avLst/>
          </a:prstGeom>
        </p:spPr>
      </p:pic>
      <p:pic>
        <p:nvPicPr>
          <p:cNvPr id="30" name="Graphic 29" descr="Crying face with no fill">
            <a:extLst>
              <a:ext uri="{FF2B5EF4-FFF2-40B4-BE49-F238E27FC236}">
                <a16:creationId xmlns:a16="http://schemas.microsoft.com/office/drawing/2014/main" id="{BB4B670D-6F93-42A9-8B7D-075727F52DA1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215376" y="3503656"/>
            <a:ext cx="538457" cy="538457"/>
          </a:xfrm>
          <a:prstGeom prst="rect">
            <a:avLst/>
          </a:prstGeom>
        </p:spPr>
      </p:pic>
      <p:sp>
        <p:nvSpPr>
          <p:cNvPr id="31" name="Speech Bubble: Rectangle 30">
            <a:extLst>
              <a:ext uri="{FF2B5EF4-FFF2-40B4-BE49-F238E27FC236}">
                <a16:creationId xmlns:a16="http://schemas.microsoft.com/office/drawing/2014/main" id="{3EEB3C0A-841E-4D02-8C33-3C78FACFFB4D}"/>
              </a:ext>
            </a:extLst>
          </p:cNvPr>
          <p:cNvSpPr/>
          <p:nvPr/>
        </p:nvSpPr>
        <p:spPr>
          <a:xfrm>
            <a:off x="1949450" y="5153782"/>
            <a:ext cx="1928580" cy="1618199"/>
          </a:xfrm>
          <a:prstGeom prst="wedgeRectCallout">
            <a:avLst>
              <a:gd name="adj1" fmla="val -83227"/>
              <a:gd name="adj2" fmla="val 3637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32" name="Graphic 31" descr="School boy">
            <a:extLst>
              <a:ext uri="{FF2B5EF4-FFF2-40B4-BE49-F238E27FC236}">
                <a16:creationId xmlns:a16="http://schemas.microsoft.com/office/drawing/2014/main" id="{C1267FC6-94A2-4FED-8CDD-913DBC75C68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97048" y="5902512"/>
            <a:ext cx="674868" cy="67486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07D88324-BEB6-4280-943F-62662FF20B98}"/>
              </a:ext>
            </a:extLst>
          </p:cNvPr>
          <p:cNvSpPr txBox="1"/>
          <p:nvPr/>
        </p:nvSpPr>
        <p:spPr>
          <a:xfrm>
            <a:off x="1028579" y="6421426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b="1" dirty="0">
                <a:latin typeface="+mn-ea"/>
              </a:rPr>
              <a:t>Me</a:t>
            </a:r>
            <a:endParaRPr lang="zh-HK" altLang="en-US" b="1" dirty="0">
              <a:latin typeface="+mn-e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2F84B1-79D7-4783-B5ED-324BD17B39D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119677" y="5228960"/>
            <a:ext cx="1506768" cy="1484134"/>
          </a:xfrm>
          <a:prstGeom prst="rect">
            <a:avLst/>
          </a:prstGeom>
        </p:spPr>
      </p:pic>
      <p:sp>
        <p:nvSpPr>
          <p:cNvPr id="34" name="TextBox 13">
            <a:extLst>
              <a:ext uri="{FF2B5EF4-FFF2-40B4-BE49-F238E27FC236}">
                <a16:creationId xmlns:a16="http://schemas.microsoft.com/office/drawing/2014/main" id="{E551F405-5BA6-4197-B699-66D629A764F6}"/>
              </a:ext>
            </a:extLst>
          </p:cNvPr>
          <p:cNvSpPr txBox="1"/>
          <p:nvPr/>
        </p:nvSpPr>
        <p:spPr>
          <a:xfrm>
            <a:off x="2873061" y="1800903"/>
            <a:ext cx="46847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>
                <a:latin typeface="+mn-ea"/>
              </a:rPr>
              <a:t>(Please broadcast!) The security guard at XX Plaza </a:t>
            </a:r>
            <a:r>
              <a:rPr lang="en-US" altLang="zh-TW" sz="1400" dirty="0" smtClean="0">
                <a:latin typeface="+mn-ea"/>
              </a:rPr>
              <a:t>urged </a:t>
            </a:r>
            <a:r>
              <a:rPr lang="en-US" altLang="zh-TW" sz="1400" dirty="0">
                <a:latin typeface="+mn-ea"/>
              </a:rPr>
              <a:t>everyone not to go there because many employees took sick leave due to a high fever. </a:t>
            </a:r>
            <a:endParaRPr lang="zh-HK" altLang="en-US" sz="1400" dirty="0">
              <a:latin typeface="+mn-ea"/>
            </a:endParaRPr>
          </a:p>
        </p:txBody>
      </p:sp>
      <p:sp>
        <p:nvSpPr>
          <p:cNvPr id="35" name="TextBox 14">
            <a:extLst>
              <a:ext uri="{FF2B5EF4-FFF2-40B4-BE49-F238E27FC236}">
                <a16:creationId xmlns:a16="http://schemas.microsoft.com/office/drawing/2014/main" id="{034F070F-936F-486B-BBBB-752B95315A41}"/>
              </a:ext>
            </a:extLst>
          </p:cNvPr>
          <p:cNvSpPr txBox="1"/>
          <p:nvPr/>
        </p:nvSpPr>
        <p:spPr>
          <a:xfrm>
            <a:off x="7754578" y="4578913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latin typeface="+mn-ea"/>
              </a:rPr>
              <a:t>Friend A</a:t>
            </a:r>
            <a:endParaRPr lang="zh-HK" altLang="en-US" b="1" dirty="0">
              <a:latin typeface="+mn-ea"/>
            </a:endParaRPr>
          </a:p>
        </p:txBody>
      </p:sp>
      <p:sp>
        <p:nvSpPr>
          <p:cNvPr id="36" name="TextBox 14">
            <a:extLst>
              <a:ext uri="{FF2B5EF4-FFF2-40B4-BE49-F238E27FC236}">
                <a16:creationId xmlns:a16="http://schemas.microsoft.com/office/drawing/2014/main" id="{94B9D6D9-254B-4E0F-8359-7940F9992F91}"/>
              </a:ext>
            </a:extLst>
          </p:cNvPr>
          <p:cNvSpPr txBox="1"/>
          <p:nvPr/>
        </p:nvSpPr>
        <p:spPr>
          <a:xfrm>
            <a:off x="7642324" y="6189414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latin typeface="+mn-ea"/>
              </a:rPr>
              <a:t>Friend A</a:t>
            </a:r>
            <a:endParaRPr lang="zh-HK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93825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9840AAD-0D06-4421-BA08-A4790055D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758" y="389429"/>
            <a:ext cx="1428750" cy="9334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74005-3C41-411F-B2A0-4A5BD33CA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558042"/>
            <a:ext cx="7972767" cy="468801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TW" sz="2300" b="1" i="1" dirty="0">
                <a:latin typeface="+mn-ea"/>
              </a:rPr>
              <a:t>The epidemic is severe, what students can do is ﹕</a:t>
            </a:r>
          </a:p>
          <a:p>
            <a:endParaRPr lang="en-US" altLang="zh-HK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AutoNum type="circleNumWdWhitePlain"/>
            </a:pPr>
            <a:r>
              <a:rPr lang="en-US" altLang="zh-TW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Refuse to be the </a:t>
            </a:r>
            <a:r>
              <a:rPr lang="en-US" altLang="zh-TW" sz="2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creator </a:t>
            </a:r>
            <a:r>
              <a:rPr lang="en-US" altLang="zh-TW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disseminator of unconfirmed information, </a:t>
            </a:r>
            <a:r>
              <a:rPr lang="en-US" altLang="zh-TW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analyse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authenticity of information rationally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adopt a “stop and think” approach, avoid increasing </a:t>
            </a:r>
            <a:r>
              <a:rPr lang="en-US" altLang="zh-TW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burden on other 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sectors caused by panic created;</a:t>
            </a:r>
            <a:endParaRPr lang="en-US" altLang="zh-TW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AutoNum type="circleNumWdWhitePlain"/>
            </a:pPr>
            <a:r>
              <a:rPr lang="en-US" altLang="zh-TW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 believing and reacting to unverified </a:t>
            </a:r>
            <a:r>
              <a:rPr lang="en-US" altLang="zh-TW" sz="2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as 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hoarding </a:t>
            </a:r>
            <a:r>
              <a:rPr lang="en-US" altLang="zh-TW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daily necessities, masks, 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etc. so that patients </a:t>
            </a:r>
            <a:r>
              <a:rPr lang="en-US" altLang="zh-TW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healthcare </a:t>
            </a:r>
            <a:r>
              <a:rPr lang="en-US" altLang="zh-TW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staff 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are </a:t>
            </a:r>
            <a:r>
              <a:rPr lang="en-US" altLang="zh-TW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really in need 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able to </a:t>
            </a:r>
            <a:r>
              <a:rPr lang="en-US" altLang="zh-TW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purchase such materials;</a:t>
            </a:r>
          </a:p>
          <a:p>
            <a:pPr marL="457200" indent="-457200">
              <a:buFont typeface="Wingdings" panose="05000000000000000000" pitchFamily="2" charset="2"/>
              <a:buAutoNum type="circleNumWdWhitePlain"/>
            </a:pPr>
            <a:r>
              <a:rPr lang="en-US" altLang="zh-TW" sz="2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evidence and information obtained </a:t>
            </a:r>
            <a:r>
              <a:rPr lang="en-US" altLang="zh-TW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reliable websites</a:t>
            </a:r>
            <a:r>
              <a:rPr lang="en-US" altLang="zh-TW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 </a:t>
            </a:r>
            <a:r>
              <a:rPr lang="en-US" altLang="zh-TW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proven, useful and correct information with family and friends around you;</a:t>
            </a:r>
          </a:p>
          <a:p>
            <a:pPr marL="457200" indent="-457200">
              <a:buFont typeface="Wingdings" panose="05000000000000000000" pitchFamily="2" charset="2"/>
              <a:buAutoNum type="circleNumWdWhitePlain"/>
            </a:pPr>
            <a:r>
              <a:rPr lang="en-US" altLang="zh-TW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 a </a:t>
            </a:r>
            <a:r>
              <a:rPr lang="en-US" altLang="zh-TW" sz="2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 and optimistic attitude </a:t>
            </a:r>
            <a:r>
              <a:rPr lang="en-US" altLang="zh-TW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prevent and fight 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epidemic, </a:t>
            </a:r>
            <a:r>
              <a:rPr lang="en-US" altLang="zh-TW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 attention to personal and environmental hygiene, 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more exercise, </a:t>
            </a:r>
            <a:r>
              <a:rPr lang="en-US" altLang="zh-TW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make good use of your time at home to </a:t>
            </a:r>
            <a:r>
              <a:rPr lang="en-US" altLang="zh-TW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equip yourself;</a:t>
            </a:r>
            <a:endParaRPr lang="en-US" altLang="zh-TW" sz="2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AutoNum type="circleNumWdWhitePlain"/>
            </a:pPr>
            <a:r>
              <a:rPr lang="en-US" altLang="zh-TW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your </a:t>
            </a:r>
            <a:r>
              <a:rPr lang="en-US" altLang="zh-TW" sz="2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neighbour</a:t>
            </a:r>
            <a:r>
              <a:rPr lang="en-US" altLang="zh-TW" sz="2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yourself, help each other, care more about the people around you, and encourage each other </a:t>
            </a:r>
            <a:r>
              <a:rPr lang="en-US" altLang="zh-TW" sz="2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 times of adversity!</a:t>
            </a:r>
            <a:endParaRPr lang="en-US" altLang="zh-TW" sz="2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Graphic 4" descr="Heart">
            <a:extLst>
              <a:ext uri="{FF2B5EF4-FFF2-40B4-BE49-F238E27FC236}">
                <a16:creationId xmlns:a16="http://schemas.microsoft.com/office/drawing/2014/main" id="{4858D894-6F29-4F03-936C-69E6DF08EA6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49030" y="1104768"/>
            <a:ext cx="914400" cy="914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4175328-D010-483E-8230-0D3E54044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774" y="155748"/>
            <a:ext cx="5716504" cy="1175657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sz="3200" b="1" dirty="0">
                <a:latin typeface="+mn-ea"/>
                <a:ea typeface="+mn-ea"/>
              </a:rPr>
              <a:t>Conclusion﹕</a:t>
            </a:r>
            <a:br>
              <a:rPr lang="en-US" altLang="zh-TW" sz="3200" b="1" dirty="0">
                <a:latin typeface="+mn-ea"/>
                <a:ea typeface="+mn-ea"/>
              </a:rPr>
            </a:br>
            <a:r>
              <a:rPr lang="en-US" altLang="zh-TW" sz="3200" b="1" dirty="0">
                <a:latin typeface="+mn-ea"/>
                <a:ea typeface="+mn-ea"/>
              </a:rPr>
              <a:t>Together! </a:t>
            </a:r>
            <a:r>
              <a:rPr lang="en-US" altLang="zh-TW" sz="3200" b="1" dirty="0" smtClean="0">
                <a:latin typeface="+mn-ea"/>
                <a:ea typeface="+mn-ea"/>
              </a:rPr>
              <a:t/>
            </a:r>
            <a:br>
              <a:rPr lang="en-US" altLang="zh-TW" sz="3200" b="1" dirty="0" smtClean="0">
                <a:latin typeface="+mn-ea"/>
                <a:ea typeface="+mn-ea"/>
              </a:rPr>
            </a:br>
            <a:r>
              <a:rPr lang="en-US" altLang="zh-TW" sz="3200" b="1" dirty="0" smtClean="0">
                <a:latin typeface="+mn-ea"/>
                <a:ea typeface="+mn-ea"/>
              </a:rPr>
              <a:t>We </a:t>
            </a:r>
            <a:r>
              <a:rPr lang="en-US" altLang="zh-TW" sz="3200" b="1" dirty="0">
                <a:latin typeface="+mn-ea"/>
                <a:ea typeface="+mn-ea"/>
              </a:rPr>
              <a:t>fight the virus</a:t>
            </a:r>
            <a:endParaRPr lang="zh-HK" altLang="en-US" sz="32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28595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3B6E2-F82A-4F45-8CB2-5251534C3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149244"/>
            <a:ext cx="7633742" cy="132444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sz="4000" b="1" dirty="0">
                <a:latin typeface="+mn-ea"/>
                <a:ea typeface="+mn-ea"/>
              </a:rPr>
              <a:t>Preamble</a:t>
            </a:r>
            <a:br>
              <a:rPr lang="en-US" altLang="zh-TW" sz="4000" b="1" dirty="0">
                <a:latin typeface="+mn-ea"/>
                <a:ea typeface="+mn-ea"/>
              </a:rPr>
            </a:br>
            <a:r>
              <a:rPr lang="en-US" altLang="zh-TW" sz="3100" dirty="0">
                <a:latin typeface="+mn-lt"/>
                <a:ea typeface="+mn-ea"/>
                <a:cs typeface="Times New Roman" panose="02020603050405020304" pitchFamily="18" charset="0"/>
              </a:rPr>
              <a:t>don’t panic </a:t>
            </a:r>
            <a:r>
              <a:rPr lang="en-US" altLang="zh-TW" sz="3100" dirty="0" smtClean="0">
                <a:latin typeface="+mn-lt"/>
                <a:ea typeface="+mn-ea"/>
                <a:cs typeface="Times New Roman" panose="02020603050405020304" pitchFamily="18" charset="0"/>
              </a:rPr>
              <a:t>during </a:t>
            </a:r>
            <a:r>
              <a:rPr lang="en-US" altLang="zh-TW" sz="3100" dirty="0">
                <a:latin typeface="+mn-lt"/>
                <a:ea typeface="+mn-ea"/>
                <a:cs typeface="Times New Roman" panose="02020603050405020304" pitchFamily="18" charset="0"/>
              </a:rPr>
              <a:t>the </a:t>
            </a:r>
            <a:r>
              <a:rPr lang="en-US" altLang="zh-HK" sz="3100" dirty="0">
                <a:latin typeface="+mn-lt"/>
              </a:rPr>
              <a:t>epidemic…</a:t>
            </a:r>
            <a:endParaRPr lang="zh-HK" altLang="en-US" sz="3100" dirty="0">
              <a:latin typeface="+mn-lt"/>
              <a:ea typeface="+mn-ea"/>
            </a:endParaRPr>
          </a:p>
        </p:txBody>
      </p:sp>
      <p:pic>
        <p:nvPicPr>
          <p:cNvPr id="7" name="Picture 6" descr="A close up of a toy&#10;&#10;Description automatically generated">
            <a:extLst>
              <a:ext uri="{FF2B5EF4-FFF2-40B4-BE49-F238E27FC236}">
                <a16:creationId xmlns:a16="http://schemas.microsoft.com/office/drawing/2014/main" id="{6AAFDA45-14A1-4107-8A02-BA61358E83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230" y="2979549"/>
            <a:ext cx="3421540" cy="21255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FE8AD-52BD-48FE-ADFA-C3556613C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251265"/>
            <a:ext cx="7936301" cy="5237825"/>
          </a:xfrm>
        </p:spPr>
        <p:txBody>
          <a:bodyPr>
            <a:noAutofit/>
          </a:bodyPr>
          <a:lstStyle/>
          <a:p>
            <a:r>
              <a:rPr lang="en-US" altLang="zh-HK" sz="1600" dirty="0">
                <a:latin typeface="+mn-ea"/>
                <a:cs typeface="Times New Roman" panose="02020603050405020304" pitchFamily="18" charset="0"/>
              </a:rPr>
              <a:t>As a student, you may / may not have actually experienced </a:t>
            </a:r>
            <a:r>
              <a:rPr lang="en-US" altLang="zh-HK" sz="1600" dirty="0" smtClean="0">
                <a:latin typeface="+mn-ea"/>
                <a:cs typeface="Times New Roman" panose="02020603050405020304" pitchFamily="18" charset="0"/>
              </a:rPr>
              <a:t>the time of SARS outbreak. </a:t>
            </a:r>
            <a:r>
              <a:rPr lang="en-US" altLang="zh-HK" sz="1600" dirty="0">
                <a:latin typeface="+mn-ea"/>
                <a:cs typeface="Times New Roman" panose="02020603050405020304" pitchFamily="18" charset="0"/>
              </a:rPr>
              <a:t>The </a:t>
            </a:r>
            <a:r>
              <a:rPr lang="en-US" altLang="zh-HK" sz="1600" dirty="0" smtClean="0">
                <a:latin typeface="+mn-ea"/>
                <a:cs typeface="Times New Roman" panose="02020603050405020304" pitchFamily="18" charset="0"/>
              </a:rPr>
              <a:t>anxiety in the society </a:t>
            </a:r>
            <a:r>
              <a:rPr lang="en-US" altLang="zh-HK" sz="1600" dirty="0">
                <a:latin typeface="+mn-ea"/>
                <a:cs typeface="Times New Roman" panose="02020603050405020304" pitchFamily="18" charset="0"/>
              </a:rPr>
              <a:t>and even panic caused by the emergence of </a:t>
            </a:r>
            <a:r>
              <a:rPr lang="en-US" altLang="zh-HK" sz="1600" dirty="0" smtClean="0">
                <a:latin typeface="+mn-ea"/>
                <a:cs typeface="Times New Roman" panose="02020603050405020304" pitchFamily="18" charset="0"/>
              </a:rPr>
              <a:t>“COVID-19” </a:t>
            </a:r>
            <a:r>
              <a:rPr lang="en-US" altLang="zh-HK" sz="1600" dirty="0">
                <a:latin typeface="+mn-ea"/>
                <a:cs typeface="Times New Roman" panose="02020603050405020304" pitchFamily="18" charset="0"/>
              </a:rPr>
              <a:t>in 2019 is due to </a:t>
            </a:r>
            <a:r>
              <a:rPr lang="en-US" altLang="zh-HK" sz="1600" dirty="0" smtClean="0">
                <a:latin typeface="+mn-ea"/>
                <a:cs typeface="Times New Roman" panose="02020603050405020304" pitchFamily="18" charset="0"/>
              </a:rPr>
              <a:t>people’s </a:t>
            </a:r>
            <a:r>
              <a:rPr lang="en-US" altLang="zh-HK" sz="1600" dirty="0">
                <a:latin typeface="+mn-ea"/>
                <a:cs typeface="Times New Roman" panose="02020603050405020304" pitchFamily="18" charset="0"/>
              </a:rPr>
              <a:t>inability to fully grasp the transmission, prevention and treatment </a:t>
            </a:r>
            <a:r>
              <a:rPr lang="en-US" altLang="zh-HK" sz="1600" dirty="0" smtClean="0">
                <a:latin typeface="+mn-ea"/>
                <a:cs typeface="Times New Roman" panose="02020603050405020304" pitchFamily="18" charset="0"/>
              </a:rPr>
              <a:t>methods of </a:t>
            </a:r>
            <a:r>
              <a:rPr lang="en-US" altLang="zh-HK" sz="1600" dirty="0">
                <a:latin typeface="+mn-ea"/>
                <a:cs typeface="Times New Roman" panose="02020603050405020304" pitchFamily="18" charset="0"/>
              </a:rPr>
              <a:t>the </a:t>
            </a:r>
            <a:r>
              <a:rPr lang="en-US" altLang="zh-HK" sz="1600" dirty="0" smtClean="0">
                <a:latin typeface="+mn-ea"/>
                <a:cs typeface="Times New Roman" panose="02020603050405020304" pitchFamily="18" charset="0"/>
              </a:rPr>
              <a:t>epidemic. Therefore </a:t>
            </a:r>
            <a:r>
              <a:rPr lang="en-US" altLang="zh-HK" sz="1600" dirty="0">
                <a:latin typeface="+mn-ea"/>
                <a:cs typeface="Times New Roman" panose="02020603050405020304" pitchFamily="18" charset="0"/>
              </a:rPr>
              <a:t>the </a:t>
            </a:r>
            <a:r>
              <a:rPr lang="en-US" altLang="zh-HK" sz="1600" dirty="0" smtClean="0">
                <a:latin typeface="+mn-ea"/>
                <a:cs typeface="Times New Roman" panose="02020603050405020304" pitchFamily="18" charset="0"/>
              </a:rPr>
              <a:t>related non-evidence based </a:t>
            </a:r>
            <a:r>
              <a:rPr lang="en-US" altLang="zh-HK" sz="1600" dirty="0">
                <a:latin typeface="+mn-ea"/>
                <a:cs typeface="Times New Roman" panose="02020603050405020304" pitchFamily="18" charset="0"/>
              </a:rPr>
              <a:t>information is spreading at an alarming rate </a:t>
            </a:r>
            <a:r>
              <a:rPr lang="en-US" altLang="zh-HK" sz="1600" dirty="0" smtClean="0">
                <a:latin typeface="+mn-ea"/>
                <a:cs typeface="Times New Roman" panose="02020603050405020304" pitchFamily="18" charset="0"/>
              </a:rPr>
              <a:t>…</a:t>
            </a:r>
            <a:endParaRPr lang="en-US" altLang="zh-HK" sz="1600" dirty="0">
              <a:latin typeface="+mn-ea"/>
              <a:cs typeface="Times New Roman" panose="02020603050405020304" pitchFamily="18" charset="0"/>
            </a:endParaRPr>
          </a:p>
          <a:p>
            <a:endParaRPr lang="en-US" altLang="zh-TW" sz="1600" dirty="0">
              <a:latin typeface="+mn-ea"/>
              <a:cs typeface="Times New Roman" panose="02020603050405020304" pitchFamily="18" charset="0"/>
            </a:endParaRPr>
          </a:p>
          <a:p>
            <a:endParaRPr lang="en-US" altLang="zh-TW" sz="1600" dirty="0">
              <a:latin typeface="+mn-ea"/>
              <a:cs typeface="Times New Roman" panose="02020603050405020304" pitchFamily="18" charset="0"/>
            </a:endParaRPr>
          </a:p>
          <a:p>
            <a:endParaRPr lang="en-US" altLang="zh-TW" sz="1600" dirty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900" dirty="0">
              <a:latin typeface="+mn-ea"/>
              <a:cs typeface="Times New Roman" panose="02020603050405020304" pitchFamily="18" charset="0"/>
            </a:endParaRPr>
          </a:p>
          <a:p>
            <a:endParaRPr lang="en-US" altLang="zh-TW" sz="1600" dirty="0" smtClean="0">
              <a:latin typeface="+mn-ea"/>
              <a:cs typeface="Times New Roman" panose="02020603050405020304" pitchFamily="18" charset="0"/>
            </a:endParaRPr>
          </a:p>
          <a:p>
            <a:endParaRPr lang="en-US" altLang="zh-TW" sz="1600" dirty="0">
              <a:latin typeface="+mn-ea"/>
              <a:cs typeface="Times New Roman" panose="02020603050405020304" pitchFamily="18" charset="0"/>
            </a:endParaRPr>
          </a:p>
          <a:p>
            <a:r>
              <a:rPr lang="en-US" altLang="zh-TW" sz="1600" dirty="0" smtClean="0">
                <a:latin typeface="+mn-ea"/>
                <a:cs typeface="Times New Roman" panose="02020603050405020304" pitchFamily="18" charset="0"/>
              </a:rPr>
              <a:t>However</a:t>
            </a:r>
            <a:r>
              <a:rPr lang="en-US" altLang="zh-TW" sz="1600" dirty="0">
                <a:latin typeface="+mn-ea"/>
                <a:cs typeface="Times New Roman" panose="02020603050405020304" pitchFamily="18" charset="0"/>
              </a:rPr>
              <a:t>, in times of crisis, we </a:t>
            </a:r>
            <a:r>
              <a:rPr lang="en-US" altLang="zh-TW" sz="1600" dirty="0" smtClean="0">
                <a:latin typeface="+mn-ea"/>
                <a:cs typeface="Times New Roman" panose="02020603050405020304" pitchFamily="18" charset="0"/>
              </a:rPr>
              <a:t>should embrace the </a:t>
            </a:r>
            <a:r>
              <a:rPr lang="en-US" altLang="zh-TW" sz="1600" dirty="0">
                <a:latin typeface="+mn-ea"/>
                <a:cs typeface="Times New Roman" panose="02020603050405020304" pitchFamily="18" charset="0"/>
              </a:rPr>
              <a:t>scientific spirit of respect for evidence, use critical thinking skills, and </a:t>
            </a:r>
            <a:r>
              <a:rPr lang="en-US" altLang="zh-TW" sz="1600" dirty="0" smtClean="0">
                <a:latin typeface="+mn-ea"/>
                <a:cs typeface="Times New Roman" panose="02020603050405020304" pitchFamily="18" charset="0"/>
              </a:rPr>
              <a:t>find out </a:t>
            </a:r>
            <a:r>
              <a:rPr lang="en-US" altLang="zh-TW" sz="1600" dirty="0">
                <a:latin typeface="+mn-ea"/>
                <a:cs typeface="Times New Roman" panose="02020603050405020304" pitchFamily="18" charset="0"/>
              </a:rPr>
              <a:t>the truth from multiple perspectives. We must think critically, share reliable and accurate information with others, and maintain personal and environmental hygiene</a:t>
            </a:r>
            <a:r>
              <a:rPr lang="en-US" altLang="zh-TW" sz="1600" dirty="0" smtClean="0">
                <a:latin typeface="+mn-ea"/>
                <a:cs typeface="Times New Roman" panose="02020603050405020304" pitchFamily="18" charset="0"/>
              </a:rPr>
              <a:t>. Together, we fight the virus!</a:t>
            </a:r>
            <a:endParaRPr lang="zh-HK" altLang="en-US" sz="16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53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>
            <a:extLst>
              <a:ext uri="{FF2B5EF4-FFF2-40B4-BE49-F238E27FC236}">
                <a16:creationId xmlns:a16="http://schemas.microsoft.com/office/drawing/2014/main" id="{DD0AEE21-CF4B-4395-A100-EFB0EB9951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664368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9F8DBD9A-1B56-4D4B-856B-89CC682C6B2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EE079F42-5C7A-44DD-9E9F-A34795A48F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9318" y="0"/>
            <a:ext cx="860468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09777E15-6D68-4808-AD20-82EA7377F43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963" y="0"/>
            <a:ext cx="664369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CE79CAD8-9F7F-4756-BD12-8463CA4C6F5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664368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A9923A21-5790-4667-B5C7-ADA793B4993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8336" y="643466"/>
            <a:ext cx="7200601" cy="55710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CD4A0374-42E5-4820-9BC6-890D30E6B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9856" y="736654"/>
            <a:ext cx="4621020" cy="53846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54E1C48-A6CA-4E99-9D3F-CFC891B816BA}"/>
              </a:ext>
            </a:extLst>
          </p:cNvPr>
          <p:cNvSpPr txBox="1"/>
          <p:nvPr/>
        </p:nvSpPr>
        <p:spPr>
          <a:xfrm>
            <a:off x="3608308" y="872289"/>
            <a:ext cx="25428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>
                <a:latin typeface="+mn-ea"/>
              </a:rPr>
              <a:t>(</a:t>
            </a:r>
            <a:r>
              <a:rPr lang="en-US" altLang="zh-TW" sz="1000" dirty="0">
                <a:latin typeface="+mn-ea"/>
              </a:rPr>
              <a:t>Please broadcast!) The security guard at XX Plaza </a:t>
            </a:r>
            <a:r>
              <a:rPr lang="en-US" altLang="zh-TW" sz="1000" dirty="0" smtClean="0">
                <a:latin typeface="+mn-ea"/>
              </a:rPr>
              <a:t>urged </a:t>
            </a:r>
            <a:r>
              <a:rPr lang="en-US" altLang="zh-TW" sz="1000" dirty="0">
                <a:latin typeface="+mn-ea"/>
              </a:rPr>
              <a:t>everyone not to go there because many employees took sick leave due to a high fever. </a:t>
            </a:r>
            <a:endParaRPr lang="zh-HK" altLang="en-US" sz="1000" dirty="0">
              <a:latin typeface="+mn-ea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C76992-F3CF-44AB-A818-6066B872B8BC}"/>
              </a:ext>
            </a:extLst>
          </p:cNvPr>
          <p:cNvSpPr txBox="1"/>
          <p:nvPr/>
        </p:nvSpPr>
        <p:spPr>
          <a:xfrm>
            <a:off x="2795588" y="2037456"/>
            <a:ext cx="2673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+mn-ea"/>
              </a:rPr>
              <a:t>Thanks </a:t>
            </a:r>
            <a:r>
              <a:rPr lang="en-US" altLang="zh-TW" sz="1200" dirty="0">
                <a:latin typeface="+mn-ea"/>
              </a:rPr>
              <a:t>for sharing! I also received that recording!</a:t>
            </a:r>
            <a:endParaRPr lang="zh-HK" altLang="en-US" sz="1200" dirty="0">
              <a:latin typeface="+mn-ea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CE2A51E-986B-431C-A793-1148CBF2BF60}"/>
              </a:ext>
            </a:extLst>
          </p:cNvPr>
          <p:cNvSpPr txBox="1"/>
          <p:nvPr/>
        </p:nvSpPr>
        <p:spPr>
          <a:xfrm>
            <a:off x="3453486" y="2942796"/>
            <a:ext cx="28074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>
                <a:latin typeface="+mn-ea"/>
              </a:rPr>
              <a:t>The epidemic is serious now, and it is better to believe it! </a:t>
            </a:r>
            <a:r>
              <a:rPr lang="en-US" altLang="zh-TW" sz="1000" dirty="0" smtClean="0">
                <a:latin typeface="+mn-ea"/>
              </a:rPr>
              <a:t>Go </a:t>
            </a:r>
            <a:r>
              <a:rPr lang="en-US" altLang="zh-TW" sz="1000" dirty="0">
                <a:latin typeface="+mn-ea"/>
              </a:rPr>
              <a:t>to buy daily </a:t>
            </a:r>
            <a:r>
              <a:rPr lang="en-US" altLang="zh-TW" sz="1000" dirty="0" smtClean="0">
                <a:latin typeface="+mn-ea"/>
              </a:rPr>
              <a:t>necessities. </a:t>
            </a:r>
            <a:r>
              <a:rPr lang="en-US" altLang="zh-TW" sz="1000" dirty="0">
                <a:latin typeface="+mn-ea"/>
              </a:rPr>
              <a:t>I heard that the </a:t>
            </a:r>
            <a:r>
              <a:rPr lang="en-US" altLang="zh-TW" sz="1000" dirty="0" smtClean="0">
                <a:latin typeface="+mn-ea"/>
              </a:rPr>
              <a:t>imports from the Mainland are </a:t>
            </a:r>
            <a:r>
              <a:rPr lang="en-US" altLang="zh-TW" sz="1000" dirty="0">
                <a:latin typeface="+mn-ea"/>
              </a:rPr>
              <a:t>about to be suspended!</a:t>
            </a:r>
            <a:endParaRPr lang="zh-HK" altLang="en-US" sz="1000" dirty="0">
              <a:latin typeface="+mn-ea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A6ABF2F-6DFC-412B-9BE7-0C484F628856}"/>
              </a:ext>
            </a:extLst>
          </p:cNvPr>
          <p:cNvSpPr txBox="1"/>
          <p:nvPr/>
        </p:nvSpPr>
        <p:spPr>
          <a:xfrm>
            <a:off x="2703156" y="4083678"/>
            <a:ext cx="34480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50" dirty="0" smtClean="0">
                <a:latin typeface="+mn-ea"/>
              </a:rPr>
              <a:t>Thanks! </a:t>
            </a:r>
            <a:r>
              <a:rPr lang="en-US" altLang="zh-TW" sz="1050" dirty="0">
                <a:latin typeface="+mn-ea"/>
              </a:rPr>
              <a:t>I'll go with my mom to buy daily necessities now!</a:t>
            </a:r>
            <a:endParaRPr lang="zh-HK" altLang="en-US" sz="1050" dirty="0">
              <a:latin typeface="+mn-ea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E6CBCC8-9715-4F9B-8FBD-15CAFF550AA7}"/>
              </a:ext>
            </a:extLst>
          </p:cNvPr>
          <p:cNvSpPr txBox="1"/>
          <p:nvPr/>
        </p:nvSpPr>
        <p:spPr>
          <a:xfrm>
            <a:off x="3616594" y="5064900"/>
            <a:ext cx="3448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Ugh! Anyway, just buy as many as you can!</a:t>
            </a:r>
            <a:endParaRPr lang="zh-HK" altLang="en-US" sz="1400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FAC14E3-2578-434D-B95D-6BEFF9426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331" y="6234056"/>
            <a:ext cx="8182071" cy="346490"/>
          </a:xfrm>
        </p:spPr>
        <p:txBody>
          <a:bodyPr>
            <a:noAutofit/>
          </a:bodyPr>
          <a:lstStyle/>
          <a:p>
            <a:pPr algn="ctr"/>
            <a:r>
              <a:rPr lang="en-US" altLang="zh-TW" sz="2000" b="1" dirty="0">
                <a:latin typeface="+mn-ea"/>
                <a:ea typeface="+mn-ea"/>
              </a:rPr>
              <a:t>Have you/ your friends ever had the above conversation?</a:t>
            </a:r>
            <a:endParaRPr lang="zh-HK" altLang="en-US" sz="2000" b="1" dirty="0">
              <a:latin typeface="+mn-ea"/>
              <a:ea typeface="+mn-ea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A6DA1BB-F51A-49D6-B183-A64701D00CE9}"/>
              </a:ext>
            </a:extLst>
          </p:cNvPr>
          <p:cNvSpPr txBox="1"/>
          <p:nvPr/>
        </p:nvSpPr>
        <p:spPr>
          <a:xfrm>
            <a:off x="7064644" y="5494535"/>
            <a:ext cx="1394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(simulated conversation)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62732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607" y="1446070"/>
            <a:ext cx="4364419" cy="505075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0D0C73-9553-4F86-B548-EF63AE2B0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193326"/>
          </a:xfrm>
        </p:spPr>
        <p:txBody>
          <a:bodyPr>
            <a:normAutofit fontScale="90000"/>
          </a:bodyPr>
          <a:lstStyle/>
          <a:p>
            <a:r>
              <a:rPr lang="en-US" altLang="zh-TW" sz="2800" dirty="0">
                <a:latin typeface="+mn-ea"/>
                <a:ea typeface="+mn-ea"/>
              </a:rPr>
              <a:t>Based on the above conversation, what do you think is worth noting?</a:t>
            </a:r>
            <a:endParaRPr lang="zh-HK" altLang="en-US" sz="2800" dirty="0">
              <a:latin typeface="+mn-ea"/>
              <a:ea typeface="+mn-ea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DF6FA6B-1571-4A4E-955C-7375AC5349DD}"/>
              </a:ext>
            </a:extLst>
          </p:cNvPr>
          <p:cNvSpPr/>
          <p:nvPr/>
        </p:nvSpPr>
        <p:spPr>
          <a:xfrm>
            <a:off x="1129554" y="1489568"/>
            <a:ext cx="3207920" cy="95573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AEC8129-DE85-4B3A-8F07-0FCC11700C38}"/>
              </a:ext>
            </a:extLst>
          </p:cNvPr>
          <p:cNvSpPr/>
          <p:nvPr/>
        </p:nvSpPr>
        <p:spPr>
          <a:xfrm>
            <a:off x="938758" y="3353895"/>
            <a:ext cx="3602325" cy="92513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B16DED7-D1FD-43EB-8566-2E6602EA69AA}"/>
              </a:ext>
            </a:extLst>
          </p:cNvPr>
          <p:cNvSpPr/>
          <p:nvPr/>
        </p:nvSpPr>
        <p:spPr>
          <a:xfrm>
            <a:off x="676405" y="4271069"/>
            <a:ext cx="3571942" cy="93797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FC3854A-F658-4428-8F65-CD48E9B82B57}"/>
              </a:ext>
            </a:extLst>
          </p:cNvPr>
          <p:cNvCxnSpPr>
            <a:cxnSpLocks/>
          </p:cNvCxnSpPr>
          <p:nvPr/>
        </p:nvCxnSpPr>
        <p:spPr>
          <a:xfrm flipV="1">
            <a:off x="4337473" y="1905909"/>
            <a:ext cx="1896315" cy="1437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7CC844E-B7A9-42EC-A799-822090E02C8E}"/>
              </a:ext>
            </a:extLst>
          </p:cNvPr>
          <p:cNvCxnSpPr>
            <a:cxnSpLocks/>
          </p:cNvCxnSpPr>
          <p:nvPr/>
        </p:nvCxnSpPr>
        <p:spPr>
          <a:xfrm>
            <a:off x="4195482" y="4012602"/>
            <a:ext cx="1327162" cy="170439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62387B0-6A35-4FCD-9DAF-2CC3AC9B5CB0}"/>
              </a:ext>
            </a:extLst>
          </p:cNvPr>
          <p:cNvCxnSpPr>
            <a:cxnSpLocks/>
            <a:stCxn id="9" idx="6"/>
            <a:endCxn id="21" idx="1"/>
          </p:cNvCxnSpPr>
          <p:nvPr/>
        </p:nvCxnSpPr>
        <p:spPr>
          <a:xfrm flipV="1">
            <a:off x="4248347" y="4340235"/>
            <a:ext cx="1342173" cy="39982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F665449-3FF7-4B5C-97BB-00D8A0219D01}"/>
              </a:ext>
            </a:extLst>
          </p:cNvPr>
          <p:cNvSpPr txBox="1"/>
          <p:nvPr/>
        </p:nvSpPr>
        <p:spPr>
          <a:xfrm>
            <a:off x="6233788" y="1118475"/>
            <a:ext cx="2573819" cy="28007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400" dirty="0">
                <a:latin typeface="+mn-ea"/>
              </a:rPr>
              <a:t>(</a:t>
            </a:r>
            <a:r>
              <a:rPr lang="en-US" altLang="zh-TW" sz="1600" dirty="0">
                <a:latin typeface="+mn-ea"/>
              </a:rPr>
              <a:t>1) The source of the information is not </a:t>
            </a:r>
            <a:r>
              <a:rPr lang="en-US" altLang="zh-TW" sz="1600" dirty="0" smtClean="0">
                <a:latin typeface="+mn-ea"/>
              </a:rPr>
              <a:t>clear, yet asking people to broadcast. </a:t>
            </a:r>
            <a:r>
              <a:rPr lang="en-US" altLang="zh-TW" sz="1600" dirty="0">
                <a:latin typeface="+mn-ea"/>
              </a:rPr>
              <a:t>For example, it can only point out that it is </a:t>
            </a:r>
            <a:r>
              <a:rPr lang="en-US" altLang="zh-TW" sz="1600" dirty="0" smtClean="0">
                <a:latin typeface="+mn-ea"/>
              </a:rPr>
              <a:t>from “the security guard at </a:t>
            </a:r>
            <a:r>
              <a:rPr lang="en-US" altLang="zh-TW" sz="1600" dirty="0">
                <a:latin typeface="+mn-ea"/>
              </a:rPr>
              <a:t>XX Plaza", but </a:t>
            </a:r>
            <a:r>
              <a:rPr lang="en-US" altLang="zh-TW" sz="1600" dirty="0" smtClean="0">
                <a:latin typeface="+mn-ea"/>
              </a:rPr>
              <a:t>does </a:t>
            </a:r>
            <a:r>
              <a:rPr lang="en-US" altLang="zh-TW" sz="1600" dirty="0">
                <a:latin typeface="+mn-ea"/>
              </a:rPr>
              <a:t>not provide any web link to allow others to verify the source of the </a:t>
            </a:r>
            <a:r>
              <a:rPr lang="en-US" altLang="zh-TW" sz="1600" dirty="0" smtClean="0">
                <a:latin typeface="+mn-ea"/>
              </a:rPr>
              <a:t>message.</a:t>
            </a:r>
            <a:endParaRPr lang="zh-HK" altLang="en-US" sz="1600" dirty="0">
              <a:latin typeface="+mn-ea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A582D8E-7F9F-4282-A80F-82D82E3D263D}"/>
              </a:ext>
            </a:extLst>
          </p:cNvPr>
          <p:cNvSpPr/>
          <p:nvPr/>
        </p:nvSpPr>
        <p:spPr>
          <a:xfrm>
            <a:off x="798739" y="2564732"/>
            <a:ext cx="2846161" cy="59563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ACBA758-A783-49A4-9248-523A92DC8A0D}"/>
              </a:ext>
            </a:extLst>
          </p:cNvPr>
          <p:cNvCxnSpPr>
            <a:cxnSpLocks/>
            <a:stCxn id="18" idx="6"/>
            <a:endCxn id="21" idx="1"/>
          </p:cNvCxnSpPr>
          <p:nvPr/>
        </p:nvCxnSpPr>
        <p:spPr>
          <a:xfrm>
            <a:off x="3644900" y="2862551"/>
            <a:ext cx="1945620" cy="147768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78D6300-A70F-4D0D-A5C1-880CAC82485D}"/>
              </a:ext>
            </a:extLst>
          </p:cNvPr>
          <p:cNvSpPr txBox="1"/>
          <p:nvPr/>
        </p:nvSpPr>
        <p:spPr>
          <a:xfrm>
            <a:off x="5590520" y="3801626"/>
            <a:ext cx="2195175" cy="1077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latin typeface="+mn-ea"/>
              </a:rPr>
              <a:t>(2) Believe without </a:t>
            </a:r>
            <a:r>
              <a:rPr lang="en-US" altLang="zh-TW" sz="1600" dirty="0" smtClean="0">
                <a:latin typeface="+mn-ea"/>
              </a:rPr>
              <a:t>checking the validity of the </a:t>
            </a:r>
            <a:r>
              <a:rPr lang="en-US" altLang="zh-TW" sz="1600" dirty="0">
                <a:latin typeface="+mn-ea"/>
              </a:rPr>
              <a:t>message received.</a:t>
            </a:r>
            <a:endParaRPr lang="zh-HK" altLang="en-US" sz="1600" dirty="0">
              <a:latin typeface="+mn-ea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5F32BF7-E383-4450-AC3A-DF031C27F8F1}"/>
              </a:ext>
            </a:extLst>
          </p:cNvPr>
          <p:cNvSpPr txBox="1"/>
          <p:nvPr/>
        </p:nvSpPr>
        <p:spPr>
          <a:xfrm>
            <a:off x="5590520" y="5209042"/>
            <a:ext cx="284480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latin typeface="+mn-ea"/>
              </a:rPr>
              <a:t>(3) </a:t>
            </a:r>
            <a:r>
              <a:rPr lang="en-US" altLang="zh-TW" sz="1600" dirty="0" smtClean="0">
                <a:latin typeface="+mn-ea"/>
              </a:rPr>
              <a:t>A misconception. An </a:t>
            </a:r>
            <a:r>
              <a:rPr lang="en-US" altLang="zh-TW" sz="1600" dirty="0">
                <a:latin typeface="+mn-ea"/>
              </a:rPr>
              <a:t>attitude of  “it is better to believe it” will not help you to </a:t>
            </a:r>
            <a:r>
              <a:rPr lang="en-US" altLang="zh-TW" sz="1600" dirty="0" smtClean="0">
                <a:latin typeface="+mn-ea"/>
              </a:rPr>
              <a:t>find out </a:t>
            </a:r>
            <a:r>
              <a:rPr lang="en-US" altLang="zh-TW" sz="1600" dirty="0">
                <a:latin typeface="+mn-ea"/>
              </a:rPr>
              <a:t>the truth.</a:t>
            </a:r>
            <a:endParaRPr lang="zh-HK" altLang="en-US" sz="1600" dirty="0">
              <a:latin typeface="+mn-ea"/>
            </a:endParaRPr>
          </a:p>
        </p:txBody>
      </p:sp>
      <p:sp>
        <p:nvSpPr>
          <p:cNvPr id="20" name="TextBox 15">
            <a:extLst>
              <a:ext uri="{FF2B5EF4-FFF2-40B4-BE49-F238E27FC236}">
                <a16:creationId xmlns:a16="http://schemas.microsoft.com/office/drawing/2014/main" id="{FA6DA1BB-F51A-49D6-B183-A64701D00CE9}"/>
              </a:ext>
            </a:extLst>
          </p:cNvPr>
          <p:cNvSpPr txBox="1"/>
          <p:nvPr/>
        </p:nvSpPr>
        <p:spPr>
          <a:xfrm>
            <a:off x="676405" y="6173664"/>
            <a:ext cx="1394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(simulated conversation)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135530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64512-AAA7-4440-9F02-F540E31C0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753" y="263418"/>
            <a:ext cx="7629525" cy="1010493"/>
          </a:xfrm>
        </p:spPr>
        <p:txBody>
          <a:bodyPr/>
          <a:lstStyle/>
          <a:p>
            <a:r>
              <a:rPr lang="en-US" altLang="zh-TW" b="1" dirty="0" smtClean="0">
                <a:latin typeface="+mn-ea"/>
                <a:ea typeface="+mn-ea"/>
              </a:rPr>
              <a:t>The Truth is . </a:t>
            </a:r>
            <a:r>
              <a:rPr lang="en-US" altLang="zh-TW" b="1" dirty="0">
                <a:latin typeface="+mn-ea"/>
                <a:ea typeface="+mn-ea"/>
              </a:rPr>
              <a:t>. .</a:t>
            </a:r>
            <a:endParaRPr lang="zh-HK" altLang="en-US" b="1" dirty="0">
              <a:latin typeface="+mn-ea"/>
              <a:ea typeface="+mn-ea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CB0FA7-5140-4E79-8AA5-3D45743DB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5218" y="1221170"/>
            <a:ext cx="3839137" cy="1921925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342900" indent="-342900">
              <a:buAutoNum type="arabicParenBoth"/>
            </a:pPr>
            <a:r>
              <a:rPr lang="en-US" altLang="zh-TW" sz="1600" dirty="0">
                <a:solidFill>
                  <a:schemeClr val="tx1"/>
                </a:solidFill>
                <a:latin typeface="+mn-ea"/>
              </a:rPr>
              <a:t>Government releases </a:t>
            </a:r>
            <a:r>
              <a:rPr lang="en-US" altLang="zh-TW" sz="1600" dirty="0" smtClean="0">
                <a:solidFill>
                  <a:schemeClr val="tx1"/>
                </a:solidFill>
                <a:latin typeface="+mn-ea"/>
              </a:rPr>
              <a:t>a press </a:t>
            </a:r>
            <a:r>
              <a:rPr lang="en-US" altLang="zh-TW" sz="1600" dirty="0">
                <a:solidFill>
                  <a:schemeClr val="tx1"/>
                </a:solidFill>
                <a:latin typeface="+mn-ea"/>
              </a:rPr>
              <a:t>release "Government condemns </a:t>
            </a:r>
            <a:r>
              <a:rPr lang="en-US" altLang="zh-TW" sz="1600" dirty="0" err="1">
                <a:solidFill>
                  <a:schemeClr val="tx1"/>
                </a:solidFill>
                <a:latin typeface="+mn-ea"/>
              </a:rPr>
              <a:t>rumour</a:t>
            </a:r>
            <a:r>
              <a:rPr lang="en-US" altLang="zh-TW" sz="1600" dirty="0">
                <a:solidFill>
                  <a:schemeClr val="tx1"/>
                </a:solidFill>
                <a:latin typeface="+mn-ea"/>
              </a:rPr>
              <a:t> monger" on February 5, 2020</a:t>
            </a:r>
          </a:p>
          <a:p>
            <a:pPr marL="342900" indent="-342900">
              <a:buAutoNum type="arabicParenBoth"/>
            </a:pPr>
            <a:endParaRPr lang="en-US" altLang="zh-TW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0BEBF2-3336-4733-853A-5CEB02801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5219" y="3441791"/>
            <a:ext cx="4544704" cy="31066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1600" b="1" u="sng" dirty="0" smtClean="0">
                <a:latin typeface="+mn-ea"/>
              </a:rPr>
              <a:t>Relevant News/Information﹕</a:t>
            </a:r>
            <a:endParaRPr lang="en-US" altLang="zh-TW" sz="1600" b="1" u="sng" dirty="0">
              <a:latin typeface="+mn-ea"/>
            </a:endParaRPr>
          </a:p>
          <a:p>
            <a:pPr marL="0" indent="0">
              <a:buNone/>
            </a:pPr>
            <a:r>
              <a:rPr lang="en-US" altLang="zh-TW" sz="1600" dirty="0">
                <a:latin typeface="+mn-ea"/>
              </a:rPr>
              <a:t>"Government condemns </a:t>
            </a:r>
            <a:r>
              <a:rPr lang="en-US" altLang="zh-TW" sz="1600" dirty="0" err="1">
                <a:latin typeface="+mn-ea"/>
              </a:rPr>
              <a:t>rumour</a:t>
            </a:r>
            <a:r>
              <a:rPr lang="en-US" altLang="zh-TW" sz="1600" dirty="0">
                <a:latin typeface="+mn-ea"/>
              </a:rPr>
              <a:t> monger" on February 5, 2020</a:t>
            </a:r>
            <a:r>
              <a:rPr lang="zh-TW" altLang="en-US" sz="1600" dirty="0">
                <a:latin typeface="+mn-ea"/>
              </a:rPr>
              <a:t>。</a:t>
            </a:r>
            <a:r>
              <a:rPr lang="en-US" altLang="zh-HK" sz="1600" dirty="0">
                <a:latin typeface="+mn-ea"/>
              </a:rPr>
              <a:t> </a:t>
            </a:r>
            <a:r>
              <a:rPr lang="en-US" altLang="zh-TW" sz="1600" dirty="0">
                <a:latin typeface="+mn-ea"/>
              </a:rPr>
              <a:t>Retrieved from:</a:t>
            </a:r>
            <a:endParaRPr lang="en-US" altLang="zh-HK" sz="1600" dirty="0">
              <a:latin typeface="+mn-ea"/>
            </a:endParaRPr>
          </a:p>
          <a:p>
            <a:pPr marL="0" indent="0">
              <a:buNone/>
            </a:pPr>
            <a:r>
              <a:rPr lang="en-US" altLang="zh-HK" sz="1600" dirty="0">
                <a:latin typeface="+mn-ea"/>
                <a:hlinkClick r:id="rId3"/>
              </a:rPr>
              <a:t>https://www.info.gov.hk/gia/general/202002/05/P2020020500797.htm</a:t>
            </a:r>
            <a:endParaRPr lang="en-US" altLang="zh-HK" sz="1600" dirty="0">
              <a:latin typeface="+mn-ea"/>
            </a:endParaRPr>
          </a:p>
          <a:p>
            <a:pPr marL="0" indent="0">
              <a:buNone/>
            </a:pPr>
            <a:endParaRPr lang="en-US" altLang="zh-HK" sz="1600" dirty="0">
              <a:latin typeface="+mn-ea"/>
            </a:endParaRPr>
          </a:p>
          <a:p>
            <a:pPr marL="0" indent="0">
              <a:buNone/>
            </a:pPr>
            <a:r>
              <a:rPr lang="en-US" altLang="zh-TW" sz="1600" dirty="0">
                <a:latin typeface="+mn-ea"/>
              </a:rPr>
              <a:t>“</a:t>
            </a:r>
            <a:r>
              <a:rPr lang="en-US" altLang="zh-TW" sz="1600" dirty="0" err="1">
                <a:latin typeface="+mn-ea"/>
              </a:rPr>
              <a:t>Rumour</a:t>
            </a:r>
            <a:r>
              <a:rPr lang="en-US" altLang="zh-TW" sz="1600" dirty="0">
                <a:latin typeface="+mn-ea"/>
              </a:rPr>
              <a:t> monger arrested! Fake news on multiple employees </a:t>
            </a:r>
            <a:r>
              <a:rPr lang="en-US" altLang="zh-TW" sz="1600" dirty="0" smtClean="0">
                <a:latin typeface="+mn-ea"/>
              </a:rPr>
              <a:t>having a fever </a:t>
            </a:r>
            <a:r>
              <a:rPr lang="en-US" altLang="zh-TW" sz="1600" dirty="0">
                <a:latin typeface="+mn-ea"/>
              </a:rPr>
              <a:t>in a mall” on February 4, 2020</a:t>
            </a:r>
            <a:r>
              <a:rPr lang="zh-TW" altLang="en-US" sz="1600" dirty="0">
                <a:latin typeface="+mn-ea"/>
              </a:rPr>
              <a:t>。</a:t>
            </a:r>
            <a:r>
              <a:rPr lang="en-US" altLang="zh-HK" sz="1600" dirty="0">
                <a:latin typeface="+mn-ea"/>
              </a:rPr>
              <a:t> </a:t>
            </a:r>
            <a:r>
              <a:rPr lang="en-US" altLang="zh-TW" sz="1600" dirty="0">
                <a:latin typeface="+mn-ea"/>
              </a:rPr>
              <a:t>Retrieved from:</a:t>
            </a:r>
            <a:endParaRPr lang="en-US" altLang="zh-HK" sz="1600" dirty="0">
              <a:latin typeface="+mn-ea"/>
            </a:endParaRPr>
          </a:p>
          <a:p>
            <a:pPr marL="0" indent="0">
              <a:buNone/>
            </a:pPr>
            <a:r>
              <a:rPr lang="en-US" altLang="zh-HK" sz="1600" dirty="0">
                <a:latin typeface="+mn-ea"/>
                <a:hlinkClick r:id="rId4"/>
              </a:rPr>
              <a:t>https://twitter.com/hkpoliceforce/status/1224631797134188544</a:t>
            </a:r>
            <a:endParaRPr lang="en-US" altLang="zh-HK" sz="1600" dirty="0">
              <a:latin typeface="+mn-ea"/>
            </a:endParaRPr>
          </a:p>
          <a:p>
            <a:pPr marL="0" indent="0">
              <a:buNone/>
            </a:pPr>
            <a:endParaRPr lang="en-US" altLang="zh-TW" sz="5600" dirty="0">
              <a:latin typeface="+mn-ea"/>
            </a:endParaRPr>
          </a:p>
          <a:p>
            <a:pPr marL="0" indent="0">
              <a:buNone/>
            </a:pPr>
            <a:endParaRPr lang="zh-HK" altLang="en-US" sz="3700" dirty="0">
              <a:latin typeface="+mn-ea"/>
            </a:endParaRPr>
          </a:p>
          <a:p>
            <a:pPr marL="0" indent="0">
              <a:buNone/>
            </a:pPr>
            <a:endParaRPr lang="zh-HK" altLang="en-US" dirty="0">
              <a:latin typeface="+mn-ea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04ACD8E-81A1-4A9D-B80B-6CC7801916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72515" y="1221169"/>
            <a:ext cx="3755971" cy="1921925"/>
          </a:xfrm>
          <a:solidFill>
            <a:schemeClr val="tx2">
              <a:lumMod val="25000"/>
              <a:lumOff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342900" indent="-342900">
              <a:buAutoNum type="arabicParenBoth" startAt="2"/>
            </a:pPr>
            <a:r>
              <a:rPr lang="en-US" altLang="zh-TW" sz="1600" dirty="0" smtClean="0">
                <a:solidFill>
                  <a:schemeClr val="tx1"/>
                </a:solidFill>
                <a:latin typeface="+mn-ea"/>
              </a:rPr>
              <a:t>People involved were arrested </a:t>
            </a:r>
            <a:r>
              <a:rPr lang="en-US" altLang="zh-TW" sz="1600" dirty="0">
                <a:solidFill>
                  <a:schemeClr val="tx1"/>
                </a:solidFill>
                <a:latin typeface="+mn-ea"/>
              </a:rPr>
              <a:t>for using radiotelephone to transmit false information</a:t>
            </a:r>
          </a:p>
          <a:p>
            <a:pPr marL="342900" indent="-342900">
              <a:buAutoNum type="arabicParenBoth" startAt="2"/>
            </a:pPr>
            <a:endParaRPr lang="zh-HK" altLang="en-US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10" name="Graphic 9" descr="Eye">
            <a:extLst>
              <a:ext uri="{FF2B5EF4-FFF2-40B4-BE49-F238E27FC236}">
                <a16:creationId xmlns:a16="http://schemas.microsoft.com/office/drawing/2014/main" id="{08CC6475-44D2-4719-B0CB-46AE04E8AE5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76606" y="131912"/>
            <a:ext cx="914400" cy="879307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70339" y="5058596"/>
            <a:ext cx="2630668" cy="13989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3DFF704A-F0C3-430B-8220-10C9D3230CAD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2462" t="13891" r="14615" b="7054"/>
          <a:stretch/>
        </p:blipFill>
        <p:spPr>
          <a:xfrm rot="277099">
            <a:off x="5678054" y="3242896"/>
            <a:ext cx="2815238" cy="171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082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025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664368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B814CCD-AD43-4A99-987E-4EE1C1945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5296" y="1139483"/>
            <a:ext cx="4949390" cy="5479030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sz="2400" b="1" dirty="0"/>
              <a:t>When you receive any information, you should carefully consider the following questions:</a:t>
            </a:r>
          </a:p>
          <a:p>
            <a:pPr marL="0" indent="0">
              <a:buNone/>
            </a:pPr>
            <a:endParaRPr lang="en-US" altLang="zh-HK" sz="24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TW" sz="2400" dirty="0"/>
              <a:t>Who </a:t>
            </a:r>
            <a:r>
              <a:rPr lang="en-US" altLang="zh-TW" sz="2400" dirty="0" smtClean="0"/>
              <a:t>created </a:t>
            </a:r>
            <a:r>
              <a:rPr lang="en-US" altLang="zh-TW" sz="2400" dirty="0"/>
              <a:t>the message?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TW" sz="24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TW" sz="2400" dirty="0"/>
              <a:t>Who forwarded the message to me?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TW" sz="24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TW" sz="2400" dirty="0"/>
              <a:t>What should I do after </a:t>
            </a:r>
            <a:r>
              <a:rPr lang="en-US" altLang="zh-TW" sz="2400" dirty="0" smtClean="0"/>
              <a:t>receiving </a:t>
            </a:r>
            <a:r>
              <a:rPr lang="en-US" altLang="zh-TW" sz="2400" dirty="0"/>
              <a:t>the message?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TW" sz="24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TW" sz="2400" dirty="0" smtClean="0"/>
              <a:t>What are </a:t>
            </a:r>
            <a:r>
              <a:rPr lang="en-US" altLang="zh-TW" sz="2400" dirty="0"/>
              <a:t>the contents of the message, and </a:t>
            </a:r>
            <a:r>
              <a:rPr lang="en-US" altLang="zh-TW" sz="2400" dirty="0" smtClean="0"/>
              <a:t>how </a:t>
            </a:r>
            <a:r>
              <a:rPr lang="en-US" altLang="zh-TW" sz="2400" dirty="0"/>
              <a:t>can I verify them?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TW" sz="24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TW" sz="2400" dirty="0"/>
              <a:t>What will </a:t>
            </a:r>
            <a:r>
              <a:rPr lang="en-US" altLang="zh-TW" sz="2400" dirty="0" smtClean="0"/>
              <a:t>happen </a:t>
            </a:r>
            <a:r>
              <a:rPr lang="en-US" altLang="zh-TW" sz="2400" dirty="0"/>
              <a:t>if I forward </a:t>
            </a:r>
            <a:r>
              <a:rPr lang="en-US" altLang="zh-TW" sz="2400" dirty="0" smtClean="0"/>
              <a:t>the unverified </a:t>
            </a:r>
            <a:r>
              <a:rPr lang="en-US" altLang="zh-TW" sz="2400" dirty="0"/>
              <a:t>messages?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TW" sz="2400" dirty="0"/>
          </a:p>
          <a:p>
            <a:pPr marL="0" indent="0">
              <a:buNone/>
            </a:pPr>
            <a:endParaRPr lang="zh-HK" altLang="en-US" sz="2400" dirty="0"/>
          </a:p>
        </p:txBody>
      </p:sp>
      <p:pic>
        <p:nvPicPr>
          <p:cNvPr id="9" name="Graphic 8" descr="Head with gears">
            <a:extLst>
              <a:ext uri="{FF2B5EF4-FFF2-40B4-BE49-F238E27FC236}">
                <a16:creationId xmlns:a16="http://schemas.microsoft.com/office/drawing/2014/main" id="{F2E91F92-602B-425A-B2A7-8B6CB1F454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9506" y="815904"/>
            <a:ext cx="1537822" cy="15378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FFB16A-7225-47DD-80FC-C76B291E3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184" y="1446147"/>
            <a:ext cx="3160943" cy="4293471"/>
          </a:xfrm>
        </p:spPr>
        <p:txBody>
          <a:bodyPr anchor="ctr">
            <a:normAutofit/>
          </a:bodyPr>
          <a:lstStyle/>
          <a:p>
            <a:r>
              <a:rPr lang="en-US" altLang="zh-TW" sz="2800" b="1" dirty="0">
                <a:latin typeface="+mn-ea"/>
                <a:ea typeface="+mn-ea"/>
              </a:rPr>
              <a:t>How can I analyze the authenticity of the information?</a:t>
            </a:r>
            <a:endParaRPr lang="zh-HK" altLang="en-US" sz="28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47004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CBBA2-6F10-4F5B-8D42-C0B405EDA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743030"/>
          </a:xfrm>
        </p:spPr>
        <p:txBody>
          <a:bodyPr>
            <a:normAutofit fontScale="90000"/>
          </a:bodyPr>
          <a:lstStyle/>
          <a:p>
            <a:r>
              <a:rPr lang="en-US" altLang="zh-TW" sz="3600" b="1" dirty="0">
                <a:latin typeface="+mn-ea"/>
                <a:ea typeface="+mn-ea"/>
                <a:cs typeface="Times New Roman" panose="02020603050405020304" pitchFamily="18" charset="0"/>
              </a:rPr>
              <a:t>Q1: Who create the message?</a:t>
            </a:r>
            <a:r>
              <a:rPr lang="en-US" altLang="zh-TW" sz="5400" b="1" dirty="0">
                <a:latin typeface="+mn-ea"/>
                <a:ea typeface="+mn-ea"/>
                <a:cs typeface="Times New Roman" panose="02020603050405020304" pitchFamily="18" charset="0"/>
              </a:rPr>
              <a:t/>
            </a:r>
            <a:br>
              <a:rPr lang="en-US" altLang="zh-TW" sz="5400" b="1" dirty="0">
                <a:latin typeface="+mn-ea"/>
                <a:ea typeface="+mn-ea"/>
                <a:cs typeface="Times New Roman" panose="02020603050405020304" pitchFamily="18" charset="0"/>
              </a:rPr>
            </a:br>
            <a:r>
              <a:rPr lang="en-US" altLang="zh-TW" sz="5400" b="1" dirty="0">
                <a:latin typeface="+mn-ea"/>
                <a:ea typeface="+mn-ea"/>
                <a:cs typeface="Times New Roman" panose="02020603050405020304" pitchFamily="18" charset="0"/>
              </a:rPr>
              <a:t/>
            </a:r>
            <a:br>
              <a:rPr lang="en-US" altLang="zh-TW" sz="5400" b="1" dirty="0">
                <a:latin typeface="+mn-ea"/>
                <a:ea typeface="+mn-ea"/>
                <a:cs typeface="Times New Roman" panose="02020603050405020304" pitchFamily="18" charset="0"/>
              </a:rPr>
            </a:br>
            <a:r>
              <a:rPr lang="en-US" altLang="zh-TW" sz="5400" b="1" dirty="0">
                <a:latin typeface="+mn-ea"/>
                <a:ea typeface="+mn-ea"/>
                <a:cs typeface="Times New Roman" panose="02020603050405020304" pitchFamily="18" charset="0"/>
              </a:rPr>
              <a:t/>
            </a:r>
            <a:br>
              <a:rPr lang="en-US" altLang="zh-TW" sz="5400" b="1" dirty="0">
                <a:latin typeface="+mn-ea"/>
                <a:ea typeface="+mn-ea"/>
                <a:cs typeface="Times New Roman" panose="02020603050405020304" pitchFamily="18" charset="0"/>
              </a:rPr>
            </a:br>
            <a:r>
              <a:rPr lang="en-US" altLang="zh-TW" sz="5400" b="1" dirty="0">
                <a:latin typeface="+mn-ea"/>
                <a:ea typeface="+mn-ea"/>
                <a:cs typeface="Times New Roman" panose="02020603050405020304" pitchFamily="18" charset="0"/>
              </a:rPr>
              <a:t/>
            </a:r>
            <a:br>
              <a:rPr lang="en-US" altLang="zh-TW" sz="5400" b="1" dirty="0">
                <a:latin typeface="+mn-ea"/>
                <a:ea typeface="+mn-ea"/>
                <a:cs typeface="Times New Roman" panose="02020603050405020304" pitchFamily="18" charset="0"/>
              </a:rPr>
            </a:br>
            <a:r>
              <a:rPr lang="en-US" altLang="zh-TW" sz="5400" b="1" dirty="0">
                <a:latin typeface="+mn-ea"/>
                <a:ea typeface="+mn-ea"/>
                <a:cs typeface="Times New Roman" panose="02020603050405020304" pitchFamily="18" charset="0"/>
              </a:rPr>
              <a:t/>
            </a:r>
            <a:br>
              <a:rPr lang="en-US" altLang="zh-TW" sz="5400" b="1" dirty="0">
                <a:latin typeface="+mn-ea"/>
                <a:ea typeface="+mn-ea"/>
                <a:cs typeface="Times New Roman" panose="02020603050405020304" pitchFamily="18" charset="0"/>
              </a:rPr>
            </a:br>
            <a:r>
              <a:rPr lang="en-US" altLang="zh-TW" sz="5400" b="1" dirty="0">
                <a:latin typeface="+mn-ea"/>
                <a:ea typeface="+mn-ea"/>
                <a:cs typeface="Times New Roman" panose="02020603050405020304" pitchFamily="18" charset="0"/>
              </a:rPr>
              <a:t/>
            </a:r>
            <a:br>
              <a:rPr lang="en-US" altLang="zh-TW" sz="5400" b="1" dirty="0">
                <a:latin typeface="+mn-ea"/>
                <a:ea typeface="+mn-ea"/>
                <a:cs typeface="Times New Roman" panose="02020603050405020304" pitchFamily="18" charset="0"/>
              </a:rPr>
            </a:br>
            <a:r>
              <a:rPr lang="en-US" altLang="zh-TW" sz="5400" b="1" dirty="0">
                <a:latin typeface="+mn-ea"/>
                <a:ea typeface="+mn-ea"/>
                <a:cs typeface="Times New Roman" panose="02020603050405020304" pitchFamily="18" charset="0"/>
              </a:rPr>
              <a:t/>
            </a:r>
            <a:br>
              <a:rPr lang="en-US" altLang="zh-TW" sz="5400" b="1" dirty="0">
                <a:latin typeface="+mn-ea"/>
                <a:ea typeface="+mn-ea"/>
                <a:cs typeface="Times New Roman" panose="02020603050405020304" pitchFamily="18" charset="0"/>
              </a:rPr>
            </a:br>
            <a:endParaRPr lang="zh-HK" altLang="en-US" b="1" dirty="0"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2E888-F63E-4497-849E-BE6C9834A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389893"/>
            <a:ext cx="7633742" cy="4952850"/>
          </a:xfrm>
        </p:spPr>
        <p:txBody>
          <a:bodyPr>
            <a:normAutofit lnSpcReduction="10000"/>
          </a:bodyPr>
          <a:lstStyle/>
          <a:p>
            <a:r>
              <a:rPr lang="en-US" altLang="zh-TW" dirty="0">
                <a:solidFill>
                  <a:srgbClr val="0070C0"/>
                </a:solidFill>
                <a:latin typeface="+mn-ea"/>
              </a:rPr>
              <a:t>During a severe epidemic, it is difficult to find the author of the message, but if it is not from credible agencies or Government official information, we should always stay alert.</a:t>
            </a:r>
            <a:endParaRPr lang="en-US" altLang="zh-HK" dirty="0">
              <a:latin typeface="+mn-ea"/>
            </a:endParaRPr>
          </a:p>
          <a:p>
            <a:endParaRPr lang="en-US" altLang="zh-HK" dirty="0">
              <a:latin typeface="+mn-ea"/>
            </a:endParaRPr>
          </a:p>
          <a:p>
            <a:endParaRPr lang="en-US" altLang="zh-HK" dirty="0">
              <a:latin typeface="+mn-ea"/>
            </a:endParaRPr>
          </a:p>
          <a:p>
            <a:endParaRPr lang="en-US" altLang="zh-HK" dirty="0">
              <a:latin typeface="+mn-ea"/>
            </a:endParaRPr>
          </a:p>
          <a:p>
            <a:pPr marL="0" indent="0">
              <a:buNone/>
            </a:pPr>
            <a:endParaRPr lang="en-US" altLang="zh-TW" b="1" dirty="0">
              <a:latin typeface="+mn-ea"/>
            </a:endParaRPr>
          </a:p>
          <a:p>
            <a:pPr marL="0" indent="0">
              <a:buNone/>
            </a:pPr>
            <a:r>
              <a:rPr lang="en-US" altLang="zh-TW" b="1" dirty="0">
                <a:latin typeface="+mn-ea"/>
              </a:rPr>
              <a:t>Further reflection:</a:t>
            </a:r>
          </a:p>
          <a:p>
            <a:r>
              <a:rPr lang="en-US" altLang="zh-TW" b="1" dirty="0">
                <a:latin typeface="+mn-ea"/>
              </a:rPr>
              <a:t>Why did they create these messages?</a:t>
            </a:r>
          </a:p>
          <a:p>
            <a:r>
              <a:rPr lang="en-US" altLang="zh-TW" b="1" dirty="0">
                <a:latin typeface="+mn-ea"/>
              </a:rPr>
              <a:t>Who are they? What are their backgrounds?</a:t>
            </a:r>
          </a:p>
          <a:p>
            <a:r>
              <a:rPr lang="en-US" altLang="zh-TW" b="1" dirty="0">
                <a:latin typeface="+mn-ea"/>
              </a:rPr>
              <a:t>If the messages are widely believed, what benefits / harms will these messages bring and what impacts will they have on </a:t>
            </a:r>
            <a:r>
              <a:rPr lang="en-US" altLang="zh-TW" b="1" dirty="0" smtClean="0">
                <a:latin typeface="+mn-ea"/>
              </a:rPr>
              <a:t>the society</a:t>
            </a:r>
            <a:r>
              <a:rPr lang="en-US" altLang="zh-TW" b="1" dirty="0">
                <a:latin typeface="+mn-ea"/>
              </a:rPr>
              <a:t>?</a:t>
            </a:r>
            <a:endParaRPr lang="en-US" altLang="zh-TW" dirty="0">
              <a:latin typeface="+mn-ea"/>
            </a:endParaRPr>
          </a:p>
        </p:txBody>
      </p:sp>
      <p:pic>
        <p:nvPicPr>
          <p:cNvPr id="5" name="Graphic 4" descr="Research">
            <a:extLst>
              <a:ext uri="{FF2B5EF4-FFF2-40B4-BE49-F238E27FC236}">
                <a16:creationId xmlns:a16="http://schemas.microsoft.com/office/drawing/2014/main" id="{A7B295E6-A191-41EA-A576-B62C6B5DB6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90902" y="2812521"/>
            <a:ext cx="1635646" cy="1635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1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EE69E-42D8-4BD0-B38E-F0B1182D2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896" y="470175"/>
            <a:ext cx="7929471" cy="1492132"/>
          </a:xfrm>
        </p:spPr>
        <p:txBody>
          <a:bodyPr>
            <a:noAutofit/>
          </a:bodyPr>
          <a:lstStyle/>
          <a:p>
            <a:r>
              <a:rPr lang="en-US" altLang="zh-TW" sz="3600" b="1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Q2: Who forwarded the message to me?</a:t>
            </a:r>
            <a:br>
              <a:rPr lang="en-US" altLang="zh-TW" sz="3600" b="1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</a:br>
            <a:endParaRPr lang="zh-HK" altLang="en-US" sz="3600" b="1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BFF51-2AD0-4F8B-AB8C-C10D89946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895" y="1621446"/>
            <a:ext cx="7929471" cy="5566882"/>
          </a:xfrm>
        </p:spPr>
        <p:txBody>
          <a:bodyPr>
            <a:normAutofit/>
          </a:bodyPr>
          <a:lstStyle/>
          <a:p>
            <a:r>
              <a:rPr lang="en-US" altLang="zh-TW" sz="1800" dirty="0">
                <a:solidFill>
                  <a:srgbClr val="0070C0"/>
                </a:solidFill>
                <a:latin typeface="+mn-ea"/>
              </a:rPr>
              <a:t>The person who forwarded the message may be your family, friends, or </a:t>
            </a:r>
            <a:r>
              <a:rPr lang="en-US" altLang="zh-TW" sz="1800" dirty="0" smtClean="0">
                <a:solidFill>
                  <a:srgbClr val="0070C0"/>
                </a:solidFill>
                <a:latin typeface="+mn-ea"/>
              </a:rPr>
              <a:t>even seniors</a:t>
            </a:r>
            <a:r>
              <a:rPr lang="en-US" altLang="zh-TW" sz="1800" dirty="0">
                <a:solidFill>
                  <a:srgbClr val="0070C0"/>
                </a:solidFill>
                <a:latin typeface="+mn-ea"/>
              </a:rPr>
              <a:t>. They may forward the message </a:t>
            </a:r>
            <a:r>
              <a:rPr lang="en-US" altLang="zh-TW" sz="1800" dirty="0" smtClean="0">
                <a:solidFill>
                  <a:srgbClr val="0070C0"/>
                </a:solidFill>
                <a:latin typeface="+mn-ea"/>
              </a:rPr>
              <a:t>out of love </a:t>
            </a:r>
            <a:r>
              <a:rPr lang="en-US" altLang="zh-TW" sz="1800" dirty="0">
                <a:solidFill>
                  <a:srgbClr val="0070C0"/>
                </a:solidFill>
                <a:latin typeface="+mn-ea"/>
              </a:rPr>
              <a:t>and care, but this does not mean that the message </a:t>
            </a:r>
            <a:r>
              <a:rPr lang="en-US" altLang="zh-TW" sz="1800" dirty="0" smtClean="0">
                <a:solidFill>
                  <a:srgbClr val="0070C0"/>
                </a:solidFill>
                <a:latin typeface="+mn-ea"/>
              </a:rPr>
              <a:t>forwarded </a:t>
            </a:r>
            <a:r>
              <a:rPr lang="en-US" altLang="zh-TW" sz="1800" dirty="0">
                <a:solidFill>
                  <a:srgbClr val="0070C0"/>
                </a:solidFill>
                <a:latin typeface="+mn-ea"/>
              </a:rPr>
              <a:t>must be correct.</a:t>
            </a:r>
          </a:p>
          <a:p>
            <a:r>
              <a:rPr lang="en-US" altLang="zh-TW" sz="1800" dirty="0">
                <a:solidFill>
                  <a:srgbClr val="0070C0"/>
                </a:solidFill>
                <a:latin typeface="+mn-ea"/>
              </a:rPr>
              <a:t>Instead, we must verify the content of the message and </a:t>
            </a:r>
            <a:r>
              <a:rPr lang="en-US" altLang="zh-TW" sz="1800" dirty="0" smtClean="0">
                <a:solidFill>
                  <a:srgbClr val="0070C0"/>
                </a:solidFill>
                <a:latin typeface="+mn-ea"/>
              </a:rPr>
              <a:t>inform the sender to correct the message in a timely manner. </a:t>
            </a:r>
            <a:r>
              <a:rPr lang="en-US" altLang="zh-TW" sz="1800" dirty="0">
                <a:solidFill>
                  <a:srgbClr val="0070C0"/>
                </a:solidFill>
                <a:latin typeface="+mn-ea"/>
              </a:rPr>
              <a:t>To be a responsible person, we should not forward any doubtful and incorrect message.</a:t>
            </a:r>
          </a:p>
          <a:p>
            <a:endParaRPr lang="en-US" altLang="zh-TW" sz="1800" dirty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+mn-ea"/>
              </a:rPr>
              <a:t>Further reflection :</a:t>
            </a:r>
          </a:p>
          <a:p>
            <a:r>
              <a:rPr lang="en-US" altLang="zh-TW" b="1" dirty="0">
                <a:solidFill>
                  <a:schemeClr val="tx1"/>
                </a:solidFill>
                <a:latin typeface="+mn-ea"/>
              </a:rPr>
              <a:t>Why did they forward these messages?</a:t>
            </a:r>
          </a:p>
          <a:p>
            <a:r>
              <a:rPr lang="en-US" altLang="zh-TW" b="1" dirty="0">
                <a:solidFill>
                  <a:schemeClr val="tx1"/>
                </a:solidFill>
                <a:latin typeface="+mn-ea"/>
              </a:rPr>
              <a:t>Have they verified the authenticity of the message before forwarding it to me?</a:t>
            </a:r>
          </a:p>
          <a:p>
            <a:r>
              <a:rPr lang="en-US" altLang="zh-TW" b="1" dirty="0">
                <a:solidFill>
                  <a:schemeClr val="tx1"/>
                </a:solidFill>
                <a:latin typeface="+mn-ea"/>
              </a:rPr>
              <a:t>If I </a:t>
            </a:r>
            <a:r>
              <a:rPr lang="en-US" altLang="zh-TW" b="1" dirty="0" smtClean="0">
                <a:solidFill>
                  <a:schemeClr val="tx1"/>
                </a:solidFill>
                <a:latin typeface="+mn-ea"/>
              </a:rPr>
              <a:t>do not </a:t>
            </a:r>
            <a:r>
              <a:rPr lang="en-US" altLang="zh-TW" b="1" dirty="0">
                <a:solidFill>
                  <a:schemeClr val="tx1"/>
                </a:solidFill>
                <a:latin typeface="+mn-ea"/>
              </a:rPr>
              <a:t>agree with what they forwarded to me, how should </a:t>
            </a:r>
            <a:r>
              <a:rPr lang="en-US" altLang="zh-TW" b="1" dirty="0" smtClean="0">
                <a:solidFill>
                  <a:schemeClr val="tx1"/>
                </a:solidFill>
                <a:latin typeface="+mn-ea"/>
              </a:rPr>
              <a:t>I inform them to correct the message?</a:t>
            </a:r>
            <a:endParaRPr lang="en-US" altLang="zh-TW" dirty="0">
              <a:solidFill>
                <a:srgbClr val="0070C0"/>
              </a:solidFill>
              <a:latin typeface="+mn-ea"/>
            </a:endParaRPr>
          </a:p>
          <a:p>
            <a:endParaRPr lang="zh-HK" altLang="en-US" dirty="0">
              <a:latin typeface="+mn-ea"/>
            </a:endParaRPr>
          </a:p>
        </p:txBody>
      </p:sp>
      <p:pic>
        <p:nvPicPr>
          <p:cNvPr id="5" name="Graphic 4" descr="Speaker Phone">
            <a:extLst>
              <a:ext uri="{FF2B5EF4-FFF2-40B4-BE49-F238E27FC236}">
                <a16:creationId xmlns:a16="http://schemas.microsoft.com/office/drawing/2014/main" id="{9C6730BF-57B6-49AE-AFB9-B19149D264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51776" y="3296850"/>
            <a:ext cx="1693922" cy="1693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003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85B30-77EC-433C-A78A-BC1409927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3600" b="1" dirty="0">
                <a:latin typeface="+mn-ea"/>
                <a:ea typeface="+mn-ea"/>
              </a:rPr>
              <a:t>Q3: What should I do after </a:t>
            </a:r>
            <a:r>
              <a:rPr lang="en-US" altLang="zh-TW" sz="3600" b="1" dirty="0" smtClean="0">
                <a:latin typeface="+mn-ea"/>
                <a:ea typeface="+mn-ea"/>
              </a:rPr>
              <a:t>receiving </a:t>
            </a:r>
            <a:r>
              <a:rPr lang="en-US" altLang="zh-TW" sz="3600" b="1" dirty="0">
                <a:latin typeface="+mn-ea"/>
                <a:ea typeface="+mn-ea"/>
              </a:rPr>
              <a:t>the message?</a:t>
            </a:r>
            <a:br>
              <a:rPr lang="en-US" altLang="zh-TW" sz="3600" b="1" dirty="0">
                <a:latin typeface="+mn-ea"/>
                <a:ea typeface="+mn-ea"/>
              </a:rPr>
            </a:br>
            <a:r>
              <a:rPr lang="en-US" altLang="zh-TW" b="1" dirty="0">
                <a:latin typeface="+mn-ea"/>
                <a:ea typeface="+mn-ea"/>
              </a:rPr>
              <a:t/>
            </a:r>
            <a:br>
              <a:rPr lang="en-US" altLang="zh-TW" b="1" dirty="0">
                <a:latin typeface="+mn-ea"/>
                <a:ea typeface="+mn-ea"/>
              </a:rPr>
            </a:br>
            <a:endParaRPr lang="zh-HK" altLang="en-US" b="1" dirty="0">
              <a:latin typeface="+mn-ea"/>
              <a:ea typeface="+mn-ea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13A957-0DC3-45CD-AE55-AF988D6CA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0669" y="3022993"/>
            <a:ext cx="2583898" cy="34526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F07CD-3A1E-464A-9D1A-D128A68C1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2324746"/>
            <a:ext cx="5880496" cy="3921071"/>
          </a:xfrm>
        </p:spPr>
        <p:txBody>
          <a:bodyPr>
            <a:normAutofit fontScale="85000" lnSpcReduction="20000"/>
          </a:bodyPr>
          <a:lstStyle/>
          <a:p>
            <a:r>
              <a:rPr lang="en-US" altLang="zh-TW" sz="3200" dirty="0">
                <a:solidFill>
                  <a:srgbClr val="0070C0"/>
                </a:solidFill>
                <a:latin typeface="+mn-ea"/>
                <a:cs typeface="Times New Roman" panose="02020603050405020304" pitchFamily="18" charset="0"/>
              </a:rPr>
              <a:t>When we receive any forwarded message, we should first </a:t>
            </a:r>
            <a:r>
              <a:rPr lang="en-US" altLang="zh-TW" sz="3200" dirty="0" smtClean="0">
                <a:solidFill>
                  <a:srgbClr val="0070C0"/>
                </a:solidFill>
                <a:latin typeface="+mn-ea"/>
                <a:cs typeface="Times New Roman" panose="02020603050405020304" pitchFamily="18" charset="0"/>
              </a:rPr>
              <a:t>“stop </a:t>
            </a:r>
            <a:r>
              <a:rPr lang="en-US" altLang="zh-TW" sz="3200" dirty="0">
                <a:solidFill>
                  <a:srgbClr val="0070C0"/>
                </a:solidFill>
                <a:latin typeface="+mn-ea"/>
                <a:cs typeface="Times New Roman" panose="02020603050405020304" pitchFamily="18" charset="0"/>
              </a:rPr>
              <a:t>and </a:t>
            </a:r>
            <a:r>
              <a:rPr lang="en-US" altLang="zh-TW" sz="3200" dirty="0" smtClean="0">
                <a:solidFill>
                  <a:srgbClr val="0070C0"/>
                </a:solidFill>
                <a:latin typeface="+mn-ea"/>
                <a:cs typeface="Times New Roman" panose="02020603050405020304" pitchFamily="18" charset="0"/>
              </a:rPr>
              <a:t>think</a:t>
            </a:r>
            <a:r>
              <a:rPr lang="en-US" altLang="zh-TW" sz="3200" dirty="0">
                <a:solidFill>
                  <a:srgbClr val="0070C0"/>
                </a:solidFill>
                <a:latin typeface="+mn-ea"/>
                <a:cs typeface="Times New Roman" panose="02020603050405020304" pitchFamily="18" charset="0"/>
              </a:rPr>
              <a:t>”, instead of rushing to forward the </a:t>
            </a:r>
            <a:r>
              <a:rPr lang="en-US" altLang="zh-TW" sz="3200" dirty="0" smtClean="0">
                <a:solidFill>
                  <a:srgbClr val="0070C0"/>
                </a:solidFill>
                <a:latin typeface="+mn-ea"/>
                <a:cs typeface="Times New Roman" panose="02020603050405020304" pitchFamily="18" charset="0"/>
              </a:rPr>
              <a:t>messages received. We </a:t>
            </a:r>
            <a:r>
              <a:rPr lang="en-US" altLang="zh-TW" sz="3200" dirty="0">
                <a:solidFill>
                  <a:srgbClr val="0070C0"/>
                </a:solidFill>
                <a:latin typeface="+mn-ea"/>
                <a:cs typeface="Times New Roman" panose="02020603050405020304" pitchFamily="18" charset="0"/>
              </a:rPr>
              <a:t>should find out the key </a:t>
            </a:r>
            <a:r>
              <a:rPr lang="en-US" altLang="zh-TW" sz="3200" dirty="0" smtClean="0">
                <a:solidFill>
                  <a:srgbClr val="0070C0"/>
                </a:solidFill>
                <a:latin typeface="+mn-ea"/>
                <a:cs typeface="Times New Roman" panose="02020603050405020304" pitchFamily="18" charset="0"/>
              </a:rPr>
              <a:t>points of the message, </a:t>
            </a:r>
            <a:r>
              <a:rPr lang="en-US" altLang="zh-TW" sz="3200" dirty="0" err="1" smtClean="0">
                <a:solidFill>
                  <a:srgbClr val="0070C0"/>
                </a:solidFill>
                <a:latin typeface="+mn-ea"/>
                <a:cs typeface="Times New Roman" panose="02020603050405020304" pitchFamily="18" charset="0"/>
              </a:rPr>
              <a:t>analyse</a:t>
            </a:r>
            <a:r>
              <a:rPr lang="en-US" altLang="zh-TW" sz="3200" dirty="0" smtClean="0">
                <a:solidFill>
                  <a:srgbClr val="0070C0"/>
                </a:solidFill>
                <a:latin typeface="+mn-ea"/>
                <a:cs typeface="Times New Roman" panose="02020603050405020304" pitchFamily="18" charset="0"/>
              </a:rPr>
              <a:t> and verify it </a:t>
            </a:r>
            <a:r>
              <a:rPr lang="en-US" altLang="zh-TW" sz="3200" dirty="0" err="1" smtClean="0">
                <a:solidFill>
                  <a:srgbClr val="0070C0"/>
                </a:solidFill>
                <a:latin typeface="+mn-ea"/>
                <a:cs typeface="Times New Roman" panose="02020603050405020304" pitchFamily="18" charset="0"/>
              </a:rPr>
              <a:t>detailedly</a:t>
            </a:r>
            <a:r>
              <a:rPr lang="en-US" altLang="zh-TW" sz="3200" dirty="0" smtClean="0">
                <a:solidFill>
                  <a:srgbClr val="0070C0"/>
                </a:solidFill>
                <a:latin typeface="+mn-ea"/>
                <a:cs typeface="Times New Roman" panose="02020603050405020304" pitchFamily="18" charset="0"/>
              </a:rPr>
              <a:t>, </a:t>
            </a:r>
            <a:r>
              <a:rPr lang="en-US" altLang="zh-TW" sz="3200" dirty="0">
                <a:solidFill>
                  <a:srgbClr val="0070C0"/>
                </a:solidFill>
                <a:latin typeface="+mn-ea"/>
                <a:cs typeface="Times New Roman" panose="02020603050405020304" pitchFamily="18" charset="0"/>
              </a:rPr>
              <a:t>and point out any unreasonable and </a:t>
            </a:r>
            <a:r>
              <a:rPr lang="en-US" altLang="zh-TW" sz="3200" dirty="0" smtClean="0">
                <a:solidFill>
                  <a:srgbClr val="0070C0"/>
                </a:solidFill>
                <a:latin typeface="+mn-ea"/>
                <a:cs typeface="Times New Roman" panose="02020603050405020304" pitchFamily="18" charset="0"/>
              </a:rPr>
              <a:t>illogical contents, </a:t>
            </a:r>
            <a:r>
              <a:rPr lang="en-US" altLang="zh-TW" sz="3200" dirty="0">
                <a:solidFill>
                  <a:srgbClr val="0070C0"/>
                </a:solidFill>
                <a:latin typeface="+mn-ea"/>
                <a:cs typeface="Times New Roman" panose="02020603050405020304" pitchFamily="18" charset="0"/>
              </a:rPr>
              <a:t>respect for evidence and think critically.</a:t>
            </a:r>
            <a:endParaRPr lang="en-US" altLang="zh-HK" dirty="0">
              <a:latin typeface="+mn-ea"/>
              <a:cs typeface="Times New Roman" panose="02020603050405020304" pitchFamily="18" charset="0"/>
            </a:endParaRPr>
          </a:p>
        </p:txBody>
      </p:sp>
      <p:pic>
        <p:nvPicPr>
          <p:cNvPr id="5" name="Graphic 4" descr="Users">
            <a:extLst>
              <a:ext uri="{FF2B5EF4-FFF2-40B4-BE49-F238E27FC236}">
                <a16:creationId xmlns:a16="http://schemas.microsoft.com/office/drawing/2014/main" id="{553B5FDF-D1B6-4729-BDBB-B9BDB435AC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04404" y="739733"/>
            <a:ext cx="1585013" cy="158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28058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1329</Words>
  <Application>Microsoft Office PowerPoint</Application>
  <PresentationFormat>如螢幕大小 (4:3)</PresentationFormat>
  <Paragraphs>109</Paragraphs>
  <Slides>14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3" baseType="lpstr">
      <vt:lpstr>微軟正黑體</vt:lpstr>
      <vt:lpstr>新細明體</vt:lpstr>
      <vt:lpstr>Arial</vt:lpstr>
      <vt:lpstr>Calibri</vt:lpstr>
      <vt:lpstr>Gill Sans MT</vt:lpstr>
      <vt:lpstr>Impact</vt:lpstr>
      <vt:lpstr>Times New Roman</vt:lpstr>
      <vt:lpstr>Wingdings</vt:lpstr>
      <vt:lpstr>Badge</vt:lpstr>
      <vt:lpstr>Liberal Studies X  Information Literacy   For students   Coronavirus Disease 2019  (COVID-19)  “Be an information master!”</vt:lpstr>
      <vt:lpstr>Preamble don’t panic during the epidemic…</vt:lpstr>
      <vt:lpstr>Have you/ your friends ever had the above conversation?</vt:lpstr>
      <vt:lpstr>Based on the above conversation, what do you think is worth noting?</vt:lpstr>
      <vt:lpstr>The Truth is . . .</vt:lpstr>
      <vt:lpstr>How can I analyze the authenticity of the information?</vt:lpstr>
      <vt:lpstr>Q1: Who create the message?       </vt:lpstr>
      <vt:lpstr>Q2: Who forwarded the message to me? </vt:lpstr>
      <vt:lpstr>Q3: What should I do after receiving the message?  </vt:lpstr>
      <vt:lpstr>Q4: What are the contents of the message, and how can I verify them?    </vt:lpstr>
      <vt:lpstr>Q5: What will happens if I forward unverified messages?  </vt:lpstr>
      <vt:lpstr>What should you do if you receive this message again? [Think of your own answer] </vt:lpstr>
      <vt:lpstr>What should you do if you receive this message again? [Suggested answer] </vt:lpstr>
      <vt:lpstr>Conclusion﹕ Together!  We fight the virus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通識教育科  X  媒體資訊素養   「學生篇」   新型冠狀病毒﹕ 求真不求人</dc:title>
  <dc:creator>BERNICE CHIU</dc:creator>
  <cp:lastModifiedBy>CHIU, Wing-yin</cp:lastModifiedBy>
  <cp:revision>73</cp:revision>
  <cp:lastPrinted>2020-03-24T01:45:27Z</cp:lastPrinted>
  <dcterms:created xsi:type="dcterms:W3CDTF">2020-02-08T15:33:09Z</dcterms:created>
  <dcterms:modified xsi:type="dcterms:W3CDTF">2020-03-26T06:24:02Z</dcterms:modified>
</cp:coreProperties>
</file>