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4"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Lst>
  <p:sldSz cx="9144000" cy="6858000" type="screen4x3"/>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00"/>
    <a:srgbClr val="CCCC00"/>
    <a:srgbClr val="666633"/>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0000" autoAdjust="0"/>
    <p:restoredTop sz="94660"/>
  </p:normalViewPr>
  <p:slideViewPr>
    <p:cSldViewPr snapToGrid="0">
      <p:cViewPr varScale="1">
        <p:scale>
          <a:sx n="68" d="100"/>
          <a:sy n="68" d="100"/>
        </p:scale>
        <p:origin x="-114" y="-96"/>
      </p:cViewPr>
      <p:guideLst>
        <p:guide orient="horz" pos="2160"/>
        <p:guide pos="2880"/>
      </p:guideLst>
    </p:cSldViewPr>
  </p:slideViewPr>
  <p:notesTextViewPr>
    <p:cViewPr>
      <p:scale>
        <a:sx n="1" d="1"/>
        <a:sy n="1" d="1"/>
      </p:scale>
      <p:origin x="0" y="0"/>
    </p:cViewPr>
  </p:notesTextViewPr>
  <p:sorterViewPr>
    <p:cViewPr>
      <p:scale>
        <a:sx n="100" d="100"/>
        <a:sy n="100" d="100"/>
      </p:scale>
      <p:origin x="0" y="-7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1543" cy="340641"/>
          </a:xfrm>
          <a:prstGeom prst="rect">
            <a:avLst/>
          </a:prstGeom>
        </p:spPr>
        <p:txBody>
          <a:bodyPr vert="horz" lIns="90827" tIns="45414" rIns="90827" bIns="45414" rtlCol="0"/>
          <a:lstStyle>
            <a:lvl1pPr algn="l">
              <a:defRPr sz="1200"/>
            </a:lvl1pPr>
          </a:lstStyle>
          <a:p>
            <a:endParaRPr lang="zh-HK" altLang="en-US"/>
          </a:p>
        </p:txBody>
      </p:sp>
      <p:sp>
        <p:nvSpPr>
          <p:cNvPr id="3" name="日期版面配置區 2"/>
          <p:cNvSpPr>
            <a:spLocks noGrp="1"/>
          </p:cNvSpPr>
          <p:nvPr>
            <p:ph type="dt" sz="quarter" idx="1"/>
          </p:nvPr>
        </p:nvSpPr>
        <p:spPr>
          <a:xfrm>
            <a:off x="5622798" y="0"/>
            <a:ext cx="4301543" cy="340641"/>
          </a:xfrm>
          <a:prstGeom prst="rect">
            <a:avLst/>
          </a:prstGeom>
        </p:spPr>
        <p:txBody>
          <a:bodyPr vert="horz" lIns="90827" tIns="45414" rIns="90827" bIns="45414" rtlCol="0"/>
          <a:lstStyle>
            <a:lvl1pPr algn="r">
              <a:defRPr sz="1200"/>
            </a:lvl1pPr>
          </a:lstStyle>
          <a:p>
            <a:fld id="{E266AEE2-D7F7-43DE-95F6-CB7A68BED121}" type="datetimeFigureOut">
              <a:rPr lang="zh-HK" altLang="en-US" smtClean="0"/>
              <a:pPr/>
              <a:t>21/4/2020</a:t>
            </a:fld>
            <a:endParaRPr lang="zh-HK" altLang="en-US"/>
          </a:p>
        </p:txBody>
      </p:sp>
      <p:sp>
        <p:nvSpPr>
          <p:cNvPr id="4" name="頁尾版面配置區 3"/>
          <p:cNvSpPr>
            <a:spLocks noGrp="1"/>
          </p:cNvSpPr>
          <p:nvPr>
            <p:ph type="ftr" sz="quarter" idx="2"/>
          </p:nvPr>
        </p:nvSpPr>
        <p:spPr>
          <a:xfrm>
            <a:off x="0" y="6457035"/>
            <a:ext cx="4301543" cy="340640"/>
          </a:xfrm>
          <a:prstGeom prst="rect">
            <a:avLst/>
          </a:prstGeom>
        </p:spPr>
        <p:txBody>
          <a:bodyPr vert="horz" lIns="90827" tIns="45414" rIns="90827" bIns="45414"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5622798" y="6457035"/>
            <a:ext cx="4301543" cy="340640"/>
          </a:xfrm>
          <a:prstGeom prst="rect">
            <a:avLst/>
          </a:prstGeom>
        </p:spPr>
        <p:txBody>
          <a:bodyPr vert="horz" lIns="90827" tIns="45414" rIns="90827" bIns="45414" rtlCol="0" anchor="b"/>
          <a:lstStyle>
            <a:lvl1pPr algn="r">
              <a:defRPr sz="1200"/>
            </a:lvl1pPr>
          </a:lstStyle>
          <a:p>
            <a:fld id="{5A1CC2D6-B3A9-47FF-9C3D-8DAC48F4831D}" type="slidenum">
              <a:rPr lang="zh-HK" altLang="en-US" smtClean="0"/>
              <a:pPr/>
              <a:t>‹#›</a:t>
            </a:fld>
            <a:endParaRPr lang="zh-HK" altLang="en-US"/>
          </a:p>
        </p:txBody>
      </p:sp>
    </p:spTree>
    <p:extLst>
      <p:ext uri="{BB962C8B-B14F-4D97-AF65-F5344CB8AC3E}">
        <p14:creationId xmlns:p14="http://schemas.microsoft.com/office/powerpoint/2010/main" xmlns="" val="4215801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0827" tIns="45414" rIns="90827" bIns="45414" rtlCol="0"/>
          <a:lstStyle>
            <a:lvl1pPr algn="l">
              <a:defRPr sz="1200"/>
            </a:lvl1pPr>
          </a:lstStyle>
          <a:p>
            <a:endParaRPr lang="en-HK"/>
          </a:p>
        </p:txBody>
      </p:sp>
      <p:sp>
        <p:nvSpPr>
          <p:cNvPr id="3" name="日期版面配置區 2"/>
          <p:cNvSpPr>
            <a:spLocks noGrp="1"/>
          </p:cNvSpPr>
          <p:nvPr>
            <p:ph type="dt" idx="1"/>
          </p:nvPr>
        </p:nvSpPr>
        <p:spPr>
          <a:xfrm>
            <a:off x="5622798" y="1"/>
            <a:ext cx="4301543" cy="341064"/>
          </a:xfrm>
          <a:prstGeom prst="rect">
            <a:avLst/>
          </a:prstGeom>
        </p:spPr>
        <p:txBody>
          <a:bodyPr vert="horz" lIns="90827" tIns="45414" rIns="90827" bIns="45414" rtlCol="0"/>
          <a:lstStyle>
            <a:lvl1pPr algn="r">
              <a:defRPr sz="1200"/>
            </a:lvl1pPr>
          </a:lstStyle>
          <a:p>
            <a:fld id="{04279F71-438C-43CA-9217-252E26AED815}" type="datetimeFigureOut">
              <a:rPr lang="en-HK" smtClean="0"/>
              <a:pPr/>
              <a:t>4/21/2020</a:t>
            </a:fld>
            <a:endParaRPr lang="en-HK"/>
          </a:p>
        </p:txBody>
      </p:sp>
      <p:sp>
        <p:nvSpPr>
          <p:cNvPr id="4" name="投影片影像版面配置區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0827" tIns="45414" rIns="90827" bIns="45414" rtlCol="0" anchor="ctr"/>
          <a:lstStyle/>
          <a:p>
            <a:endParaRPr lang="en-HK"/>
          </a:p>
        </p:txBody>
      </p:sp>
      <p:sp>
        <p:nvSpPr>
          <p:cNvPr id="5" name="備忘稿版面配置區 4"/>
          <p:cNvSpPr>
            <a:spLocks noGrp="1"/>
          </p:cNvSpPr>
          <p:nvPr>
            <p:ph type="body" sz="quarter" idx="3"/>
          </p:nvPr>
        </p:nvSpPr>
        <p:spPr>
          <a:xfrm>
            <a:off x="992664" y="3271382"/>
            <a:ext cx="7941310" cy="2676584"/>
          </a:xfrm>
          <a:prstGeom prst="rect">
            <a:avLst/>
          </a:prstGeom>
        </p:spPr>
        <p:txBody>
          <a:bodyPr vert="horz" lIns="90827" tIns="45414" rIns="90827" bIns="4541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HK"/>
          </a:p>
        </p:txBody>
      </p:sp>
      <p:sp>
        <p:nvSpPr>
          <p:cNvPr id="6" name="頁尾版面配置區 5"/>
          <p:cNvSpPr>
            <a:spLocks noGrp="1"/>
          </p:cNvSpPr>
          <p:nvPr>
            <p:ph type="ftr" sz="quarter" idx="4"/>
          </p:nvPr>
        </p:nvSpPr>
        <p:spPr>
          <a:xfrm>
            <a:off x="0" y="6456612"/>
            <a:ext cx="4301543" cy="341063"/>
          </a:xfrm>
          <a:prstGeom prst="rect">
            <a:avLst/>
          </a:prstGeom>
        </p:spPr>
        <p:txBody>
          <a:bodyPr vert="horz" lIns="90827" tIns="45414" rIns="90827" bIns="45414" rtlCol="0" anchor="b"/>
          <a:lstStyle>
            <a:lvl1pPr algn="l">
              <a:defRPr sz="1200"/>
            </a:lvl1pPr>
          </a:lstStyle>
          <a:p>
            <a:endParaRPr lang="en-HK"/>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0827" tIns="45414" rIns="90827" bIns="45414" rtlCol="0" anchor="b"/>
          <a:lstStyle>
            <a:lvl1pPr algn="r">
              <a:defRPr sz="1200"/>
            </a:lvl1pPr>
          </a:lstStyle>
          <a:p>
            <a:fld id="{246868AD-B69B-4B98-A43E-8E5DBC0D5F3C}" type="slidenum">
              <a:rPr lang="en-HK" smtClean="0"/>
              <a:pPr/>
              <a:t>‹#›</a:t>
            </a:fld>
            <a:endParaRPr lang="en-HK"/>
          </a:p>
        </p:txBody>
      </p:sp>
    </p:spTree>
    <p:extLst>
      <p:ext uri="{BB962C8B-B14F-4D97-AF65-F5344CB8AC3E}">
        <p14:creationId xmlns:p14="http://schemas.microsoft.com/office/powerpoint/2010/main" xmlns="" val="41508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0634AA81-35A3-478A-9AB1-DA57ACD6D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a:extLst>
              <a:ext uri="{FF2B5EF4-FFF2-40B4-BE49-F238E27FC236}">
                <a16:creationId xmlns:a16="http://schemas.microsoft.com/office/drawing/2014/main" xmlns="" id="{FB2E7382-E331-4D71-82AF-F7C041BF693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zh-TW"/>
              <a:t>http://www.wpclipart.com/people/children/girls/girls_2/sassy_girl.png.html </a:t>
            </a:r>
            <a:endParaRPr lang="zh-TW" altLang="en-US"/>
          </a:p>
        </p:txBody>
      </p:sp>
      <p:sp>
        <p:nvSpPr>
          <p:cNvPr id="69636" name="Slide Number Placeholder 3">
            <a:extLst>
              <a:ext uri="{FF2B5EF4-FFF2-40B4-BE49-F238E27FC236}">
                <a16:creationId xmlns:a16="http://schemas.microsoft.com/office/drawing/2014/main" xmlns="" id="{D760F0E3-F59F-4E1B-A530-41585036ED3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37972" indent="-283835">
              <a:defRPr>
                <a:solidFill>
                  <a:schemeClr val="tx1"/>
                </a:solidFill>
                <a:latin typeface="Calibri" panose="020F0502020204030204" pitchFamily="34" charset="0"/>
                <a:ea typeface="新細明體" panose="02020500000000000000" pitchFamily="18" charset="-120"/>
              </a:defRPr>
            </a:lvl2pPr>
            <a:lvl3pPr marL="1135342" indent="-227068">
              <a:defRPr>
                <a:solidFill>
                  <a:schemeClr val="tx1"/>
                </a:solidFill>
                <a:latin typeface="Calibri" panose="020F0502020204030204" pitchFamily="34" charset="0"/>
                <a:ea typeface="新細明體" panose="02020500000000000000" pitchFamily="18" charset="-120"/>
              </a:defRPr>
            </a:lvl3pPr>
            <a:lvl4pPr marL="1589479" indent="-227068">
              <a:defRPr>
                <a:solidFill>
                  <a:schemeClr val="tx1"/>
                </a:solidFill>
                <a:latin typeface="Calibri" panose="020F0502020204030204" pitchFamily="34" charset="0"/>
                <a:ea typeface="新細明體" panose="02020500000000000000" pitchFamily="18" charset="-120"/>
              </a:defRPr>
            </a:lvl4pPr>
            <a:lvl5pPr marL="2043615" indent="-227068">
              <a:defRPr>
                <a:solidFill>
                  <a:schemeClr val="tx1"/>
                </a:solidFill>
                <a:latin typeface="Calibri" panose="020F0502020204030204" pitchFamily="34" charset="0"/>
                <a:ea typeface="新細明體" panose="02020500000000000000" pitchFamily="18" charset="-120"/>
              </a:defRPr>
            </a:lvl5pPr>
            <a:lvl6pPr marL="2497752" indent="-22706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51889" indent="-22706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06026" indent="-22706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60162" indent="-227068"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17B8A76E-84B7-48CF-8516-1C210A98E972}" type="slidenum">
              <a:rPr lang="zh-TW" altLang="en-US"/>
              <a:pPr/>
              <a:t>19</a:t>
            </a:fld>
            <a:endParaRPr lang="zh-TW" altLang="en-US"/>
          </a:p>
        </p:txBody>
      </p:sp>
    </p:spTree>
    <p:extLst>
      <p:ext uri="{BB962C8B-B14F-4D97-AF65-F5344CB8AC3E}">
        <p14:creationId xmlns:p14="http://schemas.microsoft.com/office/powerpoint/2010/main" xmlns="" val="189076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244796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6768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28970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367521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7"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336334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211179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267586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413097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174987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375068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B4A10D5-21FE-440F-B6CD-059CA7E28FB7}" type="datetimeFigureOut">
              <a:rPr lang="zh-TW" altLang="en-US" smtClean="0"/>
              <a:pPr/>
              <a:t>2020/4/21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403701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A10D5-21FE-440F-B6CD-059CA7E28FB7}" type="datetimeFigureOut">
              <a:rPr lang="zh-TW" altLang="en-US" smtClean="0"/>
              <a:pPr/>
              <a:t>2020/4/21</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6F104-0522-4C24-8518-33D1D517F608}" type="slidenum">
              <a:rPr lang="zh-TW" altLang="en-US" smtClean="0"/>
              <a:pPr/>
              <a:t>‹#›</a:t>
            </a:fld>
            <a:endParaRPr lang="zh-TW" altLang="en-US"/>
          </a:p>
        </p:txBody>
      </p:sp>
    </p:spTree>
    <p:extLst>
      <p:ext uri="{BB962C8B-B14F-4D97-AF65-F5344CB8AC3E}">
        <p14:creationId xmlns:p14="http://schemas.microsoft.com/office/powerpoint/2010/main" xmlns="" val="1946054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hange4health.gov.hk/en/physical_activity/facts/classification/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59403" y="496927"/>
            <a:ext cx="7192667" cy="2234974"/>
          </a:xfrm>
        </p:spPr>
        <p:txBody>
          <a:bodyPr>
            <a:normAutofit/>
          </a:bodyPr>
          <a:lstStyle/>
          <a:p>
            <a:r>
              <a:rPr lang="en-US" altLang="zh-TW" sz="5300" b="1" dirty="0">
                <a:solidFill>
                  <a:srgbClr val="336600"/>
                </a:solidFill>
              </a:rPr>
              <a:t>Leading a Healthy Lifestyle to </a:t>
            </a:r>
            <a:r>
              <a:rPr lang="en-US" altLang="zh-TW" sz="5300" b="1" dirty="0" smtClean="0">
                <a:solidFill>
                  <a:srgbClr val="336600"/>
                </a:solidFill>
              </a:rPr>
              <a:t>Improve </a:t>
            </a:r>
            <a:r>
              <a:rPr lang="en-US" altLang="zh-TW" sz="5300" b="1" dirty="0">
                <a:solidFill>
                  <a:srgbClr val="336600"/>
                </a:solidFill>
              </a:rPr>
              <a:t>Immunity</a:t>
            </a:r>
            <a:endParaRPr lang="zh-TW" altLang="en-US" sz="5300" b="1" strike="sngStrike" dirty="0">
              <a:solidFill>
                <a:srgbClr val="336600"/>
              </a:solidFill>
            </a:endParaRPr>
          </a:p>
        </p:txBody>
      </p:sp>
      <p:sp>
        <p:nvSpPr>
          <p:cNvPr id="3" name="副標題 2"/>
          <p:cNvSpPr>
            <a:spLocks noGrp="1"/>
          </p:cNvSpPr>
          <p:nvPr>
            <p:ph type="subTitle" idx="1"/>
          </p:nvPr>
        </p:nvSpPr>
        <p:spPr>
          <a:xfrm>
            <a:off x="936237" y="3154408"/>
            <a:ext cx="7271525" cy="1241822"/>
          </a:xfrm>
        </p:spPr>
        <p:txBody>
          <a:bodyPr>
            <a:normAutofit/>
          </a:bodyPr>
          <a:lstStyle/>
          <a:p>
            <a:r>
              <a:rPr lang="en-HK" altLang="zh-TW" sz="3300" dirty="0">
                <a:solidFill>
                  <a:srgbClr val="336600"/>
                </a:solidFill>
              </a:rPr>
              <a:t>Technology and Living (</a:t>
            </a:r>
            <a:r>
              <a:rPr lang="en-US" altLang="zh-TW" sz="3300" dirty="0">
                <a:solidFill>
                  <a:srgbClr val="336600"/>
                </a:solidFill>
              </a:rPr>
              <a:t>Junior Secondary)</a:t>
            </a:r>
            <a:endParaRPr lang="zh-TW" altLang="en-US" sz="3300" dirty="0">
              <a:solidFill>
                <a:srgbClr val="336600"/>
              </a:solidFill>
            </a:endParaRPr>
          </a:p>
        </p:txBody>
      </p:sp>
      <p:pic>
        <p:nvPicPr>
          <p:cNvPr id="4" name="圖片 3" descr="一張含有 輪子 的圖片&#10;&#10;自動產生的描述">
            <a:extLst>
              <a:ext uri="{FF2B5EF4-FFF2-40B4-BE49-F238E27FC236}">
                <a16:creationId xmlns:a16="http://schemas.microsoft.com/office/drawing/2014/main" xmlns="" id="{2369BAB0-F902-4739-AA00-A6374F3F3F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08820" y="4112288"/>
            <a:ext cx="2343778" cy="2343778"/>
          </a:xfrm>
          <a:prstGeom prst="rect">
            <a:avLst/>
          </a:prstGeom>
        </p:spPr>
      </p:pic>
    </p:spTree>
    <p:extLst>
      <p:ext uri="{BB962C8B-B14F-4D97-AF65-F5344CB8AC3E}">
        <p14:creationId xmlns:p14="http://schemas.microsoft.com/office/powerpoint/2010/main" xmlns="" val="3411087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258" y="578726"/>
            <a:ext cx="6480720" cy="2781531"/>
          </a:xfrm>
          <a:prstGeom prst="rect">
            <a:avLst/>
          </a:prstGeom>
        </p:spPr>
        <p:txBody>
          <a:bodyPr wrap="square">
            <a:spAutoFit/>
          </a:bodyPr>
          <a:lstStyle/>
          <a:p>
            <a:pPr algn="just"/>
            <a:r>
              <a:rPr kumimoji="1" lang="en-US" sz="3600" b="1" kern="10" dirty="0">
                <a:ln w="11430"/>
                <a:solidFill>
                  <a:srgbClr val="336600"/>
                </a:solidFill>
                <a:cs typeface="FrankRuehl" pitchFamily="34" charset="-79"/>
              </a:rPr>
              <a:t>Meal planning</a:t>
            </a:r>
          </a:p>
          <a:p>
            <a:pPr lvl="0" algn="just"/>
            <a:endParaRPr lang="en-US" sz="1875" dirty="0"/>
          </a:p>
          <a:p>
            <a:pPr marL="257175" indent="-257175" algn="just">
              <a:buFont typeface="Arial" pitchFamily="34" charset="0"/>
              <a:buChar char="•"/>
            </a:pPr>
            <a:r>
              <a:rPr lang="en-US" sz="2400" dirty="0"/>
              <a:t>A </a:t>
            </a:r>
            <a:r>
              <a:rPr lang="en-US" sz="2400" dirty="0" smtClean="0"/>
              <a:t>well-planned </a:t>
            </a:r>
            <a:r>
              <a:rPr lang="en-US" sz="2400" dirty="0"/>
              <a:t>diet delivers </a:t>
            </a:r>
            <a:r>
              <a:rPr lang="en-US" sz="2400" dirty="0" smtClean="0"/>
              <a:t>adequately a </a:t>
            </a:r>
            <a:r>
              <a:rPr lang="en-US" sz="2400" dirty="0"/>
              <a:t>balanced array of nutrients and an appropriate amount of </a:t>
            </a:r>
            <a:r>
              <a:rPr lang="en-US" sz="2400" dirty="0" smtClean="0"/>
              <a:t>energy</a:t>
            </a:r>
          </a:p>
          <a:p>
            <a:pPr marL="257175" indent="-257175" algn="just">
              <a:buFont typeface="Arial" pitchFamily="34" charset="0"/>
              <a:buChar char="•"/>
            </a:pPr>
            <a:r>
              <a:rPr lang="en-US" sz="2400" dirty="0" smtClean="0"/>
              <a:t>Choose more nutrient-dense foods with variety when planning meals</a:t>
            </a:r>
            <a:endParaRPr lang="en-US" sz="2400" dirty="0"/>
          </a:p>
        </p:txBody>
      </p:sp>
      <p:sp>
        <p:nvSpPr>
          <p:cNvPr id="4" name="Slide Number Placeholder 3"/>
          <p:cNvSpPr>
            <a:spLocks noGrp="1"/>
          </p:cNvSpPr>
          <p:nvPr>
            <p:ph type="sldNum" sz="quarter" idx="12"/>
          </p:nvPr>
        </p:nvSpPr>
        <p:spPr/>
        <p:txBody>
          <a:bodyPr/>
          <a:lstStyle/>
          <a:p>
            <a:fld id="{99B7B5DF-5DA9-46A7-9A59-86908C82C3B1}" type="slidenum">
              <a:rPr lang="en-US" smtClean="0"/>
              <a:pPr/>
              <a:t>10</a:t>
            </a:fld>
            <a:endParaRPr lang="en-US" dirty="0"/>
          </a:p>
        </p:txBody>
      </p:sp>
      <p:pic>
        <p:nvPicPr>
          <p:cNvPr id="6" name="Picture 2" descr="D:\Users\hhyngai\Desktop\photo\1502 backup\FSP class photo 2014\IMG_760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61" r="3960" b="10143"/>
          <a:stretch/>
        </p:blipFill>
        <p:spPr bwMode="auto">
          <a:xfrm>
            <a:off x="1560148" y="3676710"/>
            <a:ext cx="2938887"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D:\Users\hhyngai\Desktop\photo\1502 backup\FSP class photo 2014\IMG_76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221018" y="3905538"/>
            <a:ext cx="2764029" cy="20607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536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9975" y="1699022"/>
            <a:ext cx="7081025" cy="1790700"/>
          </a:xfrm>
        </p:spPr>
        <p:txBody>
          <a:bodyPr/>
          <a:lstStyle/>
          <a:p>
            <a:r>
              <a:rPr lang="en-US" altLang="zh-TW" b="1" dirty="0">
                <a:solidFill>
                  <a:srgbClr val="336600"/>
                </a:solidFill>
              </a:rPr>
              <a:t>Enough Sleep </a:t>
            </a:r>
            <a:endParaRPr lang="zh-TW" altLang="en-US" b="1" dirty="0">
              <a:solidFill>
                <a:srgbClr val="336600"/>
              </a:solidFill>
            </a:endParaRPr>
          </a:p>
        </p:txBody>
      </p:sp>
      <p:sp>
        <p:nvSpPr>
          <p:cNvPr id="3" name="副標題 2"/>
          <p:cNvSpPr>
            <a:spLocks noGrp="1"/>
          </p:cNvSpPr>
          <p:nvPr>
            <p:ph type="subTitle" idx="1"/>
          </p:nvPr>
        </p:nvSpPr>
        <p:spPr/>
        <p:txBody>
          <a:bodyPr/>
          <a:lstStyle/>
          <a:p>
            <a:endParaRPr lang="zh-TW" altLang="en-US"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11</a:t>
            </a:fld>
            <a:endParaRPr lang="en-US" dirty="0"/>
          </a:p>
        </p:txBody>
      </p:sp>
    </p:spTree>
    <p:extLst>
      <p:ext uri="{BB962C8B-B14F-4D97-AF65-F5344CB8AC3E}">
        <p14:creationId xmlns:p14="http://schemas.microsoft.com/office/powerpoint/2010/main" xmlns="" val="309352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336600"/>
                </a:solidFill>
              </a:rPr>
              <a:t>Enough Sleep</a:t>
            </a:r>
            <a:endParaRPr lang="zh-TW" altLang="en-US" b="1" dirty="0">
              <a:solidFill>
                <a:srgbClr val="336600"/>
              </a:solidFill>
            </a:endParaRPr>
          </a:p>
        </p:txBody>
      </p:sp>
      <p:sp>
        <p:nvSpPr>
          <p:cNvPr id="3" name="內容版面配置區 2"/>
          <p:cNvSpPr>
            <a:spLocks noGrp="1"/>
          </p:cNvSpPr>
          <p:nvPr>
            <p:ph idx="1"/>
          </p:nvPr>
        </p:nvSpPr>
        <p:spPr>
          <a:xfrm>
            <a:off x="628650" y="1825625"/>
            <a:ext cx="7711786" cy="4351338"/>
          </a:xfrm>
        </p:spPr>
        <p:txBody>
          <a:bodyPr/>
          <a:lstStyle/>
          <a:p>
            <a:pPr algn="just"/>
            <a:r>
              <a:rPr lang="en-US" altLang="zh-TW" dirty="0"/>
              <a:t>Sleep is vital for health</a:t>
            </a:r>
          </a:p>
          <a:p>
            <a:pPr algn="just"/>
            <a:r>
              <a:rPr lang="en-US" altLang="zh-TW" dirty="0"/>
              <a:t>While sleeping, our muscles get relaxed and body tissues are repaired</a:t>
            </a:r>
          </a:p>
          <a:p>
            <a:pPr algn="just"/>
            <a:r>
              <a:rPr lang="en-US" altLang="zh-TW" dirty="0"/>
              <a:t>After a good sleep, we wake up </a:t>
            </a:r>
            <a:r>
              <a:rPr lang="en-US" altLang="zh-TW" dirty="0" smtClean="0"/>
              <a:t>feeling lively, clear-headed </a:t>
            </a:r>
            <a:r>
              <a:rPr lang="en-US" altLang="zh-TW" dirty="0"/>
              <a:t>and full of energy</a:t>
            </a:r>
          </a:p>
          <a:p>
            <a:pPr algn="just"/>
            <a:r>
              <a:rPr lang="en-US" altLang="zh-TW" dirty="0"/>
              <a:t>Both sleeping time and sleeping quality are important</a:t>
            </a:r>
            <a:endParaRPr lang="zh-TW" altLang="en-US"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12</a:t>
            </a:fld>
            <a:endParaRPr lang="en-US" dirty="0"/>
          </a:p>
        </p:txBody>
      </p:sp>
    </p:spTree>
    <p:extLst>
      <p:ext uri="{BB962C8B-B14F-4D97-AF65-F5344CB8AC3E}">
        <p14:creationId xmlns:p14="http://schemas.microsoft.com/office/powerpoint/2010/main" xmlns="" val="428067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9975" y="1699022"/>
            <a:ext cx="7081025" cy="1790700"/>
          </a:xfrm>
        </p:spPr>
        <p:txBody>
          <a:bodyPr/>
          <a:lstStyle/>
          <a:p>
            <a:r>
              <a:rPr lang="en-US" altLang="zh-TW" b="1" dirty="0">
                <a:solidFill>
                  <a:srgbClr val="336600"/>
                </a:solidFill>
              </a:rPr>
              <a:t>Regular Exercise</a:t>
            </a:r>
            <a:endParaRPr lang="zh-TW" altLang="en-US" b="1" dirty="0">
              <a:solidFill>
                <a:srgbClr val="33660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13</a:t>
            </a:fld>
            <a:endParaRPr lang="en-US" dirty="0"/>
          </a:p>
        </p:txBody>
      </p:sp>
    </p:spTree>
    <p:extLst>
      <p:ext uri="{BB962C8B-B14F-4D97-AF65-F5344CB8AC3E}">
        <p14:creationId xmlns:p14="http://schemas.microsoft.com/office/powerpoint/2010/main" xmlns="" val="244831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4759" y="201522"/>
            <a:ext cx="7886700" cy="1325563"/>
          </a:xfrm>
        </p:spPr>
        <p:txBody>
          <a:bodyPr/>
          <a:lstStyle/>
          <a:p>
            <a:r>
              <a:rPr lang="en-US" altLang="zh-TW" b="1" dirty="0">
                <a:solidFill>
                  <a:srgbClr val="336600"/>
                </a:solidFill>
              </a:rPr>
              <a:t>Regular Exercise</a:t>
            </a:r>
            <a:endParaRPr lang="zh-TW" altLang="en-US" b="1" dirty="0">
              <a:solidFill>
                <a:srgbClr val="336600"/>
              </a:solidFill>
            </a:endParaRPr>
          </a:p>
        </p:txBody>
      </p:sp>
      <p:sp>
        <p:nvSpPr>
          <p:cNvPr id="3" name="內容版面配置區 2"/>
          <p:cNvSpPr>
            <a:spLocks noGrp="1"/>
          </p:cNvSpPr>
          <p:nvPr>
            <p:ph idx="1"/>
          </p:nvPr>
        </p:nvSpPr>
        <p:spPr>
          <a:xfrm>
            <a:off x="554759" y="1527085"/>
            <a:ext cx="7886700" cy="3565327"/>
          </a:xfrm>
        </p:spPr>
        <p:txBody>
          <a:bodyPr>
            <a:noAutofit/>
          </a:bodyPr>
          <a:lstStyle/>
          <a:p>
            <a:pPr marL="0" indent="0">
              <a:buNone/>
            </a:pPr>
            <a:r>
              <a:rPr lang="en-US" altLang="zh-TW" sz="2200" dirty="0"/>
              <a:t>Physical activity in daily life</a:t>
            </a:r>
          </a:p>
          <a:p>
            <a:pPr algn="just"/>
            <a:r>
              <a:rPr lang="en-US" sz="2200" dirty="0"/>
              <a:t>Studies show that regular physical activity (PA) can give us tremendous health benefits. Normally, the term “physical activity” is interpreted as sports being done in a full set of sport gear, like running or playing basketball. However, PA is not limited to those activities. In fact, any </a:t>
            </a:r>
            <a:r>
              <a:rPr lang="en-US" sz="2200" dirty="0" smtClean="0"/>
              <a:t>movement that </a:t>
            </a:r>
            <a:r>
              <a:rPr lang="en-US" sz="2200" dirty="0"/>
              <a:t>exerts energy expenditure is regarded as physical activity. Therefore, a simple and sustainable way to increase your daily PA level is to make PA a regular habit in your </a:t>
            </a:r>
            <a:r>
              <a:rPr lang="en-US" sz="2200" dirty="0" smtClean="0"/>
              <a:t>life, enjoy </a:t>
            </a:r>
            <a:r>
              <a:rPr lang="en-US" sz="2200" dirty="0"/>
              <a:t>the fun of PA and experience its benefits to health.</a:t>
            </a:r>
          </a:p>
          <a:p>
            <a:r>
              <a:rPr lang="en-US" sz="2200" dirty="0"/>
              <a:t>For more details, please refer to the website of the Centre for Health Protection: </a:t>
            </a:r>
            <a:r>
              <a:rPr lang="en-HK" sz="2200" dirty="0"/>
              <a:t>https://www.chp.gov.hk/en/static/90003.html</a:t>
            </a:r>
            <a:r>
              <a:rPr lang="en-US" sz="2200" dirty="0"/>
              <a:t/>
            </a:r>
            <a:br>
              <a:rPr lang="en-US" sz="2200" dirty="0"/>
            </a:br>
            <a:endParaRPr lang="en-US" altLang="zh-TW" sz="2200"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14</a:t>
            </a:fld>
            <a:endParaRPr lang="en-US" dirty="0"/>
          </a:p>
        </p:txBody>
      </p:sp>
    </p:spTree>
    <p:extLst>
      <p:ext uri="{BB962C8B-B14F-4D97-AF65-F5344CB8AC3E}">
        <p14:creationId xmlns:p14="http://schemas.microsoft.com/office/powerpoint/2010/main" xmlns="" val="2123622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9195" y="0"/>
            <a:ext cx="7886700" cy="1325563"/>
          </a:xfrm>
        </p:spPr>
        <p:txBody>
          <a:bodyPr/>
          <a:lstStyle/>
          <a:p>
            <a:r>
              <a:rPr lang="en-US" altLang="zh-TW" b="1" dirty="0">
                <a:solidFill>
                  <a:srgbClr val="336600"/>
                </a:solidFill>
              </a:rPr>
              <a:t>Regular Exercise</a:t>
            </a:r>
            <a:endParaRPr lang="zh-TW" altLang="en-US" b="1" dirty="0">
              <a:solidFill>
                <a:srgbClr val="336600"/>
              </a:solidFill>
            </a:endParaRPr>
          </a:p>
        </p:txBody>
      </p:sp>
      <p:sp>
        <p:nvSpPr>
          <p:cNvPr id="3" name="內容版面配置區 2"/>
          <p:cNvSpPr>
            <a:spLocks noGrp="1"/>
          </p:cNvSpPr>
          <p:nvPr>
            <p:ph idx="1"/>
          </p:nvPr>
        </p:nvSpPr>
        <p:spPr>
          <a:xfrm>
            <a:off x="259195" y="1200781"/>
            <a:ext cx="8154555" cy="3565327"/>
          </a:xfrm>
        </p:spPr>
        <p:txBody>
          <a:bodyPr>
            <a:noAutofit/>
          </a:bodyPr>
          <a:lstStyle/>
          <a:p>
            <a:pPr marL="0" indent="0" algn="just">
              <a:buNone/>
            </a:pPr>
            <a:r>
              <a:rPr lang="en-US" altLang="zh-TW" sz="2000" dirty="0"/>
              <a:t>Children and youth (aged 5 – 17 years)</a:t>
            </a:r>
          </a:p>
          <a:p>
            <a:pPr algn="just"/>
            <a:r>
              <a:rPr lang="en-US" sz="2000" dirty="0"/>
              <a:t>For children and youth of this age group, physical activity includes play, games, sports, transportation (e.g. walking or cycling), recreation, physical education or planned exercise, in the context of family, school, and community activities.</a:t>
            </a:r>
          </a:p>
          <a:p>
            <a:pPr algn="just"/>
            <a:r>
              <a:rPr lang="en-US" sz="2000" dirty="0"/>
              <a:t>For all healthy children and youth aged 5-17 years without any contraindication to physical activity, they should accumulate at least 60 minutes of </a:t>
            </a:r>
            <a:r>
              <a:rPr lang="en-US" sz="2000" dirty="0">
                <a:hlinkClick r:id="rId2"/>
              </a:rPr>
              <a:t>moderate</a:t>
            </a:r>
            <a:r>
              <a:rPr lang="en-US" sz="2000" dirty="0"/>
              <a:t> to </a:t>
            </a:r>
            <a:r>
              <a:rPr lang="en-US" sz="2000" dirty="0">
                <a:hlinkClick r:id="rId2"/>
              </a:rPr>
              <a:t>vigorous-intensity</a:t>
            </a:r>
            <a:r>
              <a:rPr lang="en-US" sz="2000" dirty="0"/>
              <a:t> physical activity every day.  Performing more than 60 minutes of physical activity daily provides additional health benefits.  Most of the daily physical activity should be aerobic. The activity plan should incorporate </a:t>
            </a:r>
            <a:r>
              <a:rPr lang="en-US" sz="2000" dirty="0">
                <a:hlinkClick r:id="rId2"/>
              </a:rPr>
              <a:t>vigorous-intensity</a:t>
            </a:r>
            <a:r>
              <a:rPr lang="en-US" sz="2000" dirty="0"/>
              <a:t> activity, including muscle-strengthening and bone-strengthening activity, at least 3 times per week.</a:t>
            </a:r>
          </a:p>
          <a:p>
            <a:pPr algn="just"/>
            <a:r>
              <a:rPr lang="en-US" sz="2000" dirty="0"/>
              <a:t>For details, please refer to the website of the Department of Health – Physical Activity</a:t>
            </a:r>
          </a:p>
          <a:p>
            <a:pPr marL="176213" indent="0" algn="just">
              <a:spcBef>
                <a:spcPts val="0"/>
              </a:spcBef>
              <a:buNone/>
            </a:pPr>
            <a:r>
              <a:rPr lang="en-HK" sz="2000" dirty="0"/>
              <a:t>https://www.change4health.gov.hk/en/physical_activity/guidelines/youth/index.html</a:t>
            </a:r>
            <a:endParaRPr lang="en-US" altLang="zh-TW" sz="2000"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15</a:t>
            </a:fld>
            <a:endParaRPr lang="en-US" dirty="0"/>
          </a:p>
        </p:txBody>
      </p:sp>
    </p:spTree>
    <p:extLst>
      <p:ext uri="{BB962C8B-B14F-4D97-AF65-F5344CB8AC3E}">
        <p14:creationId xmlns:p14="http://schemas.microsoft.com/office/powerpoint/2010/main" xmlns="" val="80073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9975" y="1699022"/>
            <a:ext cx="7081025" cy="1790700"/>
          </a:xfrm>
        </p:spPr>
        <p:txBody>
          <a:bodyPr>
            <a:normAutofit fontScale="90000"/>
          </a:bodyPr>
          <a:lstStyle/>
          <a:p>
            <a:r>
              <a:rPr lang="en-US" altLang="zh-TW" b="1" dirty="0">
                <a:solidFill>
                  <a:srgbClr val="336600"/>
                </a:solidFill>
              </a:rPr>
              <a:t>Personal and Environmental Hygiene</a:t>
            </a:r>
            <a:endParaRPr lang="zh-TW" altLang="en-US" b="1" dirty="0">
              <a:solidFill>
                <a:srgbClr val="33660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16</a:t>
            </a:fld>
            <a:endParaRPr lang="en-US" dirty="0"/>
          </a:p>
        </p:txBody>
      </p:sp>
    </p:spTree>
    <p:extLst>
      <p:ext uri="{BB962C8B-B14F-4D97-AF65-F5344CB8AC3E}">
        <p14:creationId xmlns:p14="http://schemas.microsoft.com/office/powerpoint/2010/main" xmlns="" val="336057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336600"/>
                </a:solidFill>
              </a:rPr>
              <a:t>Personal and Environmental Hygiene</a:t>
            </a:r>
            <a:endParaRPr lang="zh-TW" altLang="en-US" b="1" dirty="0">
              <a:solidFill>
                <a:srgbClr val="336600"/>
              </a:solidFill>
            </a:endParaRPr>
          </a:p>
        </p:txBody>
      </p:sp>
      <p:sp>
        <p:nvSpPr>
          <p:cNvPr id="3" name="內容版面配置區 2"/>
          <p:cNvSpPr>
            <a:spLocks noGrp="1"/>
          </p:cNvSpPr>
          <p:nvPr>
            <p:ph idx="1"/>
          </p:nvPr>
        </p:nvSpPr>
        <p:spPr/>
        <p:txBody>
          <a:bodyPr>
            <a:normAutofit/>
          </a:bodyPr>
          <a:lstStyle/>
          <a:p>
            <a:pPr marL="0" indent="0" algn="just">
              <a:buNone/>
            </a:pPr>
            <a:r>
              <a:rPr lang="en-US" altLang="zh-TW" dirty="0"/>
              <a:t>A good standard of personal cleanliness and have a sense of social morality could keep us from infection</a:t>
            </a:r>
          </a:p>
          <a:p>
            <a:pPr algn="just"/>
            <a:r>
              <a:rPr lang="en-US" altLang="zh-TW" dirty="0"/>
              <a:t>Stay healthy</a:t>
            </a:r>
          </a:p>
          <a:p>
            <a:pPr marL="542925" indent="-338138" algn="just">
              <a:buNone/>
            </a:pPr>
            <a:r>
              <a:rPr lang="en-US" altLang="zh-TW" dirty="0"/>
              <a:t>- 	look after our body, including keeping hair and hands clean etc. </a:t>
            </a:r>
          </a:p>
          <a:p>
            <a:pPr algn="just"/>
            <a:r>
              <a:rPr lang="en-US" altLang="zh-TW" dirty="0"/>
              <a:t>Keep our clothing clean</a:t>
            </a:r>
          </a:p>
          <a:p>
            <a:pPr marL="609600" indent="-342900" algn="just">
              <a:buFontTx/>
              <a:buChar char="-"/>
            </a:pPr>
            <a:r>
              <a:rPr lang="en-US" altLang="zh-TW" dirty="0"/>
              <a:t>wash or remove any dirt from the clothes after wearing them, remove any stain </a:t>
            </a:r>
            <a:r>
              <a:rPr lang="en-US" altLang="zh-TW" dirty="0" smtClean="0"/>
              <a:t>from clothes as </a:t>
            </a:r>
            <a:r>
              <a:rPr lang="en-US" altLang="zh-TW" dirty="0"/>
              <a:t>soon as possible, keep shoes clean etc.</a:t>
            </a:r>
            <a:endParaRPr lang="en-US" altLang="zh-TW" strike="sngStrike" dirty="0"/>
          </a:p>
          <a:p>
            <a:pPr algn="just">
              <a:buFontTx/>
              <a:buChar char="-"/>
            </a:pPr>
            <a:endParaRPr lang="en-US" altLang="zh-TW" dirty="0"/>
          </a:p>
          <a:p>
            <a:pPr algn="just"/>
            <a:endParaRPr lang="zh-TW" altLang="en-US"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17</a:t>
            </a:fld>
            <a:endParaRPr lang="en-US" dirty="0"/>
          </a:p>
        </p:txBody>
      </p:sp>
    </p:spTree>
    <p:extLst>
      <p:ext uri="{BB962C8B-B14F-4D97-AF65-F5344CB8AC3E}">
        <p14:creationId xmlns:p14="http://schemas.microsoft.com/office/powerpoint/2010/main" xmlns="" val="200092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6340" y="1800345"/>
            <a:ext cx="3506562" cy="3816429"/>
          </a:xfrm>
          <a:prstGeom prst="rect">
            <a:avLst/>
          </a:prstGeom>
        </p:spPr>
        <p:txBody>
          <a:bodyPr wrap="square">
            <a:spAutoFit/>
          </a:bodyPr>
          <a:lstStyle/>
          <a:p>
            <a:pPr marL="342900" indent="-342900">
              <a:buFont typeface="Arial" panose="020B0604020202020204" pitchFamily="34" charset="0"/>
              <a:buChar char="•"/>
            </a:pPr>
            <a:r>
              <a:rPr lang="en-US" altLang="zh-TW" sz="2200" dirty="0"/>
              <a:t>Maintain a healthy living environment. </a:t>
            </a:r>
            <a:r>
              <a:rPr lang="zh-TW" altLang="en-US" sz="2200" dirty="0"/>
              <a:t> </a:t>
            </a:r>
            <a:r>
              <a:rPr lang="en-US" altLang="zh-TW" sz="2200" dirty="0"/>
              <a:t>Keep it well-ventilated, clean and free from pollution</a:t>
            </a:r>
          </a:p>
          <a:p>
            <a:pPr marL="330994" indent="-64294" algn="just"/>
            <a:endParaRPr lang="en-US" altLang="zh-TW" sz="2200" dirty="0"/>
          </a:p>
          <a:p>
            <a:pPr marL="330994" indent="-261938">
              <a:buFont typeface="Arial" pitchFamily="34" charset="0"/>
              <a:buChar char="•"/>
            </a:pPr>
            <a:r>
              <a:rPr lang="en-HK" altLang="zh-TW" sz="2200" dirty="0"/>
              <a:t>For details, please refer to the website of the Centre of Health Protection:</a:t>
            </a:r>
            <a:r>
              <a:rPr lang="en-HK" sz="2200" dirty="0"/>
              <a:t> https://www.chp.gov.hk/en/healthtopics/content/460/19899.html</a:t>
            </a:r>
            <a:endParaRPr lang="en-US" altLang="zh-HK" sz="2200" dirty="0">
              <a:latin typeface="+mj-ea"/>
            </a:endParaRPr>
          </a:p>
        </p:txBody>
      </p:sp>
      <p:sp>
        <p:nvSpPr>
          <p:cNvPr id="6" name="標題 1"/>
          <p:cNvSpPr txBox="1">
            <a:spLocks/>
          </p:cNvSpPr>
          <p:nvPr/>
        </p:nvSpPr>
        <p:spPr>
          <a:xfrm>
            <a:off x="489098" y="223285"/>
            <a:ext cx="3640952" cy="1519142"/>
          </a:xfrm>
          <a:prstGeom prst="rect">
            <a:avLst/>
          </a:prstGeom>
        </p:spPr>
        <p:txBody>
          <a:bodyPr vert="horz" lIns="68580" tIns="34290" rIns="68580" bIns="34290" rtlCol="0" anchor="b">
            <a:noAutofit/>
          </a:bodyPr>
          <a:lstStyle/>
          <a:p>
            <a:pPr algn="ctr">
              <a:lnSpc>
                <a:spcPct val="90000"/>
              </a:lnSpc>
              <a:spcBef>
                <a:spcPct val="0"/>
              </a:spcBef>
              <a:defRPr/>
            </a:pPr>
            <a:r>
              <a:rPr lang="en-HK" altLang="zh-TW" sz="3200" b="1" dirty="0">
                <a:solidFill>
                  <a:srgbClr val="336600"/>
                </a:solidFill>
                <a:latin typeface="+mj-lt"/>
                <a:ea typeface="+mj-ea"/>
                <a:cs typeface="+mj-cs"/>
              </a:rPr>
              <a:t>Personal and Environmental Hygiene</a:t>
            </a:r>
            <a:endParaRPr lang="zh-TW" altLang="en-US" sz="3200" b="1" dirty="0">
              <a:solidFill>
                <a:srgbClr val="336600"/>
              </a:solidFill>
              <a:latin typeface="+mj-lt"/>
              <a:ea typeface="+mj-ea"/>
              <a:cs typeface="+mj-cs"/>
            </a:endParaRPr>
          </a:p>
        </p:txBody>
      </p:sp>
      <p:sp>
        <p:nvSpPr>
          <p:cNvPr id="7" name="Rectangle 3"/>
          <p:cNvSpPr/>
          <p:nvPr/>
        </p:nvSpPr>
        <p:spPr>
          <a:xfrm>
            <a:off x="4326059" y="6211669"/>
            <a:ext cx="4451928" cy="646331"/>
          </a:xfrm>
          <a:prstGeom prst="rect">
            <a:avLst/>
          </a:prstGeom>
        </p:spPr>
        <p:txBody>
          <a:bodyPr wrap="square">
            <a:spAutoFit/>
          </a:bodyPr>
          <a:lstStyle/>
          <a:p>
            <a:pPr marL="0" lvl="1"/>
            <a:r>
              <a:rPr lang="en-HK" sz="1200" dirty="0"/>
              <a:t>Source: https://www.chp.gov.hk/files/pdf/pneumonia_respiratory_health_advice_en.pdf</a:t>
            </a:r>
            <a:endParaRPr lang="en-US" sz="1350" dirty="0"/>
          </a:p>
        </p:txBody>
      </p:sp>
      <p:pic>
        <p:nvPicPr>
          <p:cNvPr id="3" name="圖片 2" descr="一張含有 螢幕擷取畫面 的圖片&#10;&#10;自動產生的描述">
            <a:extLst>
              <a:ext uri="{FF2B5EF4-FFF2-40B4-BE49-F238E27FC236}">
                <a16:creationId xmlns:a16="http://schemas.microsoft.com/office/drawing/2014/main" xmlns="" id="{8EA0B5F9-78FB-409D-B168-D50A0862B41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26059" y="0"/>
            <a:ext cx="4411234" cy="6234545"/>
          </a:xfrm>
          <a:prstGeom prst="rect">
            <a:avLst/>
          </a:prstGeom>
        </p:spPr>
      </p:pic>
    </p:spTree>
    <p:extLst>
      <p:ext uri="{BB962C8B-B14F-4D97-AF65-F5344CB8AC3E}">
        <p14:creationId xmlns:p14="http://schemas.microsoft.com/office/powerpoint/2010/main" xmlns="" val="2165813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5" descr="personal hygiene girl.jpg">
            <a:extLst>
              <a:ext uri="{FF2B5EF4-FFF2-40B4-BE49-F238E27FC236}">
                <a16:creationId xmlns:a16="http://schemas.microsoft.com/office/drawing/2014/main" xmlns="" id="{49349950-8792-420D-A099-5BC09C3C885D}"/>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0205" y="1699492"/>
            <a:ext cx="3018446" cy="4922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a:extLst>
              <a:ext uri="{FF2B5EF4-FFF2-40B4-BE49-F238E27FC236}">
                <a16:creationId xmlns:a16="http://schemas.microsoft.com/office/drawing/2014/main" xmlns="" id="{FB653838-5719-446A-BC54-3F131483FFC8}"/>
              </a:ext>
            </a:extLst>
          </p:cNvPr>
          <p:cNvSpPr>
            <a:spLocks noGrp="1"/>
          </p:cNvSpPr>
          <p:nvPr>
            <p:ph type="title"/>
          </p:nvPr>
        </p:nvSpPr>
        <p:spPr>
          <a:xfrm>
            <a:off x="1269422" y="280908"/>
            <a:ext cx="6134100" cy="857250"/>
          </a:xfrm>
        </p:spPr>
        <p:txBody>
          <a:bodyPr/>
          <a:lstStyle/>
          <a:p>
            <a:pPr eaLnBrk="1" hangingPunct="1"/>
            <a:r>
              <a:rPr lang="en-US" altLang="zh-TW" b="1" dirty="0">
                <a:solidFill>
                  <a:srgbClr val="336600"/>
                </a:solidFill>
              </a:rPr>
              <a:t>Personal hygiene</a:t>
            </a:r>
            <a:endParaRPr lang="zh-TW" altLang="en-US" b="1" dirty="0">
              <a:solidFill>
                <a:srgbClr val="336600"/>
              </a:solidFill>
            </a:endParaRPr>
          </a:p>
        </p:txBody>
      </p:sp>
      <p:sp>
        <p:nvSpPr>
          <p:cNvPr id="10244" name="Slide Number Placeholder 3">
            <a:extLst>
              <a:ext uri="{FF2B5EF4-FFF2-40B4-BE49-F238E27FC236}">
                <a16:creationId xmlns:a16="http://schemas.microsoft.com/office/drawing/2014/main" xmlns="" id="{9071BC60-2DC0-4508-BCC7-5591182B02E8}"/>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557213" indent="-214313">
              <a:defRPr>
                <a:solidFill>
                  <a:schemeClr val="tx1"/>
                </a:solidFill>
                <a:latin typeface="Calibri" panose="020F0502020204030204" pitchFamily="34" charset="0"/>
                <a:ea typeface="新細明體" panose="02020500000000000000" pitchFamily="18" charset="-120"/>
              </a:defRPr>
            </a:lvl2pPr>
            <a:lvl3pPr marL="857250" indent="-171450">
              <a:defRPr>
                <a:solidFill>
                  <a:schemeClr val="tx1"/>
                </a:solidFill>
                <a:latin typeface="Calibri" panose="020F0502020204030204" pitchFamily="34" charset="0"/>
                <a:ea typeface="新細明體" panose="02020500000000000000" pitchFamily="18" charset="-120"/>
              </a:defRPr>
            </a:lvl3pPr>
            <a:lvl4pPr marL="1200150" indent="-171450">
              <a:defRPr>
                <a:solidFill>
                  <a:schemeClr val="tx1"/>
                </a:solidFill>
                <a:latin typeface="Calibri" panose="020F0502020204030204" pitchFamily="34" charset="0"/>
                <a:ea typeface="新細明體" panose="02020500000000000000" pitchFamily="18" charset="-120"/>
              </a:defRPr>
            </a:lvl4pPr>
            <a:lvl5pPr marL="1543050" indent="-171450">
              <a:defRPr>
                <a:solidFill>
                  <a:schemeClr val="tx1"/>
                </a:solidFill>
                <a:latin typeface="Calibri" panose="020F0502020204030204" pitchFamily="34" charset="0"/>
                <a:ea typeface="新細明體" panose="02020500000000000000" pitchFamily="18" charset="-120"/>
              </a:defRPr>
            </a:lvl5pPr>
            <a:lvl6pPr marL="18859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8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7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6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70D1C18-E050-4D04-A594-8A5946D5EC0F}" type="slidenum">
              <a:rPr lang="zh-HK" altLang="en-US">
                <a:solidFill>
                  <a:srgbClr val="898989"/>
                </a:solidFill>
              </a:rPr>
              <a:pPr/>
              <a:t>19</a:t>
            </a:fld>
            <a:endParaRPr lang="zh-HK" altLang="en-US">
              <a:solidFill>
                <a:srgbClr val="898989"/>
              </a:solidFill>
            </a:endParaRPr>
          </a:p>
        </p:txBody>
      </p:sp>
      <p:sp>
        <p:nvSpPr>
          <p:cNvPr id="11" name="Rectangle 10">
            <a:extLst>
              <a:ext uri="{FF2B5EF4-FFF2-40B4-BE49-F238E27FC236}">
                <a16:creationId xmlns:a16="http://schemas.microsoft.com/office/drawing/2014/main" xmlns="" id="{C42AE4E2-0101-4AD9-986F-E56F614370FA}"/>
              </a:ext>
            </a:extLst>
          </p:cNvPr>
          <p:cNvSpPr/>
          <p:nvPr/>
        </p:nvSpPr>
        <p:spPr>
          <a:xfrm>
            <a:off x="2093265" y="1060337"/>
            <a:ext cx="6309099" cy="523220"/>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defRPr/>
            </a:pPr>
            <a:r>
              <a:rPr lang="en-US" altLang="zh-TW" sz="2800" dirty="0">
                <a:solidFill>
                  <a:schemeClr val="bg1"/>
                </a:solidFill>
              </a:rPr>
              <a:t>What should we do before handling food?</a:t>
            </a:r>
          </a:p>
        </p:txBody>
      </p:sp>
      <p:grpSp>
        <p:nvGrpSpPr>
          <p:cNvPr id="2" name="群組 1">
            <a:extLst>
              <a:ext uri="{FF2B5EF4-FFF2-40B4-BE49-F238E27FC236}">
                <a16:creationId xmlns:a16="http://schemas.microsoft.com/office/drawing/2014/main" xmlns="" id="{DAE788BD-017E-4CAD-85AF-7EFE49CAEDF7}"/>
              </a:ext>
            </a:extLst>
          </p:cNvPr>
          <p:cNvGrpSpPr/>
          <p:nvPr/>
        </p:nvGrpSpPr>
        <p:grpSpPr>
          <a:xfrm>
            <a:off x="830264" y="2129679"/>
            <a:ext cx="7775282" cy="4027322"/>
            <a:chOff x="1107019" y="1696571"/>
            <a:chExt cx="10367040" cy="5369764"/>
          </a:xfrm>
        </p:grpSpPr>
        <p:sp>
          <p:nvSpPr>
            <p:cNvPr id="8" name="Line Callout 2 7">
              <a:extLst>
                <a:ext uri="{FF2B5EF4-FFF2-40B4-BE49-F238E27FC236}">
                  <a16:creationId xmlns:a16="http://schemas.microsoft.com/office/drawing/2014/main" xmlns="" id="{5B05AE47-B27E-4DC7-B7CA-F700F5D7C4FA}"/>
                </a:ext>
              </a:extLst>
            </p:cNvPr>
            <p:cNvSpPr/>
            <p:nvPr/>
          </p:nvSpPr>
          <p:spPr>
            <a:xfrm>
              <a:off x="9145732" y="1696571"/>
              <a:ext cx="2208067" cy="1969771"/>
            </a:xfrm>
            <a:prstGeom prst="borderCallout2">
              <a:avLst>
                <a:gd name="adj1" fmla="val 20289"/>
                <a:gd name="adj2" fmla="val -1641"/>
                <a:gd name="adj3" fmla="val 32601"/>
                <a:gd name="adj4" fmla="val -9416"/>
                <a:gd name="adj5" fmla="val 72486"/>
                <a:gd name="adj6" fmla="val -29378"/>
              </a:avLst>
            </a:prstGeom>
            <a:ln w="28575">
              <a:solidFill>
                <a:schemeClr val="accent5">
                  <a:lumMod val="75000"/>
                </a:schemeClr>
              </a:solidFill>
            </a:ln>
          </p:spPr>
          <p:txBody>
            <a:bodyPr wrap="square">
              <a:spAutoFit/>
            </a:bodyPr>
            <a:lstStyle/>
            <a:p>
              <a:pPr algn="ctr">
                <a:defRPr/>
              </a:pPr>
              <a:r>
                <a:rPr lang="en-US" altLang="zh-TW" dirty="0"/>
                <a:t>Hair: </a:t>
              </a:r>
            </a:p>
            <a:p>
              <a:pPr>
                <a:defRPr/>
              </a:pPr>
              <a:r>
                <a:rPr lang="en-US" altLang="zh-TW" dirty="0" smtClean="0"/>
                <a:t>should wear a clean cap or hairnet and </a:t>
              </a:r>
              <a:r>
                <a:rPr lang="en-US" altLang="zh-TW" dirty="0"/>
                <a:t>tie up the hair</a:t>
              </a:r>
            </a:p>
          </p:txBody>
        </p:sp>
        <p:sp>
          <p:nvSpPr>
            <p:cNvPr id="9" name="Line Callout 2 8">
              <a:extLst>
                <a:ext uri="{FF2B5EF4-FFF2-40B4-BE49-F238E27FC236}">
                  <a16:creationId xmlns:a16="http://schemas.microsoft.com/office/drawing/2014/main" xmlns="" id="{A16E91D5-0910-426D-ABD1-E87C738B35F7}"/>
                </a:ext>
              </a:extLst>
            </p:cNvPr>
            <p:cNvSpPr/>
            <p:nvPr/>
          </p:nvSpPr>
          <p:spPr>
            <a:xfrm>
              <a:off x="9371828" y="4727233"/>
              <a:ext cx="2102231" cy="2339102"/>
            </a:xfrm>
            <a:prstGeom prst="borderCallout2">
              <a:avLst>
                <a:gd name="adj1" fmla="val 32505"/>
                <a:gd name="adj2" fmla="val -1667"/>
                <a:gd name="adj3" fmla="val 9997"/>
                <a:gd name="adj4" fmla="val -19480"/>
                <a:gd name="adj5" fmla="val -21239"/>
                <a:gd name="adj6" fmla="val -43019"/>
              </a:avLst>
            </a:prstGeom>
            <a:ln w="28575">
              <a:solidFill>
                <a:schemeClr val="accent5">
                  <a:lumMod val="75000"/>
                </a:schemeClr>
              </a:solidFill>
            </a:ln>
          </p:spPr>
          <p:txBody>
            <a:bodyPr wrap="square">
              <a:spAutoFit/>
            </a:bodyPr>
            <a:lstStyle/>
            <a:p>
              <a:pPr algn="ctr">
                <a:defRPr/>
              </a:pPr>
              <a:r>
                <a:rPr lang="en-US" altLang="zh-TW" dirty="0"/>
                <a:t>Cuts: </a:t>
              </a:r>
            </a:p>
            <a:p>
              <a:pPr>
                <a:defRPr/>
              </a:pPr>
              <a:r>
                <a:rPr lang="en-US" altLang="zh-TW" dirty="0" smtClean="0"/>
                <a:t>should cover </a:t>
              </a:r>
              <a:r>
                <a:rPr lang="en-US" altLang="zh-TW" dirty="0"/>
                <a:t>any cuts with clean waterproof plasters</a:t>
              </a:r>
            </a:p>
          </p:txBody>
        </p:sp>
        <p:sp>
          <p:nvSpPr>
            <p:cNvPr id="14" name="Line Callout 2 13">
              <a:extLst>
                <a:ext uri="{FF2B5EF4-FFF2-40B4-BE49-F238E27FC236}">
                  <a16:creationId xmlns:a16="http://schemas.microsoft.com/office/drawing/2014/main" xmlns="" id="{C65A4C0A-282D-4A35-AE71-71F1C26091C4}"/>
                </a:ext>
              </a:extLst>
            </p:cNvPr>
            <p:cNvSpPr/>
            <p:nvPr/>
          </p:nvSpPr>
          <p:spPr>
            <a:xfrm>
              <a:off x="1243831" y="4865667"/>
              <a:ext cx="2463368" cy="1231107"/>
            </a:xfrm>
            <a:prstGeom prst="borderCallout2">
              <a:avLst>
                <a:gd name="adj1" fmla="val 64853"/>
                <a:gd name="adj2" fmla="val 103546"/>
                <a:gd name="adj3" fmla="val 81158"/>
                <a:gd name="adj4" fmla="val 151310"/>
                <a:gd name="adj5" fmla="val 93031"/>
                <a:gd name="adj6" fmla="val 191071"/>
              </a:avLst>
            </a:prstGeom>
            <a:ln w="28575">
              <a:solidFill>
                <a:schemeClr val="accent5">
                  <a:lumMod val="75000"/>
                </a:schemeClr>
              </a:solidFill>
            </a:ln>
          </p:spPr>
          <p:txBody>
            <a:bodyPr wrap="square">
              <a:spAutoFit/>
            </a:bodyPr>
            <a:lstStyle/>
            <a:p>
              <a:pPr algn="ctr">
                <a:defRPr/>
              </a:pPr>
              <a:r>
                <a:rPr lang="en-US" altLang="zh-TW" dirty="0">
                  <a:solidFill>
                    <a:schemeClr val="tx2"/>
                  </a:solidFill>
                </a:rPr>
                <a:t>Fingernails:</a:t>
              </a:r>
            </a:p>
            <a:p>
              <a:pPr>
                <a:defRPr/>
              </a:pPr>
              <a:r>
                <a:rPr lang="en-US" altLang="zh-TW" dirty="0"/>
                <a:t>always keep them short and clean </a:t>
              </a:r>
            </a:p>
          </p:txBody>
        </p:sp>
        <p:sp>
          <p:nvSpPr>
            <p:cNvPr id="15" name="Line Callout 2 14">
              <a:extLst>
                <a:ext uri="{FF2B5EF4-FFF2-40B4-BE49-F238E27FC236}">
                  <a16:creationId xmlns:a16="http://schemas.microsoft.com/office/drawing/2014/main" xmlns="" id="{255DCB30-0630-4BE9-8099-127E3FF107FA}"/>
                </a:ext>
              </a:extLst>
            </p:cNvPr>
            <p:cNvSpPr/>
            <p:nvPr/>
          </p:nvSpPr>
          <p:spPr>
            <a:xfrm>
              <a:off x="1107019" y="2401491"/>
              <a:ext cx="2406076" cy="1600439"/>
            </a:xfrm>
            <a:prstGeom prst="borderCallout2">
              <a:avLst>
                <a:gd name="adj1" fmla="val 18750"/>
                <a:gd name="adj2" fmla="val 107755"/>
                <a:gd name="adj3" fmla="val 17272"/>
                <a:gd name="adj4" fmla="val 124692"/>
                <a:gd name="adj5" fmla="val 238697"/>
                <a:gd name="adj6" fmla="val 218238"/>
              </a:avLst>
            </a:prstGeom>
            <a:ln w="28575">
              <a:solidFill>
                <a:schemeClr val="accent5">
                  <a:lumMod val="75000"/>
                </a:schemeClr>
              </a:solidFill>
            </a:ln>
          </p:spPr>
          <p:txBody>
            <a:bodyPr wrap="square">
              <a:spAutoFit/>
            </a:bodyPr>
            <a:lstStyle/>
            <a:p>
              <a:pPr algn="ctr">
                <a:defRPr/>
              </a:pPr>
              <a:r>
                <a:rPr lang="en-US" altLang="zh-TW" dirty="0">
                  <a:solidFill>
                    <a:schemeClr val="tx2"/>
                  </a:solidFill>
                </a:rPr>
                <a:t>Clothing: </a:t>
              </a:r>
            </a:p>
            <a:p>
              <a:pPr>
                <a:defRPr/>
              </a:pPr>
              <a:r>
                <a:rPr lang="en-US" altLang="zh-TW" dirty="0"/>
                <a:t>put on apron before starting to prepare food</a:t>
              </a:r>
            </a:p>
          </p:txBody>
        </p:sp>
      </p:grpSp>
    </p:spTree>
    <p:extLst>
      <p:ext uri="{BB962C8B-B14F-4D97-AF65-F5344CB8AC3E}">
        <p14:creationId xmlns:p14="http://schemas.microsoft.com/office/powerpoint/2010/main" xmlns="" val="329640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34981"/>
            <a:ext cx="7886700" cy="1325563"/>
          </a:xfrm>
        </p:spPr>
        <p:txBody>
          <a:bodyPr/>
          <a:lstStyle/>
          <a:p>
            <a:r>
              <a:rPr lang="en-US" altLang="zh-TW" b="1" dirty="0">
                <a:solidFill>
                  <a:srgbClr val="336600"/>
                </a:solidFill>
              </a:rPr>
              <a:t>Healthy Lifestyle</a:t>
            </a:r>
            <a:endParaRPr lang="zh-TW" altLang="en-US" b="1" dirty="0">
              <a:solidFill>
                <a:srgbClr val="336600"/>
              </a:solidFill>
            </a:endParaRPr>
          </a:p>
        </p:txBody>
      </p:sp>
      <p:sp>
        <p:nvSpPr>
          <p:cNvPr id="3" name="內容版面配置區 2"/>
          <p:cNvSpPr>
            <a:spLocks noGrp="1"/>
          </p:cNvSpPr>
          <p:nvPr>
            <p:ph idx="1"/>
          </p:nvPr>
        </p:nvSpPr>
        <p:spPr/>
        <p:txBody>
          <a:bodyPr/>
          <a:lstStyle/>
          <a:p>
            <a:r>
              <a:rPr lang="en-US" altLang="zh-TW" dirty="0"/>
              <a:t>Balanced Diet</a:t>
            </a:r>
          </a:p>
          <a:p>
            <a:r>
              <a:rPr lang="en-US" altLang="zh-TW" dirty="0"/>
              <a:t>Enough Sleep</a:t>
            </a:r>
          </a:p>
          <a:p>
            <a:r>
              <a:rPr lang="en-US" altLang="zh-TW" dirty="0"/>
              <a:t>Regular Exercise</a:t>
            </a:r>
          </a:p>
          <a:p>
            <a:r>
              <a:rPr lang="en-US" altLang="zh-TW" dirty="0"/>
              <a:t>Personal and Environmental Hygiene</a:t>
            </a:r>
          </a:p>
          <a:p>
            <a:r>
              <a:rPr lang="en-US" altLang="zh-TW" dirty="0"/>
              <a:t>Optimistic and Positive</a:t>
            </a:r>
            <a:endParaRPr lang="en-US" altLang="zh-TW" strike="sngStrike" dirty="0">
              <a:solidFill>
                <a:srgbClr val="FF000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2</a:t>
            </a:fld>
            <a:endParaRPr lang="en-US" dirty="0"/>
          </a:p>
        </p:txBody>
      </p:sp>
    </p:spTree>
    <p:extLst>
      <p:ext uri="{BB962C8B-B14F-4D97-AF65-F5344CB8AC3E}">
        <p14:creationId xmlns:p14="http://schemas.microsoft.com/office/powerpoint/2010/main" xmlns="" val="115887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DC612A9-ECDC-4E11-B5CB-15CE9608D304}"/>
              </a:ext>
            </a:extLst>
          </p:cNvPr>
          <p:cNvSpPr>
            <a:spLocks noGrp="1"/>
          </p:cNvSpPr>
          <p:nvPr>
            <p:ph type="title"/>
          </p:nvPr>
        </p:nvSpPr>
        <p:spPr/>
        <p:txBody>
          <a:bodyPr/>
          <a:lstStyle/>
          <a:p>
            <a:r>
              <a:rPr lang="en-US" altLang="zh-TW" b="1" dirty="0">
                <a:solidFill>
                  <a:srgbClr val="336600"/>
                </a:solidFill>
              </a:rPr>
              <a:t>Personal hygiene</a:t>
            </a:r>
            <a:endParaRPr lang="en-HK" b="1" dirty="0">
              <a:solidFill>
                <a:srgbClr val="336600"/>
              </a:solidFill>
            </a:endParaRPr>
          </a:p>
        </p:txBody>
      </p:sp>
      <p:sp>
        <p:nvSpPr>
          <p:cNvPr id="3" name="內容版面配置區 2">
            <a:extLst>
              <a:ext uri="{FF2B5EF4-FFF2-40B4-BE49-F238E27FC236}">
                <a16:creationId xmlns:a16="http://schemas.microsoft.com/office/drawing/2014/main" xmlns="" id="{DD9EDDAB-D950-4492-844A-68CA4C0F3BBF}"/>
              </a:ext>
            </a:extLst>
          </p:cNvPr>
          <p:cNvSpPr>
            <a:spLocks noGrp="1"/>
          </p:cNvSpPr>
          <p:nvPr>
            <p:ph idx="1"/>
          </p:nvPr>
        </p:nvSpPr>
        <p:spPr>
          <a:xfrm>
            <a:off x="639283" y="1612973"/>
            <a:ext cx="7520268" cy="4351338"/>
          </a:xfrm>
        </p:spPr>
        <p:txBody>
          <a:bodyPr>
            <a:normAutofit fontScale="92500" lnSpcReduction="20000"/>
          </a:bodyPr>
          <a:lstStyle/>
          <a:p>
            <a:pPr lvl="0" algn="just"/>
            <a:r>
              <a:rPr lang="en-US" dirty="0" smtClean="0"/>
              <a:t>Should wash </a:t>
            </a:r>
            <a:r>
              <a:rPr lang="en-US" dirty="0"/>
              <a:t>hands thoroughly in clean/warm water with detergent before preparing food </a:t>
            </a:r>
            <a:r>
              <a:rPr lang="en-US" dirty="0" smtClean="0"/>
              <a:t>and </a:t>
            </a:r>
            <a:r>
              <a:rPr lang="en-US" dirty="0"/>
              <a:t>after touching raw meats</a:t>
            </a:r>
            <a:endParaRPr lang="en-US" altLang="zh-TW" strike="sngStrike" dirty="0"/>
          </a:p>
          <a:p>
            <a:pPr lvl="0" algn="just"/>
            <a:r>
              <a:rPr lang="en-US" dirty="0" smtClean="0"/>
              <a:t>Should wash </a:t>
            </a:r>
            <a:r>
              <a:rPr lang="en-US" dirty="0"/>
              <a:t>hands after visiting toilet, blowing nose </a:t>
            </a:r>
            <a:r>
              <a:rPr lang="en-US" dirty="0" smtClean="0"/>
              <a:t>and </a:t>
            </a:r>
            <a:r>
              <a:rPr lang="en-US" dirty="0"/>
              <a:t>handling refuse</a:t>
            </a:r>
            <a:endParaRPr lang="en-HK" dirty="0"/>
          </a:p>
          <a:p>
            <a:pPr lvl="0" algn="just"/>
            <a:r>
              <a:rPr lang="en-US" dirty="0"/>
              <a:t>Avoid touching cooked food with bare hands</a:t>
            </a:r>
            <a:endParaRPr lang="en-HK" dirty="0"/>
          </a:p>
          <a:p>
            <a:pPr lvl="0" algn="just"/>
            <a:r>
              <a:rPr lang="en-US" dirty="0" smtClean="0"/>
              <a:t>Should use </a:t>
            </a:r>
            <a:r>
              <a:rPr lang="en-US" dirty="0"/>
              <a:t>a clean spoon when tasting food during preparation and cooking, and wash it immediately afterwards</a:t>
            </a:r>
            <a:endParaRPr lang="en-HK" dirty="0"/>
          </a:p>
          <a:p>
            <a:pPr lvl="0" algn="just"/>
            <a:r>
              <a:rPr lang="en-US" dirty="0"/>
              <a:t>Do not sneeze or cough over food</a:t>
            </a:r>
            <a:endParaRPr lang="en-HK" dirty="0"/>
          </a:p>
          <a:p>
            <a:pPr lvl="0" algn="just"/>
            <a:r>
              <a:rPr lang="en-US" dirty="0"/>
              <a:t>Do not prepare food when suffering from flu, </a:t>
            </a:r>
            <a:r>
              <a:rPr lang="en-US" dirty="0" err="1"/>
              <a:t>diarrhoea</a:t>
            </a:r>
            <a:r>
              <a:rPr lang="en-US" dirty="0"/>
              <a:t>, colds, coughs or other infections</a:t>
            </a:r>
          </a:p>
          <a:p>
            <a:pPr algn="just"/>
            <a:endParaRPr lang="en-HK"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20</a:t>
            </a:fld>
            <a:endParaRPr lang="en-US" dirty="0"/>
          </a:p>
        </p:txBody>
      </p:sp>
    </p:spTree>
    <p:extLst>
      <p:ext uri="{BB962C8B-B14F-4D97-AF65-F5344CB8AC3E}">
        <p14:creationId xmlns:p14="http://schemas.microsoft.com/office/powerpoint/2010/main" xmlns="" val="194886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BF3EC884-8789-4875-9A8F-A3B92454A732}"/>
              </a:ext>
            </a:extLst>
          </p:cNvPr>
          <p:cNvSpPr>
            <a:spLocks noGrp="1"/>
          </p:cNvSpPr>
          <p:nvPr>
            <p:ph type="title"/>
          </p:nvPr>
        </p:nvSpPr>
        <p:spPr>
          <a:xfrm>
            <a:off x="326765" y="120153"/>
            <a:ext cx="7886700" cy="1325563"/>
          </a:xfrm>
        </p:spPr>
        <p:txBody>
          <a:bodyPr>
            <a:normAutofit/>
          </a:bodyPr>
          <a:lstStyle/>
          <a:p>
            <a:pPr eaLnBrk="1" hangingPunct="1"/>
            <a:r>
              <a:rPr lang="en-US" altLang="zh-TW" b="1" dirty="0">
                <a:solidFill>
                  <a:srgbClr val="336600"/>
                </a:solidFill>
              </a:rPr>
              <a:t>Personal hygiene</a:t>
            </a:r>
            <a:endParaRPr lang="zh-TW" altLang="en-US" b="1" dirty="0">
              <a:solidFill>
                <a:srgbClr val="336600"/>
              </a:solidFill>
            </a:endParaRPr>
          </a:p>
        </p:txBody>
      </p:sp>
      <p:sp>
        <p:nvSpPr>
          <p:cNvPr id="11267" name="Content Placeholder 2">
            <a:extLst>
              <a:ext uri="{FF2B5EF4-FFF2-40B4-BE49-F238E27FC236}">
                <a16:creationId xmlns:a16="http://schemas.microsoft.com/office/drawing/2014/main" xmlns="" id="{19B2511D-F0AB-4923-8C9B-18DDE8451500}"/>
              </a:ext>
            </a:extLst>
          </p:cNvPr>
          <p:cNvSpPr>
            <a:spLocks noGrp="1"/>
          </p:cNvSpPr>
          <p:nvPr>
            <p:ph idx="1"/>
          </p:nvPr>
        </p:nvSpPr>
        <p:spPr>
          <a:xfrm>
            <a:off x="372371" y="1170709"/>
            <a:ext cx="3897744" cy="3394472"/>
          </a:xfrm>
        </p:spPr>
        <p:txBody>
          <a:bodyPr>
            <a:noAutofit/>
          </a:bodyPr>
          <a:lstStyle/>
          <a:p>
            <a:pPr eaLnBrk="1" hangingPunct="1"/>
            <a:r>
              <a:rPr lang="en-US" altLang="zh-TW" sz="2400" dirty="0"/>
              <a:t>Wash hands </a:t>
            </a:r>
            <a:r>
              <a:rPr lang="en-US" altLang="zh-TW" sz="2400" dirty="0" smtClean="0"/>
              <a:t>before </a:t>
            </a:r>
            <a:r>
              <a:rPr lang="en-US" altLang="zh-TW" sz="2400" dirty="0"/>
              <a:t>handling food </a:t>
            </a:r>
            <a:r>
              <a:rPr lang="en-US" altLang="zh-TW" sz="2400" dirty="0" smtClean="0"/>
              <a:t>and </a:t>
            </a:r>
            <a:r>
              <a:rPr lang="en-US" altLang="zh-TW" sz="2400" dirty="0"/>
              <a:t>between handling different types of food</a:t>
            </a:r>
          </a:p>
          <a:p>
            <a:pPr eaLnBrk="1" hangingPunct="1"/>
            <a:r>
              <a:rPr lang="en-US" altLang="zh-TW" sz="2400" dirty="0"/>
              <a:t>Watch the video:</a:t>
            </a:r>
          </a:p>
          <a:p>
            <a:pPr marL="266700" indent="-133350">
              <a:buNone/>
            </a:pPr>
            <a:r>
              <a:rPr lang="en-US" altLang="zh-TW" sz="2400" dirty="0"/>
              <a:t>  How to wash hands properly (Centre for Health Protection)</a:t>
            </a:r>
          </a:p>
          <a:p>
            <a:pPr marL="266700" indent="0">
              <a:spcBef>
                <a:spcPts val="0"/>
              </a:spcBef>
              <a:buNone/>
            </a:pPr>
            <a:r>
              <a:rPr lang="en-HK" sz="2400" dirty="0"/>
              <a:t>https://www.youtube.com/watch?v=_3rYoh4gXV0&amp;feature=youtu.be</a:t>
            </a:r>
            <a:endParaRPr lang="en-US" altLang="zh-TW" sz="2400" dirty="0"/>
          </a:p>
        </p:txBody>
      </p:sp>
      <p:pic>
        <p:nvPicPr>
          <p:cNvPr id="11269" name="Picture 6" descr="hand washing.jpg">
            <a:extLst>
              <a:ext uri="{FF2B5EF4-FFF2-40B4-BE49-F238E27FC236}">
                <a16:creationId xmlns:a16="http://schemas.microsoft.com/office/drawing/2014/main" xmlns="" id="{879E80F5-BB13-44CF-A281-F1D18E39188E}"/>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1" y="213392"/>
            <a:ext cx="4344626" cy="6144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Rectangle 7">
            <a:extLst>
              <a:ext uri="{FF2B5EF4-FFF2-40B4-BE49-F238E27FC236}">
                <a16:creationId xmlns:a16="http://schemas.microsoft.com/office/drawing/2014/main" xmlns="" id="{E59D812E-A043-4AEC-B581-48B18E9495C4}"/>
              </a:ext>
            </a:extLst>
          </p:cNvPr>
          <p:cNvSpPr>
            <a:spLocks noChangeArrowheads="1"/>
          </p:cNvSpPr>
          <p:nvPr/>
        </p:nvSpPr>
        <p:spPr bwMode="auto">
          <a:xfrm>
            <a:off x="4572000" y="6357850"/>
            <a:ext cx="43446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GB" altLang="zh-TW" sz="1200" dirty="0">
                <a:cs typeface="Arial" panose="020B0604020202020204" pitchFamily="34" charset="0"/>
              </a:rPr>
              <a:t>Source: https://www.chp.gov.hk/en/resources/e_health_topics/2867.html</a:t>
            </a:r>
            <a:endParaRPr lang="zh-TW" altLang="en-US" sz="1200" dirty="0">
              <a:cs typeface="Arial" panose="020B0604020202020204" pitchFamily="34" charset="0"/>
            </a:endParaRPr>
          </a:p>
        </p:txBody>
      </p:sp>
      <p:pic>
        <p:nvPicPr>
          <p:cNvPr id="6" name="圖片 5" descr="一張含有 輪子 的圖片&#10;&#10;自動產生的描述">
            <a:extLst>
              <a:ext uri="{FF2B5EF4-FFF2-40B4-BE49-F238E27FC236}">
                <a16:creationId xmlns:a16="http://schemas.microsoft.com/office/drawing/2014/main" xmlns="" id="{4CAD696B-CF3D-4474-A045-1F259299C84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5668" y="5006591"/>
            <a:ext cx="1851409" cy="1851409"/>
          </a:xfrm>
          <a:prstGeom prst="rect">
            <a:avLst/>
          </a:prstGeom>
        </p:spPr>
      </p:pic>
    </p:spTree>
    <p:extLst>
      <p:ext uri="{BB962C8B-B14F-4D97-AF65-F5344CB8AC3E}">
        <p14:creationId xmlns:p14="http://schemas.microsoft.com/office/powerpoint/2010/main" xmlns="" val="53140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9975" y="1699022"/>
            <a:ext cx="7081025" cy="1790700"/>
          </a:xfrm>
        </p:spPr>
        <p:txBody>
          <a:bodyPr>
            <a:normAutofit/>
          </a:bodyPr>
          <a:lstStyle/>
          <a:p>
            <a:r>
              <a:rPr lang="en-US" altLang="zh-TW" b="1" dirty="0">
                <a:solidFill>
                  <a:srgbClr val="336600"/>
                </a:solidFill>
              </a:rPr>
              <a:t>Optimistic and Positive </a:t>
            </a:r>
            <a:endParaRPr lang="zh-TW" altLang="en-US" b="1" strike="sngStrike" dirty="0">
              <a:solidFill>
                <a:srgbClr val="FF000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22</a:t>
            </a:fld>
            <a:endParaRPr lang="en-US" dirty="0"/>
          </a:p>
        </p:txBody>
      </p:sp>
    </p:spTree>
    <p:extLst>
      <p:ext uri="{BB962C8B-B14F-4D97-AF65-F5344CB8AC3E}">
        <p14:creationId xmlns:p14="http://schemas.microsoft.com/office/powerpoint/2010/main" xmlns="" val="3804159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336600"/>
                </a:solidFill>
              </a:rPr>
              <a:t>Optimistic and Positive</a:t>
            </a:r>
            <a:endParaRPr lang="zh-TW" altLang="en-US" b="1" strike="sngStrike" dirty="0">
              <a:solidFill>
                <a:srgbClr val="FF0000"/>
              </a:solidFill>
            </a:endParaRPr>
          </a:p>
        </p:txBody>
      </p:sp>
      <p:sp>
        <p:nvSpPr>
          <p:cNvPr id="3" name="內容版面配置區 2"/>
          <p:cNvSpPr>
            <a:spLocks noGrp="1"/>
          </p:cNvSpPr>
          <p:nvPr>
            <p:ph idx="1"/>
          </p:nvPr>
        </p:nvSpPr>
        <p:spPr>
          <a:xfrm>
            <a:off x="628650" y="1567007"/>
            <a:ext cx="7886700" cy="4351338"/>
          </a:xfrm>
        </p:spPr>
        <p:txBody>
          <a:bodyPr/>
          <a:lstStyle/>
          <a:p>
            <a:pPr algn="just"/>
            <a:r>
              <a:rPr lang="en-US" altLang="zh-TW" dirty="0"/>
              <a:t>Laughing increases the number of antibody immune cells in the blood and relieves fatigue</a:t>
            </a:r>
          </a:p>
          <a:p>
            <a:pPr algn="just"/>
            <a:r>
              <a:rPr lang="en-US" altLang="zh-TW" dirty="0"/>
              <a:t>More positive thinking, respect others, willing to share and caring for others’ needs can divert attention and reduce stress</a:t>
            </a:r>
            <a:endParaRPr lang="zh-TW" altLang="en-US" dirty="0"/>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23</a:t>
            </a:fld>
            <a:endParaRPr lang="en-US" dirty="0"/>
          </a:p>
        </p:txBody>
      </p:sp>
      <p:pic>
        <p:nvPicPr>
          <p:cNvPr id="5" name="圖片 4" descr="一張含有 運輸, 輪子 的圖片&#10;&#10;自動產生的描述">
            <a:extLst>
              <a:ext uri="{FF2B5EF4-FFF2-40B4-BE49-F238E27FC236}">
                <a16:creationId xmlns:a16="http://schemas.microsoft.com/office/drawing/2014/main" xmlns="" id="{30258E32-4E2D-429E-9AEA-B833A53A3EE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3786" y="3880884"/>
            <a:ext cx="2652555" cy="2611990"/>
          </a:xfrm>
          <a:prstGeom prst="rect">
            <a:avLst/>
          </a:prstGeom>
        </p:spPr>
      </p:pic>
      <p:pic>
        <p:nvPicPr>
          <p:cNvPr id="6" name="圖片 5" descr="一張含有 輪子 的圖片&#10;&#10;自動產生的描述">
            <a:extLst>
              <a:ext uri="{FF2B5EF4-FFF2-40B4-BE49-F238E27FC236}">
                <a16:creationId xmlns:a16="http://schemas.microsoft.com/office/drawing/2014/main" xmlns="" id="{F4CEBD17-77C9-4FBB-91A4-79B96111F8D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20623" y="4001294"/>
            <a:ext cx="2381250" cy="2381250"/>
          </a:xfrm>
          <a:prstGeom prst="rect">
            <a:avLst/>
          </a:prstGeom>
        </p:spPr>
      </p:pic>
    </p:spTree>
    <p:extLst>
      <p:ext uri="{BB962C8B-B14F-4D97-AF65-F5344CB8AC3E}">
        <p14:creationId xmlns:p14="http://schemas.microsoft.com/office/powerpoint/2010/main" xmlns="" val="80295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9975" y="1699022"/>
            <a:ext cx="7081025" cy="1790700"/>
          </a:xfrm>
        </p:spPr>
        <p:txBody>
          <a:bodyPr/>
          <a:lstStyle/>
          <a:p>
            <a:r>
              <a:rPr lang="en-US" altLang="zh-TW" b="1" dirty="0">
                <a:solidFill>
                  <a:srgbClr val="336600"/>
                </a:solidFill>
              </a:rPr>
              <a:t>Balanced Diet</a:t>
            </a:r>
            <a:endParaRPr lang="zh-TW" altLang="en-US" b="1" strike="sngStrike" dirty="0">
              <a:solidFill>
                <a:srgbClr val="336600"/>
              </a:solidFill>
            </a:endParaRPr>
          </a:p>
        </p:txBody>
      </p:sp>
      <p:sp>
        <p:nvSpPr>
          <p:cNvPr id="4" name="Slide Number Placeholder 3"/>
          <p:cNvSpPr>
            <a:spLocks noGrp="1"/>
          </p:cNvSpPr>
          <p:nvPr>
            <p:ph type="sldNum" sz="quarter" idx="12"/>
          </p:nvPr>
        </p:nvSpPr>
        <p:spPr>
          <a:xfrm>
            <a:off x="6457950" y="6356351"/>
            <a:ext cx="2057400" cy="365125"/>
          </a:xfrm>
        </p:spPr>
        <p:txBody>
          <a:bodyPr/>
          <a:lstStyle/>
          <a:p>
            <a:fld id="{99B7B5DF-5DA9-46A7-9A59-86908C82C3B1}" type="slidenum">
              <a:rPr lang="en-US" smtClean="0"/>
              <a:pPr/>
              <a:t>3</a:t>
            </a:fld>
            <a:endParaRPr lang="en-US" dirty="0"/>
          </a:p>
        </p:txBody>
      </p:sp>
    </p:spTree>
    <p:extLst>
      <p:ext uri="{BB962C8B-B14F-4D97-AF65-F5344CB8AC3E}">
        <p14:creationId xmlns:p14="http://schemas.microsoft.com/office/powerpoint/2010/main" xmlns="" val="190671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rgbClr val="336600"/>
                </a:solidFill>
              </a:rPr>
              <a:t>Balanced Diet</a:t>
            </a:r>
            <a:endParaRPr lang="zh-TW" altLang="en-US" b="1" strike="sngStrike" dirty="0">
              <a:solidFill>
                <a:srgbClr val="336600"/>
              </a:solidFill>
            </a:endParaRPr>
          </a:p>
        </p:txBody>
      </p:sp>
      <p:sp>
        <p:nvSpPr>
          <p:cNvPr id="3" name="內容版面配置區 2"/>
          <p:cNvSpPr>
            <a:spLocks noGrp="1"/>
          </p:cNvSpPr>
          <p:nvPr>
            <p:ph idx="1"/>
          </p:nvPr>
        </p:nvSpPr>
        <p:spPr>
          <a:xfrm>
            <a:off x="628650" y="1509293"/>
            <a:ext cx="4295775" cy="3263504"/>
          </a:xfrm>
        </p:spPr>
        <p:txBody>
          <a:bodyPr>
            <a:noAutofit/>
          </a:bodyPr>
          <a:lstStyle/>
          <a:p>
            <a:r>
              <a:rPr lang="en-US" altLang="zh-TW" sz="2400" dirty="0"/>
              <a:t>Taking a variety of foods with adequate amounts contributes to good health</a:t>
            </a:r>
            <a:endParaRPr lang="en-US" altLang="zh-TW" sz="2400" strike="sngStrike" dirty="0"/>
          </a:p>
          <a:p>
            <a:pPr algn="just"/>
            <a:r>
              <a:rPr lang="en-US" altLang="zh-TW" sz="2400" dirty="0"/>
              <a:t>Use the “Healthy Eating Food Pyramid” as a guide for planning meals</a:t>
            </a:r>
          </a:p>
          <a:p>
            <a:r>
              <a:rPr lang="en-US" altLang="zh-TW" sz="2400" dirty="0"/>
              <a:t>For details, please refer to the website of the Department of Health – Healthy Eating  (</a:t>
            </a:r>
            <a:r>
              <a:rPr lang="en-HK" sz="2400" dirty="0"/>
              <a:t>https://www.change4health.gov.hk/en/healthy_diet/guidelines/index.html)</a:t>
            </a:r>
            <a:endParaRPr lang="en-US" altLang="zh-TW" sz="2400" dirty="0"/>
          </a:p>
        </p:txBody>
      </p:sp>
      <p:pic>
        <p:nvPicPr>
          <p:cNvPr id="4" name="Picture 2">
            <a:extLst>
              <a:ext uri="{FF2B5EF4-FFF2-40B4-BE49-F238E27FC236}">
                <a16:creationId xmlns:a16="http://schemas.microsoft.com/office/drawing/2014/main" xmlns="" id="{C09B32FF-E679-4726-8164-A011EB13E97F}"/>
              </a:ext>
            </a:extLst>
          </p:cNvPr>
          <p:cNvPicPr>
            <a:picLocks noChangeAspect="1" noChangeArrowheads="1"/>
          </p:cNvPicPr>
          <p:nvPr/>
        </p:nvPicPr>
        <p:blipFill>
          <a:blip r:embed="rId2"/>
          <a:srcRect/>
          <a:stretch>
            <a:fillRect/>
          </a:stretch>
        </p:blipFill>
        <p:spPr bwMode="auto">
          <a:xfrm>
            <a:off x="5047847" y="70029"/>
            <a:ext cx="4013026" cy="6221727"/>
          </a:xfrm>
          <a:prstGeom prst="rect">
            <a:avLst/>
          </a:prstGeom>
          <a:noFill/>
          <a:ln w="9525">
            <a:noFill/>
            <a:miter lim="800000"/>
            <a:headEnd/>
            <a:tailEnd/>
          </a:ln>
          <a:effectLst/>
        </p:spPr>
      </p:pic>
      <p:sp>
        <p:nvSpPr>
          <p:cNvPr id="6" name="Rectangle 3">
            <a:extLst>
              <a:ext uri="{FF2B5EF4-FFF2-40B4-BE49-F238E27FC236}">
                <a16:creationId xmlns:a16="http://schemas.microsoft.com/office/drawing/2014/main" xmlns="" id="{52FF469F-E19B-4021-B5E0-A06776F54D1B}"/>
              </a:ext>
            </a:extLst>
          </p:cNvPr>
          <p:cNvSpPr/>
          <p:nvPr/>
        </p:nvSpPr>
        <p:spPr>
          <a:xfrm>
            <a:off x="4924425" y="6291756"/>
            <a:ext cx="4136448" cy="646331"/>
          </a:xfrm>
          <a:prstGeom prst="rect">
            <a:avLst/>
          </a:prstGeom>
        </p:spPr>
        <p:txBody>
          <a:bodyPr wrap="square">
            <a:spAutoFit/>
          </a:bodyPr>
          <a:lstStyle/>
          <a:p>
            <a:r>
              <a:rPr lang="en-HK" altLang="zh-TW" sz="1200" dirty="0"/>
              <a:t>Source:  </a:t>
            </a:r>
            <a:r>
              <a:rPr lang="en-HK" sz="1200" dirty="0"/>
              <a:t>https://www.change4health.gov.hk/en/healthy_diet/guidelines/food_pyramid/index.html</a:t>
            </a:r>
            <a:r>
              <a:rPr lang="zh-TW" altLang="en-US" sz="1200" dirty="0"/>
              <a:t> </a:t>
            </a:r>
            <a:endParaRPr lang="en-US" sz="1200" dirty="0"/>
          </a:p>
        </p:txBody>
      </p:sp>
    </p:spTree>
    <p:extLst>
      <p:ext uri="{BB962C8B-B14F-4D97-AF65-F5344CB8AC3E}">
        <p14:creationId xmlns:p14="http://schemas.microsoft.com/office/powerpoint/2010/main" xmlns="" val="2580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329" y="548725"/>
            <a:ext cx="7446917" cy="3254737"/>
          </a:xfrm>
          <a:prstGeom prst="rect">
            <a:avLst/>
          </a:prstGeom>
        </p:spPr>
        <p:txBody>
          <a:bodyPr wrap="square">
            <a:spAutoFit/>
          </a:bodyPr>
          <a:lstStyle/>
          <a:p>
            <a:pPr lvl="0"/>
            <a:r>
              <a:rPr kumimoji="1" lang="en-US" sz="3600" b="1" kern="10" dirty="0">
                <a:ln w="11430"/>
                <a:solidFill>
                  <a:srgbClr val="336600"/>
                </a:solidFill>
                <a:cs typeface="FrankRuehl" pitchFamily="34" charset="-79"/>
              </a:rPr>
              <a:t>Importance of  a balanced diet</a:t>
            </a:r>
          </a:p>
          <a:p>
            <a:endParaRPr lang="en-US" sz="1350" dirty="0"/>
          </a:p>
          <a:p>
            <a:pPr algn="just"/>
            <a:r>
              <a:rPr lang="en-US" sz="2600" dirty="0"/>
              <a:t>Different food groups serve different purposes in meeting our nutritional needs. We have to vary our food choices every day to get sufficient nutrients for maintaining a balanced diet to help keep the body and mind strong and healthy. Each food group provide a specific set of nutrients.</a:t>
            </a:r>
          </a:p>
        </p:txBody>
      </p:sp>
      <p:sp>
        <p:nvSpPr>
          <p:cNvPr id="3" name="Rectangle 2"/>
          <p:cNvSpPr/>
          <p:nvPr/>
        </p:nvSpPr>
        <p:spPr>
          <a:xfrm>
            <a:off x="1935324" y="3906299"/>
            <a:ext cx="5022558" cy="2646878"/>
          </a:xfrm>
          <a:prstGeom prst="rect">
            <a:avLst/>
          </a:prstGeom>
          <a:solidFill>
            <a:srgbClr val="FFF1D5"/>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sz="2600" b="1" u="sng" dirty="0"/>
              <a:t>List of food groups:</a:t>
            </a:r>
          </a:p>
          <a:p>
            <a:pPr marL="600075" lvl="1" indent="-257175">
              <a:buFont typeface="Arial" pitchFamily="34" charset="0"/>
              <a:buChar char="•"/>
            </a:pPr>
            <a:r>
              <a:rPr lang="en-US" sz="2000" dirty="0"/>
              <a:t>Grains &amp; Cereals</a:t>
            </a:r>
          </a:p>
          <a:p>
            <a:pPr marL="600075" lvl="1" indent="-257175">
              <a:buFont typeface="Arial" pitchFamily="34" charset="0"/>
              <a:buChar char="•"/>
            </a:pPr>
            <a:r>
              <a:rPr lang="en-US" sz="2000" dirty="0"/>
              <a:t>Fruits</a:t>
            </a:r>
          </a:p>
          <a:p>
            <a:pPr marL="600075" lvl="1" indent="-257175">
              <a:buFont typeface="Arial" pitchFamily="34" charset="0"/>
              <a:buChar char="•"/>
            </a:pPr>
            <a:r>
              <a:rPr lang="en-US" sz="2000" dirty="0"/>
              <a:t>Vegetables</a:t>
            </a:r>
          </a:p>
          <a:p>
            <a:pPr marL="600075" lvl="1" indent="-257175">
              <a:buFont typeface="Arial" pitchFamily="34" charset="0"/>
              <a:buChar char="•"/>
            </a:pPr>
            <a:r>
              <a:rPr lang="en-US" sz="2000" dirty="0"/>
              <a:t>Meat, Poultry, Fish, Eggs &amp; Beans</a:t>
            </a:r>
          </a:p>
          <a:p>
            <a:pPr marL="600075" lvl="1" indent="-257175">
              <a:buFont typeface="Arial" pitchFamily="34" charset="0"/>
              <a:buChar char="•"/>
            </a:pPr>
            <a:r>
              <a:rPr lang="en-US" sz="2000" dirty="0"/>
              <a:t>Milk &amp; Dairy Products</a:t>
            </a:r>
          </a:p>
          <a:p>
            <a:pPr marL="600075" lvl="1" indent="-257175">
              <a:buFont typeface="Arial" pitchFamily="34" charset="0"/>
              <a:buChar char="•"/>
            </a:pPr>
            <a:r>
              <a:rPr lang="en-US" sz="2000" dirty="0"/>
              <a:t>Sweets &amp; Oils</a:t>
            </a:r>
          </a:p>
          <a:p>
            <a:pPr marL="600075" lvl="1" indent="-257175">
              <a:buFont typeface="Arial" pitchFamily="34" charset="0"/>
              <a:buChar char="•"/>
            </a:pPr>
            <a:r>
              <a:rPr lang="en-US" sz="2000" dirty="0"/>
              <a:t>Fluids</a:t>
            </a:r>
          </a:p>
        </p:txBody>
      </p:sp>
      <p:sp>
        <p:nvSpPr>
          <p:cNvPr id="5" name="Slide Number Placeholder 4"/>
          <p:cNvSpPr>
            <a:spLocks noGrp="1"/>
          </p:cNvSpPr>
          <p:nvPr>
            <p:ph type="sldNum" sz="quarter" idx="12"/>
          </p:nvPr>
        </p:nvSpPr>
        <p:spPr/>
        <p:txBody>
          <a:bodyPr/>
          <a:lstStyle/>
          <a:p>
            <a:fld id="{99B7B5DF-5DA9-46A7-9A59-86908C82C3B1}" type="slidenum">
              <a:rPr lang="en-US" smtClean="0"/>
              <a:pPr/>
              <a:t>5</a:t>
            </a:fld>
            <a:endParaRPr lang="en-US"/>
          </a:p>
        </p:txBody>
      </p:sp>
    </p:spTree>
    <p:extLst>
      <p:ext uri="{BB962C8B-B14F-4D97-AF65-F5344CB8AC3E}">
        <p14:creationId xmlns:p14="http://schemas.microsoft.com/office/powerpoint/2010/main" xmlns="" val="120575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161" y="598079"/>
            <a:ext cx="6480720" cy="646331"/>
          </a:xfrm>
          <a:prstGeom prst="rect">
            <a:avLst/>
          </a:prstGeom>
        </p:spPr>
        <p:txBody>
          <a:bodyPr wrap="square">
            <a:spAutoFit/>
          </a:bodyPr>
          <a:lstStyle/>
          <a:p>
            <a:pPr lvl="0"/>
            <a:r>
              <a:rPr lang="en-US" sz="3600" b="1" kern="10" dirty="0">
                <a:ln w="11430"/>
                <a:solidFill>
                  <a:srgbClr val="336600"/>
                </a:solidFill>
                <a:cs typeface="FrankRuehl" pitchFamily="34" charset="-79"/>
              </a:rPr>
              <a:t>The importance of nutrition</a:t>
            </a:r>
            <a:endParaRPr lang="en-US" sz="3600" dirty="0"/>
          </a:p>
        </p:txBody>
      </p:sp>
      <p:sp>
        <p:nvSpPr>
          <p:cNvPr id="3" name="Rectangle 2"/>
          <p:cNvSpPr/>
          <p:nvPr/>
        </p:nvSpPr>
        <p:spPr>
          <a:xfrm>
            <a:off x="656408" y="1646802"/>
            <a:ext cx="7406640" cy="3170099"/>
          </a:xfrm>
          <a:prstGeom prst="rect">
            <a:avLst/>
          </a:prstGeom>
          <a:solidFill>
            <a:srgbClr val="CCFF99"/>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US" sz="2000" dirty="0">
                <a:solidFill>
                  <a:schemeClr val="tx1"/>
                </a:solidFill>
              </a:rPr>
              <a:t>“</a:t>
            </a:r>
            <a:r>
              <a:rPr lang="en-US" sz="2000" b="1" dirty="0">
                <a:solidFill>
                  <a:schemeClr val="tx1"/>
                </a:solidFill>
              </a:rPr>
              <a:t>Nutrition is an input to and foundation for health and development. </a:t>
            </a:r>
            <a:r>
              <a:rPr lang="en-US" sz="2000" dirty="0">
                <a:solidFill>
                  <a:schemeClr val="tx1"/>
                </a:solidFill>
              </a:rPr>
              <a:t>Interaction of infection and malnutrition is well-documented. Better nutrition means stronger immune systems, less illness and better health. Healthy children learn better. Healthy people are stronger, are more productive and more able to create opportunities to gradually break the cycles of both poverty and hunger in a sustainable way. Better nutrition is a prime entry point to ending poverty and a milestone to achieving better quality of life.”</a:t>
            </a:r>
          </a:p>
          <a:p>
            <a:endParaRPr lang="en-US" sz="2000" dirty="0">
              <a:solidFill>
                <a:schemeClr val="tx1"/>
              </a:solidFill>
            </a:endParaRPr>
          </a:p>
          <a:p>
            <a:pPr algn="r"/>
            <a:r>
              <a:rPr lang="en-US" sz="2000" dirty="0">
                <a:solidFill>
                  <a:schemeClr val="tx1"/>
                </a:solidFill>
              </a:rPr>
              <a:t>- WHO, 2020</a:t>
            </a:r>
          </a:p>
        </p:txBody>
      </p:sp>
      <p:sp>
        <p:nvSpPr>
          <p:cNvPr id="4" name="Rectangle 3"/>
          <p:cNvSpPr/>
          <p:nvPr/>
        </p:nvSpPr>
        <p:spPr>
          <a:xfrm>
            <a:off x="4516582" y="4816901"/>
            <a:ext cx="3749964" cy="515526"/>
          </a:xfrm>
          <a:prstGeom prst="rect">
            <a:avLst/>
          </a:prstGeom>
        </p:spPr>
        <p:txBody>
          <a:bodyPr wrap="square">
            <a:spAutoFit/>
          </a:bodyPr>
          <a:lstStyle/>
          <a:p>
            <a:endParaRPr lang="en-US" sz="1350" dirty="0"/>
          </a:p>
          <a:p>
            <a:r>
              <a:rPr lang="en-US" sz="1400" dirty="0"/>
              <a:t>Source: https://www.who.int/nutrition/nhd/en/</a:t>
            </a:r>
          </a:p>
        </p:txBody>
      </p:sp>
      <p:sp>
        <p:nvSpPr>
          <p:cNvPr id="6" name="Slide Number Placeholder 5"/>
          <p:cNvSpPr>
            <a:spLocks noGrp="1"/>
          </p:cNvSpPr>
          <p:nvPr>
            <p:ph type="sldNum" sz="quarter" idx="12"/>
          </p:nvPr>
        </p:nvSpPr>
        <p:spPr/>
        <p:txBody>
          <a:bodyPr/>
          <a:lstStyle/>
          <a:p>
            <a:fld id="{99B7B5DF-5DA9-46A7-9A59-86908C82C3B1}" type="slidenum">
              <a:rPr lang="en-US" smtClean="0"/>
              <a:pPr/>
              <a:t>6</a:t>
            </a:fld>
            <a:endParaRPr lang="en-US"/>
          </a:p>
        </p:txBody>
      </p:sp>
    </p:spTree>
    <p:extLst>
      <p:ext uri="{BB962C8B-B14F-4D97-AF65-F5344CB8AC3E}">
        <p14:creationId xmlns:p14="http://schemas.microsoft.com/office/powerpoint/2010/main" xmlns="" val="16463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390124" y="1927954"/>
            <a:ext cx="2569134" cy="4023360"/>
          </a:xfrm>
          <a:prstGeom prst="rect">
            <a:avLst/>
          </a:prstGeom>
          <a:solidFill>
            <a:schemeClr val="accent6">
              <a:lumMod val="40000"/>
              <a:lumOff val="60000"/>
            </a:schemeClr>
          </a:solidFill>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a:solidFill>
                  <a:schemeClr val="tx1"/>
                </a:solidFill>
              </a:rPr>
              <a:t>What we choose to eat and drink </a:t>
            </a:r>
            <a:r>
              <a:rPr lang="en-US" sz="2400" b="1" dirty="0">
                <a:solidFill>
                  <a:schemeClr val="tx1"/>
                </a:solidFill>
              </a:rPr>
              <a:t>influences our health, well-being and quality of life</a:t>
            </a:r>
            <a:r>
              <a:rPr lang="en-US" altLang="zh-TW" sz="2400" b="1" dirty="0">
                <a:solidFill>
                  <a:schemeClr val="tx1"/>
                </a:solidFill>
              </a:rPr>
              <a:t>.</a:t>
            </a:r>
            <a:endParaRPr lang="en-US" sz="2400" dirty="0">
              <a:solidFill>
                <a:schemeClr val="tx1"/>
              </a:solidFill>
            </a:endParaRPr>
          </a:p>
          <a:p>
            <a:pPr algn="l"/>
            <a:endParaRPr lang="zh-TW" altLang="en-US" sz="2400" dirty="0">
              <a:solidFill>
                <a:schemeClr val="tx1"/>
              </a:solidFill>
            </a:endParaRPr>
          </a:p>
        </p:txBody>
      </p:sp>
      <p:sp>
        <p:nvSpPr>
          <p:cNvPr id="3" name="Slide Number Placeholder 2"/>
          <p:cNvSpPr>
            <a:spLocks noGrp="1"/>
          </p:cNvSpPr>
          <p:nvPr>
            <p:ph type="sldNum" sz="quarter" idx="12"/>
          </p:nvPr>
        </p:nvSpPr>
        <p:spPr/>
        <p:txBody>
          <a:bodyPr/>
          <a:lstStyle/>
          <a:p>
            <a:fld id="{99B7B5DF-5DA9-46A7-9A59-86908C82C3B1}" type="slidenum">
              <a:rPr lang="en-US" smtClean="0"/>
              <a:pPr/>
              <a:t>7</a:t>
            </a:fld>
            <a:endParaRPr lang="en-US" dirty="0"/>
          </a:p>
        </p:txBody>
      </p:sp>
      <p:grpSp>
        <p:nvGrpSpPr>
          <p:cNvPr id="6" name="群組 5"/>
          <p:cNvGrpSpPr/>
          <p:nvPr/>
        </p:nvGrpSpPr>
        <p:grpSpPr>
          <a:xfrm>
            <a:off x="4351000" y="2041138"/>
            <a:ext cx="3061706" cy="3662170"/>
            <a:chOff x="4351000" y="2041138"/>
            <a:chExt cx="3061706" cy="3662170"/>
          </a:xfrm>
        </p:grpSpPr>
        <p:grpSp>
          <p:nvGrpSpPr>
            <p:cNvPr id="5" name="群組 4"/>
            <p:cNvGrpSpPr/>
            <p:nvPr/>
          </p:nvGrpSpPr>
          <p:grpSpPr>
            <a:xfrm>
              <a:off x="4351000" y="2815706"/>
              <a:ext cx="3061706" cy="2887602"/>
              <a:chOff x="4351000" y="2815706"/>
              <a:chExt cx="3061706" cy="2887602"/>
            </a:xfrm>
          </p:grpSpPr>
          <p:sp>
            <p:nvSpPr>
              <p:cNvPr id="27" name="Freeform 26"/>
              <p:cNvSpPr/>
              <p:nvPr/>
            </p:nvSpPr>
            <p:spPr>
              <a:xfrm>
                <a:off x="4351000" y="3938073"/>
                <a:ext cx="805047" cy="669775"/>
              </a:xfrm>
              <a:custGeom>
                <a:avLst/>
                <a:gdLst>
                  <a:gd name="connsiteX0" fmla="*/ 0 w 1400480"/>
                  <a:gd name="connsiteY0" fmla="*/ 151722 h 910312"/>
                  <a:gd name="connsiteX1" fmla="*/ 151722 w 1400480"/>
                  <a:gd name="connsiteY1" fmla="*/ 0 h 910312"/>
                  <a:gd name="connsiteX2" fmla="*/ 1248758 w 1400480"/>
                  <a:gd name="connsiteY2" fmla="*/ 0 h 910312"/>
                  <a:gd name="connsiteX3" fmla="*/ 1400480 w 1400480"/>
                  <a:gd name="connsiteY3" fmla="*/ 151722 h 910312"/>
                  <a:gd name="connsiteX4" fmla="*/ 1400480 w 1400480"/>
                  <a:gd name="connsiteY4" fmla="*/ 758590 h 910312"/>
                  <a:gd name="connsiteX5" fmla="*/ 1248758 w 1400480"/>
                  <a:gd name="connsiteY5" fmla="*/ 910312 h 910312"/>
                  <a:gd name="connsiteX6" fmla="*/ 151722 w 1400480"/>
                  <a:gd name="connsiteY6" fmla="*/ 910312 h 910312"/>
                  <a:gd name="connsiteX7" fmla="*/ 0 w 1400480"/>
                  <a:gd name="connsiteY7" fmla="*/ 758590 h 910312"/>
                  <a:gd name="connsiteX8" fmla="*/ 0 w 1400480"/>
                  <a:gd name="connsiteY8" fmla="*/ 151722 h 9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0480" h="910312">
                    <a:moveTo>
                      <a:pt x="0" y="151722"/>
                    </a:moveTo>
                    <a:cubicBezTo>
                      <a:pt x="0" y="67928"/>
                      <a:pt x="67928" y="0"/>
                      <a:pt x="151722" y="0"/>
                    </a:cubicBezTo>
                    <a:lnTo>
                      <a:pt x="1248758" y="0"/>
                    </a:lnTo>
                    <a:cubicBezTo>
                      <a:pt x="1332552" y="0"/>
                      <a:pt x="1400480" y="67928"/>
                      <a:pt x="1400480" y="151722"/>
                    </a:cubicBezTo>
                    <a:lnTo>
                      <a:pt x="1400480" y="758590"/>
                    </a:lnTo>
                    <a:cubicBezTo>
                      <a:pt x="1400480" y="842384"/>
                      <a:pt x="1332552" y="910312"/>
                      <a:pt x="1248758" y="910312"/>
                    </a:cubicBezTo>
                    <a:lnTo>
                      <a:pt x="151722" y="910312"/>
                    </a:lnTo>
                    <a:cubicBezTo>
                      <a:pt x="67928" y="910312"/>
                      <a:pt x="0" y="842384"/>
                      <a:pt x="0" y="758590"/>
                    </a:cubicBezTo>
                    <a:lnTo>
                      <a:pt x="0" y="151722"/>
                    </a:lnTo>
                    <a:close/>
                  </a:path>
                </a:pathLst>
              </a:custGeom>
              <a:solidFill>
                <a:schemeClr val="accent5">
                  <a:lumMod val="40000"/>
                  <a:lumOff val="60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07624" tIns="107624" rIns="107624" bIns="107624" numCol="1" spcCol="1270" anchor="ctr" anchorCtr="0">
                <a:noAutofit/>
              </a:bodyPr>
              <a:lstStyle/>
              <a:p>
                <a:pPr algn="ctr" defTabSz="866775">
                  <a:lnSpc>
                    <a:spcPct val="90000"/>
                  </a:lnSpc>
                  <a:spcBef>
                    <a:spcPct val="0"/>
                  </a:spcBef>
                  <a:spcAft>
                    <a:spcPct val="35000"/>
                  </a:spcAft>
                </a:pPr>
                <a:r>
                  <a:rPr lang="en-HK" sz="1950" dirty="0">
                    <a:solidFill>
                      <a:schemeClr val="tx1"/>
                    </a:solidFill>
                  </a:rPr>
                  <a:t>Food</a:t>
                </a:r>
                <a:endParaRPr lang="en-US" sz="1950" dirty="0">
                  <a:solidFill>
                    <a:schemeClr val="tx1"/>
                  </a:solidFill>
                </a:endParaRPr>
              </a:p>
            </p:txBody>
          </p:sp>
          <p:sp>
            <p:nvSpPr>
              <p:cNvPr id="21" name="Freeform 20"/>
              <p:cNvSpPr/>
              <p:nvPr/>
            </p:nvSpPr>
            <p:spPr>
              <a:xfrm>
                <a:off x="5267027" y="2894640"/>
                <a:ext cx="1224914" cy="669775"/>
              </a:xfrm>
              <a:custGeom>
                <a:avLst/>
                <a:gdLst>
                  <a:gd name="connsiteX0" fmla="*/ 0 w 1400480"/>
                  <a:gd name="connsiteY0" fmla="*/ 151722 h 910312"/>
                  <a:gd name="connsiteX1" fmla="*/ 151722 w 1400480"/>
                  <a:gd name="connsiteY1" fmla="*/ 0 h 910312"/>
                  <a:gd name="connsiteX2" fmla="*/ 1248758 w 1400480"/>
                  <a:gd name="connsiteY2" fmla="*/ 0 h 910312"/>
                  <a:gd name="connsiteX3" fmla="*/ 1400480 w 1400480"/>
                  <a:gd name="connsiteY3" fmla="*/ 151722 h 910312"/>
                  <a:gd name="connsiteX4" fmla="*/ 1400480 w 1400480"/>
                  <a:gd name="connsiteY4" fmla="*/ 758590 h 910312"/>
                  <a:gd name="connsiteX5" fmla="*/ 1248758 w 1400480"/>
                  <a:gd name="connsiteY5" fmla="*/ 910312 h 910312"/>
                  <a:gd name="connsiteX6" fmla="*/ 151722 w 1400480"/>
                  <a:gd name="connsiteY6" fmla="*/ 910312 h 910312"/>
                  <a:gd name="connsiteX7" fmla="*/ 0 w 1400480"/>
                  <a:gd name="connsiteY7" fmla="*/ 758590 h 910312"/>
                  <a:gd name="connsiteX8" fmla="*/ 0 w 1400480"/>
                  <a:gd name="connsiteY8" fmla="*/ 151722 h 9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0480" h="910312">
                    <a:moveTo>
                      <a:pt x="0" y="151722"/>
                    </a:moveTo>
                    <a:cubicBezTo>
                      <a:pt x="0" y="67928"/>
                      <a:pt x="67928" y="0"/>
                      <a:pt x="151722" y="0"/>
                    </a:cubicBezTo>
                    <a:lnTo>
                      <a:pt x="1248758" y="0"/>
                    </a:lnTo>
                    <a:cubicBezTo>
                      <a:pt x="1332552" y="0"/>
                      <a:pt x="1400480" y="67928"/>
                      <a:pt x="1400480" y="151722"/>
                    </a:cubicBezTo>
                    <a:lnTo>
                      <a:pt x="1400480" y="758590"/>
                    </a:lnTo>
                    <a:cubicBezTo>
                      <a:pt x="1400480" y="842384"/>
                      <a:pt x="1332552" y="910312"/>
                      <a:pt x="1248758" y="910312"/>
                    </a:cubicBezTo>
                    <a:lnTo>
                      <a:pt x="151722" y="910312"/>
                    </a:lnTo>
                    <a:cubicBezTo>
                      <a:pt x="67928" y="910312"/>
                      <a:pt x="0" y="842384"/>
                      <a:pt x="0" y="758590"/>
                    </a:cubicBezTo>
                    <a:lnTo>
                      <a:pt x="0" y="151722"/>
                    </a:lnTo>
                    <a:close/>
                  </a:path>
                </a:pathLst>
              </a:custGeom>
              <a:solidFill>
                <a:schemeClr val="accent5">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7624" tIns="107624" rIns="107624" bIns="107624" numCol="1" spcCol="1270" anchor="ctr" anchorCtr="0">
                <a:noAutofit/>
              </a:bodyPr>
              <a:lstStyle/>
              <a:p>
                <a:pPr algn="ctr" defTabSz="866775">
                  <a:lnSpc>
                    <a:spcPct val="90000"/>
                  </a:lnSpc>
                  <a:spcBef>
                    <a:spcPct val="0"/>
                  </a:spcBef>
                  <a:spcAft>
                    <a:spcPct val="35000"/>
                  </a:spcAft>
                </a:pPr>
                <a:r>
                  <a:rPr lang="en-HK" sz="1950" dirty="0">
                    <a:solidFill>
                      <a:schemeClr val="tx1"/>
                    </a:solidFill>
                  </a:rPr>
                  <a:t>Digestion</a:t>
                </a:r>
                <a:endParaRPr lang="en-US" sz="1950" dirty="0">
                  <a:solidFill>
                    <a:schemeClr val="tx1"/>
                  </a:solidFill>
                </a:endParaRPr>
              </a:p>
            </p:txBody>
          </p:sp>
          <p:sp>
            <p:nvSpPr>
              <p:cNvPr id="22" name="Freeform 21"/>
              <p:cNvSpPr/>
              <p:nvPr/>
            </p:nvSpPr>
            <p:spPr>
              <a:xfrm>
                <a:off x="4356385" y="2901981"/>
                <a:ext cx="1729240" cy="2213345"/>
              </a:xfrm>
              <a:custGeom>
                <a:avLst/>
                <a:gdLst/>
                <a:ahLst/>
                <a:cxnLst/>
                <a:rect l="0" t="0" r="0" b="0"/>
                <a:pathLst>
                  <a:path>
                    <a:moveTo>
                      <a:pt x="2407130" y="301233"/>
                    </a:moveTo>
                    <a:arcTo wR="1504114" hR="1504114" stAng="18413758" swAng="1725743"/>
                  </a:path>
                </a:pathLst>
              </a:custGeom>
              <a:solidFill>
                <a:schemeClr val="accent5">
                  <a:lumMod val="40000"/>
                  <a:lumOff val="60000"/>
                </a:schemeClr>
              </a:solidFill>
              <a:ln>
                <a:tailEnd type="arrow"/>
              </a:ln>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23" name="Freeform 22"/>
              <p:cNvSpPr/>
              <p:nvPr/>
            </p:nvSpPr>
            <p:spPr>
              <a:xfrm>
                <a:off x="6281136" y="3929428"/>
                <a:ext cx="1131570" cy="633532"/>
              </a:xfrm>
              <a:custGeom>
                <a:avLst/>
                <a:gdLst>
                  <a:gd name="connsiteX0" fmla="*/ 0 w 1275809"/>
                  <a:gd name="connsiteY0" fmla="*/ 131385 h 788293"/>
                  <a:gd name="connsiteX1" fmla="*/ 131385 w 1275809"/>
                  <a:gd name="connsiteY1" fmla="*/ 0 h 788293"/>
                  <a:gd name="connsiteX2" fmla="*/ 1144424 w 1275809"/>
                  <a:gd name="connsiteY2" fmla="*/ 0 h 788293"/>
                  <a:gd name="connsiteX3" fmla="*/ 1275809 w 1275809"/>
                  <a:gd name="connsiteY3" fmla="*/ 131385 h 788293"/>
                  <a:gd name="connsiteX4" fmla="*/ 1275809 w 1275809"/>
                  <a:gd name="connsiteY4" fmla="*/ 656908 h 788293"/>
                  <a:gd name="connsiteX5" fmla="*/ 1144424 w 1275809"/>
                  <a:gd name="connsiteY5" fmla="*/ 788293 h 788293"/>
                  <a:gd name="connsiteX6" fmla="*/ 131385 w 1275809"/>
                  <a:gd name="connsiteY6" fmla="*/ 788293 h 788293"/>
                  <a:gd name="connsiteX7" fmla="*/ 0 w 1275809"/>
                  <a:gd name="connsiteY7" fmla="*/ 656908 h 788293"/>
                  <a:gd name="connsiteX8" fmla="*/ 0 w 1275809"/>
                  <a:gd name="connsiteY8" fmla="*/ 131385 h 7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809" h="788293">
                    <a:moveTo>
                      <a:pt x="0" y="131385"/>
                    </a:moveTo>
                    <a:cubicBezTo>
                      <a:pt x="0" y="58823"/>
                      <a:pt x="58823" y="0"/>
                      <a:pt x="131385" y="0"/>
                    </a:cubicBezTo>
                    <a:lnTo>
                      <a:pt x="1144424" y="0"/>
                    </a:lnTo>
                    <a:cubicBezTo>
                      <a:pt x="1216986" y="0"/>
                      <a:pt x="1275809" y="58823"/>
                      <a:pt x="1275809" y="131385"/>
                    </a:cubicBezTo>
                    <a:lnTo>
                      <a:pt x="1275809" y="656908"/>
                    </a:lnTo>
                    <a:cubicBezTo>
                      <a:pt x="1275809" y="729470"/>
                      <a:pt x="1216986" y="788293"/>
                      <a:pt x="1144424" y="788293"/>
                    </a:cubicBezTo>
                    <a:lnTo>
                      <a:pt x="131385" y="788293"/>
                    </a:lnTo>
                    <a:cubicBezTo>
                      <a:pt x="58823" y="788293"/>
                      <a:pt x="0" y="729470"/>
                      <a:pt x="0" y="656908"/>
                    </a:cubicBezTo>
                    <a:lnTo>
                      <a:pt x="0" y="131385"/>
                    </a:lnTo>
                    <a:close/>
                  </a:path>
                </a:pathLst>
              </a:custGeom>
              <a:solidFill>
                <a:schemeClr val="accent5">
                  <a:lumMod val="40000"/>
                  <a:lumOff val="60000"/>
                </a:schemeClr>
              </a:solid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103156" tIns="103156" rIns="103156" bIns="103156" numCol="1" spcCol="1270" anchor="ctr" anchorCtr="0">
                <a:noAutofit/>
              </a:bodyPr>
              <a:lstStyle/>
              <a:p>
                <a:pPr algn="ctr" defTabSz="866775">
                  <a:lnSpc>
                    <a:spcPct val="90000"/>
                  </a:lnSpc>
                  <a:spcBef>
                    <a:spcPct val="0"/>
                  </a:spcBef>
                  <a:spcAft>
                    <a:spcPct val="35000"/>
                  </a:spcAft>
                </a:pPr>
                <a:r>
                  <a:rPr lang="en-US" sz="1950" dirty="0">
                    <a:solidFill>
                      <a:schemeClr val="tx1"/>
                    </a:solidFill>
                  </a:rPr>
                  <a:t>Nutrient</a:t>
                </a:r>
              </a:p>
            </p:txBody>
          </p:sp>
          <p:sp>
            <p:nvSpPr>
              <p:cNvPr id="24" name="Freeform 23"/>
              <p:cNvSpPr/>
              <p:nvPr/>
            </p:nvSpPr>
            <p:spPr>
              <a:xfrm>
                <a:off x="4494147" y="2842613"/>
                <a:ext cx="1729239" cy="2213345"/>
              </a:xfrm>
              <a:custGeom>
                <a:avLst/>
                <a:gdLst/>
                <a:ahLst/>
                <a:cxnLst/>
                <a:rect l="0" t="0" r="0" b="0"/>
                <a:pathLst>
                  <a:path>
                    <a:moveTo>
                      <a:pt x="2874518" y="2124075"/>
                    </a:moveTo>
                    <a:arcTo wR="1504114" hR="1504114" stAng="1460499" swAng="1725743"/>
                  </a:path>
                </a:pathLst>
              </a:custGeom>
              <a:solidFill>
                <a:schemeClr val="accent5">
                  <a:lumMod val="40000"/>
                  <a:lumOff val="60000"/>
                </a:schemeClr>
              </a:solidFill>
              <a:ln>
                <a:tailEnd type="arrow"/>
              </a:ln>
            </p:spPr>
            <p:style>
              <a:lnRef idx="1">
                <a:schemeClr val="accent3">
                  <a:hueOff val="3750088"/>
                  <a:satOff val="-5627"/>
                  <a:lumOff val="-915"/>
                  <a:alphaOff val="0"/>
                </a:schemeClr>
              </a:lnRef>
              <a:fillRef idx="0">
                <a:scrgbClr r="0" g="0" b="0"/>
              </a:fillRef>
              <a:effectRef idx="0">
                <a:scrgbClr r="0" g="0" b="0"/>
              </a:effectRef>
              <a:fontRef idx="minor">
                <a:schemeClr val="tx1">
                  <a:hueOff val="0"/>
                  <a:satOff val="0"/>
                  <a:lumOff val="0"/>
                  <a:alphaOff val="0"/>
                </a:schemeClr>
              </a:fontRef>
            </p:style>
          </p:sp>
          <p:sp>
            <p:nvSpPr>
              <p:cNvPr id="25" name="Freeform 24"/>
              <p:cNvSpPr/>
              <p:nvPr/>
            </p:nvSpPr>
            <p:spPr>
              <a:xfrm>
                <a:off x="5526756" y="5026708"/>
                <a:ext cx="906432" cy="676600"/>
              </a:xfrm>
              <a:custGeom>
                <a:avLst/>
                <a:gdLst>
                  <a:gd name="connsiteX0" fmla="*/ 0 w 1400480"/>
                  <a:gd name="connsiteY0" fmla="*/ 151722 h 910312"/>
                  <a:gd name="connsiteX1" fmla="*/ 151722 w 1400480"/>
                  <a:gd name="connsiteY1" fmla="*/ 0 h 910312"/>
                  <a:gd name="connsiteX2" fmla="*/ 1248758 w 1400480"/>
                  <a:gd name="connsiteY2" fmla="*/ 0 h 910312"/>
                  <a:gd name="connsiteX3" fmla="*/ 1400480 w 1400480"/>
                  <a:gd name="connsiteY3" fmla="*/ 151722 h 910312"/>
                  <a:gd name="connsiteX4" fmla="*/ 1400480 w 1400480"/>
                  <a:gd name="connsiteY4" fmla="*/ 758590 h 910312"/>
                  <a:gd name="connsiteX5" fmla="*/ 1248758 w 1400480"/>
                  <a:gd name="connsiteY5" fmla="*/ 910312 h 910312"/>
                  <a:gd name="connsiteX6" fmla="*/ 151722 w 1400480"/>
                  <a:gd name="connsiteY6" fmla="*/ 910312 h 910312"/>
                  <a:gd name="connsiteX7" fmla="*/ 0 w 1400480"/>
                  <a:gd name="connsiteY7" fmla="*/ 758590 h 910312"/>
                  <a:gd name="connsiteX8" fmla="*/ 0 w 1400480"/>
                  <a:gd name="connsiteY8" fmla="*/ 151722 h 9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0480" h="910312">
                    <a:moveTo>
                      <a:pt x="0" y="151722"/>
                    </a:moveTo>
                    <a:cubicBezTo>
                      <a:pt x="0" y="67928"/>
                      <a:pt x="67928" y="0"/>
                      <a:pt x="151722" y="0"/>
                    </a:cubicBezTo>
                    <a:lnTo>
                      <a:pt x="1248758" y="0"/>
                    </a:lnTo>
                    <a:cubicBezTo>
                      <a:pt x="1332552" y="0"/>
                      <a:pt x="1400480" y="67928"/>
                      <a:pt x="1400480" y="151722"/>
                    </a:cubicBezTo>
                    <a:lnTo>
                      <a:pt x="1400480" y="758590"/>
                    </a:lnTo>
                    <a:cubicBezTo>
                      <a:pt x="1400480" y="842384"/>
                      <a:pt x="1332552" y="910312"/>
                      <a:pt x="1248758" y="910312"/>
                    </a:cubicBezTo>
                    <a:lnTo>
                      <a:pt x="151722" y="910312"/>
                    </a:lnTo>
                    <a:cubicBezTo>
                      <a:pt x="67928" y="910312"/>
                      <a:pt x="0" y="842384"/>
                      <a:pt x="0" y="758590"/>
                    </a:cubicBezTo>
                    <a:lnTo>
                      <a:pt x="0" y="151722"/>
                    </a:lnTo>
                    <a:close/>
                  </a:path>
                </a:pathLst>
              </a:custGeom>
              <a:solidFill>
                <a:schemeClr val="accent5">
                  <a:lumMod val="40000"/>
                  <a:lumOff val="60000"/>
                </a:schemeClr>
              </a:solid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107624" tIns="107624" rIns="107624" bIns="107624" numCol="1" spcCol="1270" anchor="ctr" anchorCtr="0">
                <a:noAutofit/>
              </a:bodyPr>
              <a:lstStyle/>
              <a:p>
                <a:pPr algn="ctr" defTabSz="866775">
                  <a:lnSpc>
                    <a:spcPct val="90000"/>
                  </a:lnSpc>
                  <a:spcBef>
                    <a:spcPct val="0"/>
                  </a:spcBef>
                  <a:spcAft>
                    <a:spcPct val="35000"/>
                  </a:spcAft>
                </a:pPr>
                <a:r>
                  <a:rPr lang="en-US" sz="1950" dirty="0">
                    <a:solidFill>
                      <a:schemeClr val="tx1"/>
                    </a:solidFill>
                  </a:rPr>
                  <a:t>Health</a:t>
                </a:r>
              </a:p>
            </p:txBody>
          </p:sp>
          <p:sp>
            <p:nvSpPr>
              <p:cNvPr id="26" name="Freeform 25"/>
              <p:cNvSpPr/>
              <p:nvPr/>
            </p:nvSpPr>
            <p:spPr>
              <a:xfrm>
                <a:off x="4558185" y="2815706"/>
                <a:ext cx="1729239" cy="2213345"/>
              </a:xfrm>
              <a:custGeom>
                <a:avLst/>
                <a:gdLst/>
                <a:ahLst/>
                <a:cxnLst/>
                <a:rect l="0" t="0" r="0" b="0"/>
                <a:pathLst>
                  <a:path>
                    <a:moveTo>
                      <a:pt x="610494" y="2713991"/>
                    </a:moveTo>
                    <a:arcTo wR="1504114" hR="1504114" stAng="7586981" swAng="1633929"/>
                  </a:path>
                </a:pathLst>
              </a:custGeom>
              <a:solidFill>
                <a:schemeClr val="accent5">
                  <a:lumMod val="40000"/>
                  <a:lumOff val="60000"/>
                </a:schemeClr>
              </a:solidFill>
              <a:ln>
                <a:tailEnd type="arrow"/>
              </a:ln>
            </p:spPr>
            <p:style>
              <a:lnRef idx="1">
                <a:schemeClr val="accent3">
                  <a:hueOff val="7500176"/>
                  <a:satOff val="-11253"/>
                  <a:lumOff val="-1830"/>
                  <a:alphaOff val="0"/>
                </a:schemeClr>
              </a:lnRef>
              <a:fillRef idx="0">
                <a:scrgbClr r="0" g="0" b="0"/>
              </a:fillRef>
              <a:effectRef idx="0">
                <a:scrgbClr r="0" g="0" b="0"/>
              </a:effectRef>
              <a:fontRef idx="minor">
                <a:schemeClr val="tx1">
                  <a:hueOff val="0"/>
                  <a:satOff val="0"/>
                  <a:lumOff val="0"/>
                  <a:alphaOff val="0"/>
                </a:schemeClr>
              </a:fontRef>
            </p:style>
          </p:sp>
          <p:sp>
            <p:nvSpPr>
              <p:cNvPr id="28" name="Freeform 27"/>
              <p:cNvSpPr/>
              <p:nvPr/>
            </p:nvSpPr>
            <p:spPr>
              <a:xfrm>
                <a:off x="4486574" y="2944206"/>
                <a:ext cx="1729239" cy="2213345"/>
              </a:xfrm>
              <a:custGeom>
                <a:avLst/>
                <a:gdLst/>
                <a:ahLst/>
                <a:cxnLst/>
                <a:rect l="0" t="0" r="0" b="0"/>
                <a:pathLst>
                  <a:path>
                    <a:moveTo>
                      <a:pt x="155907" y="837257"/>
                    </a:moveTo>
                    <a:arcTo wR="1504114" hR="1504114" stAng="12379089" swAng="1633929"/>
                  </a:path>
                </a:pathLst>
              </a:custGeom>
              <a:solidFill>
                <a:schemeClr val="accent5">
                  <a:lumMod val="40000"/>
                  <a:lumOff val="60000"/>
                </a:schemeClr>
              </a:solidFill>
              <a:ln>
                <a:tailEnd type="arrow"/>
              </a:ln>
            </p:spPr>
            <p:style>
              <a:lnRef idx="1">
                <a:schemeClr val="accent3">
                  <a:hueOff val="11250264"/>
                  <a:satOff val="-16880"/>
                  <a:lumOff val="-2745"/>
                  <a:alphaOff val="0"/>
                </a:schemeClr>
              </a:lnRef>
              <a:fillRef idx="0">
                <a:scrgbClr r="0" g="0" b="0"/>
              </a:fillRef>
              <a:effectRef idx="0">
                <a:scrgbClr r="0" g="0" b="0"/>
              </a:effectRef>
              <a:fontRef idx="minor">
                <a:schemeClr val="tx1">
                  <a:hueOff val="0"/>
                  <a:satOff val="0"/>
                  <a:lumOff val="0"/>
                  <a:alphaOff val="0"/>
                </a:schemeClr>
              </a:fontRef>
            </p:style>
          </p:sp>
        </p:grpSp>
        <p:sp>
          <p:nvSpPr>
            <p:cNvPr id="19" name="Rounded Rectangle 18"/>
            <p:cNvSpPr/>
            <p:nvPr/>
          </p:nvSpPr>
          <p:spPr>
            <a:xfrm>
              <a:off x="4943941" y="2041138"/>
              <a:ext cx="2031075" cy="5029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altLang="zh-TW" sz="2400" dirty="0">
                  <a:solidFill>
                    <a:schemeClr val="tx1"/>
                  </a:solidFill>
                </a:rPr>
                <a:t>Nutrition</a:t>
              </a:r>
              <a:endParaRPr lang="en-US" sz="2400" dirty="0">
                <a:solidFill>
                  <a:schemeClr val="tx1"/>
                </a:solidFill>
              </a:endParaRPr>
            </a:p>
          </p:txBody>
        </p:sp>
      </p:grpSp>
      <p:sp>
        <p:nvSpPr>
          <p:cNvPr id="17" name="矩形 16"/>
          <p:cNvSpPr/>
          <p:nvPr/>
        </p:nvSpPr>
        <p:spPr>
          <a:xfrm>
            <a:off x="4167162" y="1870804"/>
            <a:ext cx="3566160" cy="408051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30" name="Rectangle 1"/>
          <p:cNvSpPr/>
          <p:nvPr/>
        </p:nvSpPr>
        <p:spPr>
          <a:xfrm>
            <a:off x="1506089" y="322588"/>
            <a:ext cx="6276997" cy="1200329"/>
          </a:xfrm>
          <a:prstGeom prst="rect">
            <a:avLst/>
          </a:prstGeom>
        </p:spPr>
        <p:txBody>
          <a:bodyPr wrap="square">
            <a:spAutoFit/>
          </a:bodyPr>
          <a:lstStyle/>
          <a:p>
            <a:pPr lvl="0"/>
            <a:r>
              <a:rPr lang="en-US" altLang="zh-TW" sz="3600" b="1" kern="10" dirty="0">
                <a:ln w="11430"/>
                <a:solidFill>
                  <a:srgbClr val="336600"/>
                </a:solidFill>
                <a:cs typeface="FrankRuehl" pitchFamily="34" charset="-79"/>
              </a:rPr>
              <a:t>Relationship among food, nutrients &amp; nutrition</a:t>
            </a:r>
            <a:endParaRPr lang="en-US" sz="3600" dirty="0"/>
          </a:p>
        </p:txBody>
      </p:sp>
    </p:spTree>
    <p:extLst>
      <p:ext uri="{BB962C8B-B14F-4D97-AF65-F5344CB8AC3E}">
        <p14:creationId xmlns:p14="http://schemas.microsoft.com/office/powerpoint/2010/main" xmlns="" val="28284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789" y="3387371"/>
            <a:ext cx="6256513" cy="2862322"/>
          </a:xfrm>
          <a:prstGeom prst="rect">
            <a:avLst/>
          </a:prstGeom>
        </p:spPr>
        <p:txBody>
          <a:bodyPr wrap="square">
            <a:spAutoFit/>
          </a:bodyPr>
          <a:lstStyle/>
          <a:p>
            <a:r>
              <a:rPr lang="en-US" b="1" dirty="0"/>
              <a:t>Nutrients can be divided into two main groups: </a:t>
            </a:r>
          </a:p>
          <a:p>
            <a:r>
              <a:rPr lang="en-US" dirty="0"/>
              <a:t>1.</a:t>
            </a:r>
            <a:r>
              <a:rPr lang="en-US" dirty="0">
                <a:solidFill>
                  <a:srgbClr val="FF9900"/>
                </a:solidFill>
              </a:rPr>
              <a:t>Macronutrient </a:t>
            </a:r>
          </a:p>
          <a:p>
            <a:pPr marL="285750" indent="-285750">
              <a:buFont typeface="Arial" panose="020B0604020202020204" pitchFamily="34" charset="0"/>
              <a:buChar char="•"/>
              <a:tabLst>
                <a:tab pos="268288" algn="l"/>
              </a:tabLst>
            </a:pPr>
            <a:r>
              <a:rPr lang="en-US" i="1" dirty="0"/>
              <a:t>‘Macro’ </a:t>
            </a:r>
            <a:r>
              <a:rPr lang="en-US" dirty="0"/>
              <a:t>means large </a:t>
            </a:r>
          </a:p>
          <a:p>
            <a:pPr marL="285750" indent="-285750">
              <a:buFont typeface="Arial" panose="020B0604020202020204" pitchFamily="34" charset="0"/>
              <a:buChar char="•"/>
              <a:tabLst>
                <a:tab pos="268288" algn="l"/>
              </a:tabLst>
            </a:pPr>
            <a:r>
              <a:rPr lang="en-US" dirty="0"/>
              <a:t>Body needs more of them for energy and growth, including carbohydrates, fats and protein </a:t>
            </a:r>
          </a:p>
          <a:p>
            <a:endParaRPr lang="en-US" dirty="0"/>
          </a:p>
          <a:p>
            <a:r>
              <a:rPr lang="en-US" dirty="0"/>
              <a:t>2.</a:t>
            </a:r>
            <a:r>
              <a:rPr lang="en-US" dirty="0">
                <a:solidFill>
                  <a:srgbClr val="FF9900"/>
                </a:solidFill>
              </a:rPr>
              <a:t>Micronutrient</a:t>
            </a:r>
            <a:r>
              <a:rPr lang="en-US" dirty="0"/>
              <a:t> </a:t>
            </a:r>
          </a:p>
          <a:p>
            <a:pPr marL="285750" indent="-285750">
              <a:buFont typeface="Arial" panose="020B0604020202020204" pitchFamily="34" charset="0"/>
              <a:buChar char="•"/>
            </a:pPr>
            <a:r>
              <a:rPr lang="en-US" i="1" dirty="0"/>
              <a:t>‘Micro’ </a:t>
            </a:r>
            <a:r>
              <a:rPr lang="en-US" dirty="0"/>
              <a:t>means small </a:t>
            </a:r>
          </a:p>
          <a:p>
            <a:pPr marL="285750" indent="-285750">
              <a:buFont typeface="Arial" panose="020B0604020202020204" pitchFamily="34" charset="0"/>
              <a:buChar char="•"/>
            </a:pPr>
            <a:r>
              <a:rPr lang="en-US" dirty="0"/>
              <a:t>Nutrients required in only small amounts, including vitamins and minerals </a:t>
            </a:r>
          </a:p>
        </p:txBody>
      </p:sp>
      <p:sp>
        <p:nvSpPr>
          <p:cNvPr id="5" name="Text Box 17"/>
          <p:cNvSpPr txBox="1">
            <a:spLocks noChangeArrowheads="1"/>
          </p:cNvSpPr>
          <p:nvPr/>
        </p:nvSpPr>
        <p:spPr bwMode="auto">
          <a:xfrm>
            <a:off x="1167397" y="1608183"/>
            <a:ext cx="6344224" cy="1477328"/>
          </a:xfrm>
          <a:prstGeom prst="rect">
            <a:avLst/>
          </a:prstGeom>
          <a:solidFill>
            <a:srgbClr val="CCFF99"/>
          </a:solidFill>
          <a:ln>
            <a:noFill/>
          </a:ln>
        </p:spPr>
        <p:txBody>
          <a:bodyPr wrap="square">
            <a:spAutoFit/>
          </a:bodyPr>
          <a:lstStyle>
            <a:lvl1pPr eaLnBrk="0" hangingPunct="0">
              <a:defRPr kumimoji="1" sz="2000">
                <a:solidFill>
                  <a:schemeClr val="tx1"/>
                </a:solidFill>
                <a:latin typeface="Arial" charset="0"/>
                <a:ea typeface="新細明體" pitchFamily="18" charset="-120"/>
              </a:defRPr>
            </a:lvl1pPr>
            <a:lvl2pPr marL="742950" indent="-285750" eaLnBrk="0" hangingPunct="0">
              <a:defRPr kumimoji="1" sz="2000">
                <a:solidFill>
                  <a:schemeClr val="tx1"/>
                </a:solidFill>
                <a:latin typeface="Arial" charset="0"/>
                <a:ea typeface="新細明體" pitchFamily="18" charset="-120"/>
              </a:defRPr>
            </a:lvl2pPr>
            <a:lvl3pPr marL="1143000" indent="-228600" eaLnBrk="0" hangingPunct="0">
              <a:defRPr kumimoji="1" sz="2000">
                <a:solidFill>
                  <a:schemeClr val="tx1"/>
                </a:solidFill>
                <a:latin typeface="Arial" charset="0"/>
                <a:ea typeface="新細明體" pitchFamily="18" charset="-120"/>
              </a:defRPr>
            </a:lvl3pPr>
            <a:lvl4pPr marL="1600200" indent="-228600" eaLnBrk="0" hangingPunct="0">
              <a:defRPr kumimoji="1" sz="2000">
                <a:solidFill>
                  <a:schemeClr val="tx1"/>
                </a:solidFill>
                <a:latin typeface="Arial" charset="0"/>
                <a:ea typeface="新細明體" pitchFamily="18" charset="-120"/>
              </a:defRPr>
            </a:lvl4pPr>
            <a:lvl5pPr marL="2057400" indent="-228600" eaLnBrk="0" hangingPunct="0">
              <a:defRPr kumimoji="1" sz="20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20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20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20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2000">
                <a:solidFill>
                  <a:schemeClr val="tx1"/>
                </a:solidFill>
                <a:latin typeface="Arial" charset="0"/>
                <a:ea typeface="新細明體" pitchFamily="18" charset="-120"/>
              </a:defRPr>
            </a:lvl9pPr>
          </a:lstStyle>
          <a:p>
            <a:pPr algn="just" eaLnBrk="1" hangingPunct="1">
              <a:spcBef>
                <a:spcPct val="50000"/>
              </a:spcBef>
            </a:pPr>
            <a:r>
              <a:rPr lang="en-US" altLang="zh-TW" sz="1800" dirty="0"/>
              <a:t>Nutrients are the key players in nutrition, they are the substances that enrich the body and are essential to an organism (human). If it cannot be </a:t>
            </a:r>
            <a:r>
              <a:rPr lang="en-US" altLang="zh-TW" sz="1800" dirty="0" err="1"/>
              <a:t>synthesised</a:t>
            </a:r>
            <a:r>
              <a:rPr lang="en-US" altLang="zh-TW" sz="1800" dirty="0"/>
              <a:t> by the organism in sufficient quantities, it must be obtained from an external source (food).</a:t>
            </a:r>
          </a:p>
        </p:txBody>
      </p:sp>
      <p:sp>
        <p:nvSpPr>
          <p:cNvPr id="3" name="Slide Number Placeholder 2"/>
          <p:cNvSpPr>
            <a:spLocks noGrp="1"/>
          </p:cNvSpPr>
          <p:nvPr>
            <p:ph type="sldNum" sz="quarter" idx="12"/>
          </p:nvPr>
        </p:nvSpPr>
        <p:spPr/>
        <p:txBody>
          <a:bodyPr/>
          <a:lstStyle/>
          <a:p>
            <a:fld id="{99B7B5DF-5DA9-46A7-9A59-86908C82C3B1}" type="slidenum">
              <a:rPr lang="en-US" smtClean="0"/>
              <a:pPr/>
              <a:t>8</a:t>
            </a:fld>
            <a:endParaRPr lang="en-US"/>
          </a:p>
        </p:txBody>
      </p:sp>
      <p:sp>
        <p:nvSpPr>
          <p:cNvPr id="6" name="Rectangle 1"/>
          <p:cNvSpPr/>
          <p:nvPr/>
        </p:nvSpPr>
        <p:spPr>
          <a:xfrm>
            <a:off x="1167397" y="659992"/>
            <a:ext cx="4776204" cy="646331"/>
          </a:xfrm>
          <a:prstGeom prst="rect">
            <a:avLst/>
          </a:prstGeom>
        </p:spPr>
        <p:txBody>
          <a:bodyPr wrap="square">
            <a:spAutoFit/>
          </a:bodyPr>
          <a:lstStyle/>
          <a:p>
            <a:pPr lvl="0"/>
            <a:r>
              <a:rPr lang="en-US" sz="3600" b="1" kern="10" dirty="0">
                <a:ln w="11430"/>
                <a:solidFill>
                  <a:srgbClr val="336600"/>
                </a:solidFill>
                <a:cs typeface="FrankRuehl" pitchFamily="34" charset="-79"/>
              </a:rPr>
              <a:t>Nutrients</a:t>
            </a:r>
          </a:p>
        </p:txBody>
      </p:sp>
    </p:spTree>
    <p:extLst>
      <p:ext uri="{BB962C8B-B14F-4D97-AF65-F5344CB8AC3E}">
        <p14:creationId xmlns:p14="http://schemas.microsoft.com/office/powerpoint/2010/main" xmlns="" val="338039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1220391" y="1541860"/>
            <a:ext cx="6723459" cy="4104084"/>
          </a:xfrm>
          <a:prstGeom prst="rect">
            <a:avLst/>
          </a:prstGeom>
          <a:gradFill rotWithShape="1">
            <a:gsLst>
              <a:gs pos="0">
                <a:srgbClr val="CC99FF">
                  <a:alpha val="67998"/>
                </a:srgbClr>
              </a:gs>
              <a:gs pos="100000">
                <a:srgbClr val="5E4776"/>
              </a:gs>
            </a:gsLst>
            <a:lin ang="0" scaled="1"/>
          </a:gradFill>
          <a:ln w="9525">
            <a:noFill/>
            <a:miter lim="800000"/>
            <a:headEnd/>
            <a:tailEnd/>
          </a:ln>
        </p:spPr>
        <p:txBody>
          <a:bodyPr wrap="none" anchor="ctr"/>
          <a:lstStyle/>
          <a:p>
            <a:endParaRPr lang="zh-TW" altLang="en-US" sz="1350"/>
          </a:p>
        </p:txBody>
      </p:sp>
      <p:sp>
        <p:nvSpPr>
          <p:cNvPr id="41986" name="Text Box 4"/>
          <p:cNvSpPr txBox="1">
            <a:spLocks noChangeArrowheads="1"/>
          </p:cNvSpPr>
          <p:nvPr/>
        </p:nvSpPr>
        <p:spPr bwMode="auto">
          <a:xfrm>
            <a:off x="2634855" y="1934766"/>
            <a:ext cx="1916906" cy="300082"/>
          </a:xfrm>
          <a:prstGeom prst="rect">
            <a:avLst/>
          </a:prstGeom>
          <a:solidFill>
            <a:srgbClr val="003366"/>
          </a:solidFill>
          <a:ln w="9525">
            <a:noFill/>
            <a:miter lim="800000"/>
            <a:headEnd/>
            <a:tailEnd/>
          </a:ln>
        </p:spPr>
        <p:txBody>
          <a:bodyPr>
            <a:spAutoFit/>
          </a:bodyPr>
          <a:lstStyle/>
          <a:p>
            <a:pPr algn="ctr">
              <a:spcBef>
                <a:spcPct val="50000"/>
              </a:spcBef>
            </a:pPr>
            <a:r>
              <a:rPr lang="en-US" altLang="zh-TW" sz="1350" b="1">
                <a:solidFill>
                  <a:schemeClr val="bg1"/>
                </a:solidFill>
              </a:rPr>
              <a:t>Nutrients</a:t>
            </a:r>
          </a:p>
        </p:txBody>
      </p:sp>
      <p:sp>
        <p:nvSpPr>
          <p:cNvPr id="41987" name="Line 5"/>
          <p:cNvSpPr>
            <a:spLocks noChangeShapeType="1"/>
          </p:cNvSpPr>
          <p:nvPr/>
        </p:nvSpPr>
        <p:spPr bwMode="auto">
          <a:xfrm flipH="1">
            <a:off x="2408636" y="2264570"/>
            <a:ext cx="1197769" cy="573881"/>
          </a:xfrm>
          <a:prstGeom prst="line">
            <a:avLst/>
          </a:prstGeom>
          <a:noFill/>
          <a:ln w="34925">
            <a:solidFill>
              <a:schemeClr val="tx1"/>
            </a:solidFill>
            <a:round/>
            <a:headEnd/>
            <a:tailEnd type="triangle" w="med" len="med"/>
          </a:ln>
        </p:spPr>
        <p:txBody>
          <a:bodyPr/>
          <a:lstStyle/>
          <a:p>
            <a:endParaRPr lang="en-US" sz="1350"/>
          </a:p>
        </p:txBody>
      </p:sp>
      <p:sp>
        <p:nvSpPr>
          <p:cNvPr id="41988" name="Text Box 6"/>
          <p:cNvSpPr txBox="1">
            <a:spLocks noChangeArrowheads="1"/>
          </p:cNvSpPr>
          <p:nvPr/>
        </p:nvSpPr>
        <p:spPr bwMode="auto">
          <a:xfrm>
            <a:off x="1456136" y="4661297"/>
            <a:ext cx="1916906" cy="300082"/>
          </a:xfrm>
          <a:prstGeom prst="rect">
            <a:avLst/>
          </a:prstGeom>
          <a:solidFill>
            <a:srgbClr val="FF0000">
              <a:alpha val="50195"/>
            </a:srgbClr>
          </a:solidFill>
          <a:ln w="9525">
            <a:noFill/>
            <a:miter lim="800000"/>
            <a:headEnd/>
            <a:tailEnd/>
          </a:ln>
        </p:spPr>
        <p:txBody>
          <a:bodyPr>
            <a:spAutoFit/>
          </a:bodyPr>
          <a:lstStyle/>
          <a:p>
            <a:pPr algn="ctr">
              <a:spcBef>
                <a:spcPct val="50000"/>
              </a:spcBef>
            </a:pPr>
            <a:r>
              <a:rPr lang="en-US" altLang="zh-TW" sz="1350" b="1"/>
              <a:t>Energy</a:t>
            </a:r>
          </a:p>
        </p:txBody>
      </p:sp>
      <p:sp>
        <p:nvSpPr>
          <p:cNvPr id="41989" name="AutoShape 7"/>
          <p:cNvSpPr>
            <a:spLocks/>
          </p:cNvSpPr>
          <p:nvPr/>
        </p:nvSpPr>
        <p:spPr bwMode="auto">
          <a:xfrm rot="5400000">
            <a:off x="2222897" y="3589735"/>
            <a:ext cx="323850" cy="1781175"/>
          </a:xfrm>
          <a:prstGeom prst="rightBrace">
            <a:avLst>
              <a:gd name="adj1" fmla="val 45833"/>
              <a:gd name="adj2" fmla="val 50000"/>
            </a:avLst>
          </a:prstGeom>
          <a:noFill/>
          <a:ln w="34925">
            <a:solidFill>
              <a:schemeClr val="tx1"/>
            </a:solidFill>
            <a:round/>
            <a:headEnd/>
            <a:tailEnd/>
          </a:ln>
        </p:spPr>
        <p:txBody>
          <a:bodyPr wrap="none" anchor="ctr"/>
          <a:lstStyle/>
          <a:p>
            <a:endParaRPr lang="zh-TW" altLang="en-US" sz="1350"/>
          </a:p>
        </p:txBody>
      </p:sp>
      <p:sp>
        <p:nvSpPr>
          <p:cNvPr id="41990" name="Text Box 10"/>
          <p:cNvSpPr txBox="1">
            <a:spLocks noChangeArrowheads="1"/>
          </p:cNvSpPr>
          <p:nvPr/>
        </p:nvSpPr>
        <p:spPr bwMode="auto">
          <a:xfrm>
            <a:off x="1453755" y="3375422"/>
            <a:ext cx="1916906" cy="300082"/>
          </a:xfrm>
          <a:prstGeom prst="rect">
            <a:avLst/>
          </a:prstGeom>
          <a:solidFill>
            <a:srgbClr val="FFCCFF"/>
          </a:solidFill>
          <a:ln w="9525">
            <a:noFill/>
            <a:miter lim="800000"/>
            <a:headEnd/>
            <a:tailEnd/>
          </a:ln>
        </p:spPr>
        <p:txBody>
          <a:bodyPr>
            <a:spAutoFit/>
          </a:bodyPr>
          <a:lstStyle/>
          <a:p>
            <a:pPr algn="ctr">
              <a:spcBef>
                <a:spcPct val="50000"/>
              </a:spcBef>
            </a:pPr>
            <a:r>
              <a:rPr lang="en-US" altLang="zh-TW" sz="1350" b="1" dirty="0"/>
              <a:t>carbohydrates</a:t>
            </a:r>
          </a:p>
        </p:txBody>
      </p:sp>
      <p:sp>
        <p:nvSpPr>
          <p:cNvPr id="41991" name="Text Box 11"/>
          <p:cNvSpPr txBox="1">
            <a:spLocks noChangeArrowheads="1"/>
          </p:cNvSpPr>
          <p:nvPr/>
        </p:nvSpPr>
        <p:spPr bwMode="auto">
          <a:xfrm>
            <a:off x="1451374" y="3734991"/>
            <a:ext cx="1916906" cy="300082"/>
          </a:xfrm>
          <a:prstGeom prst="rect">
            <a:avLst/>
          </a:prstGeom>
          <a:solidFill>
            <a:srgbClr val="FFCCFF"/>
          </a:solidFill>
          <a:ln w="9525">
            <a:noFill/>
            <a:miter lim="800000"/>
            <a:headEnd/>
            <a:tailEnd/>
          </a:ln>
        </p:spPr>
        <p:txBody>
          <a:bodyPr>
            <a:spAutoFit/>
          </a:bodyPr>
          <a:lstStyle/>
          <a:p>
            <a:pPr algn="ctr">
              <a:spcBef>
                <a:spcPct val="50000"/>
              </a:spcBef>
            </a:pPr>
            <a:r>
              <a:rPr lang="en-US" altLang="zh-TW" sz="1350" b="1"/>
              <a:t>Protein</a:t>
            </a:r>
          </a:p>
        </p:txBody>
      </p:sp>
      <p:sp>
        <p:nvSpPr>
          <p:cNvPr id="41992" name="Text Box 12"/>
          <p:cNvSpPr txBox="1">
            <a:spLocks noChangeArrowheads="1"/>
          </p:cNvSpPr>
          <p:nvPr/>
        </p:nvSpPr>
        <p:spPr bwMode="auto">
          <a:xfrm>
            <a:off x="1452564" y="4082653"/>
            <a:ext cx="1916906" cy="300082"/>
          </a:xfrm>
          <a:prstGeom prst="rect">
            <a:avLst/>
          </a:prstGeom>
          <a:solidFill>
            <a:srgbClr val="FFCCFF"/>
          </a:solidFill>
          <a:ln w="9525">
            <a:noFill/>
            <a:miter lim="800000"/>
            <a:headEnd/>
            <a:tailEnd/>
          </a:ln>
        </p:spPr>
        <p:txBody>
          <a:bodyPr>
            <a:spAutoFit/>
          </a:bodyPr>
          <a:lstStyle/>
          <a:p>
            <a:pPr algn="ctr">
              <a:spcBef>
                <a:spcPct val="50000"/>
              </a:spcBef>
            </a:pPr>
            <a:r>
              <a:rPr lang="en-US" altLang="zh-TW" sz="1350" b="1" dirty="0"/>
              <a:t>Fats</a:t>
            </a:r>
          </a:p>
        </p:txBody>
      </p:sp>
      <p:sp>
        <p:nvSpPr>
          <p:cNvPr id="41993" name="Text Box 15"/>
          <p:cNvSpPr txBox="1">
            <a:spLocks noChangeArrowheads="1"/>
          </p:cNvSpPr>
          <p:nvPr/>
        </p:nvSpPr>
        <p:spPr bwMode="auto">
          <a:xfrm>
            <a:off x="3840958" y="3405188"/>
            <a:ext cx="1916906" cy="300082"/>
          </a:xfrm>
          <a:prstGeom prst="rect">
            <a:avLst/>
          </a:prstGeom>
          <a:solidFill>
            <a:srgbClr val="CCFFCC"/>
          </a:solidFill>
          <a:ln w="9525">
            <a:noFill/>
            <a:miter lim="800000"/>
            <a:headEnd/>
            <a:tailEnd/>
          </a:ln>
        </p:spPr>
        <p:txBody>
          <a:bodyPr>
            <a:spAutoFit/>
          </a:bodyPr>
          <a:lstStyle/>
          <a:p>
            <a:pPr algn="ctr">
              <a:spcBef>
                <a:spcPct val="50000"/>
              </a:spcBef>
            </a:pPr>
            <a:r>
              <a:rPr lang="en-US" altLang="zh-TW" sz="1350" b="1"/>
              <a:t>Vitamins</a:t>
            </a:r>
          </a:p>
        </p:txBody>
      </p:sp>
      <p:sp>
        <p:nvSpPr>
          <p:cNvPr id="41994" name="Text Box 16"/>
          <p:cNvSpPr txBox="1">
            <a:spLocks noChangeArrowheads="1"/>
          </p:cNvSpPr>
          <p:nvPr/>
        </p:nvSpPr>
        <p:spPr bwMode="auto">
          <a:xfrm>
            <a:off x="3838576" y="3764757"/>
            <a:ext cx="1916906" cy="300082"/>
          </a:xfrm>
          <a:prstGeom prst="rect">
            <a:avLst/>
          </a:prstGeom>
          <a:solidFill>
            <a:srgbClr val="CCFFCC"/>
          </a:solidFill>
          <a:ln w="9525">
            <a:noFill/>
            <a:miter lim="800000"/>
            <a:headEnd/>
            <a:tailEnd/>
          </a:ln>
        </p:spPr>
        <p:txBody>
          <a:bodyPr>
            <a:spAutoFit/>
          </a:bodyPr>
          <a:lstStyle/>
          <a:p>
            <a:pPr algn="ctr">
              <a:spcBef>
                <a:spcPct val="50000"/>
              </a:spcBef>
            </a:pPr>
            <a:r>
              <a:rPr lang="en-US" altLang="zh-TW" sz="1350" b="1"/>
              <a:t>Minerals</a:t>
            </a:r>
          </a:p>
        </p:txBody>
      </p:sp>
      <p:sp>
        <p:nvSpPr>
          <p:cNvPr id="41995" name="Text Box 17"/>
          <p:cNvSpPr txBox="1">
            <a:spLocks noChangeArrowheads="1"/>
          </p:cNvSpPr>
          <p:nvPr/>
        </p:nvSpPr>
        <p:spPr bwMode="auto">
          <a:xfrm>
            <a:off x="3839767" y="4112419"/>
            <a:ext cx="1916906" cy="300082"/>
          </a:xfrm>
          <a:prstGeom prst="rect">
            <a:avLst/>
          </a:prstGeom>
          <a:solidFill>
            <a:srgbClr val="CCFFCC"/>
          </a:solidFill>
          <a:ln w="9525">
            <a:noFill/>
            <a:miter lim="800000"/>
            <a:headEnd/>
            <a:tailEnd/>
          </a:ln>
        </p:spPr>
        <p:txBody>
          <a:bodyPr>
            <a:spAutoFit/>
          </a:bodyPr>
          <a:lstStyle/>
          <a:p>
            <a:pPr algn="ctr">
              <a:spcBef>
                <a:spcPct val="50000"/>
              </a:spcBef>
            </a:pPr>
            <a:r>
              <a:rPr lang="en-US" altLang="zh-TW" sz="1350" b="1"/>
              <a:t>Trace elements</a:t>
            </a:r>
          </a:p>
        </p:txBody>
      </p:sp>
      <p:sp>
        <p:nvSpPr>
          <p:cNvPr id="41996" name="Text Box 18"/>
          <p:cNvSpPr txBox="1">
            <a:spLocks noChangeArrowheads="1"/>
          </p:cNvSpPr>
          <p:nvPr/>
        </p:nvSpPr>
        <p:spPr bwMode="auto">
          <a:xfrm>
            <a:off x="1571626" y="5155407"/>
            <a:ext cx="1916906" cy="300082"/>
          </a:xfrm>
          <a:prstGeom prst="rect">
            <a:avLst/>
          </a:prstGeom>
          <a:solidFill>
            <a:srgbClr val="99CC00"/>
          </a:solidFill>
          <a:ln w="9525">
            <a:noFill/>
            <a:miter lim="800000"/>
            <a:headEnd/>
            <a:tailEnd/>
          </a:ln>
        </p:spPr>
        <p:txBody>
          <a:bodyPr>
            <a:spAutoFit/>
          </a:bodyPr>
          <a:lstStyle/>
          <a:p>
            <a:pPr algn="ctr">
              <a:spcBef>
                <a:spcPct val="50000"/>
              </a:spcBef>
            </a:pPr>
            <a:r>
              <a:rPr lang="en-US" altLang="zh-TW" sz="1350" b="1" dirty="0"/>
              <a:t>Dietary </a:t>
            </a:r>
            <a:r>
              <a:rPr lang="en-US" altLang="zh-TW" sz="1350" b="1" dirty="0" err="1"/>
              <a:t>fibre</a:t>
            </a:r>
            <a:endParaRPr lang="en-US" altLang="zh-TW" sz="1350" b="1" dirty="0"/>
          </a:p>
        </p:txBody>
      </p:sp>
      <p:sp>
        <p:nvSpPr>
          <p:cNvPr id="41997" name="Line 19"/>
          <p:cNvSpPr>
            <a:spLocks noChangeShapeType="1"/>
          </p:cNvSpPr>
          <p:nvPr/>
        </p:nvSpPr>
        <p:spPr bwMode="auto">
          <a:xfrm>
            <a:off x="3606405" y="2253853"/>
            <a:ext cx="1178719" cy="584597"/>
          </a:xfrm>
          <a:prstGeom prst="line">
            <a:avLst/>
          </a:prstGeom>
          <a:noFill/>
          <a:ln w="34925">
            <a:solidFill>
              <a:schemeClr val="tx1"/>
            </a:solidFill>
            <a:round/>
            <a:headEnd/>
            <a:tailEnd type="triangle" w="med" len="med"/>
          </a:ln>
        </p:spPr>
        <p:txBody>
          <a:bodyPr/>
          <a:lstStyle/>
          <a:p>
            <a:endParaRPr lang="en-US" sz="1350"/>
          </a:p>
        </p:txBody>
      </p:sp>
      <p:sp>
        <p:nvSpPr>
          <p:cNvPr id="41998" name="AutoShape 20"/>
          <p:cNvSpPr>
            <a:spLocks/>
          </p:cNvSpPr>
          <p:nvPr/>
        </p:nvSpPr>
        <p:spPr bwMode="auto">
          <a:xfrm>
            <a:off x="5811441" y="1703786"/>
            <a:ext cx="432197" cy="3835003"/>
          </a:xfrm>
          <a:prstGeom prst="rightBrace">
            <a:avLst>
              <a:gd name="adj1" fmla="val 73944"/>
              <a:gd name="adj2" fmla="val 50000"/>
            </a:avLst>
          </a:prstGeom>
          <a:noFill/>
          <a:ln w="34925">
            <a:solidFill>
              <a:schemeClr val="tx1"/>
            </a:solidFill>
            <a:round/>
            <a:headEnd/>
            <a:tailEnd/>
          </a:ln>
        </p:spPr>
        <p:txBody>
          <a:bodyPr wrap="none" anchor="ctr"/>
          <a:lstStyle/>
          <a:p>
            <a:endParaRPr lang="zh-TW" altLang="en-US" sz="1350"/>
          </a:p>
        </p:txBody>
      </p:sp>
      <p:sp>
        <p:nvSpPr>
          <p:cNvPr id="41999" name="Text Box 21"/>
          <p:cNvSpPr txBox="1">
            <a:spLocks noChangeArrowheads="1"/>
          </p:cNvSpPr>
          <p:nvPr/>
        </p:nvSpPr>
        <p:spPr bwMode="auto">
          <a:xfrm>
            <a:off x="6331745" y="4504135"/>
            <a:ext cx="1512094" cy="300082"/>
          </a:xfrm>
          <a:prstGeom prst="rect">
            <a:avLst/>
          </a:prstGeom>
          <a:solidFill>
            <a:srgbClr val="FFCC99"/>
          </a:solidFill>
          <a:ln w="9525">
            <a:noFill/>
            <a:miter lim="800000"/>
            <a:headEnd/>
            <a:tailEnd/>
          </a:ln>
        </p:spPr>
        <p:txBody>
          <a:bodyPr>
            <a:spAutoFit/>
          </a:bodyPr>
          <a:lstStyle/>
          <a:p>
            <a:pPr algn="ctr">
              <a:spcBef>
                <a:spcPct val="50000"/>
              </a:spcBef>
            </a:pPr>
            <a:r>
              <a:rPr lang="en-US" altLang="zh-TW" sz="1350" b="1"/>
              <a:t>Balanced diet</a:t>
            </a:r>
          </a:p>
        </p:txBody>
      </p:sp>
      <p:sp>
        <p:nvSpPr>
          <p:cNvPr id="42000" name="Rectangle 24"/>
          <p:cNvSpPr>
            <a:spLocks noChangeArrowheads="1"/>
          </p:cNvSpPr>
          <p:nvPr/>
        </p:nvSpPr>
        <p:spPr bwMode="auto">
          <a:xfrm>
            <a:off x="1331120" y="1754982"/>
            <a:ext cx="4537472" cy="3780235"/>
          </a:xfrm>
          <a:prstGeom prst="rect">
            <a:avLst/>
          </a:prstGeom>
          <a:noFill/>
          <a:ln w="38100" cap="rnd">
            <a:solidFill>
              <a:srgbClr val="FF9900"/>
            </a:solidFill>
            <a:prstDash val="sysDot"/>
            <a:miter lim="800000"/>
            <a:headEnd/>
            <a:tailEnd/>
          </a:ln>
        </p:spPr>
        <p:txBody>
          <a:bodyPr wrap="none" anchor="ctr"/>
          <a:lstStyle/>
          <a:p>
            <a:endParaRPr lang="zh-TW" altLang="en-US" sz="1350"/>
          </a:p>
        </p:txBody>
      </p:sp>
      <p:sp>
        <p:nvSpPr>
          <p:cNvPr id="42002" name="Text Box 29"/>
          <p:cNvSpPr txBox="1">
            <a:spLocks noChangeArrowheads="1"/>
          </p:cNvSpPr>
          <p:nvPr/>
        </p:nvSpPr>
        <p:spPr bwMode="auto">
          <a:xfrm>
            <a:off x="3673080" y="5148263"/>
            <a:ext cx="1916906" cy="300082"/>
          </a:xfrm>
          <a:prstGeom prst="rect">
            <a:avLst/>
          </a:prstGeom>
          <a:solidFill>
            <a:srgbClr val="99CCFF"/>
          </a:solidFill>
          <a:ln w="9525">
            <a:noFill/>
            <a:miter lim="800000"/>
            <a:headEnd/>
            <a:tailEnd/>
          </a:ln>
        </p:spPr>
        <p:txBody>
          <a:bodyPr>
            <a:spAutoFit/>
          </a:bodyPr>
          <a:lstStyle/>
          <a:p>
            <a:pPr algn="ctr">
              <a:spcBef>
                <a:spcPct val="50000"/>
              </a:spcBef>
            </a:pPr>
            <a:r>
              <a:rPr lang="en-US" altLang="zh-TW" sz="1350" b="1"/>
              <a:t>Water </a:t>
            </a:r>
          </a:p>
        </p:txBody>
      </p:sp>
      <p:sp>
        <p:nvSpPr>
          <p:cNvPr id="42003" name="Text Box 30"/>
          <p:cNvSpPr txBox="1">
            <a:spLocks noChangeArrowheads="1"/>
          </p:cNvSpPr>
          <p:nvPr/>
        </p:nvSpPr>
        <p:spPr bwMode="auto">
          <a:xfrm>
            <a:off x="6335317" y="3482578"/>
            <a:ext cx="1512094" cy="300082"/>
          </a:xfrm>
          <a:prstGeom prst="rect">
            <a:avLst/>
          </a:prstGeom>
          <a:solidFill>
            <a:srgbClr val="CCFFFF"/>
          </a:solidFill>
          <a:ln w="9525">
            <a:noFill/>
            <a:miter lim="800000"/>
            <a:headEnd/>
            <a:tailEnd/>
          </a:ln>
        </p:spPr>
        <p:txBody>
          <a:bodyPr>
            <a:spAutoFit/>
          </a:bodyPr>
          <a:lstStyle/>
          <a:p>
            <a:pPr algn="ctr">
              <a:spcBef>
                <a:spcPct val="50000"/>
              </a:spcBef>
            </a:pPr>
            <a:r>
              <a:rPr lang="en-US" altLang="zh-TW" sz="1350" b="1"/>
              <a:t>Foods </a:t>
            </a:r>
          </a:p>
        </p:txBody>
      </p:sp>
      <p:sp>
        <p:nvSpPr>
          <p:cNvPr id="42004" name="AutoShape 31"/>
          <p:cNvSpPr>
            <a:spLocks noChangeArrowheads="1"/>
          </p:cNvSpPr>
          <p:nvPr/>
        </p:nvSpPr>
        <p:spPr bwMode="auto">
          <a:xfrm rot="5400000">
            <a:off x="6813353" y="4049912"/>
            <a:ext cx="539353" cy="161925"/>
          </a:xfrm>
          <a:custGeom>
            <a:avLst/>
            <a:gdLst>
              <a:gd name="T0" fmla="*/ 2147483647 w 21600"/>
              <a:gd name="T1" fmla="*/ 0 h 21600"/>
              <a:gd name="T2" fmla="*/ 0 w 21600"/>
              <a:gd name="T3" fmla="*/ 107800070 h 21600"/>
              <a:gd name="T4" fmla="*/ 2147483647 w 21600"/>
              <a:gd name="T5" fmla="*/ 215600141 h 21600"/>
              <a:gd name="T6" fmla="*/ 2147483647 w 21600"/>
              <a:gd name="T7" fmla="*/ 1078000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noFill/>
            <a:miter lim="800000"/>
            <a:headEnd/>
            <a:tailEnd/>
          </a:ln>
        </p:spPr>
        <p:txBody>
          <a:bodyPr wrap="none" anchor="ctr"/>
          <a:lstStyle/>
          <a:p>
            <a:endParaRPr lang="en-US" sz="1350"/>
          </a:p>
        </p:txBody>
      </p:sp>
      <p:sp>
        <p:nvSpPr>
          <p:cNvPr id="42005" name="Line 14"/>
          <p:cNvSpPr>
            <a:spLocks noChangeShapeType="1"/>
          </p:cNvSpPr>
          <p:nvPr/>
        </p:nvSpPr>
        <p:spPr bwMode="auto">
          <a:xfrm>
            <a:off x="4768454" y="3128964"/>
            <a:ext cx="0" cy="273844"/>
          </a:xfrm>
          <a:prstGeom prst="line">
            <a:avLst/>
          </a:prstGeom>
          <a:noFill/>
          <a:ln w="38100">
            <a:solidFill>
              <a:schemeClr val="tx1"/>
            </a:solidFill>
            <a:round/>
            <a:headEnd/>
            <a:tailEnd type="triangle" w="med" len="med"/>
          </a:ln>
        </p:spPr>
        <p:txBody>
          <a:bodyPr/>
          <a:lstStyle/>
          <a:p>
            <a:endParaRPr lang="en-US" sz="1350"/>
          </a:p>
        </p:txBody>
      </p:sp>
      <p:sp>
        <p:nvSpPr>
          <p:cNvPr id="42006" name="Line 14"/>
          <p:cNvSpPr>
            <a:spLocks noChangeShapeType="1"/>
          </p:cNvSpPr>
          <p:nvPr/>
        </p:nvSpPr>
        <p:spPr bwMode="auto">
          <a:xfrm>
            <a:off x="2375297" y="3107532"/>
            <a:ext cx="0" cy="273844"/>
          </a:xfrm>
          <a:prstGeom prst="line">
            <a:avLst/>
          </a:prstGeom>
          <a:noFill/>
          <a:ln w="38100">
            <a:solidFill>
              <a:schemeClr val="tx1"/>
            </a:solidFill>
            <a:round/>
            <a:headEnd/>
            <a:tailEnd type="triangle" w="med" len="med"/>
          </a:ln>
        </p:spPr>
        <p:txBody>
          <a:bodyPr/>
          <a:lstStyle/>
          <a:p>
            <a:endParaRPr lang="en-US" sz="1350"/>
          </a:p>
        </p:txBody>
      </p:sp>
      <p:sp>
        <p:nvSpPr>
          <p:cNvPr id="42007" name="Text Box 8"/>
          <p:cNvSpPr txBox="1">
            <a:spLocks noChangeArrowheads="1"/>
          </p:cNvSpPr>
          <p:nvPr/>
        </p:nvSpPr>
        <p:spPr bwMode="auto">
          <a:xfrm>
            <a:off x="1437086" y="2858691"/>
            <a:ext cx="1916906" cy="300082"/>
          </a:xfrm>
          <a:prstGeom prst="rect">
            <a:avLst/>
          </a:prstGeom>
          <a:solidFill>
            <a:srgbClr val="FF00FF"/>
          </a:solidFill>
          <a:ln w="9525">
            <a:noFill/>
            <a:miter lim="800000"/>
            <a:headEnd/>
            <a:tailEnd/>
          </a:ln>
        </p:spPr>
        <p:txBody>
          <a:bodyPr>
            <a:spAutoFit/>
          </a:bodyPr>
          <a:lstStyle/>
          <a:p>
            <a:pPr algn="ctr">
              <a:spcBef>
                <a:spcPct val="50000"/>
              </a:spcBef>
            </a:pPr>
            <a:r>
              <a:rPr lang="en-US" altLang="zh-TW" sz="1350" b="1"/>
              <a:t>Macronutrients</a:t>
            </a:r>
          </a:p>
        </p:txBody>
      </p:sp>
      <p:sp>
        <p:nvSpPr>
          <p:cNvPr id="42008" name="Text Box 13"/>
          <p:cNvSpPr txBox="1">
            <a:spLocks noChangeArrowheads="1"/>
          </p:cNvSpPr>
          <p:nvPr/>
        </p:nvSpPr>
        <p:spPr bwMode="auto">
          <a:xfrm>
            <a:off x="3824289" y="2858691"/>
            <a:ext cx="1916906" cy="300082"/>
          </a:xfrm>
          <a:prstGeom prst="rect">
            <a:avLst/>
          </a:prstGeom>
          <a:solidFill>
            <a:srgbClr val="339966">
              <a:alpha val="70195"/>
            </a:srgbClr>
          </a:solidFill>
          <a:ln w="9525">
            <a:noFill/>
            <a:miter lim="800000"/>
            <a:headEnd/>
            <a:tailEnd/>
          </a:ln>
        </p:spPr>
        <p:txBody>
          <a:bodyPr>
            <a:spAutoFit/>
          </a:bodyPr>
          <a:lstStyle/>
          <a:p>
            <a:pPr algn="ctr">
              <a:spcBef>
                <a:spcPct val="50000"/>
              </a:spcBef>
            </a:pPr>
            <a:r>
              <a:rPr lang="en-US" altLang="zh-TW" sz="1350" b="1"/>
              <a:t>Micronutrients</a:t>
            </a:r>
          </a:p>
        </p:txBody>
      </p:sp>
      <p:sp>
        <p:nvSpPr>
          <p:cNvPr id="3" name="Slide Number Placeholder 2"/>
          <p:cNvSpPr>
            <a:spLocks noGrp="1"/>
          </p:cNvSpPr>
          <p:nvPr>
            <p:ph type="sldNum" sz="quarter" idx="12"/>
          </p:nvPr>
        </p:nvSpPr>
        <p:spPr/>
        <p:txBody>
          <a:bodyPr/>
          <a:lstStyle/>
          <a:p>
            <a:fld id="{99B7B5DF-5DA9-46A7-9A59-86908C82C3B1}" type="slidenum">
              <a:rPr lang="en-US" smtClean="0"/>
              <a:pPr/>
              <a:t>9</a:t>
            </a:fld>
            <a:endParaRPr lang="en-US"/>
          </a:p>
        </p:txBody>
      </p:sp>
      <p:sp>
        <p:nvSpPr>
          <p:cNvPr id="27" name="Rectangle 1"/>
          <p:cNvSpPr/>
          <p:nvPr/>
        </p:nvSpPr>
        <p:spPr>
          <a:xfrm>
            <a:off x="1097852" y="764553"/>
            <a:ext cx="6480720" cy="646331"/>
          </a:xfrm>
          <a:prstGeom prst="rect">
            <a:avLst/>
          </a:prstGeom>
        </p:spPr>
        <p:txBody>
          <a:bodyPr wrap="square">
            <a:spAutoFit/>
          </a:bodyPr>
          <a:lstStyle/>
          <a:p>
            <a:pPr lvl="0"/>
            <a:r>
              <a:rPr lang="en-US" sz="3600" b="1" kern="10" dirty="0">
                <a:ln w="11430"/>
                <a:solidFill>
                  <a:srgbClr val="666633"/>
                </a:solidFill>
                <a:cs typeface="FrankRuehl" pitchFamily="34" charset="-79"/>
              </a:rPr>
              <a:t>Basic nutrition principles</a:t>
            </a:r>
            <a:endParaRPr lang="en-US" sz="3600" dirty="0">
              <a:solidFill>
                <a:srgbClr val="666633"/>
              </a:solidFill>
            </a:endParaRPr>
          </a:p>
        </p:txBody>
      </p:sp>
    </p:spTree>
    <p:extLst>
      <p:ext uri="{BB962C8B-B14F-4D97-AF65-F5344CB8AC3E}">
        <p14:creationId xmlns:p14="http://schemas.microsoft.com/office/powerpoint/2010/main" xmlns="" val="378289545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TotalTime>
  <Words>1011</Words>
  <Application>Microsoft Office PowerPoint</Application>
  <PresentationFormat>如螢幕大小 (4:3)</PresentationFormat>
  <Paragraphs>144</Paragraphs>
  <Slides>23</Slides>
  <Notes>1</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Office 佈景主題</vt:lpstr>
      <vt:lpstr>Leading a Healthy Lifestyle to Improve Immunity</vt:lpstr>
      <vt:lpstr>Healthy Lifestyle</vt:lpstr>
      <vt:lpstr>Balanced Diet</vt:lpstr>
      <vt:lpstr>Balanced Diet</vt:lpstr>
      <vt:lpstr>投影片 5</vt:lpstr>
      <vt:lpstr>投影片 6</vt:lpstr>
      <vt:lpstr>投影片 7</vt:lpstr>
      <vt:lpstr>投影片 8</vt:lpstr>
      <vt:lpstr>投影片 9</vt:lpstr>
      <vt:lpstr>投影片 10</vt:lpstr>
      <vt:lpstr>Enough Sleep </vt:lpstr>
      <vt:lpstr>Enough Sleep</vt:lpstr>
      <vt:lpstr>Regular Exercise</vt:lpstr>
      <vt:lpstr>Regular Exercise</vt:lpstr>
      <vt:lpstr>Regular Exercise</vt:lpstr>
      <vt:lpstr>Personal and Environmental Hygiene</vt:lpstr>
      <vt:lpstr>Personal and Environmental Hygiene</vt:lpstr>
      <vt:lpstr>投影片 18</vt:lpstr>
      <vt:lpstr>Personal hygiene</vt:lpstr>
      <vt:lpstr>Personal hygiene</vt:lpstr>
      <vt:lpstr>Personal hygiene</vt:lpstr>
      <vt:lpstr>Optimistic and Positive </vt:lpstr>
      <vt:lpstr>Optimistic and Positive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以健康生活模式提升免疫力</dc:title>
  <dc:creator>POON, Suk-mei Cindy</dc:creator>
  <cp:lastModifiedBy>User</cp:lastModifiedBy>
  <cp:revision>189</cp:revision>
  <cp:lastPrinted>2020-03-26T04:11:20Z</cp:lastPrinted>
  <dcterms:created xsi:type="dcterms:W3CDTF">2020-02-04T05:41:52Z</dcterms:created>
  <dcterms:modified xsi:type="dcterms:W3CDTF">2020-04-21T09:05:50Z</dcterms:modified>
</cp:coreProperties>
</file>