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charts/chart68.xml" ContentType="application/vnd.openxmlformats-officedocument.drawingml.chart+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drawings/drawing17.xml" ContentType="application/vnd.openxmlformats-officedocument.drawingml.chartshapes+xml"/>
  <Override PartName="/ppt/charts/chart60.xml" ContentType="application/vnd.openxmlformats-officedocument.drawingml.chart+xml"/>
  <Override PartName="/ppt/drawings/drawing28.xml" ContentType="application/vnd.openxmlformats-officedocument.drawingml.chartshapes+xml"/>
  <Override PartName="/ppt/charts/chart71.xml" ContentType="application/vnd.openxmlformats-officedocument.drawingml.chart+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charts/chart3.xml" ContentType="application/vnd.openxmlformats-officedocument.drawingml.chart+xml"/>
  <Override PartName="/ppt/notesSlides/notesSlide7.xml" ContentType="application/vnd.openxmlformats-officedocument.presentationml.notesSlide+xml"/>
  <Override PartName="/ppt/drawings/drawing20.xml" ContentType="application/vnd.openxmlformats-officedocument.drawingml.chartshapes+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charts/chart76.xml" ContentType="application/vnd.openxmlformats-officedocument.drawingml.chart+xml"/>
  <Override PartName="/ppt/slides/slide55.xml" ContentType="application/vnd.openxmlformats-officedocument.presentationml.slide+xml"/>
  <Override PartName="/ppt/theme/theme2.xml" ContentType="application/vnd.openxmlformats-officedocument.theme+xml"/>
  <Override PartName="/ppt/charts/chart18.xml" ContentType="application/vnd.openxmlformats-officedocument.drawingml.chart+xml"/>
  <Override PartName="/ppt/charts/chart65.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drawings/drawing25.xml" ContentType="application/vnd.openxmlformats-officedocument.drawingml.chartshapes+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drawings/drawing14.xml" ContentType="application/vnd.openxmlformats-officedocument.drawingml.chartshapes+xml"/>
  <Override PartName="/ppt/slides/slide108.xml" ContentType="application/vnd.openxmlformats-officedocument.presentationml.slide+xml"/>
  <Override PartName="/ppt/slides/slide155.xml" ContentType="application/vnd.openxmlformats-officedocument.presentationml.slide+xml"/>
  <Override PartName="/ppt/drawings/drawing8.xml" ContentType="application/vnd.openxmlformats-officedocument.drawingml.chartshape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charts/chart59.xml" ContentType="application/vnd.openxmlformats-officedocument.drawingml.chart+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charts/chart48.xml" ContentType="application/vnd.openxmlformats-officedocument.drawingml.char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charts/chart26.xml" ContentType="application/vnd.openxmlformats-officedocument.drawingml.chart+xml"/>
  <Override PartName="/ppt/drawings/drawing19.xml" ContentType="application/vnd.openxmlformats-officedocument.drawingml.chartshapes+xml"/>
  <Override PartName="/ppt/charts/chart73.xml" ContentType="application/vnd.openxmlformats-officedocument.drawingml.chart+xml"/>
  <Override PartName="/ppt/slides/slide41.xml" ContentType="application/vnd.openxmlformats-officedocument.presentationml.slide+xml"/>
  <Override PartName="/ppt/charts/chart15.xml" ContentType="application/vnd.openxmlformats-officedocument.drawingml.chart+xml"/>
  <Override PartName="/ppt/charts/chart51.xml" ContentType="application/vnd.openxmlformats-officedocument.drawingml.chart+xml"/>
  <Override PartName="/ppt/charts/chart62.xml" ContentType="application/vnd.openxmlformats-officedocument.drawingml.chart+xml"/>
  <Override PartName="/ppt/slides/slide30.xml" ContentType="application/vnd.openxmlformats-officedocument.presentationml.slide+xml"/>
  <Override PartName="/ppt/slides/slide149.xml" ContentType="application/vnd.openxmlformats-officedocument.presentationml.slide+xml"/>
  <Override PartName="/ppt/charts/chart40.xml" ContentType="application/vnd.openxmlformats-officedocument.drawingml.chart+xml"/>
  <Override PartName="/ppt/slides/slide138.xml" ContentType="application/vnd.openxmlformats-officedocument.presentationml.slide+xml"/>
  <Override PartName="/ppt/drawings/drawing22.xml" ContentType="application/vnd.openxmlformats-officedocument.drawingml.chartshapes+xml"/>
  <Override PartName="/ppt/notesSlides/notesSlide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charts/chart5.xml" ContentType="application/vnd.openxmlformats-officedocument.drawingml.chart+xml"/>
  <Override PartName="/ppt/drawings/drawing11.xml" ContentType="application/vnd.openxmlformats-officedocument.drawingml.chartshape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charts/chart78.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charts/chart67.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charts/chart56.xml" ContentType="application/vnd.openxmlformats-officedocument.drawingml.chart+xml"/>
  <Override PartName="/ppt/charts/chart74.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charts/chart63.xml" ContentType="application/vnd.openxmlformats-officedocument.drawingml.chart+xml"/>
  <Override PartName="/ppt/charts/chart81.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Override PartName="/ppt/drawings/drawing27.xml" ContentType="application/vnd.openxmlformats-officedocument.drawingml.chartshapes+xml"/>
  <Override PartName="/ppt/charts/chart70.xml" ContentType="application/vnd.openxmlformats-officedocument.drawingml.char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drawings/drawing16.xml" ContentType="application/vnd.openxmlformats-officedocument.drawingml.chartshapes+xml"/>
  <Override PartName="/ppt/slides/slide139.xml" ContentType="application/vnd.openxmlformats-officedocument.presentationml.slide+xml"/>
  <Override PartName="/ppt/slides/slide157.xml" ContentType="application/vnd.openxmlformats-officedocument.presentationml.slide+xml"/>
  <Override PartName="/ppt/charts/chart6.xml" ContentType="application/vnd.openxmlformats-officedocument.drawingml.chart+xml"/>
  <Override PartName="/ppt/drawings/drawing23.xml" ContentType="application/vnd.openxmlformats-officedocument.drawingml.chartshape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drawings/drawing12.xml" ContentType="application/vnd.openxmlformats-officedocument.drawingml.chartshapes+xml"/>
  <Override PartName="/ppt/drawings/drawing30.xml" ContentType="application/vnd.openxmlformats-officedocument.drawingml.chartshape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rawings/drawing6.xml" ContentType="application/vnd.openxmlformats-officedocument.drawingml.chartshapes+xml"/>
  <Override PartName="/ppt/charts/chart79.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charts/chart75.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charts/chart64.xml" ContentType="application/vnd.openxmlformats-officedocument.drawingml.chart+xml"/>
  <Override PartName="/ppt/slides/slide32.xml" ContentType="application/vnd.openxmlformats-officedocument.presentationml.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Override PartName="/docProps/custom.xml" ContentType="application/vnd.openxmlformats-officedocument.custom-properties+xml"/>
  <Override PartName="/ppt/slides/slide129.xml" ContentType="application/vnd.openxmlformats-officedocument.presentationml.slide+xml"/>
  <Override PartName="/ppt/charts/chart7.xml" ContentType="application/vnd.openxmlformats-officedocument.drawingml.chart+xml"/>
  <Override PartName="/ppt/charts/chart20.xml" ContentType="application/vnd.openxmlformats-officedocument.drawingml.chart+xml"/>
  <Override PartName="/ppt/drawings/drawing13.xml" ContentType="application/vnd.openxmlformats-officedocument.drawingml.chartshapes+xml"/>
  <Override PartName="/ppt/drawings/drawing24.xml" ContentType="application/vnd.openxmlformats-officedocument.drawingml.chartshapes+xml"/>
  <Override PartName="/ppt/slides/slide118.xml" ContentType="application/vnd.openxmlformats-officedocument.presentationml.slide+xml"/>
  <Override PartName="/ppt/slides/slide165.xml" ContentType="application/vnd.openxmlformats-officedocument.presentationml.slide+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drawings/drawing29.xml" ContentType="application/vnd.openxmlformats-officedocument.drawingml.chartshapes+xml"/>
  <Override PartName="/ppt/charts/chart72.xml" ContentType="application/vnd.openxmlformats-officedocument.drawingml.chart+xml"/>
  <Override PartName="/ppt/slides/slide51.xml" ContentType="application/vnd.openxmlformats-officedocument.presentationml.slide+xml"/>
  <Override PartName="/ppt/charts/chart14.xml" ContentType="application/vnd.openxmlformats-officedocument.drawingml.chart+xml"/>
  <Override PartName="/ppt/drawings/drawing18.xml" ContentType="application/vnd.openxmlformats-officedocument.drawingml.chartshapes+xml"/>
  <Override PartName="/ppt/charts/chart61.xml" ContentType="application/vnd.openxmlformats-officedocument.drawingml.chart+xml"/>
  <Override PartName="/ppt/slides/slide40.xml" ContentType="application/vnd.openxmlformats-officedocument.presentationml.slide+xml"/>
  <Override PartName="/ppt/slides/slide159.xml" ContentType="application/vnd.openxmlformats-officedocument.presentationml.slide+xml"/>
  <Override PartName="/ppt/charts/chart50.xml" ContentType="application/vnd.openxmlformats-officedocument.drawingml.chart+xml"/>
  <Override PartName="/ppt/slides/slide148.xml" ContentType="application/vnd.openxmlformats-officedocument.presentationml.slide+xml"/>
  <Default Extension="vml" ContentType="application/vnd.openxmlformats-officedocument.vmlDrawing"/>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drawings/drawing21.xml" ContentType="application/vnd.openxmlformats-officedocument.drawingml.chartshape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charts/chart77.xml" ContentType="application/vnd.openxmlformats-officedocument.drawingml.char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charts/chart19.xml" ContentType="application/vnd.openxmlformats-officedocument.drawingml.chart+xml"/>
  <Override PartName="/ppt/charts/chart55.xml" ContentType="application/vnd.openxmlformats-officedocument.drawingml.chart+xml"/>
  <Override PartName="/ppt/charts/chart66.xml" ContentType="application/vnd.openxmlformats-officedocument.drawingml.chart+xml"/>
  <Override PartName="/ppt/slides/slide34.xml" ContentType="application/vnd.openxmlformats-officedocument.presentationml.slide+xml"/>
  <Override PartName="/ppt/slides/slide81.xml" ContentType="application/vnd.openxmlformats-officedocument.presentationml.slide+xml"/>
  <Default Extension="xls" ContentType="application/vnd.ms-exce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charts/chart33.xml" ContentType="application/vnd.openxmlformats-officedocument.drawingml.chart+xml"/>
  <Override PartName="/ppt/charts/chart80.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drawings/drawing15.xml" ContentType="application/vnd.openxmlformats-officedocument.drawingml.chartshapes+xml"/>
  <Override PartName="/ppt/drawings/drawing26.xml" ContentType="application/vnd.openxmlformats-officedocument.drawingml.chartshapes+xml"/>
  <Override PartName="/ppt/slides/slide167.xml" ContentType="application/vnd.openxmlformats-officedocument.presentationml.slide+xml"/>
  <Override PartName="/ppt/drawings/drawing9.xml" ContentType="application/vnd.openxmlformats-officedocument.drawingml.chartshapes+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70"/>
  </p:notesMasterIdLst>
  <p:handoutMasterIdLst>
    <p:handoutMasterId r:id="rId171"/>
  </p:handoutMasterIdLst>
  <p:sldIdLst>
    <p:sldId id="266" r:id="rId2"/>
    <p:sldId id="706" r:id="rId3"/>
    <p:sldId id="683" r:id="rId4"/>
    <p:sldId id="684" r:id="rId5"/>
    <p:sldId id="686" r:id="rId6"/>
    <p:sldId id="688" r:id="rId7"/>
    <p:sldId id="267" r:id="rId8"/>
    <p:sldId id="682" r:id="rId9"/>
    <p:sldId id="268" r:id="rId10"/>
    <p:sldId id="689" r:id="rId11"/>
    <p:sldId id="269" r:id="rId12"/>
    <p:sldId id="271" r:id="rId13"/>
    <p:sldId id="693" r:id="rId14"/>
    <p:sldId id="692" r:id="rId15"/>
    <p:sldId id="694" r:id="rId16"/>
    <p:sldId id="707" r:id="rId17"/>
    <p:sldId id="276" r:id="rId18"/>
    <p:sldId id="277" r:id="rId19"/>
    <p:sldId id="280" r:id="rId20"/>
    <p:sldId id="281" r:id="rId21"/>
    <p:sldId id="708" r:id="rId22"/>
    <p:sldId id="282" r:id="rId23"/>
    <p:sldId id="286" r:id="rId24"/>
    <p:sldId id="287" r:id="rId25"/>
    <p:sldId id="288" r:id="rId26"/>
    <p:sldId id="289" r:id="rId27"/>
    <p:sldId id="290" r:id="rId28"/>
    <p:sldId id="698" r:id="rId29"/>
    <p:sldId id="776" r:id="rId30"/>
    <p:sldId id="777" r:id="rId31"/>
    <p:sldId id="778" r:id="rId32"/>
    <p:sldId id="775" r:id="rId33"/>
    <p:sldId id="779" r:id="rId34"/>
    <p:sldId id="705" r:id="rId35"/>
    <p:sldId id="309" r:id="rId36"/>
    <p:sldId id="701" r:id="rId37"/>
    <p:sldId id="709" r:id="rId38"/>
    <p:sldId id="310" r:id="rId39"/>
    <p:sldId id="311" r:id="rId40"/>
    <p:sldId id="703" r:id="rId41"/>
    <p:sldId id="312" r:id="rId42"/>
    <p:sldId id="313" r:id="rId43"/>
    <p:sldId id="314" r:id="rId44"/>
    <p:sldId id="315" r:id="rId45"/>
    <p:sldId id="316" r:id="rId46"/>
    <p:sldId id="704" r:id="rId47"/>
    <p:sldId id="317" r:id="rId48"/>
    <p:sldId id="710" r:id="rId49"/>
    <p:sldId id="974" r:id="rId50"/>
    <p:sldId id="325" r:id="rId51"/>
    <p:sldId id="326" r:id="rId52"/>
    <p:sldId id="327" r:id="rId53"/>
    <p:sldId id="328" r:id="rId54"/>
    <p:sldId id="329" r:id="rId55"/>
    <p:sldId id="330" r:id="rId56"/>
    <p:sldId id="816" r:id="rId57"/>
    <p:sldId id="894" r:id="rId58"/>
    <p:sldId id="910" r:id="rId59"/>
    <p:sldId id="911" r:id="rId60"/>
    <p:sldId id="912" r:id="rId61"/>
    <p:sldId id="913" r:id="rId62"/>
    <p:sldId id="914" r:id="rId63"/>
    <p:sldId id="915" r:id="rId64"/>
    <p:sldId id="916" r:id="rId65"/>
    <p:sldId id="917" r:id="rId66"/>
    <p:sldId id="817" r:id="rId67"/>
    <p:sldId id="832" r:id="rId68"/>
    <p:sldId id="833" r:id="rId69"/>
    <p:sldId id="834" r:id="rId70"/>
    <p:sldId id="835" r:id="rId71"/>
    <p:sldId id="836" r:id="rId72"/>
    <p:sldId id="837" r:id="rId73"/>
    <p:sldId id="838" r:id="rId74"/>
    <p:sldId id="839" r:id="rId75"/>
    <p:sldId id="840" r:id="rId76"/>
    <p:sldId id="841" r:id="rId77"/>
    <p:sldId id="842" r:id="rId78"/>
    <p:sldId id="843" r:id="rId79"/>
    <p:sldId id="844" r:id="rId80"/>
    <p:sldId id="741" r:id="rId81"/>
    <p:sldId id="976" r:id="rId82"/>
    <p:sldId id="979" r:id="rId83"/>
    <p:sldId id="980" r:id="rId84"/>
    <p:sldId id="981" r:id="rId85"/>
    <p:sldId id="982" r:id="rId86"/>
    <p:sldId id="977" r:id="rId87"/>
    <p:sldId id="978" r:id="rId88"/>
    <p:sldId id="754" r:id="rId89"/>
    <p:sldId id="918" r:id="rId90"/>
    <p:sldId id="919" r:id="rId91"/>
    <p:sldId id="920" r:id="rId92"/>
    <p:sldId id="921" r:id="rId93"/>
    <p:sldId id="922" r:id="rId94"/>
    <p:sldId id="923" r:id="rId95"/>
    <p:sldId id="924" r:id="rId96"/>
    <p:sldId id="925" r:id="rId97"/>
    <p:sldId id="800" r:id="rId98"/>
    <p:sldId id="801" r:id="rId99"/>
    <p:sldId id="802" r:id="rId100"/>
    <p:sldId id="803" r:id="rId101"/>
    <p:sldId id="804" r:id="rId102"/>
    <p:sldId id="805" r:id="rId103"/>
    <p:sldId id="806" r:id="rId104"/>
    <p:sldId id="807" r:id="rId105"/>
    <p:sldId id="808" r:id="rId106"/>
    <p:sldId id="809" r:id="rId107"/>
    <p:sldId id="810" r:id="rId108"/>
    <p:sldId id="811" r:id="rId109"/>
    <p:sldId id="812" r:id="rId110"/>
    <p:sldId id="813" r:id="rId111"/>
    <p:sldId id="814" r:id="rId112"/>
    <p:sldId id="815" r:id="rId113"/>
    <p:sldId id="948" r:id="rId114"/>
    <p:sldId id="949" r:id="rId115"/>
    <p:sldId id="950" r:id="rId116"/>
    <p:sldId id="951" r:id="rId117"/>
    <p:sldId id="952" r:id="rId118"/>
    <p:sldId id="953" r:id="rId119"/>
    <p:sldId id="954" r:id="rId120"/>
    <p:sldId id="955" r:id="rId121"/>
    <p:sldId id="956" r:id="rId122"/>
    <p:sldId id="957" r:id="rId123"/>
    <p:sldId id="958" r:id="rId124"/>
    <p:sldId id="959" r:id="rId125"/>
    <p:sldId id="960" r:id="rId126"/>
    <p:sldId id="961" r:id="rId127"/>
    <p:sldId id="962" r:id="rId128"/>
    <p:sldId id="963" r:id="rId129"/>
    <p:sldId id="964" r:id="rId130"/>
    <p:sldId id="965" r:id="rId131"/>
    <p:sldId id="966" r:id="rId132"/>
    <p:sldId id="967" r:id="rId133"/>
    <p:sldId id="968" r:id="rId134"/>
    <p:sldId id="969" r:id="rId135"/>
    <p:sldId id="970" r:id="rId136"/>
    <p:sldId id="971" r:id="rId137"/>
    <p:sldId id="972" r:id="rId138"/>
    <p:sldId id="973" r:id="rId139"/>
    <p:sldId id="746" r:id="rId140"/>
    <p:sldId id="895" r:id="rId141"/>
    <p:sldId id="926" r:id="rId142"/>
    <p:sldId id="927" r:id="rId143"/>
    <p:sldId id="928" r:id="rId144"/>
    <p:sldId id="929" r:id="rId145"/>
    <p:sldId id="930" r:id="rId146"/>
    <p:sldId id="931" r:id="rId147"/>
    <p:sldId id="932" r:id="rId148"/>
    <p:sldId id="933" r:id="rId149"/>
    <p:sldId id="940" r:id="rId150"/>
    <p:sldId id="941" r:id="rId151"/>
    <p:sldId id="942" r:id="rId152"/>
    <p:sldId id="943" r:id="rId153"/>
    <p:sldId id="944" r:id="rId154"/>
    <p:sldId id="945" r:id="rId155"/>
    <p:sldId id="946" r:id="rId156"/>
    <p:sldId id="947" r:id="rId157"/>
    <p:sldId id="936" r:id="rId158"/>
    <p:sldId id="937" r:id="rId159"/>
    <p:sldId id="935" r:id="rId160"/>
    <p:sldId id="751" r:id="rId161"/>
    <p:sldId id="678" r:id="rId162"/>
    <p:sldId id="680" r:id="rId163"/>
    <p:sldId id="681" r:id="rId164"/>
    <p:sldId id="771" r:id="rId165"/>
    <p:sldId id="772" r:id="rId166"/>
    <p:sldId id="934" r:id="rId167"/>
    <p:sldId id="752" r:id="rId168"/>
    <p:sldId id="753" r:id="rId169"/>
  </p:sldIdLst>
  <p:sldSz cx="9144000" cy="6858000" type="screen4x3"/>
  <p:notesSz cx="6797675" cy="99282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99"/>
    <a:srgbClr val="0000FF"/>
    <a:srgbClr val="0D0D0D"/>
    <a:srgbClr val="006600"/>
    <a:srgbClr val="CC66FF"/>
    <a:srgbClr val="00CC99"/>
    <a:srgbClr val="FF7C80"/>
    <a:srgbClr val="3399FF"/>
    <a:srgbClr val="33CCFF"/>
    <a:srgbClr val="FF00FF"/>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3" autoAdjust="0"/>
    <p:restoredTop sz="98542" autoAdjust="0"/>
  </p:normalViewPr>
  <p:slideViewPr>
    <p:cSldViewPr snapToGrid="0">
      <p:cViewPr>
        <p:scale>
          <a:sx n="70" d="100"/>
          <a:sy n="70" d="100"/>
        </p:scale>
        <p:origin x="-3684" y="-1032"/>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100" d="100"/>
        <a:sy n="100" d="100"/>
      </p:scale>
      <p:origin x="0" y="49686"/>
    </p:cViewPr>
  </p:sorterViewPr>
  <p:notesViewPr>
    <p:cSldViewPr snapToGrid="0">
      <p:cViewPr varScale="1">
        <p:scale>
          <a:sx n="66" d="100"/>
          <a:sy n="66" d="100"/>
        </p:scale>
        <p:origin x="-2424" y="-10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New%20Folder\Junior%20secondary%20scale%20mean%20graph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New%20Folder\Junior%20secondary%20scale%20mean%20graph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New%20Folder\Junior%20secondary%20scale%20mean%20graphs.xls"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New%20Folder\Junior%20secondary%20scale%20mean%20graphs.xls"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D:\New%20Folder\Junior%20secondary%20scale%20mean%20graphs.xls"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New%20Folder\Senior%20secondary%20scale%20mean%20graphs.xls"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D:\New%20Folder\Senior%20secondary%20scale%20mean%20graphs.xls"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D:\New%20Folder\Senior%20secondary%20scale%20mean%20graphs.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New%20Folder\Junior%20secondary%20scale%20mean%20graphs.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New%20Folder\Senior%20secondary%20scale%20mean%20graphs.xls"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D:\New%20Folder\Junior%20secondary%20scale%20mean%20graphs.xls" TargetMode="External"/></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D:\New%20Folder\Junior%20secondary%20scale%20mean%20graphs.xls" TargetMode="External"/></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D:\New%20Folder\Junior%20secondary%20scale%20mean%20graphs.xls" TargetMode="External"/></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D:\New%20Folder\Senior%20secondary%20scale%20mean%20graphs.xls" TargetMode="External"/></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D:\New%20Folder\Senior%20secondary%20scale%20mean%20graphs.xls" TargetMode="External"/></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D:\New%20Folder\Senior%20secondary%20scale%20mean%20graphs.xls"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Test%20Anxiety%20JS).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New%20Folder\Senior%20secondary%20scale%20mean%20graphs.xls"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Test%20Anxiety%20SS).xls" TargetMode="External"/></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D:\New%20Folder\Junior%20secondary%20scale%20mean%20graphs.xls" TargetMode="External"/></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D:\New%20Folder\Junior%20secondary%20scale%20mean%20graphs.xls" TargetMode="External"/></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oleObject" Target="file:///D:\New%20Folder\Junior%20secondary%20scale%20mean%20graphs.xls" TargetMode="External"/></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oleObject" Target="file:///D:\New%20Folder\Senior%20secondary%20scale%20mean%20graphs.xls" TargetMode="External"/></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oleObject" Target="file:///D:\New%20Folder\Senior%20secondary%20scale%20mean%20graphs.xls" TargetMode="External"/></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oleObject" Target="file:///D:\New%20Folder\Senior%20secondary%20scale%20mean%20graphs.xls"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D:\22Jun10\Item%20proportion%20graph%20(Stress%20Management%20JS).xls"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D:\22Jun10\Item%20proportion%20graph%20(Stress%20Management%20JS).xls"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D:\22Jun10\Item%20proportion%20graph%20(Stress%20Management%20JS).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New%20Folder\Senior%20secondary%20scale%20mean%20graphs.xls"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D:\22Jun10\Item%20proportion%20graph%20(Stress%20Management%20SS).xls"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D:\22Jun10\Item%20proportion%20graph%20(Stress%20Management%20SS).xls"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D:\22Jun10\Item%20proportion%20graph%20(Stress%20Management%20SS).xls" TargetMode="External"/></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oleObject" Target="file:///D:\New%20Folder\Junior%20secondary%20scale%20mean%20graphs.xls" TargetMode="External"/></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oleObject" Target="file:///D:\New%20Folder\Junior%20secondary%20scale%20mean%20graphs.xls" TargetMode="External"/></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oleObject" Target="file:///D:\New%20Folder\Junior%20secondary%20scale%20mean%20graphs.xls" TargetMode="External"/></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oleObject" Target="file:///D:\New%20Folder\Senior%20secondary%20scale%20mean%20graphs.xls" TargetMode="External"/></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oleObject" Target="file:///D:\New%20Folder\Senior%20secondary%20scale%20mean%20graphs.xls" TargetMode="External"/></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oleObject" Target="file:///D:\New%20Folder\Senior%20secondary%20scale%20mean%20graphs.xls"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J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JS).xls"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JS).xls"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JS).xls"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SS).xls"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SS).xls"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SS).xls"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SS).xls"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8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2400" dirty="0" smtClean="0"/>
              <a:t>對學校的態度</a:t>
            </a:r>
            <a:endParaRPr lang="en-US" sz="2400" dirty="0"/>
          </a:p>
        </c:rich>
      </c:tx>
    </c:title>
    <c:plotArea>
      <c:layout/>
      <c:barChart>
        <c:barDir val="col"/>
        <c:grouping val="clustered"/>
        <c:ser>
          <c:idx val="0"/>
          <c:order val="0"/>
          <c:tx>
            <c:strRef>
              <c:f>'Attitudes to School'!$B$1</c:f>
              <c:strCache>
                <c:ptCount val="1"/>
                <c:pt idx="0">
                  <c:v>Mean</c:v>
                </c:pt>
              </c:strCache>
            </c:strRef>
          </c:tx>
          <c:spPr>
            <a:solidFill>
              <a:srgbClr val="0099FF"/>
            </a:solidFill>
          </c:spPr>
          <c:dLbls>
            <c:txPr>
              <a:bodyPr/>
              <a:lstStyle/>
              <a:p>
                <a:pPr>
                  <a:defRPr lang="en-US" b="1"/>
                </a:pPr>
                <a:endParaRPr lang="zh-TW"/>
              </a:p>
            </c:txPr>
            <c:showVal val="1"/>
          </c:dLbls>
          <c:cat>
            <c:strRef>
              <c:f>'Attitudes to School'!$A$2:$A$8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School'!$B$2:$B$8</c:f>
              <c:numCache>
                <c:formatCode>0.00_ </c:formatCode>
                <c:ptCount val="7"/>
                <c:pt idx="0">
                  <c:v>1.8133247577322562</c:v>
                </c:pt>
                <c:pt idx="1">
                  <c:v>2.5254351987890136</c:v>
                </c:pt>
                <c:pt idx="2">
                  <c:v>2.5514095835065143</c:v>
                </c:pt>
                <c:pt idx="3">
                  <c:v>2.5997666668100288</c:v>
                </c:pt>
                <c:pt idx="4">
                  <c:v>2.9242442152358157</c:v>
                </c:pt>
                <c:pt idx="5">
                  <c:v>2.9692758903534777</c:v>
                </c:pt>
                <c:pt idx="6">
                  <c:v>2.9808151131504768</c:v>
                </c:pt>
              </c:numCache>
            </c:numRef>
          </c:val>
        </c:ser>
        <c:axId val="73141248"/>
        <c:axId val="72872704"/>
      </c:barChart>
      <c:catAx>
        <c:axId val="73141248"/>
        <c:scaling>
          <c:orientation val="minMax"/>
        </c:scaling>
        <c:axPos val="b"/>
        <c:numFmt formatCode="General" sourceLinked="1"/>
        <c:tickLblPos val="nextTo"/>
        <c:txPr>
          <a:bodyPr/>
          <a:lstStyle/>
          <a:p>
            <a:pPr>
              <a:defRPr lang="en-US" sz="1300" b="1" baseline="0"/>
            </a:pPr>
            <a:endParaRPr lang="zh-TW"/>
          </a:p>
        </c:txPr>
        <c:crossAx val="72872704"/>
        <c:crosses val="autoZero"/>
        <c:auto val="1"/>
        <c:lblAlgn val="ctr"/>
        <c:lblOffset val="100"/>
      </c:catAx>
      <c:valAx>
        <c:axId val="72872704"/>
        <c:scaling>
          <c:orientation val="minMax"/>
          <c:max val="4"/>
          <c:min val="1"/>
        </c:scaling>
        <c:axPos val="l"/>
        <c:majorGridlines/>
        <c:numFmt formatCode="0.0_ " sourceLinked="0"/>
        <c:tickLblPos val="nextTo"/>
        <c:txPr>
          <a:bodyPr/>
          <a:lstStyle/>
          <a:p>
            <a:pPr>
              <a:defRPr lang="en-US" b="1"/>
            </a:pPr>
            <a:endParaRPr lang="zh-TW"/>
          </a:p>
        </c:txPr>
        <c:crossAx val="73141248"/>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en-US"/>
              <a:t>負面情感</a:t>
            </a:r>
            <a:endParaRPr lang="en-US" altLang="en-US"/>
          </a:p>
        </c:rich>
      </c:tx>
    </c:title>
    <c:plotArea>
      <c:layout/>
      <c:barChart>
        <c:barDir val="bar"/>
        <c:grouping val="percentStacked"/>
        <c:ser>
          <c:idx val="0"/>
          <c:order val="0"/>
          <c:tx>
            <c:strRef>
              <c:f>'Negative Affect'!$H$1</c:f>
              <c:strCache>
                <c:ptCount val="1"/>
                <c:pt idx="0">
                  <c:v>毫不同意</c:v>
                </c:pt>
              </c:strCache>
            </c:strRef>
          </c:tx>
          <c:spPr>
            <a:solidFill>
              <a:srgbClr val="3399FF"/>
            </a:solidFill>
            <a:ln>
              <a:solidFill>
                <a:srgbClr val="0000FF"/>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Affect'!$H$2:$H$8</c:f>
              <c:numCache>
                <c:formatCode>0.00%</c:formatCode>
                <c:ptCount val="7"/>
                <c:pt idx="0">
                  <c:v>0.37543473737403876</c:v>
                </c:pt>
                <c:pt idx="1">
                  <c:v>0.27180783817951981</c:v>
                </c:pt>
                <c:pt idx="2">
                  <c:v>0.32548046195692742</c:v>
                </c:pt>
                <c:pt idx="3">
                  <c:v>0.29730252200808982</c:v>
                </c:pt>
                <c:pt idx="4">
                  <c:v>0.39526343958135107</c:v>
                </c:pt>
                <c:pt idx="5">
                  <c:v>0.51625483774933012</c:v>
                </c:pt>
                <c:pt idx="6">
                  <c:v>0.41134635699513472</c:v>
                </c:pt>
              </c:numCache>
            </c:numRef>
          </c:val>
        </c:ser>
        <c:ser>
          <c:idx val="1"/>
          <c:order val="1"/>
          <c:tx>
            <c:strRef>
              <c:f>'Negative Affect'!$I$1</c:f>
              <c:strCache>
                <c:ptCount val="1"/>
                <c:pt idx="0">
                  <c:v>不太同意</c:v>
                </c:pt>
              </c:strCache>
            </c:strRef>
          </c:tx>
          <c:spPr>
            <a:solidFill>
              <a:srgbClr val="FF7C80"/>
            </a:solidFill>
            <a:ln>
              <a:solidFill>
                <a:srgbClr val="FF0000"/>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Affect'!$I$2:$I$8</c:f>
              <c:numCache>
                <c:formatCode>0.00%</c:formatCode>
                <c:ptCount val="7"/>
                <c:pt idx="0">
                  <c:v>0.49392110817157636</c:v>
                </c:pt>
                <c:pt idx="1">
                  <c:v>0.49841600356957066</c:v>
                </c:pt>
                <c:pt idx="2">
                  <c:v>0.52867908262608165</c:v>
                </c:pt>
                <c:pt idx="3">
                  <c:v>0.49231203901974918</c:v>
                </c:pt>
                <c:pt idx="4">
                  <c:v>0.49313154138915338</c:v>
                </c:pt>
                <c:pt idx="5">
                  <c:v>0.40011908306043481</c:v>
                </c:pt>
                <c:pt idx="6">
                  <c:v>0.45406257904212138</c:v>
                </c:pt>
              </c:numCache>
            </c:numRef>
          </c:val>
        </c:ser>
        <c:ser>
          <c:idx val="2"/>
          <c:order val="2"/>
          <c:tx>
            <c:strRef>
              <c:f>'Negative Affect'!$J$1</c:f>
              <c:strCache>
                <c:ptCount val="1"/>
                <c:pt idx="0">
                  <c:v>相當同意</c:v>
                </c:pt>
              </c:strCache>
            </c:strRef>
          </c:tx>
          <c:spPr>
            <a:solidFill>
              <a:srgbClr val="00CC99"/>
            </a:solidFill>
            <a:ln>
              <a:solidFill>
                <a:srgbClr val="006600"/>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Affect'!$J$2:$J$8</c:f>
              <c:numCache>
                <c:formatCode>0.00%</c:formatCode>
                <c:ptCount val="7"/>
                <c:pt idx="0">
                  <c:v>0.10178056538152849</c:v>
                </c:pt>
                <c:pt idx="1">
                  <c:v>0.18869636350115307</c:v>
                </c:pt>
                <c:pt idx="2">
                  <c:v>0.11178822515197923</c:v>
                </c:pt>
                <c:pt idx="3">
                  <c:v>0.16590827980014294</c:v>
                </c:pt>
                <c:pt idx="4">
                  <c:v>8.4502854424357732E-2</c:v>
                </c:pt>
                <c:pt idx="5">
                  <c:v>5.7606430485263503E-2</c:v>
                </c:pt>
                <c:pt idx="6">
                  <c:v>9.8599931558822601E-2</c:v>
                </c:pt>
              </c:numCache>
            </c:numRef>
          </c:val>
        </c:ser>
        <c:ser>
          <c:idx val="3"/>
          <c:order val="3"/>
          <c:tx>
            <c:strRef>
              <c:f>'Negative Affect'!$K$1</c:f>
              <c:strCache>
                <c:ptCount val="1"/>
                <c:pt idx="0">
                  <c:v>極之同意</c:v>
                </c:pt>
              </c:strCache>
            </c:strRef>
          </c:tx>
          <c:spPr>
            <a:solidFill>
              <a:srgbClr val="CC66FF"/>
            </a:solidFill>
            <a:ln>
              <a:solidFill>
                <a:srgbClr val="7030A0"/>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Affect'!$K$2:$K$8</c:f>
              <c:numCache>
                <c:formatCode>0.00%</c:formatCode>
                <c:ptCount val="7"/>
                <c:pt idx="0">
                  <c:v>2.8863589072857531E-2</c:v>
                </c:pt>
                <c:pt idx="1">
                  <c:v>4.1079794749758307E-2</c:v>
                </c:pt>
                <c:pt idx="2">
                  <c:v>3.4052230265015832E-2</c:v>
                </c:pt>
                <c:pt idx="3">
                  <c:v>4.4477159172019956E-2</c:v>
                </c:pt>
                <c:pt idx="4">
                  <c:v>2.7102164605137966E-2</c:v>
                </c:pt>
                <c:pt idx="5">
                  <c:v>2.6019648704971809E-2</c:v>
                </c:pt>
                <c:pt idx="6">
                  <c:v>3.5991132403922078E-2</c:v>
                </c:pt>
              </c:numCache>
            </c:numRef>
          </c:val>
        </c:ser>
        <c:overlap val="100"/>
        <c:axId val="84131840"/>
        <c:axId val="84133376"/>
      </c:barChart>
      <c:catAx>
        <c:axId val="84131840"/>
        <c:scaling>
          <c:orientation val="minMax"/>
        </c:scaling>
        <c:axPos val="l"/>
        <c:numFmt formatCode="General" sourceLinked="1"/>
        <c:tickLblPos val="nextTo"/>
        <c:txPr>
          <a:bodyPr/>
          <a:lstStyle/>
          <a:p>
            <a:pPr>
              <a:defRPr lang="zh-TW" sz="1800" b="1"/>
            </a:pPr>
            <a:endParaRPr lang="zh-TW"/>
          </a:p>
        </c:txPr>
        <c:crossAx val="84133376"/>
        <c:crosses val="autoZero"/>
        <c:auto val="1"/>
        <c:lblAlgn val="ctr"/>
        <c:lblOffset val="100"/>
      </c:catAx>
      <c:valAx>
        <c:axId val="84133376"/>
        <c:scaling>
          <c:orientation val="minMax"/>
        </c:scaling>
        <c:axPos val="b"/>
        <c:majorGridlines/>
        <c:numFmt formatCode="0%" sourceLinked="1"/>
        <c:tickLblPos val="nextTo"/>
        <c:txPr>
          <a:bodyPr/>
          <a:lstStyle/>
          <a:p>
            <a:pPr>
              <a:defRPr lang="zh-TW" sz="1600" b="1"/>
            </a:pPr>
            <a:endParaRPr lang="zh-TW"/>
          </a:p>
        </c:txPr>
        <c:crossAx val="84131840"/>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en-US"/>
              <a:t>機會</a:t>
            </a:r>
            <a:endParaRPr lang="en-US" altLang="en-US"/>
          </a:p>
        </c:rich>
      </c:tx>
    </c:title>
    <c:plotArea>
      <c:layout/>
      <c:barChart>
        <c:barDir val="bar"/>
        <c:grouping val="percentStacked"/>
        <c:ser>
          <c:idx val="0"/>
          <c:order val="0"/>
          <c:tx>
            <c:strRef>
              <c:f>Opportunity!$H$1</c:f>
              <c:strCache>
                <c:ptCount val="1"/>
                <c:pt idx="0">
                  <c:v>毫不同意</c:v>
                </c:pt>
              </c:strCache>
            </c:strRef>
          </c:tx>
          <c:spPr>
            <a:solidFill>
              <a:srgbClr val="3399FF"/>
            </a:solidFill>
            <a:ln>
              <a:solidFill>
                <a:srgbClr val="0000FF"/>
              </a:solidFill>
            </a:ln>
          </c:spPr>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Opportunity!$H$2:$H$8</c:f>
              <c:numCache>
                <c:formatCode>0.00%</c:formatCode>
                <c:ptCount val="7"/>
                <c:pt idx="0">
                  <c:v>3.7259615384615502E-2</c:v>
                </c:pt>
                <c:pt idx="1">
                  <c:v>2.5401069518716658E-2</c:v>
                </c:pt>
                <c:pt idx="2">
                  <c:v>3.742314889067104E-2</c:v>
                </c:pt>
                <c:pt idx="3">
                  <c:v>2.913270078845389E-2</c:v>
                </c:pt>
                <c:pt idx="4">
                  <c:v>2.1529820807702594E-2</c:v>
                </c:pt>
                <c:pt idx="5">
                  <c:v>3.424291064740511E-2</c:v>
                </c:pt>
                <c:pt idx="6">
                  <c:v>4.7491638795986758E-2</c:v>
                </c:pt>
              </c:numCache>
            </c:numRef>
          </c:val>
        </c:ser>
        <c:ser>
          <c:idx val="1"/>
          <c:order val="1"/>
          <c:tx>
            <c:strRef>
              <c:f>Opportunity!$I$1</c:f>
              <c:strCache>
                <c:ptCount val="1"/>
                <c:pt idx="0">
                  <c:v>不太同意</c:v>
                </c:pt>
              </c:strCache>
            </c:strRef>
          </c:tx>
          <c:spPr>
            <a:solidFill>
              <a:srgbClr val="FF7C80"/>
            </a:solidFill>
            <a:ln>
              <a:solidFill>
                <a:srgbClr val="FF0000"/>
              </a:solidFill>
            </a:ln>
          </c:spPr>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Opportunity!$I$2:$I$8</c:f>
              <c:numCache>
                <c:formatCode>0.00%</c:formatCode>
                <c:ptCount val="7"/>
                <c:pt idx="0">
                  <c:v>0.18108974358974392</c:v>
                </c:pt>
                <c:pt idx="1">
                  <c:v>0.11403743315508021</c:v>
                </c:pt>
                <c:pt idx="2">
                  <c:v>0.17842822774659217</c:v>
                </c:pt>
                <c:pt idx="3">
                  <c:v>0.13911532807697446</c:v>
                </c:pt>
                <c:pt idx="4">
                  <c:v>0.10123027547472607</c:v>
                </c:pt>
                <c:pt idx="5">
                  <c:v>0.22699304440877474</c:v>
                </c:pt>
                <c:pt idx="6">
                  <c:v>0.2038795986622074</c:v>
                </c:pt>
              </c:numCache>
            </c:numRef>
          </c:val>
        </c:ser>
        <c:ser>
          <c:idx val="2"/>
          <c:order val="2"/>
          <c:tx>
            <c:strRef>
              <c:f>Opportunity!$J$1</c:f>
              <c:strCache>
                <c:ptCount val="1"/>
                <c:pt idx="0">
                  <c:v>相當同意</c:v>
                </c:pt>
              </c:strCache>
            </c:strRef>
          </c:tx>
          <c:spPr>
            <a:solidFill>
              <a:srgbClr val="00CC99"/>
            </a:solidFill>
            <a:ln>
              <a:solidFill>
                <a:srgbClr val="006600"/>
              </a:solidFill>
            </a:ln>
          </c:spPr>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Opportunity!$J$2:$J$8</c:f>
              <c:numCache>
                <c:formatCode>0.00%</c:formatCode>
                <c:ptCount val="7"/>
                <c:pt idx="0">
                  <c:v>0.59535256410256132</c:v>
                </c:pt>
                <c:pt idx="1">
                  <c:v>0.62192513368984237</c:v>
                </c:pt>
                <c:pt idx="2">
                  <c:v>0.57671745522587703</c:v>
                </c:pt>
                <c:pt idx="3">
                  <c:v>0.62782306561539636</c:v>
                </c:pt>
                <c:pt idx="4">
                  <c:v>0.63305696710350501</c:v>
                </c:pt>
                <c:pt idx="5">
                  <c:v>0.5906902086677368</c:v>
                </c:pt>
                <c:pt idx="6">
                  <c:v>0.58073578595317721</c:v>
                </c:pt>
              </c:numCache>
            </c:numRef>
          </c:val>
        </c:ser>
        <c:ser>
          <c:idx val="3"/>
          <c:order val="3"/>
          <c:tx>
            <c:strRef>
              <c:f>Opportunity!$K$1</c:f>
              <c:strCache>
                <c:ptCount val="1"/>
                <c:pt idx="0">
                  <c:v>極之同意</c:v>
                </c:pt>
              </c:strCache>
            </c:strRef>
          </c:tx>
          <c:spPr>
            <a:solidFill>
              <a:srgbClr val="CC66FF"/>
            </a:solidFill>
            <a:ln>
              <a:solidFill>
                <a:srgbClr val="7030A0"/>
              </a:solidFill>
            </a:ln>
          </c:spPr>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Opportunity!$K$2:$K$8</c:f>
              <c:numCache>
                <c:formatCode>0.00%</c:formatCode>
                <c:ptCount val="7"/>
                <c:pt idx="0">
                  <c:v>0.18629807692307693</c:v>
                </c:pt>
                <c:pt idx="1">
                  <c:v>0.23863636363636401</c:v>
                </c:pt>
                <c:pt idx="2">
                  <c:v>0.20743116813686233</c:v>
                </c:pt>
                <c:pt idx="3">
                  <c:v>0.20392890551917711</c:v>
                </c:pt>
                <c:pt idx="4">
                  <c:v>0.24418293661406792</c:v>
                </c:pt>
                <c:pt idx="5">
                  <c:v>0.14807383627608348</c:v>
                </c:pt>
                <c:pt idx="6">
                  <c:v>0.16789297658862876</c:v>
                </c:pt>
              </c:numCache>
            </c:numRef>
          </c:val>
        </c:ser>
        <c:overlap val="100"/>
        <c:axId val="83939328"/>
        <c:axId val="83940864"/>
      </c:barChart>
      <c:catAx>
        <c:axId val="83939328"/>
        <c:scaling>
          <c:orientation val="minMax"/>
        </c:scaling>
        <c:axPos val="l"/>
        <c:numFmt formatCode="General" sourceLinked="1"/>
        <c:tickLblPos val="nextTo"/>
        <c:txPr>
          <a:bodyPr/>
          <a:lstStyle/>
          <a:p>
            <a:pPr>
              <a:defRPr lang="zh-TW" sz="1600" b="1"/>
            </a:pPr>
            <a:endParaRPr lang="zh-TW"/>
          </a:p>
        </c:txPr>
        <c:crossAx val="83940864"/>
        <c:crosses val="autoZero"/>
        <c:auto val="1"/>
        <c:lblAlgn val="ctr"/>
        <c:lblOffset val="100"/>
      </c:catAx>
      <c:valAx>
        <c:axId val="83940864"/>
        <c:scaling>
          <c:orientation val="minMax"/>
        </c:scaling>
        <c:axPos val="b"/>
        <c:majorGridlines/>
        <c:numFmt formatCode="0%" sourceLinked="1"/>
        <c:tickLblPos val="nextTo"/>
        <c:txPr>
          <a:bodyPr/>
          <a:lstStyle/>
          <a:p>
            <a:pPr>
              <a:defRPr lang="zh-TW" sz="1600" b="1"/>
            </a:pPr>
            <a:endParaRPr lang="zh-TW"/>
          </a:p>
        </c:txPr>
        <c:crossAx val="83939328"/>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社群關係</a:t>
            </a:r>
            <a:endParaRPr lang="en-US" altLang="en-US" sz="2000"/>
          </a:p>
        </c:rich>
      </c:tx>
    </c:title>
    <c:plotArea>
      <c:layout/>
      <c:barChart>
        <c:barDir val="bar"/>
        <c:grouping val="percentStacked"/>
        <c:ser>
          <c:idx val="0"/>
          <c:order val="0"/>
          <c:tx>
            <c:strRef>
              <c:f>'Social Integration'!$H$1</c:f>
              <c:strCache>
                <c:ptCount val="1"/>
                <c:pt idx="0">
                  <c:v>毫不同意</c:v>
                </c:pt>
              </c:strCache>
            </c:strRef>
          </c:tx>
          <c:spPr>
            <a:solidFill>
              <a:srgbClr val="3399FF"/>
            </a:solidFill>
            <a:ln>
              <a:solidFill>
                <a:srgbClr val="0000FF"/>
              </a:solidFill>
            </a:ln>
          </c:spPr>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Integration'!$H$2:$H$8</c:f>
              <c:numCache>
                <c:formatCode>0.00%</c:formatCode>
                <c:ptCount val="7"/>
                <c:pt idx="0">
                  <c:v>1.6550987720234916E-2</c:v>
                </c:pt>
                <c:pt idx="1">
                  <c:v>2.3631508678237656E-2</c:v>
                </c:pt>
                <c:pt idx="2">
                  <c:v>3.0874097834803615E-2</c:v>
                </c:pt>
                <c:pt idx="3">
                  <c:v>2.3376970344643342E-2</c:v>
                </c:pt>
                <c:pt idx="4">
                  <c:v>5.6654195617316945E-2</c:v>
                </c:pt>
                <c:pt idx="5">
                  <c:v>2.6730820636193579E-2</c:v>
                </c:pt>
                <c:pt idx="6">
                  <c:v>5.1590483827853625E-2</c:v>
                </c:pt>
              </c:numCache>
            </c:numRef>
          </c:val>
        </c:ser>
        <c:ser>
          <c:idx val="1"/>
          <c:order val="1"/>
          <c:tx>
            <c:strRef>
              <c:f>'Social Integration'!$I$1</c:f>
              <c:strCache>
                <c:ptCount val="1"/>
                <c:pt idx="0">
                  <c:v>不太同意</c:v>
                </c:pt>
              </c:strCache>
            </c:strRef>
          </c:tx>
          <c:spPr>
            <a:solidFill>
              <a:srgbClr val="FF7C80"/>
            </a:solidFill>
            <a:ln>
              <a:solidFill>
                <a:srgbClr val="FF0000"/>
              </a:solidFill>
            </a:ln>
          </c:spPr>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Integration'!$I$2:$I$8</c:f>
              <c:numCache>
                <c:formatCode>0.00%</c:formatCode>
                <c:ptCount val="7"/>
                <c:pt idx="0">
                  <c:v>0.10998398291510972</c:v>
                </c:pt>
                <c:pt idx="1">
                  <c:v>0.1562082777036049</c:v>
                </c:pt>
                <c:pt idx="2">
                  <c:v>0.20930232558139594</c:v>
                </c:pt>
                <c:pt idx="3">
                  <c:v>0.11341170184344108</c:v>
                </c:pt>
                <c:pt idx="4">
                  <c:v>0.27859433458043825</c:v>
                </c:pt>
                <c:pt idx="5">
                  <c:v>0.12496658647420505</c:v>
                </c:pt>
                <c:pt idx="6">
                  <c:v>0.25942261427425944</c:v>
                </c:pt>
              </c:numCache>
            </c:numRef>
          </c:val>
        </c:ser>
        <c:ser>
          <c:idx val="2"/>
          <c:order val="2"/>
          <c:tx>
            <c:strRef>
              <c:f>'Social Integration'!$J$1</c:f>
              <c:strCache>
                <c:ptCount val="1"/>
                <c:pt idx="0">
                  <c:v>相當同意</c:v>
                </c:pt>
              </c:strCache>
            </c:strRef>
          </c:tx>
          <c:spPr>
            <a:solidFill>
              <a:srgbClr val="00CC99"/>
            </a:solidFill>
            <a:ln>
              <a:solidFill>
                <a:srgbClr val="006600"/>
              </a:solidFill>
            </a:ln>
          </c:spPr>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Integration'!$J$2:$J$8</c:f>
              <c:numCache>
                <c:formatCode>0.00%</c:formatCode>
                <c:ptCount val="7"/>
                <c:pt idx="0">
                  <c:v>0.6241324079017615</c:v>
                </c:pt>
                <c:pt idx="1">
                  <c:v>0.65740987983978794</c:v>
                </c:pt>
                <c:pt idx="2">
                  <c:v>0.62884255546645285</c:v>
                </c:pt>
                <c:pt idx="3">
                  <c:v>0.64480363344910807</c:v>
                </c:pt>
                <c:pt idx="4">
                  <c:v>0.55879208979155537</c:v>
                </c:pt>
                <c:pt idx="5">
                  <c:v>0.64862336273723609</c:v>
                </c:pt>
                <c:pt idx="6">
                  <c:v>0.57524726009088611</c:v>
                </c:pt>
              </c:numCache>
            </c:numRef>
          </c:val>
        </c:ser>
        <c:ser>
          <c:idx val="3"/>
          <c:order val="3"/>
          <c:tx>
            <c:strRef>
              <c:f>'Social Integration'!$K$1</c:f>
              <c:strCache>
                <c:ptCount val="1"/>
                <c:pt idx="0">
                  <c:v>極之同意</c:v>
                </c:pt>
              </c:strCache>
            </c:strRef>
          </c:tx>
          <c:spPr>
            <a:solidFill>
              <a:srgbClr val="CC66FF"/>
            </a:solidFill>
            <a:ln>
              <a:solidFill>
                <a:srgbClr val="7030A0"/>
              </a:solidFill>
            </a:ln>
          </c:spPr>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Integration'!$K$2:$K$8</c:f>
              <c:numCache>
                <c:formatCode>0.00%</c:formatCode>
                <c:ptCount val="7"/>
                <c:pt idx="0">
                  <c:v>0.24933262146289409</c:v>
                </c:pt>
                <c:pt idx="1">
                  <c:v>0.1627503337783715</c:v>
                </c:pt>
                <c:pt idx="2">
                  <c:v>0.13098102111734841</c:v>
                </c:pt>
                <c:pt idx="3">
                  <c:v>0.21840769436281107</c:v>
                </c:pt>
                <c:pt idx="4">
                  <c:v>0.10595938001068952</c:v>
                </c:pt>
                <c:pt idx="5">
                  <c:v>0.19967923015236624</c:v>
                </c:pt>
                <c:pt idx="6">
                  <c:v>0.11373964180700349</c:v>
                </c:pt>
              </c:numCache>
            </c:numRef>
          </c:val>
        </c:ser>
        <c:overlap val="100"/>
        <c:axId val="84238336"/>
        <c:axId val="84239872"/>
      </c:barChart>
      <c:catAx>
        <c:axId val="84238336"/>
        <c:scaling>
          <c:orientation val="minMax"/>
        </c:scaling>
        <c:axPos val="l"/>
        <c:numFmt formatCode="General" sourceLinked="1"/>
        <c:tickLblPos val="nextTo"/>
        <c:txPr>
          <a:bodyPr/>
          <a:lstStyle/>
          <a:p>
            <a:pPr>
              <a:defRPr lang="zh-TW" sz="1600" b="1"/>
            </a:pPr>
            <a:endParaRPr lang="zh-TW"/>
          </a:p>
        </c:txPr>
        <c:crossAx val="84239872"/>
        <c:crosses val="autoZero"/>
        <c:auto val="1"/>
        <c:lblAlgn val="ctr"/>
        <c:lblOffset val="100"/>
      </c:catAx>
      <c:valAx>
        <c:axId val="84239872"/>
        <c:scaling>
          <c:orientation val="minMax"/>
        </c:scaling>
        <c:axPos val="b"/>
        <c:majorGridlines/>
        <c:numFmt formatCode="0%" sourceLinked="1"/>
        <c:tickLblPos val="nextTo"/>
        <c:txPr>
          <a:bodyPr/>
          <a:lstStyle/>
          <a:p>
            <a:pPr>
              <a:defRPr lang="zh-TW" sz="1600" b="1"/>
            </a:pPr>
            <a:endParaRPr lang="zh-TW"/>
          </a:p>
        </c:txPr>
        <c:crossAx val="84238336"/>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師生關係</a:t>
            </a:r>
            <a:endParaRPr lang="en-US" altLang="en-US" sz="2000"/>
          </a:p>
        </c:rich>
      </c:tx>
    </c:title>
    <c:plotArea>
      <c:layout/>
      <c:barChart>
        <c:barDir val="bar"/>
        <c:grouping val="percentStacked"/>
        <c:ser>
          <c:idx val="0"/>
          <c:order val="0"/>
          <c:tx>
            <c:strRef>
              <c:f>'Teacher Student Relationship'!$H$1</c:f>
              <c:strCache>
                <c:ptCount val="1"/>
                <c:pt idx="0">
                  <c:v>毫不同意</c:v>
                </c:pt>
              </c:strCache>
            </c:strRef>
          </c:tx>
          <c:spPr>
            <a:solidFill>
              <a:srgbClr val="3399FF"/>
            </a:solidFill>
            <a:ln>
              <a:solidFill>
                <a:srgbClr val="0000FF"/>
              </a:solidFill>
            </a:ln>
          </c:spPr>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Relationship'!$H$2:$H$8</c:f>
              <c:numCache>
                <c:formatCode>0.00%</c:formatCode>
                <c:ptCount val="7"/>
                <c:pt idx="0">
                  <c:v>3.6338525965636553E-2</c:v>
                </c:pt>
                <c:pt idx="1">
                  <c:v>1.9311902073801176E-2</c:v>
                </c:pt>
                <c:pt idx="2">
                  <c:v>4.3363291985441886E-2</c:v>
                </c:pt>
                <c:pt idx="3">
                  <c:v>3.1293184148352873E-2</c:v>
                </c:pt>
                <c:pt idx="4">
                  <c:v>3.8166010254885932E-2</c:v>
                </c:pt>
                <c:pt idx="5">
                  <c:v>2.6820778293466619E-2</c:v>
                </c:pt>
                <c:pt idx="6">
                  <c:v>2.8034742258841751E-2</c:v>
                </c:pt>
              </c:numCache>
            </c:numRef>
          </c:val>
        </c:ser>
        <c:ser>
          <c:idx val="1"/>
          <c:order val="1"/>
          <c:tx>
            <c:strRef>
              <c:f>'Teacher Student Relationship'!$I$1</c:f>
              <c:strCache>
                <c:ptCount val="1"/>
                <c:pt idx="0">
                  <c:v>不太同意</c:v>
                </c:pt>
              </c:strCache>
            </c:strRef>
          </c:tx>
          <c:spPr>
            <a:solidFill>
              <a:srgbClr val="FF7C80"/>
            </a:solidFill>
            <a:ln>
              <a:solidFill>
                <a:srgbClr val="FF0000"/>
              </a:solidFill>
            </a:ln>
          </c:spPr>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Relationship'!$I$2:$I$8</c:f>
              <c:numCache>
                <c:formatCode>0.00%</c:formatCode>
                <c:ptCount val="7"/>
                <c:pt idx="0">
                  <c:v>0.15574926862590818</c:v>
                </c:pt>
                <c:pt idx="1">
                  <c:v>9.9827678412264767E-2</c:v>
                </c:pt>
                <c:pt idx="2">
                  <c:v>0.21078511475896924</c:v>
                </c:pt>
                <c:pt idx="3">
                  <c:v>0.1812805539458239</c:v>
                </c:pt>
                <c:pt idx="4">
                  <c:v>0.13408634911198641</c:v>
                </c:pt>
                <c:pt idx="5">
                  <c:v>0.13078662382482448</c:v>
                </c:pt>
                <c:pt idx="6">
                  <c:v>0.12574734525119774</c:v>
                </c:pt>
              </c:numCache>
            </c:numRef>
          </c:val>
        </c:ser>
        <c:ser>
          <c:idx val="2"/>
          <c:order val="2"/>
          <c:tx>
            <c:strRef>
              <c:f>'Teacher Student Relationship'!$J$1</c:f>
              <c:strCache>
                <c:ptCount val="1"/>
                <c:pt idx="0">
                  <c:v>相當同意</c:v>
                </c:pt>
              </c:strCache>
            </c:strRef>
          </c:tx>
          <c:spPr>
            <a:solidFill>
              <a:srgbClr val="00CC99"/>
            </a:solidFill>
            <a:ln>
              <a:solidFill>
                <a:srgbClr val="006600"/>
              </a:solidFill>
            </a:ln>
          </c:spPr>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Relationship'!$J$2:$J$8</c:f>
              <c:numCache>
                <c:formatCode>0.00%</c:formatCode>
                <c:ptCount val="7"/>
                <c:pt idx="0">
                  <c:v>0.62688783617220478</c:v>
                </c:pt>
                <c:pt idx="1">
                  <c:v>0.65544595638481506</c:v>
                </c:pt>
                <c:pt idx="2">
                  <c:v>0.6020352076060328</c:v>
                </c:pt>
                <c:pt idx="3">
                  <c:v>0.61451135975274362</c:v>
                </c:pt>
                <c:pt idx="4">
                  <c:v>0.61609571226871085</c:v>
                </c:pt>
                <c:pt idx="5">
                  <c:v>0.6413483279781047</c:v>
                </c:pt>
                <c:pt idx="6">
                  <c:v>0.62936137303310768</c:v>
                </c:pt>
              </c:numCache>
            </c:numRef>
          </c:val>
        </c:ser>
        <c:ser>
          <c:idx val="3"/>
          <c:order val="3"/>
          <c:tx>
            <c:strRef>
              <c:f>'Teacher Student Relationship'!$K$1</c:f>
              <c:strCache>
                <c:ptCount val="1"/>
                <c:pt idx="0">
                  <c:v>極之同意</c:v>
                </c:pt>
              </c:strCache>
            </c:strRef>
          </c:tx>
          <c:spPr>
            <a:solidFill>
              <a:srgbClr val="CC66FF"/>
            </a:solidFill>
            <a:ln>
              <a:solidFill>
                <a:srgbClr val="7030A0"/>
              </a:solidFill>
            </a:ln>
          </c:spPr>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Relationship'!$K$2:$K$8</c:f>
              <c:numCache>
                <c:formatCode>0.00%</c:formatCode>
                <c:ptCount val="7"/>
                <c:pt idx="0">
                  <c:v>0.1810243692362524</c:v>
                </c:pt>
                <c:pt idx="1">
                  <c:v>0.22541446312912297</c:v>
                </c:pt>
                <c:pt idx="2">
                  <c:v>0.14381638564955804</c:v>
                </c:pt>
                <c:pt idx="3">
                  <c:v>0.17291490215307839</c:v>
                </c:pt>
                <c:pt idx="4">
                  <c:v>0.21165192836442001</c:v>
                </c:pt>
                <c:pt idx="5">
                  <c:v>0.20104426990360585</c:v>
                </c:pt>
                <c:pt idx="6">
                  <c:v>0.21685653945685476</c:v>
                </c:pt>
              </c:numCache>
            </c:numRef>
          </c:val>
        </c:ser>
        <c:overlap val="100"/>
        <c:axId val="84303872"/>
        <c:axId val="84305408"/>
      </c:barChart>
      <c:catAx>
        <c:axId val="84303872"/>
        <c:scaling>
          <c:orientation val="minMax"/>
        </c:scaling>
        <c:axPos val="l"/>
        <c:numFmt formatCode="General" sourceLinked="1"/>
        <c:tickLblPos val="nextTo"/>
        <c:txPr>
          <a:bodyPr/>
          <a:lstStyle/>
          <a:p>
            <a:pPr>
              <a:defRPr lang="zh-TW" sz="1800" b="1"/>
            </a:pPr>
            <a:endParaRPr lang="zh-TW"/>
          </a:p>
        </c:txPr>
        <c:crossAx val="84305408"/>
        <c:crosses val="autoZero"/>
        <c:auto val="1"/>
        <c:lblAlgn val="ctr"/>
        <c:lblOffset val="100"/>
      </c:catAx>
      <c:valAx>
        <c:axId val="84305408"/>
        <c:scaling>
          <c:orientation val="minMax"/>
        </c:scaling>
        <c:axPos val="b"/>
        <c:majorGridlines/>
        <c:numFmt formatCode="0%" sourceLinked="1"/>
        <c:tickLblPos val="nextTo"/>
        <c:txPr>
          <a:bodyPr/>
          <a:lstStyle/>
          <a:p>
            <a:pPr>
              <a:defRPr lang="zh-TW" sz="1600" b="1"/>
            </a:pPr>
            <a:endParaRPr lang="zh-TW"/>
          </a:p>
        </c:txPr>
        <c:crossAx val="84303872"/>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en-US"/>
              <a:t>成就感</a:t>
            </a:r>
            <a:endParaRPr lang="en-US" altLang="en-US"/>
          </a:p>
        </c:rich>
      </c:tx>
    </c:title>
    <c:plotArea>
      <c:layout/>
      <c:barChart>
        <c:barDir val="bar"/>
        <c:grouping val="percentStacked"/>
        <c:ser>
          <c:idx val="0"/>
          <c:order val="0"/>
          <c:tx>
            <c:strRef>
              <c:f>Achievement!$H$1</c:f>
              <c:strCache>
                <c:ptCount val="1"/>
                <c:pt idx="0">
                  <c:v>毫不同意</c:v>
                </c:pt>
              </c:strCache>
            </c:strRef>
          </c:tx>
          <c:spPr>
            <a:solidFill>
              <a:srgbClr val="3399FF"/>
            </a:solidFill>
            <a:ln>
              <a:solidFill>
                <a:srgbClr val="0000FF"/>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Achievement!$H$2:$H$7</c:f>
              <c:numCache>
                <c:formatCode>0.00%</c:formatCode>
                <c:ptCount val="6"/>
                <c:pt idx="0">
                  <c:v>9.3441047608189345E-2</c:v>
                </c:pt>
                <c:pt idx="1">
                  <c:v>6.5633857882904892E-2</c:v>
                </c:pt>
                <c:pt idx="2">
                  <c:v>0.10897509001156709</c:v>
                </c:pt>
                <c:pt idx="3">
                  <c:v>9.7428538816508189E-2</c:v>
                </c:pt>
                <c:pt idx="4">
                  <c:v>8.1447447741010495E-2</c:v>
                </c:pt>
                <c:pt idx="5">
                  <c:v>7.8242718763249716E-2</c:v>
                </c:pt>
              </c:numCache>
            </c:numRef>
          </c:val>
        </c:ser>
        <c:ser>
          <c:idx val="1"/>
          <c:order val="1"/>
          <c:tx>
            <c:strRef>
              <c:f>Achievement!$I$1</c:f>
              <c:strCache>
                <c:ptCount val="1"/>
                <c:pt idx="0">
                  <c:v>不太同意</c:v>
                </c:pt>
              </c:strCache>
            </c:strRef>
          </c:tx>
          <c:spPr>
            <a:solidFill>
              <a:srgbClr val="FF7C80"/>
            </a:solidFill>
            <a:ln>
              <a:solidFill>
                <a:srgbClr val="FF0000"/>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Achievement!$I$2:$I$7</c:f>
              <c:numCache>
                <c:formatCode>0.00%</c:formatCode>
                <c:ptCount val="6"/>
                <c:pt idx="0">
                  <c:v>0.52215906314640781</c:v>
                </c:pt>
                <c:pt idx="1">
                  <c:v>0.42977226077607333</c:v>
                </c:pt>
                <c:pt idx="2">
                  <c:v>0.57064889786741968</c:v>
                </c:pt>
                <c:pt idx="3">
                  <c:v>0.49444779623983015</c:v>
                </c:pt>
                <c:pt idx="4">
                  <c:v>0.39047200091239476</c:v>
                </c:pt>
                <c:pt idx="5">
                  <c:v>0.37937444962656236</c:v>
                </c:pt>
              </c:numCache>
            </c:numRef>
          </c:val>
        </c:ser>
        <c:ser>
          <c:idx val="2"/>
          <c:order val="2"/>
          <c:tx>
            <c:strRef>
              <c:f>Achievement!$J$1</c:f>
              <c:strCache>
                <c:ptCount val="1"/>
                <c:pt idx="0">
                  <c:v>相當同意</c:v>
                </c:pt>
              </c:strCache>
            </c:strRef>
          </c:tx>
          <c:spPr>
            <a:solidFill>
              <a:srgbClr val="00CC99"/>
            </a:solidFill>
            <a:ln>
              <a:solidFill>
                <a:srgbClr val="006600"/>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Achievement!$J$2:$J$7</c:f>
              <c:numCache>
                <c:formatCode>0.00%</c:formatCode>
                <c:ptCount val="6"/>
                <c:pt idx="0">
                  <c:v>0.32903887812108151</c:v>
                </c:pt>
                <c:pt idx="1">
                  <c:v>0.45482683347994796</c:v>
                </c:pt>
                <c:pt idx="2">
                  <c:v>0.28240009123344489</c:v>
                </c:pt>
                <c:pt idx="3">
                  <c:v>0.34842728325207623</c:v>
                </c:pt>
                <c:pt idx="4">
                  <c:v>0.46302360819199384</c:v>
                </c:pt>
                <c:pt idx="5">
                  <c:v>0.46058510811780506</c:v>
                </c:pt>
              </c:numCache>
            </c:numRef>
          </c:val>
        </c:ser>
        <c:ser>
          <c:idx val="3"/>
          <c:order val="3"/>
          <c:tx>
            <c:strRef>
              <c:f>Achievement!$K$1</c:f>
              <c:strCache>
                <c:ptCount val="1"/>
                <c:pt idx="0">
                  <c:v>極之同意</c:v>
                </c:pt>
              </c:strCache>
            </c:strRef>
          </c:tx>
          <c:spPr>
            <a:solidFill>
              <a:srgbClr val="CC66FF"/>
            </a:solidFill>
            <a:ln>
              <a:solidFill>
                <a:srgbClr val="002060"/>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Achievement!$K$2:$K$7</c:f>
              <c:numCache>
                <c:formatCode>0.00%</c:formatCode>
                <c:ptCount val="6"/>
                <c:pt idx="0">
                  <c:v>5.5361011124322172E-2</c:v>
                </c:pt>
                <c:pt idx="1">
                  <c:v>4.9767047861075935E-2</c:v>
                </c:pt>
                <c:pt idx="2">
                  <c:v>3.7975920887571207E-2</c:v>
                </c:pt>
                <c:pt idx="3">
                  <c:v>5.9696381691587724E-2</c:v>
                </c:pt>
                <c:pt idx="4">
                  <c:v>6.5056943154601934E-2</c:v>
                </c:pt>
                <c:pt idx="5">
                  <c:v>8.1797723492384525E-2</c:v>
                </c:pt>
              </c:numCache>
            </c:numRef>
          </c:val>
        </c:ser>
        <c:overlap val="100"/>
        <c:axId val="84346752"/>
        <c:axId val="84348288"/>
      </c:barChart>
      <c:catAx>
        <c:axId val="84346752"/>
        <c:scaling>
          <c:orientation val="minMax"/>
        </c:scaling>
        <c:axPos val="l"/>
        <c:numFmt formatCode="General" sourceLinked="1"/>
        <c:tickLblPos val="nextTo"/>
        <c:txPr>
          <a:bodyPr/>
          <a:lstStyle/>
          <a:p>
            <a:pPr>
              <a:defRPr lang="zh-TW" sz="1800" b="1"/>
            </a:pPr>
            <a:endParaRPr lang="zh-TW"/>
          </a:p>
        </c:txPr>
        <c:crossAx val="84348288"/>
        <c:crosses val="autoZero"/>
        <c:auto val="1"/>
        <c:lblAlgn val="ctr"/>
        <c:lblOffset val="100"/>
      </c:catAx>
      <c:valAx>
        <c:axId val="84348288"/>
        <c:scaling>
          <c:orientation val="minMax"/>
        </c:scaling>
        <c:axPos val="b"/>
        <c:majorGridlines/>
        <c:numFmt formatCode="0%" sourceLinked="1"/>
        <c:tickLblPos val="nextTo"/>
        <c:txPr>
          <a:bodyPr/>
          <a:lstStyle/>
          <a:p>
            <a:pPr>
              <a:defRPr lang="zh-TW" sz="1600" b="1"/>
            </a:pPr>
            <a:endParaRPr lang="zh-TW"/>
          </a:p>
        </c:txPr>
        <c:crossAx val="84346752"/>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經歷</a:t>
            </a:r>
            <a:endParaRPr lang="en-US" altLang="en-US" sz="2000"/>
          </a:p>
        </c:rich>
      </c:tx>
    </c:title>
    <c:plotArea>
      <c:layout/>
      <c:barChart>
        <c:barDir val="bar"/>
        <c:grouping val="percentStacked"/>
        <c:ser>
          <c:idx val="0"/>
          <c:order val="0"/>
          <c:tx>
            <c:strRef>
              <c:f>Experience!$H$1</c:f>
              <c:strCache>
                <c:ptCount val="1"/>
                <c:pt idx="0">
                  <c:v>毫不同意</c:v>
                </c:pt>
              </c:strCache>
            </c:strRef>
          </c:tx>
          <c:spPr>
            <a:solidFill>
              <a:srgbClr val="3399FF"/>
            </a:solidFill>
            <a:ln>
              <a:solidFill>
                <a:srgbClr val="0000FF"/>
              </a:solidFill>
            </a:ln>
          </c:spPr>
          <c:dLbls>
            <c:txPr>
              <a:bodyPr/>
              <a:lstStyle/>
              <a:p>
                <a:pPr>
                  <a:defRPr lang="zh-TW" sz="1200"/>
                </a:pPr>
                <a:endParaRPr lang="zh-TW"/>
              </a:p>
            </c:txPr>
            <c:showVal val="1"/>
          </c:dLbls>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Experience!$H$2:$H$6</c:f>
              <c:numCache>
                <c:formatCode>0.00%</c:formatCode>
                <c:ptCount val="5"/>
                <c:pt idx="0">
                  <c:v>0.11533382245047689</c:v>
                </c:pt>
                <c:pt idx="1">
                  <c:v>5.6052824651504032E-2</c:v>
                </c:pt>
                <c:pt idx="2">
                  <c:v>0.1481427103215387</c:v>
                </c:pt>
                <c:pt idx="3">
                  <c:v>0.13061344291165247</c:v>
                </c:pt>
                <c:pt idx="4">
                  <c:v>0.10089587310912028</c:v>
                </c:pt>
              </c:numCache>
            </c:numRef>
          </c:val>
        </c:ser>
        <c:ser>
          <c:idx val="1"/>
          <c:order val="1"/>
          <c:tx>
            <c:strRef>
              <c:f>Experience!$I$1</c:f>
              <c:strCache>
                <c:ptCount val="1"/>
                <c:pt idx="0">
                  <c:v>不太同意</c:v>
                </c:pt>
              </c:strCache>
            </c:strRef>
          </c:tx>
          <c:spPr>
            <a:solidFill>
              <a:srgbClr val="FF7C80"/>
            </a:solidFill>
            <a:ln>
              <a:solidFill>
                <a:srgbClr val="FF0000"/>
              </a:solidFill>
            </a:ln>
          </c:spPr>
          <c:dLbls>
            <c:txPr>
              <a:bodyPr/>
              <a:lstStyle/>
              <a:p>
                <a:pPr>
                  <a:defRPr lang="zh-TW" sz="1200"/>
                </a:pPr>
                <a:endParaRPr lang="zh-TW"/>
              </a:p>
            </c:txPr>
            <c:showVal val="1"/>
          </c:dLbls>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Experience!$I$2:$I$6</c:f>
              <c:numCache>
                <c:formatCode>0.00%</c:formatCode>
                <c:ptCount val="5"/>
                <c:pt idx="0">
                  <c:v>0.42024944974321349</c:v>
                </c:pt>
                <c:pt idx="1">
                  <c:v>0.31489361702127688</c:v>
                </c:pt>
                <c:pt idx="2">
                  <c:v>0.5162237556893261</c:v>
                </c:pt>
                <c:pt idx="3">
                  <c:v>0.46683299090108632</c:v>
                </c:pt>
                <c:pt idx="4">
                  <c:v>0.36613305918637079</c:v>
                </c:pt>
              </c:numCache>
            </c:numRef>
          </c:val>
        </c:ser>
        <c:ser>
          <c:idx val="2"/>
          <c:order val="2"/>
          <c:tx>
            <c:strRef>
              <c:f>Experience!$J$1</c:f>
              <c:strCache>
                <c:ptCount val="1"/>
                <c:pt idx="0">
                  <c:v>相當同意</c:v>
                </c:pt>
              </c:strCache>
            </c:strRef>
          </c:tx>
          <c:spPr>
            <a:solidFill>
              <a:srgbClr val="00CC99"/>
            </a:solidFill>
            <a:ln>
              <a:solidFill>
                <a:srgbClr val="006600"/>
              </a:solidFill>
            </a:ln>
          </c:spPr>
          <c:dLbls>
            <c:txPr>
              <a:bodyPr/>
              <a:lstStyle/>
              <a:p>
                <a:pPr>
                  <a:defRPr lang="zh-TW" sz="1200"/>
                </a:pPr>
                <a:endParaRPr lang="zh-TW"/>
              </a:p>
            </c:txPr>
            <c:showVal val="1"/>
          </c:dLbls>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Experience!$J$2:$J$6</c:f>
              <c:numCache>
                <c:formatCode>0.00%</c:formatCode>
                <c:ptCount val="5"/>
                <c:pt idx="0">
                  <c:v>0.3806309611151879</c:v>
                </c:pt>
                <c:pt idx="1">
                  <c:v>0.55084372707263352</c:v>
                </c:pt>
                <c:pt idx="2">
                  <c:v>0.29834091910145466</c:v>
                </c:pt>
                <c:pt idx="3">
                  <c:v>0.36454358673319626</c:v>
                </c:pt>
                <c:pt idx="4">
                  <c:v>0.45410486121310101</c:v>
                </c:pt>
              </c:numCache>
            </c:numRef>
          </c:val>
        </c:ser>
        <c:ser>
          <c:idx val="3"/>
          <c:order val="3"/>
          <c:tx>
            <c:strRef>
              <c:f>Experience!$K$1</c:f>
              <c:strCache>
                <c:ptCount val="1"/>
                <c:pt idx="0">
                  <c:v>極之同意</c:v>
                </c:pt>
              </c:strCache>
            </c:strRef>
          </c:tx>
          <c:spPr>
            <a:solidFill>
              <a:srgbClr val="CC66FF"/>
            </a:solidFill>
            <a:ln>
              <a:solidFill>
                <a:srgbClr val="7030A0"/>
              </a:solidFill>
            </a:ln>
          </c:spPr>
          <c:dLbls>
            <c:txPr>
              <a:bodyPr/>
              <a:lstStyle/>
              <a:p>
                <a:pPr>
                  <a:defRPr lang="zh-TW" sz="1200"/>
                </a:pPr>
                <a:endParaRPr lang="zh-TW"/>
              </a:p>
            </c:txPr>
            <c:showVal val="1"/>
          </c:dLbls>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Experience!$K$2:$K$6</c:f>
              <c:numCache>
                <c:formatCode>0.00%</c:formatCode>
                <c:ptCount val="5"/>
                <c:pt idx="0">
                  <c:v>8.3785766691122546E-2</c:v>
                </c:pt>
                <c:pt idx="1">
                  <c:v>7.8209831254585471E-2</c:v>
                </c:pt>
                <c:pt idx="2">
                  <c:v>3.7292614887681694E-2</c:v>
                </c:pt>
                <c:pt idx="3">
                  <c:v>3.8009979454065257E-2</c:v>
                </c:pt>
                <c:pt idx="4">
                  <c:v>7.8866206491408533E-2</c:v>
                </c:pt>
              </c:numCache>
            </c:numRef>
          </c:val>
        </c:ser>
        <c:overlap val="100"/>
        <c:axId val="84409728"/>
        <c:axId val="86791296"/>
      </c:barChart>
      <c:catAx>
        <c:axId val="84409728"/>
        <c:scaling>
          <c:orientation val="minMax"/>
        </c:scaling>
        <c:axPos val="l"/>
        <c:numFmt formatCode="General" sourceLinked="1"/>
        <c:tickLblPos val="nextTo"/>
        <c:txPr>
          <a:bodyPr/>
          <a:lstStyle/>
          <a:p>
            <a:pPr>
              <a:defRPr lang="zh-TW" sz="1800" b="1"/>
            </a:pPr>
            <a:endParaRPr lang="zh-TW"/>
          </a:p>
        </c:txPr>
        <c:crossAx val="86791296"/>
        <c:crosses val="autoZero"/>
        <c:auto val="1"/>
        <c:lblAlgn val="ctr"/>
        <c:lblOffset val="100"/>
      </c:catAx>
      <c:valAx>
        <c:axId val="86791296"/>
        <c:scaling>
          <c:orientation val="minMax"/>
        </c:scaling>
        <c:axPos val="b"/>
        <c:majorGridlines/>
        <c:numFmt formatCode="0%" sourceLinked="1"/>
        <c:tickLblPos val="nextTo"/>
        <c:txPr>
          <a:bodyPr/>
          <a:lstStyle/>
          <a:p>
            <a:pPr>
              <a:defRPr lang="zh-TW" sz="1600" b="1"/>
            </a:pPr>
            <a:endParaRPr lang="zh-TW"/>
          </a:p>
        </c:txPr>
        <c:crossAx val="84409728"/>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sz="2000"/>
            </a:pPr>
            <a:r>
              <a:rPr lang="zh-TW" altLang="en-US" sz="2000"/>
              <a:t>整體滿足感</a:t>
            </a:r>
            <a:endParaRPr lang="en-US" altLang="en-US" sz="2000"/>
          </a:p>
        </c:rich>
      </c:tx>
    </c:title>
    <c:plotArea>
      <c:layout/>
      <c:barChart>
        <c:barDir val="bar"/>
        <c:grouping val="percentStacked"/>
        <c:ser>
          <c:idx val="0"/>
          <c:order val="0"/>
          <c:tx>
            <c:strRef>
              <c:f>'General Satisfaction'!$H$1</c:f>
              <c:strCache>
                <c:ptCount val="1"/>
                <c:pt idx="0">
                  <c:v>毫不同意</c:v>
                </c:pt>
              </c:strCache>
            </c:strRef>
          </c:tx>
          <c:spPr>
            <a:solidFill>
              <a:srgbClr val="3399FF"/>
            </a:solidFill>
            <a:ln>
              <a:solidFill>
                <a:srgbClr val="0000FF"/>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Satisfaction'!$H$2:$H$7</c:f>
              <c:numCache>
                <c:formatCode>0.00%</c:formatCode>
                <c:ptCount val="6"/>
                <c:pt idx="0">
                  <c:v>8.0373131898544253E-2</c:v>
                </c:pt>
                <c:pt idx="1">
                  <c:v>7.8069275489765E-2</c:v>
                </c:pt>
                <c:pt idx="2">
                  <c:v>3.9160793632708864E-2</c:v>
                </c:pt>
                <c:pt idx="3">
                  <c:v>4.0019553527782296E-2</c:v>
                </c:pt>
                <c:pt idx="4">
                  <c:v>0.17741010729789558</c:v>
                </c:pt>
                <c:pt idx="5">
                  <c:v>0.30498894077168925</c:v>
                </c:pt>
              </c:numCache>
            </c:numRef>
          </c:val>
        </c:ser>
        <c:ser>
          <c:idx val="1"/>
          <c:order val="1"/>
          <c:tx>
            <c:strRef>
              <c:f>'General Satisfaction'!$I$1</c:f>
              <c:strCache>
                <c:ptCount val="1"/>
                <c:pt idx="0">
                  <c:v>不太同意</c:v>
                </c:pt>
              </c:strCache>
            </c:strRef>
          </c:tx>
          <c:spPr>
            <a:solidFill>
              <a:srgbClr val="FF7C80"/>
            </a:solidFill>
            <a:ln>
              <a:solidFill>
                <a:srgbClr val="FF0000"/>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Satisfaction'!$I$2:$I$7</c:f>
              <c:numCache>
                <c:formatCode>0.00%</c:formatCode>
                <c:ptCount val="6"/>
                <c:pt idx="0">
                  <c:v>0.37560642073389178</c:v>
                </c:pt>
                <c:pt idx="1">
                  <c:v>0.30862930936212557</c:v>
                </c:pt>
                <c:pt idx="2">
                  <c:v>0.20299809567213076</c:v>
                </c:pt>
                <c:pt idx="3">
                  <c:v>0.2053283363206779</c:v>
                </c:pt>
                <c:pt idx="4">
                  <c:v>0.56310918175116587</c:v>
                </c:pt>
                <c:pt idx="5">
                  <c:v>0.48159252887687398</c:v>
                </c:pt>
              </c:numCache>
            </c:numRef>
          </c:val>
        </c:ser>
        <c:ser>
          <c:idx val="2"/>
          <c:order val="2"/>
          <c:tx>
            <c:strRef>
              <c:f>'General Satisfaction'!$J$1</c:f>
              <c:strCache>
                <c:ptCount val="1"/>
                <c:pt idx="0">
                  <c:v>相當同意</c:v>
                </c:pt>
              </c:strCache>
            </c:strRef>
          </c:tx>
          <c:spPr>
            <a:solidFill>
              <a:srgbClr val="00CC99"/>
            </a:solidFill>
            <a:ln>
              <a:solidFill>
                <a:srgbClr val="006600"/>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Satisfaction'!$J$2:$J$7</c:f>
              <c:numCache>
                <c:formatCode>0.00%</c:formatCode>
                <c:ptCount val="6"/>
                <c:pt idx="0">
                  <c:v>0.46483573730993388</c:v>
                </c:pt>
                <c:pt idx="1">
                  <c:v>0.52537984268894544</c:v>
                </c:pt>
                <c:pt idx="2">
                  <c:v>0.64724360748059373</c:v>
                </c:pt>
                <c:pt idx="3">
                  <c:v>0.64037803487045863</c:v>
                </c:pt>
                <c:pt idx="4">
                  <c:v>0.22702924072405603</c:v>
                </c:pt>
                <c:pt idx="5">
                  <c:v>0.17802899975423941</c:v>
                </c:pt>
              </c:numCache>
            </c:numRef>
          </c:val>
        </c:ser>
        <c:ser>
          <c:idx val="3"/>
          <c:order val="3"/>
          <c:tx>
            <c:strRef>
              <c:f>'General Satisfaction'!$K$1</c:f>
              <c:strCache>
                <c:ptCount val="1"/>
                <c:pt idx="0">
                  <c:v>極之同意</c:v>
                </c:pt>
              </c:strCache>
            </c:strRef>
          </c:tx>
          <c:spPr>
            <a:solidFill>
              <a:srgbClr val="CC66FF"/>
            </a:solidFill>
            <a:ln>
              <a:solidFill>
                <a:srgbClr val="7030A0"/>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Satisfaction'!$K$2:$K$7</c:f>
              <c:numCache>
                <c:formatCode>0.00%</c:formatCode>
                <c:ptCount val="6"/>
                <c:pt idx="0">
                  <c:v>7.9184710057630545E-2</c:v>
                </c:pt>
                <c:pt idx="1">
                  <c:v>8.7921572459165903E-2</c:v>
                </c:pt>
                <c:pt idx="2">
                  <c:v>0.11059750321457056</c:v>
                </c:pt>
                <c:pt idx="3">
                  <c:v>0.11427407528108234</c:v>
                </c:pt>
                <c:pt idx="4">
                  <c:v>3.2451470226881815E-2</c:v>
                </c:pt>
                <c:pt idx="5">
                  <c:v>3.5389530597198335E-2</c:v>
                </c:pt>
              </c:numCache>
            </c:numRef>
          </c:val>
        </c:ser>
        <c:overlap val="100"/>
        <c:axId val="84194816"/>
        <c:axId val="84196352"/>
      </c:barChart>
      <c:catAx>
        <c:axId val="84194816"/>
        <c:scaling>
          <c:orientation val="minMax"/>
        </c:scaling>
        <c:axPos val="l"/>
        <c:numFmt formatCode="General" sourceLinked="1"/>
        <c:tickLblPos val="nextTo"/>
        <c:txPr>
          <a:bodyPr/>
          <a:lstStyle/>
          <a:p>
            <a:pPr>
              <a:defRPr lang="zh-TW" sz="1800" b="1"/>
            </a:pPr>
            <a:endParaRPr lang="zh-TW"/>
          </a:p>
        </c:txPr>
        <c:crossAx val="84196352"/>
        <c:crosses val="autoZero"/>
        <c:auto val="1"/>
        <c:lblAlgn val="ctr"/>
        <c:lblOffset val="100"/>
      </c:catAx>
      <c:valAx>
        <c:axId val="84196352"/>
        <c:scaling>
          <c:orientation val="minMax"/>
        </c:scaling>
        <c:axPos val="b"/>
        <c:majorGridlines/>
        <c:numFmt formatCode="0%" sourceLinked="1"/>
        <c:tickLblPos val="nextTo"/>
        <c:txPr>
          <a:bodyPr/>
          <a:lstStyle/>
          <a:p>
            <a:pPr>
              <a:defRPr lang="zh-TW" sz="1600" b="1"/>
            </a:pPr>
            <a:endParaRPr lang="zh-TW"/>
          </a:p>
        </c:txPr>
        <c:crossAx val="84194816"/>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負面情感</a:t>
            </a:r>
            <a:endParaRPr lang="en-US" altLang="en-US" sz="2000"/>
          </a:p>
        </c:rich>
      </c:tx>
    </c:title>
    <c:plotArea>
      <c:layout/>
      <c:barChart>
        <c:barDir val="bar"/>
        <c:grouping val="percentStacked"/>
        <c:ser>
          <c:idx val="0"/>
          <c:order val="0"/>
          <c:tx>
            <c:strRef>
              <c:f>'Negative Affect'!$H$1</c:f>
              <c:strCache>
                <c:ptCount val="1"/>
                <c:pt idx="0">
                  <c:v>毫不同意</c:v>
                </c:pt>
              </c:strCache>
            </c:strRef>
          </c:tx>
          <c:spPr>
            <a:solidFill>
              <a:srgbClr val="3399FF"/>
            </a:solidFill>
            <a:ln>
              <a:solidFill>
                <a:srgbClr val="0000FF"/>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Affect'!$H$2:$H$8</c:f>
              <c:numCache>
                <c:formatCode>0.00%</c:formatCode>
                <c:ptCount val="7"/>
                <c:pt idx="0">
                  <c:v>0.27162705845943325</c:v>
                </c:pt>
                <c:pt idx="1">
                  <c:v>0.17768830787787937</c:v>
                </c:pt>
                <c:pt idx="2">
                  <c:v>0.22392583057696436</c:v>
                </c:pt>
                <c:pt idx="3">
                  <c:v>0.19959568952868484</c:v>
                </c:pt>
                <c:pt idx="4">
                  <c:v>0.27868611948814082</c:v>
                </c:pt>
                <c:pt idx="5">
                  <c:v>0.44117359253702126</c:v>
                </c:pt>
                <c:pt idx="6">
                  <c:v>0.30465336202961008</c:v>
                </c:pt>
              </c:numCache>
            </c:numRef>
          </c:val>
        </c:ser>
        <c:ser>
          <c:idx val="1"/>
          <c:order val="1"/>
          <c:tx>
            <c:strRef>
              <c:f>'Negative Affect'!$I$1</c:f>
              <c:strCache>
                <c:ptCount val="1"/>
                <c:pt idx="0">
                  <c:v>不太同意</c:v>
                </c:pt>
              </c:strCache>
            </c:strRef>
          </c:tx>
          <c:spPr>
            <a:solidFill>
              <a:srgbClr val="FF7C80"/>
            </a:solidFill>
            <a:ln>
              <a:solidFill>
                <a:srgbClr val="FF0000"/>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Affect'!$I$2:$I$8</c:f>
              <c:numCache>
                <c:formatCode>0.00%</c:formatCode>
                <c:ptCount val="7"/>
                <c:pt idx="0">
                  <c:v>0.58079911390549532</c:v>
                </c:pt>
                <c:pt idx="1">
                  <c:v>0.52026927904285258</c:v>
                </c:pt>
                <c:pt idx="2">
                  <c:v>0.61004024571065452</c:v>
                </c:pt>
                <c:pt idx="3">
                  <c:v>0.53998271898791783</c:v>
                </c:pt>
                <c:pt idx="4">
                  <c:v>0.57662401173689948</c:v>
                </c:pt>
                <c:pt idx="5">
                  <c:v>0.46743101311240132</c:v>
                </c:pt>
                <c:pt idx="6">
                  <c:v>0.53931063718776451</c:v>
                </c:pt>
              </c:numCache>
            </c:numRef>
          </c:val>
        </c:ser>
        <c:ser>
          <c:idx val="2"/>
          <c:order val="2"/>
          <c:tx>
            <c:strRef>
              <c:f>'Negative Affect'!$J$1</c:f>
              <c:strCache>
                <c:ptCount val="1"/>
                <c:pt idx="0">
                  <c:v>相當同意</c:v>
                </c:pt>
              </c:strCache>
            </c:strRef>
          </c:tx>
          <c:spPr>
            <a:solidFill>
              <a:srgbClr val="00CC99"/>
            </a:solidFill>
            <a:ln>
              <a:solidFill>
                <a:srgbClr val="006600"/>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Affect'!$J$2:$J$8</c:f>
              <c:numCache>
                <c:formatCode>0.00%</c:formatCode>
                <c:ptCount val="7"/>
                <c:pt idx="0">
                  <c:v>0.12011141335331389</c:v>
                </c:pt>
                <c:pt idx="1">
                  <c:v>0.25726580710362035</c:v>
                </c:pt>
                <c:pt idx="2">
                  <c:v>0.13390253042869021</c:v>
                </c:pt>
                <c:pt idx="3">
                  <c:v>0.21509969187629485</c:v>
                </c:pt>
                <c:pt idx="4">
                  <c:v>0.11498899665824414</c:v>
                </c:pt>
                <c:pt idx="5">
                  <c:v>6.4061582621175561E-2</c:v>
                </c:pt>
                <c:pt idx="6">
                  <c:v>0.12132328963673129</c:v>
                </c:pt>
              </c:numCache>
            </c:numRef>
          </c:val>
        </c:ser>
        <c:ser>
          <c:idx val="3"/>
          <c:order val="3"/>
          <c:tx>
            <c:strRef>
              <c:f>'Negative Affect'!$K$1</c:f>
              <c:strCache>
                <c:ptCount val="1"/>
                <c:pt idx="0">
                  <c:v>極之同意</c:v>
                </c:pt>
              </c:strCache>
            </c:strRef>
          </c:tx>
          <c:spPr>
            <a:solidFill>
              <a:srgbClr val="CC66FF"/>
            </a:solidFill>
            <a:ln>
              <a:solidFill>
                <a:srgbClr val="7030A0"/>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Affect'!$K$2:$K$8</c:f>
              <c:numCache>
                <c:formatCode>0.00%</c:formatCode>
                <c:ptCount val="7"/>
                <c:pt idx="0">
                  <c:v>2.7462414281758506E-2</c:v>
                </c:pt>
                <c:pt idx="1">
                  <c:v>4.4776605975647706E-2</c:v>
                </c:pt>
                <c:pt idx="2">
                  <c:v>3.213139328369162E-2</c:v>
                </c:pt>
                <c:pt idx="3">
                  <c:v>4.5321899607101521E-2</c:v>
                </c:pt>
                <c:pt idx="4">
                  <c:v>2.9700872116717004E-2</c:v>
                </c:pt>
                <c:pt idx="5">
                  <c:v>2.7333811729401882E-2</c:v>
                </c:pt>
                <c:pt idx="6">
                  <c:v>3.4712711145894477E-2</c:v>
                </c:pt>
              </c:numCache>
            </c:numRef>
          </c:val>
        </c:ser>
        <c:overlap val="100"/>
        <c:axId val="86943232"/>
        <c:axId val="86944768"/>
      </c:barChart>
      <c:catAx>
        <c:axId val="86943232"/>
        <c:scaling>
          <c:orientation val="minMax"/>
        </c:scaling>
        <c:axPos val="l"/>
        <c:numFmt formatCode="General" sourceLinked="1"/>
        <c:tickLblPos val="nextTo"/>
        <c:txPr>
          <a:bodyPr/>
          <a:lstStyle/>
          <a:p>
            <a:pPr>
              <a:defRPr lang="zh-TW" sz="1600" b="1"/>
            </a:pPr>
            <a:endParaRPr lang="zh-TW"/>
          </a:p>
        </c:txPr>
        <c:crossAx val="86944768"/>
        <c:crosses val="autoZero"/>
        <c:auto val="1"/>
        <c:lblAlgn val="ctr"/>
        <c:lblOffset val="100"/>
      </c:catAx>
      <c:valAx>
        <c:axId val="86944768"/>
        <c:scaling>
          <c:orientation val="minMax"/>
        </c:scaling>
        <c:axPos val="b"/>
        <c:majorGridlines/>
        <c:numFmt formatCode="0%" sourceLinked="1"/>
        <c:tickLblPos val="nextTo"/>
        <c:txPr>
          <a:bodyPr/>
          <a:lstStyle/>
          <a:p>
            <a:pPr>
              <a:defRPr lang="zh-TW" sz="1600" b="1"/>
            </a:pPr>
            <a:endParaRPr lang="zh-TW"/>
          </a:p>
        </c:txPr>
        <c:crossAx val="86943232"/>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機會</a:t>
            </a:r>
            <a:endParaRPr lang="en-US" altLang="en-US" sz="2000"/>
          </a:p>
        </c:rich>
      </c:tx>
    </c:title>
    <c:plotArea>
      <c:layout/>
      <c:barChart>
        <c:barDir val="bar"/>
        <c:grouping val="percentStacked"/>
        <c:ser>
          <c:idx val="0"/>
          <c:order val="0"/>
          <c:tx>
            <c:strRef>
              <c:f>Opportunity!$H$1</c:f>
              <c:strCache>
                <c:ptCount val="1"/>
                <c:pt idx="0">
                  <c:v>毫不同意</c:v>
                </c:pt>
              </c:strCache>
            </c:strRef>
          </c:tx>
          <c:spPr>
            <a:solidFill>
              <a:srgbClr val="3399FF"/>
            </a:solidFill>
            <a:ln>
              <a:solidFill>
                <a:srgbClr val="0000FF"/>
              </a:solidFill>
            </a:ln>
          </c:spPr>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Opportunity!$H$2:$H$8</c:f>
              <c:numCache>
                <c:formatCode>0.00%</c:formatCode>
                <c:ptCount val="7"/>
                <c:pt idx="0">
                  <c:v>5.2832403874376509E-2</c:v>
                </c:pt>
                <c:pt idx="1">
                  <c:v>3.7558685446009404E-2</c:v>
                </c:pt>
                <c:pt idx="2">
                  <c:v>5.8840792369772466E-2</c:v>
                </c:pt>
                <c:pt idx="3">
                  <c:v>4.8275862068965315E-2</c:v>
                </c:pt>
                <c:pt idx="4">
                  <c:v>3.5688059920693203E-2</c:v>
                </c:pt>
                <c:pt idx="5">
                  <c:v>4.6750955601293727E-2</c:v>
                </c:pt>
                <c:pt idx="6">
                  <c:v>5.8011455426641344E-2</c:v>
                </c:pt>
              </c:numCache>
            </c:numRef>
          </c:val>
        </c:ser>
        <c:ser>
          <c:idx val="1"/>
          <c:order val="1"/>
          <c:tx>
            <c:strRef>
              <c:f>Opportunity!$I$1</c:f>
              <c:strCache>
                <c:ptCount val="1"/>
                <c:pt idx="0">
                  <c:v>不太同意</c:v>
                </c:pt>
              </c:strCache>
            </c:strRef>
          </c:tx>
          <c:spPr>
            <a:solidFill>
              <a:srgbClr val="FF7C80"/>
            </a:solidFill>
            <a:ln>
              <a:solidFill>
                <a:srgbClr val="FF0000"/>
              </a:solidFill>
            </a:ln>
          </c:spPr>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Opportunity!$I$2:$I$8</c:f>
              <c:numCache>
                <c:formatCode>0.00%</c:formatCode>
                <c:ptCount val="7"/>
                <c:pt idx="0">
                  <c:v>0.26783093630760285</c:v>
                </c:pt>
                <c:pt idx="1">
                  <c:v>0.18940727699530563</c:v>
                </c:pt>
                <c:pt idx="2">
                  <c:v>0.26617754952311079</c:v>
                </c:pt>
                <c:pt idx="3">
                  <c:v>0.22538517975055017</c:v>
                </c:pt>
                <c:pt idx="4">
                  <c:v>0.16566309296519321</c:v>
                </c:pt>
                <c:pt idx="5">
                  <c:v>0.29991179064980994</c:v>
                </c:pt>
                <c:pt idx="6">
                  <c:v>0.28139227493023938</c:v>
                </c:pt>
              </c:numCache>
            </c:numRef>
          </c:val>
        </c:ser>
        <c:ser>
          <c:idx val="2"/>
          <c:order val="2"/>
          <c:tx>
            <c:strRef>
              <c:f>Opportunity!$J$1</c:f>
              <c:strCache>
                <c:ptCount val="1"/>
                <c:pt idx="0">
                  <c:v>相當同意</c:v>
                </c:pt>
              </c:strCache>
            </c:strRef>
          </c:tx>
          <c:spPr>
            <a:solidFill>
              <a:srgbClr val="00CC99"/>
            </a:solidFill>
            <a:ln>
              <a:solidFill>
                <a:srgbClr val="006600"/>
              </a:solidFill>
            </a:ln>
          </c:spPr>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Opportunity!$J$2:$J$8</c:f>
              <c:numCache>
                <c:formatCode>0.00%</c:formatCode>
                <c:ptCount val="7"/>
                <c:pt idx="0">
                  <c:v>0.58086292926328009</c:v>
                </c:pt>
                <c:pt idx="1">
                  <c:v>0.64040492957746453</c:v>
                </c:pt>
                <c:pt idx="2">
                  <c:v>0.55920763022743969</c:v>
                </c:pt>
                <c:pt idx="3">
                  <c:v>0.62171680117388295</c:v>
                </c:pt>
                <c:pt idx="4">
                  <c:v>0.67263915406080432</c:v>
                </c:pt>
                <c:pt idx="5">
                  <c:v>0.57086151132020002</c:v>
                </c:pt>
                <c:pt idx="6">
                  <c:v>0.56366573652519014</c:v>
                </c:pt>
              </c:numCache>
            </c:numRef>
          </c:val>
        </c:ser>
        <c:ser>
          <c:idx val="3"/>
          <c:order val="3"/>
          <c:tx>
            <c:strRef>
              <c:f>Opportunity!$K$1</c:f>
              <c:strCache>
                <c:ptCount val="1"/>
                <c:pt idx="0">
                  <c:v>極之同意</c:v>
                </c:pt>
              </c:strCache>
            </c:strRef>
          </c:tx>
          <c:spPr>
            <a:solidFill>
              <a:srgbClr val="CC66FF"/>
            </a:solidFill>
            <a:ln>
              <a:solidFill>
                <a:srgbClr val="7030A0"/>
              </a:solidFill>
            </a:ln>
          </c:spPr>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Opportunity!$K$2:$K$8</c:f>
              <c:numCache>
                <c:formatCode>0.00%</c:formatCode>
                <c:ptCount val="7"/>
                <c:pt idx="0">
                  <c:v>9.847373055474018E-2</c:v>
                </c:pt>
                <c:pt idx="1">
                  <c:v>0.13262910798122071</c:v>
                </c:pt>
                <c:pt idx="2">
                  <c:v>0.11577402787967719</c:v>
                </c:pt>
                <c:pt idx="3">
                  <c:v>0.10462215700660342</c:v>
                </c:pt>
                <c:pt idx="4">
                  <c:v>0.12600969305331181</c:v>
                </c:pt>
                <c:pt idx="5">
                  <c:v>8.2475742428697443E-2</c:v>
                </c:pt>
                <c:pt idx="6">
                  <c:v>9.6930533117932205E-2</c:v>
                </c:pt>
              </c:numCache>
            </c:numRef>
          </c:val>
        </c:ser>
        <c:overlap val="100"/>
        <c:axId val="86881792"/>
        <c:axId val="86883328"/>
      </c:barChart>
      <c:catAx>
        <c:axId val="86881792"/>
        <c:scaling>
          <c:orientation val="minMax"/>
        </c:scaling>
        <c:axPos val="l"/>
        <c:numFmt formatCode="General" sourceLinked="1"/>
        <c:tickLblPos val="nextTo"/>
        <c:txPr>
          <a:bodyPr/>
          <a:lstStyle/>
          <a:p>
            <a:pPr>
              <a:defRPr lang="zh-TW" sz="1600" b="1"/>
            </a:pPr>
            <a:endParaRPr lang="zh-TW"/>
          </a:p>
        </c:txPr>
        <c:crossAx val="86883328"/>
        <c:crosses val="autoZero"/>
        <c:auto val="1"/>
        <c:lblAlgn val="ctr"/>
        <c:lblOffset val="100"/>
      </c:catAx>
      <c:valAx>
        <c:axId val="86883328"/>
        <c:scaling>
          <c:orientation val="minMax"/>
        </c:scaling>
        <c:axPos val="b"/>
        <c:majorGridlines/>
        <c:numFmt formatCode="0%" sourceLinked="1"/>
        <c:tickLblPos val="nextTo"/>
        <c:txPr>
          <a:bodyPr/>
          <a:lstStyle/>
          <a:p>
            <a:pPr>
              <a:defRPr lang="zh-TW" sz="1600" b="1"/>
            </a:pPr>
            <a:endParaRPr lang="zh-TW"/>
          </a:p>
        </c:txPr>
        <c:crossAx val="86881792"/>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en-US"/>
              <a:t>社群關係</a:t>
            </a:r>
            <a:endParaRPr lang="en-US" altLang="en-US"/>
          </a:p>
        </c:rich>
      </c:tx>
    </c:title>
    <c:plotArea>
      <c:layout/>
      <c:barChart>
        <c:barDir val="bar"/>
        <c:grouping val="percentStacked"/>
        <c:ser>
          <c:idx val="0"/>
          <c:order val="0"/>
          <c:tx>
            <c:strRef>
              <c:f>'Social Integration'!$H$1</c:f>
              <c:strCache>
                <c:ptCount val="1"/>
                <c:pt idx="0">
                  <c:v>毫不同意</c:v>
                </c:pt>
              </c:strCache>
            </c:strRef>
          </c:tx>
          <c:spPr>
            <a:solidFill>
              <a:srgbClr val="3399FF"/>
            </a:solidFill>
            <a:ln>
              <a:solidFill>
                <a:srgbClr val="0000FF"/>
              </a:solidFill>
            </a:ln>
          </c:spPr>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Integration'!$H$2:$H$8</c:f>
              <c:numCache>
                <c:formatCode>0.00%</c:formatCode>
                <c:ptCount val="7"/>
                <c:pt idx="0">
                  <c:v>1.232032854209446E-2</c:v>
                </c:pt>
                <c:pt idx="1">
                  <c:v>1.3202288396655456E-2</c:v>
                </c:pt>
                <c:pt idx="2">
                  <c:v>1.8352664806929965E-2</c:v>
                </c:pt>
                <c:pt idx="3">
                  <c:v>1.4820249449743221E-2</c:v>
                </c:pt>
                <c:pt idx="4">
                  <c:v>3.214914856136241E-2</c:v>
                </c:pt>
                <c:pt idx="5">
                  <c:v>1.2767830936307603E-2</c:v>
                </c:pt>
                <c:pt idx="6">
                  <c:v>3.097020402172327E-2</c:v>
                </c:pt>
              </c:numCache>
            </c:numRef>
          </c:val>
        </c:ser>
        <c:ser>
          <c:idx val="1"/>
          <c:order val="1"/>
          <c:tx>
            <c:strRef>
              <c:f>'Social Integration'!$I$1</c:f>
              <c:strCache>
                <c:ptCount val="1"/>
                <c:pt idx="0">
                  <c:v>不太同意</c:v>
                </c:pt>
              </c:strCache>
            </c:strRef>
          </c:tx>
          <c:spPr>
            <a:solidFill>
              <a:srgbClr val="FF7C80"/>
            </a:solidFill>
            <a:ln>
              <a:solidFill>
                <a:srgbClr val="FF0000"/>
              </a:solidFill>
            </a:ln>
          </c:spPr>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Integration'!$I$2:$I$8</c:f>
              <c:numCache>
                <c:formatCode>0.00%</c:formatCode>
                <c:ptCount val="7"/>
                <c:pt idx="0">
                  <c:v>7.5388677031387685E-2</c:v>
                </c:pt>
                <c:pt idx="1">
                  <c:v>0.13172949977996229</c:v>
                </c:pt>
                <c:pt idx="2">
                  <c:v>0.17368961973278518</c:v>
                </c:pt>
                <c:pt idx="3">
                  <c:v>9.8899486426999264E-2</c:v>
                </c:pt>
                <c:pt idx="4">
                  <c:v>0.22651203758074029</c:v>
                </c:pt>
                <c:pt idx="5">
                  <c:v>8.0569415908424077E-2</c:v>
                </c:pt>
                <c:pt idx="6">
                  <c:v>0.22633201232937031</c:v>
                </c:pt>
              </c:numCache>
            </c:numRef>
          </c:val>
        </c:ser>
        <c:ser>
          <c:idx val="2"/>
          <c:order val="2"/>
          <c:tx>
            <c:strRef>
              <c:f>'Social Integration'!$J$1</c:f>
              <c:strCache>
                <c:ptCount val="1"/>
                <c:pt idx="0">
                  <c:v>相當同意</c:v>
                </c:pt>
              </c:strCache>
            </c:strRef>
          </c:tx>
          <c:spPr>
            <a:solidFill>
              <a:srgbClr val="00CC99"/>
            </a:solidFill>
            <a:ln>
              <a:solidFill>
                <a:srgbClr val="006600"/>
              </a:solidFill>
            </a:ln>
          </c:spPr>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Integration'!$J$2:$J$8</c:f>
              <c:numCache>
                <c:formatCode>0.00%</c:formatCode>
                <c:ptCount val="7"/>
                <c:pt idx="0">
                  <c:v>0.7258726899383986</c:v>
                </c:pt>
                <c:pt idx="1">
                  <c:v>0.73434061904063375</c:v>
                </c:pt>
                <c:pt idx="2">
                  <c:v>0.71824988988401162</c:v>
                </c:pt>
                <c:pt idx="3">
                  <c:v>0.72707263389581922</c:v>
                </c:pt>
                <c:pt idx="4">
                  <c:v>0.66206694069289485</c:v>
                </c:pt>
                <c:pt idx="5">
                  <c:v>0.73980041091869886</c:v>
                </c:pt>
                <c:pt idx="6">
                  <c:v>0.66123587259650973</c:v>
                </c:pt>
              </c:numCache>
            </c:numRef>
          </c:val>
        </c:ser>
        <c:ser>
          <c:idx val="3"/>
          <c:order val="3"/>
          <c:tx>
            <c:strRef>
              <c:f>'Social Integration'!$K$1</c:f>
              <c:strCache>
                <c:ptCount val="1"/>
                <c:pt idx="0">
                  <c:v>極之同意</c:v>
                </c:pt>
              </c:strCache>
            </c:strRef>
          </c:tx>
          <c:spPr>
            <a:solidFill>
              <a:srgbClr val="CC66FF"/>
            </a:solidFill>
            <a:ln>
              <a:solidFill>
                <a:srgbClr val="7030A0"/>
              </a:solidFill>
            </a:ln>
          </c:spPr>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Integration'!$K$2:$K$8</c:f>
              <c:numCache>
                <c:formatCode>0.00%</c:formatCode>
                <c:ptCount val="7"/>
                <c:pt idx="0">
                  <c:v>0.18641830448812036</c:v>
                </c:pt>
                <c:pt idx="1">
                  <c:v>0.12072759278274912</c:v>
                </c:pt>
                <c:pt idx="2">
                  <c:v>8.9707825576274228E-2</c:v>
                </c:pt>
                <c:pt idx="3">
                  <c:v>0.15920763022744008</c:v>
                </c:pt>
                <c:pt idx="4">
                  <c:v>7.9271873165002879E-2</c:v>
                </c:pt>
                <c:pt idx="5">
                  <c:v>0.16686234223657176</c:v>
                </c:pt>
                <c:pt idx="6">
                  <c:v>8.1461911052399832E-2</c:v>
                </c:pt>
              </c:numCache>
            </c:numRef>
          </c:val>
        </c:ser>
        <c:overlap val="100"/>
        <c:axId val="88036864"/>
        <c:axId val="88038400"/>
      </c:barChart>
      <c:catAx>
        <c:axId val="88036864"/>
        <c:scaling>
          <c:orientation val="minMax"/>
        </c:scaling>
        <c:axPos val="l"/>
        <c:numFmt formatCode="General" sourceLinked="1"/>
        <c:tickLblPos val="nextTo"/>
        <c:txPr>
          <a:bodyPr/>
          <a:lstStyle/>
          <a:p>
            <a:pPr>
              <a:defRPr lang="zh-TW" sz="1800" b="1"/>
            </a:pPr>
            <a:endParaRPr lang="zh-TW"/>
          </a:p>
        </c:txPr>
        <c:crossAx val="88038400"/>
        <c:crosses val="autoZero"/>
        <c:auto val="1"/>
        <c:lblAlgn val="ctr"/>
        <c:lblOffset val="100"/>
      </c:catAx>
      <c:valAx>
        <c:axId val="88038400"/>
        <c:scaling>
          <c:orientation val="minMax"/>
        </c:scaling>
        <c:axPos val="b"/>
        <c:majorGridlines/>
        <c:numFmt formatCode="0%" sourceLinked="1"/>
        <c:tickLblPos val="nextTo"/>
        <c:txPr>
          <a:bodyPr/>
          <a:lstStyle/>
          <a:p>
            <a:pPr>
              <a:defRPr lang="zh-TW" sz="1600" b="1"/>
            </a:pPr>
            <a:endParaRPr lang="zh-TW"/>
          </a:p>
        </c:txPr>
        <c:crossAx val="8803686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1800" b="1" i="0" baseline="0" dirty="0" smtClean="0"/>
              <a:t>對學校的態度</a:t>
            </a:r>
            <a:r>
              <a:rPr lang="en-US" sz="1800" b="1" i="0" baseline="0" dirty="0" smtClean="0"/>
              <a:t>—</a:t>
            </a:r>
            <a:r>
              <a:rPr lang="zh-TW" sz="1800" b="1" i="0" baseline="0" dirty="0" smtClean="0"/>
              <a:t>按性別劃分</a:t>
            </a:r>
            <a:endParaRPr lang="en-US" sz="1800" b="1" i="0" baseline="0" dirty="0"/>
          </a:p>
        </c:rich>
      </c:tx>
    </c:title>
    <c:plotArea>
      <c:layout/>
      <c:barChart>
        <c:barDir val="col"/>
        <c:grouping val="clustered"/>
        <c:ser>
          <c:idx val="0"/>
          <c:order val="0"/>
          <c:tx>
            <c:strRef>
              <c:f>'Attitudes to School'!$E$1</c:f>
              <c:strCache>
                <c:ptCount val="1"/>
                <c:pt idx="0">
                  <c:v>Male</c:v>
                </c:pt>
              </c:strCache>
            </c:strRef>
          </c:tx>
          <c:spPr>
            <a:solidFill>
              <a:srgbClr val="66FFFF"/>
            </a:solidFill>
            <a:ln>
              <a:solidFill>
                <a:schemeClr val="tx1"/>
              </a:solidFill>
            </a:ln>
          </c:spPr>
          <c:dLbls>
            <c:txPr>
              <a:bodyPr/>
              <a:lstStyle/>
              <a:p>
                <a:pPr>
                  <a:defRPr lang="en-US" b="1"/>
                </a:pPr>
                <a:endParaRPr lang="zh-TW"/>
              </a:p>
            </c:txPr>
            <c:showVal val="1"/>
          </c:dLbls>
          <c:cat>
            <c:strRef>
              <c:f>'Attitudes to School'!$D$2:$D$8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School'!$E$2:$E$8</c:f>
              <c:numCache>
                <c:formatCode>0.00_ </c:formatCode>
                <c:ptCount val="7"/>
                <c:pt idx="0">
                  <c:v>1.8160074072018741</c:v>
                </c:pt>
                <c:pt idx="1">
                  <c:v>2.4665705220651848</c:v>
                </c:pt>
                <c:pt idx="2">
                  <c:v>2.5509942434044852</c:v>
                </c:pt>
                <c:pt idx="3">
                  <c:v>2.5570851939132657</c:v>
                </c:pt>
                <c:pt idx="4">
                  <c:v>2.8809112117469855</c:v>
                </c:pt>
                <c:pt idx="5">
                  <c:v>2.9654291482961792</c:v>
                </c:pt>
                <c:pt idx="6">
                  <c:v>2.9511167759533046</c:v>
                </c:pt>
              </c:numCache>
            </c:numRef>
          </c:val>
        </c:ser>
        <c:ser>
          <c:idx val="1"/>
          <c:order val="1"/>
          <c:tx>
            <c:strRef>
              <c:f>'Attitudes to School'!$F$1</c:f>
              <c:strCache>
                <c:ptCount val="1"/>
                <c:pt idx="0">
                  <c:v>Female</c:v>
                </c:pt>
              </c:strCache>
            </c:strRef>
          </c:tx>
          <c:spPr>
            <a:solidFill>
              <a:srgbClr val="FF00FF"/>
            </a:solidFill>
            <a:ln>
              <a:solidFill>
                <a:schemeClr val="tx1"/>
              </a:solidFill>
            </a:ln>
          </c:spPr>
          <c:dLbls>
            <c:txPr>
              <a:bodyPr/>
              <a:lstStyle/>
              <a:p>
                <a:pPr>
                  <a:defRPr lang="en-US" b="1"/>
                </a:pPr>
                <a:endParaRPr lang="zh-TW"/>
              </a:p>
            </c:txPr>
            <c:showVal val="1"/>
          </c:dLbls>
          <c:cat>
            <c:strRef>
              <c:f>'Attitudes to School'!$D$2:$D$8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School'!$F$2:$F$8</c:f>
              <c:numCache>
                <c:formatCode>0.00_ </c:formatCode>
                <c:ptCount val="7"/>
                <c:pt idx="0">
                  <c:v>1.8044459822361569</c:v>
                </c:pt>
                <c:pt idx="1">
                  <c:v>2.5809082774049252</c:v>
                </c:pt>
                <c:pt idx="2">
                  <c:v>2.5541767406777405</c:v>
                </c:pt>
                <c:pt idx="3">
                  <c:v>2.6434648420817393</c:v>
                </c:pt>
                <c:pt idx="4">
                  <c:v>2.9650278459023456</c:v>
                </c:pt>
                <c:pt idx="5">
                  <c:v>2.9722878096771366</c:v>
                </c:pt>
                <c:pt idx="6">
                  <c:v>3.0150528235522183</c:v>
                </c:pt>
              </c:numCache>
            </c:numRef>
          </c:val>
        </c:ser>
        <c:axId val="76548352"/>
        <c:axId val="76574720"/>
      </c:barChart>
      <c:catAx>
        <c:axId val="76548352"/>
        <c:scaling>
          <c:orientation val="minMax"/>
        </c:scaling>
        <c:axPos val="b"/>
        <c:numFmt formatCode="General" sourceLinked="1"/>
        <c:tickLblPos val="nextTo"/>
        <c:txPr>
          <a:bodyPr/>
          <a:lstStyle/>
          <a:p>
            <a:pPr>
              <a:defRPr lang="en-US" b="1"/>
            </a:pPr>
            <a:endParaRPr lang="zh-TW"/>
          </a:p>
        </c:txPr>
        <c:crossAx val="76574720"/>
        <c:crosses val="autoZero"/>
        <c:auto val="1"/>
        <c:lblAlgn val="ctr"/>
        <c:lblOffset val="100"/>
      </c:catAx>
      <c:valAx>
        <c:axId val="76574720"/>
        <c:scaling>
          <c:orientation val="minMax"/>
          <c:max val="4"/>
          <c:min val="1"/>
        </c:scaling>
        <c:axPos val="l"/>
        <c:majorGridlines/>
        <c:numFmt formatCode="0.0_ " sourceLinked="0"/>
        <c:tickLblPos val="nextTo"/>
        <c:txPr>
          <a:bodyPr/>
          <a:lstStyle/>
          <a:p>
            <a:pPr>
              <a:defRPr lang="en-US" b="1"/>
            </a:pPr>
            <a:endParaRPr lang="zh-TW"/>
          </a:p>
        </c:txPr>
        <c:crossAx val="76548352"/>
        <c:crosses val="autoZero"/>
        <c:crossBetween val="between"/>
      </c:valAx>
    </c:plotArea>
    <c:legend>
      <c:legendPos val="r"/>
      <c:txPr>
        <a:bodyPr/>
        <a:lstStyle/>
        <a:p>
          <a:pPr>
            <a:defRPr lang="en-US" b="1"/>
          </a:pPr>
          <a:endParaRPr lang="zh-TW"/>
        </a:p>
      </c:txPr>
    </c:legend>
    <c:plotVisOnly val="1"/>
    <c:dispBlanksAs val="gap"/>
  </c:chart>
  <c:txPr>
    <a:bodyPr/>
    <a:lstStyle/>
    <a:p>
      <a:pPr>
        <a:defRPr sz="1300" baseline="0"/>
      </a:pPr>
      <a:endParaRPr lang="zh-TW"/>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師生關係</a:t>
            </a:r>
            <a:endParaRPr lang="en-US" altLang="en-US" sz="2000"/>
          </a:p>
        </c:rich>
      </c:tx>
    </c:title>
    <c:plotArea>
      <c:layout/>
      <c:barChart>
        <c:barDir val="bar"/>
        <c:grouping val="percentStacked"/>
        <c:ser>
          <c:idx val="0"/>
          <c:order val="0"/>
          <c:tx>
            <c:strRef>
              <c:f>'Teacher Student Relationship'!$H$1</c:f>
              <c:strCache>
                <c:ptCount val="1"/>
                <c:pt idx="0">
                  <c:v>毫不同意</c:v>
                </c:pt>
              </c:strCache>
            </c:strRef>
          </c:tx>
          <c:spPr>
            <a:solidFill>
              <a:srgbClr val="3399FF"/>
            </a:solidFill>
            <a:ln>
              <a:solidFill>
                <a:srgbClr val="0000FF"/>
              </a:solidFill>
            </a:ln>
          </c:spPr>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Relationship'!$H$2:$H$8</c:f>
              <c:numCache>
                <c:formatCode>0.00%</c:formatCode>
                <c:ptCount val="7"/>
                <c:pt idx="0">
                  <c:v>3.8604946513180402E-2</c:v>
                </c:pt>
                <c:pt idx="1">
                  <c:v>1.9547475932170304E-2</c:v>
                </c:pt>
                <c:pt idx="2">
                  <c:v>3.7803149991041916E-2</c:v>
                </c:pt>
                <c:pt idx="3">
                  <c:v>3.1734137004154207E-2</c:v>
                </c:pt>
                <c:pt idx="4">
                  <c:v>3.6212289046719241E-2</c:v>
                </c:pt>
                <c:pt idx="5">
                  <c:v>2.3960099100273829E-2</c:v>
                </c:pt>
                <c:pt idx="6">
                  <c:v>2.5060288079254402E-2</c:v>
                </c:pt>
              </c:numCache>
            </c:numRef>
          </c:val>
        </c:ser>
        <c:ser>
          <c:idx val="1"/>
          <c:order val="1"/>
          <c:tx>
            <c:strRef>
              <c:f>'Teacher Student Relationship'!$I$1</c:f>
              <c:strCache>
                <c:ptCount val="1"/>
                <c:pt idx="0">
                  <c:v>不太同意</c:v>
                </c:pt>
              </c:strCache>
            </c:strRef>
          </c:tx>
          <c:spPr>
            <a:solidFill>
              <a:srgbClr val="FF7C80"/>
            </a:solidFill>
            <a:ln>
              <a:solidFill>
                <a:srgbClr val="FF0000"/>
              </a:solidFill>
            </a:ln>
          </c:spPr>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Relationship'!$I$2:$I$8</c:f>
              <c:numCache>
                <c:formatCode>0.00%</c:formatCode>
                <c:ptCount val="7"/>
                <c:pt idx="0">
                  <c:v>0.17275347216568701</c:v>
                </c:pt>
                <c:pt idx="1">
                  <c:v>9.4886706087409844E-2</c:v>
                </c:pt>
                <c:pt idx="2">
                  <c:v>0.22108572080069058</c:v>
                </c:pt>
                <c:pt idx="3">
                  <c:v>0.21386332165838559</c:v>
                </c:pt>
                <c:pt idx="4">
                  <c:v>0.14273147846484671</c:v>
                </c:pt>
                <c:pt idx="5">
                  <c:v>0.12449471899856566</c:v>
                </c:pt>
                <c:pt idx="6">
                  <c:v>0.12815290360424916</c:v>
                </c:pt>
              </c:numCache>
            </c:numRef>
          </c:val>
        </c:ser>
        <c:ser>
          <c:idx val="2"/>
          <c:order val="2"/>
          <c:tx>
            <c:strRef>
              <c:f>'Teacher Student Relationship'!$J$1</c:f>
              <c:strCache>
                <c:ptCount val="1"/>
                <c:pt idx="0">
                  <c:v>相當同意</c:v>
                </c:pt>
              </c:strCache>
            </c:strRef>
          </c:tx>
          <c:spPr>
            <a:solidFill>
              <a:srgbClr val="00CC99"/>
            </a:solidFill>
            <a:ln>
              <a:solidFill>
                <a:srgbClr val="006600"/>
              </a:solidFill>
            </a:ln>
          </c:spPr>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Relationship'!$J$2:$J$8</c:f>
              <c:numCache>
                <c:formatCode>0.00%</c:formatCode>
                <c:ptCount val="7"/>
                <c:pt idx="0">
                  <c:v>0.68897862155429412</c:v>
                </c:pt>
                <c:pt idx="1">
                  <c:v>0.71711544413494277</c:v>
                </c:pt>
                <c:pt idx="2">
                  <c:v>0.64944541264231437</c:v>
                </c:pt>
                <c:pt idx="3">
                  <c:v>0.65639814286878095</c:v>
                </c:pt>
                <c:pt idx="4">
                  <c:v>0.69432136573923109</c:v>
                </c:pt>
                <c:pt idx="5">
                  <c:v>0.71282109792671922</c:v>
                </c:pt>
                <c:pt idx="6">
                  <c:v>0.70165547806817763</c:v>
                </c:pt>
              </c:numCache>
            </c:numRef>
          </c:val>
        </c:ser>
        <c:ser>
          <c:idx val="3"/>
          <c:order val="3"/>
          <c:tx>
            <c:strRef>
              <c:f>'Teacher Student Relationship'!$K$1</c:f>
              <c:strCache>
                <c:ptCount val="1"/>
                <c:pt idx="0">
                  <c:v>極之同意</c:v>
                </c:pt>
              </c:strCache>
            </c:strRef>
          </c:tx>
          <c:spPr>
            <a:solidFill>
              <a:srgbClr val="CC66FF"/>
            </a:solidFill>
            <a:ln>
              <a:solidFill>
                <a:srgbClr val="7030A0"/>
              </a:solidFill>
            </a:ln>
          </c:spPr>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Relationship'!$K$2:$K$8</c:f>
              <c:numCache>
                <c:formatCode>0.00%</c:formatCode>
                <c:ptCount val="7"/>
                <c:pt idx="0">
                  <c:v>9.966295976684017E-2</c:v>
                </c:pt>
                <c:pt idx="1">
                  <c:v>0.16845037384547754</c:v>
                </c:pt>
                <c:pt idx="2">
                  <c:v>9.1665716565956026E-2</c:v>
                </c:pt>
                <c:pt idx="3">
                  <c:v>9.8004398468681794E-2</c:v>
                </c:pt>
                <c:pt idx="4">
                  <c:v>0.12673486674920179</c:v>
                </c:pt>
                <c:pt idx="5">
                  <c:v>0.13872408397444286</c:v>
                </c:pt>
                <c:pt idx="6">
                  <c:v>0.14513133024832203</c:v>
                </c:pt>
              </c:numCache>
            </c:numRef>
          </c:val>
        </c:ser>
        <c:overlap val="100"/>
        <c:axId val="88086016"/>
        <c:axId val="88087552"/>
      </c:barChart>
      <c:catAx>
        <c:axId val="88086016"/>
        <c:scaling>
          <c:orientation val="minMax"/>
        </c:scaling>
        <c:axPos val="l"/>
        <c:numFmt formatCode="General" sourceLinked="1"/>
        <c:tickLblPos val="nextTo"/>
        <c:txPr>
          <a:bodyPr/>
          <a:lstStyle/>
          <a:p>
            <a:pPr>
              <a:defRPr lang="zh-TW" sz="1800" b="1"/>
            </a:pPr>
            <a:endParaRPr lang="zh-TW"/>
          </a:p>
        </c:txPr>
        <c:crossAx val="88087552"/>
        <c:crosses val="autoZero"/>
        <c:auto val="1"/>
        <c:lblAlgn val="ctr"/>
        <c:lblOffset val="100"/>
      </c:catAx>
      <c:valAx>
        <c:axId val="88087552"/>
        <c:scaling>
          <c:orientation val="minMax"/>
        </c:scaling>
        <c:axPos val="b"/>
        <c:majorGridlines/>
        <c:numFmt formatCode="0%" sourceLinked="1"/>
        <c:tickLblPos val="nextTo"/>
        <c:txPr>
          <a:bodyPr/>
          <a:lstStyle/>
          <a:p>
            <a:pPr>
              <a:defRPr lang="zh-TW" sz="1600" b="1"/>
            </a:pPr>
            <a:endParaRPr lang="zh-TW"/>
          </a:p>
        </c:txPr>
        <c:crossAx val="88086016"/>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sz="2000"/>
            </a:pPr>
            <a:r>
              <a:rPr lang="zh-TW" altLang="en-US" sz="2000" dirty="0" smtClean="0"/>
              <a:t>動力</a:t>
            </a:r>
            <a:endParaRPr lang="en-US" sz="2000" dirty="0"/>
          </a:p>
        </c:rich>
      </c:tx>
      <c:layout>
        <c:manualLayout>
          <c:xMode val="edge"/>
          <c:yMode val="edge"/>
          <c:x val="0.43805735663110879"/>
          <c:y val="1.2537812941425214E-2"/>
        </c:manualLayout>
      </c:layout>
    </c:title>
    <c:plotArea>
      <c:layout/>
      <c:barChart>
        <c:barDir val="col"/>
        <c:grouping val="clustered"/>
        <c:ser>
          <c:idx val="0"/>
          <c:order val="0"/>
          <c:tx>
            <c:strRef>
              <c:f>Motivation!$B$1</c:f>
              <c:strCache>
                <c:ptCount val="1"/>
                <c:pt idx="0">
                  <c:v>Mean</c:v>
                </c:pt>
              </c:strCache>
            </c:strRef>
          </c:tx>
          <c:spPr>
            <a:solidFill>
              <a:srgbClr val="0099FF"/>
            </a:solidFill>
          </c:spPr>
          <c:dLbls>
            <c:txPr>
              <a:bodyPr/>
              <a:lstStyle/>
              <a:p>
                <a:pPr>
                  <a:defRPr lang="en-US" b="1"/>
                </a:pPr>
                <a:endParaRPr lang="zh-TW"/>
              </a:p>
            </c:txPr>
            <c:showVal val="1"/>
          </c:dLbls>
          <c:cat>
            <c:strRef>
              <c:f>Motivation!$A$2:$A$9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Motivation!$B$2:$B$9</c:f>
              <c:numCache>
                <c:formatCode>0.00_ </c:formatCode>
                <c:ptCount val="8"/>
                <c:pt idx="0">
                  <c:v>2.8834742918512459</c:v>
                </c:pt>
                <c:pt idx="1">
                  <c:v>2.9630351323601509</c:v>
                </c:pt>
                <c:pt idx="2">
                  <c:v>2.4762469301182906</c:v>
                </c:pt>
                <c:pt idx="3">
                  <c:v>2.220566850679988</c:v>
                </c:pt>
                <c:pt idx="4">
                  <c:v>2.8288173934099197</c:v>
                </c:pt>
                <c:pt idx="5">
                  <c:v>3.1331322609473049</c:v>
                </c:pt>
                <c:pt idx="6">
                  <c:v>2.5814556197126377</c:v>
                </c:pt>
                <c:pt idx="7">
                  <c:v>2.2408210290827792</c:v>
                </c:pt>
              </c:numCache>
            </c:numRef>
          </c:val>
        </c:ser>
        <c:axId val="88135168"/>
        <c:axId val="88136704"/>
      </c:barChart>
      <c:catAx>
        <c:axId val="88135168"/>
        <c:scaling>
          <c:orientation val="minMax"/>
        </c:scaling>
        <c:axPos val="b"/>
        <c:numFmt formatCode="General" sourceLinked="1"/>
        <c:tickLblPos val="nextTo"/>
        <c:txPr>
          <a:bodyPr/>
          <a:lstStyle/>
          <a:p>
            <a:pPr>
              <a:defRPr lang="en-US" b="1"/>
            </a:pPr>
            <a:endParaRPr lang="zh-TW"/>
          </a:p>
        </c:txPr>
        <c:crossAx val="88136704"/>
        <c:crosses val="autoZero"/>
        <c:auto val="1"/>
        <c:lblAlgn val="ctr"/>
        <c:lblOffset val="100"/>
      </c:catAx>
      <c:valAx>
        <c:axId val="88136704"/>
        <c:scaling>
          <c:orientation val="minMax"/>
          <c:max val="4"/>
          <c:min val="1"/>
        </c:scaling>
        <c:axPos val="l"/>
        <c:majorGridlines/>
        <c:numFmt formatCode="0.0_ " sourceLinked="0"/>
        <c:tickLblPos val="nextTo"/>
        <c:txPr>
          <a:bodyPr/>
          <a:lstStyle/>
          <a:p>
            <a:pPr>
              <a:defRPr lang="en-US" b="1"/>
            </a:pPr>
            <a:endParaRPr lang="zh-TW"/>
          </a:p>
        </c:txPr>
        <c:crossAx val="88135168"/>
        <c:crosses val="autoZero"/>
        <c:crossBetween val="between"/>
      </c:valAx>
    </c:plotArea>
    <c:legend>
      <c:legendPos val="r"/>
      <c:txPr>
        <a:bodyPr/>
        <a:lstStyle/>
        <a:p>
          <a:pPr>
            <a:defRPr lang="en-US" b="1"/>
          </a:pPr>
          <a:endParaRPr lang="zh-TW"/>
        </a:p>
      </c:txPr>
    </c:legend>
    <c:plotVisOnly val="1"/>
    <c:dispBlanksAs val="gap"/>
  </c:chart>
  <c:txPr>
    <a:bodyPr/>
    <a:lstStyle/>
    <a:p>
      <a:pPr>
        <a:defRPr sz="1300" baseline="0"/>
      </a:pPr>
      <a:endParaRPr lang="zh-TW"/>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1800" b="1" i="0" baseline="0" dirty="0" smtClean="0"/>
              <a:t>動力</a:t>
            </a:r>
            <a:r>
              <a:rPr lang="en-US" sz="1800" b="1" i="0" baseline="0" dirty="0" smtClean="0"/>
              <a:t>—</a:t>
            </a:r>
            <a:r>
              <a:rPr lang="zh-TW" sz="1800" b="1" i="0" baseline="0" dirty="0" smtClean="0"/>
              <a:t>按性別劃分</a:t>
            </a:r>
            <a:endParaRPr lang="en-US" sz="1800" b="1" i="0" baseline="0" dirty="0"/>
          </a:p>
        </c:rich>
      </c:tx>
    </c:title>
    <c:plotArea>
      <c:layout/>
      <c:barChart>
        <c:barDir val="col"/>
        <c:grouping val="clustered"/>
        <c:ser>
          <c:idx val="0"/>
          <c:order val="0"/>
          <c:tx>
            <c:strRef>
              <c:f>Motivation!$E$1</c:f>
              <c:strCache>
                <c:ptCount val="1"/>
                <c:pt idx="0">
                  <c:v>Male</c:v>
                </c:pt>
              </c:strCache>
            </c:strRef>
          </c:tx>
          <c:spPr>
            <a:solidFill>
              <a:srgbClr val="66FFFF"/>
            </a:solidFill>
            <a:ln>
              <a:solidFill>
                <a:schemeClr val="tx1">
                  <a:lumMod val="95000"/>
                  <a:lumOff val="5000"/>
                </a:schemeClr>
              </a:solidFill>
            </a:ln>
          </c:spPr>
          <c:dLbls>
            <c:txPr>
              <a:bodyPr/>
              <a:lstStyle/>
              <a:p>
                <a:pPr>
                  <a:defRPr lang="en-US" sz="1200"/>
                </a:pPr>
                <a:endParaRPr lang="zh-TW"/>
              </a:p>
            </c:txPr>
            <c:showVal val="1"/>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Motivation!$E$2:$E$9</c:f>
              <c:numCache>
                <c:formatCode>0.00_ </c:formatCode>
                <c:ptCount val="8"/>
                <c:pt idx="0">
                  <c:v>2.8566924620234748</c:v>
                </c:pt>
                <c:pt idx="1">
                  <c:v>2.877074402210158</c:v>
                </c:pt>
                <c:pt idx="2">
                  <c:v>2.5047040320274836</c:v>
                </c:pt>
                <c:pt idx="3">
                  <c:v>2.1864300028628811</c:v>
                </c:pt>
                <c:pt idx="4">
                  <c:v>2.796306872263465</c:v>
                </c:pt>
                <c:pt idx="5">
                  <c:v>3.0739893211289044</c:v>
                </c:pt>
                <c:pt idx="6">
                  <c:v>2.4988043998086744</c:v>
                </c:pt>
                <c:pt idx="7">
                  <c:v>2.2258572657626212</c:v>
                </c:pt>
              </c:numCache>
            </c:numRef>
          </c:val>
        </c:ser>
        <c:ser>
          <c:idx val="1"/>
          <c:order val="1"/>
          <c:tx>
            <c:strRef>
              <c:f>Motivation!$F$1</c:f>
              <c:strCache>
                <c:ptCount val="1"/>
                <c:pt idx="0">
                  <c:v>Female</c:v>
                </c:pt>
              </c:strCache>
            </c:strRef>
          </c:tx>
          <c:spPr>
            <a:solidFill>
              <a:srgbClr val="FF00FF"/>
            </a:solidFill>
            <a:ln>
              <a:solidFill>
                <a:schemeClr val="tx1">
                  <a:lumMod val="95000"/>
                  <a:lumOff val="5000"/>
                </a:schemeClr>
              </a:solidFill>
            </a:ln>
          </c:spPr>
          <c:dLbls>
            <c:txPr>
              <a:bodyPr/>
              <a:lstStyle/>
              <a:p>
                <a:pPr>
                  <a:defRPr lang="en-US" sz="1200"/>
                </a:pPr>
                <a:endParaRPr lang="zh-TW"/>
              </a:p>
            </c:txPr>
            <c:showVal val="1"/>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Motivation!$F$2:$F$9</c:f>
              <c:numCache>
                <c:formatCode>0.00_ </c:formatCode>
                <c:ptCount val="8"/>
                <c:pt idx="0">
                  <c:v>2.9163272694361417</c:v>
                </c:pt>
                <c:pt idx="1">
                  <c:v>3.0488750338845167</c:v>
                </c:pt>
                <c:pt idx="2">
                  <c:v>2.4513952858303991</c:v>
                </c:pt>
                <c:pt idx="3">
                  <c:v>2.2563132003279875</c:v>
                </c:pt>
                <c:pt idx="4">
                  <c:v>2.8672046548231762</c:v>
                </c:pt>
                <c:pt idx="5">
                  <c:v>3.1955450022614245</c:v>
                </c:pt>
                <c:pt idx="6">
                  <c:v>2.6649755832881157</c:v>
                </c:pt>
                <c:pt idx="7">
                  <c:v>2.2510318537184282</c:v>
                </c:pt>
              </c:numCache>
            </c:numRef>
          </c:val>
        </c:ser>
        <c:axId val="88265472"/>
        <c:axId val="88267008"/>
      </c:barChart>
      <c:catAx>
        <c:axId val="88265472"/>
        <c:scaling>
          <c:orientation val="minMax"/>
        </c:scaling>
        <c:axPos val="b"/>
        <c:numFmt formatCode="General" sourceLinked="1"/>
        <c:tickLblPos val="nextTo"/>
        <c:txPr>
          <a:bodyPr/>
          <a:lstStyle/>
          <a:p>
            <a:pPr>
              <a:defRPr lang="en-US"/>
            </a:pPr>
            <a:endParaRPr lang="zh-TW"/>
          </a:p>
        </c:txPr>
        <c:crossAx val="88267008"/>
        <c:crosses val="autoZero"/>
        <c:auto val="1"/>
        <c:lblAlgn val="ctr"/>
        <c:lblOffset val="100"/>
      </c:catAx>
      <c:valAx>
        <c:axId val="88267008"/>
        <c:scaling>
          <c:orientation val="minMax"/>
          <c:max val="4"/>
          <c:min val="1"/>
        </c:scaling>
        <c:axPos val="l"/>
        <c:majorGridlines/>
        <c:numFmt formatCode="0.0_ " sourceLinked="0"/>
        <c:tickLblPos val="nextTo"/>
        <c:txPr>
          <a:bodyPr/>
          <a:lstStyle/>
          <a:p>
            <a:pPr>
              <a:defRPr lang="en-US"/>
            </a:pPr>
            <a:endParaRPr lang="zh-TW"/>
          </a:p>
        </c:txPr>
        <c:crossAx val="88265472"/>
        <c:crosses val="autoZero"/>
        <c:crossBetween val="between"/>
      </c:valAx>
    </c:plotArea>
    <c:legend>
      <c:legendPos val="r"/>
      <c:txPr>
        <a:bodyPr/>
        <a:lstStyle/>
        <a:p>
          <a:pPr>
            <a:defRPr lang="en-US" sz="1200"/>
          </a:pPr>
          <a:endParaRPr lang="zh-TW"/>
        </a:p>
      </c:txPr>
    </c:legend>
    <c:plotVisOnly val="1"/>
    <c:dispBlanksAs val="gap"/>
  </c:chart>
  <c:txPr>
    <a:bodyPr/>
    <a:lstStyle/>
    <a:p>
      <a:pPr>
        <a:defRPr sz="1600" b="1" baseline="0">
          <a:latin typeface="Arial" pitchFamily="34" charset="0"/>
          <a:cs typeface="Arial" pitchFamily="34" charset="0"/>
        </a:defRPr>
      </a:pPr>
      <a:endParaRPr lang="zh-TW"/>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動力</a:t>
            </a:r>
            <a:r>
              <a:rPr lang="en-US" sz="1800" b="1" i="0" baseline="0" dirty="0" smtClean="0"/>
              <a:t>—</a:t>
            </a:r>
            <a:r>
              <a:rPr lang="zh-TW" sz="1800" b="1" i="0" baseline="0" dirty="0" smtClean="0"/>
              <a:t>按年級劃分</a:t>
            </a:r>
            <a:endParaRPr lang="en-US" sz="1800" b="1" i="0" baseline="0" dirty="0"/>
          </a:p>
        </c:rich>
      </c:tx>
    </c:title>
    <c:plotArea>
      <c:layout/>
      <c:barChart>
        <c:barDir val="col"/>
        <c:grouping val="clustered"/>
        <c:ser>
          <c:idx val="0"/>
          <c:order val="0"/>
          <c:tx>
            <c:strRef>
              <c:f>Motivation!$I$1</c:f>
              <c:strCache>
                <c:ptCount val="1"/>
                <c:pt idx="0">
                  <c:v>S1</c:v>
                </c:pt>
              </c:strCache>
            </c:strRef>
          </c:tx>
          <c:spPr>
            <a:solidFill>
              <a:srgbClr val="6699FF"/>
            </a:solidFill>
            <a:ln>
              <a:solidFill>
                <a:schemeClr val="tx1">
                  <a:lumMod val="95000"/>
                  <a:lumOff val="5000"/>
                </a:schemeClr>
              </a:solidFill>
            </a:ln>
          </c:spPr>
          <c:dLbls>
            <c:txPr>
              <a:bodyPr/>
              <a:lstStyle/>
              <a:p>
                <a:pPr>
                  <a:defRPr lang="en-US" sz="900" b="1"/>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Motivation!$I$2:$I$9</c:f>
              <c:numCache>
                <c:formatCode>0.00_ </c:formatCode>
                <c:ptCount val="8"/>
                <c:pt idx="0">
                  <c:v>2.9867924528301897</c:v>
                </c:pt>
                <c:pt idx="1">
                  <c:v>3.0415203455964672</c:v>
                </c:pt>
                <c:pt idx="2">
                  <c:v>2.4973291492329412</c:v>
                </c:pt>
                <c:pt idx="3">
                  <c:v>2.3219534427149142</c:v>
                </c:pt>
                <c:pt idx="4">
                  <c:v>2.9534610335362177</c:v>
                </c:pt>
                <c:pt idx="5">
                  <c:v>3.2535943606924098</c:v>
                </c:pt>
                <c:pt idx="6">
                  <c:v>2.6084208315833672</c:v>
                </c:pt>
                <c:pt idx="7">
                  <c:v>2.2487410826689356</c:v>
                </c:pt>
              </c:numCache>
            </c:numRef>
          </c:val>
        </c:ser>
        <c:ser>
          <c:idx val="1"/>
          <c:order val="1"/>
          <c:tx>
            <c:strRef>
              <c:f>Motivation!$J$1</c:f>
              <c:strCache>
                <c:ptCount val="1"/>
                <c:pt idx="0">
                  <c:v>S2</c:v>
                </c:pt>
              </c:strCache>
            </c:strRef>
          </c:tx>
          <c:spPr>
            <a:solidFill>
              <a:srgbClr val="FF9999"/>
            </a:solidFill>
            <a:ln>
              <a:solidFill>
                <a:schemeClr val="tx1">
                  <a:lumMod val="95000"/>
                  <a:lumOff val="5000"/>
                </a:schemeClr>
              </a:solidFill>
            </a:ln>
          </c:spPr>
          <c:dLbls>
            <c:txPr>
              <a:bodyPr/>
              <a:lstStyle/>
              <a:p>
                <a:pPr>
                  <a:defRPr lang="en-US" sz="900" b="1"/>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Motivation!$J$2:$J$9</c:f>
              <c:numCache>
                <c:formatCode>0.00_ </c:formatCode>
                <c:ptCount val="8"/>
                <c:pt idx="0">
                  <c:v>2.8527361220731327</c:v>
                </c:pt>
                <c:pt idx="1">
                  <c:v>2.9169027012850726</c:v>
                </c:pt>
                <c:pt idx="2">
                  <c:v>2.4556539420175785</c:v>
                </c:pt>
                <c:pt idx="3">
                  <c:v>2.1644984842493735</c:v>
                </c:pt>
                <c:pt idx="4">
                  <c:v>2.7600790217778002</c:v>
                </c:pt>
                <c:pt idx="5">
                  <c:v>3.0751872290106386</c:v>
                </c:pt>
                <c:pt idx="6">
                  <c:v>2.5443962115232894</c:v>
                </c:pt>
                <c:pt idx="7">
                  <c:v>2.2185214417258652</c:v>
                </c:pt>
              </c:numCache>
            </c:numRef>
          </c:val>
        </c:ser>
        <c:ser>
          <c:idx val="2"/>
          <c:order val="2"/>
          <c:tx>
            <c:strRef>
              <c:f>Motivation!$K$1</c:f>
              <c:strCache>
                <c:ptCount val="1"/>
                <c:pt idx="0">
                  <c:v>S3</c:v>
                </c:pt>
              </c:strCache>
            </c:strRef>
          </c:tx>
          <c:spPr>
            <a:solidFill>
              <a:srgbClr val="00CC99"/>
            </a:solidFill>
            <a:ln>
              <a:solidFill>
                <a:schemeClr val="tx1">
                  <a:lumMod val="95000"/>
                  <a:lumOff val="5000"/>
                </a:schemeClr>
              </a:solidFill>
            </a:ln>
          </c:spPr>
          <c:dLbls>
            <c:txPr>
              <a:bodyPr/>
              <a:lstStyle/>
              <a:p>
                <a:pPr>
                  <a:defRPr lang="en-US" sz="900" b="1"/>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Motivation!$K$2:$K$9</c:f>
              <c:numCache>
                <c:formatCode>0.00_ </c:formatCode>
                <c:ptCount val="8"/>
                <c:pt idx="0">
                  <c:v>2.8168642951251304</c:v>
                </c:pt>
                <c:pt idx="1">
                  <c:v>2.9352151598894567</c:v>
                </c:pt>
                <c:pt idx="2">
                  <c:v>2.4770126282557237</c:v>
                </c:pt>
                <c:pt idx="3">
                  <c:v>2.1812177707259393</c:v>
                </c:pt>
                <c:pt idx="4">
                  <c:v>2.7800811176205826</c:v>
                </c:pt>
                <c:pt idx="5">
                  <c:v>3.077646285338592</c:v>
                </c:pt>
                <c:pt idx="6">
                  <c:v>2.5931872037915036</c:v>
                </c:pt>
                <c:pt idx="7">
                  <c:v>2.2556783787340478</c:v>
                </c:pt>
              </c:numCache>
            </c:numRef>
          </c:val>
        </c:ser>
        <c:axId val="89355392"/>
        <c:axId val="89356928"/>
      </c:barChart>
      <c:catAx>
        <c:axId val="89355392"/>
        <c:scaling>
          <c:orientation val="minMax"/>
        </c:scaling>
        <c:axPos val="b"/>
        <c:numFmt formatCode="General" sourceLinked="1"/>
        <c:tickLblPos val="nextTo"/>
        <c:txPr>
          <a:bodyPr/>
          <a:lstStyle/>
          <a:p>
            <a:pPr>
              <a:defRPr lang="en-US"/>
            </a:pPr>
            <a:endParaRPr lang="zh-TW"/>
          </a:p>
        </c:txPr>
        <c:crossAx val="89356928"/>
        <c:crosses val="autoZero"/>
        <c:auto val="1"/>
        <c:lblAlgn val="ctr"/>
        <c:lblOffset val="100"/>
      </c:catAx>
      <c:valAx>
        <c:axId val="89356928"/>
        <c:scaling>
          <c:orientation val="minMax"/>
          <c:max val="4"/>
          <c:min val="1"/>
        </c:scaling>
        <c:axPos val="l"/>
        <c:majorGridlines/>
        <c:numFmt formatCode="0.0_ " sourceLinked="0"/>
        <c:tickLblPos val="nextTo"/>
        <c:txPr>
          <a:bodyPr/>
          <a:lstStyle/>
          <a:p>
            <a:pPr>
              <a:defRPr lang="en-US"/>
            </a:pPr>
            <a:endParaRPr lang="zh-TW"/>
          </a:p>
        </c:txPr>
        <c:crossAx val="89355392"/>
        <c:crosses val="autoZero"/>
        <c:crossBetween val="between"/>
      </c:valAx>
    </c:plotArea>
    <c:legend>
      <c:legendPos val="r"/>
      <c:txPr>
        <a:bodyPr/>
        <a:lstStyle/>
        <a:p>
          <a:pPr>
            <a:defRPr lang="en-US"/>
          </a:pPr>
          <a:endParaRPr lang="zh-TW"/>
        </a:p>
      </c:txPr>
    </c:legend>
    <c:plotVisOnly val="1"/>
    <c:dispBlanksAs val="gap"/>
  </c:chart>
  <c:txPr>
    <a:bodyPr/>
    <a:lstStyle/>
    <a:p>
      <a:pPr>
        <a:defRPr b="1">
          <a:latin typeface="Arial" pitchFamily="34" charset="0"/>
          <a:cs typeface="Arial" pitchFamily="34" charset="0"/>
        </a:defRPr>
      </a:pPr>
      <a:endParaRPr lang="zh-TW"/>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2000" dirty="0" smtClean="0"/>
              <a:t>動力</a:t>
            </a:r>
            <a:endParaRPr lang="en-US" sz="2000" dirty="0"/>
          </a:p>
        </c:rich>
      </c:tx>
    </c:title>
    <c:plotArea>
      <c:layout/>
      <c:barChart>
        <c:barDir val="col"/>
        <c:grouping val="clustered"/>
        <c:ser>
          <c:idx val="0"/>
          <c:order val="0"/>
          <c:tx>
            <c:strRef>
              <c:f>Motivation!$B$1</c:f>
              <c:strCache>
                <c:ptCount val="1"/>
                <c:pt idx="0">
                  <c:v>Mean</c:v>
                </c:pt>
              </c:strCache>
            </c:strRef>
          </c:tx>
          <c:spPr>
            <a:solidFill>
              <a:srgbClr val="3399FF"/>
            </a:solidFill>
          </c:spPr>
          <c:dLbls>
            <c:txPr>
              <a:bodyPr/>
              <a:lstStyle/>
              <a:p>
                <a:pPr>
                  <a:defRPr lang="en-US" b="1"/>
                </a:pPr>
                <a:endParaRPr lang="zh-TW"/>
              </a:p>
            </c:txPr>
            <c:showVal val="1"/>
          </c:dLbls>
          <c:cat>
            <c:strRef>
              <c:f>Motivation!$A$2:$A$9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Motivation!$B$2:$B$9</c:f>
              <c:numCache>
                <c:formatCode>0.00_ </c:formatCode>
                <c:ptCount val="8"/>
                <c:pt idx="0">
                  <c:v>2.7073362875431219</c:v>
                </c:pt>
                <c:pt idx="1">
                  <c:v>2.9538340697103611</c:v>
                </c:pt>
                <c:pt idx="2">
                  <c:v>2.5550496119461577</c:v>
                </c:pt>
                <c:pt idx="3">
                  <c:v>2.1921970034119651</c:v>
                </c:pt>
                <c:pt idx="4">
                  <c:v>2.8034897738901208</c:v>
                </c:pt>
                <c:pt idx="5">
                  <c:v>3.1403948143783462</c:v>
                </c:pt>
                <c:pt idx="6">
                  <c:v>2.6649712092130642</c:v>
                </c:pt>
                <c:pt idx="7">
                  <c:v>2.249034967492578</c:v>
                </c:pt>
              </c:numCache>
            </c:numRef>
          </c:val>
        </c:ser>
        <c:axId val="89431040"/>
        <c:axId val="89449216"/>
      </c:barChart>
      <c:catAx>
        <c:axId val="89431040"/>
        <c:scaling>
          <c:orientation val="minMax"/>
        </c:scaling>
        <c:axPos val="b"/>
        <c:numFmt formatCode="General" sourceLinked="1"/>
        <c:tickLblPos val="nextTo"/>
        <c:txPr>
          <a:bodyPr/>
          <a:lstStyle/>
          <a:p>
            <a:pPr>
              <a:defRPr lang="en-US" sz="1200" b="1" baseline="0"/>
            </a:pPr>
            <a:endParaRPr lang="zh-TW"/>
          </a:p>
        </c:txPr>
        <c:crossAx val="89449216"/>
        <c:crosses val="autoZero"/>
        <c:auto val="1"/>
        <c:lblAlgn val="ctr"/>
        <c:lblOffset val="100"/>
      </c:catAx>
      <c:valAx>
        <c:axId val="89449216"/>
        <c:scaling>
          <c:orientation val="minMax"/>
          <c:max val="4"/>
          <c:min val="1"/>
        </c:scaling>
        <c:axPos val="l"/>
        <c:majorGridlines/>
        <c:numFmt formatCode="0.0_ " sourceLinked="0"/>
        <c:tickLblPos val="nextTo"/>
        <c:txPr>
          <a:bodyPr/>
          <a:lstStyle/>
          <a:p>
            <a:pPr>
              <a:defRPr lang="en-US" b="1"/>
            </a:pPr>
            <a:endParaRPr lang="zh-TW"/>
          </a:p>
        </c:txPr>
        <c:crossAx val="89431040"/>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動力</a:t>
            </a:r>
            <a:r>
              <a:rPr lang="en-US" sz="1800" b="1" i="0" baseline="0" dirty="0" smtClean="0"/>
              <a:t>—</a:t>
            </a:r>
            <a:r>
              <a:rPr lang="zh-TW" sz="1800" b="1" i="0" baseline="0" dirty="0" smtClean="0"/>
              <a:t>按性別劃分</a:t>
            </a:r>
            <a:endParaRPr lang="en-US" sz="1800" b="1" i="0" baseline="0" dirty="0"/>
          </a:p>
        </c:rich>
      </c:tx>
    </c:title>
    <c:plotArea>
      <c:layout/>
      <c:barChart>
        <c:barDir val="col"/>
        <c:grouping val="clustered"/>
        <c:ser>
          <c:idx val="0"/>
          <c:order val="0"/>
          <c:tx>
            <c:strRef>
              <c:f>Motivation!$E$1</c:f>
              <c:strCache>
                <c:ptCount val="1"/>
                <c:pt idx="0">
                  <c:v>Male</c:v>
                </c:pt>
              </c:strCache>
            </c:strRef>
          </c:tx>
          <c:spPr>
            <a:solidFill>
              <a:srgbClr val="66FFFF"/>
            </a:solidFill>
            <a:ln>
              <a:solidFill>
                <a:schemeClr val="tx1">
                  <a:lumMod val="95000"/>
                  <a:lumOff val="5000"/>
                </a:schemeClr>
              </a:solidFill>
            </a:ln>
          </c:spPr>
          <c:dLbls>
            <c:txPr>
              <a:bodyPr/>
              <a:lstStyle/>
              <a:p>
                <a:pPr>
                  <a:defRPr lang="en-US"/>
                </a:pPr>
                <a:endParaRPr lang="zh-TW"/>
              </a:p>
            </c:txPr>
            <c:showVal val="1"/>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Motivation!$E$2:$E$9</c:f>
              <c:numCache>
                <c:formatCode>0.00_ </c:formatCode>
                <c:ptCount val="8"/>
                <c:pt idx="0">
                  <c:v>2.686045252787705</c:v>
                </c:pt>
                <c:pt idx="1">
                  <c:v>2.8871570533592532</c:v>
                </c:pt>
                <c:pt idx="2">
                  <c:v>2.5949594813614283</c:v>
                </c:pt>
                <c:pt idx="3">
                  <c:v>2.1560640484691191</c:v>
                </c:pt>
                <c:pt idx="4">
                  <c:v>2.7723538119911142</c:v>
                </c:pt>
                <c:pt idx="5">
                  <c:v>3.0760423417584777</c:v>
                </c:pt>
                <c:pt idx="6">
                  <c:v>2.5498592616650413</c:v>
                </c:pt>
                <c:pt idx="7">
                  <c:v>2.2197559504477287</c:v>
                </c:pt>
              </c:numCache>
            </c:numRef>
          </c:val>
        </c:ser>
        <c:ser>
          <c:idx val="1"/>
          <c:order val="1"/>
          <c:tx>
            <c:strRef>
              <c:f>Motivation!$F$1</c:f>
              <c:strCache>
                <c:ptCount val="1"/>
                <c:pt idx="0">
                  <c:v>Female</c:v>
                </c:pt>
              </c:strCache>
            </c:strRef>
          </c:tx>
          <c:spPr>
            <a:solidFill>
              <a:srgbClr val="FF00FF"/>
            </a:solidFill>
            <a:ln>
              <a:solidFill>
                <a:schemeClr val="tx1">
                  <a:lumMod val="95000"/>
                  <a:lumOff val="5000"/>
                </a:schemeClr>
              </a:solidFill>
            </a:ln>
          </c:spPr>
          <c:dLbls>
            <c:txPr>
              <a:bodyPr/>
              <a:lstStyle/>
              <a:p>
                <a:pPr>
                  <a:defRPr lang="en-US"/>
                </a:pPr>
                <a:endParaRPr lang="zh-TW"/>
              </a:p>
            </c:txPr>
            <c:showVal val="1"/>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Motivation!$F$2:$F$9</c:f>
              <c:numCache>
                <c:formatCode>0.00_ </c:formatCode>
                <c:ptCount val="8"/>
                <c:pt idx="0">
                  <c:v>2.7287254901960782</c:v>
                </c:pt>
                <c:pt idx="1">
                  <c:v>3.0135318857590012</c:v>
                </c:pt>
                <c:pt idx="2">
                  <c:v>2.5174344679186222</c:v>
                </c:pt>
                <c:pt idx="3">
                  <c:v>2.2239904988124004</c:v>
                </c:pt>
                <c:pt idx="4">
                  <c:v>2.8303379416282657</c:v>
                </c:pt>
                <c:pt idx="5">
                  <c:v>3.2008120536151039</c:v>
                </c:pt>
                <c:pt idx="6">
                  <c:v>2.7748628257887527</c:v>
                </c:pt>
                <c:pt idx="7">
                  <c:v>2.2730818745365053</c:v>
                </c:pt>
              </c:numCache>
            </c:numRef>
          </c:val>
        </c:ser>
        <c:axId val="91629824"/>
        <c:axId val="91643904"/>
      </c:barChart>
      <c:catAx>
        <c:axId val="91629824"/>
        <c:scaling>
          <c:orientation val="minMax"/>
        </c:scaling>
        <c:axPos val="b"/>
        <c:numFmt formatCode="General" sourceLinked="1"/>
        <c:tickLblPos val="nextTo"/>
        <c:txPr>
          <a:bodyPr/>
          <a:lstStyle/>
          <a:p>
            <a:pPr>
              <a:defRPr lang="en-US"/>
            </a:pPr>
            <a:endParaRPr lang="zh-TW"/>
          </a:p>
        </c:txPr>
        <c:crossAx val="91643904"/>
        <c:crosses val="autoZero"/>
        <c:auto val="1"/>
        <c:lblAlgn val="ctr"/>
        <c:lblOffset val="100"/>
      </c:catAx>
      <c:valAx>
        <c:axId val="91643904"/>
        <c:scaling>
          <c:orientation val="minMax"/>
          <c:max val="4"/>
          <c:min val="1"/>
        </c:scaling>
        <c:axPos val="l"/>
        <c:majorGridlines/>
        <c:numFmt formatCode="0.0_ " sourceLinked="0"/>
        <c:tickLblPos val="nextTo"/>
        <c:txPr>
          <a:bodyPr/>
          <a:lstStyle/>
          <a:p>
            <a:pPr>
              <a:defRPr lang="en-US"/>
            </a:pPr>
            <a:endParaRPr lang="zh-TW"/>
          </a:p>
        </c:txPr>
        <c:crossAx val="91629824"/>
        <c:crosses val="autoZero"/>
        <c:crossBetween val="between"/>
      </c:valAx>
    </c:plotArea>
    <c:legend>
      <c:legendPos val="r"/>
      <c:txPr>
        <a:bodyPr/>
        <a:lstStyle/>
        <a:p>
          <a:pPr>
            <a:defRPr lang="en-US"/>
          </a:pPr>
          <a:endParaRPr lang="zh-TW"/>
        </a:p>
      </c:txPr>
    </c:legend>
    <c:plotVisOnly val="1"/>
    <c:dispBlanksAs val="gap"/>
  </c:chart>
  <c:txPr>
    <a:bodyPr/>
    <a:lstStyle/>
    <a:p>
      <a:pPr>
        <a:defRPr sz="1200" b="1" baseline="0">
          <a:latin typeface="Arial" pitchFamily="34" charset="0"/>
          <a:cs typeface="Arial" pitchFamily="34" charset="0"/>
        </a:defRPr>
      </a:pPr>
      <a:endParaRPr lang="zh-TW"/>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動力</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title>
    <c:plotArea>
      <c:layout/>
      <c:barChart>
        <c:barDir val="col"/>
        <c:grouping val="clustered"/>
        <c:ser>
          <c:idx val="0"/>
          <c:order val="0"/>
          <c:tx>
            <c:strRef>
              <c:f>Motivation!$I$1</c:f>
              <c:strCache>
                <c:ptCount val="1"/>
                <c:pt idx="0">
                  <c:v>S4</c:v>
                </c:pt>
              </c:strCache>
            </c:strRef>
          </c:tx>
          <c:spPr>
            <a:solidFill>
              <a:srgbClr val="6699FF"/>
            </a:solidFill>
            <a:ln>
              <a:solidFill>
                <a:schemeClr val="tx1">
                  <a:lumMod val="95000"/>
                  <a:lumOff val="5000"/>
                </a:schemeClr>
              </a:solidFill>
            </a:ln>
          </c:spPr>
          <c:dLbls>
            <c:txPr>
              <a:bodyPr/>
              <a:lstStyle/>
              <a:p>
                <a:pPr>
                  <a:defRPr lang="en-US" b="1"/>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Motivation!$I$2:$I$9</c:f>
              <c:numCache>
                <c:formatCode>0.00_ </c:formatCode>
                <c:ptCount val="8"/>
                <c:pt idx="0">
                  <c:v>2.7653311529027609</c:v>
                </c:pt>
                <c:pt idx="1">
                  <c:v>2.9412662866449484</c:v>
                </c:pt>
                <c:pt idx="2">
                  <c:v>2.5483367277665105</c:v>
                </c:pt>
                <c:pt idx="3">
                  <c:v>2.2441680372806982</c:v>
                </c:pt>
                <c:pt idx="4">
                  <c:v>2.8137045216784857</c:v>
                </c:pt>
                <c:pt idx="5">
                  <c:v>3.1212491513917224</c:v>
                </c:pt>
                <c:pt idx="6">
                  <c:v>2.6501840490797481</c:v>
                </c:pt>
                <c:pt idx="7">
                  <c:v>2.2738669782841532</c:v>
                </c:pt>
              </c:numCache>
            </c:numRef>
          </c:val>
        </c:ser>
        <c:ser>
          <c:idx val="1"/>
          <c:order val="1"/>
          <c:tx>
            <c:strRef>
              <c:f>Motivation!$J$1</c:f>
              <c:strCache>
                <c:ptCount val="1"/>
                <c:pt idx="0">
                  <c:v>S5</c:v>
                </c:pt>
              </c:strCache>
            </c:strRef>
          </c:tx>
          <c:spPr>
            <a:solidFill>
              <a:srgbClr val="FF9999"/>
            </a:solidFill>
            <a:ln>
              <a:solidFill>
                <a:schemeClr val="tx1">
                  <a:lumMod val="95000"/>
                  <a:lumOff val="5000"/>
                </a:schemeClr>
              </a:solidFill>
            </a:ln>
          </c:spPr>
          <c:dLbls>
            <c:txPr>
              <a:bodyPr/>
              <a:lstStyle/>
              <a:p>
                <a:pPr>
                  <a:defRPr lang="en-US" b="1"/>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Motivation!$J$2:$J$9</c:f>
              <c:numCache>
                <c:formatCode>0.00_ </c:formatCode>
                <c:ptCount val="8"/>
                <c:pt idx="0">
                  <c:v>2.6829268292682937</c:v>
                </c:pt>
                <c:pt idx="1">
                  <c:v>2.9280819140308174</c:v>
                </c:pt>
                <c:pt idx="2">
                  <c:v>2.5258891142663993</c:v>
                </c:pt>
                <c:pt idx="3">
                  <c:v>2.1210680272108777</c:v>
                </c:pt>
                <c:pt idx="4">
                  <c:v>2.7735720078785802</c:v>
                </c:pt>
                <c:pt idx="5">
                  <c:v>3.1229208924949292</c:v>
                </c:pt>
                <c:pt idx="6">
                  <c:v>2.617553119501963</c:v>
                </c:pt>
                <c:pt idx="7">
                  <c:v>2.2361162646877002</c:v>
                </c:pt>
              </c:numCache>
            </c:numRef>
          </c:val>
        </c:ser>
        <c:ser>
          <c:idx val="2"/>
          <c:order val="2"/>
          <c:tx>
            <c:strRef>
              <c:f>Motivation!$K$1</c:f>
              <c:strCache>
                <c:ptCount val="1"/>
                <c:pt idx="0">
                  <c:v>S6</c:v>
                </c:pt>
              </c:strCache>
            </c:strRef>
          </c:tx>
          <c:spPr>
            <a:solidFill>
              <a:srgbClr val="00CC99"/>
            </a:solidFill>
            <a:ln>
              <a:solidFill>
                <a:schemeClr val="tx1">
                  <a:lumMod val="95000"/>
                  <a:lumOff val="5000"/>
                </a:schemeClr>
              </a:solidFill>
            </a:ln>
          </c:spPr>
          <c:dLbls>
            <c:txPr>
              <a:bodyPr/>
              <a:lstStyle/>
              <a:p>
                <a:pPr>
                  <a:defRPr lang="en-US" b="1"/>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Motivation!$K$2:$K$9</c:f>
              <c:numCache>
                <c:formatCode>0.00_ </c:formatCode>
                <c:ptCount val="8"/>
                <c:pt idx="0">
                  <c:v>2.6859829059829052</c:v>
                </c:pt>
                <c:pt idx="1">
                  <c:v>3.010781303309451</c:v>
                </c:pt>
                <c:pt idx="2">
                  <c:v>2.6019979508196802</c:v>
                </c:pt>
                <c:pt idx="3">
                  <c:v>2.2676591375770005</c:v>
                </c:pt>
                <c:pt idx="4">
                  <c:v>2.8553900087642465</c:v>
                </c:pt>
                <c:pt idx="5">
                  <c:v>3.2094410361281507</c:v>
                </c:pt>
                <c:pt idx="6">
                  <c:v>2.7480532786885212</c:v>
                </c:pt>
                <c:pt idx="7">
                  <c:v>2.2248609484777786</c:v>
                </c:pt>
              </c:numCache>
            </c:numRef>
          </c:val>
        </c:ser>
        <c:ser>
          <c:idx val="3"/>
          <c:order val="3"/>
          <c:tx>
            <c:strRef>
              <c:f>Motivation!$L$1</c:f>
              <c:strCache>
                <c:ptCount val="1"/>
                <c:pt idx="0">
                  <c:v>S7</c:v>
                </c:pt>
              </c:strCache>
            </c:strRef>
          </c:tx>
          <c:spPr>
            <a:solidFill>
              <a:srgbClr val="CC66FF"/>
            </a:solidFill>
            <a:ln>
              <a:solidFill>
                <a:schemeClr val="tx1">
                  <a:lumMod val="95000"/>
                  <a:lumOff val="5000"/>
                </a:schemeClr>
              </a:solidFill>
            </a:ln>
          </c:spPr>
          <c:dLbls>
            <c:txPr>
              <a:bodyPr/>
              <a:lstStyle/>
              <a:p>
                <a:pPr>
                  <a:defRPr lang="en-US" b="1"/>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Motivation!$L$2:$L$9</c:f>
              <c:numCache>
                <c:formatCode>0.00_ </c:formatCode>
                <c:ptCount val="8"/>
                <c:pt idx="0">
                  <c:v>2.6387326584177284</c:v>
                </c:pt>
                <c:pt idx="1">
                  <c:v>2.9973063973064002</c:v>
                </c:pt>
                <c:pt idx="2">
                  <c:v>2.6028464419475648</c:v>
                </c:pt>
                <c:pt idx="3">
                  <c:v>2.1632391713747632</c:v>
                </c:pt>
                <c:pt idx="4">
                  <c:v>2.8011477685244492</c:v>
                </c:pt>
                <c:pt idx="5">
                  <c:v>3.1657303370786591</c:v>
                </c:pt>
                <c:pt idx="6">
                  <c:v>2.7458005249343831</c:v>
                </c:pt>
                <c:pt idx="7">
                  <c:v>2.2430925628678824</c:v>
                </c:pt>
              </c:numCache>
            </c:numRef>
          </c:val>
        </c:ser>
        <c:axId val="91799552"/>
        <c:axId val="91801088"/>
      </c:barChart>
      <c:catAx>
        <c:axId val="91799552"/>
        <c:scaling>
          <c:orientation val="minMax"/>
        </c:scaling>
        <c:axPos val="b"/>
        <c:numFmt formatCode="General" sourceLinked="1"/>
        <c:tickLblPos val="nextTo"/>
        <c:txPr>
          <a:bodyPr/>
          <a:lstStyle/>
          <a:p>
            <a:pPr>
              <a:defRPr lang="en-US" sz="1200" b="1" baseline="0">
                <a:latin typeface="Arial" pitchFamily="34" charset="0"/>
                <a:cs typeface="Arial" pitchFamily="34" charset="0"/>
              </a:defRPr>
            </a:pPr>
            <a:endParaRPr lang="zh-TW"/>
          </a:p>
        </c:txPr>
        <c:crossAx val="91801088"/>
        <c:crosses val="autoZero"/>
        <c:auto val="1"/>
        <c:lblAlgn val="ctr"/>
        <c:lblOffset val="100"/>
      </c:catAx>
      <c:valAx>
        <c:axId val="91801088"/>
        <c:scaling>
          <c:orientation val="minMax"/>
          <c:max val="4"/>
          <c:min val="1"/>
        </c:scaling>
        <c:axPos val="l"/>
        <c:majorGridlines/>
        <c:numFmt formatCode="0.0_ " sourceLinked="0"/>
        <c:tickLblPos val="nextTo"/>
        <c:txPr>
          <a:bodyPr/>
          <a:lstStyle/>
          <a:p>
            <a:pPr>
              <a:defRPr lang="en-US" sz="1200" b="1">
                <a:latin typeface="Arial" pitchFamily="34" charset="0"/>
                <a:cs typeface="Arial" pitchFamily="34" charset="0"/>
              </a:defRPr>
            </a:pPr>
            <a:endParaRPr lang="zh-TW"/>
          </a:p>
        </c:txPr>
        <c:crossAx val="91799552"/>
        <c:crosses val="autoZero"/>
        <c:crossBetween val="between"/>
      </c:valAx>
    </c:plotArea>
    <c:legend>
      <c:legendPos val="r"/>
      <c:txPr>
        <a:bodyPr/>
        <a:lstStyle/>
        <a:p>
          <a:pPr>
            <a:defRPr lang="en-US" b="1"/>
          </a:pPr>
          <a:endParaRPr lang="zh-TW"/>
        </a:p>
      </c:txPr>
    </c:legend>
    <c:plotVisOnly val="1"/>
    <c:dispBlanksAs val="gap"/>
  </c:chart>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400"/>
            </a:pPr>
            <a:r>
              <a:rPr lang="zh-TW" altLang="en-US" sz="2400"/>
              <a:t>聯繫</a:t>
            </a:r>
            <a:endParaRPr lang="en-US" altLang="en-US" sz="2400"/>
          </a:p>
        </c:rich>
      </c:tx>
    </c:title>
    <c:plotArea>
      <c:layout/>
      <c:barChart>
        <c:barDir val="bar"/>
        <c:grouping val="percentStacked"/>
        <c:ser>
          <c:idx val="0"/>
          <c:order val="0"/>
          <c:tx>
            <c:strRef>
              <c:f>Affiliation!$H$1</c:f>
              <c:strCache>
                <c:ptCount val="1"/>
                <c:pt idx="0">
                  <c:v>毫不同意</c:v>
                </c:pt>
              </c:strCache>
            </c:strRef>
          </c:tx>
          <c:spPr>
            <a:solidFill>
              <a:srgbClr val="3399FF"/>
            </a:solidFill>
            <a:ln>
              <a:solidFill>
                <a:srgbClr val="0000FF"/>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Affiliation!$H$2:$H$4</c:f>
              <c:numCache>
                <c:formatCode>0.00%</c:formatCode>
                <c:ptCount val="3"/>
                <c:pt idx="0">
                  <c:v>6.263440860215054E-2</c:v>
                </c:pt>
                <c:pt idx="1">
                  <c:v>4.93744114085835E-2</c:v>
                </c:pt>
                <c:pt idx="2">
                  <c:v>6.5975494816211316E-2</c:v>
                </c:pt>
              </c:numCache>
            </c:numRef>
          </c:val>
        </c:ser>
        <c:ser>
          <c:idx val="1"/>
          <c:order val="1"/>
          <c:tx>
            <c:strRef>
              <c:f>Affiliation!$I$1</c:f>
              <c:strCache>
                <c:ptCount val="1"/>
                <c:pt idx="0">
                  <c:v>不太同意</c:v>
                </c:pt>
              </c:strCache>
            </c:strRef>
          </c:tx>
          <c:spPr>
            <a:solidFill>
              <a:srgbClr val="FF7C80"/>
            </a:solidFill>
            <a:ln>
              <a:solidFill>
                <a:srgbClr val="FF0000"/>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Affiliation!$I$2:$I$4</c:f>
              <c:numCache>
                <c:formatCode>0.00%</c:formatCode>
                <c:ptCount val="3"/>
                <c:pt idx="0">
                  <c:v>0.29301075268817206</c:v>
                </c:pt>
                <c:pt idx="1">
                  <c:v>0.16319117449212991</c:v>
                </c:pt>
                <c:pt idx="2">
                  <c:v>0.17584489026524841</c:v>
                </c:pt>
              </c:numCache>
            </c:numRef>
          </c:val>
        </c:ser>
        <c:ser>
          <c:idx val="2"/>
          <c:order val="2"/>
          <c:tx>
            <c:strRef>
              <c:f>Affiliation!$J$1</c:f>
              <c:strCache>
                <c:ptCount val="1"/>
                <c:pt idx="0">
                  <c:v>相當同意</c:v>
                </c:pt>
              </c:strCache>
            </c:strRef>
          </c:tx>
          <c:spPr>
            <a:solidFill>
              <a:srgbClr val="00CC99"/>
            </a:solidFill>
            <a:ln>
              <a:solidFill>
                <a:srgbClr val="006600"/>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Affiliation!$J$2:$J$4</c:f>
              <c:numCache>
                <c:formatCode>0.00%</c:formatCode>
                <c:ptCount val="3"/>
                <c:pt idx="0">
                  <c:v>0.49784946236559213</c:v>
                </c:pt>
                <c:pt idx="1">
                  <c:v>0.58993676846495147</c:v>
                </c:pt>
                <c:pt idx="2">
                  <c:v>0.46330954625016835</c:v>
                </c:pt>
              </c:numCache>
            </c:numRef>
          </c:val>
        </c:ser>
        <c:ser>
          <c:idx val="3"/>
          <c:order val="3"/>
          <c:tx>
            <c:strRef>
              <c:f>Affiliation!$K$1</c:f>
              <c:strCache>
                <c:ptCount val="1"/>
                <c:pt idx="0">
                  <c:v>極之同意</c:v>
                </c:pt>
              </c:strCache>
            </c:strRef>
          </c:tx>
          <c:spPr>
            <a:solidFill>
              <a:srgbClr val="CC66FF"/>
            </a:solidFill>
            <a:ln>
              <a:solidFill>
                <a:srgbClr val="7030A0"/>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Affiliation!$K$2:$K$4</c:f>
              <c:numCache>
                <c:formatCode>0.00%</c:formatCode>
                <c:ptCount val="3"/>
                <c:pt idx="0">
                  <c:v>0.14650537634408603</c:v>
                </c:pt>
                <c:pt idx="1">
                  <c:v>0.19749764563433372</c:v>
                </c:pt>
                <c:pt idx="2">
                  <c:v>0.2948700686683729</c:v>
                </c:pt>
              </c:numCache>
            </c:numRef>
          </c:val>
        </c:ser>
        <c:overlap val="100"/>
        <c:axId val="91740032"/>
        <c:axId val="91741568"/>
      </c:barChart>
      <c:catAx>
        <c:axId val="91740032"/>
        <c:scaling>
          <c:orientation val="minMax"/>
        </c:scaling>
        <c:axPos val="l"/>
        <c:numFmt formatCode="General" sourceLinked="1"/>
        <c:tickLblPos val="nextTo"/>
        <c:txPr>
          <a:bodyPr/>
          <a:lstStyle/>
          <a:p>
            <a:pPr>
              <a:defRPr lang="zh-TW" sz="2000" b="1"/>
            </a:pPr>
            <a:endParaRPr lang="zh-TW"/>
          </a:p>
        </c:txPr>
        <c:crossAx val="91741568"/>
        <c:crosses val="autoZero"/>
        <c:auto val="1"/>
        <c:lblAlgn val="ctr"/>
        <c:lblOffset val="100"/>
      </c:catAx>
      <c:valAx>
        <c:axId val="91741568"/>
        <c:scaling>
          <c:orientation val="minMax"/>
        </c:scaling>
        <c:axPos val="b"/>
        <c:majorGridlines/>
        <c:numFmt formatCode="0%" sourceLinked="1"/>
        <c:tickLblPos val="nextTo"/>
        <c:txPr>
          <a:bodyPr/>
          <a:lstStyle/>
          <a:p>
            <a:pPr>
              <a:defRPr lang="zh-TW" sz="1600" b="1"/>
            </a:pPr>
            <a:endParaRPr lang="zh-TW"/>
          </a:p>
        </c:txPr>
        <c:crossAx val="91740032"/>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sz="2000"/>
            </a:pPr>
            <a:r>
              <a:rPr lang="zh-TW" altLang="en-US" sz="2000"/>
              <a:t>社群關係</a:t>
            </a:r>
            <a:endParaRPr lang="en-US" altLang="en-US" sz="2000"/>
          </a:p>
        </c:rich>
      </c:tx>
    </c:title>
    <c:plotArea>
      <c:layout/>
      <c:barChart>
        <c:barDir val="bar"/>
        <c:grouping val="percentStacked"/>
        <c:ser>
          <c:idx val="0"/>
          <c:order val="0"/>
          <c:tx>
            <c:strRef>
              <c:f>'Social Concern'!$H$1</c:f>
              <c:strCache>
                <c:ptCount val="1"/>
                <c:pt idx="0">
                  <c:v>毫不同意</c:v>
                </c:pt>
              </c:strCache>
            </c:strRef>
          </c:tx>
          <c:spPr>
            <a:solidFill>
              <a:srgbClr val="3399FF"/>
            </a:solidFill>
            <a:ln>
              <a:solidFill>
                <a:srgbClr val="0000FF"/>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Concern'!$H$2:$H$6</c:f>
              <c:numCache>
                <c:formatCode>0.00%</c:formatCode>
                <c:ptCount val="5"/>
                <c:pt idx="0">
                  <c:v>1.7553262762963956E-2</c:v>
                </c:pt>
                <c:pt idx="1">
                  <c:v>2.9940923737916219E-2</c:v>
                </c:pt>
                <c:pt idx="2">
                  <c:v>3.665413533834587E-2</c:v>
                </c:pt>
                <c:pt idx="3">
                  <c:v>4.4972479527453424E-2</c:v>
                </c:pt>
                <c:pt idx="4">
                  <c:v>9.7086074929501789E-2</c:v>
                </c:pt>
              </c:numCache>
            </c:numRef>
          </c:val>
        </c:ser>
        <c:ser>
          <c:idx val="1"/>
          <c:order val="1"/>
          <c:tx>
            <c:strRef>
              <c:f>'Social Concern'!$I$1</c:f>
              <c:strCache>
                <c:ptCount val="1"/>
                <c:pt idx="0">
                  <c:v>不太同意</c:v>
                </c:pt>
              </c:strCache>
            </c:strRef>
          </c:tx>
          <c:spPr>
            <a:solidFill>
              <a:srgbClr val="FF7C80"/>
            </a:solidFill>
            <a:ln>
              <a:solidFill>
                <a:srgbClr val="FF0000"/>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Concern'!$I$2:$I$6</c:f>
              <c:numCache>
                <c:formatCode>0.00%</c:formatCode>
                <c:ptCount val="5"/>
                <c:pt idx="0">
                  <c:v>5.8421546295055471E-2</c:v>
                </c:pt>
                <c:pt idx="1">
                  <c:v>0.17011278195488722</c:v>
                </c:pt>
                <c:pt idx="2">
                  <c:v>0.1969656283566058</c:v>
                </c:pt>
                <c:pt idx="3">
                  <c:v>0.15854477111021648</c:v>
                </c:pt>
                <c:pt idx="4">
                  <c:v>0.31328051564388454</c:v>
                </c:pt>
              </c:numCache>
            </c:numRef>
          </c:val>
        </c:ser>
        <c:ser>
          <c:idx val="2"/>
          <c:order val="2"/>
          <c:tx>
            <c:strRef>
              <c:f>'Social Concern'!$J$1</c:f>
              <c:strCache>
                <c:ptCount val="1"/>
                <c:pt idx="0">
                  <c:v>相當同意</c:v>
                </c:pt>
              </c:strCache>
            </c:strRef>
          </c:tx>
          <c:spPr>
            <a:solidFill>
              <a:srgbClr val="00CC99"/>
            </a:solidFill>
            <a:ln>
              <a:solidFill>
                <a:srgbClr val="006600"/>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Concern'!$J$2:$J$6</c:f>
              <c:numCache>
                <c:formatCode>0.00%</c:formatCode>
                <c:ptCount val="5"/>
                <c:pt idx="0">
                  <c:v>0.49443923355219083</c:v>
                </c:pt>
                <c:pt idx="1">
                  <c:v>0.58754027926960251</c:v>
                </c:pt>
                <c:pt idx="2">
                  <c:v>0.58391514500537056</c:v>
                </c:pt>
                <c:pt idx="3">
                  <c:v>0.57980937038528801</c:v>
                </c:pt>
                <c:pt idx="4">
                  <c:v>0.46475090640526384</c:v>
                </c:pt>
              </c:numCache>
            </c:numRef>
          </c:val>
        </c:ser>
        <c:ser>
          <c:idx val="3"/>
          <c:order val="3"/>
          <c:tx>
            <c:strRef>
              <c:f>'Social Concern'!$K$1</c:f>
              <c:strCache>
                <c:ptCount val="1"/>
                <c:pt idx="0">
                  <c:v>極之同意</c:v>
                </c:pt>
              </c:strCache>
            </c:strRef>
          </c:tx>
          <c:spPr>
            <a:solidFill>
              <a:srgbClr val="CC66FF"/>
            </a:solidFill>
            <a:ln>
              <a:solidFill>
                <a:srgbClr val="7030A0"/>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Concern'!$K$2:$K$6</c:f>
              <c:numCache>
                <c:formatCode>0.00%</c:formatCode>
                <c:ptCount val="5"/>
                <c:pt idx="0">
                  <c:v>0.42958595738979077</c:v>
                </c:pt>
                <c:pt idx="1">
                  <c:v>0.21240601503759443</c:v>
                </c:pt>
                <c:pt idx="2">
                  <c:v>0.18246509129967808</c:v>
                </c:pt>
                <c:pt idx="3">
                  <c:v>0.21667337897704389</c:v>
                </c:pt>
                <c:pt idx="4">
                  <c:v>0.12488250302135102</c:v>
                </c:pt>
              </c:numCache>
            </c:numRef>
          </c:val>
        </c:ser>
        <c:overlap val="100"/>
        <c:axId val="88196992"/>
        <c:axId val="88198528"/>
      </c:barChart>
      <c:catAx>
        <c:axId val="88196992"/>
        <c:scaling>
          <c:orientation val="minMax"/>
        </c:scaling>
        <c:axPos val="l"/>
        <c:numFmt formatCode="General" sourceLinked="1"/>
        <c:tickLblPos val="nextTo"/>
        <c:txPr>
          <a:bodyPr/>
          <a:lstStyle/>
          <a:p>
            <a:pPr>
              <a:defRPr lang="zh-TW" sz="1800" b="1"/>
            </a:pPr>
            <a:endParaRPr lang="zh-TW"/>
          </a:p>
        </c:txPr>
        <c:crossAx val="88198528"/>
        <c:crosses val="autoZero"/>
        <c:auto val="1"/>
        <c:lblAlgn val="ctr"/>
        <c:lblOffset val="100"/>
      </c:catAx>
      <c:valAx>
        <c:axId val="88198528"/>
        <c:scaling>
          <c:orientation val="minMax"/>
        </c:scaling>
        <c:axPos val="b"/>
        <c:majorGridlines/>
        <c:numFmt formatCode="0%" sourceLinked="1"/>
        <c:tickLblPos val="nextTo"/>
        <c:txPr>
          <a:bodyPr/>
          <a:lstStyle/>
          <a:p>
            <a:pPr>
              <a:defRPr lang="zh-TW" sz="1600" b="1"/>
            </a:pPr>
            <a:endParaRPr lang="zh-TW"/>
          </a:p>
        </c:txPr>
        <c:crossAx val="88196992"/>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競爭</a:t>
            </a:r>
            <a:endParaRPr lang="en-US" altLang="en-US" sz="2000"/>
          </a:p>
        </c:rich>
      </c:tx>
    </c:title>
    <c:plotArea>
      <c:layout/>
      <c:barChart>
        <c:barDir val="bar"/>
        <c:grouping val="percentStacked"/>
        <c:ser>
          <c:idx val="0"/>
          <c:order val="0"/>
          <c:tx>
            <c:strRef>
              <c:f>Competition!$H$1</c:f>
              <c:strCache>
                <c:ptCount val="1"/>
                <c:pt idx="0">
                  <c:v>毫不同意</c:v>
                </c:pt>
              </c:strCache>
            </c:strRef>
          </c:tx>
          <c:spPr>
            <a:solidFill>
              <a:srgbClr val="3399FF"/>
            </a:solidFill>
            <a:ln>
              <a:solidFill>
                <a:srgbClr val="0000FF"/>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Competition!$H$2:$H$7</c:f>
              <c:numCache>
                <c:formatCode>0.00%</c:formatCode>
                <c:ptCount val="6"/>
                <c:pt idx="0">
                  <c:v>9.7587131367292246E-2</c:v>
                </c:pt>
                <c:pt idx="1">
                  <c:v>0.17192323178096952</c:v>
                </c:pt>
                <c:pt idx="2">
                  <c:v>0.19377765857583479</c:v>
                </c:pt>
                <c:pt idx="3">
                  <c:v>5.737704918032787E-2</c:v>
                </c:pt>
                <c:pt idx="4">
                  <c:v>6.9689223732005923E-2</c:v>
                </c:pt>
                <c:pt idx="5">
                  <c:v>0.31375184836671594</c:v>
                </c:pt>
              </c:numCache>
            </c:numRef>
          </c:val>
        </c:ser>
        <c:ser>
          <c:idx val="1"/>
          <c:order val="1"/>
          <c:tx>
            <c:strRef>
              <c:f>Competition!$I$1</c:f>
              <c:strCache>
                <c:ptCount val="1"/>
                <c:pt idx="0">
                  <c:v>不太同意</c:v>
                </c:pt>
              </c:strCache>
            </c:strRef>
          </c:tx>
          <c:spPr>
            <a:solidFill>
              <a:srgbClr val="FF7C80"/>
            </a:solidFill>
            <a:ln>
              <a:solidFill>
                <a:srgbClr val="FF0000"/>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Competition!$I$2:$I$7</c:f>
              <c:numCache>
                <c:formatCode>0.00%</c:formatCode>
                <c:ptCount val="6"/>
                <c:pt idx="0">
                  <c:v>0.39946380697051043</c:v>
                </c:pt>
                <c:pt idx="1">
                  <c:v>0.49107502348678028</c:v>
                </c:pt>
                <c:pt idx="2">
                  <c:v>0.47458763577846397</c:v>
                </c:pt>
                <c:pt idx="3">
                  <c:v>0.16783122816447191</c:v>
                </c:pt>
                <c:pt idx="4">
                  <c:v>0.25857661778555163</c:v>
                </c:pt>
                <c:pt idx="5">
                  <c:v>0.46592283909127646</c:v>
                </c:pt>
              </c:numCache>
            </c:numRef>
          </c:val>
        </c:ser>
        <c:ser>
          <c:idx val="2"/>
          <c:order val="2"/>
          <c:tx>
            <c:strRef>
              <c:f>Competition!$J$1</c:f>
              <c:strCache>
                <c:ptCount val="1"/>
                <c:pt idx="0">
                  <c:v>相當同意</c:v>
                </c:pt>
              </c:strCache>
            </c:strRef>
          </c:tx>
          <c:spPr>
            <a:solidFill>
              <a:srgbClr val="00CC99"/>
            </a:solidFill>
            <a:ln>
              <a:solidFill>
                <a:srgbClr val="006600"/>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Competition!$J$2:$J$7</c:f>
              <c:numCache>
                <c:formatCode>0.00%</c:formatCode>
                <c:ptCount val="6"/>
                <c:pt idx="0">
                  <c:v>0.32506702412868632</c:v>
                </c:pt>
                <c:pt idx="1">
                  <c:v>0.21742048047242082</c:v>
                </c:pt>
                <c:pt idx="2">
                  <c:v>0.23897009521255197</c:v>
                </c:pt>
                <c:pt idx="3">
                  <c:v>0.51934963719430405</c:v>
                </c:pt>
                <c:pt idx="4">
                  <c:v>0.46885510561011706</c:v>
                </c:pt>
                <c:pt idx="5">
                  <c:v>0.14235784379620944</c:v>
                </c:pt>
              </c:numCache>
            </c:numRef>
          </c:val>
        </c:ser>
        <c:ser>
          <c:idx val="3"/>
          <c:order val="3"/>
          <c:tx>
            <c:strRef>
              <c:f>Competition!$K$1</c:f>
              <c:strCache>
                <c:ptCount val="1"/>
                <c:pt idx="0">
                  <c:v>極之同意</c:v>
                </c:pt>
              </c:strCache>
            </c:strRef>
          </c:tx>
          <c:spPr>
            <a:solidFill>
              <a:srgbClr val="CC66FF"/>
            </a:solidFill>
            <a:ln>
              <a:solidFill>
                <a:srgbClr val="7030A0"/>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Competition!$K$2:$K$7</c:f>
              <c:numCache>
                <c:formatCode>0.00%</c:formatCode>
                <c:ptCount val="6"/>
                <c:pt idx="0">
                  <c:v>0.17788203753351206</c:v>
                </c:pt>
                <c:pt idx="1">
                  <c:v>0.11958126425983102</c:v>
                </c:pt>
                <c:pt idx="2">
                  <c:v>9.2664610433150052E-2</c:v>
                </c:pt>
                <c:pt idx="3">
                  <c:v>0.25544208546089758</c:v>
                </c:pt>
                <c:pt idx="4">
                  <c:v>0.20287905287232669</c:v>
                </c:pt>
                <c:pt idx="5">
                  <c:v>7.7967468745799171E-2</c:v>
                </c:pt>
              </c:numCache>
            </c:numRef>
          </c:val>
        </c:ser>
        <c:overlap val="100"/>
        <c:axId val="92219264"/>
        <c:axId val="92220800"/>
      </c:barChart>
      <c:catAx>
        <c:axId val="92219264"/>
        <c:scaling>
          <c:orientation val="minMax"/>
        </c:scaling>
        <c:axPos val="l"/>
        <c:numFmt formatCode="General" sourceLinked="1"/>
        <c:tickLblPos val="nextTo"/>
        <c:txPr>
          <a:bodyPr/>
          <a:lstStyle/>
          <a:p>
            <a:pPr>
              <a:defRPr lang="zh-TW" sz="1800" b="1"/>
            </a:pPr>
            <a:endParaRPr lang="zh-TW"/>
          </a:p>
        </c:txPr>
        <c:crossAx val="92220800"/>
        <c:crosses val="autoZero"/>
        <c:auto val="1"/>
        <c:lblAlgn val="ctr"/>
        <c:lblOffset val="100"/>
      </c:catAx>
      <c:valAx>
        <c:axId val="92220800"/>
        <c:scaling>
          <c:orientation val="minMax"/>
        </c:scaling>
        <c:axPos val="b"/>
        <c:majorGridlines/>
        <c:numFmt formatCode="0%" sourceLinked="1"/>
        <c:tickLblPos val="nextTo"/>
        <c:txPr>
          <a:bodyPr/>
          <a:lstStyle/>
          <a:p>
            <a:pPr>
              <a:defRPr lang="zh-TW" sz="1600" b="1"/>
            </a:pPr>
            <a:endParaRPr lang="zh-TW"/>
          </a:p>
        </c:txPr>
        <c:crossAx val="9221926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對學校的態度</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title>
    <c:plotArea>
      <c:layout/>
      <c:barChart>
        <c:barDir val="col"/>
        <c:grouping val="clustered"/>
        <c:ser>
          <c:idx val="0"/>
          <c:order val="0"/>
          <c:tx>
            <c:strRef>
              <c:f>'Attitudes to School'!$I$1</c:f>
              <c:strCache>
                <c:ptCount val="1"/>
                <c:pt idx="0">
                  <c:v>S1</c:v>
                </c:pt>
              </c:strCache>
            </c:strRef>
          </c:tx>
          <c:spPr>
            <a:solidFill>
              <a:srgbClr val="6699FF"/>
            </a:solidFill>
            <a:ln>
              <a:solidFill>
                <a:schemeClr val="tx1"/>
              </a:solidFill>
            </a:ln>
          </c:spPr>
          <c:dLbls>
            <c:txPr>
              <a:bodyPr/>
              <a:lstStyle/>
              <a:p>
                <a:pPr>
                  <a:defRPr lang="en-US" b="1"/>
                </a:pPr>
                <a:endParaRPr lang="zh-TW"/>
              </a:p>
            </c:txPr>
            <c:showVal val="1"/>
          </c:dLbls>
          <c:cat>
            <c:strRef>
              <c:f>'Attitudes to School'!$H$2:$H$8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School'!$I$2:$I$8</c:f>
              <c:numCache>
                <c:formatCode>0.00_ </c:formatCode>
                <c:ptCount val="7"/>
                <c:pt idx="0">
                  <c:v>1.7080406041387186</c:v>
                </c:pt>
                <c:pt idx="1">
                  <c:v>2.6606674941387367</c:v>
                </c:pt>
                <c:pt idx="2">
                  <c:v>2.6509293096836868</c:v>
                </c:pt>
                <c:pt idx="3">
                  <c:v>2.7465866200083204</c:v>
                </c:pt>
                <c:pt idx="4">
                  <c:v>2.9615112160566692</c:v>
                </c:pt>
                <c:pt idx="5">
                  <c:v>3.1103358561967802</c:v>
                </c:pt>
                <c:pt idx="6">
                  <c:v>3.1390689419089077</c:v>
                </c:pt>
              </c:numCache>
            </c:numRef>
          </c:val>
        </c:ser>
        <c:ser>
          <c:idx val="1"/>
          <c:order val="1"/>
          <c:tx>
            <c:strRef>
              <c:f>'Attitudes to School'!$J$1</c:f>
              <c:strCache>
                <c:ptCount val="1"/>
                <c:pt idx="0">
                  <c:v>S2</c:v>
                </c:pt>
              </c:strCache>
            </c:strRef>
          </c:tx>
          <c:spPr>
            <a:solidFill>
              <a:srgbClr val="FF9999"/>
            </a:solidFill>
            <a:ln>
              <a:solidFill>
                <a:schemeClr val="tx1"/>
              </a:solidFill>
            </a:ln>
          </c:spPr>
          <c:dLbls>
            <c:txPr>
              <a:bodyPr/>
              <a:lstStyle/>
              <a:p>
                <a:pPr>
                  <a:defRPr lang="en-US" b="1"/>
                </a:pPr>
                <a:endParaRPr lang="zh-TW"/>
              </a:p>
            </c:txPr>
            <c:showVal val="1"/>
          </c:dLbls>
          <c:cat>
            <c:strRef>
              <c:f>'Attitudes to School'!$H$2:$H$8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School'!$J$2:$J$8</c:f>
              <c:numCache>
                <c:formatCode>0.00_ </c:formatCode>
                <c:ptCount val="7"/>
                <c:pt idx="0">
                  <c:v>1.8514680007877822</c:v>
                </c:pt>
                <c:pt idx="1">
                  <c:v>2.4722905915045637</c:v>
                </c:pt>
                <c:pt idx="2">
                  <c:v>2.5104282467498371</c:v>
                </c:pt>
                <c:pt idx="3">
                  <c:v>2.5434320274643492</c:v>
                </c:pt>
                <c:pt idx="4">
                  <c:v>2.8935387636418541</c:v>
                </c:pt>
                <c:pt idx="5">
                  <c:v>2.914888032929237</c:v>
                </c:pt>
                <c:pt idx="6">
                  <c:v>2.9134666636478777</c:v>
                </c:pt>
              </c:numCache>
            </c:numRef>
          </c:val>
        </c:ser>
        <c:ser>
          <c:idx val="2"/>
          <c:order val="2"/>
          <c:tx>
            <c:strRef>
              <c:f>'Attitudes to School'!$K$1</c:f>
              <c:strCache>
                <c:ptCount val="1"/>
                <c:pt idx="0">
                  <c:v>S3</c:v>
                </c:pt>
              </c:strCache>
            </c:strRef>
          </c:tx>
          <c:spPr>
            <a:solidFill>
              <a:srgbClr val="00CC99"/>
            </a:solidFill>
            <a:ln>
              <a:solidFill>
                <a:schemeClr val="tx1"/>
              </a:solidFill>
            </a:ln>
          </c:spPr>
          <c:dLbls>
            <c:txPr>
              <a:bodyPr/>
              <a:lstStyle/>
              <a:p>
                <a:pPr>
                  <a:defRPr lang="en-US" b="1"/>
                </a:pPr>
                <a:endParaRPr lang="zh-TW"/>
              </a:p>
            </c:txPr>
            <c:showVal val="1"/>
          </c:dLbls>
          <c:cat>
            <c:strRef>
              <c:f>'Attitudes to School'!$H$2:$H$8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School'!$K$2:$K$8</c:f>
              <c:numCache>
                <c:formatCode>0.00_ </c:formatCode>
                <c:ptCount val="7"/>
                <c:pt idx="0">
                  <c:v>1.8744982440470912</c:v>
                </c:pt>
                <c:pt idx="1">
                  <c:v>2.4497843982751872</c:v>
                </c:pt>
                <c:pt idx="2">
                  <c:v>2.4985312888724689</c:v>
                </c:pt>
                <c:pt idx="3">
                  <c:v>2.5176412574291875</c:v>
                </c:pt>
                <c:pt idx="4">
                  <c:v>2.9192473539787938</c:v>
                </c:pt>
                <c:pt idx="5">
                  <c:v>2.8894504489369282</c:v>
                </c:pt>
                <c:pt idx="6">
                  <c:v>2.8988682956487257</c:v>
                </c:pt>
              </c:numCache>
            </c:numRef>
          </c:val>
        </c:ser>
        <c:axId val="78326400"/>
        <c:axId val="78360960"/>
      </c:barChart>
      <c:catAx>
        <c:axId val="78326400"/>
        <c:scaling>
          <c:orientation val="minMax"/>
        </c:scaling>
        <c:axPos val="b"/>
        <c:numFmt formatCode="General" sourceLinked="1"/>
        <c:tickLblPos val="nextTo"/>
        <c:txPr>
          <a:bodyPr/>
          <a:lstStyle/>
          <a:p>
            <a:pPr>
              <a:defRPr lang="en-US" sz="1300" b="1" baseline="0"/>
            </a:pPr>
            <a:endParaRPr lang="zh-TW"/>
          </a:p>
        </c:txPr>
        <c:crossAx val="78360960"/>
        <c:crosses val="autoZero"/>
        <c:auto val="1"/>
        <c:lblAlgn val="ctr"/>
        <c:lblOffset val="100"/>
      </c:catAx>
      <c:valAx>
        <c:axId val="78360960"/>
        <c:scaling>
          <c:orientation val="minMax"/>
          <c:max val="4"/>
          <c:min val="1"/>
        </c:scaling>
        <c:axPos val="l"/>
        <c:majorGridlines/>
        <c:numFmt formatCode="0.0_ " sourceLinked="0"/>
        <c:tickLblPos val="nextTo"/>
        <c:txPr>
          <a:bodyPr/>
          <a:lstStyle/>
          <a:p>
            <a:pPr>
              <a:defRPr lang="en-US" b="1"/>
            </a:pPr>
            <a:endParaRPr lang="zh-TW"/>
          </a:p>
        </c:txPr>
        <c:crossAx val="78326400"/>
        <c:crosses val="autoZero"/>
        <c:crossBetween val="between"/>
      </c:valAx>
    </c:plotArea>
    <c:legend>
      <c:legendPos val="r"/>
      <c:txPr>
        <a:bodyPr/>
        <a:lstStyle/>
        <a:p>
          <a:pPr>
            <a:defRPr lang="en-US" b="1"/>
          </a:pPr>
          <a:endParaRPr lang="zh-TW"/>
        </a:p>
      </c:txPr>
    </c:legend>
    <c:plotVisOnly val="1"/>
    <c:dispBlanksAs val="gap"/>
  </c:chart>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sz="2000"/>
            </a:pPr>
            <a:r>
              <a:rPr lang="zh-TW" altLang="en-US" sz="2000"/>
              <a:t>社會權力</a:t>
            </a:r>
            <a:endParaRPr lang="en-US" altLang="en-US" sz="2000"/>
          </a:p>
        </c:rich>
      </c:tx>
    </c:title>
    <c:plotArea>
      <c:layout/>
      <c:barChart>
        <c:barDir val="bar"/>
        <c:grouping val="percentStacked"/>
        <c:ser>
          <c:idx val="0"/>
          <c:order val="0"/>
          <c:tx>
            <c:strRef>
              <c:f>'Social Power'!$H$1</c:f>
              <c:strCache>
                <c:ptCount val="1"/>
                <c:pt idx="0">
                  <c:v>毫不同意</c:v>
                </c:pt>
              </c:strCache>
            </c:strRef>
          </c:tx>
          <c:spPr>
            <a:solidFill>
              <a:srgbClr val="3399FF"/>
            </a:solidFill>
            <a:ln>
              <a:solidFill>
                <a:srgbClr val="0000FF"/>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Power'!$H$2:$H$7</c:f>
              <c:numCache>
                <c:formatCode>0.00%</c:formatCode>
                <c:ptCount val="6"/>
                <c:pt idx="0">
                  <c:v>0.18775344687753512</c:v>
                </c:pt>
                <c:pt idx="1">
                  <c:v>7.8901069156854783E-2</c:v>
                </c:pt>
                <c:pt idx="2">
                  <c:v>0.21567567567567567</c:v>
                </c:pt>
                <c:pt idx="3">
                  <c:v>0.32945316729832241</c:v>
                </c:pt>
                <c:pt idx="4">
                  <c:v>0.15935178933153274</c:v>
                </c:pt>
                <c:pt idx="5">
                  <c:v>0.25423040476512715</c:v>
                </c:pt>
              </c:numCache>
            </c:numRef>
          </c:val>
        </c:ser>
        <c:ser>
          <c:idx val="1"/>
          <c:order val="1"/>
          <c:tx>
            <c:strRef>
              <c:f>'Social Power'!$I$1</c:f>
              <c:strCache>
                <c:ptCount val="1"/>
                <c:pt idx="0">
                  <c:v>不太同意</c:v>
                </c:pt>
              </c:strCache>
            </c:strRef>
          </c:tx>
          <c:spPr>
            <a:solidFill>
              <a:srgbClr val="FF7C80"/>
            </a:solidFill>
            <a:ln>
              <a:solidFill>
                <a:srgbClr val="FF0000"/>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Power'!$I$2:$I$7</c:f>
              <c:numCache>
                <c:formatCode>0.00%</c:formatCode>
                <c:ptCount val="6"/>
                <c:pt idx="0">
                  <c:v>0.50608272506082586</c:v>
                </c:pt>
                <c:pt idx="1">
                  <c:v>0.25686831776965896</c:v>
                </c:pt>
                <c:pt idx="2">
                  <c:v>0.50108108108108107</c:v>
                </c:pt>
                <c:pt idx="3">
                  <c:v>0.5242284786139686</c:v>
                </c:pt>
                <c:pt idx="4">
                  <c:v>0.45523295070898029</c:v>
                </c:pt>
                <c:pt idx="5">
                  <c:v>0.44727223500744617</c:v>
                </c:pt>
              </c:numCache>
            </c:numRef>
          </c:val>
        </c:ser>
        <c:ser>
          <c:idx val="2"/>
          <c:order val="2"/>
          <c:tx>
            <c:strRef>
              <c:f>'Social Power'!$J$1</c:f>
              <c:strCache>
                <c:ptCount val="1"/>
                <c:pt idx="0">
                  <c:v>相當同意</c:v>
                </c:pt>
              </c:strCache>
            </c:strRef>
          </c:tx>
          <c:spPr>
            <a:solidFill>
              <a:srgbClr val="00CC99"/>
            </a:solidFill>
            <a:ln>
              <a:solidFill>
                <a:srgbClr val="006600"/>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Power'!$J$2:$J$7</c:f>
              <c:numCache>
                <c:formatCode>0.00%</c:formatCode>
                <c:ptCount val="6"/>
                <c:pt idx="0">
                  <c:v>0.24628277912949481</c:v>
                </c:pt>
                <c:pt idx="1">
                  <c:v>0.49681959669779485</c:v>
                </c:pt>
                <c:pt idx="2">
                  <c:v>0.22148648648648714</c:v>
                </c:pt>
                <c:pt idx="3">
                  <c:v>0.11072008662696264</c:v>
                </c:pt>
                <c:pt idx="4">
                  <c:v>0.31087103308575376</c:v>
                </c:pt>
                <c:pt idx="5">
                  <c:v>0.23108162989034792</c:v>
                </c:pt>
              </c:numCache>
            </c:numRef>
          </c:val>
        </c:ser>
        <c:ser>
          <c:idx val="3"/>
          <c:order val="3"/>
          <c:tx>
            <c:strRef>
              <c:f>'Social Power'!$K$1</c:f>
              <c:strCache>
                <c:ptCount val="1"/>
                <c:pt idx="0">
                  <c:v>極之同意</c:v>
                </c:pt>
              </c:strCache>
            </c:strRef>
          </c:tx>
          <c:spPr>
            <a:solidFill>
              <a:srgbClr val="CC66FF"/>
            </a:solidFill>
            <a:ln>
              <a:solidFill>
                <a:srgbClr val="7030A0"/>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Power'!$K$2:$K$7</c:f>
              <c:numCache>
                <c:formatCode>0.00%</c:formatCode>
                <c:ptCount val="6"/>
                <c:pt idx="0">
                  <c:v>5.9881048932143938E-2</c:v>
                </c:pt>
                <c:pt idx="1">
                  <c:v>0.16741101637569394</c:v>
                </c:pt>
                <c:pt idx="2">
                  <c:v>6.1756756756756813E-2</c:v>
                </c:pt>
                <c:pt idx="3">
                  <c:v>3.55982674607472E-2</c:v>
                </c:pt>
                <c:pt idx="4">
                  <c:v>7.4544226873734021E-2</c:v>
                </c:pt>
                <c:pt idx="5">
                  <c:v>6.7415730337078858E-2</c:v>
                </c:pt>
              </c:numCache>
            </c:numRef>
          </c:val>
        </c:ser>
        <c:overlap val="100"/>
        <c:axId val="92276608"/>
        <c:axId val="92278144"/>
      </c:barChart>
      <c:catAx>
        <c:axId val="92276608"/>
        <c:scaling>
          <c:orientation val="minMax"/>
        </c:scaling>
        <c:axPos val="l"/>
        <c:numFmt formatCode="General" sourceLinked="1"/>
        <c:tickLblPos val="nextTo"/>
        <c:txPr>
          <a:bodyPr/>
          <a:lstStyle/>
          <a:p>
            <a:pPr>
              <a:defRPr lang="zh-TW" sz="1800" b="1"/>
            </a:pPr>
            <a:endParaRPr lang="zh-TW"/>
          </a:p>
        </c:txPr>
        <c:crossAx val="92278144"/>
        <c:crosses val="autoZero"/>
        <c:auto val="1"/>
        <c:lblAlgn val="ctr"/>
        <c:lblOffset val="100"/>
      </c:catAx>
      <c:valAx>
        <c:axId val="92278144"/>
        <c:scaling>
          <c:orientation val="minMax"/>
        </c:scaling>
        <c:axPos val="b"/>
        <c:majorGridlines/>
        <c:numFmt formatCode="0%" sourceLinked="1"/>
        <c:tickLblPos val="nextTo"/>
        <c:txPr>
          <a:bodyPr/>
          <a:lstStyle/>
          <a:p>
            <a:pPr>
              <a:defRPr lang="zh-TW" sz="1600" b="1"/>
            </a:pPr>
            <a:endParaRPr lang="zh-TW"/>
          </a:p>
        </c:txPr>
        <c:crossAx val="92276608"/>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en-US"/>
              <a:t>努力</a:t>
            </a:r>
            <a:endParaRPr lang="en-US" altLang="en-US"/>
          </a:p>
        </c:rich>
      </c:tx>
    </c:title>
    <c:plotArea>
      <c:layout/>
      <c:barChart>
        <c:barDir val="bar"/>
        <c:grouping val="percentStacked"/>
        <c:ser>
          <c:idx val="0"/>
          <c:order val="0"/>
          <c:tx>
            <c:strRef>
              <c:f>Effort!$H$1</c:f>
              <c:strCache>
                <c:ptCount val="1"/>
                <c:pt idx="0">
                  <c:v>毫不同意</c:v>
                </c:pt>
              </c:strCache>
            </c:strRef>
          </c:tx>
          <c:spPr>
            <a:solidFill>
              <a:srgbClr val="3399FF"/>
            </a:solidFill>
            <a:ln>
              <a:solidFill>
                <a:srgbClr val="0000FF"/>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Effort!$H$2:$H$8</c:f>
              <c:numCache>
                <c:formatCode>0.00%</c:formatCode>
                <c:ptCount val="7"/>
                <c:pt idx="0">
                  <c:v>6.2918340026773781E-2</c:v>
                </c:pt>
                <c:pt idx="1">
                  <c:v>3.7647374062165201E-2</c:v>
                </c:pt>
                <c:pt idx="2">
                  <c:v>3.5656836461126079E-2</c:v>
                </c:pt>
                <c:pt idx="3">
                  <c:v>6.706908115358845E-2</c:v>
                </c:pt>
                <c:pt idx="4">
                  <c:v>6.5602361148376823E-2</c:v>
                </c:pt>
                <c:pt idx="5">
                  <c:v>3.6212446351931334E-2</c:v>
                </c:pt>
                <c:pt idx="6">
                  <c:v>4.9926184404777883E-2</c:v>
                </c:pt>
              </c:numCache>
            </c:numRef>
          </c:val>
        </c:ser>
        <c:ser>
          <c:idx val="1"/>
          <c:order val="1"/>
          <c:tx>
            <c:strRef>
              <c:f>Effort!$I$1</c:f>
              <c:strCache>
                <c:ptCount val="1"/>
                <c:pt idx="0">
                  <c:v>不太同意</c:v>
                </c:pt>
              </c:strCache>
            </c:strRef>
          </c:tx>
          <c:spPr>
            <a:solidFill>
              <a:srgbClr val="FF7C80"/>
            </a:solidFill>
            <a:ln>
              <a:solidFill>
                <a:srgbClr val="FF0000"/>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Effort!$I$2:$I$8</c:f>
              <c:numCache>
                <c:formatCode>0.00%</c:formatCode>
                <c:ptCount val="7"/>
                <c:pt idx="0">
                  <c:v>0.17871485943775137</c:v>
                </c:pt>
                <c:pt idx="1">
                  <c:v>0.22079314040728867</c:v>
                </c:pt>
                <c:pt idx="2">
                  <c:v>0.19624664879356571</c:v>
                </c:pt>
                <c:pt idx="3">
                  <c:v>0.33105298457411214</c:v>
                </c:pt>
                <c:pt idx="4">
                  <c:v>0.31070566138985961</c:v>
                </c:pt>
                <c:pt idx="5">
                  <c:v>0.16416309012875535</c:v>
                </c:pt>
                <c:pt idx="6">
                  <c:v>0.27553348543819561</c:v>
                </c:pt>
              </c:numCache>
            </c:numRef>
          </c:val>
        </c:ser>
        <c:ser>
          <c:idx val="2"/>
          <c:order val="2"/>
          <c:tx>
            <c:strRef>
              <c:f>Effort!$J$1</c:f>
              <c:strCache>
                <c:ptCount val="1"/>
                <c:pt idx="0">
                  <c:v>相當同意</c:v>
                </c:pt>
              </c:strCache>
            </c:strRef>
          </c:tx>
          <c:spPr>
            <a:solidFill>
              <a:srgbClr val="00CC99"/>
            </a:solidFill>
            <a:ln>
              <a:solidFill>
                <a:srgbClr val="006600"/>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Effort!$J$2:$J$8</c:f>
              <c:numCache>
                <c:formatCode>0.00%</c:formatCode>
                <c:ptCount val="7"/>
                <c:pt idx="0">
                  <c:v>0.46412315930388232</c:v>
                </c:pt>
                <c:pt idx="1">
                  <c:v>0.5773043944265821</c:v>
                </c:pt>
                <c:pt idx="2">
                  <c:v>0.59383378016085642</c:v>
                </c:pt>
                <c:pt idx="3">
                  <c:v>0.46921529175050308</c:v>
                </c:pt>
                <c:pt idx="4">
                  <c:v>0.50201234236651449</c:v>
                </c:pt>
                <c:pt idx="5">
                  <c:v>0.62553648068669532</c:v>
                </c:pt>
                <c:pt idx="6">
                  <c:v>0.54529593343175464</c:v>
                </c:pt>
              </c:numCache>
            </c:numRef>
          </c:val>
        </c:ser>
        <c:ser>
          <c:idx val="3"/>
          <c:order val="3"/>
          <c:tx>
            <c:strRef>
              <c:f>Effort!$K$1</c:f>
              <c:strCache>
                <c:ptCount val="1"/>
                <c:pt idx="0">
                  <c:v>極之同意</c:v>
                </c:pt>
              </c:strCache>
            </c:strRef>
          </c:tx>
          <c:spPr>
            <a:solidFill>
              <a:srgbClr val="CC66FF"/>
            </a:solidFill>
            <a:ln>
              <a:solidFill>
                <a:srgbClr val="7030A0"/>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Effort!$K$2:$K$8</c:f>
              <c:numCache>
                <c:formatCode>0.00%</c:formatCode>
                <c:ptCount val="7"/>
                <c:pt idx="0">
                  <c:v>0.29424364123159275</c:v>
                </c:pt>
                <c:pt idx="1">
                  <c:v>0.16425509110396574</c:v>
                </c:pt>
                <c:pt idx="2">
                  <c:v>0.17426273458445088</c:v>
                </c:pt>
                <c:pt idx="3">
                  <c:v>0.13266264252179746</c:v>
                </c:pt>
                <c:pt idx="4">
                  <c:v>0.12167963509525102</c:v>
                </c:pt>
                <c:pt idx="5">
                  <c:v>0.17408798283261842</c:v>
                </c:pt>
                <c:pt idx="6">
                  <c:v>0.12924439672527227</c:v>
                </c:pt>
              </c:numCache>
            </c:numRef>
          </c:val>
        </c:ser>
        <c:overlap val="100"/>
        <c:axId val="92305280"/>
        <c:axId val="92306816"/>
      </c:barChart>
      <c:catAx>
        <c:axId val="92305280"/>
        <c:scaling>
          <c:orientation val="minMax"/>
        </c:scaling>
        <c:axPos val="l"/>
        <c:numFmt formatCode="General" sourceLinked="1"/>
        <c:tickLblPos val="nextTo"/>
        <c:txPr>
          <a:bodyPr/>
          <a:lstStyle/>
          <a:p>
            <a:pPr>
              <a:defRPr lang="zh-TW" sz="1800" b="1"/>
            </a:pPr>
            <a:endParaRPr lang="zh-TW"/>
          </a:p>
        </c:txPr>
        <c:crossAx val="92306816"/>
        <c:crosses val="autoZero"/>
        <c:auto val="1"/>
        <c:lblAlgn val="ctr"/>
        <c:lblOffset val="100"/>
      </c:catAx>
      <c:valAx>
        <c:axId val="92306816"/>
        <c:scaling>
          <c:orientation val="minMax"/>
        </c:scaling>
        <c:axPos val="b"/>
        <c:majorGridlines/>
        <c:numFmt formatCode="0%" sourceLinked="1"/>
        <c:tickLblPos val="nextTo"/>
        <c:txPr>
          <a:bodyPr/>
          <a:lstStyle/>
          <a:p>
            <a:pPr>
              <a:defRPr lang="zh-TW" sz="1600" b="1"/>
            </a:pPr>
            <a:endParaRPr lang="zh-TW"/>
          </a:p>
        </c:txPr>
        <c:crossAx val="92305280"/>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作業</a:t>
            </a:r>
            <a:endParaRPr lang="en-US" altLang="en-US" sz="2000"/>
          </a:p>
        </c:rich>
      </c:tx>
    </c:title>
    <c:plotArea>
      <c:layout/>
      <c:barChart>
        <c:barDir val="bar"/>
        <c:grouping val="percentStacked"/>
        <c:ser>
          <c:idx val="0"/>
          <c:order val="0"/>
          <c:tx>
            <c:strRef>
              <c:f>Task!$H$1</c:f>
              <c:strCache>
                <c:ptCount val="1"/>
                <c:pt idx="0">
                  <c:v>毫不同意</c:v>
                </c:pt>
              </c:strCache>
            </c:strRef>
          </c:tx>
          <c:spPr>
            <a:solidFill>
              <a:srgbClr val="3399FF"/>
            </a:solidFill>
            <a:ln>
              <a:solidFill>
                <a:srgbClr val="0000FF"/>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Task!$H$2:$H$5</c:f>
              <c:numCache>
                <c:formatCode>0.00%</c:formatCode>
                <c:ptCount val="4"/>
                <c:pt idx="0">
                  <c:v>5.8870859595011399E-2</c:v>
                </c:pt>
                <c:pt idx="1">
                  <c:v>2.2696749932849848E-2</c:v>
                </c:pt>
                <c:pt idx="2">
                  <c:v>2.4858908895458207E-2</c:v>
                </c:pt>
                <c:pt idx="3">
                  <c:v>3.132562516805594E-2</c:v>
                </c:pt>
              </c:numCache>
            </c:numRef>
          </c:val>
        </c:ser>
        <c:ser>
          <c:idx val="1"/>
          <c:order val="1"/>
          <c:tx>
            <c:strRef>
              <c:f>Task!$I$1</c:f>
              <c:strCache>
                <c:ptCount val="1"/>
                <c:pt idx="0">
                  <c:v>不太同意</c:v>
                </c:pt>
              </c:strCache>
            </c:strRef>
          </c:tx>
          <c:spPr>
            <a:solidFill>
              <a:srgbClr val="FF7C80"/>
            </a:solidFill>
            <a:ln>
              <a:solidFill>
                <a:srgbClr val="FF0000"/>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Task!$I$2:$I$5</c:f>
              <c:numCache>
                <c:formatCode>0.00%</c:formatCode>
                <c:ptCount val="4"/>
                <c:pt idx="0">
                  <c:v>0.22207321979348263</c:v>
                </c:pt>
                <c:pt idx="1">
                  <c:v>7.5073865162503362E-2</c:v>
                </c:pt>
                <c:pt idx="2">
                  <c:v>8.2504703036818061E-2</c:v>
                </c:pt>
                <c:pt idx="3">
                  <c:v>0.1546114546921222</c:v>
                </c:pt>
              </c:numCache>
            </c:numRef>
          </c:val>
        </c:ser>
        <c:ser>
          <c:idx val="2"/>
          <c:order val="2"/>
          <c:tx>
            <c:strRef>
              <c:f>Task!$J$1</c:f>
              <c:strCache>
                <c:ptCount val="1"/>
                <c:pt idx="0">
                  <c:v>相當同意</c:v>
                </c:pt>
              </c:strCache>
            </c:strRef>
          </c:tx>
          <c:spPr>
            <a:solidFill>
              <a:srgbClr val="00CC99"/>
            </a:solidFill>
            <a:ln>
              <a:solidFill>
                <a:srgbClr val="006600"/>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Task!$J$2:$J$5</c:f>
              <c:numCache>
                <c:formatCode>0.00%</c:formatCode>
                <c:ptCount val="4"/>
                <c:pt idx="0">
                  <c:v>0.46010459970497602</c:v>
                </c:pt>
                <c:pt idx="1">
                  <c:v>0.508595218909483</c:v>
                </c:pt>
                <c:pt idx="2">
                  <c:v>0.4840096748185973</c:v>
                </c:pt>
                <c:pt idx="3">
                  <c:v>0.53065340145200324</c:v>
                </c:pt>
              </c:numCache>
            </c:numRef>
          </c:val>
        </c:ser>
        <c:ser>
          <c:idx val="3"/>
          <c:order val="3"/>
          <c:tx>
            <c:strRef>
              <c:f>Task!$K$1</c:f>
              <c:strCache>
                <c:ptCount val="1"/>
                <c:pt idx="0">
                  <c:v>極之同意</c:v>
                </c:pt>
              </c:strCache>
            </c:strRef>
          </c:tx>
          <c:spPr>
            <a:solidFill>
              <a:srgbClr val="CC66FF"/>
            </a:solidFill>
            <a:ln>
              <a:solidFill>
                <a:srgbClr val="7030A0"/>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Task!$K$2:$K$5</c:f>
              <c:numCache>
                <c:formatCode>0.00%</c:formatCode>
                <c:ptCount val="4"/>
                <c:pt idx="0">
                  <c:v>0.25895132090653017</c:v>
                </c:pt>
                <c:pt idx="1">
                  <c:v>0.39363416599516626</c:v>
                </c:pt>
                <c:pt idx="2">
                  <c:v>0.40862671324912747</c:v>
                </c:pt>
                <c:pt idx="3">
                  <c:v>0.28340951868781938</c:v>
                </c:pt>
              </c:numCache>
            </c:numRef>
          </c:val>
        </c:ser>
        <c:overlap val="100"/>
        <c:axId val="92358528"/>
        <c:axId val="92360064"/>
      </c:barChart>
      <c:catAx>
        <c:axId val="92358528"/>
        <c:scaling>
          <c:orientation val="minMax"/>
        </c:scaling>
        <c:axPos val="l"/>
        <c:numFmt formatCode="General" sourceLinked="1"/>
        <c:tickLblPos val="nextTo"/>
        <c:txPr>
          <a:bodyPr/>
          <a:lstStyle/>
          <a:p>
            <a:pPr>
              <a:defRPr lang="zh-TW" sz="1800" b="1"/>
            </a:pPr>
            <a:endParaRPr lang="zh-TW"/>
          </a:p>
        </c:txPr>
        <c:crossAx val="92360064"/>
        <c:crosses val="autoZero"/>
        <c:auto val="1"/>
        <c:lblAlgn val="ctr"/>
        <c:lblOffset val="100"/>
      </c:catAx>
      <c:valAx>
        <c:axId val="92360064"/>
        <c:scaling>
          <c:orientation val="minMax"/>
        </c:scaling>
        <c:axPos val="b"/>
        <c:majorGridlines/>
        <c:numFmt formatCode="0%" sourceLinked="1"/>
        <c:tickLblPos val="nextTo"/>
        <c:txPr>
          <a:bodyPr/>
          <a:lstStyle/>
          <a:p>
            <a:pPr>
              <a:defRPr lang="zh-TW" sz="1600" b="1"/>
            </a:pPr>
            <a:endParaRPr lang="zh-TW"/>
          </a:p>
        </c:txPr>
        <c:crossAx val="92358528"/>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稱讚</a:t>
            </a:r>
            <a:endParaRPr lang="en-US" altLang="en-US" sz="2000"/>
          </a:p>
        </c:rich>
      </c:tx>
    </c:title>
    <c:plotArea>
      <c:layout/>
      <c:barChart>
        <c:barDir val="bar"/>
        <c:grouping val="percentStacked"/>
        <c:ser>
          <c:idx val="0"/>
          <c:order val="0"/>
          <c:tx>
            <c:strRef>
              <c:f>Praise!$H$1</c:f>
              <c:strCache>
                <c:ptCount val="1"/>
                <c:pt idx="0">
                  <c:v>毫不同意</c:v>
                </c:pt>
              </c:strCache>
            </c:strRef>
          </c:tx>
          <c:spPr>
            <a:solidFill>
              <a:srgbClr val="3399FF"/>
            </a:solidFill>
            <a:ln>
              <a:solidFill>
                <a:srgbClr val="0000FF"/>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Praise!$H$2:$H$6</c:f>
              <c:numCache>
                <c:formatCode>0.00%</c:formatCode>
                <c:ptCount val="5"/>
                <c:pt idx="0">
                  <c:v>0.10694612387478172</c:v>
                </c:pt>
                <c:pt idx="1">
                  <c:v>0.11784511784511786</c:v>
                </c:pt>
                <c:pt idx="2">
                  <c:v>0.10647462646385814</c:v>
                </c:pt>
                <c:pt idx="3">
                  <c:v>8.8199595414700044E-2</c:v>
                </c:pt>
                <c:pt idx="4">
                  <c:v>0.10563190514686069</c:v>
                </c:pt>
              </c:numCache>
            </c:numRef>
          </c:val>
        </c:ser>
        <c:ser>
          <c:idx val="1"/>
          <c:order val="1"/>
          <c:tx>
            <c:strRef>
              <c:f>Praise!$I$1</c:f>
              <c:strCache>
                <c:ptCount val="1"/>
                <c:pt idx="0">
                  <c:v>不太同意</c:v>
                </c:pt>
              </c:strCache>
            </c:strRef>
          </c:tx>
          <c:spPr>
            <a:solidFill>
              <a:srgbClr val="FF7C80"/>
            </a:solidFill>
            <a:ln>
              <a:solidFill>
                <a:srgbClr val="FF0000"/>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Praise!$I$2:$I$6</c:f>
              <c:numCache>
                <c:formatCode>0.00%</c:formatCode>
                <c:ptCount val="5"/>
                <c:pt idx="0">
                  <c:v>0.3841193067311568</c:v>
                </c:pt>
                <c:pt idx="1">
                  <c:v>0.41333333333333333</c:v>
                </c:pt>
                <c:pt idx="2">
                  <c:v>0.39116974020729633</c:v>
                </c:pt>
                <c:pt idx="3">
                  <c:v>0.26190155091031675</c:v>
                </c:pt>
                <c:pt idx="4">
                  <c:v>0.30490433845324738</c:v>
                </c:pt>
              </c:numCache>
            </c:numRef>
          </c:val>
        </c:ser>
        <c:ser>
          <c:idx val="2"/>
          <c:order val="2"/>
          <c:tx>
            <c:strRef>
              <c:f>Praise!$J$1</c:f>
              <c:strCache>
                <c:ptCount val="1"/>
                <c:pt idx="0">
                  <c:v>相當同意</c:v>
                </c:pt>
              </c:strCache>
            </c:strRef>
          </c:tx>
          <c:spPr>
            <a:solidFill>
              <a:srgbClr val="00CC99"/>
            </a:solidFill>
            <a:ln>
              <a:solidFill>
                <a:srgbClr val="006600"/>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Praise!$J$2:$J$6</c:f>
              <c:numCache>
                <c:formatCode>0.00%</c:formatCode>
                <c:ptCount val="5"/>
                <c:pt idx="0">
                  <c:v>0.38277576246137318</c:v>
                </c:pt>
                <c:pt idx="1">
                  <c:v>0.36659932659932659</c:v>
                </c:pt>
                <c:pt idx="2">
                  <c:v>0.38941984116301087</c:v>
                </c:pt>
                <c:pt idx="3">
                  <c:v>0.48320971004720181</c:v>
                </c:pt>
                <c:pt idx="4">
                  <c:v>0.38156831042845674</c:v>
                </c:pt>
              </c:numCache>
            </c:numRef>
          </c:val>
        </c:ser>
        <c:ser>
          <c:idx val="3"/>
          <c:order val="3"/>
          <c:tx>
            <c:strRef>
              <c:f>Praise!$K$1</c:f>
              <c:strCache>
                <c:ptCount val="1"/>
                <c:pt idx="0">
                  <c:v>極之同意</c:v>
                </c:pt>
              </c:strCache>
            </c:strRef>
          </c:tx>
          <c:spPr>
            <a:solidFill>
              <a:srgbClr val="CC66FF"/>
            </a:solidFill>
            <a:ln>
              <a:solidFill>
                <a:srgbClr val="7030A0"/>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Praise!$K$2:$K$6</c:f>
              <c:numCache>
                <c:formatCode>0.00%</c:formatCode>
                <c:ptCount val="5"/>
                <c:pt idx="0">
                  <c:v>0.12615880693268808</c:v>
                </c:pt>
                <c:pt idx="1">
                  <c:v>0.10222222222222259</c:v>
                </c:pt>
                <c:pt idx="2">
                  <c:v>0.11293579216583659</c:v>
                </c:pt>
                <c:pt idx="3">
                  <c:v>0.16668914362778153</c:v>
                </c:pt>
                <c:pt idx="4">
                  <c:v>0.20789544597143686</c:v>
                </c:pt>
              </c:numCache>
            </c:numRef>
          </c:val>
        </c:ser>
        <c:overlap val="100"/>
        <c:axId val="92444544"/>
        <c:axId val="92446080"/>
      </c:barChart>
      <c:catAx>
        <c:axId val="92444544"/>
        <c:scaling>
          <c:orientation val="minMax"/>
        </c:scaling>
        <c:axPos val="l"/>
        <c:numFmt formatCode="General" sourceLinked="1"/>
        <c:tickLblPos val="nextTo"/>
        <c:txPr>
          <a:bodyPr/>
          <a:lstStyle/>
          <a:p>
            <a:pPr>
              <a:defRPr lang="zh-TW" sz="1800" b="1"/>
            </a:pPr>
            <a:endParaRPr lang="zh-TW"/>
          </a:p>
        </c:txPr>
        <c:crossAx val="92446080"/>
        <c:crosses val="autoZero"/>
        <c:auto val="1"/>
        <c:lblAlgn val="ctr"/>
        <c:lblOffset val="100"/>
      </c:catAx>
      <c:valAx>
        <c:axId val="92446080"/>
        <c:scaling>
          <c:orientation val="minMax"/>
        </c:scaling>
        <c:axPos val="b"/>
        <c:majorGridlines/>
        <c:numFmt formatCode="0%" sourceLinked="1"/>
        <c:tickLblPos val="nextTo"/>
        <c:txPr>
          <a:bodyPr/>
          <a:lstStyle/>
          <a:p>
            <a:pPr>
              <a:defRPr lang="zh-TW" sz="1600" b="1"/>
            </a:pPr>
            <a:endParaRPr lang="zh-TW"/>
          </a:p>
        </c:txPr>
        <c:crossAx val="9244454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sz="2000"/>
            </a:pPr>
            <a:r>
              <a:rPr lang="zh-TW" altLang="en-US" sz="2000"/>
              <a:t>獎勵</a:t>
            </a:r>
            <a:endParaRPr lang="en-US" altLang="en-US" sz="2000"/>
          </a:p>
        </c:rich>
      </c:tx>
    </c:title>
    <c:plotArea>
      <c:layout/>
      <c:barChart>
        <c:barDir val="bar"/>
        <c:grouping val="percentStacked"/>
        <c:ser>
          <c:idx val="0"/>
          <c:order val="0"/>
          <c:tx>
            <c:strRef>
              <c:f>Token!$H$1</c:f>
              <c:strCache>
                <c:ptCount val="1"/>
                <c:pt idx="0">
                  <c:v>毫不同意</c:v>
                </c:pt>
              </c:strCache>
            </c:strRef>
          </c:tx>
          <c:spPr>
            <a:solidFill>
              <a:srgbClr val="3399FF"/>
            </a:solidFill>
            <a:ln>
              <a:solidFill>
                <a:srgbClr val="0000FF"/>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Token!$H$2:$H$8</c:f>
              <c:numCache>
                <c:formatCode>0.00%</c:formatCode>
                <c:ptCount val="7"/>
                <c:pt idx="0">
                  <c:v>0.11178288324600302</c:v>
                </c:pt>
                <c:pt idx="1">
                  <c:v>0.25595799111350481</c:v>
                </c:pt>
                <c:pt idx="2">
                  <c:v>0.21692908087740639</c:v>
                </c:pt>
                <c:pt idx="3">
                  <c:v>0.1982200647249191</c:v>
                </c:pt>
                <c:pt idx="4">
                  <c:v>0.21415094339622678</c:v>
                </c:pt>
                <c:pt idx="5">
                  <c:v>0.33917025862069028</c:v>
                </c:pt>
                <c:pt idx="6">
                  <c:v>0.12116729424421753</c:v>
                </c:pt>
              </c:numCache>
            </c:numRef>
          </c:val>
        </c:ser>
        <c:ser>
          <c:idx val="1"/>
          <c:order val="1"/>
          <c:tx>
            <c:strRef>
              <c:f>Token!$I$1</c:f>
              <c:strCache>
                <c:ptCount val="1"/>
                <c:pt idx="0">
                  <c:v>不太同意</c:v>
                </c:pt>
              </c:strCache>
            </c:strRef>
          </c:tx>
          <c:spPr>
            <a:solidFill>
              <a:srgbClr val="FF7C80"/>
            </a:solidFill>
            <a:ln>
              <a:solidFill>
                <a:srgbClr val="FF0000"/>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Token!$I$2:$I$8</c:f>
              <c:numCache>
                <c:formatCode>0.00%</c:formatCode>
                <c:ptCount val="7"/>
                <c:pt idx="0">
                  <c:v>0.4246943436786243</c:v>
                </c:pt>
                <c:pt idx="1">
                  <c:v>0.53278578160764756</c:v>
                </c:pt>
                <c:pt idx="2">
                  <c:v>0.45821558336697632</c:v>
                </c:pt>
                <c:pt idx="3">
                  <c:v>0.45617583603020495</c:v>
                </c:pt>
                <c:pt idx="4">
                  <c:v>0.47654986522911141</c:v>
                </c:pt>
                <c:pt idx="5">
                  <c:v>0.46430495689655182</c:v>
                </c:pt>
                <c:pt idx="6">
                  <c:v>0.26882732651963431</c:v>
                </c:pt>
              </c:numCache>
            </c:numRef>
          </c:val>
        </c:ser>
        <c:ser>
          <c:idx val="2"/>
          <c:order val="2"/>
          <c:tx>
            <c:strRef>
              <c:f>Token!$J$1</c:f>
              <c:strCache>
                <c:ptCount val="1"/>
                <c:pt idx="0">
                  <c:v>相當同意</c:v>
                </c:pt>
              </c:strCache>
            </c:strRef>
          </c:tx>
          <c:spPr>
            <a:solidFill>
              <a:srgbClr val="00CC99"/>
            </a:solidFill>
            <a:ln>
              <a:solidFill>
                <a:srgbClr val="006600"/>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Token!$J$2:$J$8</c:f>
              <c:numCache>
                <c:formatCode>0.00%</c:formatCode>
                <c:ptCount val="7"/>
                <c:pt idx="0">
                  <c:v>0.3577858390433965</c:v>
                </c:pt>
                <c:pt idx="1">
                  <c:v>0.15995691396256934</c:v>
                </c:pt>
                <c:pt idx="2">
                  <c:v>0.23052079127977387</c:v>
                </c:pt>
                <c:pt idx="3">
                  <c:v>0.25674217907227631</c:v>
                </c:pt>
                <c:pt idx="4">
                  <c:v>0.2206199460916442</c:v>
                </c:pt>
                <c:pt idx="5">
                  <c:v>0.13321659482758624</c:v>
                </c:pt>
                <c:pt idx="6">
                  <c:v>0.42334588488434755</c:v>
                </c:pt>
              </c:numCache>
            </c:numRef>
          </c:val>
        </c:ser>
        <c:ser>
          <c:idx val="3"/>
          <c:order val="3"/>
          <c:tx>
            <c:strRef>
              <c:f>Token!$K$1</c:f>
              <c:strCache>
                <c:ptCount val="1"/>
                <c:pt idx="0">
                  <c:v>極之同意</c:v>
                </c:pt>
              </c:strCache>
            </c:strRef>
          </c:tx>
          <c:spPr>
            <a:solidFill>
              <a:srgbClr val="CC66FF"/>
            </a:solidFill>
            <a:ln>
              <a:solidFill>
                <a:srgbClr val="7030A0"/>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Token!$K$2:$K$8</c:f>
              <c:numCache>
                <c:formatCode>0.00%</c:formatCode>
                <c:ptCount val="7"/>
                <c:pt idx="0">
                  <c:v>0.10573693403197663</c:v>
                </c:pt>
                <c:pt idx="1">
                  <c:v>5.129931331627844E-2</c:v>
                </c:pt>
                <c:pt idx="2">
                  <c:v>9.4334544475844564E-2</c:v>
                </c:pt>
                <c:pt idx="3">
                  <c:v>8.8861920172600237E-2</c:v>
                </c:pt>
                <c:pt idx="4">
                  <c:v>8.8679245283019154E-2</c:v>
                </c:pt>
                <c:pt idx="5">
                  <c:v>6.3308189655172417E-2</c:v>
                </c:pt>
                <c:pt idx="6">
                  <c:v>0.18665949435180249</c:v>
                </c:pt>
              </c:numCache>
            </c:numRef>
          </c:val>
        </c:ser>
        <c:overlap val="100"/>
        <c:axId val="92166016"/>
        <c:axId val="92167552"/>
      </c:barChart>
      <c:catAx>
        <c:axId val="92166016"/>
        <c:scaling>
          <c:orientation val="minMax"/>
        </c:scaling>
        <c:axPos val="l"/>
        <c:numFmt formatCode="General" sourceLinked="1"/>
        <c:tickLblPos val="nextTo"/>
        <c:txPr>
          <a:bodyPr/>
          <a:lstStyle/>
          <a:p>
            <a:pPr>
              <a:defRPr lang="zh-TW" sz="1800" b="1"/>
            </a:pPr>
            <a:endParaRPr lang="zh-TW"/>
          </a:p>
        </c:txPr>
        <c:crossAx val="92167552"/>
        <c:crosses val="autoZero"/>
        <c:auto val="1"/>
        <c:lblAlgn val="ctr"/>
        <c:lblOffset val="100"/>
      </c:catAx>
      <c:valAx>
        <c:axId val="92167552"/>
        <c:scaling>
          <c:orientation val="minMax"/>
        </c:scaling>
        <c:axPos val="b"/>
        <c:majorGridlines/>
        <c:numFmt formatCode="0%" sourceLinked="1"/>
        <c:tickLblPos val="nextTo"/>
        <c:txPr>
          <a:bodyPr/>
          <a:lstStyle/>
          <a:p>
            <a:pPr>
              <a:defRPr lang="zh-TW" sz="1600" b="1"/>
            </a:pPr>
            <a:endParaRPr lang="zh-TW"/>
          </a:p>
        </c:txPr>
        <c:crossAx val="92166016"/>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聯繫</a:t>
            </a:r>
            <a:endParaRPr lang="en-US" altLang="zh-TW" sz="2000" b="1" i="0" baseline="0"/>
          </a:p>
        </c:rich>
      </c:tx>
    </c:title>
    <c:plotArea>
      <c:layout/>
      <c:barChart>
        <c:barDir val="bar"/>
        <c:grouping val="percentStacked"/>
        <c:ser>
          <c:idx val="0"/>
          <c:order val="0"/>
          <c:tx>
            <c:strRef>
              <c:f>Affiliation!$H$1</c:f>
              <c:strCache>
                <c:ptCount val="1"/>
                <c:pt idx="0">
                  <c:v>毫不同意</c:v>
                </c:pt>
              </c:strCache>
            </c:strRef>
          </c:tx>
          <c:spPr>
            <a:solidFill>
              <a:srgbClr val="3399FF"/>
            </a:solidFill>
            <a:ln>
              <a:solidFill>
                <a:srgbClr val="0000FF"/>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Affiliation!$H$2:$H$4</c:f>
              <c:numCache>
                <c:formatCode>0.00%</c:formatCode>
                <c:ptCount val="3"/>
                <c:pt idx="0">
                  <c:v>5.7874481941977703E-2</c:v>
                </c:pt>
                <c:pt idx="1">
                  <c:v>4.9007995262066922E-2</c:v>
                </c:pt>
                <c:pt idx="2">
                  <c:v>8.5625554569654302E-2</c:v>
                </c:pt>
              </c:numCache>
            </c:numRef>
          </c:val>
        </c:ser>
        <c:ser>
          <c:idx val="1"/>
          <c:order val="1"/>
          <c:tx>
            <c:strRef>
              <c:f>Affiliation!$I$1</c:f>
              <c:strCache>
                <c:ptCount val="1"/>
                <c:pt idx="0">
                  <c:v>不太同意</c:v>
                </c:pt>
              </c:strCache>
            </c:strRef>
          </c:tx>
          <c:spPr>
            <a:solidFill>
              <a:srgbClr val="FF7C80"/>
            </a:solidFill>
            <a:ln>
              <a:solidFill>
                <a:srgbClr val="FF0000"/>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Affiliation!$I$2:$I$4</c:f>
              <c:numCache>
                <c:formatCode>0.00%</c:formatCode>
                <c:ptCount val="3"/>
                <c:pt idx="0">
                  <c:v>0.33895796329189043</c:v>
                </c:pt>
                <c:pt idx="1">
                  <c:v>0.21246668640805449</c:v>
                </c:pt>
                <c:pt idx="2">
                  <c:v>0.29562259686483411</c:v>
                </c:pt>
              </c:numCache>
            </c:numRef>
          </c:val>
        </c:ser>
        <c:ser>
          <c:idx val="2"/>
          <c:order val="2"/>
          <c:tx>
            <c:strRef>
              <c:f>Affiliation!$J$1</c:f>
              <c:strCache>
                <c:ptCount val="1"/>
                <c:pt idx="0">
                  <c:v>相當同意</c:v>
                </c:pt>
              </c:strCache>
            </c:strRef>
          </c:tx>
          <c:spPr>
            <a:solidFill>
              <a:srgbClr val="00CC99"/>
            </a:solidFill>
            <a:ln>
              <a:solidFill>
                <a:srgbClr val="006600"/>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Affiliation!$J$2:$J$4</c:f>
              <c:numCache>
                <c:formatCode>0.00%</c:formatCode>
                <c:ptCount val="3"/>
                <c:pt idx="0">
                  <c:v>0.51465364120781532</c:v>
                </c:pt>
                <c:pt idx="1">
                  <c:v>0.62407462244595924</c:v>
                </c:pt>
                <c:pt idx="2">
                  <c:v>0.4686483288967761</c:v>
                </c:pt>
              </c:numCache>
            </c:numRef>
          </c:val>
        </c:ser>
        <c:ser>
          <c:idx val="3"/>
          <c:order val="3"/>
          <c:tx>
            <c:strRef>
              <c:f>Affiliation!$K$1</c:f>
              <c:strCache>
                <c:ptCount val="1"/>
                <c:pt idx="0">
                  <c:v>極之同意</c:v>
                </c:pt>
              </c:strCache>
            </c:strRef>
          </c:tx>
          <c:spPr>
            <a:solidFill>
              <a:srgbClr val="CC66FF"/>
            </a:solidFill>
            <a:ln>
              <a:solidFill>
                <a:srgbClr val="7030A0"/>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Affiliation!$K$2:$K$4</c:f>
              <c:numCache>
                <c:formatCode>0.00%</c:formatCode>
                <c:ptCount val="3"/>
                <c:pt idx="0">
                  <c:v>8.851391355831853E-2</c:v>
                </c:pt>
                <c:pt idx="1">
                  <c:v>0.11445069588392064</c:v>
                </c:pt>
                <c:pt idx="2">
                  <c:v>0.15010351966873675</c:v>
                </c:pt>
              </c:numCache>
            </c:numRef>
          </c:val>
        </c:ser>
        <c:overlap val="100"/>
        <c:axId val="97011584"/>
        <c:axId val="97013120"/>
      </c:barChart>
      <c:catAx>
        <c:axId val="97011584"/>
        <c:scaling>
          <c:orientation val="minMax"/>
        </c:scaling>
        <c:axPos val="l"/>
        <c:numFmt formatCode="General" sourceLinked="1"/>
        <c:tickLblPos val="nextTo"/>
        <c:txPr>
          <a:bodyPr/>
          <a:lstStyle/>
          <a:p>
            <a:pPr>
              <a:defRPr lang="zh-TW" sz="2000" b="1"/>
            </a:pPr>
            <a:endParaRPr lang="zh-TW"/>
          </a:p>
        </c:txPr>
        <c:crossAx val="97013120"/>
        <c:crosses val="autoZero"/>
        <c:auto val="1"/>
        <c:lblAlgn val="ctr"/>
        <c:lblOffset val="100"/>
      </c:catAx>
      <c:valAx>
        <c:axId val="97013120"/>
        <c:scaling>
          <c:orientation val="minMax"/>
        </c:scaling>
        <c:axPos val="b"/>
        <c:majorGridlines/>
        <c:numFmt formatCode="0%" sourceLinked="1"/>
        <c:tickLblPos val="nextTo"/>
        <c:txPr>
          <a:bodyPr/>
          <a:lstStyle/>
          <a:p>
            <a:pPr>
              <a:defRPr lang="zh-TW" sz="1600" b="1"/>
            </a:pPr>
            <a:endParaRPr lang="zh-TW"/>
          </a:p>
        </c:txPr>
        <c:crossAx val="9701158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sz="2000"/>
            </a:pPr>
            <a:r>
              <a:rPr lang="zh-TW" altLang="zh-TW" sz="2000" b="1" i="0" baseline="0"/>
              <a:t>社群關係</a:t>
            </a:r>
            <a:endParaRPr lang="en-US" altLang="zh-TW" sz="2000" b="1" i="0" baseline="0"/>
          </a:p>
        </c:rich>
      </c:tx>
    </c:title>
    <c:plotArea>
      <c:layout/>
      <c:barChart>
        <c:barDir val="bar"/>
        <c:grouping val="percentStacked"/>
        <c:ser>
          <c:idx val="0"/>
          <c:order val="0"/>
          <c:tx>
            <c:strRef>
              <c:f>'Social Concern'!$H$1</c:f>
              <c:strCache>
                <c:ptCount val="1"/>
                <c:pt idx="0">
                  <c:v>毫不同意</c:v>
                </c:pt>
              </c:strCache>
            </c:strRef>
          </c:tx>
          <c:spPr>
            <a:solidFill>
              <a:srgbClr val="3399FF"/>
            </a:solidFill>
            <a:ln>
              <a:solidFill>
                <a:srgbClr val="0000FF"/>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Concern'!$H$2:$H$6</c:f>
              <c:numCache>
                <c:formatCode>0.00%</c:formatCode>
                <c:ptCount val="5"/>
                <c:pt idx="0">
                  <c:v>1.6060114925593047E-2</c:v>
                </c:pt>
                <c:pt idx="1">
                  <c:v>2.1671826625387053E-2</c:v>
                </c:pt>
                <c:pt idx="2">
                  <c:v>2.6676492262343452E-2</c:v>
                </c:pt>
                <c:pt idx="3">
                  <c:v>3.5398230088495596E-2</c:v>
                </c:pt>
                <c:pt idx="4">
                  <c:v>6.6499557652609856E-2</c:v>
                </c:pt>
              </c:numCache>
            </c:numRef>
          </c:val>
        </c:ser>
        <c:ser>
          <c:idx val="1"/>
          <c:order val="1"/>
          <c:tx>
            <c:strRef>
              <c:f>'Social Concern'!$I$1</c:f>
              <c:strCache>
                <c:ptCount val="1"/>
                <c:pt idx="0">
                  <c:v>不太同意</c:v>
                </c:pt>
              </c:strCache>
            </c:strRef>
          </c:tx>
          <c:spPr>
            <a:solidFill>
              <a:srgbClr val="FF7C80"/>
            </a:solidFill>
            <a:ln>
              <a:solidFill>
                <a:srgbClr val="FF0000"/>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Concern'!$I$2:$I$6</c:f>
              <c:numCache>
                <c:formatCode>0.00%</c:formatCode>
                <c:ptCount val="5"/>
                <c:pt idx="0">
                  <c:v>5.1127154854869614E-2</c:v>
                </c:pt>
                <c:pt idx="1">
                  <c:v>0.14919652071354825</c:v>
                </c:pt>
                <c:pt idx="2">
                  <c:v>0.18231392778187194</c:v>
                </c:pt>
                <c:pt idx="3">
                  <c:v>0.13628318584070834</c:v>
                </c:pt>
                <c:pt idx="4">
                  <c:v>0.30595694485402625</c:v>
                </c:pt>
              </c:numCache>
            </c:numRef>
          </c:val>
        </c:ser>
        <c:ser>
          <c:idx val="2"/>
          <c:order val="2"/>
          <c:tx>
            <c:strRef>
              <c:f>'Social Concern'!$J$1</c:f>
              <c:strCache>
                <c:ptCount val="1"/>
                <c:pt idx="0">
                  <c:v>相當同意</c:v>
                </c:pt>
              </c:strCache>
            </c:strRef>
          </c:tx>
          <c:spPr>
            <a:solidFill>
              <a:srgbClr val="00CC99"/>
            </a:solidFill>
            <a:ln>
              <a:solidFill>
                <a:srgbClr val="006600"/>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Concern'!$J$2:$J$6</c:f>
              <c:numCache>
                <c:formatCode>0.00%</c:formatCode>
                <c:ptCount val="5"/>
                <c:pt idx="0">
                  <c:v>0.56136731987623179</c:v>
                </c:pt>
                <c:pt idx="1">
                  <c:v>0.67049977885891265</c:v>
                </c:pt>
                <c:pt idx="2">
                  <c:v>0.65585851142225493</c:v>
                </c:pt>
                <c:pt idx="3">
                  <c:v>0.66725663716814376</c:v>
                </c:pt>
                <c:pt idx="4">
                  <c:v>0.52816278383957538</c:v>
                </c:pt>
              </c:numCache>
            </c:numRef>
          </c:val>
        </c:ser>
        <c:ser>
          <c:idx val="3"/>
          <c:order val="3"/>
          <c:tx>
            <c:strRef>
              <c:f>'Social Concern'!$K$1</c:f>
              <c:strCache>
                <c:ptCount val="1"/>
                <c:pt idx="0">
                  <c:v>極之同意</c:v>
                </c:pt>
              </c:strCache>
            </c:strRef>
          </c:tx>
          <c:spPr>
            <a:solidFill>
              <a:srgbClr val="CC66FF"/>
            </a:solidFill>
            <a:ln>
              <a:solidFill>
                <a:srgbClr val="7030A0"/>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Concern'!$K$2:$K$6</c:f>
              <c:numCache>
                <c:formatCode>0.00%</c:formatCode>
                <c:ptCount val="5"/>
                <c:pt idx="0">
                  <c:v>0.37144541034330336</c:v>
                </c:pt>
                <c:pt idx="1">
                  <c:v>0.15863187380215243</c:v>
                </c:pt>
                <c:pt idx="2">
                  <c:v>0.13515106853352982</c:v>
                </c:pt>
                <c:pt idx="3">
                  <c:v>0.16106194690265488</c:v>
                </c:pt>
                <c:pt idx="4">
                  <c:v>9.9380713653789449E-2</c:v>
                </c:pt>
              </c:numCache>
            </c:numRef>
          </c:val>
        </c:ser>
        <c:overlap val="100"/>
        <c:axId val="97073024"/>
        <c:axId val="97074560"/>
      </c:barChart>
      <c:catAx>
        <c:axId val="97073024"/>
        <c:scaling>
          <c:orientation val="minMax"/>
        </c:scaling>
        <c:axPos val="l"/>
        <c:numFmt formatCode="General" sourceLinked="1"/>
        <c:tickLblPos val="nextTo"/>
        <c:txPr>
          <a:bodyPr/>
          <a:lstStyle/>
          <a:p>
            <a:pPr>
              <a:defRPr lang="zh-TW" sz="1800" b="1"/>
            </a:pPr>
            <a:endParaRPr lang="zh-TW"/>
          </a:p>
        </c:txPr>
        <c:crossAx val="97074560"/>
        <c:crosses val="autoZero"/>
        <c:auto val="1"/>
        <c:lblAlgn val="ctr"/>
        <c:lblOffset val="100"/>
      </c:catAx>
      <c:valAx>
        <c:axId val="97074560"/>
        <c:scaling>
          <c:orientation val="minMax"/>
        </c:scaling>
        <c:axPos val="b"/>
        <c:majorGridlines/>
        <c:numFmt formatCode="0%" sourceLinked="1"/>
        <c:tickLblPos val="nextTo"/>
        <c:txPr>
          <a:bodyPr/>
          <a:lstStyle/>
          <a:p>
            <a:pPr>
              <a:defRPr lang="zh-TW" sz="1600" b="1"/>
            </a:pPr>
            <a:endParaRPr lang="zh-TW"/>
          </a:p>
        </c:txPr>
        <c:crossAx val="9707302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競爭</a:t>
            </a:r>
            <a:endParaRPr lang="en-US" altLang="zh-TW" sz="2000" b="1" i="0" baseline="0"/>
          </a:p>
        </c:rich>
      </c:tx>
    </c:title>
    <c:plotArea>
      <c:layout/>
      <c:barChart>
        <c:barDir val="bar"/>
        <c:grouping val="percentStacked"/>
        <c:ser>
          <c:idx val="0"/>
          <c:order val="0"/>
          <c:tx>
            <c:strRef>
              <c:f>Competition!$H$1</c:f>
              <c:strCache>
                <c:ptCount val="1"/>
                <c:pt idx="0">
                  <c:v>毫不同意</c:v>
                </c:pt>
              </c:strCache>
            </c:strRef>
          </c:tx>
          <c:spPr>
            <a:solidFill>
              <a:srgbClr val="3399FF"/>
            </a:solidFill>
            <a:ln>
              <a:solidFill>
                <a:srgbClr val="0000FF"/>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Competition!$H$2:$H$7</c:f>
              <c:numCache>
                <c:formatCode>0.00%</c:formatCode>
                <c:ptCount val="6"/>
                <c:pt idx="0">
                  <c:v>5.8086392451717532E-2</c:v>
                </c:pt>
                <c:pt idx="1">
                  <c:v>0.14323646555539249</c:v>
                </c:pt>
                <c:pt idx="2">
                  <c:v>0.14456409499926282</c:v>
                </c:pt>
                <c:pt idx="3">
                  <c:v>3.5582459766720802E-2</c:v>
                </c:pt>
                <c:pt idx="4">
                  <c:v>4.354886330085609E-2</c:v>
                </c:pt>
                <c:pt idx="5">
                  <c:v>0.25827912477823711</c:v>
                </c:pt>
              </c:numCache>
            </c:numRef>
          </c:val>
        </c:ser>
        <c:ser>
          <c:idx val="1"/>
          <c:order val="1"/>
          <c:tx>
            <c:strRef>
              <c:f>Competition!$I$1</c:f>
              <c:strCache>
                <c:ptCount val="1"/>
                <c:pt idx="0">
                  <c:v>不太同意</c:v>
                </c:pt>
              </c:strCache>
            </c:strRef>
          </c:tx>
          <c:spPr>
            <a:solidFill>
              <a:srgbClr val="FF7C80"/>
            </a:solidFill>
            <a:ln>
              <a:solidFill>
                <a:srgbClr val="FF0000"/>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Competition!$I$2:$I$7</c:f>
              <c:numCache>
                <c:formatCode>0.00%</c:formatCode>
                <c:ptCount val="6"/>
                <c:pt idx="0">
                  <c:v>0.33318590594132463</c:v>
                </c:pt>
                <c:pt idx="1">
                  <c:v>0.5049417318188526</c:v>
                </c:pt>
                <c:pt idx="2">
                  <c:v>0.48635491960466326</c:v>
                </c:pt>
                <c:pt idx="3">
                  <c:v>0.14351099955706551</c:v>
                </c:pt>
                <c:pt idx="4">
                  <c:v>0.24313551815766171</c:v>
                </c:pt>
                <c:pt idx="5">
                  <c:v>0.4714665878178611</c:v>
                </c:pt>
              </c:numCache>
            </c:numRef>
          </c:val>
        </c:ser>
        <c:ser>
          <c:idx val="2"/>
          <c:order val="2"/>
          <c:tx>
            <c:strRef>
              <c:f>Competition!$J$1</c:f>
              <c:strCache>
                <c:ptCount val="1"/>
                <c:pt idx="0">
                  <c:v>相當同意</c:v>
                </c:pt>
              </c:strCache>
            </c:strRef>
          </c:tx>
          <c:spPr>
            <a:solidFill>
              <a:srgbClr val="00CC99"/>
            </a:solidFill>
            <a:ln>
              <a:solidFill>
                <a:srgbClr val="006600"/>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Competition!$J$2:$J$7</c:f>
              <c:numCache>
                <c:formatCode>0.00%</c:formatCode>
                <c:ptCount val="6"/>
                <c:pt idx="0">
                  <c:v>0.40468819106590115</c:v>
                </c:pt>
                <c:pt idx="1">
                  <c:v>0.23631804100899867</c:v>
                </c:pt>
                <c:pt idx="2">
                  <c:v>0.28308010030978104</c:v>
                </c:pt>
                <c:pt idx="3">
                  <c:v>0.6054923962793447</c:v>
                </c:pt>
                <c:pt idx="4">
                  <c:v>0.53852967227635073</c:v>
                </c:pt>
                <c:pt idx="5">
                  <c:v>0.18775872264931992</c:v>
                </c:pt>
              </c:numCache>
            </c:numRef>
          </c:val>
        </c:ser>
        <c:ser>
          <c:idx val="3"/>
          <c:order val="3"/>
          <c:tx>
            <c:strRef>
              <c:f>Competition!$K$1</c:f>
              <c:strCache>
                <c:ptCount val="1"/>
                <c:pt idx="0">
                  <c:v>極之同意</c:v>
                </c:pt>
              </c:strCache>
            </c:strRef>
          </c:tx>
          <c:spPr>
            <a:solidFill>
              <a:srgbClr val="CC66FF"/>
            </a:solidFill>
            <a:ln>
              <a:solidFill>
                <a:srgbClr val="7030A0"/>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Competition!$K$2:$K$7</c:f>
              <c:numCache>
                <c:formatCode>0.00%</c:formatCode>
                <c:ptCount val="6"/>
                <c:pt idx="0">
                  <c:v>0.20403951054105854</c:v>
                </c:pt>
                <c:pt idx="1">
                  <c:v>0.11550376161675763</c:v>
                </c:pt>
                <c:pt idx="2">
                  <c:v>8.6000885086296219E-2</c:v>
                </c:pt>
                <c:pt idx="3">
                  <c:v>0.21541414439687057</c:v>
                </c:pt>
                <c:pt idx="4">
                  <c:v>0.17478594626513141</c:v>
                </c:pt>
                <c:pt idx="5">
                  <c:v>8.2495564754583098E-2</c:v>
                </c:pt>
              </c:numCache>
            </c:numRef>
          </c:val>
        </c:ser>
        <c:overlap val="100"/>
        <c:axId val="97193984"/>
        <c:axId val="97195520"/>
      </c:barChart>
      <c:catAx>
        <c:axId val="97193984"/>
        <c:scaling>
          <c:orientation val="minMax"/>
        </c:scaling>
        <c:axPos val="l"/>
        <c:numFmt formatCode="General" sourceLinked="1"/>
        <c:tickLblPos val="nextTo"/>
        <c:txPr>
          <a:bodyPr/>
          <a:lstStyle/>
          <a:p>
            <a:pPr>
              <a:defRPr lang="zh-TW" sz="1800" b="1"/>
            </a:pPr>
            <a:endParaRPr lang="zh-TW"/>
          </a:p>
        </c:txPr>
        <c:crossAx val="97195520"/>
        <c:crosses val="autoZero"/>
        <c:auto val="1"/>
        <c:lblAlgn val="ctr"/>
        <c:lblOffset val="100"/>
      </c:catAx>
      <c:valAx>
        <c:axId val="97195520"/>
        <c:scaling>
          <c:orientation val="minMax"/>
        </c:scaling>
        <c:axPos val="b"/>
        <c:majorGridlines/>
        <c:numFmt formatCode="0%" sourceLinked="1"/>
        <c:tickLblPos val="nextTo"/>
        <c:txPr>
          <a:bodyPr/>
          <a:lstStyle/>
          <a:p>
            <a:pPr>
              <a:defRPr lang="zh-TW" sz="1600" b="1"/>
            </a:pPr>
            <a:endParaRPr lang="zh-TW"/>
          </a:p>
        </c:txPr>
        <c:crossAx val="9719398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社會權力</a:t>
            </a:r>
            <a:endParaRPr lang="en-US" altLang="zh-TW" sz="2000" b="1" i="0" baseline="0"/>
          </a:p>
        </c:rich>
      </c:tx>
    </c:title>
    <c:plotArea>
      <c:layout/>
      <c:barChart>
        <c:barDir val="bar"/>
        <c:grouping val="percentStacked"/>
        <c:ser>
          <c:idx val="0"/>
          <c:order val="0"/>
          <c:tx>
            <c:strRef>
              <c:f>'Social Power'!$H$1</c:f>
              <c:strCache>
                <c:ptCount val="1"/>
                <c:pt idx="0">
                  <c:v>毫不同意</c:v>
                </c:pt>
              </c:strCache>
            </c:strRef>
          </c:tx>
          <c:spPr>
            <a:solidFill>
              <a:srgbClr val="3399FF"/>
            </a:solidFill>
            <a:ln>
              <a:solidFill>
                <a:srgbClr val="0000FF"/>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Power'!$H$2:$H$7</c:f>
              <c:numCache>
                <c:formatCode>0.00%</c:formatCode>
                <c:ptCount val="6"/>
                <c:pt idx="0">
                  <c:v>0.1987169923914672</c:v>
                </c:pt>
                <c:pt idx="1">
                  <c:v>5.9244888822563797E-2</c:v>
                </c:pt>
                <c:pt idx="2">
                  <c:v>0.20494857653897749</c:v>
                </c:pt>
                <c:pt idx="3">
                  <c:v>0.3051783315923004</c:v>
                </c:pt>
                <c:pt idx="4">
                  <c:v>0.14592019058963707</c:v>
                </c:pt>
                <c:pt idx="5">
                  <c:v>0.25003725227238793</c:v>
                </c:pt>
              </c:numCache>
            </c:numRef>
          </c:val>
        </c:ser>
        <c:ser>
          <c:idx val="1"/>
          <c:order val="1"/>
          <c:tx>
            <c:strRef>
              <c:f>'Social Power'!$I$1</c:f>
              <c:strCache>
                <c:ptCount val="1"/>
                <c:pt idx="0">
                  <c:v>不太同意</c:v>
                </c:pt>
              </c:strCache>
            </c:strRef>
          </c:tx>
          <c:spPr>
            <a:solidFill>
              <a:srgbClr val="FF7C80"/>
            </a:solidFill>
            <a:ln>
              <a:solidFill>
                <a:srgbClr val="FF0000"/>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Power'!$I$2:$I$7</c:f>
              <c:numCache>
                <c:formatCode>0.00%</c:formatCode>
                <c:ptCount val="6"/>
                <c:pt idx="0">
                  <c:v>0.56079367447411843</c:v>
                </c:pt>
                <c:pt idx="1">
                  <c:v>0.22205640949112124</c:v>
                </c:pt>
                <c:pt idx="2">
                  <c:v>0.53122671038902969</c:v>
                </c:pt>
                <c:pt idx="3">
                  <c:v>0.54932099686613933</c:v>
                </c:pt>
                <c:pt idx="4">
                  <c:v>0.50029779630732552</c:v>
                </c:pt>
                <c:pt idx="5">
                  <c:v>0.48696170466398458</c:v>
                </c:pt>
              </c:numCache>
            </c:numRef>
          </c:val>
        </c:ser>
        <c:ser>
          <c:idx val="2"/>
          <c:order val="2"/>
          <c:tx>
            <c:strRef>
              <c:f>'Social Power'!$J$1</c:f>
              <c:strCache>
                <c:ptCount val="1"/>
                <c:pt idx="0">
                  <c:v>相當同意</c:v>
                </c:pt>
              </c:strCache>
            </c:strRef>
          </c:tx>
          <c:spPr>
            <a:solidFill>
              <a:srgbClr val="00CC99"/>
            </a:solidFill>
            <a:ln>
              <a:solidFill>
                <a:srgbClr val="006600"/>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Power'!$J$2:$J$7</c:f>
              <c:numCache>
                <c:formatCode>0.00%</c:formatCode>
                <c:ptCount val="6"/>
                <c:pt idx="0">
                  <c:v>0.20677308667760724</c:v>
                </c:pt>
                <c:pt idx="1">
                  <c:v>0.57916728846440835</c:v>
                </c:pt>
                <c:pt idx="2">
                  <c:v>0.2240274258458787</c:v>
                </c:pt>
                <c:pt idx="3">
                  <c:v>0.11998209222504104</c:v>
                </c:pt>
                <c:pt idx="4">
                  <c:v>0.30643240023823731</c:v>
                </c:pt>
                <c:pt idx="5">
                  <c:v>0.22127849798837729</c:v>
                </c:pt>
              </c:numCache>
            </c:numRef>
          </c:val>
        </c:ser>
        <c:ser>
          <c:idx val="3"/>
          <c:order val="3"/>
          <c:tx>
            <c:strRef>
              <c:f>'Social Power'!$K$1</c:f>
              <c:strCache>
                <c:ptCount val="1"/>
                <c:pt idx="0">
                  <c:v>極之同意</c:v>
                </c:pt>
              </c:strCache>
            </c:strRef>
          </c:tx>
          <c:spPr>
            <a:solidFill>
              <a:srgbClr val="CC66FF"/>
            </a:solidFill>
            <a:ln>
              <a:solidFill>
                <a:srgbClr val="7030A0"/>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Power'!$K$2:$K$7</c:f>
              <c:numCache>
                <c:formatCode>0.00%</c:formatCode>
                <c:ptCount val="6"/>
                <c:pt idx="0">
                  <c:v>3.3716246456810386E-2</c:v>
                </c:pt>
                <c:pt idx="1">
                  <c:v>0.13953141322190721</c:v>
                </c:pt>
                <c:pt idx="2">
                  <c:v>3.979728722611426E-2</c:v>
                </c:pt>
                <c:pt idx="3">
                  <c:v>2.5518579316519931E-2</c:v>
                </c:pt>
                <c:pt idx="4">
                  <c:v>4.7349612864800474E-2</c:v>
                </c:pt>
                <c:pt idx="5">
                  <c:v>4.1722545075249556E-2</c:v>
                </c:pt>
              </c:numCache>
            </c:numRef>
          </c:val>
        </c:ser>
        <c:overlap val="100"/>
        <c:axId val="97138560"/>
        <c:axId val="97140096"/>
      </c:barChart>
      <c:catAx>
        <c:axId val="97138560"/>
        <c:scaling>
          <c:orientation val="minMax"/>
        </c:scaling>
        <c:axPos val="l"/>
        <c:numFmt formatCode="General" sourceLinked="1"/>
        <c:tickLblPos val="nextTo"/>
        <c:txPr>
          <a:bodyPr/>
          <a:lstStyle/>
          <a:p>
            <a:pPr>
              <a:defRPr lang="zh-TW" sz="1800" b="1"/>
            </a:pPr>
            <a:endParaRPr lang="zh-TW"/>
          </a:p>
        </c:txPr>
        <c:crossAx val="97140096"/>
        <c:crosses val="autoZero"/>
        <c:auto val="1"/>
        <c:lblAlgn val="ctr"/>
        <c:lblOffset val="100"/>
      </c:catAx>
      <c:valAx>
        <c:axId val="97140096"/>
        <c:scaling>
          <c:orientation val="minMax"/>
        </c:scaling>
        <c:axPos val="b"/>
        <c:majorGridlines/>
        <c:numFmt formatCode="0%" sourceLinked="1"/>
        <c:tickLblPos val="nextTo"/>
        <c:txPr>
          <a:bodyPr/>
          <a:lstStyle/>
          <a:p>
            <a:pPr>
              <a:defRPr lang="zh-TW" sz="1600" b="1"/>
            </a:pPr>
            <a:endParaRPr lang="zh-TW"/>
          </a:p>
        </c:txPr>
        <c:crossAx val="97138560"/>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努力</a:t>
            </a:r>
            <a:endParaRPr lang="en-US" altLang="zh-TW" sz="2000" b="1" i="0" baseline="0"/>
          </a:p>
        </c:rich>
      </c:tx>
      <c:layout>
        <c:manualLayout>
          <c:xMode val="edge"/>
          <c:yMode val="edge"/>
          <c:x val="0.43370822397200487"/>
          <c:y val="2.7777777777777922E-2"/>
        </c:manualLayout>
      </c:layout>
    </c:title>
    <c:plotArea>
      <c:layout/>
      <c:barChart>
        <c:barDir val="bar"/>
        <c:grouping val="percentStacked"/>
        <c:ser>
          <c:idx val="0"/>
          <c:order val="0"/>
          <c:tx>
            <c:strRef>
              <c:f>Effort!$H$1</c:f>
              <c:strCache>
                <c:ptCount val="1"/>
                <c:pt idx="0">
                  <c:v>毫不同意</c:v>
                </c:pt>
              </c:strCache>
            </c:strRef>
          </c:tx>
          <c:spPr>
            <a:solidFill>
              <a:srgbClr val="3399FF"/>
            </a:solidFill>
            <a:ln>
              <a:solidFill>
                <a:srgbClr val="0000FF"/>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Effort!$H$2:$H$8</c:f>
              <c:numCache>
                <c:formatCode>0.00%</c:formatCode>
                <c:ptCount val="7"/>
                <c:pt idx="0">
                  <c:v>4.4477172312223874E-2</c:v>
                </c:pt>
                <c:pt idx="1">
                  <c:v>3.2547864506627402E-2</c:v>
                </c:pt>
                <c:pt idx="2">
                  <c:v>2.7990571596935781E-2</c:v>
                </c:pt>
                <c:pt idx="3">
                  <c:v>5.0729980828786506E-2</c:v>
                </c:pt>
                <c:pt idx="4">
                  <c:v>6.3089622641509441E-2</c:v>
                </c:pt>
                <c:pt idx="5">
                  <c:v>3.1886625332152349E-2</c:v>
                </c:pt>
                <c:pt idx="6">
                  <c:v>4.4234739015039833E-2</c:v>
                </c:pt>
              </c:numCache>
            </c:numRef>
          </c:val>
        </c:ser>
        <c:ser>
          <c:idx val="1"/>
          <c:order val="1"/>
          <c:tx>
            <c:strRef>
              <c:f>Effort!$I$1</c:f>
              <c:strCache>
                <c:ptCount val="1"/>
                <c:pt idx="0">
                  <c:v>不太同意</c:v>
                </c:pt>
              </c:strCache>
            </c:strRef>
          </c:tx>
          <c:spPr>
            <a:solidFill>
              <a:srgbClr val="FF7C80"/>
            </a:solidFill>
            <a:ln>
              <a:solidFill>
                <a:srgbClr val="FF0000"/>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Effort!$I$2:$I$8</c:f>
              <c:numCache>
                <c:formatCode>0.00%</c:formatCode>
                <c:ptCount val="7"/>
                <c:pt idx="0">
                  <c:v>0.13298969072164948</c:v>
                </c:pt>
                <c:pt idx="1">
                  <c:v>0.24064801178203288</c:v>
                </c:pt>
                <c:pt idx="2">
                  <c:v>0.17309958750736656</c:v>
                </c:pt>
                <c:pt idx="3">
                  <c:v>0.35142309393894816</c:v>
                </c:pt>
                <c:pt idx="4">
                  <c:v>0.34699292452830183</c:v>
                </c:pt>
                <c:pt idx="5">
                  <c:v>0.19191024505462101</c:v>
                </c:pt>
                <c:pt idx="6">
                  <c:v>0.31038041875553007</c:v>
                </c:pt>
              </c:numCache>
            </c:numRef>
          </c:val>
        </c:ser>
        <c:ser>
          <c:idx val="2"/>
          <c:order val="2"/>
          <c:tx>
            <c:strRef>
              <c:f>Effort!$J$1</c:f>
              <c:strCache>
                <c:ptCount val="1"/>
                <c:pt idx="0">
                  <c:v>相當同意</c:v>
                </c:pt>
              </c:strCache>
            </c:strRef>
          </c:tx>
          <c:spPr>
            <a:solidFill>
              <a:srgbClr val="00CC99"/>
            </a:solidFill>
            <a:ln>
              <a:solidFill>
                <a:srgbClr val="006600"/>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Effort!$J$2:$J$8</c:f>
              <c:numCache>
                <c:formatCode>0.00%</c:formatCode>
                <c:ptCount val="7"/>
                <c:pt idx="0">
                  <c:v>0.53092783505154661</c:v>
                </c:pt>
                <c:pt idx="1">
                  <c:v>0.60147275405007361</c:v>
                </c:pt>
                <c:pt idx="2">
                  <c:v>0.65114908662345605</c:v>
                </c:pt>
                <c:pt idx="3">
                  <c:v>0.48798112372806446</c:v>
                </c:pt>
                <c:pt idx="4">
                  <c:v>0.50604363207547376</c:v>
                </c:pt>
                <c:pt idx="5">
                  <c:v>0.66341895482728053</c:v>
                </c:pt>
                <c:pt idx="6">
                  <c:v>0.55529342376879975</c:v>
                </c:pt>
              </c:numCache>
            </c:numRef>
          </c:val>
        </c:ser>
        <c:ser>
          <c:idx val="3"/>
          <c:order val="3"/>
          <c:tx>
            <c:strRef>
              <c:f>Effort!$K$1</c:f>
              <c:strCache>
                <c:ptCount val="1"/>
                <c:pt idx="0">
                  <c:v>極之同意</c:v>
                </c:pt>
              </c:strCache>
            </c:strRef>
          </c:tx>
          <c:spPr>
            <a:solidFill>
              <a:srgbClr val="CC66FF"/>
            </a:solidFill>
            <a:ln>
              <a:solidFill>
                <a:srgbClr val="7030A0"/>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Effort!$K$2:$K$8</c:f>
              <c:numCache>
                <c:formatCode>0.00%</c:formatCode>
                <c:ptCount val="7"/>
                <c:pt idx="0">
                  <c:v>0.29160530191458095</c:v>
                </c:pt>
                <c:pt idx="1">
                  <c:v>0.12533136966126671</c:v>
                </c:pt>
                <c:pt idx="2">
                  <c:v>0.14776075427224541</c:v>
                </c:pt>
                <c:pt idx="3">
                  <c:v>0.10986580150420307</c:v>
                </c:pt>
                <c:pt idx="4">
                  <c:v>8.3873820754717027E-2</c:v>
                </c:pt>
                <c:pt idx="5">
                  <c:v>0.1127841747859465</c:v>
                </c:pt>
                <c:pt idx="6">
                  <c:v>9.0091418460631095E-2</c:v>
                </c:pt>
              </c:numCache>
            </c:numRef>
          </c:val>
        </c:ser>
        <c:overlap val="100"/>
        <c:axId val="97331072"/>
        <c:axId val="97332608"/>
      </c:barChart>
      <c:catAx>
        <c:axId val="97331072"/>
        <c:scaling>
          <c:orientation val="minMax"/>
        </c:scaling>
        <c:axPos val="l"/>
        <c:numFmt formatCode="General" sourceLinked="1"/>
        <c:tickLblPos val="nextTo"/>
        <c:txPr>
          <a:bodyPr/>
          <a:lstStyle/>
          <a:p>
            <a:pPr>
              <a:defRPr lang="zh-TW" sz="1800" b="1"/>
            </a:pPr>
            <a:endParaRPr lang="zh-TW"/>
          </a:p>
        </c:txPr>
        <c:crossAx val="97332608"/>
        <c:crosses val="autoZero"/>
        <c:auto val="1"/>
        <c:lblAlgn val="ctr"/>
        <c:lblOffset val="100"/>
      </c:catAx>
      <c:valAx>
        <c:axId val="97332608"/>
        <c:scaling>
          <c:orientation val="minMax"/>
        </c:scaling>
        <c:axPos val="b"/>
        <c:majorGridlines/>
        <c:numFmt formatCode="0%" sourceLinked="1"/>
        <c:tickLblPos val="nextTo"/>
        <c:txPr>
          <a:bodyPr/>
          <a:lstStyle/>
          <a:p>
            <a:pPr>
              <a:defRPr lang="zh-TW" sz="1600" b="1"/>
            </a:pPr>
            <a:endParaRPr lang="zh-TW"/>
          </a:p>
        </c:txPr>
        <c:crossAx val="97331072"/>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對學校的態度</a:t>
            </a:r>
            <a:endParaRPr lang="en-US" sz="1800" b="1" i="0" baseline="0" dirty="0"/>
          </a:p>
        </c:rich>
      </c:tx>
    </c:title>
    <c:plotArea>
      <c:layout/>
      <c:barChart>
        <c:barDir val="col"/>
        <c:grouping val="clustered"/>
        <c:ser>
          <c:idx val="0"/>
          <c:order val="0"/>
          <c:tx>
            <c:strRef>
              <c:f>'Attitudes to School'!$B$1</c:f>
              <c:strCache>
                <c:ptCount val="1"/>
                <c:pt idx="0">
                  <c:v>Mean</c:v>
                </c:pt>
              </c:strCache>
            </c:strRef>
          </c:tx>
          <c:spPr>
            <a:solidFill>
              <a:srgbClr val="3399FF"/>
            </a:solidFill>
          </c:spPr>
          <c:dLbls>
            <c:txPr>
              <a:bodyPr/>
              <a:lstStyle/>
              <a:p>
                <a:pPr>
                  <a:defRPr lang="en-US" b="1"/>
                </a:pPr>
                <a:endParaRPr lang="zh-TW"/>
              </a:p>
            </c:txPr>
            <c:showVal val="1"/>
          </c:dLbls>
          <c:cat>
            <c:strRef>
              <c:f>'Attitudes to School'!$A$2:$A$8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School'!$B$2:$B$8</c:f>
              <c:numCache>
                <c:formatCode>0.00_ </c:formatCode>
                <c:ptCount val="7"/>
                <c:pt idx="0">
                  <c:v>1.9448023331759849</c:v>
                </c:pt>
                <c:pt idx="1">
                  <c:v>2.4188019854643148</c:v>
                </c:pt>
                <c:pt idx="2">
                  <c:v>2.4261429758935726</c:v>
                </c:pt>
                <c:pt idx="3">
                  <c:v>2.4814781205502703</c:v>
                </c:pt>
                <c:pt idx="4">
                  <c:v>2.7692009472118011</c:v>
                </c:pt>
                <c:pt idx="5">
                  <c:v>2.9062433643035703</c:v>
                </c:pt>
                <c:pt idx="6">
                  <c:v>2.942969241084529</c:v>
                </c:pt>
              </c:numCache>
            </c:numRef>
          </c:val>
        </c:ser>
        <c:axId val="78371840"/>
        <c:axId val="78383360"/>
      </c:barChart>
      <c:catAx>
        <c:axId val="78371840"/>
        <c:scaling>
          <c:orientation val="minMax"/>
        </c:scaling>
        <c:axPos val="b"/>
        <c:numFmt formatCode="General" sourceLinked="1"/>
        <c:tickLblPos val="nextTo"/>
        <c:txPr>
          <a:bodyPr/>
          <a:lstStyle/>
          <a:p>
            <a:pPr>
              <a:defRPr lang="en-US" sz="1300" b="1" baseline="0"/>
            </a:pPr>
            <a:endParaRPr lang="zh-TW"/>
          </a:p>
        </c:txPr>
        <c:crossAx val="78383360"/>
        <c:crosses val="autoZero"/>
        <c:auto val="1"/>
        <c:lblAlgn val="ctr"/>
        <c:lblOffset val="100"/>
      </c:catAx>
      <c:valAx>
        <c:axId val="78383360"/>
        <c:scaling>
          <c:orientation val="minMax"/>
          <c:max val="4"/>
          <c:min val="1"/>
        </c:scaling>
        <c:axPos val="l"/>
        <c:majorGridlines/>
        <c:numFmt formatCode="0.0_ " sourceLinked="0"/>
        <c:tickLblPos val="nextTo"/>
        <c:txPr>
          <a:bodyPr/>
          <a:lstStyle/>
          <a:p>
            <a:pPr>
              <a:defRPr lang="en-US" b="1"/>
            </a:pPr>
            <a:endParaRPr lang="zh-TW"/>
          </a:p>
        </c:txPr>
        <c:crossAx val="78371840"/>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40.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sz="2000"/>
            </a:pPr>
            <a:r>
              <a:rPr lang="zh-TW" sz="2000"/>
              <a:t>作業</a:t>
            </a:r>
            <a:endParaRPr lang="en-US" sz="2000"/>
          </a:p>
        </c:rich>
      </c:tx>
    </c:title>
    <c:plotArea>
      <c:layout/>
      <c:barChart>
        <c:barDir val="bar"/>
        <c:grouping val="percentStacked"/>
        <c:ser>
          <c:idx val="0"/>
          <c:order val="0"/>
          <c:tx>
            <c:strRef>
              <c:f>Task!$H$1</c:f>
              <c:strCache>
                <c:ptCount val="1"/>
                <c:pt idx="0">
                  <c:v>毫不同意</c:v>
                </c:pt>
              </c:strCache>
            </c:strRef>
          </c:tx>
          <c:spPr>
            <a:solidFill>
              <a:srgbClr val="3399FF"/>
            </a:solidFill>
            <a:ln>
              <a:solidFill>
                <a:srgbClr val="0000FF"/>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Task!$H$2:$H$5</c:f>
              <c:numCache>
                <c:formatCode>0.00%</c:formatCode>
                <c:ptCount val="4"/>
                <c:pt idx="0">
                  <c:v>4.7029338051009881E-2</c:v>
                </c:pt>
                <c:pt idx="1">
                  <c:v>1.2094395280235993E-2</c:v>
                </c:pt>
                <c:pt idx="2">
                  <c:v>1.5182783018867973E-2</c:v>
                </c:pt>
                <c:pt idx="3">
                  <c:v>2.5092250922509246E-2</c:v>
                </c:pt>
              </c:numCache>
            </c:numRef>
          </c:val>
        </c:ser>
        <c:ser>
          <c:idx val="1"/>
          <c:order val="1"/>
          <c:tx>
            <c:strRef>
              <c:f>Task!$I$1</c:f>
              <c:strCache>
                <c:ptCount val="1"/>
                <c:pt idx="0">
                  <c:v>不太同意</c:v>
                </c:pt>
              </c:strCache>
            </c:strRef>
          </c:tx>
          <c:spPr>
            <a:solidFill>
              <a:srgbClr val="FF7C80"/>
            </a:solidFill>
            <a:ln>
              <a:solidFill>
                <a:srgbClr val="FF0000"/>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Task!$I$2:$I$5</c:f>
              <c:numCache>
                <c:formatCode>0.00%</c:formatCode>
                <c:ptCount val="4"/>
                <c:pt idx="0">
                  <c:v>0.23794781070322904</c:v>
                </c:pt>
                <c:pt idx="1">
                  <c:v>5.4719764011799524E-2</c:v>
                </c:pt>
                <c:pt idx="2">
                  <c:v>6.1025943396226405E-2</c:v>
                </c:pt>
                <c:pt idx="3">
                  <c:v>0.11808118081180811</c:v>
                </c:pt>
              </c:numCache>
            </c:numRef>
          </c:val>
        </c:ser>
        <c:ser>
          <c:idx val="2"/>
          <c:order val="2"/>
          <c:tx>
            <c:strRef>
              <c:f>Task!$J$1</c:f>
              <c:strCache>
                <c:ptCount val="1"/>
                <c:pt idx="0">
                  <c:v>相當同意</c:v>
                </c:pt>
              </c:strCache>
            </c:strRef>
          </c:tx>
          <c:spPr>
            <a:solidFill>
              <a:srgbClr val="00CC99"/>
            </a:solidFill>
            <a:ln>
              <a:solidFill>
                <a:srgbClr val="006600"/>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Task!$J$2:$J$5</c:f>
              <c:numCache>
                <c:formatCode>0.00%</c:formatCode>
                <c:ptCount val="4"/>
                <c:pt idx="0">
                  <c:v>0.50199026979212658</c:v>
                </c:pt>
                <c:pt idx="1">
                  <c:v>0.57684365781711044</c:v>
                </c:pt>
                <c:pt idx="2">
                  <c:v>0.53626179245283023</c:v>
                </c:pt>
                <c:pt idx="3">
                  <c:v>0.57977859778597785</c:v>
                </c:pt>
              </c:numCache>
            </c:numRef>
          </c:val>
        </c:ser>
        <c:ser>
          <c:idx val="3"/>
          <c:order val="3"/>
          <c:tx>
            <c:strRef>
              <c:f>Task!$K$1</c:f>
              <c:strCache>
                <c:ptCount val="1"/>
                <c:pt idx="0">
                  <c:v>極之同意</c:v>
                </c:pt>
              </c:strCache>
            </c:strRef>
          </c:tx>
          <c:spPr>
            <a:solidFill>
              <a:srgbClr val="CC66FF"/>
            </a:solidFill>
            <a:ln>
              <a:solidFill>
                <a:srgbClr val="7030A0"/>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Task!$K$2:$K$5</c:f>
              <c:numCache>
                <c:formatCode>0.00%</c:formatCode>
                <c:ptCount val="4"/>
                <c:pt idx="0">
                  <c:v>0.21303258145363421</c:v>
                </c:pt>
                <c:pt idx="1">
                  <c:v>0.35634218289085673</c:v>
                </c:pt>
                <c:pt idx="2">
                  <c:v>0.38752948113207686</c:v>
                </c:pt>
                <c:pt idx="3">
                  <c:v>0.27704797047970481</c:v>
                </c:pt>
              </c:numCache>
            </c:numRef>
          </c:val>
        </c:ser>
        <c:overlap val="100"/>
        <c:axId val="97384320"/>
        <c:axId val="97385856"/>
      </c:barChart>
      <c:catAx>
        <c:axId val="97384320"/>
        <c:scaling>
          <c:orientation val="minMax"/>
        </c:scaling>
        <c:axPos val="l"/>
        <c:numFmt formatCode="General" sourceLinked="1"/>
        <c:tickLblPos val="nextTo"/>
        <c:txPr>
          <a:bodyPr/>
          <a:lstStyle/>
          <a:p>
            <a:pPr>
              <a:defRPr lang="zh-TW" sz="1800"/>
            </a:pPr>
            <a:endParaRPr lang="zh-TW"/>
          </a:p>
        </c:txPr>
        <c:crossAx val="97385856"/>
        <c:crosses val="autoZero"/>
        <c:auto val="1"/>
        <c:lblAlgn val="ctr"/>
        <c:lblOffset val="100"/>
      </c:catAx>
      <c:valAx>
        <c:axId val="97385856"/>
        <c:scaling>
          <c:orientation val="minMax"/>
        </c:scaling>
        <c:axPos val="b"/>
        <c:majorGridlines/>
        <c:numFmt formatCode="0%" sourceLinked="1"/>
        <c:tickLblPos val="nextTo"/>
        <c:txPr>
          <a:bodyPr/>
          <a:lstStyle/>
          <a:p>
            <a:pPr>
              <a:defRPr lang="zh-TW"/>
            </a:pPr>
            <a:endParaRPr lang="zh-TW"/>
          </a:p>
        </c:txPr>
        <c:crossAx val="97384320"/>
        <c:crosses val="autoZero"/>
        <c:crossBetween val="between"/>
      </c:valAx>
    </c:plotArea>
    <c:legend>
      <c:legendPos val="r"/>
      <c:txPr>
        <a:bodyPr/>
        <a:lstStyle/>
        <a:p>
          <a:pPr>
            <a:defRPr lang="zh-TW" sz="1400"/>
          </a:pPr>
          <a:endParaRPr lang="zh-TW"/>
        </a:p>
      </c:txPr>
    </c:legend>
    <c:plotVisOnly val="1"/>
    <c:dispBlanksAs val="gap"/>
  </c:chart>
  <c:txPr>
    <a:bodyPr/>
    <a:lstStyle/>
    <a:p>
      <a:pPr>
        <a:defRPr sz="1600" b="1"/>
      </a:pPr>
      <a:endParaRPr lang="zh-TW"/>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sz="2000"/>
              <a:t>稱讚</a:t>
            </a:r>
            <a:endParaRPr lang="en-US" sz="2000"/>
          </a:p>
        </c:rich>
      </c:tx>
    </c:title>
    <c:plotArea>
      <c:layout/>
      <c:barChart>
        <c:barDir val="bar"/>
        <c:grouping val="percentStacked"/>
        <c:ser>
          <c:idx val="0"/>
          <c:order val="0"/>
          <c:tx>
            <c:strRef>
              <c:f>Praise!$H$1</c:f>
              <c:strCache>
                <c:ptCount val="1"/>
                <c:pt idx="0">
                  <c:v>毫不同意</c:v>
                </c:pt>
              </c:strCache>
            </c:strRef>
          </c:tx>
          <c:spPr>
            <a:solidFill>
              <a:srgbClr val="3399FF"/>
            </a:solidFill>
            <a:ln>
              <a:solidFill>
                <a:srgbClr val="0000FF"/>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Praise!$H$2:$H$6</c:f>
              <c:numCache>
                <c:formatCode>0.00%</c:formatCode>
                <c:ptCount val="5"/>
                <c:pt idx="0">
                  <c:v>7.4648928307464876E-2</c:v>
                </c:pt>
                <c:pt idx="1">
                  <c:v>8.4665482534044254E-2</c:v>
                </c:pt>
                <c:pt idx="2">
                  <c:v>7.4726250369932024E-2</c:v>
                </c:pt>
                <c:pt idx="3">
                  <c:v>6.1898415519028714E-2</c:v>
                </c:pt>
                <c:pt idx="4">
                  <c:v>9.8801952373909541E-2</c:v>
                </c:pt>
              </c:numCache>
            </c:numRef>
          </c:val>
        </c:ser>
        <c:ser>
          <c:idx val="1"/>
          <c:order val="1"/>
          <c:tx>
            <c:strRef>
              <c:f>Praise!$I$1</c:f>
              <c:strCache>
                <c:ptCount val="1"/>
                <c:pt idx="0">
                  <c:v>不太同意</c:v>
                </c:pt>
              </c:strCache>
            </c:strRef>
          </c:tx>
          <c:spPr>
            <a:solidFill>
              <a:srgbClr val="FF7C80"/>
            </a:solidFill>
            <a:ln>
              <a:solidFill>
                <a:srgbClr val="FF0000"/>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Praise!$I$2:$I$6</c:f>
              <c:numCache>
                <c:formatCode>0.00%</c:formatCode>
                <c:ptCount val="5"/>
                <c:pt idx="0">
                  <c:v>0.30081300813008138</c:v>
                </c:pt>
                <c:pt idx="1">
                  <c:v>0.36234458259325136</c:v>
                </c:pt>
                <c:pt idx="2">
                  <c:v>0.3666765315182014</c:v>
                </c:pt>
                <c:pt idx="3">
                  <c:v>0.20361320894417295</c:v>
                </c:pt>
                <c:pt idx="4">
                  <c:v>0.30956959029729414</c:v>
                </c:pt>
              </c:numCache>
            </c:numRef>
          </c:val>
        </c:ser>
        <c:ser>
          <c:idx val="2"/>
          <c:order val="2"/>
          <c:tx>
            <c:strRef>
              <c:f>Praise!$J$1</c:f>
              <c:strCache>
                <c:ptCount val="1"/>
                <c:pt idx="0">
                  <c:v>相當同意</c:v>
                </c:pt>
              </c:strCache>
            </c:strRef>
          </c:tx>
          <c:spPr>
            <a:solidFill>
              <a:srgbClr val="00CC99"/>
            </a:solidFill>
            <a:ln>
              <a:solidFill>
                <a:srgbClr val="006600"/>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Praise!$J$2:$J$6</c:f>
              <c:numCache>
                <c:formatCode>0.00%</c:formatCode>
                <c:ptCount val="5"/>
                <c:pt idx="0">
                  <c:v>0.49046563192904796</c:v>
                </c:pt>
                <c:pt idx="1">
                  <c:v>0.45811130846654824</c:v>
                </c:pt>
                <c:pt idx="2">
                  <c:v>0.45546019532406168</c:v>
                </c:pt>
                <c:pt idx="3">
                  <c:v>0.56908040870723986</c:v>
                </c:pt>
                <c:pt idx="4">
                  <c:v>0.42922644579204383</c:v>
                </c:pt>
              </c:numCache>
            </c:numRef>
          </c:val>
        </c:ser>
        <c:ser>
          <c:idx val="3"/>
          <c:order val="3"/>
          <c:tx>
            <c:strRef>
              <c:f>Praise!$K$1</c:f>
              <c:strCache>
                <c:ptCount val="1"/>
                <c:pt idx="0">
                  <c:v>極之同意</c:v>
                </c:pt>
              </c:strCache>
            </c:strRef>
          </c:tx>
          <c:spPr>
            <a:solidFill>
              <a:srgbClr val="CC66FF"/>
            </a:solidFill>
            <a:ln>
              <a:solidFill>
                <a:srgbClr val="7030A0"/>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Praise!$K$2:$K$6</c:f>
              <c:numCache>
                <c:formatCode>0.00%</c:formatCode>
                <c:ptCount val="5"/>
                <c:pt idx="0">
                  <c:v>0.13407243163340724</c:v>
                </c:pt>
                <c:pt idx="1">
                  <c:v>9.4878626406157504E-2</c:v>
                </c:pt>
                <c:pt idx="2">
                  <c:v>0.10313702278780706</c:v>
                </c:pt>
                <c:pt idx="3">
                  <c:v>0.16540796682955725</c:v>
                </c:pt>
                <c:pt idx="4">
                  <c:v>0.16240201153675493</c:v>
                </c:pt>
              </c:numCache>
            </c:numRef>
          </c:val>
        </c:ser>
        <c:overlap val="100"/>
        <c:axId val="97437568"/>
        <c:axId val="97439104"/>
      </c:barChart>
      <c:catAx>
        <c:axId val="97437568"/>
        <c:scaling>
          <c:orientation val="minMax"/>
        </c:scaling>
        <c:axPos val="l"/>
        <c:numFmt formatCode="General" sourceLinked="1"/>
        <c:tickLblPos val="nextTo"/>
        <c:txPr>
          <a:bodyPr/>
          <a:lstStyle/>
          <a:p>
            <a:pPr>
              <a:defRPr lang="zh-TW" sz="1800"/>
            </a:pPr>
            <a:endParaRPr lang="zh-TW"/>
          </a:p>
        </c:txPr>
        <c:crossAx val="97439104"/>
        <c:crosses val="autoZero"/>
        <c:auto val="1"/>
        <c:lblAlgn val="ctr"/>
        <c:lblOffset val="100"/>
      </c:catAx>
      <c:valAx>
        <c:axId val="97439104"/>
        <c:scaling>
          <c:orientation val="minMax"/>
        </c:scaling>
        <c:axPos val="b"/>
        <c:majorGridlines/>
        <c:numFmt formatCode="0%" sourceLinked="1"/>
        <c:tickLblPos val="nextTo"/>
        <c:txPr>
          <a:bodyPr/>
          <a:lstStyle/>
          <a:p>
            <a:pPr>
              <a:defRPr lang="zh-TW"/>
            </a:pPr>
            <a:endParaRPr lang="zh-TW"/>
          </a:p>
        </c:txPr>
        <c:crossAx val="97437568"/>
        <c:crosses val="autoZero"/>
        <c:crossBetween val="between"/>
      </c:valAx>
    </c:plotArea>
    <c:legend>
      <c:legendPos val="r"/>
      <c:txPr>
        <a:bodyPr/>
        <a:lstStyle/>
        <a:p>
          <a:pPr>
            <a:defRPr lang="zh-TW" sz="1400"/>
          </a:pPr>
          <a:endParaRPr lang="zh-TW"/>
        </a:p>
      </c:txPr>
    </c:legend>
    <c:plotVisOnly val="1"/>
    <c:dispBlanksAs val="gap"/>
  </c:chart>
  <c:txPr>
    <a:bodyPr/>
    <a:lstStyle/>
    <a:p>
      <a:pPr>
        <a:defRPr sz="1600" b="1"/>
      </a:pPr>
      <a:endParaRPr lang="zh-TW"/>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獎勵</a:t>
            </a:r>
            <a:endParaRPr lang="en-US" altLang="zh-TW" sz="2000" b="1" i="0" baseline="0"/>
          </a:p>
        </c:rich>
      </c:tx>
    </c:title>
    <c:plotArea>
      <c:layout/>
      <c:barChart>
        <c:barDir val="bar"/>
        <c:grouping val="percentStacked"/>
        <c:ser>
          <c:idx val="0"/>
          <c:order val="0"/>
          <c:tx>
            <c:strRef>
              <c:f>Token!$H$1</c:f>
              <c:strCache>
                <c:ptCount val="1"/>
                <c:pt idx="0">
                  <c:v>毫不同意</c:v>
                </c:pt>
              </c:strCache>
            </c:strRef>
          </c:tx>
          <c:spPr>
            <a:solidFill>
              <a:srgbClr val="3399FF"/>
            </a:solidFill>
            <a:ln>
              <a:solidFill>
                <a:srgbClr val="0000FF"/>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Token!$H$2:$H$8</c:f>
              <c:numCache>
                <c:formatCode>0.00%</c:formatCode>
                <c:ptCount val="7"/>
                <c:pt idx="0">
                  <c:v>9.2225835057641245E-2</c:v>
                </c:pt>
                <c:pt idx="1">
                  <c:v>0.24023090586145693</c:v>
                </c:pt>
                <c:pt idx="2">
                  <c:v>0.21236320615202664</c:v>
                </c:pt>
                <c:pt idx="3">
                  <c:v>0.16686390532544379</c:v>
                </c:pt>
                <c:pt idx="4">
                  <c:v>0.17004288037853024</c:v>
                </c:pt>
                <c:pt idx="5">
                  <c:v>0.30694095012579548</c:v>
                </c:pt>
                <c:pt idx="6">
                  <c:v>0.10759680756724815</c:v>
                </c:pt>
              </c:numCache>
            </c:numRef>
          </c:val>
        </c:ser>
        <c:ser>
          <c:idx val="1"/>
          <c:order val="1"/>
          <c:tx>
            <c:strRef>
              <c:f>Token!$I$1</c:f>
              <c:strCache>
                <c:ptCount val="1"/>
                <c:pt idx="0">
                  <c:v>不太同意</c:v>
                </c:pt>
              </c:strCache>
            </c:strRef>
          </c:tx>
          <c:spPr>
            <a:solidFill>
              <a:srgbClr val="FF7C80"/>
            </a:solidFill>
            <a:ln>
              <a:solidFill>
                <a:srgbClr val="FF0000"/>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Token!$I$2:$I$8</c:f>
              <c:numCache>
                <c:formatCode>0.00%</c:formatCode>
                <c:ptCount val="7"/>
                <c:pt idx="0">
                  <c:v>0.43511676027194929</c:v>
                </c:pt>
                <c:pt idx="1">
                  <c:v>0.56379514505624628</c:v>
                </c:pt>
                <c:pt idx="2">
                  <c:v>0.50414078674948271</c:v>
                </c:pt>
                <c:pt idx="3">
                  <c:v>0.44911242603550294</c:v>
                </c:pt>
                <c:pt idx="4">
                  <c:v>0.44580807334023453</c:v>
                </c:pt>
                <c:pt idx="5">
                  <c:v>0.50258990676335646</c:v>
                </c:pt>
                <c:pt idx="6">
                  <c:v>0.27652970736033167</c:v>
                </c:pt>
              </c:numCache>
            </c:numRef>
          </c:val>
        </c:ser>
        <c:ser>
          <c:idx val="2"/>
          <c:order val="2"/>
          <c:tx>
            <c:strRef>
              <c:f>Token!$J$1</c:f>
              <c:strCache>
                <c:ptCount val="1"/>
                <c:pt idx="0">
                  <c:v>相當同意</c:v>
                </c:pt>
              </c:strCache>
            </c:strRef>
          </c:tx>
          <c:spPr>
            <a:solidFill>
              <a:srgbClr val="00CC99"/>
            </a:solidFill>
            <a:ln>
              <a:solidFill>
                <a:srgbClr val="006600"/>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Token!$J$2:$J$8</c:f>
              <c:numCache>
                <c:formatCode>0.00%</c:formatCode>
                <c:ptCount val="7"/>
                <c:pt idx="0">
                  <c:v>0.39742831806089407</c:v>
                </c:pt>
                <c:pt idx="1">
                  <c:v>0.16163410301953818</c:v>
                </c:pt>
                <c:pt idx="2">
                  <c:v>0.22463768115942073</c:v>
                </c:pt>
                <c:pt idx="3">
                  <c:v>0.31538461538461754</c:v>
                </c:pt>
                <c:pt idx="4">
                  <c:v>0.28508058553896304</c:v>
                </c:pt>
                <c:pt idx="5">
                  <c:v>0.14444280005919838</c:v>
                </c:pt>
                <c:pt idx="6">
                  <c:v>0.48581140999113231</c:v>
                </c:pt>
              </c:numCache>
            </c:numRef>
          </c:val>
        </c:ser>
        <c:ser>
          <c:idx val="3"/>
          <c:order val="3"/>
          <c:tx>
            <c:strRef>
              <c:f>Token!$K$1</c:f>
              <c:strCache>
                <c:ptCount val="1"/>
                <c:pt idx="0">
                  <c:v>極之同意</c:v>
                </c:pt>
              </c:strCache>
            </c:strRef>
          </c:tx>
          <c:spPr>
            <a:solidFill>
              <a:srgbClr val="CC66FF"/>
            </a:solidFill>
            <a:ln>
              <a:solidFill>
                <a:srgbClr val="7030A0"/>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Token!$K$2:$K$8</c:f>
              <c:numCache>
                <c:formatCode>0.00%</c:formatCode>
                <c:ptCount val="7"/>
                <c:pt idx="0">
                  <c:v>7.5229086609518173E-2</c:v>
                </c:pt>
                <c:pt idx="1">
                  <c:v>3.4339846062759111E-2</c:v>
                </c:pt>
                <c:pt idx="2">
                  <c:v>5.88583259390714E-2</c:v>
                </c:pt>
                <c:pt idx="3">
                  <c:v>6.8639053254437879E-2</c:v>
                </c:pt>
                <c:pt idx="4">
                  <c:v>9.9068460742274628E-2</c:v>
                </c:pt>
                <c:pt idx="5">
                  <c:v>4.602634305165014E-2</c:v>
                </c:pt>
                <c:pt idx="6">
                  <c:v>0.13006207508128881</c:v>
                </c:pt>
              </c:numCache>
            </c:numRef>
          </c:val>
        </c:ser>
        <c:overlap val="100"/>
        <c:axId val="97507200"/>
        <c:axId val="97508736"/>
      </c:barChart>
      <c:catAx>
        <c:axId val="97507200"/>
        <c:scaling>
          <c:orientation val="minMax"/>
        </c:scaling>
        <c:axPos val="l"/>
        <c:numFmt formatCode="General" sourceLinked="1"/>
        <c:tickLblPos val="nextTo"/>
        <c:txPr>
          <a:bodyPr/>
          <a:lstStyle/>
          <a:p>
            <a:pPr>
              <a:defRPr lang="zh-TW" sz="1800" b="1"/>
            </a:pPr>
            <a:endParaRPr lang="zh-TW"/>
          </a:p>
        </c:txPr>
        <c:crossAx val="97508736"/>
        <c:crosses val="autoZero"/>
        <c:auto val="1"/>
        <c:lblAlgn val="ctr"/>
        <c:lblOffset val="100"/>
      </c:catAx>
      <c:valAx>
        <c:axId val="97508736"/>
        <c:scaling>
          <c:orientation val="minMax"/>
        </c:scaling>
        <c:axPos val="b"/>
        <c:majorGridlines/>
        <c:numFmt formatCode="0%" sourceLinked="1"/>
        <c:tickLblPos val="nextTo"/>
        <c:txPr>
          <a:bodyPr/>
          <a:lstStyle/>
          <a:p>
            <a:pPr>
              <a:defRPr lang="zh-TW" sz="1600" b="1"/>
            </a:pPr>
            <a:endParaRPr lang="zh-TW"/>
          </a:p>
        </c:txPr>
        <c:crossAx val="97507200"/>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dirty="0" smtClean="0"/>
              <a:t>身心健康：測驗焦慮</a:t>
            </a:r>
            <a:endParaRPr lang="en-US" dirty="0"/>
          </a:p>
        </c:rich>
      </c:tx>
    </c:title>
    <c:plotArea>
      <c:layout/>
      <c:barChart>
        <c:barDir val="col"/>
        <c:grouping val="clustered"/>
        <c:ser>
          <c:idx val="0"/>
          <c:order val="0"/>
          <c:tx>
            <c:strRef>
              <c:f>'Health &amp; Well-being'!$B$1</c:f>
              <c:strCache>
                <c:ptCount val="1"/>
                <c:pt idx="0">
                  <c:v>Mean</c:v>
                </c:pt>
              </c:strCache>
            </c:strRef>
          </c:tx>
          <c:spPr>
            <a:solidFill>
              <a:srgbClr val="0099FF"/>
            </a:solidFill>
          </c:spPr>
          <c:dLbls>
            <c:txPr>
              <a:bodyPr/>
              <a:lstStyle/>
              <a:p>
                <a:pPr>
                  <a:defRPr lang="en-US" b="1"/>
                </a:pPr>
                <a:endParaRPr lang="zh-TW"/>
              </a:p>
            </c:txPr>
            <c:showVal val="1"/>
          </c:dLbls>
          <c:cat>
            <c:strRef>
              <c:f>'Health &amp; Well-being'!$A$2</c:f>
              <c:strCache>
                <c:ptCount val="1"/>
                <c:pt idx="0">
                  <c:v>Test Anxiety</c:v>
                </c:pt>
              </c:strCache>
            </c:strRef>
          </c:cat>
          <c:val>
            <c:numRef>
              <c:f>'Health &amp; Well-being'!$B$2</c:f>
              <c:numCache>
                <c:formatCode>0.00_ </c:formatCode>
                <c:ptCount val="1"/>
                <c:pt idx="0">
                  <c:v>2.466885573692517</c:v>
                </c:pt>
              </c:numCache>
            </c:numRef>
          </c:val>
        </c:ser>
        <c:axId val="97535872"/>
        <c:axId val="97537408"/>
      </c:barChart>
      <c:catAx>
        <c:axId val="97535872"/>
        <c:scaling>
          <c:orientation val="minMax"/>
        </c:scaling>
        <c:axPos val="b"/>
        <c:numFmt formatCode="General" sourceLinked="1"/>
        <c:tickLblPos val="nextTo"/>
        <c:txPr>
          <a:bodyPr/>
          <a:lstStyle/>
          <a:p>
            <a:pPr>
              <a:defRPr lang="en-US" b="1"/>
            </a:pPr>
            <a:endParaRPr lang="zh-TW"/>
          </a:p>
        </c:txPr>
        <c:crossAx val="97537408"/>
        <c:crosses val="autoZero"/>
        <c:auto val="1"/>
        <c:lblAlgn val="ctr"/>
        <c:lblOffset val="100"/>
      </c:catAx>
      <c:valAx>
        <c:axId val="97537408"/>
        <c:scaling>
          <c:orientation val="minMax"/>
          <c:max val="4"/>
          <c:min val="1"/>
        </c:scaling>
        <c:axPos val="l"/>
        <c:majorGridlines/>
        <c:numFmt formatCode="0.0_ " sourceLinked="0"/>
        <c:tickLblPos val="nextTo"/>
        <c:txPr>
          <a:bodyPr/>
          <a:lstStyle/>
          <a:p>
            <a:pPr>
              <a:defRPr lang="en-US" b="1"/>
            </a:pPr>
            <a:endParaRPr lang="zh-TW"/>
          </a:p>
        </c:txPr>
        <c:crossAx val="97535872"/>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身心健康：測驗焦慮</a:t>
            </a:r>
            <a:r>
              <a:rPr lang="en-US" altLang="zh-TW" sz="1800" b="1" i="0" baseline="0" dirty="0" smtClean="0"/>
              <a:t>—</a:t>
            </a:r>
            <a:r>
              <a:rPr lang="zh-TW" altLang="en-US" sz="1800" b="1" i="0" baseline="0" dirty="0" smtClean="0"/>
              <a:t>按性別劃分</a:t>
            </a:r>
            <a:endParaRPr lang="en-US" sz="1800" b="1" i="0" baseline="0" dirty="0"/>
          </a:p>
        </c:rich>
      </c:tx>
    </c:title>
    <c:plotArea>
      <c:layout/>
      <c:barChart>
        <c:barDir val="col"/>
        <c:grouping val="clustered"/>
        <c:ser>
          <c:idx val="0"/>
          <c:order val="0"/>
          <c:tx>
            <c:strRef>
              <c:f>'Health &amp; Well-being'!$E$1</c:f>
              <c:strCache>
                <c:ptCount val="1"/>
                <c:pt idx="0">
                  <c:v>Male</c:v>
                </c:pt>
              </c:strCache>
            </c:strRef>
          </c:tx>
          <c:spPr>
            <a:solidFill>
              <a:srgbClr val="66FFFF"/>
            </a:solidFill>
            <a:ln>
              <a:solidFill>
                <a:schemeClr val="tx1"/>
              </a:solidFill>
            </a:ln>
          </c:spPr>
          <c:dLbls>
            <c:txPr>
              <a:bodyPr/>
              <a:lstStyle/>
              <a:p>
                <a:pPr>
                  <a:defRPr lang="en-US" b="1"/>
                </a:pPr>
                <a:endParaRPr lang="zh-TW"/>
              </a:p>
            </c:txPr>
            <c:showVal val="1"/>
          </c:dLbls>
          <c:cat>
            <c:strRef>
              <c:f>'Health &amp; Well-being'!$D$2</c:f>
              <c:strCache>
                <c:ptCount val="1"/>
                <c:pt idx="0">
                  <c:v>Test Anxiety</c:v>
                </c:pt>
              </c:strCache>
            </c:strRef>
          </c:cat>
          <c:val>
            <c:numRef>
              <c:f>'Health &amp; Well-being'!$E$2</c:f>
              <c:numCache>
                <c:formatCode>0.00_ </c:formatCode>
                <c:ptCount val="1"/>
                <c:pt idx="0">
                  <c:v>2.4336830054508787</c:v>
                </c:pt>
              </c:numCache>
            </c:numRef>
          </c:val>
        </c:ser>
        <c:ser>
          <c:idx val="1"/>
          <c:order val="1"/>
          <c:tx>
            <c:strRef>
              <c:f>'Health &amp; Well-being'!$F$1</c:f>
              <c:strCache>
                <c:ptCount val="1"/>
                <c:pt idx="0">
                  <c:v>Female</c:v>
                </c:pt>
              </c:strCache>
            </c:strRef>
          </c:tx>
          <c:spPr>
            <a:solidFill>
              <a:srgbClr val="FF00FF"/>
            </a:solidFill>
            <a:ln>
              <a:solidFill>
                <a:schemeClr val="tx1"/>
              </a:solidFill>
            </a:ln>
          </c:spPr>
          <c:dLbls>
            <c:txPr>
              <a:bodyPr/>
              <a:lstStyle/>
              <a:p>
                <a:pPr>
                  <a:defRPr lang="en-US" b="1"/>
                </a:pPr>
                <a:endParaRPr lang="zh-TW"/>
              </a:p>
            </c:txPr>
            <c:showVal val="1"/>
          </c:dLbls>
          <c:cat>
            <c:strRef>
              <c:f>'Health &amp; Well-being'!$D$2</c:f>
              <c:strCache>
                <c:ptCount val="1"/>
                <c:pt idx="0">
                  <c:v>Test Anxiety</c:v>
                </c:pt>
              </c:strCache>
            </c:strRef>
          </c:cat>
          <c:val>
            <c:numRef>
              <c:f>'Health &amp; Well-being'!$F$2</c:f>
              <c:numCache>
                <c:formatCode>0.00_ </c:formatCode>
                <c:ptCount val="1"/>
                <c:pt idx="0">
                  <c:v>2.4946989199585419</c:v>
                </c:pt>
              </c:numCache>
            </c:numRef>
          </c:val>
        </c:ser>
        <c:axId val="97737728"/>
        <c:axId val="97747712"/>
      </c:barChart>
      <c:catAx>
        <c:axId val="97737728"/>
        <c:scaling>
          <c:orientation val="minMax"/>
        </c:scaling>
        <c:axPos val="b"/>
        <c:numFmt formatCode="General" sourceLinked="1"/>
        <c:tickLblPos val="nextTo"/>
        <c:txPr>
          <a:bodyPr/>
          <a:lstStyle/>
          <a:p>
            <a:pPr>
              <a:defRPr lang="en-US" b="1"/>
            </a:pPr>
            <a:endParaRPr lang="zh-TW"/>
          </a:p>
        </c:txPr>
        <c:crossAx val="97747712"/>
        <c:crosses val="autoZero"/>
        <c:auto val="1"/>
        <c:lblAlgn val="ctr"/>
        <c:lblOffset val="100"/>
      </c:catAx>
      <c:valAx>
        <c:axId val="97747712"/>
        <c:scaling>
          <c:orientation val="minMax"/>
          <c:max val="4"/>
          <c:min val="1"/>
        </c:scaling>
        <c:axPos val="l"/>
        <c:majorGridlines/>
        <c:numFmt formatCode="0.0_ " sourceLinked="0"/>
        <c:tickLblPos val="nextTo"/>
        <c:txPr>
          <a:bodyPr/>
          <a:lstStyle/>
          <a:p>
            <a:pPr>
              <a:defRPr lang="en-US" b="1"/>
            </a:pPr>
            <a:endParaRPr lang="zh-TW"/>
          </a:p>
        </c:txPr>
        <c:crossAx val="97737728"/>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身心健康：測驗焦慮</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title>
    <c:plotArea>
      <c:layout/>
      <c:barChart>
        <c:barDir val="col"/>
        <c:grouping val="clustered"/>
        <c:ser>
          <c:idx val="0"/>
          <c:order val="0"/>
          <c:tx>
            <c:strRef>
              <c:f>'Health &amp; Well-being'!$I$1</c:f>
              <c:strCache>
                <c:ptCount val="1"/>
                <c:pt idx="0">
                  <c:v>S1</c:v>
                </c:pt>
              </c:strCache>
            </c:strRef>
          </c:tx>
          <c:spPr>
            <a:solidFill>
              <a:srgbClr val="6699FF"/>
            </a:solidFill>
            <a:ln>
              <a:solidFill>
                <a:schemeClr val="tx1"/>
              </a:solidFill>
            </a:ln>
          </c:spPr>
          <c:dLbls>
            <c:txPr>
              <a:bodyPr/>
              <a:lstStyle/>
              <a:p>
                <a:pPr>
                  <a:defRPr lang="en-US" b="1"/>
                </a:pPr>
                <a:endParaRPr lang="zh-TW"/>
              </a:p>
            </c:txPr>
            <c:showVal val="1"/>
          </c:dLbls>
          <c:cat>
            <c:strRef>
              <c:f>'Health &amp; Well-being'!$H$2</c:f>
              <c:strCache>
                <c:ptCount val="1"/>
                <c:pt idx="0">
                  <c:v>Test Anxiety</c:v>
                </c:pt>
              </c:strCache>
            </c:strRef>
          </c:cat>
          <c:val>
            <c:numRef>
              <c:f>'Health &amp; Well-being'!$I$2</c:f>
              <c:numCache>
                <c:formatCode>0.00_ </c:formatCode>
                <c:ptCount val="1"/>
                <c:pt idx="0">
                  <c:v>2.4054249317982164</c:v>
                </c:pt>
              </c:numCache>
            </c:numRef>
          </c:val>
        </c:ser>
        <c:ser>
          <c:idx val="1"/>
          <c:order val="1"/>
          <c:tx>
            <c:strRef>
              <c:f>'Health &amp; Well-being'!$J$1</c:f>
              <c:strCache>
                <c:ptCount val="1"/>
                <c:pt idx="0">
                  <c:v>S2</c:v>
                </c:pt>
              </c:strCache>
            </c:strRef>
          </c:tx>
          <c:spPr>
            <a:solidFill>
              <a:srgbClr val="FF9999"/>
            </a:solidFill>
            <a:ln>
              <a:solidFill>
                <a:schemeClr val="tx1"/>
              </a:solidFill>
            </a:ln>
          </c:spPr>
          <c:dLbls>
            <c:txPr>
              <a:bodyPr/>
              <a:lstStyle/>
              <a:p>
                <a:pPr>
                  <a:defRPr lang="en-US" b="1"/>
                </a:pPr>
                <a:endParaRPr lang="zh-TW"/>
              </a:p>
            </c:txPr>
            <c:showVal val="1"/>
          </c:dLbls>
          <c:cat>
            <c:strRef>
              <c:f>'Health &amp; Well-being'!$H$2</c:f>
              <c:strCache>
                <c:ptCount val="1"/>
                <c:pt idx="0">
                  <c:v>Test Anxiety</c:v>
                </c:pt>
              </c:strCache>
            </c:strRef>
          </c:cat>
          <c:val>
            <c:numRef>
              <c:f>'Health &amp; Well-being'!$J$2</c:f>
              <c:numCache>
                <c:formatCode>0.00_ </c:formatCode>
                <c:ptCount val="1"/>
                <c:pt idx="0">
                  <c:v>2.4971813333834607</c:v>
                </c:pt>
              </c:numCache>
            </c:numRef>
          </c:val>
        </c:ser>
        <c:ser>
          <c:idx val="2"/>
          <c:order val="2"/>
          <c:tx>
            <c:strRef>
              <c:f>'Health &amp; Well-being'!$K$1</c:f>
              <c:strCache>
                <c:ptCount val="1"/>
                <c:pt idx="0">
                  <c:v>S3</c:v>
                </c:pt>
              </c:strCache>
            </c:strRef>
          </c:tx>
          <c:spPr>
            <a:solidFill>
              <a:srgbClr val="00CC99"/>
            </a:solidFill>
            <a:ln>
              <a:solidFill>
                <a:schemeClr val="tx1"/>
              </a:solidFill>
            </a:ln>
          </c:spPr>
          <c:dLbls>
            <c:txPr>
              <a:bodyPr/>
              <a:lstStyle/>
              <a:p>
                <a:pPr>
                  <a:defRPr lang="en-US" b="1"/>
                </a:pPr>
                <a:endParaRPr lang="zh-TW"/>
              </a:p>
            </c:txPr>
            <c:showVal val="1"/>
          </c:dLbls>
          <c:cat>
            <c:strRef>
              <c:f>'Health &amp; Well-being'!$H$2</c:f>
              <c:strCache>
                <c:ptCount val="1"/>
                <c:pt idx="0">
                  <c:v>Test Anxiety</c:v>
                </c:pt>
              </c:strCache>
            </c:strRef>
          </c:cat>
          <c:val>
            <c:numRef>
              <c:f>'Health &amp; Well-being'!$K$2</c:f>
              <c:numCache>
                <c:formatCode>0.00_ </c:formatCode>
                <c:ptCount val="1"/>
                <c:pt idx="0">
                  <c:v>2.4948409571340977</c:v>
                </c:pt>
              </c:numCache>
            </c:numRef>
          </c:val>
        </c:ser>
        <c:axId val="97832320"/>
        <c:axId val="97875072"/>
      </c:barChart>
      <c:catAx>
        <c:axId val="97832320"/>
        <c:scaling>
          <c:orientation val="minMax"/>
        </c:scaling>
        <c:axPos val="b"/>
        <c:numFmt formatCode="General" sourceLinked="1"/>
        <c:tickLblPos val="nextTo"/>
        <c:txPr>
          <a:bodyPr/>
          <a:lstStyle/>
          <a:p>
            <a:pPr>
              <a:defRPr lang="en-US" b="1"/>
            </a:pPr>
            <a:endParaRPr lang="zh-TW"/>
          </a:p>
        </c:txPr>
        <c:crossAx val="97875072"/>
        <c:crosses val="autoZero"/>
        <c:auto val="1"/>
        <c:lblAlgn val="ctr"/>
        <c:lblOffset val="100"/>
      </c:catAx>
      <c:valAx>
        <c:axId val="97875072"/>
        <c:scaling>
          <c:orientation val="minMax"/>
          <c:max val="4"/>
          <c:min val="1"/>
        </c:scaling>
        <c:axPos val="l"/>
        <c:majorGridlines/>
        <c:numFmt formatCode="0.0_ " sourceLinked="0"/>
        <c:tickLblPos val="nextTo"/>
        <c:txPr>
          <a:bodyPr/>
          <a:lstStyle/>
          <a:p>
            <a:pPr>
              <a:defRPr lang="en-US" b="1"/>
            </a:pPr>
            <a:endParaRPr lang="zh-TW"/>
          </a:p>
        </c:txPr>
        <c:crossAx val="97832320"/>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身心健康：測驗焦慮</a:t>
            </a:r>
            <a:endParaRPr lang="en-US" sz="1800" b="1" i="0" baseline="0" dirty="0"/>
          </a:p>
        </c:rich>
      </c:tx>
    </c:title>
    <c:plotArea>
      <c:layout/>
      <c:barChart>
        <c:barDir val="col"/>
        <c:grouping val="clustered"/>
        <c:ser>
          <c:idx val="0"/>
          <c:order val="0"/>
          <c:tx>
            <c:strRef>
              <c:f>'Health &amp; Well-being'!$B$1</c:f>
              <c:strCache>
                <c:ptCount val="1"/>
                <c:pt idx="0">
                  <c:v>Mean</c:v>
                </c:pt>
              </c:strCache>
            </c:strRef>
          </c:tx>
          <c:spPr>
            <a:solidFill>
              <a:srgbClr val="3399FF"/>
            </a:solidFill>
          </c:spPr>
          <c:dLbls>
            <c:txPr>
              <a:bodyPr/>
              <a:lstStyle/>
              <a:p>
                <a:pPr>
                  <a:defRPr lang="en-US" b="1"/>
                </a:pPr>
                <a:endParaRPr lang="zh-TW"/>
              </a:p>
            </c:txPr>
            <c:showVal val="1"/>
          </c:dLbls>
          <c:cat>
            <c:strRef>
              <c:f>'Health &amp; Well-being'!$A$2</c:f>
              <c:strCache>
                <c:ptCount val="1"/>
                <c:pt idx="0">
                  <c:v>Test Anxiety</c:v>
                </c:pt>
              </c:strCache>
            </c:strRef>
          </c:cat>
          <c:val>
            <c:numRef>
              <c:f>'Health &amp; Well-being'!$B$2</c:f>
              <c:numCache>
                <c:formatCode>0.00_ </c:formatCode>
                <c:ptCount val="1"/>
                <c:pt idx="0">
                  <c:v>2.5387087556110881</c:v>
                </c:pt>
              </c:numCache>
            </c:numRef>
          </c:val>
        </c:ser>
        <c:axId val="97891840"/>
        <c:axId val="97893376"/>
      </c:barChart>
      <c:catAx>
        <c:axId val="97891840"/>
        <c:scaling>
          <c:orientation val="minMax"/>
        </c:scaling>
        <c:axPos val="b"/>
        <c:numFmt formatCode="General" sourceLinked="1"/>
        <c:tickLblPos val="nextTo"/>
        <c:txPr>
          <a:bodyPr/>
          <a:lstStyle/>
          <a:p>
            <a:pPr>
              <a:defRPr lang="en-US" b="1"/>
            </a:pPr>
            <a:endParaRPr lang="zh-TW"/>
          </a:p>
        </c:txPr>
        <c:crossAx val="97893376"/>
        <c:crosses val="autoZero"/>
        <c:auto val="1"/>
        <c:lblAlgn val="ctr"/>
        <c:lblOffset val="100"/>
      </c:catAx>
      <c:valAx>
        <c:axId val="97893376"/>
        <c:scaling>
          <c:orientation val="minMax"/>
          <c:max val="4"/>
          <c:min val="1"/>
        </c:scaling>
        <c:axPos val="l"/>
        <c:majorGridlines/>
        <c:numFmt formatCode="0.0_ " sourceLinked="0"/>
        <c:tickLblPos val="nextTo"/>
        <c:txPr>
          <a:bodyPr/>
          <a:lstStyle/>
          <a:p>
            <a:pPr>
              <a:defRPr lang="en-US" b="1"/>
            </a:pPr>
            <a:endParaRPr lang="zh-TW"/>
          </a:p>
        </c:txPr>
        <c:crossAx val="97891840"/>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身心健康：測驗焦慮</a:t>
            </a:r>
            <a:r>
              <a:rPr lang="en-US" sz="1800" b="1" i="0" baseline="0" dirty="0" smtClean="0"/>
              <a:t>—</a:t>
            </a:r>
            <a:r>
              <a:rPr lang="zh-TW" sz="1800" b="1" i="0" baseline="0" dirty="0" smtClean="0"/>
              <a:t>按性別劃分</a:t>
            </a:r>
            <a:endParaRPr lang="en-US" sz="1800" b="1" i="0" baseline="0" dirty="0"/>
          </a:p>
        </c:rich>
      </c:tx>
    </c:title>
    <c:plotArea>
      <c:layout/>
      <c:barChart>
        <c:barDir val="col"/>
        <c:grouping val="clustered"/>
        <c:ser>
          <c:idx val="0"/>
          <c:order val="0"/>
          <c:tx>
            <c:strRef>
              <c:f>'Health &amp; Well-being'!$E$1</c:f>
              <c:strCache>
                <c:ptCount val="1"/>
                <c:pt idx="0">
                  <c:v>Male</c:v>
                </c:pt>
              </c:strCache>
            </c:strRef>
          </c:tx>
          <c:spPr>
            <a:solidFill>
              <a:srgbClr val="66FFFF"/>
            </a:solidFill>
            <a:ln>
              <a:solidFill>
                <a:schemeClr val="tx1"/>
              </a:solidFill>
            </a:ln>
          </c:spPr>
          <c:dLbls>
            <c:txPr>
              <a:bodyPr/>
              <a:lstStyle/>
              <a:p>
                <a:pPr>
                  <a:defRPr lang="en-US" b="1"/>
                </a:pPr>
                <a:endParaRPr lang="zh-TW"/>
              </a:p>
            </c:txPr>
            <c:showVal val="1"/>
          </c:dLbls>
          <c:cat>
            <c:strRef>
              <c:f>'Health &amp; Well-being'!$D$2</c:f>
              <c:strCache>
                <c:ptCount val="1"/>
                <c:pt idx="0">
                  <c:v>Test Anxiety</c:v>
                </c:pt>
              </c:strCache>
            </c:strRef>
          </c:cat>
          <c:val>
            <c:numRef>
              <c:f>'Health &amp; Well-being'!$E$2</c:f>
              <c:numCache>
                <c:formatCode>0.00_ </c:formatCode>
                <c:ptCount val="1"/>
                <c:pt idx="0">
                  <c:v>2.4928199444984793</c:v>
                </c:pt>
              </c:numCache>
            </c:numRef>
          </c:val>
        </c:ser>
        <c:ser>
          <c:idx val="1"/>
          <c:order val="1"/>
          <c:tx>
            <c:strRef>
              <c:f>'Health &amp; Well-being'!$F$1</c:f>
              <c:strCache>
                <c:ptCount val="1"/>
                <c:pt idx="0">
                  <c:v>Female</c:v>
                </c:pt>
              </c:strCache>
            </c:strRef>
          </c:tx>
          <c:spPr>
            <a:solidFill>
              <a:srgbClr val="FF00FF"/>
            </a:solidFill>
            <a:ln>
              <a:solidFill>
                <a:schemeClr val="tx1"/>
              </a:solidFill>
            </a:ln>
          </c:spPr>
          <c:dLbls>
            <c:txPr>
              <a:bodyPr/>
              <a:lstStyle/>
              <a:p>
                <a:pPr>
                  <a:defRPr lang="en-US" b="1"/>
                </a:pPr>
                <a:endParaRPr lang="zh-TW"/>
              </a:p>
            </c:txPr>
            <c:showVal val="1"/>
          </c:dLbls>
          <c:cat>
            <c:strRef>
              <c:f>'Health &amp; Well-being'!$D$2</c:f>
              <c:strCache>
                <c:ptCount val="1"/>
                <c:pt idx="0">
                  <c:v>Test Anxiety</c:v>
                </c:pt>
              </c:strCache>
            </c:strRef>
          </c:cat>
          <c:val>
            <c:numRef>
              <c:f>'Health &amp; Well-being'!$F$2</c:f>
              <c:numCache>
                <c:formatCode>0.00_ </c:formatCode>
                <c:ptCount val="1"/>
                <c:pt idx="0">
                  <c:v>2.57913719497077</c:v>
                </c:pt>
              </c:numCache>
            </c:numRef>
          </c:val>
        </c:ser>
        <c:axId val="97695616"/>
        <c:axId val="97697152"/>
      </c:barChart>
      <c:catAx>
        <c:axId val="97695616"/>
        <c:scaling>
          <c:orientation val="minMax"/>
        </c:scaling>
        <c:axPos val="b"/>
        <c:numFmt formatCode="General" sourceLinked="1"/>
        <c:tickLblPos val="nextTo"/>
        <c:txPr>
          <a:bodyPr/>
          <a:lstStyle/>
          <a:p>
            <a:pPr>
              <a:defRPr lang="en-US" b="1"/>
            </a:pPr>
            <a:endParaRPr lang="zh-TW"/>
          </a:p>
        </c:txPr>
        <c:crossAx val="97697152"/>
        <c:crosses val="autoZero"/>
        <c:auto val="1"/>
        <c:lblAlgn val="ctr"/>
        <c:lblOffset val="100"/>
      </c:catAx>
      <c:valAx>
        <c:axId val="97697152"/>
        <c:scaling>
          <c:orientation val="minMax"/>
          <c:max val="4"/>
          <c:min val="1"/>
        </c:scaling>
        <c:axPos val="l"/>
        <c:majorGridlines/>
        <c:numFmt formatCode="0.0_ " sourceLinked="0"/>
        <c:tickLblPos val="nextTo"/>
        <c:txPr>
          <a:bodyPr/>
          <a:lstStyle/>
          <a:p>
            <a:pPr>
              <a:defRPr lang="en-US" b="1"/>
            </a:pPr>
            <a:endParaRPr lang="zh-TW"/>
          </a:p>
        </c:txPr>
        <c:crossAx val="97695616"/>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身心健康：測驗焦慮</a:t>
            </a:r>
            <a:r>
              <a:rPr lang="en-US" sz="1800" b="1" i="0" baseline="0" dirty="0" smtClean="0"/>
              <a:t>—</a:t>
            </a:r>
            <a:r>
              <a:rPr lang="zh-TW" sz="1800" b="1" i="0" baseline="0" dirty="0" smtClean="0"/>
              <a:t>按年級劃分</a:t>
            </a:r>
            <a:endParaRPr lang="en-US" sz="1800" b="1" i="0" baseline="0" dirty="0"/>
          </a:p>
        </c:rich>
      </c:tx>
    </c:title>
    <c:plotArea>
      <c:layout/>
      <c:barChart>
        <c:barDir val="col"/>
        <c:grouping val="clustered"/>
        <c:ser>
          <c:idx val="0"/>
          <c:order val="0"/>
          <c:tx>
            <c:strRef>
              <c:f>'Health &amp; Well-being'!$I$1</c:f>
              <c:strCache>
                <c:ptCount val="1"/>
                <c:pt idx="0">
                  <c:v>S4</c:v>
                </c:pt>
              </c:strCache>
            </c:strRef>
          </c:tx>
          <c:spPr>
            <a:solidFill>
              <a:srgbClr val="6699FF"/>
            </a:solidFill>
            <a:ln>
              <a:solidFill>
                <a:schemeClr val="tx1"/>
              </a:solidFill>
            </a:ln>
          </c:spPr>
          <c:dLbls>
            <c:txPr>
              <a:bodyPr/>
              <a:lstStyle/>
              <a:p>
                <a:pPr>
                  <a:defRPr lang="en-US" b="1"/>
                </a:pPr>
                <a:endParaRPr lang="zh-TW"/>
              </a:p>
            </c:txPr>
            <c:showVal val="1"/>
          </c:dLbls>
          <c:cat>
            <c:strRef>
              <c:f>'Health &amp; Well-being'!$H$2</c:f>
              <c:strCache>
                <c:ptCount val="1"/>
                <c:pt idx="0">
                  <c:v>Test Anxiety</c:v>
                </c:pt>
              </c:strCache>
            </c:strRef>
          </c:cat>
          <c:val>
            <c:numRef>
              <c:f>'Health &amp; Well-being'!$I$2</c:f>
              <c:numCache>
                <c:formatCode>0.00_ </c:formatCode>
                <c:ptCount val="1"/>
                <c:pt idx="0">
                  <c:v>2.536814331657379</c:v>
                </c:pt>
              </c:numCache>
            </c:numRef>
          </c:val>
        </c:ser>
        <c:ser>
          <c:idx val="1"/>
          <c:order val="1"/>
          <c:tx>
            <c:strRef>
              <c:f>'Health &amp; Well-being'!$J$1</c:f>
              <c:strCache>
                <c:ptCount val="1"/>
                <c:pt idx="0">
                  <c:v>S5</c:v>
                </c:pt>
              </c:strCache>
            </c:strRef>
          </c:tx>
          <c:spPr>
            <a:solidFill>
              <a:srgbClr val="FF9999"/>
            </a:solidFill>
            <a:ln>
              <a:solidFill>
                <a:schemeClr val="tx1"/>
              </a:solidFill>
            </a:ln>
          </c:spPr>
          <c:dLbls>
            <c:txPr>
              <a:bodyPr/>
              <a:lstStyle/>
              <a:p>
                <a:pPr>
                  <a:defRPr lang="en-US" b="1"/>
                </a:pPr>
                <a:endParaRPr lang="zh-TW"/>
              </a:p>
            </c:txPr>
            <c:showVal val="1"/>
          </c:dLbls>
          <c:cat>
            <c:strRef>
              <c:f>'Health &amp; Well-being'!$H$2</c:f>
              <c:strCache>
                <c:ptCount val="1"/>
                <c:pt idx="0">
                  <c:v>Test Anxiety</c:v>
                </c:pt>
              </c:strCache>
            </c:strRef>
          </c:cat>
          <c:val>
            <c:numRef>
              <c:f>'Health &amp; Well-being'!$J$2</c:f>
              <c:numCache>
                <c:formatCode>0.00_ </c:formatCode>
                <c:ptCount val="1"/>
                <c:pt idx="0">
                  <c:v>2.57101060763289</c:v>
                </c:pt>
              </c:numCache>
            </c:numRef>
          </c:val>
        </c:ser>
        <c:ser>
          <c:idx val="2"/>
          <c:order val="2"/>
          <c:tx>
            <c:strRef>
              <c:f>'Health &amp; Well-being'!$K$1</c:f>
              <c:strCache>
                <c:ptCount val="1"/>
                <c:pt idx="0">
                  <c:v>S6</c:v>
                </c:pt>
              </c:strCache>
            </c:strRef>
          </c:tx>
          <c:spPr>
            <a:solidFill>
              <a:srgbClr val="00CC99"/>
            </a:solidFill>
            <a:ln>
              <a:solidFill>
                <a:schemeClr val="tx1"/>
              </a:solidFill>
            </a:ln>
          </c:spPr>
          <c:dLbls>
            <c:txPr>
              <a:bodyPr/>
              <a:lstStyle/>
              <a:p>
                <a:pPr>
                  <a:defRPr lang="en-US" b="1"/>
                </a:pPr>
                <a:endParaRPr lang="zh-TW"/>
              </a:p>
            </c:txPr>
            <c:showVal val="1"/>
          </c:dLbls>
          <c:cat>
            <c:strRef>
              <c:f>'Health &amp; Well-being'!$H$2</c:f>
              <c:strCache>
                <c:ptCount val="1"/>
                <c:pt idx="0">
                  <c:v>Test Anxiety</c:v>
                </c:pt>
              </c:strCache>
            </c:strRef>
          </c:cat>
          <c:val>
            <c:numRef>
              <c:f>'Health &amp; Well-being'!$K$2</c:f>
              <c:numCache>
                <c:formatCode>0.00_ </c:formatCode>
                <c:ptCount val="1"/>
                <c:pt idx="0">
                  <c:v>2.4789326765188777</c:v>
                </c:pt>
              </c:numCache>
            </c:numRef>
          </c:val>
        </c:ser>
        <c:ser>
          <c:idx val="3"/>
          <c:order val="3"/>
          <c:tx>
            <c:strRef>
              <c:f>'Health &amp; Well-being'!$L$1</c:f>
              <c:strCache>
                <c:ptCount val="1"/>
                <c:pt idx="0">
                  <c:v>S7</c:v>
                </c:pt>
              </c:strCache>
            </c:strRef>
          </c:tx>
          <c:spPr>
            <a:solidFill>
              <a:srgbClr val="CC66FF"/>
            </a:solidFill>
            <a:ln>
              <a:solidFill>
                <a:schemeClr val="tx1"/>
              </a:solidFill>
            </a:ln>
          </c:spPr>
          <c:dLbls>
            <c:txPr>
              <a:bodyPr/>
              <a:lstStyle/>
              <a:p>
                <a:pPr>
                  <a:defRPr lang="en-US" b="1"/>
                </a:pPr>
                <a:endParaRPr lang="zh-TW"/>
              </a:p>
            </c:txPr>
            <c:showVal val="1"/>
          </c:dLbls>
          <c:cat>
            <c:strRef>
              <c:f>'Health &amp; Well-being'!$H$2</c:f>
              <c:strCache>
                <c:ptCount val="1"/>
                <c:pt idx="0">
                  <c:v>Test Anxiety</c:v>
                </c:pt>
              </c:strCache>
            </c:strRef>
          </c:cat>
          <c:val>
            <c:numRef>
              <c:f>'Health &amp; Well-being'!$L$2</c:f>
              <c:numCache>
                <c:formatCode>0.00_ </c:formatCode>
                <c:ptCount val="1"/>
                <c:pt idx="0">
                  <c:v>2.5225990761001751</c:v>
                </c:pt>
              </c:numCache>
            </c:numRef>
          </c:val>
        </c:ser>
        <c:axId val="97929472"/>
        <c:axId val="97951744"/>
      </c:barChart>
      <c:catAx>
        <c:axId val="97929472"/>
        <c:scaling>
          <c:orientation val="minMax"/>
        </c:scaling>
        <c:axPos val="b"/>
        <c:numFmt formatCode="General" sourceLinked="1"/>
        <c:tickLblPos val="nextTo"/>
        <c:txPr>
          <a:bodyPr/>
          <a:lstStyle/>
          <a:p>
            <a:pPr>
              <a:defRPr lang="en-US" b="1"/>
            </a:pPr>
            <a:endParaRPr lang="zh-TW"/>
          </a:p>
        </c:txPr>
        <c:crossAx val="97951744"/>
        <c:crosses val="autoZero"/>
        <c:auto val="1"/>
        <c:lblAlgn val="ctr"/>
        <c:lblOffset val="100"/>
      </c:catAx>
      <c:valAx>
        <c:axId val="97951744"/>
        <c:scaling>
          <c:orientation val="minMax"/>
          <c:max val="4"/>
          <c:min val="1"/>
        </c:scaling>
        <c:axPos val="l"/>
        <c:majorGridlines/>
        <c:numFmt formatCode="0.0_ " sourceLinked="0"/>
        <c:tickLblPos val="nextTo"/>
        <c:txPr>
          <a:bodyPr/>
          <a:lstStyle/>
          <a:p>
            <a:pPr>
              <a:defRPr lang="en-US" b="1"/>
            </a:pPr>
            <a:endParaRPr lang="zh-TW"/>
          </a:p>
        </c:txPr>
        <c:crossAx val="97929472"/>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en-US"/>
              <a:t>測驗焦慮</a:t>
            </a:r>
            <a:endParaRPr lang="en-US" altLang="en-US"/>
          </a:p>
        </c:rich>
      </c:tx>
    </c:title>
    <c:plotArea>
      <c:layout/>
      <c:barChart>
        <c:barDir val="bar"/>
        <c:grouping val="percentStacked"/>
        <c:ser>
          <c:idx val="0"/>
          <c:order val="0"/>
          <c:tx>
            <c:strRef>
              <c:f>'Test Anxiety'!$H$1</c:f>
              <c:strCache>
                <c:ptCount val="1"/>
                <c:pt idx="0">
                  <c:v>毫不同意</c:v>
                </c:pt>
              </c:strCache>
            </c:strRef>
          </c:tx>
          <c:spPr>
            <a:solidFill>
              <a:srgbClr val="3399FF"/>
            </a:solidFill>
            <a:ln>
              <a:solidFill>
                <a:srgbClr val="0000FF"/>
              </a:solidFill>
            </a:ln>
          </c:spPr>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Anxiety'!$H$2:$H$11</c:f>
              <c:numCache>
                <c:formatCode>0.00%</c:formatCode>
                <c:ptCount val="10"/>
                <c:pt idx="0">
                  <c:v>7.4118750837689554E-2</c:v>
                </c:pt>
                <c:pt idx="1">
                  <c:v>9.9302200751476208E-2</c:v>
                </c:pt>
                <c:pt idx="2">
                  <c:v>8.7521779922262746E-2</c:v>
                </c:pt>
                <c:pt idx="3">
                  <c:v>0.16445160424218019</c:v>
                </c:pt>
                <c:pt idx="4">
                  <c:v>8.810513611371866E-2</c:v>
                </c:pt>
                <c:pt idx="5">
                  <c:v>0.23229613733905591</c:v>
                </c:pt>
                <c:pt idx="6">
                  <c:v>0.22850617947340141</c:v>
                </c:pt>
                <c:pt idx="7">
                  <c:v>0.16944593867670849</c:v>
                </c:pt>
                <c:pt idx="8">
                  <c:v>0.13915030922290939</c:v>
                </c:pt>
                <c:pt idx="9">
                  <c:v>0.22076871207012821</c:v>
                </c:pt>
              </c:numCache>
            </c:numRef>
          </c:val>
        </c:ser>
        <c:ser>
          <c:idx val="1"/>
          <c:order val="1"/>
          <c:tx>
            <c:strRef>
              <c:f>'Test Anxiety'!$I$1</c:f>
              <c:strCache>
                <c:ptCount val="1"/>
                <c:pt idx="0">
                  <c:v>不太同意</c:v>
                </c:pt>
              </c:strCache>
            </c:strRef>
          </c:tx>
          <c:spPr>
            <a:solidFill>
              <a:srgbClr val="FF7C80"/>
            </a:solidFill>
            <a:ln>
              <a:solidFill>
                <a:srgbClr val="FF0000"/>
              </a:solidFill>
            </a:ln>
          </c:spPr>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Anxiety'!$I$2:$I$11</c:f>
              <c:numCache>
                <c:formatCode>0.00%</c:formatCode>
                <c:ptCount val="10"/>
                <c:pt idx="0">
                  <c:v>0.2704731269266854</c:v>
                </c:pt>
                <c:pt idx="1">
                  <c:v>0.36272141706924477</c:v>
                </c:pt>
                <c:pt idx="2">
                  <c:v>0.28401018630210523</c:v>
                </c:pt>
                <c:pt idx="3">
                  <c:v>0.43589743589743696</c:v>
                </c:pt>
                <c:pt idx="4">
                  <c:v>0.26377899959769457</c:v>
                </c:pt>
                <c:pt idx="5">
                  <c:v>0.40236051502146053</c:v>
                </c:pt>
                <c:pt idx="6">
                  <c:v>0.49583557227297298</c:v>
                </c:pt>
                <c:pt idx="7">
                  <c:v>0.44378698224852081</c:v>
                </c:pt>
                <c:pt idx="8">
                  <c:v>0.42941650981446894</c:v>
                </c:pt>
                <c:pt idx="9">
                  <c:v>0.41847606203641385</c:v>
                </c:pt>
              </c:numCache>
            </c:numRef>
          </c:val>
        </c:ser>
        <c:ser>
          <c:idx val="2"/>
          <c:order val="2"/>
          <c:tx>
            <c:strRef>
              <c:f>'Test Anxiety'!$J$1</c:f>
              <c:strCache>
                <c:ptCount val="1"/>
                <c:pt idx="0">
                  <c:v>相當同意</c:v>
                </c:pt>
              </c:strCache>
            </c:strRef>
          </c:tx>
          <c:spPr>
            <a:solidFill>
              <a:srgbClr val="00CC99"/>
            </a:solidFill>
            <a:ln>
              <a:solidFill>
                <a:srgbClr val="006600"/>
              </a:solidFill>
            </a:ln>
          </c:spPr>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Anxiety'!$J$2:$J$11</c:f>
              <c:numCache>
                <c:formatCode>0.00%</c:formatCode>
                <c:ptCount val="10"/>
                <c:pt idx="0">
                  <c:v>0.42058705267390428</c:v>
                </c:pt>
                <c:pt idx="1">
                  <c:v>0.35534084809447253</c:v>
                </c:pt>
                <c:pt idx="2">
                  <c:v>0.42326765849081893</c:v>
                </c:pt>
                <c:pt idx="3">
                  <c:v>0.25748422607061439</c:v>
                </c:pt>
                <c:pt idx="4">
                  <c:v>0.42550623575164415</c:v>
                </c:pt>
                <c:pt idx="5">
                  <c:v>0.2400751072961374</c:v>
                </c:pt>
                <c:pt idx="6">
                  <c:v>0.21722192369693721</c:v>
                </c:pt>
                <c:pt idx="7">
                  <c:v>0.28227541689080182</c:v>
                </c:pt>
                <c:pt idx="8">
                  <c:v>0.33678408174240643</c:v>
                </c:pt>
                <c:pt idx="9">
                  <c:v>0.24855023600809223</c:v>
                </c:pt>
              </c:numCache>
            </c:numRef>
          </c:val>
        </c:ser>
        <c:ser>
          <c:idx val="3"/>
          <c:order val="3"/>
          <c:tx>
            <c:strRef>
              <c:f>'Test Anxiety'!$K$1</c:f>
              <c:strCache>
                <c:ptCount val="1"/>
                <c:pt idx="0">
                  <c:v>極之同意</c:v>
                </c:pt>
              </c:strCache>
            </c:strRef>
          </c:tx>
          <c:spPr>
            <a:solidFill>
              <a:srgbClr val="CC66FF"/>
            </a:solidFill>
            <a:ln>
              <a:solidFill>
                <a:srgbClr val="7030A0"/>
              </a:solidFill>
            </a:ln>
          </c:spPr>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Anxiety'!$K$2:$K$11</c:f>
              <c:numCache>
                <c:formatCode>0.00%</c:formatCode>
                <c:ptCount val="10"/>
                <c:pt idx="0">
                  <c:v>0.23482106956172094</c:v>
                </c:pt>
                <c:pt idx="1">
                  <c:v>0.18263553408480945</c:v>
                </c:pt>
                <c:pt idx="2">
                  <c:v>0.20520037528481436</c:v>
                </c:pt>
                <c:pt idx="3">
                  <c:v>0.14216673378977043</c:v>
                </c:pt>
                <c:pt idx="4">
                  <c:v>0.22260962853694516</c:v>
                </c:pt>
                <c:pt idx="5">
                  <c:v>0.12526824034334771</c:v>
                </c:pt>
                <c:pt idx="6">
                  <c:v>5.8436324556689984E-2</c:v>
                </c:pt>
                <c:pt idx="7">
                  <c:v>0.10449166218397017</c:v>
                </c:pt>
                <c:pt idx="8">
                  <c:v>9.4649099220220564E-2</c:v>
                </c:pt>
                <c:pt idx="9">
                  <c:v>0.11220498988536748</c:v>
                </c:pt>
              </c:numCache>
            </c:numRef>
          </c:val>
        </c:ser>
        <c:overlap val="100"/>
        <c:axId val="103438592"/>
        <c:axId val="103448576"/>
      </c:barChart>
      <c:catAx>
        <c:axId val="103438592"/>
        <c:scaling>
          <c:orientation val="minMax"/>
        </c:scaling>
        <c:axPos val="l"/>
        <c:numFmt formatCode="General" sourceLinked="1"/>
        <c:tickLblPos val="nextTo"/>
        <c:txPr>
          <a:bodyPr/>
          <a:lstStyle/>
          <a:p>
            <a:pPr>
              <a:defRPr lang="zh-TW" sz="1400" b="1"/>
            </a:pPr>
            <a:endParaRPr lang="zh-TW"/>
          </a:p>
        </c:txPr>
        <c:crossAx val="103448576"/>
        <c:crosses val="autoZero"/>
        <c:auto val="1"/>
        <c:lblAlgn val="ctr"/>
        <c:lblOffset val="100"/>
      </c:catAx>
      <c:valAx>
        <c:axId val="103448576"/>
        <c:scaling>
          <c:orientation val="minMax"/>
        </c:scaling>
        <c:axPos val="b"/>
        <c:majorGridlines/>
        <c:numFmt formatCode="0%" sourceLinked="1"/>
        <c:tickLblPos val="nextTo"/>
        <c:txPr>
          <a:bodyPr/>
          <a:lstStyle/>
          <a:p>
            <a:pPr>
              <a:defRPr lang="zh-TW" sz="1600" b="1"/>
            </a:pPr>
            <a:endParaRPr lang="zh-TW"/>
          </a:p>
        </c:txPr>
        <c:crossAx val="103438592"/>
        <c:crosses val="autoZero"/>
        <c:crossBetween val="between"/>
      </c:valAx>
    </c:plotArea>
    <c:legend>
      <c:legendPos val="r"/>
      <c:txPr>
        <a:bodyPr/>
        <a:lstStyle/>
        <a:p>
          <a:pPr>
            <a:defRPr lang="zh-TW" sz="1200" b="1"/>
          </a:pPr>
          <a:endParaRPr lang="zh-TW"/>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sz="2000"/>
            </a:pPr>
            <a:r>
              <a:rPr lang="zh-TW" altLang="en-US" sz="1800" b="1" i="0" baseline="0" dirty="0" smtClean="0"/>
              <a:t>對學校的態度</a:t>
            </a:r>
            <a:r>
              <a:rPr lang="en-US" sz="1800" b="1" i="0" baseline="0" dirty="0" smtClean="0"/>
              <a:t>—</a:t>
            </a:r>
            <a:r>
              <a:rPr lang="zh-TW" sz="1800" b="1" i="0" baseline="0" dirty="0" smtClean="0"/>
              <a:t>按性別劃分</a:t>
            </a:r>
            <a:endParaRPr lang="en-US" sz="1800" b="1" i="0" baseline="0" dirty="0"/>
          </a:p>
        </c:rich>
      </c:tx>
      <c:layout>
        <c:manualLayout>
          <c:xMode val="edge"/>
          <c:yMode val="edge"/>
          <c:x val="0.31688661696558046"/>
          <c:y val="1.6690979050753767E-2"/>
        </c:manualLayout>
      </c:layout>
    </c:title>
    <c:plotArea>
      <c:layout/>
      <c:barChart>
        <c:barDir val="col"/>
        <c:grouping val="clustered"/>
        <c:ser>
          <c:idx val="0"/>
          <c:order val="0"/>
          <c:tx>
            <c:strRef>
              <c:f>'Attitudes to School'!$E$1</c:f>
              <c:strCache>
                <c:ptCount val="1"/>
                <c:pt idx="0">
                  <c:v>Male</c:v>
                </c:pt>
              </c:strCache>
            </c:strRef>
          </c:tx>
          <c:spPr>
            <a:solidFill>
              <a:srgbClr val="66FFFF"/>
            </a:solidFill>
            <a:ln>
              <a:solidFill>
                <a:schemeClr val="tx1"/>
              </a:solidFill>
            </a:ln>
          </c:spPr>
          <c:dLbls>
            <c:txPr>
              <a:bodyPr/>
              <a:lstStyle/>
              <a:p>
                <a:pPr>
                  <a:defRPr lang="en-US" b="1"/>
                </a:pPr>
                <a:endParaRPr lang="zh-TW"/>
              </a:p>
            </c:txPr>
            <c:showVal val="1"/>
          </c:dLbls>
          <c:cat>
            <c:strRef>
              <c:f>'Attitudes to School'!$D$2:$D$8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School'!$E$2:$E$8</c:f>
              <c:numCache>
                <c:formatCode>0.00_ </c:formatCode>
                <c:ptCount val="7"/>
                <c:pt idx="0">
                  <c:v>1.9347571716867893</c:v>
                </c:pt>
                <c:pt idx="1">
                  <c:v>2.441377621761839</c:v>
                </c:pt>
                <c:pt idx="2">
                  <c:v>2.4076857477880802</c:v>
                </c:pt>
                <c:pt idx="3">
                  <c:v>2.5019918177106044</c:v>
                </c:pt>
                <c:pt idx="4">
                  <c:v>2.7759117974020824</c:v>
                </c:pt>
                <c:pt idx="5">
                  <c:v>2.9082568265017379</c:v>
                </c:pt>
                <c:pt idx="6">
                  <c:v>2.9191222379581827</c:v>
                </c:pt>
              </c:numCache>
            </c:numRef>
          </c:val>
        </c:ser>
        <c:ser>
          <c:idx val="1"/>
          <c:order val="1"/>
          <c:tx>
            <c:strRef>
              <c:f>'Attitudes to School'!$F$1</c:f>
              <c:strCache>
                <c:ptCount val="1"/>
                <c:pt idx="0">
                  <c:v>Female</c:v>
                </c:pt>
              </c:strCache>
            </c:strRef>
          </c:tx>
          <c:spPr>
            <a:solidFill>
              <a:srgbClr val="FF00FF"/>
            </a:solidFill>
            <a:ln>
              <a:solidFill>
                <a:schemeClr val="tx1"/>
              </a:solidFill>
            </a:ln>
          </c:spPr>
          <c:dLbls>
            <c:txPr>
              <a:bodyPr/>
              <a:lstStyle/>
              <a:p>
                <a:pPr>
                  <a:defRPr lang="en-US" b="1"/>
                </a:pPr>
                <a:endParaRPr lang="zh-TW"/>
              </a:p>
            </c:txPr>
            <c:showVal val="1"/>
          </c:dLbls>
          <c:cat>
            <c:strRef>
              <c:f>'Attitudes to School'!$D$2:$D$8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School'!$F$2:$F$8</c:f>
              <c:numCache>
                <c:formatCode>0.00_ </c:formatCode>
                <c:ptCount val="7"/>
                <c:pt idx="0">
                  <c:v>1.9491119891186801</c:v>
                </c:pt>
                <c:pt idx="1">
                  <c:v>2.3985510003818877</c:v>
                </c:pt>
                <c:pt idx="2">
                  <c:v>2.4418170353123791</c:v>
                </c:pt>
                <c:pt idx="3">
                  <c:v>2.4643744642096022</c:v>
                </c:pt>
                <c:pt idx="4">
                  <c:v>2.7666957702755202</c:v>
                </c:pt>
                <c:pt idx="5">
                  <c:v>2.9084774512218448</c:v>
                </c:pt>
                <c:pt idx="6">
                  <c:v>2.9694286268478947</c:v>
                </c:pt>
              </c:numCache>
            </c:numRef>
          </c:val>
        </c:ser>
        <c:axId val="78499840"/>
        <c:axId val="78501376"/>
      </c:barChart>
      <c:catAx>
        <c:axId val="78499840"/>
        <c:scaling>
          <c:orientation val="minMax"/>
        </c:scaling>
        <c:axPos val="b"/>
        <c:numFmt formatCode="General" sourceLinked="1"/>
        <c:tickLblPos val="nextTo"/>
        <c:txPr>
          <a:bodyPr/>
          <a:lstStyle/>
          <a:p>
            <a:pPr>
              <a:defRPr lang="en-US" b="1"/>
            </a:pPr>
            <a:endParaRPr lang="zh-TW"/>
          </a:p>
        </c:txPr>
        <c:crossAx val="78501376"/>
        <c:crosses val="autoZero"/>
        <c:auto val="1"/>
        <c:lblAlgn val="ctr"/>
        <c:lblOffset val="100"/>
      </c:catAx>
      <c:valAx>
        <c:axId val="78501376"/>
        <c:scaling>
          <c:orientation val="minMax"/>
          <c:max val="4"/>
          <c:min val="1"/>
        </c:scaling>
        <c:axPos val="l"/>
        <c:majorGridlines/>
        <c:numFmt formatCode="0.0_ " sourceLinked="0"/>
        <c:tickLblPos val="nextTo"/>
        <c:txPr>
          <a:bodyPr/>
          <a:lstStyle/>
          <a:p>
            <a:pPr>
              <a:defRPr lang="en-US" b="1"/>
            </a:pPr>
            <a:endParaRPr lang="zh-TW"/>
          </a:p>
        </c:txPr>
        <c:crossAx val="78499840"/>
        <c:crosses val="autoZero"/>
        <c:crossBetween val="between"/>
      </c:valAx>
    </c:plotArea>
    <c:legend>
      <c:legendPos val="r"/>
      <c:txPr>
        <a:bodyPr/>
        <a:lstStyle/>
        <a:p>
          <a:pPr>
            <a:defRPr lang="en-US" b="1"/>
          </a:pPr>
          <a:endParaRPr lang="zh-TW"/>
        </a:p>
      </c:txPr>
    </c:legend>
    <c:plotVisOnly val="1"/>
    <c:dispBlanksAs val="gap"/>
  </c:chart>
  <c:txPr>
    <a:bodyPr/>
    <a:lstStyle/>
    <a:p>
      <a:pPr>
        <a:defRPr sz="1300" baseline="0"/>
      </a:pPr>
      <a:endParaRPr lang="zh-TW"/>
    </a:p>
  </c:txPr>
  <c:externalData r:id="rId1"/>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zh-TW" sz="1800" b="1" i="0" baseline="0"/>
              <a:t>測驗焦慮</a:t>
            </a:r>
            <a:endParaRPr lang="en-US" altLang="zh-TW" sz="1800" b="1" i="0" baseline="0"/>
          </a:p>
        </c:rich>
      </c:tx>
    </c:title>
    <c:plotArea>
      <c:layout/>
      <c:barChart>
        <c:barDir val="bar"/>
        <c:grouping val="percentStacked"/>
        <c:ser>
          <c:idx val="0"/>
          <c:order val="0"/>
          <c:tx>
            <c:strRef>
              <c:f>'Test Anxiety'!$H$1</c:f>
              <c:strCache>
                <c:ptCount val="1"/>
                <c:pt idx="0">
                  <c:v>毫不同意</c:v>
                </c:pt>
              </c:strCache>
            </c:strRef>
          </c:tx>
          <c:spPr>
            <a:solidFill>
              <a:srgbClr val="3399FF"/>
            </a:solidFill>
            <a:ln>
              <a:solidFill>
                <a:srgbClr val="0000FF"/>
              </a:solidFill>
            </a:ln>
          </c:spPr>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Anxiety'!$H$2:$H$11</c:f>
              <c:numCache>
                <c:formatCode>0.00%</c:formatCode>
                <c:ptCount val="10"/>
                <c:pt idx="0">
                  <c:v>5.2839001605605021E-2</c:v>
                </c:pt>
                <c:pt idx="1">
                  <c:v>6.4699868555571777E-2</c:v>
                </c:pt>
                <c:pt idx="2">
                  <c:v>5.1248357424441497E-2</c:v>
                </c:pt>
                <c:pt idx="3">
                  <c:v>0.10581701256942389</c:v>
                </c:pt>
                <c:pt idx="4">
                  <c:v>5.8686131386861323E-2</c:v>
                </c:pt>
                <c:pt idx="5">
                  <c:v>0.15302543116048037</c:v>
                </c:pt>
                <c:pt idx="6">
                  <c:v>0.17801200409896117</c:v>
                </c:pt>
                <c:pt idx="7">
                  <c:v>0.11976573938506616</c:v>
                </c:pt>
                <c:pt idx="8">
                  <c:v>8.8820602868013354E-2</c:v>
                </c:pt>
                <c:pt idx="9">
                  <c:v>0.1354640082099399</c:v>
                </c:pt>
              </c:numCache>
            </c:numRef>
          </c:val>
        </c:ser>
        <c:ser>
          <c:idx val="1"/>
          <c:order val="1"/>
          <c:tx>
            <c:strRef>
              <c:f>'Test Anxiety'!$I$1</c:f>
              <c:strCache>
                <c:ptCount val="1"/>
                <c:pt idx="0">
                  <c:v>不太同意</c:v>
                </c:pt>
              </c:strCache>
            </c:strRef>
          </c:tx>
          <c:spPr>
            <a:solidFill>
              <a:srgbClr val="FF7C80"/>
            </a:solidFill>
            <a:ln>
              <a:solidFill>
                <a:srgbClr val="FF0000"/>
              </a:solidFill>
            </a:ln>
          </c:spPr>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Anxiety'!$I$2:$I$11</c:f>
              <c:numCache>
                <c:formatCode>0.00%</c:formatCode>
                <c:ptCount val="10"/>
                <c:pt idx="0">
                  <c:v>0.23675375857539127</c:v>
                </c:pt>
                <c:pt idx="1">
                  <c:v>0.36264057251350956</c:v>
                </c:pt>
                <c:pt idx="2">
                  <c:v>0.24602131698058111</c:v>
                </c:pt>
                <c:pt idx="3">
                  <c:v>0.45995323004969307</c:v>
                </c:pt>
                <c:pt idx="4">
                  <c:v>0.27635036496350468</c:v>
                </c:pt>
                <c:pt idx="5">
                  <c:v>0.43671441099093838</c:v>
                </c:pt>
                <c:pt idx="6">
                  <c:v>0.55204216073781087</c:v>
                </c:pt>
                <c:pt idx="7">
                  <c:v>0.47847730600292832</c:v>
                </c:pt>
                <c:pt idx="8">
                  <c:v>0.44395668715247455</c:v>
                </c:pt>
                <c:pt idx="9">
                  <c:v>0.45609148218736256</c:v>
                </c:pt>
              </c:numCache>
            </c:numRef>
          </c:val>
        </c:ser>
        <c:ser>
          <c:idx val="2"/>
          <c:order val="2"/>
          <c:tx>
            <c:strRef>
              <c:f>'Test Anxiety'!$J$1</c:f>
              <c:strCache>
                <c:ptCount val="1"/>
                <c:pt idx="0">
                  <c:v>相當同意</c:v>
                </c:pt>
              </c:strCache>
            </c:strRef>
          </c:tx>
          <c:spPr>
            <a:solidFill>
              <a:srgbClr val="00CC99"/>
            </a:solidFill>
            <a:ln>
              <a:solidFill>
                <a:srgbClr val="006600"/>
              </a:solidFill>
            </a:ln>
          </c:spPr>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Anxiety'!$J$2:$J$11</c:f>
              <c:numCache>
                <c:formatCode>0.00%</c:formatCode>
                <c:ptCount val="10"/>
                <c:pt idx="0">
                  <c:v>0.48474675229893444</c:v>
                </c:pt>
                <c:pt idx="1">
                  <c:v>0.40032130860230758</c:v>
                </c:pt>
                <c:pt idx="2">
                  <c:v>0.49233464739378135</c:v>
                </c:pt>
                <c:pt idx="3">
                  <c:v>0.30283542823735748</c:v>
                </c:pt>
                <c:pt idx="4">
                  <c:v>0.47635036496350486</c:v>
                </c:pt>
                <c:pt idx="5">
                  <c:v>0.29961999415375723</c:v>
                </c:pt>
                <c:pt idx="6">
                  <c:v>0.22310057092665703</c:v>
                </c:pt>
                <c:pt idx="7">
                  <c:v>0.31800878477306166</c:v>
                </c:pt>
                <c:pt idx="8">
                  <c:v>0.38235294117647251</c:v>
                </c:pt>
                <c:pt idx="9">
                  <c:v>0.31139129159947376</c:v>
                </c:pt>
              </c:numCache>
            </c:numRef>
          </c:val>
        </c:ser>
        <c:ser>
          <c:idx val="3"/>
          <c:order val="3"/>
          <c:tx>
            <c:strRef>
              <c:f>'Test Anxiety'!$K$1</c:f>
              <c:strCache>
                <c:ptCount val="1"/>
                <c:pt idx="0">
                  <c:v>極之同意</c:v>
                </c:pt>
              </c:strCache>
            </c:strRef>
          </c:tx>
          <c:spPr>
            <a:solidFill>
              <a:srgbClr val="CC66FF"/>
            </a:solidFill>
            <a:ln>
              <a:solidFill>
                <a:srgbClr val="7030A0"/>
              </a:solidFill>
            </a:ln>
          </c:spPr>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Anxiety'!$K$2:$K$11</c:f>
              <c:numCache>
                <c:formatCode>0.00%</c:formatCode>
                <c:ptCount val="10"/>
                <c:pt idx="0">
                  <c:v>0.22566048752007059</c:v>
                </c:pt>
                <c:pt idx="1">
                  <c:v>0.17233825032861108</c:v>
                </c:pt>
                <c:pt idx="2">
                  <c:v>0.21039567820119726</c:v>
                </c:pt>
                <c:pt idx="3">
                  <c:v>0.13139432914352528</c:v>
                </c:pt>
                <c:pt idx="4">
                  <c:v>0.18861313868613219</c:v>
                </c:pt>
                <c:pt idx="5">
                  <c:v>0.11064016369482563</c:v>
                </c:pt>
                <c:pt idx="6">
                  <c:v>4.6845264236568575E-2</c:v>
                </c:pt>
                <c:pt idx="7">
                  <c:v>8.3748169838945813E-2</c:v>
                </c:pt>
                <c:pt idx="8">
                  <c:v>8.4869768803043727E-2</c:v>
                </c:pt>
                <c:pt idx="9">
                  <c:v>9.7053218003225319E-2</c:v>
                </c:pt>
              </c:numCache>
            </c:numRef>
          </c:val>
        </c:ser>
        <c:overlap val="100"/>
        <c:axId val="97609984"/>
        <c:axId val="97619968"/>
      </c:barChart>
      <c:catAx>
        <c:axId val="97609984"/>
        <c:scaling>
          <c:orientation val="minMax"/>
        </c:scaling>
        <c:axPos val="l"/>
        <c:numFmt formatCode="General" sourceLinked="1"/>
        <c:tickLblPos val="nextTo"/>
        <c:txPr>
          <a:bodyPr/>
          <a:lstStyle/>
          <a:p>
            <a:pPr>
              <a:defRPr lang="zh-TW" sz="1400" b="1"/>
            </a:pPr>
            <a:endParaRPr lang="zh-TW"/>
          </a:p>
        </c:txPr>
        <c:crossAx val="97619968"/>
        <c:crosses val="autoZero"/>
        <c:auto val="1"/>
        <c:lblAlgn val="ctr"/>
        <c:lblOffset val="100"/>
      </c:catAx>
      <c:valAx>
        <c:axId val="97619968"/>
        <c:scaling>
          <c:orientation val="minMax"/>
        </c:scaling>
        <c:axPos val="b"/>
        <c:majorGridlines/>
        <c:numFmt formatCode="0%" sourceLinked="1"/>
        <c:tickLblPos val="nextTo"/>
        <c:txPr>
          <a:bodyPr/>
          <a:lstStyle/>
          <a:p>
            <a:pPr>
              <a:defRPr lang="zh-TW" sz="1600" b="1"/>
            </a:pPr>
            <a:endParaRPr lang="zh-TW"/>
          </a:p>
        </c:txPr>
        <c:crossAx val="97609984"/>
        <c:crosses val="autoZero"/>
        <c:crossBetween val="between"/>
      </c:valAx>
    </c:plotArea>
    <c:legend>
      <c:legendPos val="r"/>
      <c:txPr>
        <a:bodyPr/>
        <a:lstStyle/>
        <a:p>
          <a:pPr>
            <a:defRPr lang="zh-TW" sz="1200" b="1"/>
          </a:pPr>
          <a:endParaRPr lang="zh-TW"/>
        </a:p>
      </c:txPr>
    </c:legend>
    <c:plotVisOnly val="1"/>
    <c:dispBlanksAs val="gap"/>
  </c:chart>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2400" dirty="0" smtClean="0"/>
              <a:t>壓力管理</a:t>
            </a:r>
            <a:endParaRPr lang="en-US" sz="2400" dirty="0"/>
          </a:p>
        </c:rich>
      </c:tx>
    </c:title>
    <c:plotArea>
      <c:layout/>
      <c:barChart>
        <c:barDir val="col"/>
        <c:grouping val="clustered"/>
        <c:ser>
          <c:idx val="0"/>
          <c:order val="0"/>
          <c:tx>
            <c:strRef>
              <c:f>'Stress Management'!$B$1</c:f>
              <c:strCache>
                <c:ptCount val="1"/>
                <c:pt idx="0">
                  <c:v>Mean</c:v>
                </c:pt>
              </c:strCache>
            </c:strRef>
          </c:tx>
          <c:spPr>
            <a:solidFill>
              <a:srgbClr val="0099FF"/>
            </a:solidFill>
          </c:spPr>
          <c:dLbls>
            <c:txPr>
              <a:bodyPr/>
              <a:lstStyle/>
              <a:p>
                <a:pPr>
                  <a:defRPr lang="en-US" b="1"/>
                </a:pPr>
                <a:endParaRPr lang="zh-TW"/>
              </a:p>
            </c:txPr>
            <c:showVal val="1"/>
          </c:dLbls>
          <c:cat>
            <c:strRef>
              <c:f>'Stress Management'!$A$2:$A$4</c:f>
              <c:strCache>
                <c:ptCount val="3"/>
                <c:pt idx="0">
                  <c:v>Self Encouragement</c:v>
                </c:pt>
                <c:pt idx="1">
                  <c:v>Situation control</c:v>
                </c:pt>
                <c:pt idx="2">
                  <c:v>Recreation</c:v>
                </c:pt>
              </c:strCache>
            </c:strRef>
          </c:cat>
          <c:val>
            <c:numRef>
              <c:f>'Stress Management'!$B$2:$B$4</c:f>
              <c:numCache>
                <c:formatCode>0.00_ </c:formatCode>
                <c:ptCount val="3"/>
                <c:pt idx="0">
                  <c:v>2.8721572842491767</c:v>
                </c:pt>
                <c:pt idx="1">
                  <c:v>2.8752093689820466</c:v>
                </c:pt>
                <c:pt idx="2">
                  <c:v>3.2555055727138447</c:v>
                </c:pt>
              </c:numCache>
            </c:numRef>
          </c:val>
        </c:ser>
        <c:axId val="103457920"/>
        <c:axId val="97644544"/>
      </c:barChart>
      <c:catAx>
        <c:axId val="103457920"/>
        <c:scaling>
          <c:orientation val="minMax"/>
        </c:scaling>
        <c:axPos val="b"/>
        <c:numFmt formatCode="General" sourceLinked="1"/>
        <c:tickLblPos val="nextTo"/>
        <c:txPr>
          <a:bodyPr/>
          <a:lstStyle/>
          <a:p>
            <a:pPr>
              <a:defRPr lang="en-US" b="1"/>
            </a:pPr>
            <a:endParaRPr lang="zh-TW"/>
          </a:p>
        </c:txPr>
        <c:crossAx val="97644544"/>
        <c:crosses val="autoZero"/>
        <c:auto val="1"/>
        <c:lblAlgn val="ctr"/>
        <c:lblOffset val="100"/>
      </c:catAx>
      <c:valAx>
        <c:axId val="97644544"/>
        <c:scaling>
          <c:orientation val="minMax"/>
          <c:max val="4"/>
          <c:min val="1"/>
        </c:scaling>
        <c:axPos val="l"/>
        <c:majorGridlines/>
        <c:numFmt formatCode="0.0_ " sourceLinked="0"/>
        <c:tickLblPos val="nextTo"/>
        <c:txPr>
          <a:bodyPr/>
          <a:lstStyle/>
          <a:p>
            <a:pPr>
              <a:defRPr lang="en-US" b="1"/>
            </a:pPr>
            <a:endParaRPr lang="zh-TW"/>
          </a:p>
        </c:txPr>
        <c:crossAx val="103457920"/>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1800" b="1" i="0" baseline="0" dirty="0" smtClean="0"/>
              <a:t>壓力管理</a:t>
            </a:r>
            <a:r>
              <a:rPr lang="en-US" sz="1800" b="1" i="0" baseline="0" dirty="0" smtClean="0"/>
              <a:t>—</a:t>
            </a:r>
            <a:r>
              <a:rPr lang="zh-TW" sz="1800" b="1" i="0" baseline="0" dirty="0" smtClean="0"/>
              <a:t>按性別劃分</a:t>
            </a:r>
            <a:endParaRPr lang="en-US" sz="1800" b="1" i="0" baseline="0" dirty="0"/>
          </a:p>
        </c:rich>
      </c:tx>
    </c:title>
    <c:plotArea>
      <c:layout/>
      <c:barChart>
        <c:barDir val="col"/>
        <c:grouping val="clustered"/>
        <c:ser>
          <c:idx val="0"/>
          <c:order val="0"/>
          <c:tx>
            <c:strRef>
              <c:f>'Stress Management'!$E$1</c:f>
              <c:strCache>
                <c:ptCount val="1"/>
                <c:pt idx="0">
                  <c:v>Male</c:v>
                </c:pt>
              </c:strCache>
            </c:strRef>
          </c:tx>
          <c:spPr>
            <a:solidFill>
              <a:srgbClr val="66FFFF"/>
            </a:solidFill>
            <a:ln>
              <a:solidFill>
                <a:schemeClr val="tx1"/>
              </a:solidFill>
            </a:ln>
          </c:spPr>
          <c:dLbls>
            <c:txPr>
              <a:bodyPr/>
              <a:lstStyle/>
              <a:p>
                <a:pPr>
                  <a:defRPr lang="en-US" b="1"/>
                </a:pPr>
                <a:endParaRPr lang="zh-TW"/>
              </a:p>
            </c:txPr>
            <c:showVal val="1"/>
          </c:dLbls>
          <c:cat>
            <c:strRef>
              <c:f>'Stress Management'!$D$2:$D$4</c:f>
              <c:strCache>
                <c:ptCount val="3"/>
                <c:pt idx="0">
                  <c:v>Self Encouragement</c:v>
                </c:pt>
                <c:pt idx="1">
                  <c:v>Situation control</c:v>
                </c:pt>
                <c:pt idx="2">
                  <c:v>Recreation</c:v>
                </c:pt>
              </c:strCache>
            </c:strRef>
          </c:cat>
          <c:val>
            <c:numRef>
              <c:f>'Stress Management'!$E$2:$E$4</c:f>
              <c:numCache>
                <c:formatCode>0.00_ </c:formatCode>
                <c:ptCount val="3"/>
                <c:pt idx="0">
                  <c:v>2.8873821327889591</c:v>
                </c:pt>
                <c:pt idx="1">
                  <c:v>2.9117109230619587</c:v>
                </c:pt>
                <c:pt idx="2">
                  <c:v>3.2338432400932398</c:v>
                </c:pt>
              </c:numCache>
            </c:numRef>
          </c:val>
        </c:ser>
        <c:ser>
          <c:idx val="1"/>
          <c:order val="1"/>
          <c:tx>
            <c:strRef>
              <c:f>'Stress Management'!$F$1</c:f>
              <c:strCache>
                <c:ptCount val="1"/>
                <c:pt idx="0">
                  <c:v>Female</c:v>
                </c:pt>
              </c:strCache>
            </c:strRef>
          </c:tx>
          <c:spPr>
            <a:solidFill>
              <a:srgbClr val="FF00FF"/>
            </a:solidFill>
            <a:ln>
              <a:solidFill>
                <a:schemeClr val="tx1"/>
              </a:solidFill>
            </a:ln>
          </c:spPr>
          <c:dLbls>
            <c:txPr>
              <a:bodyPr/>
              <a:lstStyle/>
              <a:p>
                <a:pPr>
                  <a:defRPr lang="en-US" b="1"/>
                </a:pPr>
                <a:endParaRPr lang="zh-TW"/>
              </a:p>
            </c:txPr>
            <c:showVal val="1"/>
          </c:dLbls>
          <c:cat>
            <c:strRef>
              <c:f>'Stress Management'!$D$2:$D$4</c:f>
              <c:strCache>
                <c:ptCount val="3"/>
                <c:pt idx="0">
                  <c:v>Self Encouragement</c:v>
                </c:pt>
                <c:pt idx="1">
                  <c:v>Situation control</c:v>
                </c:pt>
                <c:pt idx="2">
                  <c:v>Recreation</c:v>
                </c:pt>
              </c:strCache>
            </c:strRef>
          </c:cat>
          <c:val>
            <c:numRef>
              <c:f>'Stress Management'!$F$2:$F$4</c:f>
              <c:numCache>
                <c:formatCode>0.00_ </c:formatCode>
                <c:ptCount val="3"/>
                <c:pt idx="0">
                  <c:v>2.8657583043904267</c:v>
                </c:pt>
                <c:pt idx="1">
                  <c:v>2.8490429131053809</c:v>
                </c:pt>
                <c:pt idx="2">
                  <c:v>3.2795707542969335</c:v>
                </c:pt>
              </c:numCache>
            </c:numRef>
          </c:val>
        </c:ser>
        <c:axId val="103749120"/>
        <c:axId val="103750656"/>
      </c:barChart>
      <c:catAx>
        <c:axId val="103749120"/>
        <c:scaling>
          <c:orientation val="minMax"/>
        </c:scaling>
        <c:axPos val="b"/>
        <c:numFmt formatCode="General" sourceLinked="1"/>
        <c:tickLblPos val="nextTo"/>
        <c:txPr>
          <a:bodyPr/>
          <a:lstStyle/>
          <a:p>
            <a:pPr>
              <a:defRPr lang="en-US" b="1"/>
            </a:pPr>
            <a:endParaRPr lang="zh-TW"/>
          </a:p>
        </c:txPr>
        <c:crossAx val="103750656"/>
        <c:crosses val="autoZero"/>
        <c:auto val="1"/>
        <c:lblAlgn val="ctr"/>
        <c:lblOffset val="100"/>
      </c:catAx>
      <c:valAx>
        <c:axId val="103750656"/>
        <c:scaling>
          <c:orientation val="minMax"/>
          <c:max val="4"/>
          <c:min val="1"/>
        </c:scaling>
        <c:axPos val="l"/>
        <c:majorGridlines/>
        <c:numFmt formatCode="0.0_ " sourceLinked="0"/>
        <c:tickLblPos val="nextTo"/>
        <c:txPr>
          <a:bodyPr/>
          <a:lstStyle/>
          <a:p>
            <a:pPr>
              <a:defRPr lang="en-US" b="1"/>
            </a:pPr>
            <a:endParaRPr lang="zh-TW"/>
          </a:p>
        </c:txPr>
        <c:crossAx val="103749120"/>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壓力管理</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title>
    <c:plotArea>
      <c:layout/>
      <c:barChart>
        <c:barDir val="col"/>
        <c:grouping val="clustered"/>
        <c:ser>
          <c:idx val="0"/>
          <c:order val="0"/>
          <c:tx>
            <c:strRef>
              <c:f>'Stress Management'!$I$1</c:f>
              <c:strCache>
                <c:ptCount val="1"/>
                <c:pt idx="0">
                  <c:v>S1</c:v>
                </c:pt>
              </c:strCache>
            </c:strRef>
          </c:tx>
          <c:spPr>
            <a:solidFill>
              <a:srgbClr val="6699FF"/>
            </a:solidFill>
            <a:ln>
              <a:solidFill>
                <a:schemeClr val="tx1"/>
              </a:solidFill>
            </a:ln>
          </c:spPr>
          <c:dLbls>
            <c:txPr>
              <a:bodyPr/>
              <a:lstStyle/>
              <a:p>
                <a:pPr>
                  <a:defRPr lang="en-US" b="1"/>
                </a:pPr>
                <a:endParaRPr lang="zh-TW"/>
              </a:p>
            </c:txPr>
            <c:showVal val="1"/>
          </c:dLbls>
          <c:cat>
            <c:strRef>
              <c:f>'Stress Management'!$H$2:$H$4</c:f>
              <c:strCache>
                <c:ptCount val="3"/>
                <c:pt idx="0">
                  <c:v>Self Encouragement</c:v>
                </c:pt>
                <c:pt idx="1">
                  <c:v>Situation control</c:v>
                </c:pt>
                <c:pt idx="2">
                  <c:v>Recreation</c:v>
                </c:pt>
              </c:strCache>
            </c:strRef>
          </c:cat>
          <c:val>
            <c:numRef>
              <c:f>'Stress Management'!$I$2:$I$4</c:f>
              <c:numCache>
                <c:formatCode>0.00_ </c:formatCode>
                <c:ptCount val="3"/>
                <c:pt idx="0">
                  <c:v>2.9127991096271577</c:v>
                </c:pt>
                <c:pt idx="1">
                  <c:v>2.9044189283229005</c:v>
                </c:pt>
                <c:pt idx="2">
                  <c:v>3.2996038365304434</c:v>
                </c:pt>
              </c:numCache>
            </c:numRef>
          </c:val>
        </c:ser>
        <c:ser>
          <c:idx val="1"/>
          <c:order val="1"/>
          <c:tx>
            <c:strRef>
              <c:f>'Stress Management'!$J$1</c:f>
              <c:strCache>
                <c:ptCount val="1"/>
                <c:pt idx="0">
                  <c:v>S2</c:v>
                </c:pt>
              </c:strCache>
            </c:strRef>
          </c:tx>
          <c:spPr>
            <a:solidFill>
              <a:srgbClr val="FF9999"/>
            </a:solidFill>
            <a:ln>
              <a:solidFill>
                <a:schemeClr val="tx1"/>
              </a:solidFill>
            </a:ln>
          </c:spPr>
          <c:dLbls>
            <c:txPr>
              <a:bodyPr/>
              <a:lstStyle/>
              <a:p>
                <a:pPr>
                  <a:defRPr lang="en-US" b="1"/>
                </a:pPr>
                <a:endParaRPr lang="zh-TW"/>
              </a:p>
            </c:txPr>
            <c:showVal val="1"/>
          </c:dLbls>
          <c:cat>
            <c:strRef>
              <c:f>'Stress Management'!$H$2:$H$4</c:f>
              <c:strCache>
                <c:ptCount val="3"/>
                <c:pt idx="0">
                  <c:v>Self Encouragement</c:v>
                </c:pt>
                <c:pt idx="1">
                  <c:v>Situation control</c:v>
                </c:pt>
                <c:pt idx="2">
                  <c:v>Recreation</c:v>
                </c:pt>
              </c:strCache>
            </c:strRef>
          </c:cat>
          <c:val>
            <c:numRef>
              <c:f>'Stress Management'!$J$2:$J$4</c:f>
              <c:numCache>
                <c:formatCode>0.00_ </c:formatCode>
                <c:ptCount val="3"/>
                <c:pt idx="0">
                  <c:v>2.8485515873015892</c:v>
                </c:pt>
                <c:pt idx="1">
                  <c:v>2.8484980812491734</c:v>
                </c:pt>
                <c:pt idx="2">
                  <c:v>3.2469877130400215</c:v>
                </c:pt>
              </c:numCache>
            </c:numRef>
          </c:val>
        </c:ser>
        <c:ser>
          <c:idx val="2"/>
          <c:order val="2"/>
          <c:tx>
            <c:strRef>
              <c:f>'Stress Management'!$K$1</c:f>
              <c:strCache>
                <c:ptCount val="1"/>
                <c:pt idx="0">
                  <c:v>S3</c:v>
                </c:pt>
              </c:strCache>
            </c:strRef>
          </c:tx>
          <c:spPr>
            <a:solidFill>
              <a:srgbClr val="00CC99"/>
            </a:solidFill>
            <a:ln>
              <a:solidFill>
                <a:schemeClr val="tx1"/>
              </a:solidFill>
            </a:ln>
          </c:spPr>
          <c:dLbls>
            <c:txPr>
              <a:bodyPr/>
              <a:lstStyle/>
              <a:p>
                <a:pPr>
                  <a:defRPr lang="en-US" b="1"/>
                </a:pPr>
                <a:endParaRPr lang="zh-TW"/>
              </a:p>
            </c:txPr>
            <c:showVal val="1"/>
          </c:dLbls>
          <c:cat>
            <c:strRef>
              <c:f>'Stress Management'!$H$2:$H$4</c:f>
              <c:strCache>
                <c:ptCount val="3"/>
                <c:pt idx="0">
                  <c:v>Self Encouragement</c:v>
                </c:pt>
                <c:pt idx="1">
                  <c:v>Situation control</c:v>
                </c:pt>
                <c:pt idx="2">
                  <c:v>Recreation</c:v>
                </c:pt>
              </c:strCache>
            </c:strRef>
          </c:cat>
          <c:val>
            <c:numRef>
              <c:f>'Stress Management'!$K$2:$K$4</c:f>
              <c:numCache>
                <c:formatCode>0.00_ </c:formatCode>
                <c:ptCount val="3"/>
                <c:pt idx="0">
                  <c:v>2.8571626434507325</c:v>
                </c:pt>
                <c:pt idx="1">
                  <c:v>2.8741531567154288</c:v>
                </c:pt>
                <c:pt idx="2">
                  <c:v>3.2221496437054675</c:v>
                </c:pt>
              </c:numCache>
            </c:numRef>
          </c:val>
        </c:ser>
        <c:axId val="103827328"/>
        <c:axId val="103828864"/>
      </c:barChart>
      <c:catAx>
        <c:axId val="103827328"/>
        <c:scaling>
          <c:orientation val="minMax"/>
        </c:scaling>
        <c:axPos val="b"/>
        <c:numFmt formatCode="General" sourceLinked="1"/>
        <c:tickLblPos val="nextTo"/>
        <c:txPr>
          <a:bodyPr/>
          <a:lstStyle/>
          <a:p>
            <a:pPr>
              <a:defRPr lang="en-US" b="1"/>
            </a:pPr>
            <a:endParaRPr lang="zh-TW"/>
          </a:p>
        </c:txPr>
        <c:crossAx val="103828864"/>
        <c:crosses val="autoZero"/>
        <c:auto val="1"/>
        <c:lblAlgn val="ctr"/>
        <c:lblOffset val="100"/>
      </c:catAx>
      <c:valAx>
        <c:axId val="103828864"/>
        <c:scaling>
          <c:orientation val="minMax"/>
          <c:max val="4"/>
          <c:min val="1"/>
        </c:scaling>
        <c:axPos val="l"/>
        <c:majorGridlines/>
        <c:numFmt formatCode="0.0_ " sourceLinked="0"/>
        <c:tickLblPos val="nextTo"/>
        <c:txPr>
          <a:bodyPr/>
          <a:lstStyle/>
          <a:p>
            <a:pPr>
              <a:defRPr lang="en-US" b="1"/>
            </a:pPr>
            <a:endParaRPr lang="zh-TW"/>
          </a:p>
        </c:txPr>
        <c:crossAx val="103827328"/>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壓力管理</a:t>
            </a:r>
            <a:endParaRPr lang="en-US" sz="1800" b="1" i="0" baseline="0" dirty="0"/>
          </a:p>
        </c:rich>
      </c:tx>
    </c:title>
    <c:plotArea>
      <c:layout/>
      <c:barChart>
        <c:barDir val="col"/>
        <c:grouping val="clustered"/>
        <c:ser>
          <c:idx val="0"/>
          <c:order val="0"/>
          <c:tx>
            <c:strRef>
              <c:f>'Stress Management'!$B$1</c:f>
              <c:strCache>
                <c:ptCount val="1"/>
                <c:pt idx="0">
                  <c:v>Mean</c:v>
                </c:pt>
              </c:strCache>
            </c:strRef>
          </c:tx>
          <c:spPr>
            <a:solidFill>
              <a:srgbClr val="3399FF"/>
            </a:solidFill>
          </c:spPr>
          <c:dLbls>
            <c:txPr>
              <a:bodyPr/>
              <a:lstStyle/>
              <a:p>
                <a:pPr>
                  <a:defRPr lang="en-US" b="1"/>
                </a:pPr>
                <a:endParaRPr lang="zh-TW"/>
              </a:p>
            </c:txPr>
            <c:showVal val="1"/>
          </c:dLbls>
          <c:cat>
            <c:strRef>
              <c:f>'Stress Management'!$A$2:$A$4</c:f>
              <c:strCache>
                <c:ptCount val="3"/>
                <c:pt idx="0">
                  <c:v>Self Encouragement</c:v>
                </c:pt>
                <c:pt idx="1">
                  <c:v>Situation control</c:v>
                </c:pt>
                <c:pt idx="2">
                  <c:v>Recreation</c:v>
                </c:pt>
              </c:strCache>
            </c:strRef>
          </c:cat>
          <c:val>
            <c:numRef>
              <c:f>'Stress Management'!$B$2:$B$4</c:f>
              <c:numCache>
                <c:formatCode>0.00_ </c:formatCode>
                <c:ptCount val="3"/>
                <c:pt idx="0">
                  <c:v>2.8194115641287767</c:v>
                </c:pt>
                <c:pt idx="1">
                  <c:v>2.8680845880232013</c:v>
                </c:pt>
                <c:pt idx="2">
                  <c:v>3.1900194789383951</c:v>
                </c:pt>
              </c:numCache>
            </c:numRef>
          </c:val>
        </c:ser>
        <c:axId val="103864576"/>
        <c:axId val="103876096"/>
      </c:barChart>
      <c:catAx>
        <c:axId val="103864576"/>
        <c:scaling>
          <c:orientation val="minMax"/>
        </c:scaling>
        <c:axPos val="b"/>
        <c:numFmt formatCode="General" sourceLinked="1"/>
        <c:tickLblPos val="nextTo"/>
        <c:txPr>
          <a:bodyPr/>
          <a:lstStyle/>
          <a:p>
            <a:pPr>
              <a:defRPr lang="en-US" b="1"/>
            </a:pPr>
            <a:endParaRPr lang="zh-TW"/>
          </a:p>
        </c:txPr>
        <c:crossAx val="103876096"/>
        <c:crosses val="autoZero"/>
        <c:auto val="1"/>
        <c:lblAlgn val="ctr"/>
        <c:lblOffset val="100"/>
      </c:catAx>
      <c:valAx>
        <c:axId val="103876096"/>
        <c:scaling>
          <c:orientation val="minMax"/>
          <c:max val="4"/>
          <c:min val="1"/>
        </c:scaling>
        <c:axPos val="l"/>
        <c:majorGridlines/>
        <c:numFmt formatCode="0.0_ " sourceLinked="0"/>
        <c:tickLblPos val="nextTo"/>
        <c:txPr>
          <a:bodyPr/>
          <a:lstStyle/>
          <a:p>
            <a:pPr>
              <a:defRPr lang="en-US" b="1"/>
            </a:pPr>
            <a:endParaRPr lang="zh-TW"/>
          </a:p>
        </c:txPr>
        <c:crossAx val="103864576"/>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壓力管理</a:t>
            </a:r>
            <a:r>
              <a:rPr lang="en-US" sz="1800" b="1" i="0" baseline="0" dirty="0" smtClean="0"/>
              <a:t>—</a:t>
            </a:r>
            <a:r>
              <a:rPr lang="zh-TW" sz="1800" b="1" i="0" baseline="0" dirty="0" smtClean="0"/>
              <a:t>按性別劃分</a:t>
            </a:r>
            <a:endParaRPr lang="en-US" sz="1800" b="1" i="0" baseline="0" dirty="0"/>
          </a:p>
        </c:rich>
      </c:tx>
    </c:title>
    <c:plotArea>
      <c:layout/>
      <c:barChart>
        <c:barDir val="col"/>
        <c:grouping val="clustered"/>
        <c:ser>
          <c:idx val="0"/>
          <c:order val="0"/>
          <c:tx>
            <c:strRef>
              <c:f>'Stress Management'!$E$1</c:f>
              <c:strCache>
                <c:ptCount val="1"/>
                <c:pt idx="0">
                  <c:v>Male</c:v>
                </c:pt>
              </c:strCache>
            </c:strRef>
          </c:tx>
          <c:spPr>
            <a:solidFill>
              <a:srgbClr val="66FFFF"/>
            </a:solidFill>
            <a:ln>
              <a:solidFill>
                <a:schemeClr val="tx1"/>
              </a:solidFill>
            </a:ln>
          </c:spPr>
          <c:dLbls>
            <c:txPr>
              <a:bodyPr/>
              <a:lstStyle/>
              <a:p>
                <a:pPr>
                  <a:defRPr lang="en-US" b="1"/>
                </a:pPr>
                <a:endParaRPr lang="zh-TW"/>
              </a:p>
            </c:txPr>
            <c:showVal val="1"/>
          </c:dLbls>
          <c:cat>
            <c:strRef>
              <c:f>'Stress Management'!$D$2:$D$4</c:f>
              <c:strCache>
                <c:ptCount val="3"/>
                <c:pt idx="0">
                  <c:v>Self Encouragement</c:v>
                </c:pt>
                <c:pt idx="1">
                  <c:v>Situation control</c:v>
                </c:pt>
                <c:pt idx="2">
                  <c:v>Recreation</c:v>
                </c:pt>
              </c:strCache>
            </c:strRef>
          </c:cat>
          <c:val>
            <c:numRef>
              <c:f>'Stress Management'!$E$2:$E$4</c:f>
              <c:numCache>
                <c:formatCode>0.00_ </c:formatCode>
                <c:ptCount val="3"/>
                <c:pt idx="0">
                  <c:v>2.8371453324669638</c:v>
                </c:pt>
                <c:pt idx="1">
                  <c:v>2.9147823261858377</c:v>
                </c:pt>
                <c:pt idx="2">
                  <c:v>3.1744559922052527</c:v>
                </c:pt>
              </c:numCache>
            </c:numRef>
          </c:val>
        </c:ser>
        <c:ser>
          <c:idx val="1"/>
          <c:order val="1"/>
          <c:tx>
            <c:strRef>
              <c:f>'Stress Management'!$F$1</c:f>
              <c:strCache>
                <c:ptCount val="1"/>
                <c:pt idx="0">
                  <c:v>Female</c:v>
                </c:pt>
              </c:strCache>
            </c:strRef>
          </c:tx>
          <c:spPr>
            <a:solidFill>
              <a:srgbClr val="FF00FF"/>
            </a:solidFill>
            <a:ln>
              <a:solidFill>
                <a:schemeClr val="tx1"/>
              </a:solidFill>
            </a:ln>
          </c:spPr>
          <c:dLbls>
            <c:txPr>
              <a:bodyPr/>
              <a:lstStyle/>
              <a:p>
                <a:pPr>
                  <a:defRPr lang="en-US" b="1"/>
                </a:pPr>
                <a:endParaRPr lang="zh-TW"/>
              </a:p>
            </c:txPr>
            <c:showVal val="1"/>
          </c:dLbls>
          <c:cat>
            <c:strRef>
              <c:f>'Stress Management'!$D$2:$D$4</c:f>
              <c:strCache>
                <c:ptCount val="3"/>
                <c:pt idx="0">
                  <c:v>Self Encouragement</c:v>
                </c:pt>
                <c:pt idx="1">
                  <c:v>Situation control</c:v>
                </c:pt>
                <c:pt idx="2">
                  <c:v>Recreation</c:v>
                </c:pt>
              </c:strCache>
            </c:strRef>
          </c:cat>
          <c:val>
            <c:numRef>
              <c:f>'Stress Management'!$F$2:$F$4</c:f>
              <c:numCache>
                <c:formatCode>0.00_ </c:formatCode>
                <c:ptCount val="3"/>
                <c:pt idx="0">
                  <c:v>2.8030742954739591</c:v>
                </c:pt>
                <c:pt idx="1">
                  <c:v>2.8278426347759757</c:v>
                </c:pt>
                <c:pt idx="2">
                  <c:v>3.2060804401441874</c:v>
                </c:pt>
              </c:numCache>
            </c:numRef>
          </c:val>
        </c:ser>
        <c:axId val="103709696"/>
        <c:axId val="103715584"/>
      </c:barChart>
      <c:catAx>
        <c:axId val="103709696"/>
        <c:scaling>
          <c:orientation val="minMax"/>
        </c:scaling>
        <c:axPos val="b"/>
        <c:numFmt formatCode="General" sourceLinked="1"/>
        <c:tickLblPos val="nextTo"/>
        <c:txPr>
          <a:bodyPr/>
          <a:lstStyle/>
          <a:p>
            <a:pPr>
              <a:defRPr lang="en-US" b="1"/>
            </a:pPr>
            <a:endParaRPr lang="zh-TW"/>
          </a:p>
        </c:txPr>
        <c:crossAx val="103715584"/>
        <c:crosses val="autoZero"/>
        <c:auto val="1"/>
        <c:lblAlgn val="ctr"/>
        <c:lblOffset val="100"/>
      </c:catAx>
      <c:valAx>
        <c:axId val="103715584"/>
        <c:scaling>
          <c:orientation val="minMax"/>
          <c:max val="4"/>
          <c:min val="1"/>
        </c:scaling>
        <c:axPos val="l"/>
        <c:majorGridlines/>
        <c:numFmt formatCode="0.0_ " sourceLinked="0"/>
        <c:tickLblPos val="nextTo"/>
        <c:txPr>
          <a:bodyPr/>
          <a:lstStyle/>
          <a:p>
            <a:pPr>
              <a:defRPr lang="en-US" b="1"/>
            </a:pPr>
            <a:endParaRPr lang="zh-TW"/>
          </a:p>
        </c:txPr>
        <c:crossAx val="103709696"/>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壓力管理</a:t>
            </a:r>
            <a:r>
              <a:rPr lang="en-US" sz="1800" b="1" i="0" baseline="0" dirty="0" smtClean="0"/>
              <a:t>—</a:t>
            </a:r>
            <a:r>
              <a:rPr lang="zh-TW" sz="1800" b="1" i="0" baseline="0" dirty="0" smtClean="0"/>
              <a:t>按年級劃分</a:t>
            </a:r>
            <a:endParaRPr lang="en-US" sz="1800" b="1" i="0" baseline="0" dirty="0"/>
          </a:p>
        </c:rich>
      </c:tx>
    </c:title>
    <c:plotArea>
      <c:layout/>
      <c:barChart>
        <c:barDir val="col"/>
        <c:grouping val="clustered"/>
        <c:ser>
          <c:idx val="0"/>
          <c:order val="0"/>
          <c:tx>
            <c:strRef>
              <c:f>'Stress Management'!$I$1</c:f>
              <c:strCache>
                <c:ptCount val="1"/>
                <c:pt idx="0">
                  <c:v>S4</c:v>
                </c:pt>
              </c:strCache>
            </c:strRef>
          </c:tx>
          <c:spPr>
            <a:solidFill>
              <a:srgbClr val="6699FF"/>
            </a:solidFill>
            <a:ln>
              <a:solidFill>
                <a:schemeClr val="tx1"/>
              </a:solidFill>
            </a:ln>
          </c:spPr>
          <c:dLbls>
            <c:txPr>
              <a:bodyPr/>
              <a:lstStyle/>
              <a:p>
                <a:pPr>
                  <a:defRPr lang="en-US" b="1"/>
                </a:pPr>
                <a:endParaRPr lang="zh-TW"/>
              </a:p>
            </c:txPr>
            <c:showVal val="1"/>
          </c:dLbls>
          <c:cat>
            <c:strRef>
              <c:f>'Stress Management'!$H$2:$H$4</c:f>
              <c:strCache>
                <c:ptCount val="3"/>
                <c:pt idx="0">
                  <c:v>Self Encouragement</c:v>
                </c:pt>
                <c:pt idx="1">
                  <c:v>Situation control</c:v>
                </c:pt>
                <c:pt idx="2">
                  <c:v>Recreation</c:v>
                </c:pt>
              </c:strCache>
            </c:strRef>
          </c:cat>
          <c:val>
            <c:numRef>
              <c:f>'Stress Management'!$I$2:$I$4</c:f>
              <c:numCache>
                <c:formatCode>0.00_ </c:formatCode>
                <c:ptCount val="3"/>
                <c:pt idx="0">
                  <c:v>2.8352086743043823</c:v>
                </c:pt>
                <c:pt idx="1">
                  <c:v>2.8806396617566872</c:v>
                </c:pt>
                <c:pt idx="2">
                  <c:v>3.1981602616517031</c:v>
                </c:pt>
              </c:numCache>
            </c:numRef>
          </c:val>
        </c:ser>
        <c:ser>
          <c:idx val="1"/>
          <c:order val="1"/>
          <c:tx>
            <c:strRef>
              <c:f>'Stress Management'!$J$1</c:f>
              <c:strCache>
                <c:ptCount val="1"/>
                <c:pt idx="0">
                  <c:v>S5</c:v>
                </c:pt>
              </c:strCache>
            </c:strRef>
          </c:tx>
          <c:spPr>
            <a:solidFill>
              <a:srgbClr val="FF9999"/>
            </a:solidFill>
            <a:ln>
              <a:solidFill>
                <a:schemeClr val="tx1"/>
              </a:solidFill>
            </a:ln>
          </c:spPr>
          <c:dLbls>
            <c:txPr>
              <a:bodyPr/>
              <a:lstStyle/>
              <a:p>
                <a:pPr>
                  <a:defRPr lang="en-US" b="1"/>
                </a:pPr>
                <a:endParaRPr lang="zh-TW"/>
              </a:p>
            </c:txPr>
            <c:showVal val="1"/>
          </c:dLbls>
          <c:cat>
            <c:strRef>
              <c:f>'Stress Management'!$H$2:$H$4</c:f>
              <c:strCache>
                <c:ptCount val="3"/>
                <c:pt idx="0">
                  <c:v>Self Encouragement</c:v>
                </c:pt>
                <c:pt idx="1">
                  <c:v>Situation control</c:v>
                </c:pt>
                <c:pt idx="2">
                  <c:v>Recreation</c:v>
                </c:pt>
              </c:strCache>
            </c:strRef>
          </c:cat>
          <c:val>
            <c:numRef>
              <c:f>'Stress Management'!$J$2:$J$4</c:f>
              <c:numCache>
                <c:formatCode>0.00_ </c:formatCode>
                <c:ptCount val="3"/>
                <c:pt idx="0">
                  <c:v>2.787120905782499</c:v>
                </c:pt>
                <c:pt idx="1">
                  <c:v>2.8377984621610648</c:v>
                </c:pt>
                <c:pt idx="2">
                  <c:v>3.1835085591050012</c:v>
                </c:pt>
              </c:numCache>
            </c:numRef>
          </c:val>
        </c:ser>
        <c:ser>
          <c:idx val="2"/>
          <c:order val="2"/>
          <c:tx>
            <c:strRef>
              <c:f>'Stress Management'!$K$1</c:f>
              <c:strCache>
                <c:ptCount val="1"/>
                <c:pt idx="0">
                  <c:v>S6</c:v>
                </c:pt>
              </c:strCache>
            </c:strRef>
          </c:tx>
          <c:spPr>
            <a:solidFill>
              <a:srgbClr val="00CC99"/>
            </a:solidFill>
            <a:ln>
              <a:solidFill>
                <a:schemeClr val="tx1"/>
              </a:solidFill>
            </a:ln>
          </c:spPr>
          <c:dLbls>
            <c:txPr>
              <a:bodyPr/>
              <a:lstStyle/>
              <a:p>
                <a:pPr>
                  <a:defRPr lang="en-US" b="1"/>
                </a:pPr>
                <a:endParaRPr lang="zh-TW"/>
              </a:p>
            </c:txPr>
            <c:showVal val="1"/>
          </c:dLbls>
          <c:cat>
            <c:strRef>
              <c:f>'Stress Management'!$H$2:$H$4</c:f>
              <c:strCache>
                <c:ptCount val="3"/>
                <c:pt idx="0">
                  <c:v>Self Encouragement</c:v>
                </c:pt>
                <c:pt idx="1">
                  <c:v>Situation control</c:v>
                </c:pt>
                <c:pt idx="2">
                  <c:v>Recreation</c:v>
                </c:pt>
              </c:strCache>
            </c:strRef>
          </c:cat>
          <c:val>
            <c:numRef>
              <c:f>'Stress Management'!$K$2:$K$4</c:f>
              <c:numCache>
                <c:formatCode>0.00_ </c:formatCode>
                <c:ptCount val="3"/>
                <c:pt idx="0">
                  <c:v>2.8564102564102529</c:v>
                </c:pt>
                <c:pt idx="1">
                  <c:v>2.8947567389875086</c:v>
                </c:pt>
                <c:pt idx="2">
                  <c:v>3.1980440499671272</c:v>
                </c:pt>
              </c:numCache>
            </c:numRef>
          </c:val>
        </c:ser>
        <c:ser>
          <c:idx val="3"/>
          <c:order val="3"/>
          <c:tx>
            <c:strRef>
              <c:f>'Stress Management'!$L$1</c:f>
              <c:strCache>
                <c:ptCount val="1"/>
                <c:pt idx="0">
                  <c:v>S7</c:v>
                </c:pt>
              </c:strCache>
            </c:strRef>
          </c:tx>
          <c:spPr>
            <a:solidFill>
              <a:srgbClr val="CC66FF"/>
            </a:solidFill>
            <a:ln>
              <a:solidFill>
                <a:schemeClr val="tx1"/>
              </a:solidFill>
            </a:ln>
          </c:spPr>
          <c:dLbls>
            <c:txPr>
              <a:bodyPr/>
              <a:lstStyle/>
              <a:p>
                <a:pPr>
                  <a:defRPr lang="en-US" b="1"/>
                </a:pPr>
                <a:endParaRPr lang="zh-TW"/>
              </a:p>
            </c:txPr>
            <c:showVal val="1"/>
          </c:dLbls>
          <c:cat>
            <c:strRef>
              <c:f>'Stress Management'!$H$2:$H$4</c:f>
              <c:strCache>
                <c:ptCount val="3"/>
                <c:pt idx="0">
                  <c:v>Self Encouragement</c:v>
                </c:pt>
                <c:pt idx="1">
                  <c:v>Situation control</c:v>
                </c:pt>
                <c:pt idx="2">
                  <c:v>Recreation</c:v>
                </c:pt>
              </c:strCache>
            </c:strRef>
          </c:cat>
          <c:val>
            <c:numRef>
              <c:f>'Stress Management'!$L$2:$L$4</c:f>
              <c:numCache>
                <c:formatCode>0.00_ </c:formatCode>
                <c:ptCount val="3"/>
                <c:pt idx="0">
                  <c:v>2.8235014619883092</c:v>
                </c:pt>
                <c:pt idx="1">
                  <c:v>2.8868421052631015</c:v>
                </c:pt>
                <c:pt idx="2">
                  <c:v>3.1769188596491187</c:v>
                </c:pt>
              </c:numCache>
            </c:numRef>
          </c:val>
        </c:ser>
        <c:axId val="103945344"/>
        <c:axId val="103946880"/>
      </c:barChart>
      <c:catAx>
        <c:axId val="103945344"/>
        <c:scaling>
          <c:orientation val="minMax"/>
        </c:scaling>
        <c:axPos val="b"/>
        <c:numFmt formatCode="General" sourceLinked="1"/>
        <c:tickLblPos val="nextTo"/>
        <c:txPr>
          <a:bodyPr/>
          <a:lstStyle/>
          <a:p>
            <a:pPr>
              <a:defRPr lang="en-US" b="1"/>
            </a:pPr>
            <a:endParaRPr lang="zh-TW"/>
          </a:p>
        </c:txPr>
        <c:crossAx val="103946880"/>
        <c:crosses val="autoZero"/>
        <c:auto val="1"/>
        <c:lblAlgn val="ctr"/>
        <c:lblOffset val="100"/>
      </c:catAx>
      <c:valAx>
        <c:axId val="103946880"/>
        <c:scaling>
          <c:orientation val="minMax"/>
          <c:max val="4"/>
          <c:min val="1"/>
        </c:scaling>
        <c:axPos val="l"/>
        <c:majorGridlines/>
        <c:numFmt formatCode="0.0_ " sourceLinked="0"/>
        <c:tickLblPos val="nextTo"/>
        <c:txPr>
          <a:bodyPr/>
          <a:lstStyle/>
          <a:p>
            <a:pPr>
              <a:defRPr lang="en-US" b="1"/>
            </a:pPr>
            <a:endParaRPr lang="zh-TW"/>
          </a:p>
        </c:txPr>
        <c:crossAx val="103945344"/>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en-US" sz="2000" dirty="0"/>
              <a:t>消遣</a:t>
            </a:r>
            <a:endParaRPr lang="en-US" altLang="en-US" sz="2000" dirty="0"/>
          </a:p>
        </c:rich>
      </c:tx>
    </c:title>
    <c:plotArea>
      <c:layout/>
      <c:barChart>
        <c:barDir val="bar"/>
        <c:grouping val="percentStacked"/>
        <c:ser>
          <c:idx val="0"/>
          <c:order val="0"/>
          <c:tx>
            <c:strRef>
              <c:f>Recreation!$H$1</c:f>
              <c:strCache>
                <c:ptCount val="1"/>
                <c:pt idx="0">
                  <c:v>毫不同意</c:v>
                </c:pt>
              </c:strCache>
            </c:strRef>
          </c:tx>
          <c:spPr>
            <a:solidFill>
              <a:srgbClr val="3399FF"/>
            </a:solidFill>
            <a:ln>
              <a:solidFill>
                <a:srgbClr val="0000FF"/>
              </a:solidFill>
            </a:ln>
          </c:spPr>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Recreation!$H$2:$H$6</c:f>
              <c:numCache>
                <c:formatCode>0.00%</c:formatCode>
                <c:ptCount val="5"/>
                <c:pt idx="0">
                  <c:v>1.007658202337767E-2</c:v>
                </c:pt>
                <c:pt idx="1">
                  <c:v>2.824478816408877E-2</c:v>
                </c:pt>
                <c:pt idx="2">
                  <c:v>1.9652712343518695E-2</c:v>
                </c:pt>
                <c:pt idx="3">
                  <c:v>6.1631827376938654E-2</c:v>
                </c:pt>
                <c:pt idx="4">
                  <c:v>3.1372021004443244E-2</c:v>
                </c:pt>
              </c:numCache>
            </c:numRef>
          </c:val>
        </c:ser>
        <c:ser>
          <c:idx val="1"/>
          <c:order val="1"/>
          <c:tx>
            <c:strRef>
              <c:f>Recreation!$I$1</c:f>
              <c:strCache>
                <c:ptCount val="1"/>
                <c:pt idx="0">
                  <c:v>不太同意</c:v>
                </c:pt>
              </c:strCache>
            </c:strRef>
          </c:tx>
          <c:spPr>
            <a:solidFill>
              <a:srgbClr val="FF7C80"/>
            </a:solidFill>
            <a:ln>
              <a:solidFill>
                <a:srgbClr val="FF0000"/>
              </a:solidFill>
            </a:ln>
          </c:spPr>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Recreation!$I$2:$I$6</c:f>
              <c:numCache>
                <c:formatCode>0.00%</c:formatCode>
                <c:ptCount val="5"/>
                <c:pt idx="0">
                  <c:v>3.4529087733440808E-2</c:v>
                </c:pt>
                <c:pt idx="1">
                  <c:v>9.7511768661735013E-2</c:v>
                </c:pt>
                <c:pt idx="2">
                  <c:v>8.57450531700098E-2</c:v>
                </c:pt>
                <c:pt idx="3">
                  <c:v>0.19258260283209724</c:v>
                </c:pt>
                <c:pt idx="4">
                  <c:v>0.17140164265517704</c:v>
                </c:pt>
              </c:numCache>
            </c:numRef>
          </c:val>
        </c:ser>
        <c:ser>
          <c:idx val="2"/>
          <c:order val="2"/>
          <c:tx>
            <c:strRef>
              <c:f>Recreation!$J$1</c:f>
              <c:strCache>
                <c:ptCount val="1"/>
                <c:pt idx="0">
                  <c:v>相當同意</c:v>
                </c:pt>
              </c:strCache>
            </c:strRef>
          </c:tx>
          <c:spPr>
            <a:solidFill>
              <a:srgbClr val="00CC99"/>
            </a:solidFill>
            <a:ln>
              <a:solidFill>
                <a:srgbClr val="006600"/>
              </a:solidFill>
            </a:ln>
          </c:spPr>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Recreation!$J$2:$J$6</c:f>
              <c:numCache>
                <c:formatCode>0.00%</c:formatCode>
                <c:ptCount val="5"/>
                <c:pt idx="0">
                  <c:v>0.4140803439473339</c:v>
                </c:pt>
                <c:pt idx="1">
                  <c:v>0.40995292535306116</c:v>
                </c:pt>
                <c:pt idx="2">
                  <c:v>0.40005384304751651</c:v>
                </c:pt>
                <c:pt idx="3">
                  <c:v>0.42211732973701982</c:v>
                </c:pt>
                <c:pt idx="4">
                  <c:v>0.46142453211256312</c:v>
                </c:pt>
              </c:numCache>
            </c:numRef>
          </c:val>
        </c:ser>
        <c:ser>
          <c:idx val="3"/>
          <c:order val="3"/>
          <c:tx>
            <c:strRef>
              <c:f>Recreation!$K$1</c:f>
              <c:strCache>
                <c:ptCount val="1"/>
                <c:pt idx="0">
                  <c:v>極之同意</c:v>
                </c:pt>
              </c:strCache>
            </c:strRef>
          </c:tx>
          <c:spPr>
            <a:solidFill>
              <a:srgbClr val="CC66FF"/>
            </a:solidFill>
            <a:ln>
              <a:solidFill>
                <a:srgbClr val="7030A0"/>
              </a:solidFill>
            </a:ln>
          </c:spPr>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Recreation!$K$2:$K$6</c:f>
              <c:numCache>
                <c:formatCode>0.00%</c:formatCode>
                <c:ptCount val="5"/>
                <c:pt idx="0">
                  <c:v>0.54131398629584848</c:v>
                </c:pt>
                <c:pt idx="1">
                  <c:v>0.46429051782111624</c:v>
                </c:pt>
                <c:pt idx="2">
                  <c:v>0.4945483914389564</c:v>
                </c:pt>
                <c:pt idx="3">
                  <c:v>0.32366824005394557</c:v>
                </c:pt>
                <c:pt idx="4">
                  <c:v>0.33580180422781902</c:v>
                </c:pt>
              </c:numCache>
            </c:numRef>
          </c:val>
        </c:ser>
        <c:overlap val="100"/>
        <c:axId val="103353344"/>
        <c:axId val="103367424"/>
      </c:barChart>
      <c:catAx>
        <c:axId val="103353344"/>
        <c:scaling>
          <c:orientation val="minMax"/>
        </c:scaling>
        <c:axPos val="l"/>
        <c:numFmt formatCode="General" sourceLinked="1"/>
        <c:tickLblPos val="nextTo"/>
        <c:txPr>
          <a:bodyPr/>
          <a:lstStyle/>
          <a:p>
            <a:pPr>
              <a:defRPr lang="zh-TW" sz="1800" b="1"/>
            </a:pPr>
            <a:endParaRPr lang="zh-TW"/>
          </a:p>
        </c:txPr>
        <c:crossAx val="103367424"/>
        <c:crosses val="autoZero"/>
        <c:auto val="1"/>
        <c:lblAlgn val="ctr"/>
        <c:lblOffset val="100"/>
      </c:catAx>
      <c:valAx>
        <c:axId val="103367424"/>
        <c:scaling>
          <c:orientation val="minMax"/>
        </c:scaling>
        <c:axPos val="b"/>
        <c:majorGridlines/>
        <c:numFmt formatCode="0%" sourceLinked="1"/>
        <c:tickLblPos val="nextTo"/>
        <c:txPr>
          <a:bodyPr/>
          <a:lstStyle/>
          <a:p>
            <a:pPr>
              <a:defRPr lang="zh-TW" sz="1600" b="1"/>
            </a:pPr>
            <a:endParaRPr lang="zh-TW"/>
          </a:p>
        </c:txPr>
        <c:crossAx val="10335334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自我勉勵</a:t>
            </a:r>
            <a:endParaRPr lang="en-US" altLang="en-US" sz="2000"/>
          </a:p>
        </c:rich>
      </c:tx>
      <c:layout>
        <c:manualLayout>
          <c:xMode val="edge"/>
          <c:yMode val="edge"/>
          <c:x val="0.45458333333333334"/>
          <c:y val="1.851851851851857E-2"/>
        </c:manualLayout>
      </c:layout>
    </c:title>
    <c:plotArea>
      <c:layout/>
      <c:barChart>
        <c:barDir val="bar"/>
        <c:grouping val="percentStacked"/>
        <c:ser>
          <c:idx val="0"/>
          <c:order val="0"/>
          <c:tx>
            <c:strRef>
              <c:f>'Self Encouragement'!$H$1</c:f>
              <c:strCache>
                <c:ptCount val="1"/>
                <c:pt idx="0">
                  <c:v>毫不同意</c:v>
                </c:pt>
              </c:strCache>
            </c:strRef>
          </c:tx>
          <c:spPr>
            <a:solidFill>
              <a:srgbClr val="3399FF"/>
            </a:solidFill>
            <a:ln>
              <a:solidFill>
                <a:srgbClr val="0000FF"/>
              </a:solidFill>
            </a:ln>
          </c:spPr>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Encouragement'!$H$2:$H$6</c:f>
              <c:numCache>
                <c:formatCode>0.00%</c:formatCode>
                <c:ptCount val="5"/>
                <c:pt idx="0">
                  <c:v>3.8430529427573329E-2</c:v>
                </c:pt>
                <c:pt idx="1">
                  <c:v>3.9843855162202214E-2</c:v>
                </c:pt>
                <c:pt idx="2">
                  <c:v>5.0437121721587104E-2</c:v>
                </c:pt>
                <c:pt idx="3">
                  <c:v>3.9305424687037287E-2</c:v>
                </c:pt>
                <c:pt idx="4">
                  <c:v>5.6086079354404864E-2</c:v>
                </c:pt>
              </c:numCache>
            </c:numRef>
          </c:val>
        </c:ser>
        <c:ser>
          <c:idx val="1"/>
          <c:order val="1"/>
          <c:tx>
            <c:strRef>
              <c:f>'Self Encouragement'!$I$1</c:f>
              <c:strCache>
                <c:ptCount val="1"/>
                <c:pt idx="0">
                  <c:v>不太同意</c:v>
                </c:pt>
              </c:strCache>
            </c:strRef>
          </c:tx>
          <c:spPr>
            <a:solidFill>
              <a:srgbClr val="FF7C80"/>
            </a:solidFill>
            <a:ln>
              <a:solidFill>
                <a:srgbClr val="FF0000"/>
              </a:solidFill>
            </a:ln>
          </c:spPr>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Encouragement'!$I$2:$I$6</c:f>
              <c:numCache>
                <c:formatCode>0.00%</c:formatCode>
                <c:ptCount val="5"/>
                <c:pt idx="0">
                  <c:v>0.21768341843590441</c:v>
                </c:pt>
                <c:pt idx="1">
                  <c:v>0.25885045093552295</c:v>
                </c:pt>
                <c:pt idx="2">
                  <c:v>0.29549428379287318</c:v>
                </c:pt>
                <c:pt idx="3">
                  <c:v>0.19437340153452684</c:v>
                </c:pt>
                <c:pt idx="4">
                  <c:v>0.19152656355077338</c:v>
                </c:pt>
              </c:numCache>
            </c:numRef>
          </c:val>
        </c:ser>
        <c:ser>
          <c:idx val="2"/>
          <c:order val="2"/>
          <c:tx>
            <c:strRef>
              <c:f>'Self Encouragement'!$J$1</c:f>
              <c:strCache>
                <c:ptCount val="1"/>
                <c:pt idx="0">
                  <c:v>相當同意</c:v>
                </c:pt>
              </c:strCache>
            </c:strRef>
          </c:tx>
          <c:spPr>
            <a:solidFill>
              <a:srgbClr val="00CC99"/>
            </a:solidFill>
            <a:ln>
              <a:solidFill>
                <a:srgbClr val="006600"/>
              </a:solidFill>
            </a:ln>
          </c:spPr>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Encouragement'!$J$2:$J$6</c:f>
              <c:numCache>
                <c:formatCode>0.00%</c:formatCode>
                <c:ptCount val="5"/>
                <c:pt idx="0">
                  <c:v>0.55482397205052592</c:v>
                </c:pt>
                <c:pt idx="1">
                  <c:v>0.54623771705478563</c:v>
                </c:pt>
                <c:pt idx="2">
                  <c:v>0.50638870208473441</c:v>
                </c:pt>
                <c:pt idx="3">
                  <c:v>0.53762282945214701</c:v>
                </c:pt>
                <c:pt idx="4">
                  <c:v>0.50598520511096157</c:v>
                </c:pt>
              </c:numCache>
            </c:numRef>
          </c:val>
        </c:ser>
        <c:ser>
          <c:idx val="3"/>
          <c:order val="3"/>
          <c:tx>
            <c:strRef>
              <c:f>'Self Encouragement'!$K$1</c:f>
              <c:strCache>
                <c:ptCount val="1"/>
                <c:pt idx="0">
                  <c:v>極之同意</c:v>
                </c:pt>
              </c:strCache>
            </c:strRef>
          </c:tx>
          <c:spPr>
            <a:solidFill>
              <a:srgbClr val="CC66FF"/>
            </a:solidFill>
            <a:ln>
              <a:solidFill>
                <a:srgbClr val="7030A0"/>
              </a:solidFill>
            </a:ln>
          </c:spPr>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Encouragement'!$K$2:$K$6</c:f>
              <c:numCache>
                <c:formatCode>0.00%</c:formatCode>
                <c:ptCount val="5"/>
                <c:pt idx="0">
                  <c:v>0.1890620800859992</c:v>
                </c:pt>
                <c:pt idx="1">
                  <c:v>0.15506797684749027</c:v>
                </c:pt>
                <c:pt idx="2">
                  <c:v>0.14767989240080701</c:v>
                </c:pt>
                <c:pt idx="3">
                  <c:v>0.22869834432628891</c:v>
                </c:pt>
                <c:pt idx="4">
                  <c:v>0.24640215198386056</c:v>
                </c:pt>
              </c:numCache>
            </c:numRef>
          </c:val>
        </c:ser>
        <c:overlap val="100"/>
        <c:axId val="104078336"/>
        <c:axId val="104088320"/>
      </c:barChart>
      <c:catAx>
        <c:axId val="104078336"/>
        <c:scaling>
          <c:orientation val="minMax"/>
        </c:scaling>
        <c:axPos val="l"/>
        <c:numFmt formatCode="General" sourceLinked="1"/>
        <c:tickLblPos val="nextTo"/>
        <c:txPr>
          <a:bodyPr/>
          <a:lstStyle/>
          <a:p>
            <a:pPr>
              <a:defRPr lang="zh-TW" sz="1800" b="1"/>
            </a:pPr>
            <a:endParaRPr lang="zh-TW"/>
          </a:p>
        </c:txPr>
        <c:crossAx val="104088320"/>
        <c:crosses val="autoZero"/>
        <c:auto val="1"/>
        <c:lblAlgn val="ctr"/>
        <c:lblOffset val="100"/>
      </c:catAx>
      <c:valAx>
        <c:axId val="104088320"/>
        <c:scaling>
          <c:orientation val="minMax"/>
        </c:scaling>
        <c:axPos val="b"/>
        <c:majorGridlines/>
        <c:numFmt formatCode="0%" sourceLinked="1"/>
        <c:tickLblPos val="nextTo"/>
        <c:txPr>
          <a:bodyPr/>
          <a:lstStyle/>
          <a:p>
            <a:pPr>
              <a:defRPr lang="zh-TW" sz="1600" b="1"/>
            </a:pPr>
            <a:endParaRPr lang="zh-TW"/>
          </a:p>
        </c:txPr>
        <c:crossAx val="104078336"/>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控制情況</a:t>
            </a:r>
            <a:endParaRPr lang="en-US" altLang="en-US" sz="2000"/>
          </a:p>
        </c:rich>
      </c:tx>
    </c:title>
    <c:plotArea>
      <c:layout/>
      <c:barChart>
        <c:barDir val="bar"/>
        <c:grouping val="percentStacked"/>
        <c:ser>
          <c:idx val="0"/>
          <c:order val="0"/>
          <c:tx>
            <c:strRef>
              <c:f>'Situation control'!$H$1</c:f>
              <c:strCache>
                <c:ptCount val="1"/>
                <c:pt idx="0">
                  <c:v>毫不同意</c:v>
                </c:pt>
              </c:strCache>
            </c:strRef>
          </c:tx>
          <c:spPr>
            <a:solidFill>
              <a:srgbClr val="3399FF"/>
            </a:solidFill>
            <a:ln>
              <a:solidFill>
                <a:srgbClr val="0000FF"/>
              </a:solidFill>
            </a:ln>
          </c:spPr>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control'!$H$2:$H$6</c:f>
              <c:numCache>
                <c:formatCode>0.00%</c:formatCode>
                <c:ptCount val="5"/>
                <c:pt idx="0">
                  <c:v>4.0989114366348611E-2</c:v>
                </c:pt>
                <c:pt idx="1">
                  <c:v>3.618509550712954E-2</c:v>
                </c:pt>
                <c:pt idx="2">
                  <c:v>2.5844662807915024E-2</c:v>
                </c:pt>
                <c:pt idx="3">
                  <c:v>3.4482758620689655E-2</c:v>
                </c:pt>
                <c:pt idx="4">
                  <c:v>2.9740277217063758E-2</c:v>
                </c:pt>
              </c:numCache>
            </c:numRef>
          </c:val>
        </c:ser>
        <c:ser>
          <c:idx val="1"/>
          <c:order val="1"/>
          <c:tx>
            <c:strRef>
              <c:f>'Situation control'!$I$1</c:f>
              <c:strCache>
                <c:ptCount val="1"/>
                <c:pt idx="0">
                  <c:v>不太同意</c:v>
                </c:pt>
              </c:strCache>
            </c:strRef>
          </c:tx>
          <c:spPr>
            <a:solidFill>
              <a:srgbClr val="FF7C80"/>
            </a:solidFill>
            <a:ln>
              <a:solidFill>
                <a:srgbClr val="FF0000"/>
              </a:solidFill>
            </a:ln>
          </c:spPr>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control'!$I$2:$I$6</c:f>
              <c:numCache>
                <c:formatCode>0.00%</c:formatCode>
                <c:ptCount val="5"/>
                <c:pt idx="0">
                  <c:v>0.30103480714957775</c:v>
                </c:pt>
                <c:pt idx="1">
                  <c:v>0.23110034974441754</c:v>
                </c:pt>
                <c:pt idx="2">
                  <c:v>0.13056939022748731</c:v>
                </c:pt>
                <c:pt idx="3">
                  <c:v>0.24232219827586221</c:v>
                </c:pt>
                <c:pt idx="4">
                  <c:v>0.19109137397389314</c:v>
                </c:pt>
              </c:numCache>
            </c:numRef>
          </c:val>
        </c:ser>
        <c:ser>
          <c:idx val="2"/>
          <c:order val="2"/>
          <c:tx>
            <c:strRef>
              <c:f>'Situation control'!$J$1</c:f>
              <c:strCache>
                <c:ptCount val="1"/>
                <c:pt idx="0">
                  <c:v>相當同意</c:v>
                </c:pt>
              </c:strCache>
            </c:strRef>
          </c:tx>
          <c:spPr>
            <a:solidFill>
              <a:srgbClr val="00CC99"/>
            </a:solidFill>
            <a:ln>
              <a:solidFill>
                <a:srgbClr val="006600"/>
              </a:solidFill>
            </a:ln>
          </c:spPr>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control'!$J$2:$J$6</c:f>
              <c:numCache>
                <c:formatCode>0.00%</c:formatCode>
                <c:ptCount val="5"/>
                <c:pt idx="0">
                  <c:v>0.5421314339470501</c:v>
                </c:pt>
                <c:pt idx="1">
                  <c:v>0.5895883777239691</c:v>
                </c:pt>
                <c:pt idx="2">
                  <c:v>0.62363709785973964</c:v>
                </c:pt>
                <c:pt idx="3">
                  <c:v>0.57570043103448543</c:v>
                </c:pt>
                <c:pt idx="4">
                  <c:v>0.59763154353384473</c:v>
                </c:pt>
              </c:numCache>
            </c:numRef>
          </c:val>
        </c:ser>
        <c:ser>
          <c:idx val="3"/>
          <c:order val="3"/>
          <c:tx>
            <c:strRef>
              <c:f>'Situation control'!$K$1</c:f>
              <c:strCache>
                <c:ptCount val="1"/>
                <c:pt idx="0">
                  <c:v>極之同意</c:v>
                </c:pt>
              </c:strCache>
            </c:strRef>
          </c:tx>
          <c:spPr>
            <a:solidFill>
              <a:srgbClr val="CC66FF"/>
            </a:solidFill>
            <a:ln>
              <a:solidFill>
                <a:srgbClr val="7030A0"/>
              </a:solidFill>
            </a:ln>
          </c:spPr>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control'!$K$2:$K$6</c:f>
              <c:numCache>
                <c:formatCode>0.00%</c:formatCode>
                <c:ptCount val="5"/>
                <c:pt idx="0">
                  <c:v>0.11584464453702459</c:v>
                </c:pt>
                <c:pt idx="1">
                  <c:v>0.1431261770244821</c:v>
                </c:pt>
                <c:pt idx="2">
                  <c:v>0.21994884910485982</c:v>
                </c:pt>
                <c:pt idx="3">
                  <c:v>0.14749461206896589</c:v>
                </c:pt>
                <c:pt idx="4">
                  <c:v>0.18153680527519886</c:v>
                </c:pt>
              </c:numCache>
            </c:numRef>
          </c:val>
        </c:ser>
        <c:overlap val="100"/>
        <c:axId val="104111104"/>
        <c:axId val="104125184"/>
      </c:barChart>
      <c:catAx>
        <c:axId val="104111104"/>
        <c:scaling>
          <c:orientation val="minMax"/>
        </c:scaling>
        <c:axPos val="l"/>
        <c:numFmt formatCode="General" sourceLinked="1"/>
        <c:tickLblPos val="nextTo"/>
        <c:txPr>
          <a:bodyPr/>
          <a:lstStyle/>
          <a:p>
            <a:pPr>
              <a:defRPr lang="zh-TW" sz="1800" b="1"/>
            </a:pPr>
            <a:endParaRPr lang="zh-TW"/>
          </a:p>
        </c:txPr>
        <c:crossAx val="104125184"/>
        <c:crosses val="autoZero"/>
        <c:auto val="1"/>
        <c:lblAlgn val="ctr"/>
        <c:lblOffset val="100"/>
      </c:catAx>
      <c:valAx>
        <c:axId val="104125184"/>
        <c:scaling>
          <c:orientation val="minMax"/>
        </c:scaling>
        <c:axPos val="b"/>
        <c:majorGridlines/>
        <c:numFmt formatCode="0%" sourceLinked="1"/>
        <c:tickLblPos val="nextTo"/>
        <c:txPr>
          <a:bodyPr/>
          <a:lstStyle/>
          <a:p>
            <a:pPr>
              <a:defRPr lang="zh-TW" sz="1800" b="1"/>
            </a:pPr>
            <a:endParaRPr lang="zh-TW"/>
          </a:p>
        </c:txPr>
        <c:crossAx val="10411110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對學校的態度</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title>
    <c:plotArea>
      <c:layout/>
      <c:barChart>
        <c:barDir val="col"/>
        <c:grouping val="clustered"/>
        <c:ser>
          <c:idx val="0"/>
          <c:order val="0"/>
          <c:tx>
            <c:strRef>
              <c:f>'Attitudes to School'!$I$1</c:f>
              <c:strCache>
                <c:ptCount val="1"/>
                <c:pt idx="0">
                  <c:v>S4</c:v>
                </c:pt>
              </c:strCache>
            </c:strRef>
          </c:tx>
          <c:spPr>
            <a:solidFill>
              <a:srgbClr val="6699FF"/>
            </a:solidFill>
            <a:ln>
              <a:solidFill>
                <a:schemeClr val="tx1"/>
              </a:solidFill>
            </a:ln>
          </c:spPr>
          <c:dLbls>
            <c:txPr>
              <a:bodyPr/>
              <a:lstStyle/>
              <a:p>
                <a:pPr>
                  <a:defRPr lang="en-US" b="1"/>
                </a:pPr>
                <a:endParaRPr lang="zh-TW"/>
              </a:p>
            </c:txPr>
            <c:showVal val="1"/>
          </c:dLbls>
          <c:cat>
            <c:strRef>
              <c:f>'Attitudes to School'!$H$2:$H$8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School'!$I$2:$I$8</c:f>
              <c:numCache>
                <c:formatCode>0.00_ </c:formatCode>
                <c:ptCount val="7"/>
                <c:pt idx="0">
                  <c:v>1.9219061694930681</c:v>
                </c:pt>
                <c:pt idx="1">
                  <c:v>2.4739229645949417</c:v>
                </c:pt>
                <c:pt idx="2">
                  <c:v>2.459238095238061</c:v>
                </c:pt>
                <c:pt idx="3">
                  <c:v>2.4922248495992223</c:v>
                </c:pt>
                <c:pt idx="4">
                  <c:v>2.8416865970561305</c:v>
                </c:pt>
                <c:pt idx="5">
                  <c:v>2.8913018063185572</c:v>
                </c:pt>
                <c:pt idx="6">
                  <c:v>2.9241486880466532</c:v>
                </c:pt>
              </c:numCache>
            </c:numRef>
          </c:val>
        </c:ser>
        <c:ser>
          <c:idx val="1"/>
          <c:order val="1"/>
          <c:tx>
            <c:strRef>
              <c:f>'Attitudes to School'!$J$1</c:f>
              <c:strCache>
                <c:ptCount val="1"/>
                <c:pt idx="0">
                  <c:v>S5</c:v>
                </c:pt>
              </c:strCache>
            </c:strRef>
          </c:tx>
          <c:spPr>
            <a:solidFill>
              <a:srgbClr val="FF9999"/>
            </a:solidFill>
            <a:ln>
              <a:solidFill>
                <a:schemeClr val="tx1"/>
              </a:solidFill>
            </a:ln>
          </c:spPr>
          <c:dLbls>
            <c:txPr>
              <a:bodyPr/>
              <a:lstStyle/>
              <a:p>
                <a:pPr>
                  <a:defRPr lang="en-US" b="1"/>
                </a:pPr>
                <a:endParaRPr lang="zh-TW"/>
              </a:p>
            </c:txPr>
            <c:showVal val="1"/>
          </c:dLbls>
          <c:cat>
            <c:strRef>
              <c:f>'Attitudes to School'!$H$2:$H$8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School'!$J$2:$J$8</c:f>
              <c:numCache>
                <c:formatCode>0.00_ </c:formatCode>
                <c:ptCount val="7"/>
                <c:pt idx="0">
                  <c:v>1.9467836018668343</c:v>
                </c:pt>
                <c:pt idx="1">
                  <c:v>2.3804816174424346</c:v>
                </c:pt>
                <c:pt idx="2">
                  <c:v>2.4013625990065788</c:v>
                </c:pt>
                <c:pt idx="3">
                  <c:v>2.4865285856348933</c:v>
                </c:pt>
                <c:pt idx="4">
                  <c:v>2.7363775784065916</c:v>
                </c:pt>
                <c:pt idx="5">
                  <c:v>2.8871059522570413</c:v>
                </c:pt>
                <c:pt idx="6">
                  <c:v>2.9353768882754392</c:v>
                </c:pt>
              </c:numCache>
            </c:numRef>
          </c:val>
        </c:ser>
        <c:ser>
          <c:idx val="2"/>
          <c:order val="2"/>
          <c:tx>
            <c:strRef>
              <c:f>'Attitudes to School'!$K$1</c:f>
              <c:strCache>
                <c:ptCount val="1"/>
                <c:pt idx="0">
                  <c:v>S6</c:v>
                </c:pt>
              </c:strCache>
            </c:strRef>
          </c:tx>
          <c:spPr>
            <a:solidFill>
              <a:srgbClr val="00CC99"/>
            </a:solidFill>
            <a:ln>
              <a:solidFill>
                <a:schemeClr val="tx1"/>
              </a:solidFill>
            </a:ln>
          </c:spPr>
          <c:dLbls>
            <c:txPr>
              <a:bodyPr/>
              <a:lstStyle/>
              <a:p>
                <a:pPr>
                  <a:defRPr lang="en-US" b="1"/>
                </a:pPr>
                <a:endParaRPr lang="zh-TW"/>
              </a:p>
            </c:txPr>
            <c:showVal val="1"/>
          </c:dLbls>
          <c:cat>
            <c:strRef>
              <c:f>'Attitudes to School'!$H$2:$H$8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School'!$K$2:$K$8</c:f>
              <c:numCache>
                <c:formatCode>0.00_ </c:formatCode>
                <c:ptCount val="7"/>
                <c:pt idx="0">
                  <c:v>1.954106712878954</c:v>
                </c:pt>
                <c:pt idx="1">
                  <c:v>2.4359721921885167</c:v>
                </c:pt>
                <c:pt idx="2">
                  <c:v>2.4812187812187783</c:v>
                </c:pt>
                <c:pt idx="3">
                  <c:v>2.5133141764901059</c:v>
                </c:pt>
                <c:pt idx="4">
                  <c:v>2.7649493363779052</c:v>
                </c:pt>
                <c:pt idx="5">
                  <c:v>2.9798710812963152</c:v>
                </c:pt>
                <c:pt idx="6">
                  <c:v>2.9738594738594464</c:v>
                </c:pt>
              </c:numCache>
            </c:numRef>
          </c:val>
        </c:ser>
        <c:ser>
          <c:idx val="3"/>
          <c:order val="3"/>
          <c:tx>
            <c:strRef>
              <c:f>'Attitudes to School'!$L$1</c:f>
              <c:strCache>
                <c:ptCount val="1"/>
                <c:pt idx="0">
                  <c:v>S7</c:v>
                </c:pt>
              </c:strCache>
            </c:strRef>
          </c:tx>
          <c:spPr>
            <a:solidFill>
              <a:srgbClr val="CC66FF"/>
            </a:solidFill>
            <a:ln>
              <a:solidFill>
                <a:schemeClr val="tx1"/>
              </a:solidFill>
            </a:ln>
          </c:spPr>
          <c:dLbls>
            <c:txPr>
              <a:bodyPr/>
              <a:lstStyle/>
              <a:p>
                <a:pPr>
                  <a:defRPr lang="en-US" b="1"/>
                </a:pPr>
                <a:endParaRPr lang="zh-TW"/>
              </a:p>
            </c:txPr>
            <c:showVal val="1"/>
          </c:dLbls>
          <c:cat>
            <c:strRef>
              <c:f>'Attitudes to School'!$H$2:$H$8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School'!$L$2:$L$8</c:f>
              <c:numCache>
                <c:formatCode>0.00_ </c:formatCode>
                <c:ptCount val="7"/>
                <c:pt idx="0">
                  <c:v>1.9915577531339201</c:v>
                </c:pt>
                <c:pt idx="1">
                  <c:v>2.3546056176944967</c:v>
                </c:pt>
                <c:pt idx="2">
                  <c:v>2.3415628539071309</c:v>
                </c:pt>
                <c:pt idx="3">
                  <c:v>2.4023910094234195</c:v>
                </c:pt>
                <c:pt idx="4">
                  <c:v>2.6653184490104072</c:v>
                </c:pt>
                <c:pt idx="5">
                  <c:v>2.9174719640064559</c:v>
                </c:pt>
                <c:pt idx="6">
                  <c:v>2.9815294181092598</c:v>
                </c:pt>
              </c:numCache>
            </c:numRef>
          </c:val>
        </c:ser>
        <c:axId val="78472704"/>
        <c:axId val="78474240"/>
      </c:barChart>
      <c:catAx>
        <c:axId val="78472704"/>
        <c:scaling>
          <c:orientation val="minMax"/>
        </c:scaling>
        <c:axPos val="b"/>
        <c:numFmt formatCode="General" sourceLinked="1"/>
        <c:tickLblPos val="nextTo"/>
        <c:txPr>
          <a:bodyPr/>
          <a:lstStyle/>
          <a:p>
            <a:pPr>
              <a:defRPr lang="en-US" sz="1300" b="1" baseline="0"/>
            </a:pPr>
            <a:endParaRPr lang="zh-TW"/>
          </a:p>
        </c:txPr>
        <c:crossAx val="78474240"/>
        <c:crosses val="autoZero"/>
        <c:auto val="1"/>
        <c:lblAlgn val="ctr"/>
        <c:lblOffset val="100"/>
      </c:catAx>
      <c:valAx>
        <c:axId val="78474240"/>
        <c:scaling>
          <c:orientation val="minMax"/>
          <c:max val="4"/>
          <c:min val="1"/>
        </c:scaling>
        <c:axPos val="l"/>
        <c:majorGridlines/>
        <c:numFmt formatCode="0.0_ " sourceLinked="0"/>
        <c:tickLblPos val="nextTo"/>
        <c:txPr>
          <a:bodyPr/>
          <a:lstStyle/>
          <a:p>
            <a:pPr>
              <a:defRPr lang="en-US" b="1"/>
            </a:pPr>
            <a:endParaRPr lang="zh-TW"/>
          </a:p>
        </c:txPr>
        <c:crossAx val="78472704"/>
        <c:crosses val="autoZero"/>
        <c:crossBetween val="between"/>
      </c:valAx>
    </c:plotArea>
    <c:legend>
      <c:legendPos val="r"/>
      <c:txPr>
        <a:bodyPr/>
        <a:lstStyle/>
        <a:p>
          <a:pPr>
            <a:defRPr lang="en-US" b="1"/>
          </a:pPr>
          <a:endParaRPr lang="zh-TW"/>
        </a:p>
      </c:txPr>
    </c:legend>
    <c:plotVisOnly val="1"/>
    <c:dispBlanksAs val="gap"/>
  </c:chart>
  <c:externalData r:id="rId1"/>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消遣</a:t>
            </a:r>
            <a:endParaRPr lang="en-US" altLang="zh-TW" sz="2000" b="1" i="0" baseline="0"/>
          </a:p>
        </c:rich>
      </c:tx>
    </c:title>
    <c:plotArea>
      <c:layout/>
      <c:barChart>
        <c:barDir val="bar"/>
        <c:grouping val="percentStacked"/>
        <c:ser>
          <c:idx val="0"/>
          <c:order val="0"/>
          <c:tx>
            <c:strRef>
              <c:f>Recreation!$H$1</c:f>
              <c:strCache>
                <c:ptCount val="1"/>
                <c:pt idx="0">
                  <c:v>毫不同意</c:v>
                </c:pt>
              </c:strCache>
            </c:strRef>
          </c:tx>
          <c:spPr>
            <a:solidFill>
              <a:srgbClr val="3399FF"/>
            </a:solidFill>
            <a:ln>
              <a:solidFill>
                <a:srgbClr val="0000FF"/>
              </a:solidFill>
            </a:ln>
          </c:spPr>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Recreation!$H$2:$H$6</c:f>
              <c:numCache>
                <c:formatCode>0.00%</c:formatCode>
                <c:ptCount val="5"/>
                <c:pt idx="0">
                  <c:v>7.4539608301666194E-3</c:v>
                </c:pt>
                <c:pt idx="1">
                  <c:v>1.930953774136929E-2</c:v>
                </c:pt>
                <c:pt idx="2">
                  <c:v>1.5944997074312465E-2</c:v>
                </c:pt>
                <c:pt idx="3">
                  <c:v>5.2539148251134211E-2</c:v>
                </c:pt>
                <c:pt idx="4">
                  <c:v>3.1149458906112888E-2</c:v>
                </c:pt>
              </c:numCache>
            </c:numRef>
          </c:val>
        </c:ser>
        <c:ser>
          <c:idx val="1"/>
          <c:order val="1"/>
          <c:tx>
            <c:strRef>
              <c:f>Recreation!$I$1</c:f>
              <c:strCache>
                <c:ptCount val="1"/>
                <c:pt idx="0">
                  <c:v>不太同意</c:v>
                </c:pt>
              </c:strCache>
            </c:strRef>
          </c:tx>
          <c:spPr>
            <a:solidFill>
              <a:srgbClr val="FF7C80"/>
            </a:solidFill>
            <a:ln>
              <a:solidFill>
                <a:srgbClr val="FF0000"/>
              </a:solidFill>
            </a:ln>
          </c:spPr>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Recreation!$I$2:$I$6</c:f>
              <c:numCache>
                <c:formatCode>0.00%</c:formatCode>
                <c:ptCount val="5"/>
                <c:pt idx="0">
                  <c:v>2.8646594562993281E-2</c:v>
                </c:pt>
                <c:pt idx="1">
                  <c:v>9.3475716793446545E-2</c:v>
                </c:pt>
                <c:pt idx="2">
                  <c:v>9.5523698069046675E-2</c:v>
                </c:pt>
                <c:pt idx="3">
                  <c:v>0.21981560076101309</c:v>
                </c:pt>
                <c:pt idx="4">
                  <c:v>0.19874232231646738</c:v>
                </c:pt>
              </c:numCache>
            </c:numRef>
          </c:val>
        </c:ser>
        <c:ser>
          <c:idx val="2"/>
          <c:order val="2"/>
          <c:tx>
            <c:strRef>
              <c:f>Recreation!$J$1</c:f>
              <c:strCache>
                <c:ptCount val="1"/>
                <c:pt idx="0">
                  <c:v>相當同意</c:v>
                </c:pt>
              </c:strCache>
            </c:strRef>
          </c:tx>
          <c:spPr>
            <a:solidFill>
              <a:srgbClr val="00CC99"/>
            </a:solidFill>
            <a:ln>
              <a:solidFill>
                <a:srgbClr val="006600"/>
              </a:solidFill>
            </a:ln>
          </c:spPr>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Recreation!$J$2:$J$6</c:f>
              <c:numCache>
                <c:formatCode>0.00%</c:formatCode>
                <c:ptCount val="5"/>
                <c:pt idx="0">
                  <c:v>0.46112247880736712</c:v>
                </c:pt>
                <c:pt idx="1">
                  <c:v>0.46796372147454735</c:v>
                </c:pt>
                <c:pt idx="2">
                  <c:v>0.47191339964891782</c:v>
                </c:pt>
                <c:pt idx="3">
                  <c:v>0.47402312307917482</c:v>
                </c:pt>
                <c:pt idx="4">
                  <c:v>0.52339865457736179</c:v>
                </c:pt>
              </c:numCache>
            </c:numRef>
          </c:val>
        </c:ser>
        <c:ser>
          <c:idx val="3"/>
          <c:order val="3"/>
          <c:tx>
            <c:strRef>
              <c:f>Recreation!$K$1</c:f>
              <c:strCache>
                <c:ptCount val="1"/>
                <c:pt idx="0">
                  <c:v>極之同意</c:v>
                </c:pt>
              </c:strCache>
            </c:strRef>
          </c:tx>
          <c:spPr>
            <a:solidFill>
              <a:srgbClr val="CC66FF"/>
            </a:solidFill>
            <a:ln>
              <a:solidFill>
                <a:srgbClr val="7030A0"/>
              </a:solidFill>
            </a:ln>
          </c:spPr>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Recreation!$K$2:$K$6</c:f>
              <c:numCache>
                <c:formatCode>0.00%</c:formatCode>
                <c:ptCount val="5"/>
                <c:pt idx="0">
                  <c:v>0.50277696579947351</c:v>
                </c:pt>
                <c:pt idx="1">
                  <c:v>0.41925102399063785</c:v>
                </c:pt>
                <c:pt idx="2">
                  <c:v>0.41661790520772474</c:v>
                </c:pt>
                <c:pt idx="3">
                  <c:v>0.25362212790867888</c:v>
                </c:pt>
                <c:pt idx="4">
                  <c:v>0.24670956420005838</c:v>
                </c:pt>
              </c:numCache>
            </c:numRef>
          </c:val>
        </c:ser>
        <c:overlap val="100"/>
        <c:axId val="104168448"/>
        <c:axId val="104178432"/>
      </c:barChart>
      <c:catAx>
        <c:axId val="104168448"/>
        <c:scaling>
          <c:orientation val="minMax"/>
        </c:scaling>
        <c:axPos val="l"/>
        <c:numFmt formatCode="General" sourceLinked="1"/>
        <c:tickLblPos val="nextTo"/>
        <c:txPr>
          <a:bodyPr/>
          <a:lstStyle/>
          <a:p>
            <a:pPr>
              <a:defRPr lang="zh-TW" sz="1800" b="1"/>
            </a:pPr>
            <a:endParaRPr lang="zh-TW"/>
          </a:p>
        </c:txPr>
        <c:crossAx val="104178432"/>
        <c:crosses val="autoZero"/>
        <c:auto val="1"/>
        <c:lblAlgn val="ctr"/>
        <c:lblOffset val="100"/>
      </c:catAx>
      <c:valAx>
        <c:axId val="104178432"/>
        <c:scaling>
          <c:orientation val="minMax"/>
        </c:scaling>
        <c:axPos val="b"/>
        <c:majorGridlines/>
        <c:numFmt formatCode="0%" sourceLinked="1"/>
        <c:tickLblPos val="nextTo"/>
        <c:txPr>
          <a:bodyPr/>
          <a:lstStyle/>
          <a:p>
            <a:pPr>
              <a:defRPr lang="zh-TW" sz="1600" b="1"/>
            </a:pPr>
            <a:endParaRPr lang="zh-TW"/>
          </a:p>
        </c:txPr>
        <c:crossAx val="104168448"/>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自我勉勵</a:t>
            </a:r>
            <a:endParaRPr lang="en-US" altLang="zh-TW" sz="2000" b="1" i="0" baseline="0"/>
          </a:p>
        </c:rich>
      </c:tx>
    </c:title>
    <c:plotArea>
      <c:layout/>
      <c:barChart>
        <c:barDir val="bar"/>
        <c:grouping val="percentStacked"/>
        <c:ser>
          <c:idx val="0"/>
          <c:order val="0"/>
          <c:tx>
            <c:strRef>
              <c:f>'Self Encouragement'!$H$1</c:f>
              <c:strCache>
                <c:ptCount val="1"/>
                <c:pt idx="0">
                  <c:v>毫不同意</c:v>
                </c:pt>
              </c:strCache>
            </c:strRef>
          </c:tx>
          <c:spPr>
            <a:solidFill>
              <a:srgbClr val="3399FF"/>
            </a:solidFill>
            <a:ln>
              <a:solidFill>
                <a:srgbClr val="0000FF"/>
              </a:solidFill>
            </a:ln>
          </c:spPr>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Encouragement'!$H$2:$H$6</c:f>
              <c:numCache>
                <c:formatCode>0.00%</c:formatCode>
                <c:ptCount val="5"/>
                <c:pt idx="0">
                  <c:v>3.0116959064327483E-2</c:v>
                </c:pt>
                <c:pt idx="1">
                  <c:v>3.2059727711901652E-2</c:v>
                </c:pt>
                <c:pt idx="2">
                  <c:v>4.1959064327485376E-2</c:v>
                </c:pt>
                <c:pt idx="3">
                  <c:v>3.5578330893118591E-2</c:v>
                </c:pt>
                <c:pt idx="4">
                  <c:v>6.4501974550241578E-2</c:v>
                </c:pt>
              </c:numCache>
            </c:numRef>
          </c:val>
        </c:ser>
        <c:ser>
          <c:idx val="1"/>
          <c:order val="1"/>
          <c:tx>
            <c:strRef>
              <c:f>'Self Encouragement'!$I$1</c:f>
              <c:strCache>
                <c:ptCount val="1"/>
                <c:pt idx="0">
                  <c:v>不太同意</c:v>
                </c:pt>
              </c:strCache>
            </c:strRef>
          </c:tx>
          <c:spPr>
            <a:solidFill>
              <a:srgbClr val="FF7C80"/>
            </a:solidFill>
            <a:ln>
              <a:solidFill>
                <a:srgbClr val="FF0000"/>
              </a:solidFill>
            </a:ln>
          </c:spPr>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Encouragement'!$I$2:$I$6</c:f>
              <c:numCache>
                <c:formatCode>0.00%</c:formatCode>
                <c:ptCount val="5"/>
                <c:pt idx="0">
                  <c:v>0.20453216374269054</c:v>
                </c:pt>
                <c:pt idx="1">
                  <c:v>0.27960767091201882</c:v>
                </c:pt>
                <c:pt idx="2">
                  <c:v>0.32865497076023498</c:v>
                </c:pt>
                <c:pt idx="3">
                  <c:v>0.18272327964860907</c:v>
                </c:pt>
                <c:pt idx="4">
                  <c:v>0.23328945443908186</c:v>
                </c:pt>
              </c:numCache>
            </c:numRef>
          </c:val>
        </c:ser>
        <c:ser>
          <c:idx val="2"/>
          <c:order val="2"/>
          <c:tx>
            <c:strRef>
              <c:f>'Self Encouragement'!$J$1</c:f>
              <c:strCache>
                <c:ptCount val="1"/>
                <c:pt idx="0">
                  <c:v>相當同意</c:v>
                </c:pt>
              </c:strCache>
            </c:strRef>
          </c:tx>
          <c:spPr>
            <a:solidFill>
              <a:srgbClr val="00CC99"/>
            </a:solidFill>
            <a:ln>
              <a:solidFill>
                <a:srgbClr val="006600"/>
              </a:solidFill>
            </a:ln>
          </c:spPr>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Encouragement'!$J$2:$J$6</c:f>
              <c:numCache>
                <c:formatCode>0.00%</c:formatCode>
                <c:ptCount val="5"/>
                <c:pt idx="0">
                  <c:v>0.61330409356725168</c:v>
                </c:pt>
                <c:pt idx="1">
                  <c:v>0.57224418093983309</c:v>
                </c:pt>
                <c:pt idx="2">
                  <c:v>0.5194444444444446</c:v>
                </c:pt>
                <c:pt idx="3">
                  <c:v>0.60146412884333678</c:v>
                </c:pt>
                <c:pt idx="4">
                  <c:v>0.52610794207985967</c:v>
                </c:pt>
              </c:numCache>
            </c:numRef>
          </c:val>
        </c:ser>
        <c:ser>
          <c:idx val="3"/>
          <c:order val="3"/>
          <c:tx>
            <c:strRef>
              <c:f>'Self Encouragement'!$K$1</c:f>
              <c:strCache>
                <c:ptCount val="1"/>
                <c:pt idx="0">
                  <c:v>極之同意</c:v>
                </c:pt>
              </c:strCache>
            </c:strRef>
          </c:tx>
          <c:spPr>
            <a:solidFill>
              <a:srgbClr val="CC66FF"/>
            </a:solidFill>
            <a:ln>
              <a:solidFill>
                <a:srgbClr val="7030A0"/>
              </a:solidFill>
            </a:ln>
          </c:spPr>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Encouragement'!$K$2:$K$6</c:f>
              <c:numCache>
                <c:formatCode>0.00%</c:formatCode>
                <c:ptCount val="5"/>
                <c:pt idx="0">
                  <c:v>0.15204678362573149</c:v>
                </c:pt>
                <c:pt idx="1">
                  <c:v>0.11608842043624652</c:v>
                </c:pt>
                <c:pt idx="2">
                  <c:v>0.10994152046783655</c:v>
                </c:pt>
                <c:pt idx="3">
                  <c:v>0.18023426061493444</c:v>
                </c:pt>
                <c:pt idx="4">
                  <c:v>0.1761006289308171</c:v>
                </c:pt>
              </c:numCache>
            </c:numRef>
          </c:val>
        </c:ser>
        <c:overlap val="100"/>
        <c:axId val="104320000"/>
        <c:axId val="104203008"/>
      </c:barChart>
      <c:catAx>
        <c:axId val="104320000"/>
        <c:scaling>
          <c:orientation val="minMax"/>
        </c:scaling>
        <c:axPos val="l"/>
        <c:numFmt formatCode="General" sourceLinked="1"/>
        <c:tickLblPos val="nextTo"/>
        <c:txPr>
          <a:bodyPr/>
          <a:lstStyle/>
          <a:p>
            <a:pPr>
              <a:defRPr lang="zh-TW" sz="1800" b="1"/>
            </a:pPr>
            <a:endParaRPr lang="zh-TW"/>
          </a:p>
        </c:txPr>
        <c:crossAx val="104203008"/>
        <c:crosses val="autoZero"/>
        <c:auto val="1"/>
        <c:lblAlgn val="ctr"/>
        <c:lblOffset val="100"/>
      </c:catAx>
      <c:valAx>
        <c:axId val="104203008"/>
        <c:scaling>
          <c:orientation val="minMax"/>
        </c:scaling>
        <c:axPos val="b"/>
        <c:majorGridlines/>
        <c:numFmt formatCode="0%" sourceLinked="1"/>
        <c:tickLblPos val="nextTo"/>
        <c:txPr>
          <a:bodyPr/>
          <a:lstStyle/>
          <a:p>
            <a:pPr>
              <a:defRPr lang="zh-TW" sz="1600" b="1"/>
            </a:pPr>
            <a:endParaRPr lang="zh-TW"/>
          </a:p>
        </c:txPr>
        <c:crossAx val="104320000"/>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控制情況</a:t>
            </a:r>
            <a:endParaRPr lang="en-US" altLang="zh-TW" sz="2000" b="1" i="0" baseline="0"/>
          </a:p>
        </c:rich>
      </c:tx>
    </c:title>
    <c:plotArea>
      <c:layout/>
      <c:barChart>
        <c:barDir val="bar"/>
        <c:grouping val="percentStacked"/>
        <c:ser>
          <c:idx val="0"/>
          <c:order val="0"/>
          <c:tx>
            <c:strRef>
              <c:f>'Situation control'!$H$1</c:f>
              <c:strCache>
                <c:ptCount val="1"/>
                <c:pt idx="0">
                  <c:v>毫不同意</c:v>
                </c:pt>
              </c:strCache>
            </c:strRef>
          </c:tx>
          <c:spPr>
            <a:solidFill>
              <a:srgbClr val="3399FF"/>
            </a:solidFill>
            <a:ln>
              <a:solidFill>
                <a:srgbClr val="0000FF"/>
              </a:solidFill>
            </a:ln>
          </c:spPr>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control'!$H$2:$H$6</c:f>
              <c:numCache>
                <c:formatCode>0.00%</c:formatCode>
                <c:ptCount val="5"/>
                <c:pt idx="0">
                  <c:v>2.7493419128400219E-2</c:v>
                </c:pt>
                <c:pt idx="1">
                  <c:v>1.9332161687170526E-2</c:v>
                </c:pt>
                <c:pt idx="2">
                  <c:v>1.712028094820018E-2</c:v>
                </c:pt>
                <c:pt idx="3">
                  <c:v>2.9282576866764286E-2</c:v>
                </c:pt>
                <c:pt idx="4">
                  <c:v>2.2827041264266899E-2</c:v>
                </c:pt>
              </c:numCache>
            </c:numRef>
          </c:val>
        </c:ser>
        <c:ser>
          <c:idx val="1"/>
          <c:order val="1"/>
          <c:tx>
            <c:strRef>
              <c:f>'Situation control'!$I$1</c:f>
              <c:strCache>
                <c:ptCount val="1"/>
                <c:pt idx="0">
                  <c:v>不太同意</c:v>
                </c:pt>
              </c:strCache>
            </c:strRef>
          </c:tx>
          <c:spPr>
            <a:solidFill>
              <a:srgbClr val="FF7C80"/>
            </a:solidFill>
            <a:ln>
              <a:solidFill>
                <a:srgbClr val="FF0000"/>
              </a:solidFill>
            </a:ln>
          </c:spPr>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control'!$I$2:$I$6</c:f>
              <c:numCache>
                <c:formatCode>0.00%</c:formatCode>
                <c:ptCount val="5"/>
                <c:pt idx="0">
                  <c:v>0.31632056156771193</c:v>
                </c:pt>
                <c:pt idx="1">
                  <c:v>0.19258933801991798</c:v>
                </c:pt>
                <c:pt idx="2">
                  <c:v>0.10359964881474978</c:v>
                </c:pt>
                <c:pt idx="3">
                  <c:v>0.25461200585651539</c:v>
                </c:pt>
                <c:pt idx="4">
                  <c:v>0.19563944980977471</c:v>
                </c:pt>
              </c:numCache>
            </c:numRef>
          </c:val>
        </c:ser>
        <c:ser>
          <c:idx val="2"/>
          <c:order val="2"/>
          <c:tx>
            <c:strRef>
              <c:f>'Situation control'!$J$1</c:f>
              <c:strCache>
                <c:ptCount val="1"/>
                <c:pt idx="0">
                  <c:v>相當同意</c:v>
                </c:pt>
              </c:strCache>
            </c:strRef>
          </c:tx>
          <c:spPr>
            <a:solidFill>
              <a:srgbClr val="00CC99"/>
            </a:solidFill>
            <a:ln>
              <a:solidFill>
                <a:srgbClr val="006600"/>
              </a:solidFill>
            </a:ln>
          </c:spPr>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control'!$J$2:$J$6</c:f>
              <c:numCache>
                <c:formatCode>0.00%</c:formatCode>
                <c:ptCount val="5"/>
                <c:pt idx="0">
                  <c:v>0.56697864872769821</c:v>
                </c:pt>
                <c:pt idx="1">
                  <c:v>0.66139425893380488</c:v>
                </c:pt>
                <c:pt idx="2">
                  <c:v>0.69549312262218466</c:v>
                </c:pt>
                <c:pt idx="3">
                  <c:v>0.60600292825768654</c:v>
                </c:pt>
                <c:pt idx="4">
                  <c:v>0.65613110916008344</c:v>
                </c:pt>
              </c:numCache>
            </c:numRef>
          </c:val>
        </c:ser>
        <c:ser>
          <c:idx val="3"/>
          <c:order val="3"/>
          <c:tx>
            <c:strRef>
              <c:f>'Situation control'!$K$1</c:f>
              <c:strCache>
                <c:ptCount val="1"/>
                <c:pt idx="0">
                  <c:v>極之同意</c:v>
                </c:pt>
              </c:strCache>
            </c:strRef>
          </c:tx>
          <c:spPr>
            <a:solidFill>
              <a:srgbClr val="CC66FF"/>
            </a:solidFill>
            <a:ln>
              <a:solidFill>
                <a:srgbClr val="7030A0"/>
              </a:solidFill>
            </a:ln>
          </c:spPr>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control'!$K$2:$K$6</c:f>
              <c:numCache>
                <c:formatCode>0.00%</c:formatCode>
                <c:ptCount val="5"/>
                <c:pt idx="0">
                  <c:v>8.9207370576192255E-2</c:v>
                </c:pt>
                <c:pt idx="1">
                  <c:v>0.12668424135910955</c:v>
                </c:pt>
                <c:pt idx="2">
                  <c:v>0.18378694761486691</c:v>
                </c:pt>
                <c:pt idx="3">
                  <c:v>0.11010248901903368</c:v>
                </c:pt>
                <c:pt idx="4">
                  <c:v>0.12540239976587689</c:v>
                </c:pt>
              </c:numCache>
            </c:numRef>
          </c:val>
        </c:ser>
        <c:overlap val="100"/>
        <c:axId val="104242176"/>
        <c:axId val="104248064"/>
      </c:barChart>
      <c:catAx>
        <c:axId val="104242176"/>
        <c:scaling>
          <c:orientation val="minMax"/>
        </c:scaling>
        <c:axPos val="l"/>
        <c:numFmt formatCode="General" sourceLinked="1"/>
        <c:tickLblPos val="nextTo"/>
        <c:txPr>
          <a:bodyPr/>
          <a:lstStyle/>
          <a:p>
            <a:pPr>
              <a:defRPr lang="zh-TW" sz="1800" b="1"/>
            </a:pPr>
            <a:endParaRPr lang="zh-TW"/>
          </a:p>
        </c:txPr>
        <c:crossAx val="104248064"/>
        <c:crosses val="autoZero"/>
        <c:auto val="1"/>
        <c:lblAlgn val="ctr"/>
        <c:lblOffset val="100"/>
      </c:catAx>
      <c:valAx>
        <c:axId val="104248064"/>
        <c:scaling>
          <c:orientation val="minMax"/>
        </c:scaling>
        <c:axPos val="b"/>
        <c:majorGridlines/>
        <c:numFmt formatCode="0%" sourceLinked="1"/>
        <c:tickLblPos val="nextTo"/>
        <c:txPr>
          <a:bodyPr/>
          <a:lstStyle/>
          <a:p>
            <a:pPr>
              <a:defRPr lang="zh-TW" sz="1600" b="1"/>
            </a:pPr>
            <a:endParaRPr lang="zh-TW"/>
          </a:p>
        </c:txPr>
        <c:crossAx val="104242176"/>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1920" b="1" i="0" u="none" strike="noStrike" kern="1200" baseline="0" dirty="0" smtClean="0">
                <a:solidFill>
                  <a:prstClr val="black"/>
                </a:solidFill>
                <a:latin typeface="+mn-lt"/>
                <a:ea typeface="+mn-ea"/>
                <a:cs typeface="+mn-cs"/>
              </a:rPr>
              <a:t>國民身份認同及全球公民</a:t>
            </a:r>
            <a:endParaRPr lang="en-US" dirty="0"/>
          </a:p>
        </c:rich>
      </c:tx>
    </c:title>
    <c:plotArea>
      <c:layout/>
      <c:barChart>
        <c:barDir val="col"/>
        <c:grouping val="clustered"/>
        <c:ser>
          <c:idx val="0"/>
          <c:order val="0"/>
          <c:tx>
            <c:strRef>
              <c:f>'National Identity'!$B$1</c:f>
              <c:strCache>
                <c:ptCount val="1"/>
                <c:pt idx="0">
                  <c:v>Mean</c:v>
                </c:pt>
              </c:strCache>
            </c:strRef>
          </c:tx>
          <c:spPr>
            <a:solidFill>
              <a:srgbClr val="3399FF"/>
            </a:solidFill>
            <a:ln>
              <a:solidFill>
                <a:schemeClr val="tx1">
                  <a:lumMod val="95000"/>
                  <a:lumOff val="5000"/>
                </a:schemeClr>
              </a:solidFill>
            </a:ln>
          </c:spPr>
          <c:dLbls>
            <c:txPr>
              <a:bodyPr/>
              <a:lstStyle/>
              <a:p>
                <a:pPr>
                  <a:defRPr lang="en-US" b="1"/>
                </a:pPr>
                <a:endParaRPr lang="zh-TW"/>
              </a:p>
            </c:txPr>
            <c:showVal val="1"/>
          </c:dLbls>
          <c:cat>
            <c:strRef>
              <c:f>'National Identity'!$A$2:$A$5</c:f>
              <c:strCache>
                <c:ptCount val="4"/>
                <c:pt idx="0">
                  <c:v>Attitudes toward the Nation</c:v>
                </c:pt>
                <c:pt idx="1">
                  <c:v>Duty to the Nation</c:v>
                </c:pt>
                <c:pt idx="2">
                  <c:v>Emotional Attachment to the Nation</c:v>
                </c:pt>
                <c:pt idx="3">
                  <c:v>Global Citizenship</c:v>
                </c:pt>
              </c:strCache>
            </c:strRef>
          </c:cat>
          <c:val>
            <c:numRef>
              <c:f>'National Identity'!$B$2:$B$5</c:f>
              <c:numCache>
                <c:formatCode>0.00_ </c:formatCode>
                <c:ptCount val="4"/>
                <c:pt idx="0">
                  <c:v>2.5905090190501778</c:v>
                </c:pt>
                <c:pt idx="1">
                  <c:v>2.6309306078536752</c:v>
                </c:pt>
                <c:pt idx="2">
                  <c:v>2.7846524879974894</c:v>
                </c:pt>
                <c:pt idx="3">
                  <c:v>3.4623843171184991</c:v>
                </c:pt>
              </c:numCache>
            </c:numRef>
          </c:val>
        </c:ser>
        <c:axId val="104266752"/>
        <c:axId val="104354560"/>
      </c:barChart>
      <c:catAx>
        <c:axId val="104266752"/>
        <c:scaling>
          <c:orientation val="minMax"/>
        </c:scaling>
        <c:axPos val="b"/>
        <c:numFmt formatCode="General" sourceLinked="1"/>
        <c:tickLblPos val="nextTo"/>
        <c:txPr>
          <a:bodyPr/>
          <a:lstStyle/>
          <a:p>
            <a:pPr>
              <a:defRPr lang="en-US" sz="1400" b="1">
                <a:latin typeface="Arial" pitchFamily="34" charset="0"/>
                <a:cs typeface="Arial" pitchFamily="34" charset="0"/>
              </a:defRPr>
            </a:pPr>
            <a:endParaRPr lang="zh-TW"/>
          </a:p>
        </c:txPr>
        <c:crossAx val="104354560"/>
        <c:crosses val="autoZero"/>
        <c:auto val="1"/>
        <c:lblAlgn val="ctr"/>
        <c:lblOffset val="100"/>
      </c:catAx>
      <c:valAx>
        <c:axId val="104354560"/>
        <c:scaling>
          <c:orientation val="minMax"/>
          <c:max val="4"/>
          <c:min val="1"/>
        </c:scaling>
        <c:axPos val="l"/>
        <c:majorGridlines/>
        <c:numFmt formatCode="0.0_ " sourceLinked="0"/>
        <c:tickLblPos val="nextTo"/>
        <c:txPr>
          <a:bodyPr/>
          <a:lstStyle/>
          <a:p>
            <a:pPr>
              <a:defRPr lang="en-US" b="1">
                <a:latin typeface="Arial" pitchFamily="34" charset="0"/>
                <a:cs typeface="Arial" pitchFamily="34" charset="0"/>
              </a:defRPr>
            </a:pPr>
            <a:endParaRPr lang="zh-TW"/>
          </a:p>
        </c:txPr>
        <c:crossAx val="104266752"/>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國民身份認同及全球公民</a:t>
            </a:r>
            <a:r>
              <a:rPr lang="en-US" altLang="zh-TW" sz="1800" b="1" i="0" baseline="0" dirty="0" smtClean="0"/>
              <a:t>—</a:t>
            </a:r>
            <a:r>
              <a:rPr lang="zh-TW" altLang="en-US" sz="1800" b="1" i="0" baseline="0" dirty="0" smtClean="0"/>
              <a:t>按性別劃分</a:t>
            </a:r>
            <a:endParaRPr lang="en-US" sz="1800" b="1" i="0" baseline="0" dirty="0"/>
          </a:p>
        </c:rich>
      </c:tx>
    </c:title>
    <c:plotArea>
      <c:layout/>
      <c:barChart>
        <c:barDir val="col"/>
        <c:grouping val="clustered"/>
        <c:ser>
          <c:idx val="0"/>
          <c:order val="0"/>
          <c:tx>
            <c:strRef>
              <c:f>'National Identity'!$E$1</c:f>
              <c:strCache>
                <c:ptCount val="1"/>
                <c:pt idx="0">
                  <c:v>Male</c:v>
                </c:pt>
              </c:strCache>
            </c:strRef>
          </c:tx>
          <c:spPr>
            <a:solidFill>
              <a:srgbClr val="66FFFF"/>
            </a:solidFill>
            <a:ln>
              <a:solidFill>
                <a:schemeClr val="tx1">
                  <a:lumMod val="95000"/>
                  <a:lumOff val="5000"/>
                </a:schemeClr>
              </a:solidFill>
            </a:ln>
          </c:spPr>
          <c:dLbls>
            <c:txPr>
              <a:bodyPr/>
              <a:lstStyle/>
              <a:p>
                <a:pPr>
                  <a:defRPr lang="en-US" b="1"/>
                </a:pPr>
                <a:endParaRPr lang="zh-TW"/>
              </a:p>
            </c:txPr>
            <c:showVal val="1"/>
          </c:dLbls>
          <c:cat>
            <c:strRef>
              <c:f>'National Identity'!$D$2:$D$5</c:f>
              <c:strCache>
                <c:ptCount val="4"/>
                <c:pt idx="0">
                  <c:v>Attitudes toward the Nation</c:v>
                </c:pt>
                <c:pt idx="1">
                  <c:v>Duty to the Nation</c:v>
                </c:pt>
                <c:pt idx="2">
                  <c:v>Emotional Attachment to the Nation</c:v>
                </c:pt>
                <c:pt idx="3">
                  <c:v>Global Citizenship</c:v>
                </c:pt>
              </c:strCache>
            </c:strRef>
          </c:cat>
          <c:val>
            <c:numRef>
              <c:f>'National Identity'!$E$2:$E$5</c:f>
              <c:numCache>
                <c:formatCode>0.00_ </c:formatCode>
                <c:ptCount val="4"/>
                <c:pt idx="0">
                  <c:v>2.5906030604087977</c:v>
                </c:pt>
                <c:pt idx="1">
                  <c:v>2.6067407803167351</c:v>
                </c:pt>
                <c:pt idx="2">
                  <c:v>2.7618183563748087</c:v>
                </c:pt>
                <c:pt idx="3">
                  <c:v>3.4064906196598463</c:v>
                </c:pt>
              </c:numCache>
            </c:numRef>
          </c:val>
        </c:ser>
        <c:ser>
          <c:idx val="1"/>
          <c:order val="1"/>
          <c:tx>
            <c:strRef>
              <c:f>'National Identity'!$F$1</c:f>
              <c:strCache>
                <c:ptCount val="1"/>
                <c:pt idx="0">
                  <c:v>Female</c:v>
                </c:pt>
              </c:strCache>
            </c:strRef>
          </c:tx>
          <c:spPr>
            <a:solidFill>
              <a:srgbClr val="FF00FF"/>
            </a:solidFill>
            <a:ln>
              <a:solidFill>
                <a:schemeClr val="tx1">
                  <a:lumMod val="95000"/>
                  <a:lumOff val="5000"/>
                </a:schemeClr>
              </a:solidFill>
            </a:ln>
          </c:spPr>
          <c:dLbls>
            <c:txPr>
              <a:bodyPr/>
              <a:lstStyle/>
              <a:p>
                <a:pPr>
                  <a:defRPr lang="en-US" b="1"/>
                </a:pPr>
                <a:endParaRPr lang="zh-TW"/>
              </a:p>
            </c:txPr>
            <c:showVal val="1"/>
          </c:dLbls>
          <c:cat>
            <c:strRef>
              <c:f>'National Identity'!$D$2:$D$5</c:f>
              <c:strCache>
                <c:ptCount val="4"/>
                <c:pt idx="0">
                  <c:v>Attitudes toward the Nation</c:v>
                </c:pt>
                <c:pt idx="1">
                  <c:v>Duty to the Nation</c:v>
                </c:pt>
                <c:pt idx="2">
                  <c:v>Emotional Attachment to the Nation</c:v>
                </c:pt>
                <c:pt idx="3">
                  <c:v>Global Citizenship</c:v>
                </c:pt>
              </c:strCache>
            </c:strRef>
          </c:cat>
          <c:val>
            <c:numRef>
              <c:f>'National Identity'!$F$2:$F$5</c:f>
              <c:numCache>
                <c:formatCode>0.00_ </c:formatCode>
                <c:ptCount val="4"/>
                <c:pt idx="0">
                  <c:v>2.5893994658245192</c:v>
                </c:pt>
                <c:pt idx="1">
                  <c:v>2.6512005898550037</c:v>
                </c:pt>
                <c:pt idx="2">
                  <c:v>2.8096106388812587</c:v>
                </c:pt>
                <c:pt idx="3">
                  <c:v>3.5234920852717213</c:v>
                </c:pt>
              </c:numCache>
            </c:numRef>
          </c:val>
        </c:ser>
        <c:axId val="104471552"/>
        <c:axId val="104485632"/>
      </c:barChart>
      <c:catAx>
        <c:axId val="104471552"/>
        <c:scaling>
          <c:orientation val="minMax"/>
        </c:scaling>
        <c:axPos val="b"/>
        <c:numFmt formatCode="General" sourceLinked="1"/>
        <c:tickLblPos val="nextTo"/>
        <c:txPr>
          <a:bodyPr/>
          <a:lstStyle/>
          <a:p>
            <a:pPr>
              <a:defRPr lang="en-US" b="1">
                <a:latin typeface="Arial" pitchFamily="34" charset="0"/>
                <a:cs typeface="Arial" pitchFamily="34" charset="0"/>
              </a:defRPr>
            </a:pPr>
            <a:endParaRPr lang="zh-TW"/>
          </a:p>
        </c:txPr>
        <c:crossAx val="104485632"/>
        <c:crosses val="autoZero"/>
        <c:auto val="1"/>
        <c:lblAlgn val="ctr"/>
        <c:lblOffset val="100"/>
      </c:catAx>
      <c:valAx>
        <c:axId val="104485632"/>
        <c:scaling>
          <c:orientation val="minMax"/>
          <c:max val="4"/>
          <c:min val="1"/>
        </c:scaling>
        <c:axPos val="l"/>
        <c:majorGridlines/>
        <c:numFmt formatCode="0.0_ " sourceLinked="0"/>
        <c:tickLblPos val="nextTo"/>
        <c:txPr>
          <a:bodyPr/>
          <a:lstStyle/>
          <a:p>
            <a:pPr>
              <a:defRPr lang="en-US" b="1">
                <a:latin typeface="Arial" pitchFamily="34" charset="0"/>
                <a:cs typeface="Arial" pitchFamily="34" charset="0"/>
              </a:defRPr>
            </a:pPr>
            <a:endParaRPr lang="zh-TW"/>
          </a:p>
        </c:txPr>
        <c:crossAx val="104471552"/>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國民身份認同及全球公民</a:t>
            </a:r>
            <a:r>
              <a:rPr lang="en-US" sz="1800" b="1" i="0" baseline="0" dirty="0" smtClean="0"/>
              <a:t>—</a:t>
            </a:r>
            <a:r>
              <a:rPr lang="zh-TW" sz="1800" b="1" i="0" baseline="0" dirty="0" smtClean="0"/>
              <a:t>按年級劃分</a:t>
            </a:r>
            <a:endParaRPr lang="en-US" sz="1800" b="1" i="0" baseline="0" dirty="0"/>
          </a:p>
        </c:rich>
      </c:tx>
      <c:layout>
        <c:manualLayout>
          <c:xMode val="edge"/>
          <c:yMode val="edge"/>
          <c:x val="0.2764410134578153"/>
          <c:y val="1.8518501217054249E-2"/>
        </c:manualLayout>
      </c:layout>
    </c:title>
    <c:plotArea>
      <c:layout/>
      <c:barChart>
        <c:barDir val="col"/>
        <c:grouping val="clustered"/>
        <c:ser>
          <c:idx val="0"/>
          <c:order val="0"/>
          <c:tx>
            <c:strRef>
              <c:f>'National Identity'!$I$1</c:f>
              <c:strCache>
                <c:ptCount val="1"/>
                <c:pt idx="0">
                  <c:v>S1</c:v>
                </c:pt>
              </c:strCache>
            </c:strRef>
          </c:tx>
          <c:spPr>
            <a:solidFill>
              <a:srgbClr val="6699FF"/>
            </a:solidFill>
            <a:ln>
              <a:solidFill>
                <a:schemeClr val="tx1">
                  <a:lumMod val="95000"/>
                  <a:lumOff val="5000"/>
                </a:schemeClr>
              </a:solidFill>
            </a:ln>
          </c:spPr>
          <c:dLbls>
            <c:txPr>
              <a:bodyPr/>
              <a:lstStyle/>
              <a:p>
                <a:pPr>
                  <a:defRPr lang="en-US" b="1"/>
                </a:pPr>
                <a:endParaRPr lang="zh-TW"/>
              </a:p>
            </c:txPr>
            <c:showVal val="1"/>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Identity'!$I$2:$I$5</c:f>
              <c:numCache>
                <c:formatCode>0.00_ </c:formatCode>
                <c:ptCount val="4"/>
                <c:pt idx="0">
                  <c:v>2.7095778538401492</c:v>
                </c:pt>
                <c:pt idx="1">
                  <c:v>2.7293130366901002</c:v>
                </c:pt>
                <c:pt idx="2">
                  <c:v>2.9176969442108187</c:v>
                </c:pt>
                <c:pt idx="3">
                  <c:v>3.50865826644515</c:v>
                </c:pt>
              </c:numCache>
            </c:numRef>
          </c:val>
        </c:ser>
        <c:ser>
          <c:idx val="1"/>
          <c:order val="1"/>
          <c:tx>
            <c:strRef>
              <c:f>'National Identity'!$J$1</c:f>
              <c:strCache>
                <c:ptCount val="1"/>
                <c:pt idx="0">
                  <c:v>S2</c:v>
                </c:pt>
              </c:strCache>
            </c:strRef>
          </c:tx>
          <c:spPr>
            <a:solidFill>
              <a:srgbClr val="FF9999"/>
            </a:solidFill>
            <a:ln>
              <a:solidFill>
                <a:schemeClr val="tx1">
                  <a:lumMod val="95000"/>
                  <a:lumOff val="5000"/>
                </a:schemeClr>
              </a:solidFill>
            </a:ln>
          </c:spPr>
          <c:dLbls>
            <c:txPr>
              <a:bodyPr/>
              <a:lstStyle/>
              <a:p>
                <a:pPr>
                  <a:defRPr lang="en-US" b="1"/>
                </a:pPr>
                <a:endParaRPr lang="zh-TW"/>
              </a:p>
            </c:txPr>
            <c:showVal val="1"/>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Identity'!$J$2:$J$5</c:f>
              <c:numCache>
                <c:formatCode>0.00_ </c:formatCode>
                <c:ptCount val="4"/>
                <c:pt idx="0">
                  <c:v>2.5589692653910112</c:v>
                </c:pt>
                <c:pt idx="1">
                  <c:v>2.5874900398406409</c:v>
                </c:pt>
                <c:pt idx="2">
                  <c:v>2.7415271132376402</c:v>
                </c:pt>
                <c:pt idx="3">
                  <c:v>3.4283056110002188</c:v>
                </c:pt>
              </c:numCache>
            </c:numRef>
          </c:val>
        </c:ser>
        <c:ser>
          <c:idx val="2"/>
          <c:order val="2"/>
          <c:tx>
            <c:strRef>
              <c:f>'National Identity'!$K$1</c:f>
              <c:strCache>
                <c:ptCount val="1"/>
                <c:pt idx="0">
                  <c:v>S3</c:v>
                </c:pt>
              </c:strCache>
            </c:strRef>
          </c:tx>
          <c:spPr>
            <a:solidFill>
              <a:srgbClr val="00CC99"/>
            </a:solidFill>
            <a:ln>
              <a:solidFill>
                <a:schemeClr val="tx1">
                  <a:lumMod val="95000"/>
                  <a:lumOff val="5000"/>
                </a:schemeClr>
              </a:solidFill>
            </a:ln>
          </c:spPr>
          <c:dLbls>
            <c:txPr>
              <a:bodyPr/>
              <a:lstStyle/>
              <a:p>
                <a:pPr>
                  <a:defRPr lang="en-US" b="1"/>
                </a:pPr>
                <a:endParaRPr lang="zh-TW"/>
              </a:p>
            </c:txPr>
            <c:showVal val="1"/>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Identity'!$K$2:$K$5</c:f>
              <c:numCache>
                <c:formatCode>0.00_ </c:formatCode>
                <c:ptCount val="4"/>
                <c:pt idx="0">
                  <c:v>2.5102934386542777</c:v>
                </c:pt>
                <c:pt idx="1">
                  <c:v>2.5818469908575867</c:v>
                </c:pt>
                <c:pt idx="2">
                  <c:v>2.7027723161620152</c:v>
                </c:pt>
                <c:pt idx="3">
                  <c:v>3.4526755321138149</c:v>
                </c:pt>
              </c:numCache>
            </c:numRef>
          </c:val>
        </c:ser>
        <c:axId val="104557952"/>
        <c:axId val="104572032"/>
      </c:barChart>
      <c:catAx>
        <c:axId val="104557952"/>
        <c:scaling>
          <c:orientation val="minMax"/>
        </c:scaling>
        <c:axPos val="b"/>
        <c:numFmt formatCode="General" sourceLinked="1"/>
        <c:tickLblPos val="nextTo"/>
        <c:txPr>
          <a:bodyPr/>
          <a:lstStyle/>
          <a:p>
            <a:pPr>
              <a:defRPr lang="en-US" b="1">
                <a:latin typeface="Arial" pitchFamily="34" charset="0"/>
                <a:cs typeface="Arial" pitchFamily="34" charset="0"/>
              </a:defRPr>
            </a:pPr>
            <a:endParaRPr lang="zh-TW"/>
          </a:p>
        </c:txPr>
        <c:crossAx val="104572032"/>
        <c:crosses val="autoZero"/>
        <c:auto val="1"/>
        <c:lblAlgn val="ctr"/>
        <c:lblOffset val="100"/>
      </c:catAx>
      <c:valAx>
        <c:axId val="104572032"/>
        <c:scaling>
          <c:orientation val="minMax"/>
          <c:max val="4"/>
          <c:min val="1"/>
        </c:scaling>
        <c:axPos val="l"/>
        <c:majorGridlines/>
        <c:numFmt formatCode="0.0_ " sourceLinked="0"/>
        <c:tickLblPos val="nextTo"/>
        <c:txPr>
          <a:bodyPr/>
          <a:lstStyle/>
          <a:p>
            <a:pPr>
              <a:defRPr lang="en-US" b="1">
                <a:latin typeface="Arial" pitchFamily="34" charset="0"/>
                <a:cs typeface="Arial" pitchFamily="34" charset="0"/>
              </a:defRPr>
            </a:pPr>
            <a:endParaRPr lang="zh-TW"/>
          </a:p>
        </c:txPr>
        <c:crossAx val="104557952"/>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國民身份認同及全球公民</a:t>
            </a:r>
            <a:endParaRPr lang="en-US" sz="1800" b="1" i="0" baseline="0" dirty="0"/>
          </a:p>
        </c:rich>
      </c:tx>
    </c:title>
    <c:plotArea>
      <c:layout/>
      <c:barChart>
        <c:barDir val="col"/>
        <c:grouping val="clustered"/>
        <c:ser>
          <c:idx val="0"/>
          <c:order val="0"/>
          <c:tx>
            <c:strRef>
              <c:f>'National Identity'!$B$1</c:f>
              <c:strCache>
                <c:ptCount val="1"/>
                <c:pt idx="0">
                  <c:v>Mean</c:v>
                </c:pt>
              </c:strCache>
            </c:strRef>
          </c:tx>
          <c:spPr>
            <a:solidFill>
              <a:srgbClr val="0099FF"/>
            </a:solidFill>
          </c:spPr>
          <c:dLbls>
            <c:txPr>
              <a:bodyPr/>
              <a:lstStyle/>
              <a:p>
                <a:pPr>
                  <a:defRPr lang="en-US" b="1"/>
                </a:pPr>
                <a:endParaRPr lang="zh-TW"/>
              </a:p>
            </c:txPr>
            <c:showVal val="1"/>
          </c:dLbls>
          <c:cat>
            <c:strRef>
              <c:f>'National Identity'!$A$2:$A$5</c:f>
              <c:strCache>
                <c:ptCount val="4"/>
                <c:pt idx="0">
                  <c:v>Attitudes toward the Nation</c:v>
                </c:pt>
                <c:pt idx="1">
                  <c:v>Duty to the Nation</c:v>
                </c:pt>
                <c:pt idx="2">
                  <c:v>Emotional Attachment to the Nation</c:v>
                </c:pt>
                <c:pt idx="3">
                  <c:v>Global Citizenship</c:v>
                </c:pt>
              </c:strCache>
            </c:strRef>
          </c:cat>
          <c:val>
            <c:numRef>
              <c:f>'National Identity'!$B$2:$B$5</c:f>
              <c:numCache>
                <c:formatCode>0.00_ </c:formatCode>
                <c:ptCount val="4"/>
                <c:pt idx="0">
                  <c:v>2.4435993304490502</c:v>
                </c:pt>
                <c:pt idx="1">
                  <c:v>2.56243786363894</c:v>
                </c:pt>
                <c:pt idx="2">
                  <c:v>2.6793168171437189</c:v>
                </c:pt>
                <c:pt idx="3">
                  <c:v>3.4757547867541914</c:v>
                </c:pt>
              </c:numCache>
            </c:numRef>
          </c:val>
        </c:ser>
        <c:axId val="104662528"/>
        <c:axId val="104664064"/>
      </c:barChart>
      <c:catAx>
        <c:axId val="104662528"/>
        <c:scaling>
          <c:orientation val="minMax"/>
        </c:scaling>
        <c:axPos val="b"/>
        <c:numFmt formatCode="General" sourceLinked="1"/>
        <c:tickLblPos val="nextTo"/>
        <c:txPr>
          <a:bodyPr/>
          <a:lstStyle/>
          <a:p>
            <a:pPr>
              <a:defRPr lang="en-US" sz="1400" b="1">
                <a:latin typeface="Arial" pitchFamily="34" charset="0"/>
                <a:cs typeface="Arial" pitchFamily="34" charset="0"/>
              </a:defRPr>
            </a:pPr>
            <a:endParaRPr lang="zh-TW"/>
          </a:p>
        </c:txPr>
        <c:crossAx val="104664064"/>
        <c:crosses val="autoZero"/>
        <c:auto val="1"/>
        <c:lblAlgn val="ctr"/>
        <c:lblOffset val="100"/>
      </c:catAx>
      <c:valAx>
        <c:axId val="104664064"/>
        <c:scaling>
          <c:orientation val="minMax"/>
          <c:max val="4"/>
          <c:min val="1"/>
        </c:scaling>
        <c:axPos val="l"/>
        <c:majorGridlines/>
        <c:numFmt formatCode="0.0_ " sourceLinked="0"/>
        <c:tickLblPos val="nextTo"/>
        <c:txPr>
          <a:bodyPr/>
          <a:lstStyle/>
          <a:p>
            <a:pPr>
              <a:defRPr lang="en-US" b="1">
                <a:latin typeface="Arial" pitchFamily="34" charset="0"/>
                <a:cs typeface="Arial" pitchFamily="34" charset="0"/>
              </a:defRPr>
            </a:pPr>
            <a:endParaRPr lang="zh-TW"/>
          </a:p>
        </c:txPr>
        <c:crossAx val="104662528"/>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國民身份認同及全球公民</a:t>
            </a:r>
            <a:r>
              <a:rPr lang="en-US" sz="1800" b="1" i="0" baseline="0" dirty="0" smtClean="0"/>
              <a:t>—</a:t>
            </a:r>
            <a:r>
              <a:rPr lang="zh-TW" sz="1800" b="1" i="0" baseline="0" dirty="0" smtClean="0"/>
              <a:t>按性別劃分</a:t>
            </a:r>
            <a:endParaRPr lang="en-US" sz="1800" b="1" i="0" baseline="0" dirty="0"/>
          </a:p>
        </c:rich>
      </c:tx>
    </c:title>
    <c:plotArea>
      <c:layout/>
      <c:barChart>
        <c:barDir val="col"/>
        <c:grouping val="clustered"/>
        <c:ser>
          <c:idx val="0"/>
          <c:order val="0"/>
          <c:tx>
            <c:strRef>
              <c:f>'National Identity'!$E$1</c:f>
              <c:strCache>
                <c:ptCount val="1"/>
                <c:pt idx="0">
                  <c:v>Male</c:v>
                </c:pt>
              </c:strCache>
            </c:strRef>
          </c:tx>
          <c:spPr>
            <a:solidFill>
              <a:srgbClr val="66FFFF"/>
            </a:solidFill>
            <a:ln>
              <a:solidFill>
                <a:schemeClr val="tx1">
                  <a:lumMod val="95000"/>
                  <a:lumOff val="5000"/>
                </a:schemeClr>
              </a:solidFill>
            </a:ln>
          </c:spPr>
          <c:dLbls>
            <c:txPr>
              <a:bodyPr/>
              <a:lstStyle/>
              <a:p>
                <a:pPr>
                  <a:defRPr lang="en-US" b="1"/>
                </a:pPr>
                <a:endParaRPr lang="zh-TW"/>
              </a:p>
            </c:txPr>
            <c:showVal val="1"/>
          </c:dLbls>
          <c:cat>
            <c:strRef>
              <c:f>'National Identity'!$D$2:$D$5</c:f>
              <c:strCache>
                <c:ptCount val="4"/>
                <c:pt idx="0">
                  <c:v>Attitudes toward the Nation</c:v>
                </c:pt>
                <c:pt idx="1">
                  <c:v>Duty to the Nation</c:v>
                </c:pt>
                <c:pt idx="2">
                  <c:v>Emotional Attachment to the Nation</c:v>
                </c:pt>
                <c:pt idx="3">
                  <c:v>Global Citizenship</c:v>
                </c:pt>
              </c:strCache>
            </c:strRef>
          </c:cat>
          <c:val>
            <c:numRef>
              <c:f>'National Identity'!$E$2:$E$5</c:f>
              <c:numCache>
                <c:formatCode>0.00_ </c:formatCode>
                <c:ptCount val="4"/>
                <c:pt idx="0">
                  <c:v>2.4573879246887107</c:v>
                </c:pt>
                <c:pt idx="1">
                  <c:v>2.5655368814192281</c:v>
                </c:pt>
                <c:pt idx="2">
                  <c:v>2.6665903893429252</c:v>
                </c:pt>
                <c:pt idx="3">
                  <c:v>3.4268903366075629</c:v>
                </c:pt>
              </c:numCache>
            </c:numRef>
          </c:val>
        </c:ser>
        <c:ser>
          <c:idx val="1"/>
          <c:order val="1"/>
          <c:tx>
            <c:strRef>
              <c:f>'National Identity'!$F$1</c:f>
              <c:strCache>
                <c:ptCount val="1"/>
                <c:pt idx="0">
                  <c:v>Female</c:v>
                </c:pt>
              </c:strCache>
            </c:strRef>
          </c:tx>
          <c:spPr>
            <a:solidFill>
              <a:srgbClr val="FF00FF"/>
            </a:solidFill>
            <a:ln>
              <a:solidFill>
                <a:schemeClr val="tx1">
                  <a:lumMod val="95000"/>
                  <a:lumOff val="5000"/>
                </a:schemeClr>
              </a:solidFill>
            </a:ln>
          </c:spPr>
          <c:dLbls>
            <c:txPr>
              <a:bodyPr/>
              <a:lstStyle/>
              <a:p>
                <a:pPr>
                  <a:defRPr lang="en-US" b="1"/>
                </a:pPr>
                <a:endParaRPr lang="zh-TW"/>
              </a:p>
            </c:txPr>
            <c:showVal val="1"/>
          </c:dLbls>
          <c:cat>
            <c:strRef>
              <c:f>'National Identity'!$D$2:$D$5</c:f>
              <c:strCache>
                <c:ptCount val="4"/>
                <c:pt idx="0">
                  <c:v>Attitudes toward the Nation</c:v>
                </c:pt>
                <c:pt idx="1">
                  <c:v>Duty to the Nation</c:v>
                </c:pt>
                <c:pt idx="2">
                  <c:v>Emotional Attachment to the Nation</c:v>
                </c:pt>
                <c:pt idx="3">
                  <c:v>Global Citizenship</c:v>
                </c:pt>
              </c:strCache>
            </c:strRef>
          </c:cat>
          <c:val>
            <c:numRef>
              <c:f>'National Identity'!$F$2:$F$5</c:f>
              <c:numCache>
                <c:formatCode>0.00_ </c:formatCode>
                <c:ptCount val="4"/>
                <c:pt idx="0">
                  <c:v>2.4371337352521691</c:v>
                </c:pt>
                <c:pt idx="1">
                  <c:v>2.563948950825587</c:v>
                </c:pt>
                <c:pt idx="2">
                  <c:v>2.6977537829638218</c:v>
                </c:pt>
                <c:pt idx="3">
                  <c:v>3.5281627922057002</c:v>
                </c:pt>
              </c:numCache>
            </c:numRef>
          </c:val>
        </c:ser>
        <c:axId val="104813312"/>
        <c:axId val="104814848"/>
      </c:barChart>
      <c:catAx>
        <c:axId val="104813312"/>
        <c:scaling>
          <c:orientation val="minMax"/>
        </c:scaling>
        <c:axPos val="b"/>
        <c:numFmt formatCode="General" sourceLinked="1"/>
        <c:tickLblPos val="nextTo"/>
        <c:txPr>
          <a:bodyPr/>
          <a:lstStyle/>
          <a:p>
            <a:pPr>
              <a:defRPr lang="en-US" sz="1400" b="1">
                <a:latin typeface="Arial" pitchFamily="34" charset="0"/>
                <a:cs typeface="Arial" pitchFamily="34" charset="0"/>
              </a:defRPr>
            </a:pPr>
            <a:endParaRPr lang="zh-TW"/>
          </a:p>
        </c:txPr>
        <c:crossAx val="104814848"/>
        <c:crosses val="autoZero"/>
        <c:auto val="1"/>
        <c:lblAlgn val="ctr"/>
        <c:lblOffset val="100"/>
      </c:catAx>
      <c:valAx>
        <c:axId val="104814848"/>
        <c:scaling>
          <c:orientation val="minMax"/>
          <c:max val="4"/>
          <c:min val="1"/>
        </c:scaling>
        <c:axPos val="l"/>
        <c:majorGridlines/>
        <c:numFmt formatCode="0.0_ " sourceLinked="0"/>
        <c:tickLblPos val="nextTo"/>
        <c:txPr>
          <a:bodyPr/>
          <a:lstStyle/>
          <a:p>
            <a:pPr>
              <a:defRPr lang="en-US" b="1">
                <a:latin typeface="Arial" pitchFamily="34" charset="0"/>
                <a:cs typeface="Arial" pitchFamily="34" charset="0"/>
              </a:defRPr>
            </a:pPr>
            <a:endParaRPr lang="zh-TW"/>
          </a:p>
        </c:txPr>
        <c:crossAx val="104813312"/>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國民身份認同及全球公民</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title>
    <c:plotArea>
      <c:layout/>
      <c:barChart>
        <c:barDir val="col"/>
        <c:grouping val="clustered"/>
        <c:ser>
          <c:idx val="0"/>
          <c:order val="0"/>
          <c:tx>
            <c:strRef>
              <c:f>'National Identity'!$I$1</c:f>
              <c:strCache>
                <c:ptCount val="1"/>
                <c:pt idx="0">
                  <c:v>S4</c:v>
                </c:pt>
              </c:strCache>
            </c:strRef>
          </c:tx>
          <c:spPr>
            <a:solidFill>
              <a:srgbClr val="6699FF"/>
            </a:solidFill>
            <a:ln>
              <a:solidFill>
                <a:schemeClr val="tx1">
                  <a:lumMod val="95000"/>
                  <a:lumOff val="5000"/>
                </a:schemeClr>
              </a:solidFill>
            </a:ln>
          </c:spPr>
          <c:dLbls>
            <c:txPr>
              <a:bodyPr/>
              <a:lstStyle/>
              <a:p>
                <a:pPr>
                  <a:defRPr lang="en-US" b="1"/>
                </a:pPr>
                <a:endParaRPr lang="zh-TW"/>
              </a:p>
            </c:txPr>
            <c:showVal val="1"/>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Identity'!$I$2:$I$5</c:f>
              <c:numCache>
                <c:formatCode>0.00_ </c:formatCode>
                <c:ptCount val="4"/>
                <c:pt idx="0">
                  <c:v>2.4696383120789638</c:v>
                </c:pt>
                <c:pt idx="1">
                  <c:v>2.5749682539682568</c:v>
                </c:pt>
                <c:pt idx="2">
                  <c:v>2.6829442776156802</c:v>
                </c:pt>
                <c:pt idx="3">
                  <c:v>3.4468336743680767</c:v>
                </c:pt>
              </c:numCache>
            </c:numRef>
          </c:val>
        </c:ser>
        <c:ser>
          <c:idx val="1"/>
          <c:order val="1"/>
          <c:tx>
            <c:strRef>
              <c:f>'National Identity'!$J$1</c:f>
              <c:strCache>
                <c:ptCount val="1"/>
                <c:pt idx="0">
                  <c:v>S5</c:v>
                </c:pt>
              </c:strCache>
            </c:strRef>
          </c:tx>
          <c:spPr>
            <a:solidFill>
              <a:srgbClr val="FF9999"/>
            </a:solidFill>
            <a:ln>
              <a:solidFill>
                <a:schemeClr val="tx1">
                  <a:lumMod val="95000"/>
                  <a:lumOff val="5000"/>
                </a:schemeClr>
              </a:solidFill>
            </a:ln>
          </c:spPr>
          <c:dLbls>
            <c:txPr>
              <a:bodyPr/>
              <a:lstStyle/>
              <a:p>
                <a:pPr>
                  <a:defRPr lang="en-US" b="1"/>
                </a:pPr>
                <a:endParaRPr lang="zh-TW"/>
              </a:p>
            </c:txPr>
            <c:showVal val="1"/>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Identity'!$J$2:$J$5</c:f>
              <c:numCache>
                <c:formatCode>0.00_ </c:formatCode>
                <c:ptCount val="4"/>
                <c:pt idx="0">
                  <c:v>2.4532638606938177</c:v>
                </c:pt>
                <c:pt idx="1">
                  <c:v>2.5495125913891181</c:v>
                </c:pt>
                <c:pt idx="2">
                  <c:v>2.6726171137286423</c:v>
                </c:pt>
                <c:pt idx="3">
                  <c:v>3.4789848622640211</c:v>
                </c:pt>
              </c:numCache>
            </c:numRef>
          </c:val>
        </c:ser>
        <c:ser>
          <c:idx val="2"/>
          <c:order val="2"/>
          <c:tx>
            <c:strRef>
              <c:f>'National Identity'!$K$1</c:f>
              <c:strCache>
                <c:ptCount val="1"/>
                <c:pt idx="0">
                  <c:v>S6</c:v>
                </c:pt>
              </c:strCache>
            </c:strRef>
          </c:tx>
          <c:spPr>
            <a:solidFill>
              <a:srgbClr val="00CC99"/>
            </a:solidFill>
            <a:ln>
              <a:solidFill>
                <a:schemeClr val="tx1">
                  <a:lumMod val="95000"/>
                  <a:lumOff val="5000"/>
                </a:schemeClr>
              </a:solidFill>
            </a:ln>
          </c:spPr>
          <c:dLbls>
            <c:txPr>
              <a:bodyPr/>
              <a:lstStyle/>
              <a:p>
                <a:pPr>
                  <a:defRPr lang="en-US" b="1"/>
                </a:pPr>
                <a:endParaRPr lang="zh-TW"/>
              </a:p>
            </c:txPr>
            <c:showVal val="1"/>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Identity'!$K$2:$K$5</c:f>
              <c:numCache>
                <c:formatCode>0.00_ </c:formatCode>
                <c:ptCount val="4"/>
                <c:pt idx="0">
                  <c:v>2.3932075184597887</c:v>
                </c:pt>
                <c:pt idx="1">
                  <c:v>2.5546730094661467</c:v>
                </c:pt>
                <c:pt idx="2">
                  <c:v>2.6722166064581168</c:v>
                </c:pt>
                <c:pt idx="3">
                  <c:v>3.5203217849534987</c:v>
                </c:pt>
              </c:numCache>
            </c:numRef>
          </c:val>
        </c:ser>
        <c:ser>
          <c:idx val="3"/>
          <c:order val="3"/>
          <c:tx>
            <c:strRef>
              <c:f>'National Identity'!$L$1</c:f>
              <c:strCache>
                <c:ptCount val="1"/>
                <c:pt idx="0">
                  <c:v>S7</c:v>
                </c:pt>
              </c:strCache>
            </c:strRef>
          </c:tx>
          <c:spPr>
            <a:solidFill>
              <a:srgbClr val="CC66FF"/>
            </a:solidFill>
            <a:ln>
              <a:solidFill>
                <a:schemeClr val="tx1">
                  <a:lumMod val="95000"/>
                  <a:lumOff val="5000"/>
                </a:schemeClr>
              </a:solidFill>
            </a:ln>
          </c:spPr>
          <c:dLbls>
            <c:txPr>
              <a:bodyPr/>
              <a:lstStyle/>
              <a:p>
                <a:pPr>
                  <a:defRPr lang="en-US" b="1"/>
                </a:pPr>
                <a:endParaRPr lang="zh-TW"/>
              </a:p>
            </c:txPr>
            <c:showVal val="1"/>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Identity'!$L$2:$L$5</c:f>
              <c:numCache>
                <c:formatCode>0.00_ </c:formatCode>
                <c:ptCount val="4"/>
                <c:pt idx="0">
                  <c:v>2.4028089187842161</c:v>
                </c:pt>
                <c:pt idx="1">
                  <c:v>2.5730372508150601</c:v>
                </c:pt>
                <c:pt idx="2">
                  <c:v>2.6959595791245783</c:v>
                </c:pt>
                <c:pt idx="3">
                  <c:v>3.4950905118601749</c:v>
                </c:pt>
              </c:numCache>
            </c:numRef>
          </c:val>
        </c:ser>
        <c:axId val="104769792"/>
        <c:axId val="104775680"/>
      </c:barChart>
      <c:catAx>
        <c:axId val="104769792"/>
        <c:scaling>
          <c:orientation val="minMax"/>
        </c:scaling>
        <c:axPos val="b"/>
        <c:numFmt formatCode="General" sourceLinked="1"/>
        <c:tickLblPos val="nextTo"/>
        <c:txPr>
          <a:bodyPr/>
          <a:lstStyle/>
          <a:p>
            <a:pPr>
              <a:defRPr lang="en-US" b="1">
                <a:latin typeface="Arial" pitchFamily="34" charset="0"/>
                <a:cs typeface="Arial" pitchFamily="34" charset="0"/>
              </a:defRPr>
            </a:pPr>
            <a:endParaRPr lang="zh-TW"/>
          </a:p>
        </c:txPr>
        <c:crossAx val="104775680"/>
        <c:crosses val="autoZero"/>
        <c:auto val="1"/>
        <c:lblAlgn val="ctr"/>
        <c:lblOffset val="100"/>
      </c:catAx>
      <c:valAx>
        <c:axId val="104775680"/>
        <c:scaling>
          <c:orientation val="minMax"/>
          <c:max val="4"/>
          <c:min val="1"/>
        </c:scaling>
        <c:axPos val="l"/>
        <c:majorGridlines/>
        <c:numFmt formatCode="0.0_ " sourceLinked="0"/>
        <c:tickLblPos val="nextTo"/>
        <c:txPr>
          <a:bodyPr/>
          <a:lstStyle/>
          <a:p>
            <a:pPr>
              <a:defRPr lang="en-US" b="1">
                <a:latin typeface="Arial" pitchFamily="34" charset="0"/>
                <a:cs typeface="Arial" pitchFamily="34" charset="0"/>
              </a:defRPr>
            </a:pPr>
            <a:endParaRPr lang="zh-TW"/>
          </a:p>
        </c:txPr>
        <c:crossAx val="104769792"/>
        <c:crosses val="autoZero"/>
        <c:crossBetween val="between"/>
      </c:valAx>
    </c:plotArea>
    <c:legend>
      <c:legendPos val="r"/>
      <c:txPr>
        <a:bodyPr/>
        <a:lstStyle/>
        <a:p>
          <a:pPr>
            <a:defRPr lang="en-US" b="1"/>
          </a:pPr>
          <a:endParaRPr lang="zh-TW"/>
        </a:p>
      </c:txPr>
    </c:legend>
    <c:plotVisOnly val="1"/>
    <c:dispBlanksAs val="gap"/>
  </c:chart>
  <c:txPr>
    <a:bodyPr/>
    <a:lstStyle/>
    <a:p>
      <a:pPr>
        <a:defRPr sz="1400" baseline="0"/>
      </a:pPr>
      <a:endParaRPr lang="zh-TW"/>
    </a:p>
  </c:txPr>
  <c:externalData r:id="rId1"/>
  <c:userShapes r:id="rId2"/>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對國家的義務</a:t>
            </a:r>
            <a:endParaRPr lang="en-US" altLang="en-US" sz="2000"/>
          </a:p>
        </c:rich>
      </c:tx>
    </c:title>
    <c:plotArea>
      <c:layout/>
      <c:barChart>
        <c:barDir val="bar"/>
        <c:grouping val="percentStacked"/>
        <c:ser>
          <c:idx val="0"/>
          <c:order val="0"/>
          <c:tx>
            <c:strRef>
              <c:f>'Duty to the Nation'!$H$1</c:f>
              <c:strCache>
                <c:ptCount val="1"/>
                <c:pt idx="0">
                  <c:v>毫不同意</c:v>
                </c:pt>
              </c:strCache>
            </c:strRef>
          </c:tx>
          <c:spPr>
            <a:solidFill>
              <a:srgbClr val="3399FF"/>
            </a:solidFill>
            <a:ln>
              <a:solidFill>
                <a:srgbClr val="0000FF"/>
              </a:solidFill>
            </a:ln>
          </c:spPr>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Nation'!$H$2:$H$8</c:f>
              <c:numCache>
                <c:formatCode>0.00%</c:formatCode>
                <c:ptCount val="7"/>
                <c:pt idx="0">
                  <c:v>6.3665855636658455E-2</c:v>
                </c:pt>
                <c:pt idx="1">
                  <c:v>6.5305570578691186E-2</c:v>
                </c:pt>
                <c:pt idx="2">
                  <c:v>6.8500539374325792E-2</c:v>
                </c:pt>
                <c:pt idx="3">
                  <c:v>8.6651369955460258E-2</c:v>
                </c:pt>
                <c:pt idx="4">
                  <c:v>5.1976177585273405E-2</c:v>
                </c:pt>
                <c:pt idx="5">
                  <c:v>0.2692828146143445</c:v>
                </c:pt>
                <c:pt idx="6">
                  <c:v>0.13294563159318418</c:v>
                </c:pt>
              </c:numCache>
            </c:numRef>
          </c:val>
        </c:ser>
        <c:ser>
          <c:idx val="1"/>
          <c:order val="1"/>
          <c:tx>
            <c:strRef>
              <c:f>'Duty to the Nation'!$I$1</c:f>
              <c:strCache>
                <c:ptCount val="1"/>
                <c:pt idx="0">
                  <c:v>不太同意</c:v>
                </c:pt>
              </c:strCache>
            </c:strRef>
          </c:tx>
          <c:spPr>
            <a:solidFill>
              <a:srgbClr val="FF7C80"/>
            </a:solidFill>
            <a:ln>
              <a:solidFill>
                <a:srgbClr val="FF0000"/>
              </a:solidFill>
            </a:ln>
          </c:spPr>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Nation'!$I$2:$I$8</c:f>
              <c:numCache>
                <c:formatCode>0.00%</c:formatCode>
                <c:ptCount val="7"/>
                <c:pt idx="0">
                  <c:v>0.23154906731549132</c:v>
                </c:pt>
                <c:pt idx="1">
                  <c:v>0.24175229853975141</c:v>
                </c:pt>
                <c:pt idx="2">
                  <c:v>0.26321467098166218</c:v>
                </c:pt>
                <c:pt idx="3">
                  <c:v>0.31677689296801298</c:v>
                </c:pt>
                <c:pt idx="4">
                  <c:v>0.15024363833243184</c:v>
                </c:pt>
                <c:pt idx="5">
                  <c:v>0.40500676589986701</c:v>
                </c:pt>
                <c:pt idx="6">
                  <c:v>0.38436570192047809</c:v>
                </c:pt>
              </c:numCache>
            </c:numRef>
          </c:val>
        </c:ser>
        <c:ser>
          <c:idx val="2"/>
          <c:order val="2"/>
          <c:tx>
            <c:strRef>
              <c:f>'Duty to the Nation'!$J$1</c:f>
              <c:strCache>
                <c:ptCount val="1"/>
                <c:pt idx="0">
                  <c:v>相當同意</c:v>
                </c:pt>
              </c:strCache>
            </c:strRef>
          </c:tx>
          <c:spPr>
            <a:solidFill>
              <a:srgbClr val="00CC99"/>
            </a:solidFill>
            <a:ln>
              <a:solidFill>
                <a:srgbClr val="006600"/>
              </a:solidFill>
            </a:ln>
          </c:spPr>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Nation'!$J$2:$J$8</c:f>
              <c:numCache>
                <c:formatCode>0.00%</c:formatCode>
                <c:ptCount val="7"/>
                <c:pt idx="0">
                  <c:v>0.53555014868883477</c:v>
                </c:pt>
                <c:pt idx="1">
                  <c:v>0.54935100054083363</c:v>
                </c:pt>
                <c:pt idx="2">
                  <c:v>0.55488133764832992</c:v>
                </c:pt>
                <c:pt idx="3">
                  <c:v>0.4784721284923743</c:v>
                </c:pt>
                <c:pt idx="4">
                  <c:v>0.61099079588521932</c:v>
                </c:pt>
                <c:pt idx="5">
                  <c:v>0.25967523680649529</c:v>
                </c:pt>
                <c:pt idx="6">
                  <c:v>0.39613199891804263</c:v>
                </c:pt>
              </c:numCache>
            </c:numRef>
          </c:val>
        </c:ser>
        <c:ser>
          <c:idx val="3"/>
          <c:order val="3"/>
          <c:tx>
            <c:strRef>
              <c:f>'Duty to the Nation'!$K$1</c:f>
              <c:strCache>
                <c:ptCount val="1"/>
                <c:pt idx="0">
                  <c:v>極之同意</c:v>
                </c:pt>
              </c:strCache>
            </c:strRef>
          </c:tx>
          <c:spPr>
            <a:solidFill>
              <a:srgbClr val="CC66FF"/>
            </a:solidFill>
            <a:ln>
              <a:solidFill>
                <a:srgbClr val="7030A0"/>
              </a:solidFill>
            </a:ln>
          </c:spPr>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Nation'!$K$2:$K$8</c:f>
              <c:numCache>
                <c:formatCode>0.00%</c:formatCode>
                <c:ptCount val="7"/>
                <c:pt idx="0">
                  <c:v>0.16923492835901588</c:v>
                </c:pt>
                <c:pt idx="1">
                  <c:v>0.14359113034072529</c:v>
                </c:pt>
                <c:pt idx="2">
                  <c:v>0.11340345199568502</c:v>
                </c:pt>
                <c:pt idx="3">
                  <c:v>0.11809960858415459</c:v>
                </c:pt>
                <c:pt idx="4">
                  <c:v>0.18678938819707747</c:v>
                </c:pt>
                <c:pt idx="5">
                  <c:v>6.6035182679296353E-2</c:v>
                </c:pt>
                <c:pt idx="6">
                  <c:v>8.6556667568299106E-2</c:v>
                </c:pt>
              </c:numCache>
            </c:numRef>
          </c:val>
        </c:ser>
        <c:overlap val="100"/>
        <c:axId val="104978304"/>
        <c:axId val="104979840"/>
      </c:barChart>
      <c:catAx>
        <c:axId val="104978304"/>
        <c:scaling>
          <c:orientation val="minMax"/>
        </c:scaling>
        <c:axPos val="l"/>
        <c:numFmt formatCode="General" sourceLinked="1"/>
        <c:tickLblPos val="nextTo"/>
        <c:txPr>
          <a:bodyPr/>
          <a:lstStyle/>
          <a:p>
            <a:pPr>
              <a:defRPr lang="zh-TW" sz="1600" b="1"/>
            </a:pPr>
            <a:endParaRPr lang="zh-TW"/>
          </a:p>
        </c:txPr>
        <c:crossAx val="104979840"/>
        <c:crosses val="autoZero"/>
        <c:auto val="1"/>
        <c:lblAlgn val="ctr"/>
        <c:lblOffset val="100"/>
      </c:catAx>
      <c:valAx>
        <c:axId val="104979840"/>
        <c:scaling>
          <c:orientation val="minMax"/>
        </c:scaling>
        <c:axPos val="b"/>
        <c:majorGridlines/>
        <c:numFmt formatCode="0%" sourceLinked="1"/>
        <c:tickLblPos val="nextTo"/>
        <c:txPr>
          <a:bodyPr/>
          <a:lstStyle/>
          <a:p>
            <a:pPr>
              <a:defRPr lang="zh-TW" sz="1600" b="1"/>
            </a:pPr>
            <a:endParaRPr lang="zh-TW"/>
          </a:p>
        </c:txPr>
        <c:crossAx val="10497830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成就感</a:t>
            </a:r>
            <a:endParaRPr lang="en-US" altLang="en-US" sz="2000"/>
          </a:p>
        </c:rich>
      </c:tx>
    </c:title>
    <c:plotArea>
      <c:layout/>
      <c:barChart>
        <c:barDir val="bar"/>
        <c:grouping val="percentStacked"/>
        <c:ser>
          <c:idx val="0"/>
          <c:order val="0"/>
          <c:tx>
            <c:strRef>
              <c:f>Achievement!$H$1</c:f>
              <c:strCache>
                <c:ptCount val="1"/>
                <c:pt idx="0">
                  <c:v>毫不同意</c:v>
                </c:pt>
              </c:strCache>
            </c:strRef>
          </c:tx>
          <c:spPr>
            <a:solidFill>
              <a:srgbClr val="3399FF"/>
            </a:solidFill>
            <a:ln>
              <a:solidFill>
                <a:srgbClr val="0000FF"/>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Achievement!$H$2:$H$7</c:f>
              <c:numCache>
                <c:formatCode>0.00%</c:formatCode>
                <c:ptCount val="6"/>
                <c:pt idx="0">
                  <c:v>7.7373260252811327E-2</c:v>
                </c:pt>
                <c:pt idx="1">
                  <c:v>5.1121249498446986E-2</c:v>
                </c:pt>
                <c:pt idx="2">
                  <c:v>8.2343673360186692E-2</c:v>
                </c:pt>
                <c:pt idx="3">
                  <c:v>8.2444791434307121E-2</c:v>
                </c:pt>
                <c:pt idx="4">
                  <c:v>7.3572278405710886E-2</c:v>
                </c:pt>
                <c:pt idx="5">
                  <c:v>6.9005046971072959E-2</c:v>
                </c:pt>
              </c:numCache>
            </c:numRef>
          </c:val>
        </c:ser>
        <c:ser>
          <c:idx val="1"/>
          <c:order val="1"/>
          <c:tx>
            <c:strRef>
              <c:f>Achievement!$I$1</c:f>
              <c:strCache>
                <c:ptCount val="1"/>
                <c:pt idx="0">
                  <c:v>不太同意</c:v>
                </c:pt>
              </c:strCache>
            </c:strRef>
          </c:tx>
          <c:spPr>
            <a:solidFill>
              <a:srgbClr val="FF7C80"/>
            </a:solidFill>
            <a:ln>
              <a:solidFill>
                <a:srgbClr val="FF0000"/>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Achievement!$I$2:$I$7</c:f>
              <c:numCache>
                <c:formatCode>0.00%</c:formatCode>
                <c:ptCount val="6"/>
                <c:pt idx="0">
                  <c:v>0.44568720942322826</c:v>
                </c:pt>
                <c:pt idx="1">
                  <c:v>0.35147345113016598</c:v>
                </c:pt>
                <c:pt idx="2">
                  <c:v>0.47708794720492365</c:v>
                </c:pt>
                <c:pt idx="3">
                  <c:v>0.41842516172206251</c:v>
                </c:pt>
                <c:pt idx="4">
                  <c:v>0.33848899464604576</c:v>
                </c:pt>
                <c:pt idx="5">
                  <c:v>0.31678303979514388</c:v>
                </c:pt>
              </c:numCache>
            </c:numRef>
          </c:val>
        </c:ser>
        <c:ser>
          <c:idx val="2"/>
          <c:order val="2"/>
          <c:tx>
            <c:strRef>
              <c:f>Achievement!$J$1</c:f>
              <c:strCache>
                <c:ptCount val="1"/>
                <c:pt idx="0">
                  <c:v>相當同意</c:v>
                </c:pt>
              </c:strCache>
            </c:strRef>
          </c:tx>
          <c:spPr>
            <a:solidFill>
              <a:srgbClr val="00CC99"/>
            </a:solidFill>
            <a:ln>
              <a:solidFill>
                <a:srgbClr val="006600"/>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Achievement!$J$2:$J$7</c:f>
              <c:numCache>
                <c:formatCode>0.00%</c:formatCode>
                <c:ptCount val="6"/>
                <c:pt idx="0">
                  <c:v>0.407958647119113</c:v>
                </c:pt>
                <c:pt idx="1">
                  <c:v>0.52543430770831157</c:v>
                </c:pt>
                <c:pt idx="2">
                  <c:v>0.37842417396215944</c:v>
                </c:pt>
                <c:pt idx="3">
                  <c:v>0.40455052420254362</c:v>
                </c:pt>
                <c:pt idx="4">
                  <c:v>0.48866745984533017</c:v>
                </c:pt>
                <c:pt idx="5">
                  <c:v>0.48281201149339731</c:v>
                </c:pt>
              </c:numCache>
            </c:numRef>
          </c:val>
        </c:ser>
        <c:ser>
          <c:idx val="3"/>
          <c:order val="3"/>
          <c:tx>
            <c:strRef>
              <c:f>Achievement!$K$1</c:f>
              <c:strCache>
                <c:ptCount val="1"/>
                <c:pt idx="0">
                  <c:v>極之同意</c:v>
                </c:pt>
              </c:strCache>
            </c:strRef>
          </c:tx>
          <c:spPr>
            <a:solidFill>
              <a:srgbClr val="CC66FF"/>
            </a:solidFill>
            <a:ln>
              <a:solidFill>
                <a:srgbClr val="7030A0"/>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Achievement!$K$2:$K$7</c:f>
              <c:numCache>
                <c:formatCode>0.00%</c:formatCode>
                <c:ptCount val="6"/>
                <c:pt idx="0">
                  <c:v>6.8980883204848339E-2</c:v>
                </c:pt>
                <c:pt idx="1">
                  <c:v>7.1970991663075301E-2</c:v>
                </c:pt>
                <c:pt idx="2">
                  <c:v>6.2144205472732895E-2</c:v>
                </c:pt>
                <c:pt idx="3">
                  <c:v>9.4579522641088765E-2</c:v>
                </c:pt>
                <c:pt idx="4">
                  <c:v>9.9271267102914937E-2</c:v>
                </c:pt>
                <c:pt idx="5">
                  <c:v>0.13139990174038621</c:v>
                </c:pt>
              </c:numCache>
            </c:numRef>
          </c:val>
        </c:ser>
        <c:overlap val="100"/>
        <c:axId val="78548352"/>
        <c:axId val="76629120"/>
      </c:barChart>
      <c:catAx>
        <c:axId val="78548352"/>
        <c:scaling>
          <c:orientation val="minMax"/>
        </c:scaling>
        <c:axPos val="l"/>
        <c:numFmt formatCode="General" sourceLinked="1"/>
        <c:tickLblPos val="nextTo"/>
        <c:txPr>
          <a:bodyPr/>
          <a:lstStyle/>
          <a:p>
            <a:pPr>
              <a:defRPr lang="zh-TW" sz="1800" b="1"/>
            </a:pPr>
            <a:endParaRPr lang="zh-TW"/>
          </a:p>
        </c:txPr>
        <c:crossAx val="76629120"/>
        <c:crosses val="autoZero"/>
        <c:auto val="1"/>
        <c:lblAlgn val="ctr"/>
        <c:lblOffset val="100"/>
      </c:catAx>
      <c:valAx>
        <c:axId val="76629120"/>
        <c:scaling>
          <c:orientation val="minMax"/>
        </c:scaling>
        <c:axPos val="b"/>
        <c:majorGridlines/>
        <c:numFmt formatCode="0%" sourceLinked="1"/>
        <c:tickLblPos val="nextTo"/>
        <c:txPr>
          <a:bodyPr/>
          <a:lstStyle/>
          <a:p>
            <a:pPr>
              <a:defRPr lang="zh-TW" sz="1600" b="1"/>
            </a:pPr>
            <a:endParaRPr lang="zh-TW"/>
          </a:p>
        </c:txPr>
        <c:crossAx val="78548352"/>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對國家的情感</a:t>
            </a:r>
            <a:endParaRPr lang="en-US" altLang="en-US" sz="2000"/>
          </a:p>
        </c:rich>
      </c:tx>
    </c:title>
    <c:plotArea>
      <c:layout/>
      <c:barChart>
        <c:barDir val="bar"/>
        <c:grouping val="percentStacked"/>
        <c:ser>
          <c:idx val="0"/>
          <c:order val="0"/>
          <c:tx>
            <c:strRef>
              <c:f>'Emotional Attachment'!$H$1</c:f>
              <c:strCache>
                <c:ptCount val="1"/>
                <c:pt idx="0">
                  <c:v>毫不同意</c:v>
                </c:pt>
              </c:strCache>
            </c:strRef>
          </c:tx>
          <c:spPr>
            <a:solidFill>
              <a:srgbClr val="3399FF"/>
            </a:solidFill>
            <a:ln>
              <a:solidFill>
                <a:srgbClr val="0000FF"/>
              </a:solidFill>
            </a:ln>
          </c:spPr>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Attachment'!$H$2:$H$7</c:f>
              <c:numCache>
                <c:formatCode>0.00%</c:formatCode>
                <c:ptCount val="6"/>
                <c:pt idx="0">
                  <c:v>7.3390789119310768E-2</c:v>
                </c:pt>
                <c:pt idx="1">
                  <c:v>0.10478114478114521</c:v>
                </c:pt>
                <c:pt idx="2">
                  <c:v>8.5814360770578371E-2</c:v>
                </c:pt>
                <c:pt idx="3">
                  <c:v>8.7766675668377023E-2</c:v>
                </c:pt>
                <c:pt idx="4">
                  <c:v>8.18942255801407E-2</c:v>
                </c:pt>
                <c:pt idx="5">
                  <c:v>8.846569421934089E-2</c:v>
                </c:pt>
              </c:numCache>
            </c:numRef>
          </c:val>
        </c:ser>
        <c:ser>
          <c:idx val="1"/>
          <c:order val="1"/>
          <c:tx>
            <c:strRef>
              <c:f>'Emotional Attachment'!$I$1</c:f>
              <c:strCache>
                <c:ptCount val="1"/>
                <c:pt idx="0">
                  <c:v>不太同意</c:v>
                </c:pt>
              </c:strCache>
            </c:strRef>
          </c:tx>
          <c:spPr>
            <a:solidFill>
              <a:srgbClr val="FF7C80"/>
            </a:solidFill>
            <a:ln>
              <a:solidFill>
                <a:srgbClr val="FF0000"/>
              </a:solidFill>
            </a:ln>
          </c:spPr>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Attachment'!$I$2:$I$7</c:f>
              <c:numCache>
                <c:formatCode>0.00%</c:formatCode>
                <c:ptCount val="6"/>
                <c:pt idx="0">
                  <c:v>0.24750875302989539</c:v>
                </c:pt>
                <c:pt idx="1">
                  <c:v>0.26020202020202021</c:v>
                </c:pt>
                <c:pt idx="2">
                  <c:v>0.2571736494678703</c:v>
                </c:pt>
                <c:pt idx="3">
                  <c:v>0.21199027815284968</c:v>
                </c:pt>
                <c:pt idx="4">
                  <c:v>0.21235833783054547</c:v>
                </c:pt>
                <c:pt idx="5">
                  <c:v>0.22447325769854132</c:v>
                </c:pt>
              </c:numCache>
            </c:numRef>
          </c:val>
        </c:ser>
        <c:ser>
          <c:idx val="2"/>
          <c:order val="2"/>
          <c:tx>
            <c:strRef>
              <c:f>'Emotional Attachment'!$J$1</c:f>
              <c:strCache>
                <c:ptCount val="1"/>
                <c:pt idx="0">
                  <c:v>相當同意</c:v>
                </c:pt>
              </c:strCache>
            </c:strRef>
          </c:tx>
          <c:spPr>
            <a:solidFill>
              <a:srgbClr val="00CC99"/>
            </a:solidFill>
            <a:ln>
              <a:solidFill>
                <a:srgbClr val="006600"/>
              </a:solidFill>
            </a:ln>
          </c:spPr>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Attachment'!$J$2:$J$7</c:f>
              <c:numCache>
                <c:formatCode>0.00%</c:formatCode>
                <c:ptCount val="6"/>
                <c:pt idx="0">
                  <c:v>0.52370051171559384</c:v>
                </c:pt>
                <c:pt idx="1">
                  <c:v>0.43744107744107746</c:v>
                </c:pt>
                <c:pt idx="2">
                  <c:v>0.4977771790381248</c:v>
                </c:pt>
                <c:pt idx="3">
                  <c:v>0.49770456386713574</c:v>
                </c:pt>
                <c:pt idx="4">
                  <c:v>0.49433351322180347</c:v>
                </c:pt>
                <c:pt idx="5">
                  <c:v>0.44556996218260514</c:v>
                </c:pt>
              </c:numCache>
            </c:numRef>
          </c:val>
        </c:ser>
        <c:ser>
          <c:idx val="3"/>
          <c:order val="3"/>
          <c:tx>
            <c:strRef>
              <c:f>'Emotional Attachment'!$K$1</c:f>
              <c:strCache>
                <c:ptCount val="1"/>
                <c:pt idx="0">
                  <c:v>極之同意</c:v>
                </c:pt>
              </c:strCache>
            </c:strRef>
          </c:tx>
          <c:spPr>
            <a:solidFill>
              <a:srgbClr val="CC66FF"/>
            </a:solidFill>
            <a:ln>
              <a:solidFill>
                <a:srgbClr val="7030A0"/>
              </a:solidFill>
            </a:ln>
          </c:spPr>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Attachment'!$K$2:$K$7</c:f>
              <c:numCache>
                <c:formatCode>0.00%</c:formatCode>
                <c:ptCount val="6"/>
                <c:pt idx="0">
                  <c:v>0.15539994613520142</c:v>
                </c:pt>
                <c:pt idx="1">
                  <c:v>0.19757575757575757</c:v>
                </c:pt>
                <c:pt idx="2">
                  <c:v>0.15923481072342782</c:v>
                </c:pt>
                <c:pt idx="3">
                  <c:v>0.20253848231163973</c:v>
                </c:pt>
                <c:pt idx="4">
                  <c:v>0.21141392336751241</c:v>
                </c:pt>
                <c:pt idx="5">
                  <c:v>0.24149108589951429</c:v>
                </c:pt>
              </c:numCache>
            </c:numRef>
          </c:val>
        </c:ser>
        <c:overlap val="100"/>
        <c:axId val="104889728"/>
        <c:axId val="104920192"/>
      </c:barChart>
      <c:catAx>
        <c:axId val="104889728"/>
        <c:scaling>
          <c:orientation val="minMax"/>
        </c:scaling>
        <c:axPos val="l"/>
        <c:numFmt formatCode="General" sourceLinked="1"/>
        <c:tickLblPos val="nextTo"/>
        <c:txPr>
          <a:bodyPr/>
          <a:lstStyle/>
          <a:p>
            <a:pPr>
              <a:defRPr lang="zh-TW" sz="1800" b="1"/>
            </a:pPr>
            <a:endParaRPr lang="zh-TW"/>
          </a:p>
        </c:txPr>
        <c:crossAx val="104920192"/>
        <c:crosses val="autoZero"/>
        <c:auto val="1"/>
        <c:lblAlgn val="ctr"/>
        <c:lblOffset val="100"/>
      </c:catAx>
      <c:valAx>
        <c:axId val="104920192"/>
        <c:scaling>
          <c:orientation val="minMax"/>
        </c:scaling>
        <c:axPos val="b"/>
        <c:majorGridlines/>
        <c:numFmt formatCode="0%" sourceLinked="1"/>
        <c:tickLblPos val="nextTo"/>
        <c:txPr>
          <a:bodyPr/>
          <a:lstStyle/>
          <a:p>
            <a:pPr>
              <a:defRPr lang="zh-TW" sz="1600" b="1"/>
            </a:pPr>
            <a:endParaRPr lang="zh-TW"/>
          </a:p>
        </c:txPr>
        <c:crossAx val="104889728"/>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en-US"/>
              <a:t>全球公民</a:t>
            </a:r>
            <a:endParaRPr lang="en-US" altLang="en-US"/>
          </a:p>
        </c:rich>
      </c:tx>
    </c:title>
    <c:plotArea>
      <c:layout/>
      <c:barChart>
        <c:barDir val="bar"/>
        <c:grouping val="percentStacked"/>
        <c:ser>
          <c:idx val="0"/>
          <c:order val="0"/>
          <c:tx>
            <c:strRef>
              <c:f>'Global Citizenship'!$H$1</c:f>
              <c:strCache>
                <c:ptCount val="1"/>
                <c:pt idx="0">
                  <c:v>毫不同意</c:v>
                </c:pt>
              </c:strCache>
            </c:strRef>
          </c:tx>
          <c:spPr>
            <a:solidFill>
              <a:srgbClr val="3399FF"/>
            </a:solidFill>
            <a:ln>
              <a:solidFill>
                <a:srgbClr val="0000FF"/>
              </a:solidFill>
            </a:ln>
          </c:spPr>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Citizenship'!$H$2:$H$10</c:f>
              <c:numCache>
                <c:formatCode>0.00%</c:formatCode>
                <c:ptCount val="9"/>
                <c:pt idx="0">
                  <c:v>1.6839552741479205E-2</c:v>
                </c:pt>
                <c:pt idx="1">
                  <c:v>3.8041278834480011E-2</c:v>
                </c:pt>
                <c:pt idx="2">
                  <c:v>2.4130493394445937E-2</c:v>
                </c:pt>
                <c:pt idx="3">
                  <c:v>1.3628390230738131E-2</c:v>
                </c:pt>
                <c:pt idx="4">
                  <c:v>2.1437238775785482E-2</c:v>
                </c:pt>
                <c:pt idx="5">
                  <c:v>1.4437997571177931E-2</c:v>
                </c:pt>
                <c:pt idx="6">
                  <c:v>1.1052702520555326E-2</c:v>
                </c:pt>
                <c:pt idx="7">
                  <c:v>1.3365735115431385E-2</c:v>
                </c:pt>
                <c:pt idx="8">
                  <c:v>1.4707866684657941E-2</c:v>
                </c:pt>
              </c:numCache>
            </c:numRef>
          </c:val>
        </c:ser>
        <c:ser>
          <c:idx val="1"/>
          <c:order val="1"/>
          <c:tx>
            <c:strRef>
              <c:f>'Global Citizenship'!$I$1</c:f>
              <c:strCache>
                <c:ptCount val="1"/>
                <c:pt idx="0">
                  <c:v>不太同意</c:v>
                </c:pt>
              </c:strCache>
            </c:strRef>
          </c:tx>
          <c:spPr>
            <a:solidFill>
              <a:srgbClr val="FF7C80"/>
            </a:solidFill>
            <a:ln>
              <a:solidFill>
                <a:srgbClr val="FF0000"/>
              </a:solidFill>
            </a:ln>
          </c:spPr>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Citizenship'!$I$2:$I$10</c:f>
              <c:numCache>
                <c:formatCode>0.00%</c:formatCode>
                <c:ptCount val="9"/>
                <c:pt idx="0">
                  <c:v>2.8155732183753265E-2</c:v>
                </c:pt>
                <c:pt idx="1">
                  <c:v>0.17887494941319304</c:v>
                </c:pt>
                <c:pt idx="2">
                  <c:v>8.4658937719061744E-2</c:v>
                </c:pt>
                <c:pt idx="3">
                  <c:v>3.0360275266495752E-2</c:v>
                </c:pt>
                <c:pt idx="4">
                  <c:v>4.2604826749359545E-2</c:v>
                </c:pt>
                <c:pt idx="5">
                  <c:v>3.0360275266495752E-2</c:v>
                </c:pt>
                <c:pt idx="6">
                  <c:v>2.4127240868041515E-2</c:v>
                </c:pt>
                <c:pt idx="7">
                  <c:v>2.524638855137042E-2</c:v>
                </c:pt>
                <c:pt idx="8">
                  <c:v>3.8591283227634596E-2</c:v>
                </c:pt>
              </c:numCache>
            </c:numRef>
          </c:val>
        </c:ser>
        <c:ser>
          <c:idx val="2"/>
          <c:order val="2"/>
          <c:tx>
            <c:strRef>
              <c:f>'Global Citizenship'!$J$1</c:f>
              <c:strCache>
                <c:ptCount val="1"/>
                <c:pt idx="0">
                  <c:v>相當同意</c:v>
                </c:pt>
              </c:strCache>
            </c:strRef>
          </c:tx>
          <c:spPr>
            <a:solidFill>
              <a:srgbClr val="00CC99"/>
            </a:solidFill>
            <a:ln>
              <a:solidFill>
                <a:srgbClr val="006600"/>
              </a:solidFill>
            </a:ln>
          </c:spPr>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Citizenship'!$J$2:$J$10</c:f>
              <c:numCache>
                <c:formatCode>0.00%</c:formatCode>
                <c:ptCount val="9"/>
                <c:pt idx="0">
                  <c:v>0.27967129193048718</c:v>
                </c:pt>
                <c:pt idx="1">
                  <c:v>0.52448401456900062</c:v>
                </c:pt>
                <c:pt idx="2">
                  <c:v>0.47748719331356293</c:v>
                </c:pt>
                <c:pt idx="3">
                  <c:v>0.38766698151396728</c:v>
                </c:pt>
                <c:pt idx="4">
                  <c:v>0.32371578805447088</c:v>
                </c:pt>
                <c:pt idx="5">
                  <c:v>0.31682633922547793</c:v>
                </c:pt>
                <c:pt idx="6">
                  <c:v>0.34708181695646401</c:v>
                </c:pt>
                <c:pt idx="7">
                  <c:v>0.32037262049412807</c:v>
                </c:pt>
                <c:pt idx="8">
                  <c:v>0.38550802860612604</c:v>
                </c:pt>
              </c:numCache>
            </c:numRef>
          </c:val>
        </c:ser>
        <c:ser>
          <c:idx val="3"/>
          <c:order val="3"/>
          <c:tx>
            <c:strRef>
              <c:f>'Global Citizenship'!$K$1</c:f>
              <c:strCache>
                <c:ptCount val="1"/>
                <c:pt idx="0">
                  <c:v>極之同意</c:v>
                </c:pt>
              </c:strCache>
            </c:strRef>
          </c:tx>
          <c:spPr>
            <a:solidFill>
              <a:srgbClr val="CC66FF"/>
            </a:solidFill>
            <a:ln>
              <a:solidFill>
                <a:srgbClr val="7030A0"/>
              </a:solidFill>
            </a:ln>
          </c:spPr>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Citizenship'!$K$2:$K$10</c:f>
              <c:numCache>
                <c:formatCode>0.00%</c:formatCode>
                <c:ptCount val="9"/>
                <c:pt idx="0">
                  <c:v>0.67533342314428302</c:v>
                </c:pt>
                <c:pt idx="1">
                  <c:v>0.25859975718332623</c:v>
                </c:pt>
                <c:pt idx="2">
                  <c:v>0.41372337557293082</c:v>
                </c:pt>
                <c:pt idx="3">
                  <c:v>0.56834435298880248</c:v>
                </c:pt>
                <c:pt idx="4">
                  <c:v>0.6122421464203871</c:v>
                </c:pt>
                <c:pt idx="5">
                  <c:v>0.63837538793685067</c:v>
                </c:pt>
                <c:pt idx="6">
                  <c:v>0.61773823965494179</c:v>
                </c:pt>
                <c:pt idx="7">
                  <c:v>0.64101525583907315</c:v>
                </c:pt>
                <c:pt idx="8">
                  <c:v>0.56119282148158323</c:v>
                </c:pt>
              </c:numCache>
            </c:numRef>
          </c:val>
        </c:ser>
        <c:overlap val="100"/>
        <c:axId val="104436864"/>
        <c:axId val="104438400"/>
      </c:barChart>
      <c:catAx>
        <c:axId val="104436864"/>
        <c:scaling>
          <c:orientation val="minMax"/>
        </c:scaling>
        <c:axPos val="l"/>
        <c:numFmt formatCode="General" sourceLinked="1"/>
        <c:tickLblPos val="nextTo"/>
        <c:txPr>
          <a:bodyPr/>
          <a:lstStyle/>
          <a:p>
            <a:pPr>
              <a:defRPr lang="zh-TW" sz="1800" b="1"/>
            </a:pPr>
            <a:endParaRPr lang="zh-TW"/>
          </a:p>
        </c:txPr>
        <c:crossAx val="104438400"/>
        <c:crosses val="autoZero"/>
        <c:auto val="1"/>
        <c:lblAlgn val="ctr"/>
        <c:lblOffset val="100"/>
      </c:catAx>
      <c:valAx>
        <c:axId val="104438400"/>
        <c:scaling>
          <c:orientation val="minMax"/>
        </c:scaling>
        <c:axPos val="b"/>
        <c:majorGridlines/>
        <c:numFmt formatCode="0%" sourceLinked="1"/>
        <c:tickLblPos val="nextTo"/>
        <c:txPr>
          <a:bodyPr/>
          <a:lstStyle/>
          <a:p>
            <a:pPr>
              <a:defRPr lang="zh-TW" sz="1600" b="1"/>
            </a:pPr>
            <a:endParaRPr lang="zh-TW"/>
          </a:p>
        </c:txPr>
        <c:crossAx val="10443686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對國家的態度</a:t>
            </a:r>
            <a:endParaRPr lang="en-US" altLang="en-US" sz="2000"/>
          </a:p>
        </c:rich>
      </c:tx>
    </c:title>
    <c:plotArea>
      <c:layout/>
      <c:barChart>
        <c:barDir val="bar"/>
        <c:grouping val="percentStacked"/>
        <c:ser>
          <c:idx val="0"/>
          <c:order val="0"/>
          <c:tx>
            <c:strRef>
              <c:f>'Attitudes toward the Nation'!$H$1</c:f>
              <c:strCache>
                <c:ptCount val="1"/>
                <c:pt idx="0">
                  <c:v>毫不同意</c:v>
                </c:pt>
              </c:strCache>
            </c:strRef>
          </c:tx>
          <c:spPr>
            <a:solidFill>
              <a:srgbClr val="3399FF"/>
            </a:solidFill>
            <a:ln>
              <a:solidFill>
                <a:srgbClr val="0000FF"/>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Nation'!$H$2:$H$10</c:f>
              <c:numCache>
                <c:formatCode>0.00%</c:formatCode>
                <c:ptCount val="9"/>
                <c:pt idx="0">
                  <c:v>7.7906350914962411E-2</c:v>
                </c:pt>
                <c:pt idx="1">
                  <c:v>0.11036339165545088</c:v>
                </c:pt>
                <c:pt idx="2">
                  <c:v>0.11325074064099112</c:v>
                </c:pt>
                <c:pt idx="3">
                  <c:v>9.6848060344827763E-2</c:v>
                </c:pt>
                <c:pt idx="4">
                  <c:v>8.6306718728961881E-2</c:v>
                </c:pt>
                <c:pt idx="5">
                  <c:v>3.5068788777987588E-2</c:v>
                </c:pt>
                <c:pt idx="6">
                  <c:v>0.20511784511784559</c:v>
                </c:pt>
                <c:pt idx="7">
                  <c:v>0.3173725384407885</c:v>
                </c:pt>
                <c:pt idx="8">
                  <c:v>0.17678812415654521</c:v>
                </c:pt>
              </c:numCache>
            </c:numRef>
          </c:val>
        </c:ser>
        <c:ser>
          <c:idx val="1"/>
          <c:order val="1"/>
          <c:tx>
            <c:strRef>
              <c:f>'Attitudes toward the Nation'!$I$1</c:f>
              <c:strCache>
                <c:ptCount val="1"/>
                <c:pt idx="0">
                  <c:v>不太同意</c:v>
                </c:pt>
              </c:strCache>
            </c:strRef>
          </c:tx>
          <c:spPr>
            <a:solidFill>
              <a:srgbClr val="FF7C80"/>
            </a:solidFill>
            <a:ln>
              <a:solidFill>
                <a:srgbClr val="FF0000"/>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Nation'!$I$2:$I$10</c:f>
              <c:numCache>
                <c:formatCode>0.00%</c:formatCode>
                <c:ptCount val="9"/>
                <c:pt idx="0">
                  <c:v>0.26103336921420961</c:v>
                </c:pt>
                <c:pt idx="1">
                  <c:v>0.33593539703903202</c:v>
                </c:pt>
                <c:pt idx="2">
                  <c:v>0.33854026393751857</c:v>
                </c:pt>
                <c:pt idx="3">
                  <c:v>0.25390625</c:v>
                </c:pt>
                <c:pt idx="4">
                  <c:v>0.24289753601723499</c:v>
                </c:pt>
                <c:pt idx="5">
                  <c:v>8.2276773671432463E-2</c:v>
                </c:pt>
                <c:pt idx="6">
                  <c:v>0.52242424242424268</c:v>
                </c:pt>
                <c:pt idx="7">
                  <c:v>0.38764499595360302</c:v>
                </c:pt>
                <c:pt idx="8">
                  <c:v>0.34642375168690981</c:v>
                </c:pt>
              </c:numCache>
            </c:numRef>
          </c:val>
        </c:ser>
        <c:ser>
          <c:idx val="2"/>
          <c:order val="2"/>
          <c:tx>
            <c:strRef>
              <c:f>'Attitudes toward the Nation'!$J$1</c:f>
              <c:strCache>
                <c:ptCount val="1"/>
                <c:pt idx="0">
                  <c:v>相當同意</c:v>
                </c:pt>
              </c:strCache>
            </c:strRef>
          </c:tx>
          <c:spPr>
            <a:solidFill>
              <a:srgbClr val="00CC99"/>
            </a:solidFill>
            <a:ln>
              <a:solidFill>
                <a:srgbClr val="006600"/>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Nation'!$J$2:$J$10</c:f>
              <c:numCache>
                <c:formatCode>0.00%</c:formatCode>
                <c:ptCount val="9"/>
                <c:pt idx="0">
                  <c:v>0.48560279870828882</c:v>
                </c:pt>
                <c:pt idx="1">
                  <c:v>0.41641991924629967</c:v>
                </c:pt>
                <c:pt idx="2">
                  <c:v>0.42162671694048076</c:v>
                </c:pt>
                <c:pt idx="3">
                  <c:v>0.43884698275862205</c:v>
                </c:pt>
                <c:pt idx="4">
                  <c:v>0.47475427494277711</c:v>
                </c:pt>
                <c:pt idx="5">
                  <c:v>0.4808470461289453</c:v>
                </c:pt>
                <c:pt idx="6">
                  <c:v>0.22249158249158249</c:v>
                </c:pt>
                <c:pt idx="7">
                  <c:v>0.22147288912867547</c:v>
                </c:pt>
                <c:pt idx="8">
                  <c:v>0.32496626180836879</c:v>
                </c:pt>
              </c:numCache>
            </c:numRef>
          </c:val>
        </c:ser>
        <c:ser>
          <c:idx val="3"/>
          <c:order val="3"/>
          <c:tx>
            <c:strRef>
              <c:f>'Attitudes toward the Nation'!$K$1</c:f>
              <c:strCache>
                <c:ptCount val="1"/>
                <c:pt idx="0">
                  <c:v>極之同意</c:v>
                </c:pt>
              </c:strCache>
            </c:strRef>
          </c:tx>
          <c:spPr>
            <a:solidFill>
              <a:srgbClr val="CC66FF"/>
            </a:solidFill>
            <a:ln>
              <a:solidFill>
                <a:srgbClr val="7030A0"/>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Nation'!$K$2:$K$10</c:f>
              <c:numCache>
                <c:formatCode>0.00%</c:formatCode>
                <c:ptCount val="9"/>
                <c:pt idx="0">
                  <c:v>0.17545748116254126</c:v>
                </c:pt>
                <c:pt idx="1">
                  <c:v>0.13728129205921941</c:v>
                </c:pt>
                <c:pt idx="2">
                  <c:v>0.12658227848101269</c:v>
                </c:pt>
                <c:pt idx="3">
                  <c:v>0.21039870689655171</c:v>
                </c:pt>
                <c:pt idx="4">
                  <c:v>0.19604147031102781</c:v>
                </c:pt>
                <c:pt idx="5">
                  <c:v>0.4018073914216348</c:v>
                </c:pt>
                <c:pt idx="6">
                  <c:v>4.9966329966330138E-2</c:v>
                </c:pt>
                <c:pt idx="7">
                  <c:v>7.3509576476935526E-2</c:v>
                </c:pt>
                <c:pt idx="8">
                  <c:v>0.15182186234817813</c:v>
                </c:pt>
              </c:numCache>
            </c:numRef>
          </c:val>
        </c:ser>
        <c:overlap val="100"/>
        <c:axId val="105134720"/>
        <c:axId val="105152896"/>
      </c:barChart>
      <c:catAx>
        <c:axId val="105134720"/>
        <c:scaling>
          <c:orientation val="minMax"/>
        </c:scaling>
        <c:axPos val="l"/>
        <c:numFmt formatCode="General" sourceLinked="1"/>
        <c:tickLblPos val="nextTo"/>
        <c:txPr>
          <a:bodyPr/>
          <a:lstStyle/>
          <a:p>
            <a:pPr>
              <a:defRPr lang="zh-TW" sz="1600" b="1"/>
            </a:pPr>
            <a:endParaRPr lang="zh-TW"/>
          </a:p>
        </c:txPr>
        <c:crossAx val="105152896"/>
        <c:crosses val="autoZero"/>
        <c:auto val="1"/>
        <c:lblAlgn val="ctr"/>
        <c:lblOffset val="100"/>
      </c:catAx>
      <c:valAx>
        <c:axId val="105152896"/>
        <c:scaling>
          <c:orientation val="minMax"/>
        </c:scaling>
        <c:axPos val="b"/>
        <c:majorGridlines/>
        <c:numFmt formatCode="0%" sourceLinked="1"/>
        <c:tickLblPos val="nextTo"/>
        <c:txPr>
          <a:bodyPr/>
          <a:lstStyle/>
          <a:p>
            <a:pPr>
              <a:defRPr lang="zh-TW" sz="1600" b="1"/>
            </a:pPr>
            <a:endParaRPr lang="zh-TW"/>
          </a:p>
        </c:txPr>
        <c:crossAx val="105134720"/>
        <c:crosses val="autoZero"/>
        <c:crossBetween val="between"/>
      </c:valAx>
    </c:plotArea>
    <c:legend>
      <c:legendPos val="r"/>
      <c:txPr>
        <a:bodyPr/>
        <a:lstStyle/>
        <a:p>
          <a:pPr>
            <a:defRPr lang="zh-TW" sz="1200" b="1"/>
          </a:pPr>
          <a:endParaRPr lang="zh-TW"/>
        </a:p>
      </c:txPr>
    </c:legend>
    <c:plotVisOnly val="1"/>
    <c:dispBlanksAs val="gap"/>
  </c:chart>
  <c:externalData r:id="rId1"/>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zh-TW" sz="1800" b="1" i="0" baseline="0"/>
              <a:t>對國家的義務</a:t>
            </a:r>
            <a:endParaRPr lang="en-US" altLang="zh-TW" sz="1800" b="1" i="0" baseline="0"/>
          </a:p>
        </c:rich>
      </c:tx>
    </c:title>
    <c:plotArea>
      <c:layout/>
      <c:barChart>
        <c:barDir val="bar"/>
        <c:grouping val="percentStacked"/>
        <c:ser>
          <c:idx val="0"/>
          <c:order val="0"/>
          <c:tx>
            <c:strRef>
              <c:f>'Duty to the Nation'!$H$1</c:f>
              <c:strCache>
                <c:ptCount val="1"/>
                <c:pt idx="0">
                  <c:v>毫不同意</c:v>
                </c:pt>
              </c:strCache>
            </c:strRef>
          </c:tx>
          <c:spPr>
            <a:solidFill>
              <a:srgbClr val="3399FF"/>
            </a:solidFill>
            <a:ln>
              <a:solidFill>
                <a:srgbClr val="0000FF"/>
              </a:solidFill>
            </a:ln>
          </c:spPr>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Nation'!$H$2:$H$8</c:f>
              <c:numCache>
                <c:formatCode>0.00%</c:formatCode>
                <c:ptCount val="7"/>
                <c:pt idx="0">
                  <c:v>7.2670530539456088E-2</c:v>
                </c:pt>
                <c:pt idx="1">
                  <c:v>5.8762273132996437E-2</c:v>
                </c:pt>
                <c:pt idx="2">
                  <c:v>6.2852897473997082E-2</c:v>
                </c:pt>
                <c:pt idx="3">
                  <c:v>9.0057958091841681E-2</c:v>
                </c:pt>
                <c:pt idx="4">
                  <c:v>4.7449055481183833E-2</c:v>
                </c:pt>
                <c:pt idx="5">
                  <c:v>0.30206937620961877</c:v>
                </c:pt>
                <c:pt idx="6">
                  <c:v>0.14206999255398406</c:v>
                </c:pt>
              </c:numCache>
            </c:numRef>
          </c:val>
        </c:ser>
        <c:ser>
          <c:idx val="1"/>
          <c:order val="1"/>
          <c:tx>
            <c:strRef>
              <c:f>'Duty to the Nation'!$I$1</c:f>
              <c:strCache>
                <c:ptCount val="1"/>
                <c:pt idx="0">
                  <c:v>不太同意</c:v>
                </c:pt>
              </c:strCache>
            </c:strRef>
          </c:tx>
          <c:spPr>
            <a:solidFill>
              <a:srgbClr val="FF7C80"/>
            </a:solidFill>
            <a:ln>
              <a:solidFill>
                <a:srgbClr val="FF0000"/>
              </a:solidFill>
            </a:ln>
          </c:spPr>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Nation'!$I$2:$I$8</c:f>
              <c:numCache>
                <c:formatCode>0.00%</c:formatCode>
                <c:ptCount val="7"/>
                <c:pt idx="0">
                  <c:v>0.24342398573339347</c:v>
                </c:pt>
                <c:pt idx="1">
                  <c:v>0.22344540315382397</c:v>
                </c:pt>
                <c:pt idx="2">
                  <c:v>0.29167904903417535</c:v>
                </c:pt>
                <c:pt idx="3">
                  <c:v>0.3853470054985883</c:v>
                </c:pt>
                <c:pt idx="4">
                  <c:v>0.14561951509742738</c:v>
                </c:pt>
                <c:pt idx="5">
                  <c:v>0.41997915736191782</c:v>
                </c:pt>
                <c:pt idx="6">
                  <c:v>0.43737900223380638</c:v>
                </c:pt>
              </c:numCache>
            </c:numRef>
          </c:val>
        </c:ser>
        <c:ser>
          <c:idx val="2"/>
          <c:order val="2"/>
          <c:tx>
            <c:strRef>
              <c:f>'Duty to the Nation'!$J$1</c:f>
              <c:strCache>
                <c:ptCount val="1"/>
                <c:pt idx="0">
                  <c:v>相當同意</c:v>
                </c:pt>
              </c:strCache>
            </c:strRef>
          </c:tx>
          <c:spPr>
            <a:solidFill>
              <a:srgbClr val="00CC99"/>
            </a:solidFill>
            <a:ln>
              <a:solidFill>
                <a:srgbClr val="006600"/>
              </a:solidFill>
            </a:ln>
          </c:spPr>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Nation'!$J$2:$J$8</c:f>
              <c:numCache>
                <c:formatCode>0.00%</c:formatCode>
                <c:ptCount val="7"/>
                <c:pt idx="0">
                  <c:v>0.56457125873086644</c:v>
                </c:pt>
                <c:pt idx="1">
                  <c:v>0.60458196965188971</c:v>
                </c:pt>
                <c:pt idx="2">
                  <c:v>0.57013372956909369</c:v>
                </c:pt>
                <c:pt idx="3">
                  <c:v>0.45043840095110715</c:v>
                </c:pt>
                <c:pt idx="4">
                  <c:v>0.66904655659675938</c:v>
                </c:pt>
                <c:pt idx="5">
                  <c:v>0.22524936727705824</c:v>
                </c:pt>
                <c:pt idx="6">
                  <c:v>0.36455696202531734</c:v>
                </c:pt>
              </c:numCache>
            </c:numRef>
          </c:val>
        </c:ser>
        <c:ser>
          <c:idx val="3"/>
          <c:order val="3"/>
          <c:tx>
            <c:strRef>
              <c:f>'Duty to the Nation'!$K$1</c:f>
              <c:strCache>
                <c:ptCount val="1"/>
                <c:pt idx="0">
                  <c:v>極之同意</c:v>
                </c:pt>
              </c:strCache>
            </c:strRef>
          </c:tx>
          <c:spPr>
            <a:solidFill>
              <a:srgbClr val="CC66FF"/>
            </a:solidFill>
            <a:ln>
              <a:solidFill>
                <a:srgbClr val="7030A0"/>
              </a:solidFill>
            </a:ln>
          </c:spPr>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Nation'!$K$2:$K$8</c:f>
              <c:numCache>
                <c:formatCode>0.00%</c:formatCode>
                <c:ptCount val="7"/>
                <c:pt idx="0">
                  <c:v>0.11933422499628515</c:v>
                </c:pt>
                <c:pt idx="1">
                  <c:v>0.11321035406129129</c:v>
                </c:pt>
                <c:pt idx="2">
                  <c:v>7.5334323922734134E-2</c:v>
                </c:pt>
                <c:pt idx="3">
                  <c:v>7.4156635458463599E-2</c:v>
                </c:pt>
                <c:pt idx="4">
                  <c:v>0.13788487282463185</c:v>
                </c:pt>
                <c:pt idx="5">
                  <c:v>5.2702099151407174E-2</c:v>
                </c:pt>
                <c:pt idx="6">
                  <c:v>5.5994043186895007E-2</c:v>
                </c:pt>
              </c:numCache>
            </c:numRef>
          </c:val>
        </c:ser>
        <c:overlap val="100"/>
        <c:axId val="105238912"/>
        <c:axId val="105240448"/>
      </c:barChart>
      <c:catAx>
        <c:axId val="105238912"/>
        <c:scaling>
          <c:orientation val="minMax"/>
        </c:scaling>
        <c:axPos val="l"/>
        <c:numFmt formatCode="General" sourceLinked="1"/>
        <c:tickLblPos val="nextTo"/>
        <c:txPr>
          <a:bodyPr/>
          <a:lstStyle/>
          <a:p>
            <a:pPr>
              <a:defRPr lang="zh-TW" sz="1800" b="1"/>
            </a:pPr>
            <a:endParaRPr lang="zh-TW"/>
          </a:p>
        </c:txPr>
        <c:crossAx val="105240448"/>
        <c:crosses val="autoZero"/>
        <c:auto val="1"/>
        <c:lblAlgn val="ctr"/>
        <c:lblOffset val="100"/>
      </c:catAx>
      <c:valAx>
        <c:axId val="105240448"/>
        <c:scaling>
          <c:orientation val="minMax"/>
        </c:scaling>
        <c:axPos val="b"/>
        <c:majorGridlines/>
        <c:numFmt formatCode="0%" sourceLinked="1"/>
        <c:tickLblPos val="nextTo"/>
        <c:txPr>
          <a:bodyPr/>
          <a:lstStyle/>
          <a:p>
            <a:pPr>
              <a:defRPr lang="zh-TW" sz="1600" b="1"/>
            </a:pPr>
            <a:endParaRPr lang="zh-TW"/>
          </a:p>
        </c:txPr>
        <c:crossAx val="105238912"/>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對國家的情感</a:t>
            </a:r>
            <a:endParaRPr lang="en-US" altLang="zh-TW" sz="2000" b="1" i="0" baseline="0"/>
          </a:p>
        </c:rich>
      </c:tx>
    </c:title>
    <c:plotArea>
      <c:layout/>
      <c:barChart>
        <c:barDir val="bar"/>
        <c:grouping val="percentStacked"/>
        <c:ser>
          <c:idx val="0"/>
          <c:order val="0"/>
          <c:tx>
            <c:strRef>
              <c:f>'Emotional Attachment'!$H$1</c:f>
              <c:strCache>
                <c:ptCount val="1"/>
                <c:pt idx="0">
                  <c:v>毫不同意</c:v>
                </c:pt>
              </c:strCache>
            </c:strRef>
          </c:tx>
          <c:spPr>
            <a:solidFill>
              <a:srgbClr val="3399FF"/>
            </a:solidFill>
            <a:ln>
              <a:solidFill>
                <a:srgbClr val="0000FF"/>
              </a:solidFill>
            </a:ln>
          </c:spPr>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Attachment'!$H$2:$H$7</c:f>
              <c:numCache>
                <c:formatCode>0.00%</c:formatCode>
                <c:ptCount val="6"/>
                <c:pt idx="0">
                  <c:v>8.188696039163372E-2</c:v>
                </c:pt>
                <c:pt idx="1">
                  <c:v>0.10685663401602849</c:v>
                </c:pt>
                <c:pt idx="2">
                  <c:v>0.10118870728083212</c:v>
                </c:pt>
                <c:pt idx="3">
                  <c:v>9.3071662206363565E-2</c:v>
                </c:pt>
                <c:pt idx="4">
                  <c:v>0.10261360261360269</c:v>
                </c:pt>
                <c:pt idx="5">
                  <c:v>9.4650817236255597E-2</c:v>
                </c:pt>
              </c:numCache>
            </c:numRef>
          </c:val>
        </c:ser>
        <c:ser>
          <c:idx val="1"/>
          <c:order val="1"/>
          <c:tx>
            <c:strRef>
              <c:f>'Emotional Attachment'!$I$1</c:f>
              <c:strCache>
                <c:ptCount val="1"/>
                <c:pt idx="0">
                  <c:v>不太同意</c:v>
                </c:pt>
              </c:strCache>
            </c:strRef>
          </c:tx>
          <c:spPr>
            <a:solidFill>
              <a:srgbClr val="FF7C80"/>
            </a:solidFill>
            <a:ln>
              <a:solidFill>
                <a:srgbClr val="FF0000"/>
              </a:solidFill>
            </a:ln>
          </c:spPr>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Attachment'!$I$2:$I$7</c:f>
              <c:numCache>
                <c:formatCode>0.00%</c:formatCode>
                <c:ptCount val="6"/>
                <c:pt idx="0">
                  <c:v>0.26939623201305446</c:v>
                </c:pt>
                <c:pt idx="1">
                  <c:v>0.25972098545562561</c:v>
                </c:pt>
                <c:pt idx="2">
                  <c:v>0.3127786032689468</c:v>
                </c:pt>
                <c:pt idx="3">
                  <c:v>0.28218852215284129</c:v>
                </c:pt>
                <c:pt idx="4">
                  <c:v>0.28318978318978466</c:v>
                </c:pt>
                <c:pt idx="5">
                  <c:v>0.21976225854383427</c:v>
                </c:pt>
              </c:numCache>
            </c:numRef>
          </c:val>
        </c:ser>
        <c:ser>
          <c:idx val="2"/>
          <c:order val="2"/>
          <c:tx>
            <c:strRef>
              <c:f>'Emotional Attachment'!$J$1</c:f>
              <c:strCache>
                <c:ptCount val="1"/>
                <c:pt idx="0">
                  <c:v>相當同意</c:v>
                </c:pt>
              </c:strCache>
            </c:strRef>
          </c:tx>
          <c:spPr>
            <a:solidFill>
              <a:srgbClr val="00CC99"/>
            </a:solidFill>
            <a:ln>
              <a:solidFill>
                <a:srgbClr val="006600"/>
              </a:solidFill>
            </a:ln>
          </c:spPr>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Attachment'!$J$2:$J$7</c:f>
              <c:numCache>
                <c:formatCode>0.00%</c:formatCode>
                <c:ptCount val="6"/>
                <c:pt idx="0">
                  <c:v>0.54695149087672468</c:v>
                </c:pt>
                <c:pt idx="1">
                  <c:v>0.45325022261798753</c:v>
                </c:pt>
                <c:pt idx="2">
                  <c:v>0.47607726597325573</c:v>
                </c:pt>
                <c:pt idx="3">
                  <c:v>0.49063336306868882</c:v>
                </c:pt>
                <c:pt idx="4">
                  <c:v>0.48292248292248463</c:v>
                </c:pt>
                <c:pt idx="5">
                  <c:v>0.47771173848439824</c:v>
                </c:pt>
              </c:numCache>
            </c:numRef>
          </c:val>
        </c:ser>
        <c:ser>
          <c:idx val="3"/>
          <c:order val="3"/>
          <c:tx>
            <c:strRef>
              <c:f>'Emotional Attachment'!$K$1</c:f>
              <c:strCache>
                <c:ptCount val="1"/>
                <c:pt idx="0">
                  <c:v>極之同意</c:v>
                </c:pt>
              </c:strCache>
            </c:strRef>
          </c:tx>
          <c:spPr>
            <a:solidFill>
              <a:srgbClr val="CC66FF"/>
            </a:solidFill>
            <a:ln>
              <a:solidFill>
                <a:srgbClr val="7030A0"/>
              </a:solidFill>
            </a:ln>
          </c:spPr>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Attachment'!$K$2:$K$7</c:f>
              <c:numCache>
                <c:formatCode>0.00%</c:formatCode>
                <c:ptCount val="6"/>
                <c:pt idx="0">
                  <c:v>0.10176531671858779</c:v>
                </c:pt>
                <c:pt idx="1">
                  <c:v>0.18017215791035915</c:v>
                </c:pt>
                <c:pt idx="2">
                  <c:v>0.10995542347696879</c:v>
                </c:pt>
                <c:pt idx="3">
                  <c:v>0.13410645257210876</c:v>
                </c:pt>
                <c:pt idx="4">
                  <c:v>0.13127413127413126</c:v>
                </c:pt>
                <c:pt idx="5">
                  <c:v>0.20787518573551264</c:v>
                </c:pt>
              </c:numCache>
            </c:numRef>
          </c:val>
        </c:ser>
        <c:overlap val="100"/>
        <c:axId val="105023744"/>
        <c:axId val="105037824"/>
      </c:barChart>
      <c:catAx>
        <c:axId val="105023744"/>
        <c:scaling>
          <c:orientation val="minMax"/>
        </c:scaling>
        <c:axPos val="l"/>
        <c:numFmt formatCode="General" sourceLinked="1"/>
        <c:tickLblPos val="nextTo"/>
        <c:txPr>
          <a:bodyPr/>
          <a:lstStyle/>
          <a:p>
            <a:pPr>
              <a:defRPr lang="zh-TW" sz="1600" b="1"/>
            </a:pPr>
            <a:endParaRPr lang="zh-TW"/>
          </a:p>
        </c:txPr>
        <c:crossAx val="105037824"/>
        <c:crosses val="autoZero"/>
        <c:auto val="1"/>
        <c:lblAlgn val="ctr"/>
        <c:lblOffset val="100"/>
      </c:catAx>
      <c:valAx>
        <c:axId val="105037824"/>
        <c:scaling>
          <c:orientation val="minMax"/>
        </c:scaling>
        <c:axPos val="b"/>
        <c:majorGridlines/>
        <c:numFmt formatCode="0%" sourceLinked="1"/>
        <c:tickLblPos val="nextTo"/>
        <c:txPr>
          <a:bodyPr/>
          <a:lstStyle/>
          <a:p>
            <a:pPr>
              <a:defRPr lang="zh-TW" sz="1600" b="1"/>
            </a:pPr>
            <a:endParaRPr lang="zh-TW"/>
          </a:p>
        </c:txPr>
        <c:crossAx val="105023744"/>
        <c:crosses val="autoZero"/>
        <c:crossBetween val="between"/>
      </c:valAx>
    </c:plotArea>
    <c:legend>
      <c:legendPos val="r"/>
      <c:txPr>
        <a:bodyPr/>
        <a:lstStyle/>
        <a:p>
          <a:pPr>
            <a:defRPr lang="zh-TW" sz="1200" b="1"/>
          </a:pPr>
          <a:endParaRPr lang="zh-TW"/>
        </a:p>
      </c:txPr>
    </c:legend>
    <c:plotVisOnly val="1"/>
    <c:dispBlanksAs val="gap"/>
  </c:chart>
  <c:externalData r:id="rId1"/>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全球公民</a:t>
            </a:r>
            <a:endParaRPr lang="en-US" altLang="zh-TW" sz="2000" b="1" i="0" baseline="0"/>
          </a:p>
        </c:rich>
      </c:tx>
    </c:title>
    <c:plotArea>
      <c:layout/>
      <c:barChart>
        <c:barDir val="bar"/>
        <c:grouping val="percentStacked"/>
        <c:ser>
          <c:idx val="0"/>
          <c:order val="0"/>
          <c:tx>
            <c:strRef>
              <c:f>'Global Citizenship'!$H$1</c:f>
              <c:strCache>
                <c:ptCount val="1"/>
                <c:pt idx="0">
                  <c:v>毫不同意</c:v>
                </c:pt>
              </c:strCache>
            </c:strRef>
          </c:tx>
          <c:spPr>
            <a:solidFill>
              <a:srgbClr val="3399FF"/>
            </a:solidFill>
            <a:ln>
              <a:solidFill>
                <a:srgbClr val="0000FF"/>
              </a:solidFill>
            </a:ln>
          </c:spPr>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Citizenship'!$H$2:$H$10</c:f>
              <c:numCache>
                <c:formatCode>0.00%</c:formatCode>
                <c:ptCount val="9"/>
                <c:pt idx="0">
                  <c:v>1.7379679144385075E-2</c:v>
                </c:pt>
                <c:pt idx="1">
                  <c:v>2.3625557206537827E-2</c:v>
                </c:pt>
                <c:pt idx="2">
                  <c:v>1.1734997029114676E-2</c:v>
                </c:pt>
                <c:pt idx="3">
                  <c:v>1.0113027959547886E-2</c:v>
                </c:pt>
                <c:pt idx="4">
                  <c:v>3.0609212481426673E-2</c:v>
                </c:pt>
                <c:pt idx="5">
                  <c:v>1.1299435028248589E-2</c:v>
                </c:pt>
                <c:pt idx="6">
                  <c:v>9.3652445369407644E-3</c:v>
                </c:pt>
                <c:pt idx="7">
                  <c:v>1.1000445964025581E-2</c:v>
                </c:pt>
                <c:pt idx="8">
                  <c:v>9.9569029573488496E-3</c:v>
                </c:pt>
              </c:numCache>
            </c:numRef>
          </c:val>
        </c:ser>
        <c:ser>
          <c:idx val="1"/>
          <c:order val="1"/>
          <c:tx>
            <c:strRef>
              <c:f>'Global Citizenship'!$I$1</c:f>
              <c:strCache>
                <c:ptCount val="1"/>
                <c:pt idx="0">
                  <c:v>不太同意</c:v>
                </c:pt>
              </c:strCache>
            </c:strRef>
          </c:tx>
          <c:spPr>
            <a:solidFill>
              <a:srgbClr val="FF7C80"/>
            </a:solidFill>
            <a:ln>
              <a:solidFill>
                <a:srgbClr val="FF0000"/>
              </a:solidFill>
            </a:ln>
          </c:spPr>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Citizenship'!$I$2:$I$10</c:f>
              <c:numCache>
                <c:formatCode>0.00%</c:formatCode>
                <c:ptCount val="9"/>
                <c:pt idx="0">
                  <c:v>2.3172905525846787E-2</c:v>
                </c:pt>
                <c:pt idx="1">
                  <c:v>0.1589895988112936</c:v>
                </c:pt>
                <c:pt idx="2">
                  <c:v>4.8722519310754601E-2</c:v>
                </c:pt>
                <c:pt idx="3">
                  <c:v>1.9185008923259965E-2</c:v>
                </c:pt>
                <c:pt idx="4">
                  <c:v>6.0029717682020797E-2</c:v>
                </c:pt>
                <c:pt idx="5">
                  <c:v>2.3639607493309664E-2</c:v>
                </c:pt>
                <c:pt idx="6">
                  <c:v>2.1406273227293091E-2</c:v>
                </c:pt>
                <c:pt idx="7">
                  <c:v>2.0811654526534881E-2</c:v>
                </c:pt>
                <c:pt idx="8">
                  <c:v>2.4520731163620153E-2</c:v>
                </c:pt>
              </c:numCache>
            </c:numRef>
          </c:val>
        </c:ser>
        <c:ser>
          <c:idx val="2"/>
          <c:order val="2"/>
          <c:tx>
            <c:strRef>
              <c:f>'Global Citizenship'!$J$1</c:f>
              <c:strCache>
                <c:ptCount val="1"/>
                <c:pt idx="0">
                  <c:v>相當同意</c:v>
                </c:pt>
              </c:strCache>
            </c:strRef>
          </c:tx>
          <c:spPr>
            <a:solidFill>
              <a:srgbClr val="00CC99"/>
            </a:solidFill>
            <a:ln>
              <a:solidFill>
                <a:srgbClr val="006600"/>
              </a:solidFill>
            </a:ln>
          </c:spPr>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Citizenship'!$J$2:$J$10</c:f>
              <c:numCache>
                <c:formatCode>0.00%</c:formatCode>
                <c:ptCount val="9"/>
                <c:pt idx="0">
                  <c:v>0.2978312537136068</c:v>
                </c:pt>
                <c:pt idx="1">
                  <c:v>0.5742942050520059</c:v>
                </c:pt>
                <c:pt idx="2">
                  <c:v>0.48707664884135482</c:v>
                </c:pt>
                <c:pt idx="3">
                  <c:v>0.38370017846519927</c:v>
                </c:pt>
                <c:pt idx="4">
                  <c:v>0.34383358098068439</c:v>
                </c:pt>
                <c:pt idx="5">
                  <c:v>0.32827832292596038</c:v>
                </c:pt>
                <c:pt idx="6">
                  <c:v>0.37074475992270045</c:v>
                </c:pt>
                <c:pt idx="7">
                  <c:v>0.32109409840939496</c:v>
                </c:pt>
                <c:pt idx="8">
                  <c:v>0.39679001337494607</c:v>
                </c:pt>
              </c:numCache>
            </c:numRef>
          </c:val>
        </c:ser>
        <c:ser>
          <c:idx val="3"/>
          <c:order val="3"/>
          <c:tx>
            <c:strRef>
              <c:f>'Global Citizenship'!$K$1</c:f>
              <c:strCache>
                <c:ptCount val="1"/>
                <c:pt idx="0">
                  <c:v>極之同意</c:v>
                </c:pt>
              </c:strCache>
            </c:strRef>
          </c:tx>
          <c:spPr>
            <a:solidFill>
              <a:srgbClr val="CC66FF"/>
            </a:solidFill>
            <a:ln>
              <a:solidFill>
                <a:srgbClr val="7030A0"/>
              </a:solidFill>
            </a:ln>
          </c:spPr>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Citizenship'!$K$2:$K$10</c:f>
              <c:numCache>
                <c:formatCode>0.00%</c:formatCode>
                <c:ptCount val="9"/>
                <c:pt idx="0">
                  <c:v>0.66161616161616166</c:v>
                </c:pt>
                <c:pt idx="1">
                  <c:v>0.24309063893016344</c:v>
                </c:pt>
                <c:pt idx="2">
                  <c:v>0.452465834818776</c:v>
                </c:pt>
                <c:pt idx="3">
                  <c:v>0.58700178465199249</c:v>
                </c:pt>
                <c:pt idx="4">
                  <c:v>0.56552748885586857</c:v>
                </c:pt>
                <c:pt idx="5">
                  <c:v>0.63678263455248518</c:v>
                </c:pt>
                <c:pt idx="6">
                  <c:v>0.59848372231306657</c:v>
                </c:pt>
                <c:pt idx="7">
                  <c:v>0.64709380110004611</c:v>
                </c:pt>
                <c:pt idx="8">
                  <c:v>0.56873235250408882</c:v>
                </c:pt>
              </c:numCache>
            </c:numRef>
          </c:val>
        </c:ser>
        <c:overlap val="100"/>
        <c:axId val="105340928"/>
        <c:axId val="105342464"/>
      </c:barChart>
      <c:catAx>
        <c:axId val="105340928"/>
        <c:scaling>
          <c:orientation val="minMax"/>
        </c:scaling>
        <c:axPos val="l"/>
        <c:numFmt formatCode="General" sourceLinked="1"/>
        <c:tickLblPos val="nextTo"/>
        <c:txPr>
          <a:bodyPr/>
          <a:lstStyle/>
          <a:p>
            <a:pPr>
              <a:defRPr lang="zh-TW" sz="1600" b="1"/>
            </a:pPr>
            <a:endParaRPr lang="zh-TW"/>
          </a:p>
        </c:txPr>
        <c:crossAx val="105342464"/>
        <c:crosses val="autoZero"/>
        <c:auto val="1"/>
        <c:lblAlgn val="ctr"/>
        <c:lblOffset val="100"/>
      </c:catAx>
      <c:valAx>
        <c:axId val="105342464"/>
        <c:scaling>
          <c:orientation val="minMax"/>
        </c:scaling>
        <c:axPos val="b"/>
        <c:majorGridlines/>
        <c:numFmt formatCode="0%" sourceLinked="1"/>
        <c:tickLblPos val="nextTo"/>
        <c:txPr>
          <a:bodyPr/>
          <a:lstStyle/>
          <a:p>
            <a:pPr>
              <a:defRPr lang="zh-TW" sz="1600" b="1"/>
            </a:pPr>
            <a:endParaRPr lang="zh-TW"/>
          </a:p>
        </c:txPr>
        <c:crossAx val="105340928"/>
        <c:crosses val="autoZero"/>
        <c:crossBetween val="between"/>
      </c:valAx>
    </c:plotArea>
    <c:legend>
      <c:legendPos val="r"/>
      <c:layout>
        <c:manualLayout>
          <c:xMode val="edge"/>
          <c:yMode val="edge"/>
          <c:x val="0.82504308836395468"/>
          <c:y val="0.39836431904345543"/>
          <c:w val="0.15829024496937952"/>
          <c:h val="0.3348687664042016"/>
        </c:manualLayout>
      </c:layout>
      <c:txPr>
        <a:bodyPr/>
        <a:lstStyle/>
        <a:p>
          <a:pPr>
            <a:defRPr lang="zh-TW" sz="1200" b="1"/>
          </a:pPr>
          <a:endParaRPr lang="zh-TW"/>
        </a:p>
      </c:txPr>
    </c:legend>
    <c:plotVisOnly val="1"/>
    <c:dispBlanksAs val="gap"/>
  </c:chart>
  <c:externalData r:id="rId1"/>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對國家的態度</a:t>
            </a:r>
            <a:endParaRPr lang="en-US" altLang="zh-TW" sz="2000" b="1" i="0" baseline="0"/>
          </a:p>
        </c:rich>
      </c:tx>
    </c:title>
    <c:plotArea>
      <c:layout/>
      <c:barChart>
        <c:barDir val="bar"/>
        <c:grouping val="percentStacked"/>
        <c:ser>
          <c:idx val="0"/>
          <c:order val="0"/>
          <c:tx>
            <c:strRef>
              <c:f>'Attitudes toward the Nation'!$H$1</c:f>
              <c:strCache>
                <c:ptCount val="1"/>
                <c:pt idx="0">
                  <c:v>毫不同意</c:v>
                </c:pt>
              </c:strCache>
            </c:strRef>
          </c:tx>
          <c:spPr>
            <a:solidFill>
              <a:srgbClr val="3399FF"/>
            </a:solidFill>
            <a:ln>
              <a:solidFill>
                <a:srgbClr val="0000FF"/>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Nation'!$H$2:$H$10</c:f>
              <c:numCache>
                <c:formatCode>0.00%</c:formatCode>
                <c:ptCount val="9"/>
                <c:pt idx="0">
                  <c:v>0.11242954612874508</c:v>
                </c:pt>
                <c:pt idx="1">
                  <c:v>0.1542340204656685</c:v>
                </c:pt>
                <c:pt idx="2">
                  <c:v>0.15474777448071259</c:v>
                </c:pt>
                <c:pt idx="3">
                  <c:v>0.14444774346793443</c:v>
                </c:pt>
                <c:pt idx="4">
                  <c:v>0.11440866597418016</c:v>
                </c:pt>
                <c:pt idx="5">
                  <c:v>3.4754195752264981E-2</c:v>
                </c:pt>
                <c:pt idx="6">
                  <c:v>0.20866726031463342</c:v>
                </c:pt>
                <c:pt idx="7">
                  <c:v>0.38438705847432481</c:v>
                </c:pt>
                <c:pt idx="8">
                  <c:v>0.16317743132887888</c:v>
                </c:pt>
              </c:numCache>
            </c:numRef>
          </c:val>
        </c:ser>
        <c:ser>
          <c:idx val="1"/>
          <c:order val="1"/>
          <c:tx>
            <c:strRef>
              <c:f>'Attitudes toward the Nation'!$I$1</c:f>
              <c:strCache>
                <c:ptCount val="1"/>
                <c:pt idx="0">
                  <c:v>不太同意</c:v>
                </c:pt>
              </c:strCache>
            </c:strRef>
          </c:tx>
          <c:spPr>
            <a:solidFill>
              <a:srgbClr val="FF7C80"/>
            </a:solidFill>
            <a:ln>
              <a:solidFill>
                <a:srgbClr val="FF0000"/>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Nation'!$I$2:$I$10</c:f>
              <c:numCache>
                <c:formatCode>0.00%</c:formatCode>
                <c:ptCount val="9"/>
                <c:pt idx="0">
                  <c:v>0.34411153960249186</c:v>
                </c:pt>
                <c:pt idx="1">
                  <c:v>0.41569034554352663</c:v>
                </c:pt>
                <c:pt idx="2">
                  <c:v>0.41053412462908012</c:v>
                </c:pt>
                <c:pt idx="3">
                  <c:v>0.35035629453681738</c:v>
                </c:pt>
                <c:pt idx="4">
                  <c:v>0.28105060097937468</c:v>
                </c:pt>
                <c:pt idx="5">
                  <c:v>7.5449279667310257E-2</c:v>
                </c:pt>
                <c:pt idx="6">
                  <c:v>0.52701098248738498</c:v>
                </c:pt>
                <c:pt idx="7">
                  <c:v>0.40650044523597595</c:v>
                </c:pt>
                <c:pt idx="8">
                  <c:v>0.37104677060133628</c:v>
                </c:pt>
              </c:numCache>
            </c:numRef>
          </c:val>
        </c:ser>
        <c:ser>
          <c:idx val="2"/>
          <c:order val="2"/>
          <c:tx>
            <c:strRef>
              <c:f>'Attitudes toward the Nation'!$J$1</c:f>
              <c:strCache>
                <c:ptCount val="1"/>
                <c:pt idx="0">
                  <c:v>相當同意</c:v>
                </c:pt>
              </c:strCache>
            </c:strRef>
          </c:tx>
          <c:spPr>
            <a:solidFill>
              <a:srgbClr val="00CC99"/>
            </a:solidFill>
            <a:ln>
              <a:solidFill>
                <a:srgbClr val="006600"/>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Nation'!$J$2:$J$10</c:f>
              <c:numCache>
                <c:formatCode>0.00%</c:formatCode>
                <c:ptCount val="9"/>
                <c:pt idx="0">
                  <c:v>0.43384752299021151</c:v>
                </c:pt>
                <c:pt idx="1">
                  <c:v>0.34598843244846583</c:v>
                </c:pt>
                <c:pt idx="2">
                  <c:v>0.35089020771513352</c:v>
                </c:pt>
                <c:pt idx="3">
                  <c:v>0.38034441805225794</c:v>
                </c:pt>
                <c:pt idx="4">
                  <c:v>0.4730672206558838</c:v>
                </c:pt>
                <c:pt idx="5">
                  <c:v>0.51047081538690031</c:v>
                </c:pt>
                <c:pt idx="6">
                  <c:v>0.22083704363312556</c:v>
                </c:pt>
                <c:pt idx="7">
                  <c:v>0.17111902641733498</c:v>
                </c:pt>
                <c:pt idx="8">
                  <c:v>0.34313288789903573</c:v>
                </c:pt>
              </c:numCache>
            </c:numRef>
          </c:val>
        </c:ser>
        <c:ser>
          <c:idx val="3"/>
          <c:order val="3"/>
          <c:tx>
            <c:strRef>
              <c:f>'Attitudes toward the Nation'!$K$1</c:f>
              <c:strCache>
                <c:ptCount val="1"/>
                <c:pt idx="0">
                  <c:v>極之同意</c:v>
                </c:pt>
              </c:strCache>
            </c:strRef>
          </c:tx>
          <c:spPr>
            <a:solidFill>
              <a:srgbClr val="CC66FF"/>
            </a:solidFill>
            <a:ln>
              <a:solidFill>
                <a:srgbClr val="7030A0"/>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Nation'!$K$2:$K$10</c:f>
              <c:numCache>
                <c:formatCode>0.00%</c:formatCode>
                <c:ptCount val="9"/>
                <c:pt idx="0">
                  <c:v>0.10961139127855261</c:v>
                </c:pt>
                <c:pt idx="1">
                  <c:v>8.4087201542340187E-2</c:v>
                </c:pt>
                <c:pt idx="2">
                  <c:v>8.3827893175074872E-2</c:v>
                </c:pt>
                <c:pt idx="3">
                  <c:v>0.12485154394299307</c:v>
                </c:pt>
                <c:pt idx="4">
                  <c:v>0.13147351239056237</c:v>
                </c:pt>
                <c:pt idx="5">
                  <c:v>0.37932570919352587</c:v>
                </c:pt>
                <c:pt idx="6">
                  <c:v>4.3484713564856017E-2</c:v>
                </c:pt>
                <c:pt idx="7">
                  <c:v>3.7993469872365696E-2</c:v>
                </c:pt>
                <c:pt idx="8">
                  <c:v>0.12264291017074982</c:v>
                </c:pt>
              </c:numCache>
            </c:numRef>
          </c:val>
        </c:ser>
        <c:overlap val="100"/>
        <c:axId val="105424384"/>
        <c:axId val="105425920"/>
      </c:barChart>
      <c:catAx>
        <c:axId val="105424384"/>
        <c:scaling>
          <c:orientation val="minMax"/>
        </c:scaling>
        <c:axPos val="l"/>
        <c:numFmt formatCode="General" sourceLinked="1"/>
        <c:tickLblPos val="nextTo"/>
        <c:txPr>
          <a:bodyPr/>
          <a:lstStyle/>
          <a:p>
            <a:pPr>
              <a:defRPr lang="zh-TW" sz="1600" b="1"/>
            </a:pPr>
            <a:endParaRPr lang="zh-TW"/>
          </a:p>
        </c:txPr>
        <c:crossAx val="105425920"/>
        <c:crosses val="autoZero"/>
        <c:auto val="1"/>
        <c:lblAlgn val="ctr"/>
        <c:lblOffset val="100"/>
      </c:catAx>
      <c:valAx>
        <c:axId val="105425920"/>
        <c:scaling>
          <c:orientation val="minMax"/>
        </c:scaling>
        <c:axPos val="b"/>
        <c:majorGridlines/>
        <c:numFmt formatCode="0%" sourceLinked="1"/>
        <c:tickLblPos val="nextTo"/>
        <c:txPr>
          <a:bodyPr/>
          <a:lstStyle/>
          <a:p>
            <a:pPr>
              <a:defRPr lang="zh-TW" sz="1600" b="1"/>
            </a:pPr>
            <a:endParaRPr lang="zh-TW"/>
          </a:p>
        </c:txPr>
        <c:crossAx val="105424384"/>
        <c:crosses val="autoZero"/>
        <c:crossBetween val="between"/>
      </c:valAx>
    </c:plotArea>
    <c:legend>
      <c:legendPos val="r"/>
      <c:txPr>
        <a:bodyPr/>
        <a:lstStyle/>
        <a:p>
          <a:pPr>
            <a:defRPr lang="zh-TW" sz="1200" b="1"/>
          </a:pPr>
          <a:endParaRPr lang="zh-TW"/>
        </a:p>
      </c:txPr>
    </c:legend>
    <c:plotVisOnly val="1"/>
    <c:dispBlanksAs val="gap"/>
  </c:chart>
  <c:externalData r:id="rId1"/>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zh-TW"/>
  <c:chart>
    <c:plotArea>
      <c:layout/>
      <c:barChart>
        <c:barDir val="bar"/>
        <c:grouping val="percentStacked"/>
        <c:ser>
          <c:idx val="0"/>
          <c:order val="0"/>
          <c:tx>
            <c:strRef>
              <c:f>apaso!$F$36</c:f>
              <c:strCache>
                <c:ptCount val="1"/>
                <c:pt idx="0">
                  <c:v>SD</c:v>
                </c:pt>
              </c:strCache>
            </c:strRef>
          </c:tx>
          <c:spPr>
            <a:solidFill>
              <a:srgbClr val="33CCFF"/>
            </a:solidFill>
            <a:ln>
              <a:solidFill>
                <a:schemeClr val="tx1">
                  <a:lumMod val="95000"/>
                  <a:lumOff val="5000"/>
                </a:schemeClr>
              </a:solidFill>
            </a:ln>
          </c:spPr>
          <c:cat>
            <c:strRef>
              <c:f>apaso!$E$37:$E$39</c:f>
              <c:strCache>
                <c:ptCount val="3"/>
                <c:pt idx="0">
                  <c:v>P3-P6</c:v>
                </c:pt>
                <c:pt idx="1">
                  <c:v>S1-S3</c:v>
                </c:pt>
                <c:pt idx="2">
                  <c:v>S4-S7</c:v>
                </c:pt>
              </c:strCache>
            </c:strRef>
          </c:cat>
          <c:val>
            <c:numRef>
              <c:f>apaso!$F$37:$F$39</c:f>
              <c:numCache>
                <c:formatCode>General</c:formatCode>
                <c:ptCount val="3"/>
                <c:pt idx="0">
                  <c:v>11.98</c:v>
                </c:pt>
                <c:pt idx="1">
                  <c:v>13.02</c:v>
                </c:pt>
                <c:pt idx="2">
                  <c:v>13.06</c:v>
                </c:pt>
              </c:numCache>
            </c:numRef>
          </c:val>
        </c:ser>
        <c:ser>
          <c:idx val="1"/>
          <c:order val="1"/>
          <c:tx>
            <c:strRef>
              <c:f>apaso!$G$36</c:f>
              <c:strCache>
                <c:ptCount val="1"/>
                <c:pt idx="0">
                  <c:v>D</c:v>
                </c:pt>
              </c:strCache>
            </c:strRef>
          </c:tx>
          <c:spPr>
            <a:solidFill>
              <a:srgbClr val="FF0000"/>
            </a:solidFill>
            <a:ln>
              <a:solidFill>
                <a:schemeClr val="tx1">
                  <a:lumMod val="95000"/>
                  <a:lumOff val="5000"/>
                </a:schemeClr>
              </a:solidFill>
            </a:ln>
          </c:spPr>
          <c:cat>
            <c:strRef>
              <c:f>apaso!$E$37:$E$39</c:f>
              <c:strCache>
                <c:ptCount val="3"/>
                <c:pt idx="0">
                  <c:v>P3-P6</c:v>
                </c:pt>
                <c:pt idx="1">
                  <c:v>S1-S3</c:v>
                </c:pt>
                <c:pt idx="2">
                  <c:v>S4-S7</c:v>
                </c:pt>
              </c:strCache>
            </c:strRef>
          </c:cat>
          <c:val>
            <c:numRef>
              <c:f>apaso!$G$37:$G$39</c:f>
              <c:numCache>
                <c:formatCode>General</c:formatCode>
                <c:ptCount val="3"/>
                <c:pt idx="0">
                  <c:v>26.64</c:v>
                </c:pt>
                <c:pt idx="1">
                  <c:v>41.49</c:v>
                </c:pt>
                <c:pt idx="2">
                  <c:v>46.68</c:v>
                </c:pt>
              </c:numCache>
            </c:numRef>
          </c:val>
        </c:ser>
        <c:ser>
          <c:idx val="2"/>
          <c:order val="2"/>
          <c:tx>
            <c:strRef>
              <c:f>apaso!$H$36</c:f>
              <c:strCache>
                <c:ptCount val="1"/>
                <c:pt idx="0">
                  <c:v>A</c:v>
                </c:pt>
              </c:strCache>
            </c:strRef>
          </c:tx>
          <c:spPr>
            <a:solidFill>
              <a:srgbClr val="92D050"/>
            </a:solidFill>
            <a:ln>
              <a:solidFill>
                <a:schemeClr val="tx1">
                  <a:lumMod val="95000"/>
                  <a:lumOff val="5000"/>
                </a:schemeClr>
              </a:solidFill>
            </a:ln>
          </c:spPr>
          <c:cat>
            <c:strRef>
              <c:f>apaso!$E$37:$E$39</c:f>
              <c:strCache>
                <c:ptCount val="3"/>
                <c:pt idx="0">
                  <c:v>P3-P6</c:v>
                </c:pt>
                <c:pt idx="1">
                  <c:v>S1-S3</c:v>
                </c:pt>
                <c:pt idx="2">
                  <c:v>S4-S7</c:v>
                </c:pt>
              </c:strCache>
            </c:strRef>
          </c:cat>
          <c:val>
            <c:numRef>
              <c:f>apaso!$H$37:$H$39</c:f>
              <c:numCache>
                <c:formatCode>General</c:formatCode>
                <c:ptCount val="3"/>
                <c:pt idx="0">
                  <c:v>36.74</c:v>
                </c:pt>
                <c:pt idx="1">
                  <c:v>38.4</c:v>
                </c:pt>
                <c:pt idx="2">
                  <c:v>36.449999999999996</c:v>
                </c:pt>
              </c:numCache>
            </c:numRef>
          </c:val>
        </c:ser>
        <c:ser>
          <c:idx val="3"/>
          <c:order val="3"/>
          <c:tx>
            <c:strRef>
              <c:f>apaso!$I$36</c:f>
              <c:strCache>
                <c:ptCount val="1"/>
                <c:pt idx="0">
                  <c:v>SA</c:v>
                </c:pt>
              </c:strCache>
            </c:strRef>
          </c:tx>
          <c:spPr>
            <a:solidFill>
              <a:srgbClr val="FFFF00"/>
            </a:solidFill>
            <a:ln>
              <a:solidFill>
                <a:schemeClr val="tx1">
                  <a:lumMod val="95000"/>
                  <a:lumOff val="5000"/>
                </a:schemeClr>
              </a:solidFill>
            </a:ln>
          </c:spPr>
          <c:cat>
            <c:strRef>
              <c:f>apaso!$E$37:$E$39</c:f>
              <c:strCache>
                <c:ptCount val="3"/>
                <c:pt idx="0">
                  <c:v>P3-P6</c:v>
                </c:pt>
                <c:pt idx="1">
                  <c:v>S1-S3</c:v>
                </c:pt>
                <c:pt idx="2">
                  <c:v>S4-S7</c:v>
                </c:pt>
              </c:strCache>
            </c:strRef>
          </c:cat>
          <c:val>
            <c:numRef>
              <c:f>apaso!$I$37:$I$39</c:f>
              <c:numCache>
                <c:formatCode>General</c:formatCode>
                <c:ptCount val="3"/>
                <c:pt idx="0">
                  <c:v>24.630000000000031</c:v>
                </c:pt>
                <c:pt idx="1">
                  <c:v>7.09</c:v>
                </c:pt>
                <c:pt idx="2">
                  <c:v>3.8</c:v>
                </c:pt>
              </c:numCache>
            </c:numRef>
          </c:val>
        </c:ser>
        <c:overlap val="100"/>
        <c:axId val="105456768"/>
        <c:axId val="105458304"/>
      </c:barChart>
      <c:catAx>
        <c:axId val="105456768"/>
        <c:scaling>
          <c:orientation val="minMax"/>
        </c:scaling>
        <c:axPos val="l"/>
        <c:tickLblPos val="nextTo"/>
        <c:txPr>
          <a:bodyPr/>
          <a:lstStyle/>
          <a:p>
            <a:pPr>
              <a:defRPr lang="en-US" sz="1600"/>
            </a:pPr>
            <a:endParaRPr lang="zh-TW"/>
          </a:p>
        </c:txPr>
        <c:crossAx val="105458304"/>
        <c:crosses val="autoZero"/>
        <c:auto val="1"/>
        <c:lblAlgn val="ctr"/>
        <c:lblOffset val="100"/>
      </c:catAx>
      <c:valAx>
        <c:axId val="105458304"/>
        <c:scaling>
          <c:orientation val="minMax"/>
        </c:scaling>
        <c:axPos val="b"/>
        <c:majorGridlines>
          <c:spPr>
            <a:ln>
              <a:solidFill>
                <a:schemeClr val="tx1">
                  <a:lumMod val="95000"/>
                  <a:lumOff val="5000"/>
                </a:schemeClr>
              </a:solidFill>
            </a:ln>
          </c:spPr>
        </c:majorGridlines>
        <c:numFmt formatCode="0%" sourceLinked="1"/>
        <c:tickLblPos val="nextTo"/>
        <c:txPr>
          <a:bodyPr/>
          <a:lstStyle/>
          <a:p>
            <a:pPr>
              <a:defRPr lang="en-US"/>
            </a:pPr>
            <a:endParaRPr lang="zh-TW"/>
          </a:p>
        </c:txPr>
        <c:crossAx val="105456768"/>
        <c:crosses val="autoZero"/>
        <c:crossBetween val="between"/>
      </c:valAx>
      <c:spPr>
        <a:solidFill>
          <a:srgbClr val="FFFFFF"/>
        </a:solidFill>
        <a:ln>
          <a:solidFill>
            <a:schemeClr val="tx1">
              <a:lumMod val="95000"/>
              <a:lumOff val="5000"/>
            </a:schemeClr>
          </a:solidFill>
        </a:ln>
      </c:spPr>
    </c:plotArea>
    <c:legend>
      <c:legendPos val="r"/>
      <c:txPr>
        <a:bodyPr/>
        <a:lstStyle/>
        <a:p>
          <a:pPr>
            <a:defRPr lang="en-US"/>
          </a:pPr>
          <a:endParaRPr lang="zh-TW"/>
        </a:p>
      </c:txPr>
    </c:legend>
    <c:plotVisOnly val="1"/>
  </c:chart>
  <c:spPr>
    <a:solidFill>
      <a:schemeClr val="bg2"/>
    </a:solidFill>
  </c:spPr>
  <c:txPr>
    <a:bodyPr/>
    <a:lstStyle/>
    <a:p>
      <a:pPr>
        <a:defRPr sz="1400" b="1">
          <a:latin typeface="Arial" pitchFamily="34" charset="0"/>
          <a:cs typeface="Arial" pitchFamily="34" charset="0"/>
        </a:defRPr>
      </a:pPr>
      <a:endParaRPr lang="zh-TW"/>
    </a:p>
  </c:tx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zh-TW"/>
  <c:chart>
    <c:plotArea>
      <c:layout/>
      <c:barChart>
        <c:barDir val="bar"/>
        <c:grouping val="percentStacked"/>
        <c:ser>
          <c:idx val="0"/>
          <c:order val="0"/>
          <c:tx>
            <c:strRef>
              <c:f>apaso!$F$3</c:f>
              <c:strCache>
                <c:ptCount val="1"/>
                <c:pt idx="0">
                  <c:v>SD</c:v>
                </c:pt>
              </c:strCache>
            </c:strRef>
          </c:tx>
          <c:spPr>
            <a:solidFill>
              <a:srgbClr val="33CCFF"/>
            </a:solidFill>
            <a:ln>
              <a:solidFill>
                <a:schemeClr val="tx1">
                  <a:lumMod val="95000"/>
                  <a:lumOff val="5000"/>
                </a:schemeClr>
              </a:solidFill>
            </a:ln>
          </c:spPr>
          <c:cat>
            <c:strRef>
              <c:f>apaso!$E$4:$E$6</c:f>
              <c:strCache>
                <c:ptCount val="3"/>
                <c:pt idx="0">
                  <c:v>P3-P6</c:v>
                </c:pt>
                <c:pt idx="1">
                  <c:v>S1-S3</c:v>
                </c:pt>
                <c:pt idx="2">
                  <c:v>S4-S7</c:v>
                </c:pt>
              </c:strCache>
            </c:strRef>
          </c:cat>
          <c:val>
            <c:numRef>
              <c:f>apaso!$F$4:$F$6</c:f>
              <c:numCache>
                <c:formatCode>General</c:formatCode>
                <c:ptCount val="3"/>
                <c:pt idx="0">
                  <c:v>7.58</c:v>
                </c:pt>
                <c:pt idx="1">
                  <c:v>5.1099999999999985</c:v>
                </c:pt>
                <c:pt idx="2">
                  <c:v>6.56</c:v>
                </c:pt>
              </c:numCache>
            </c:numRef>
          </c:val>
        </c:ser>
        <c:ser>
          <c:idx val="1"/>
          <c:order val="1"/>
          <c:tx>
            <c:strRef>
              <c:f>apaso!$G$3</c:f>
              <c:strCache>
                <c:ptCount val="1"/>
                <c:pt idx="0">
                  <c:v>D</c:v>
                </c:pt>
              </c:strCache>
            </c:strRef>
          </c:tx>
          <c:spPr>
            <a:solidFill>
              <a:srgbClr val="FF0000"/>
            </a:solidFill>
            <a:ln>
              <a:solidFill>
                <a:schemeClr val="tx1">
                  <a:lumMod val="95000"/>
                  <a:lumOff val="5000"/>
                </a:schemeClr>
              </a:solidFill>
            </a:ln>
          </c:spPr>
          <c:cat>
            <c:strRef>
              <c:f>apaso!$E$4:$E$6</c:f>
              <c:strCache>
                <c:ptCount val="3"/>
                <c:pt idx="0">
                  <c:v>P3-P6</c:v>
                </c:pt>
                <c:pt idx="1">
                  <c:v>S1-S3</c:v>
                </c:pt>
                <c:pt idx="2">
                  <c:v>S4-S7</c:v>
                </c:pt>
              </c:strCache>
            </c:strRef>
          </c:cat>
          <c:val>
            <c:numRef>
              <c:f>apaso!$G$4:$G$6</c:f>
              <c:numCache>
                <c:formatCode>General</c:formatCode>
                <c:ptCount val="3"/>
                <c:pt idx="0">
                  <c:v>28.759999999999987</c:v>
                </c:pt>
                <c:pt idx="1">
                  <c:v>35.51</c:v>
                </c:pt>
                <c:pt idx="2">
                  <c:v>42.98</c:v>
                </c:pt>
              </c:numCache>
            </c:numRef>
          </c:val>
        </c:ser>
        <c:ser>
          <c:idx val="2"/>
          <c:order val="2"/>
          <c:tx>
            <c:strRef>
              <c:f>apaso!$H$3</c:f>
              <c:strCache>
                <c:ptCount val="1"/>
                <c:pt idx="0">
                  <c:v>A</c:v>
                </c:pt>
              </c:strCache>
            </c:strRef>
          </c:tx>
          <c:spPr>
            <a:solidFill>
              <a:srgbClr val="92D050"/>
            </a:solidFill>
            <a:ln>
              <a:solidFill>
                <a:schemeClr val="tx1">
                  <a:lumMod val="95000"/>
                  <a:lumOff val="5000"/>
                </a:schemeClr>
              </a:solidFill>
            </a:ln>
          </c:spPr>
          <c:cat>
            <c:strRef>
              <c:f>apaso!$E$4:$E$6</c:f>
              <c:strCache>
                <c:ptCount val="3"/>
                <c:pt idx="0">
                  <c:v>P3-P6</c:v>
                </c:pt>
                <c:pt idx="1">
                  <c:v>S1-S3</c:v>
                </c:pt>
                <c:pt idx="2">
                  <c:v>S4-S7</c:v>
                </c:pt>
              </c:strCache>
            </c:strRef>
          </c:cat>
          <c:val>
            <c:numRef>
              <c:f>apaso!$H$4:$H$6</c:f>
              <c:numCache>
                <c:formatCode>General</c:formatCode>
                <c:ptCount val="3"/>
                <c:pt idx="0">
                  <c:v>45.27</c:v>
                </c:pt>
                <c:pt idx="1">
                  <c:v>52.54</c:v>
                </c:pt>
                <c:pt idx="2">
                  <c:v>45.48</c:v>
                </c:pt>
              </c:numCache>
            </c:numRef>
          </c:val>
        </c:ser>
        <c:ser>
          <c:idx val="3"/>
          <c:order val="3"/>
          <c:tx>
            <c:strRef>
              <c:f>apaso!$I$3</c:f>
              <c:strCache>
                <c:ptCount val="1"/>
                <c:pt idx="0">
                  <c:v>SA</c:v>
                </c:pt>
              </c:strCache>
            </c:strRef>
          </c:tx>
          <c:spPr>
            <a:solidFill>
              <a:srgbClr val="FFFF00"/>
            </a:solidFill>
            <a:ln>
              <a:solidFill>
                <a:schemeClr val="tx1">
                  <a:lumMod val="95000"/>
                  <a:lumOff val="5000"/>
                </a:schemeClr>
              </a:solidFill>
            </a:ln>
          </c:spPr>
          <c:cat>
            <c:strRef>
              <c:f>apaso!$E$4:$E$6</c:f>
              <c:strCache>
                <c:ptCount val="3"/>
                <c:pt idx="0">
                  <c:v>P3-P6</c:v>
                </c:pt>
                <c:pt idx="1">
                  <c:v>S1-S3</c:v>
                </c:pt>
                <c:pt idx="2">
                  <c:v>S4-S7</c:v>
                </c:pt>
              </c:strCache>
            </c:strRef>
          </c:cat>
          <c:val>
            <c:numRef>
              <c:f>apaso!$I$4:$I$6</c:f>
              <c:numCache>
                <c:formatCode>General</c:formatCode>
                <c:ptCount val="3"/>
                <c:pt idx="0">
                  <c:v>18.39</c:v>
                </c:pt>
                <c:pt idx="1">
                  <c:v>7.2</c:v>
                </c:pt>
                <c:pt idx="2">
                  <c:v>4.9800000000000004</c:v>
                </c:pt>
              </c:numCache>
            </c:numRef>
          </c:val>
        </c:ser>
        <c:overlap val="100"/>
        <c:axId val="105509248"/>
        <c:axId val="105510784"/>
      </c:barChart>
      <c:catAx>
        <c:axId val="105509248"/>
        <c:scaling>
          <c:orientation val="minMax"/>
        </c:scaling>
        <c:axPos val="l"/>
        <c:tickLblPos val="nextTo"/>
        <c:txPr>
          <a:bodyPr/>
          <a:lstStyle/>
          <a:p>
            <a:pPr>
              <a:defRPr lang="en-US"/>
            </a:pPr>
            <a:endParaRPr lang="zh-TW"/>
          </a:p>
        </c:txPr>
        <c:crossAx val="105510784"/>
        <c:crosses val="autoZero"/>
        <c:auto val="1"/>
        <c:lblAlgn val="ctr"/>
        <c:lblOffset val="100"/>
      </c:catAx>
      <c:valAx>
        <c:axId val="105510784"/>
        <c:scaling>
          <c:orientation val="minMax"/>
        </c:scaling>
        <c:axPos val="b"/>
        <c:majorGridlines>
          <c:spPr>
            <a:ln>
              <a:solidFill>
                <a:schemeClr val="tx1">
                  <a:lumMod val="95000"/>
                  <a:lumOff val="5000"/>
                </a:schemeClr>
              </a:solidFill>
            </a:ln>
          </c:spPr>
        </c:majorGridlines>
        <c:numFmt formatCode="0%" sourceLinked="1"/>
        <c:tickLblPos val="nextTo"/>
        <c:txPr>
          <a:bodyPr/>
          <a:lstStyle/>
          <a:p>
            <a:pPr>
              <a:defRPr lang="en-US" sz="900"/>
            </a:pPr>
            <a:endParaRPr lang="zh-TW"/>
          </a:p>
        </c:txPr>
        <c:crossAx val="105509248"/>
        <c:crosses val="autoZero"/>
        <c:crossBetween val="between"/>
        <c:majorUnit val="0.2"/>
      </c:valAx>
      <c:spPr>
        <a:solidFill>
          <a:srgbClr val="FFFFFF"/>
        </a:solidFill>
        <a:ln>
          <a:solidFill>
            <a:schemeClr val="tx1">
              <a:lumMod val="95000"/>
              <a:lumOff val="5000"/>
            </a:schemeClr>
          </a:solidFill>
        </a:ln>
      </c:spPr>
    </c:plotArea>
    <c:legend>
      <c:legendPos val="r"/>
      <c:txPr>
        <a:bodyPr/>
        <a:lstStyle/>
        <a:p>
          <a:pPr>
            <a:defRPr lang="en-US"/>
          </a:pPr>
          <a:endParaRPr lang="zh-TW"/>
        </a:p>
      </c:txPr>
    </c:legend>
    <c:plotVisOnly val="1"/>
  </c:chart>
  <c:spPr>
    <a:solidFill>
      <a:schemeClr val="bg2"/>
    </a:solidFill>
  </c:spPr>
  <c:txPr>
    <a:bodyPr/>
    <a:lstStyle/>
    <a:p>
      <a:pPr>
        <a:defRPr sz="1200" b="1">
          <a:latin typeface="Arial" pitchFamily="34" charset="0"/>
          <a:cs typeface="Arial" pitchFamily="34" charset="0"/>
        </a:defRPr>
      </a:pPr>
      <a:endParaRPr lang="zh-TW"/>
    </a:p>
  </c:tx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zh-TW"/>
  <c:chart>
    <c:plotArea>
      <c:layout/>
      <c:barChart>
        <c:barDir val="bar"/>
        <c:grouping val="percentStacked"/>
        <c:ser>
          <c:idx val="0"/>
          <c:order val="0"/>
          <c:tx>
            <c:strRef>
              <c:f>apaso!$F$10</c:f>
              <c:strCache>
                <c:ptCount val="1"/>
                <c:pt idx="0">
                  <c:v>SD</c:v>
                </c:pt>
              </c:strCache>
            </c:strRef>
          </c:tx>
          <c:spPr>
            <a:solidFill>
              <a:srgbClr val="33CCFF"/>
            </a:solidFill>
            <a:ln>
              <a:solidFill>
                <a:schemeClr val="tx1">
                  <a:lumMod val="95000"/>
                  <a:lumOff val="5000"/>
                </a:schemeClr>
              </a:solidFill>
            </a:ln>
          </c:spPr>
          <c:cat>
            <c:strRef>
              <c:f>apaso!$E$11:$E$13</c:f>
              <c:strCache>
                <c:ptCount val="3"/>
                <c:pt idx="0">
                  <c:v>P3-P6</c:v>
                </c:pt>
                <c:pt idx="1">
                  <c:v>S1-S3</c:v>
                </c:pt>
                <c:pt idx="2">
                  <c:v>S4-S7</c:v>
                </c:pt>
              </c:strCache>
            </c:strRef>
          </c:cat>
          <c:val>
            <c:numRef>
              <c:f>apaso!$F$11:$F$13</c:f>
              <c:numCache>
                <c:formatCode>General</c:formatCode>
                <c:ptCount val="3"/>
                <c:pt idx="0">
                  <c:v>9.83</c:v>
                </c:pt>
                <c:pt idx="1">
                  <c:v>7.74</c:v>
                </c:pt>
                <c:pt idx="2">
                  <c:v>9.34</c:v>
                </c:pt>
              </c:numCache>
            </c:numRef>
          </c:val>
        </c:ser>
        <c:ser>
          <c:idx val="1"/>
          <c:order val="1"/>
          <c:tx>
            <c:strRef>
              <c:f>apaso!$G$10</c:f>
              <c:strCache>
                <c:ptCount val="1"/>
                <c:pt idx="0">
                  <c:v>D</c:v>
                </c:pt>
              </c:strCache>
            </c:strRef>
          </c:tx>
          <c:spPr>
            <a:solidFill>
              <a:srgbClr val="FF0000"/>
            </a:solidFill>
            <a:ln>
              <a:solidFill>
                <a:schemeClr val="tx1">
                  <a:lumMod val="95000"/>
                  <a:lumOff val="5000"/>
                </a:schemeClr>
              </a:solidFill>
            </a:ln>
          </c:spPr>
          <c:cat>
            <c:strRef>
              <c:f>apaso!$E$11:$E$13</c:f>
              <c:strCache>
                <c:ptCount val="3"/>
                <c:pt idx="0">
                  <c:v>P3-P6</c:v>
                </c:pt>
                <c:pt idx="1">
                  <c:v>S1-S3</c:v>
                </c:pt>
                <c:pt idx="2">
                  <c:v>S4-S7</c:v>
                </c:pt>
              </c:strCache>
            </c:strRef>
          </c:cat>
          <c:val>
            <c:numRef>
              <c:f>apaso!$G$11:$G$13</c:f>
              <c:numCache>
                <c:formatCode>General</c:formatCode>
                <c:ptCount val="3"/>
                <c:pt idx="0">
                  <c:v>30.959999999999987</c:v>
                </c:pt>
                <c:pt idx="1">
                  <c:v>44.57</c:v>
                </c:pt>
                <c:pt idx="2">
                  <c:v>52.220000000000013</c:v>
                </c:pt>
              </c:numCache>
            </c:numRef>
          </c:val>
        </c:ser>
        <c:ser>
          <c:idx val="2"/>
          <c:order val="2"/>
          <c:tx>
            <c:strRef>
              <c:f>apaso!$H$10</c:f>
              <c:strCache>
                <c:ptCount val="1"/>
                <c:pt idx="0">
                  <c:v>A</c:v>
                </c:pt>
              </c:strCache>
            </c:strRef>
          </c:tx>
          <c:spPr>
            <a:solidFill>
              <a:srgbClr val="92D050"/>
            </a:solidFill>
            <a:ln>
              <a:solidFill>
                <a:schemeClr val="tx1">
                  <a:lumMod val="95000"/>
                  <a:lumOff val="5000"/>
                </a:schemeClr>
              </a:solidFill>
            </a:ln>
          </c:spPr>
          <c:cat>
            <c:strRef>
              <c:f>apaso!$E$11:$E$13</c:f>
              <c:strCache>
                <c:ptCount val="3"/>
                <c:pt idx="0">
                  <c:v>P3-P6</c:v>
                </c:pt>
                <c:pt idx="1">
                  <c:v>S1-S3</c:v>
                </c:pt>
                <c:pt idx="2">
                  <c:v>S4-S7</c:v>
                </c:pt>
              </c:strCache>
            </c:strRef>
          </c:cat>
          <c:val>
            <c:numRef>
              <c:f>apaso!$H$11:$H$13</c:f>
              <c:numCache>
                <c:formatCode>General</c:formatCode>
                <c:ptCount val="3"/>
                <c:pt idx="0">
                  <c:v>39.58</c:v>
                </c:pt>
                <c:pt idx="1">
                  <c:v>40.800000000000004</c:v>
                </c:pt>
                <c:pt idx="2">
                  <c:v>32.9</c:v>
                </c:pt>
              </c:numCache>
            </c:numRef>
          </c:val>
        </c:ser>
        <c:ser>
          <c:idx val="3"/>
          <c:order val="3"/>
          <c:tx>
            <c:strRef>
              <c:f>apaso!$I$10</c:f>
              <c:strCache>
                <c:ptCount val="1"/>
                <c:pt idx="0">
                  <c:v>SA</c:v>
                </c:pt>
              </c:strCache>
            </c:strRef>
          </c:tx>
          <c:spPr>
            <a:solidFill>
              <a:srgbClr val="FFFF00"/>
            </a:solidFill>
            <a:ln>
              <a:solidFill>
                <a:schemeClr val="tx1">
                  <a:lumMod val="95000"/>
                  <a:lumOff val="5000"/>
                </a:schemeClr>
              </a:solidFill>
            </a:ln>
          </c:spPr>
          <c:cat>
            <c:strRef>
              <c:f>apaso!$E$11:$E$13</c:f>
              <c:strCache>
                <c:ptCount val="3"/>
                <c:pt idx="0">
                  <c:v>P3-P6</c:v>
                </c:pt>
                <c:pt idx="1">
                  <c:v>S1-S3</c:v>
                </c:pt>
                <c:pt idx="2">
                  <c:v>S4-S7</c:v>
                </c:pt>
              </c:strCache>
            </c:strRef>
          </c:cat>
          <c:val>
            <c:numRef>
              <c:f>apaso!$I$11:$I$13</c:f>
              <c:numCache>
                <c:formatCode>General</c:formatCode>
                <c:ptCount val="3"/>
                <c:pt idx="0">
                  <c:v>19.630000000000031</c:v>
                </c:pt>
                <c:pt idx="1">
                  <c:v>6.9</c:v>
                </c:pt>
                <c:pt idx="2">
                  <c:v>5.54</c:v>
                </c:pt>
              </c:numCache>
            </c:numRef>
          </c:val>
        </c:ser>
        <c:overlap val="100"/>
        <c:axId val="105545088"/>
        <c:axId val="105563264"/>
      </c:barChart>
      <c:catAx>
        <c:axId val="105545088"/>
        <c:scaling>
          <c:orientation val="minMax"/>
        </c:scaling>
        <c:axPos val="l"/>
        <c:tickLblPos val="nextTo"/>
        <c:txPr>
          <a:bodyPr/>
          <a:lstStyle/>
          <a:p>
            <a:pPr>
              <a:defRPr lang="en-US"/>
            </a:pPr>
            <a:endParaRPr lang="zh-TW"/>
          </a:p>
        </c:txPr>
        <c:crossAx val="105563264"/>
        <c:crosses val="autoZero"/>
        <c:auto val="1"/>
        <c:lblAlgn val="ctr"/>
        <c:lblOffset val="100"/>
      </c:catAx>
      <c:valAx>
        <c:axId val="105563264"/>
        <c:scaling>
          <c:orientation val="minMax"/>
        </c:scaling>
        <c:axPos val="b"/>
        <c:majorGridlines>
          <c:spPr>
            <a:ln>
              <a:solidFill>
                <a:schemeClr val="tx1">
                  <a:lumMod val="95000"/>
                  <a:lumOff val="5000"/>
                </a:schemeClr>
              </a:solidFill>
            </a:ln>
          </c:spPr>
        </c:majorGridlines>
        <c:numFmt formatCode="0%" sourceLinked="1"/>
        <c:tickLblPos val="nextTo"/>
        <c:txPr>
          <a:bodyPr/>
          <a:lstStyle/>
          <a:p>
            <a:pPr>
              <a:defRPr lang="en-US" sz="900"/>
            </a:pPr>
            <a:endParaRPr lang="zh-TW"/>
          </a:p>
        </c:txPr>
        <c:crossAx val="105545088"/>
        <c:crosses val="autoZero"/>
        <c:crossBetween val="between"/>
      </c:valAx>
      <c:spPr>
        <a:solidFill>
          <a:srgbClr val="FFFFFF"/>
        </a:solidFill>
        <a:ln>
          <a:solidFill>
            <a:schemeClr val="tx1">
              <a:lumMod val="95000"/>
              <a:lumOff val="5000"/>
            </a:schemeClr>
          </a:solidFill>
        </a:ln>
      </c:spPr>
    </c:plotArea>
    <c:legend>
      <c:legendPos val="r"/>
      <c:txPr>
        <a:bodyPr/>
        <a:lstStyle/>
        <a:p>
          <a:pPr>
            <a:defRPr lang="en-US"/>
          </a:pPr>
          <a:endParaRPr lang="zh-TW"/>
        </a:p>
      </c:txPr>
    </c:legend>
    <c:plotVisOnly val="1"/>
  </c:chart>
  <c:spPr>
    <a:solidFill>
      <a:schemeClr val="bg2"/>
    </a:solidFill>
  </c:spPr>
  <c:txPr>
    <a:bodyPr/>
    <a:lstStyle/>
    <a:p>
      <a:pPr>
        <a:defRPr sz="1200" b="1">
          <a:latin typeface="Arial" pitchFamily="34" charset="0"/>
          <a:cs typeface="Arial" pitchFamily="34" charset="0"/>
        </a:defRPr>
      </a:pPr>
      <a:endParaRPr lang="zh-TW"/>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sz="2000"/>
            </a:pPr>
            <a:r>
              <a:rPr lang="zh-TW" altLang="en-US" sz="2000"/>
              <a:t>經歷</a:t>
            </a:r>
            <a:endParaRPr lang="en-US" altLang="en-US" sz="2000"/>
          </a:p>
        </c:rich>
      </c:tx>
    </c:title>
    <c:plotArea>
      <c:layout/>
      <c:barChart>
        <c:barDir val="bar"/>
        <c:grouping val="percentStacked"/>
        <c:ser>
          <c:idx val="0"/>
          <c:order val="0"/>
          <c:tx>
            <c:strRef>
              <c:f>Experience!$H$1</c:f>
              <c:strCache>
                <c:ptCount val="1"/>
                <c:pt idx="0">
                  <c:v>毫不同意</c:v>
                </c:pt>
              </c:strCache>
            </c:strRef>
          </c:tx>
          <c:spPr>
            <a:solidFill>
              <a:srgbClr val="3399FF"/>
            </a:solidFill>
            <a:ln>
              <a:solidFill>
                <a:srgbClr val="0000FF"/>
              </a:solidFill>
            </a:ln>
          </c:spPr>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Experience!$H$2:$H$6</c:f>
              <c:numCache>
                <c:formatCode>0.00%</c:formatCode>
                <c:ptCount val="5"/>
                <c:pt idx="0">
                  <c:v>0.11556982343499199</c:v>
                </c:pt>
                <c:pt idx="1">
                  <c:v>6.2299465240641845E-2</c:v>
                </c:pt>
                <c:pt idx="2">
                  <c:v>0.14421531869309095</c:v>
                </c:pt>
                <c:pt idx="3">
                  <c:v>0.13022508038585209</c:v>
                </c:pt>
                <c:pt idx="4">
                  <c:v>9.2247958227339652E-2</c:v>
                </c:pt>
              </c:numCache>
            </c:numRef>
          </c:val>
        </c:ser>
        <c:ser>
          <c:idx val="1"/>
          <c:order val="1"/>
          <c:tx>
            <c:strRef>
              <c:f>Experience!$I$1</c:f>
              <c:strCache>
                <c:ptCount val="1"/>
                <c:pt idx="0">
                  <c:v>不太同意</c:v>
                </c:pt>
              </c:strCache>
            </c:strRef>
          </c:tx>
          <c:spPr>
            <a:solidFill>
              <a:srgbClr val="FF7C80"/>
            </a:solidFill>
            <a:ln>
              <a:solidFill>
                <a:srgbClr val="FF0000"/>
              </a:solidFill>
            </a:ln>
          </c:spPr>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Experience!$I$2:$I$6</c:f>
              <c:numCache>
                <c:formatCode>0.00%</c:formatCode>
                <c:ptCount val="5"/>
                <c:pt idx="0">
                  <c:v>0.36195826645264972</c:v>
                </c:pt>
                <c:pt idx="1">
                  <c:v>0.27820855614973261</c:v>
                </c:pt>
                <c:pt idx="2">
                  <c:v>0.44536689876807772</c:v>
                </c:pt>
                <c:pt idx="3">
                  <c:v>0.41492497320471783</c:v>
                </c:pt>
                <c:pt idx="4">
                  <c:v>0.31704378096130681</c:v>
                </c:pt>
              </c:numCache>
            </c:numRef>
          </c:val>
        </c:ser>
        <c:ser>
          <c:idx val="2"/>
          <c:order val="2"/>
          <c:tx>
            <c:strRef>
              <c:f>Experience!$J$1</c:f>
              <c:strCache>
                <c:ptCount val="1"/>
                <c:pt idx="0">
                  <c:v>相當同意</c:v>
                </c:pt>
              </c:strCache>
            </c:strRef>
          </c:tx>
          <c:spPr>
            <a:solidFill>
              <a:srgbClr val="00CC99"/>
            </a:solidFill>
          </c:spPr>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Experience!$J$2:$J$6</c:f>
              <c:numCache>
                <c:formatCode>0.00%</c:formatCode>
                <c:ptCount val="5"/>
                <c:pt idx="0">
                  <c:v>0.38884430176565193</c:v>
                </c:pt>
                <c:pt idx="1">
                  <c:v>0.53195187165775404</c:v>
                </c:pt>
                <c:pt idx="2">
                  <c:v>0.34279592929833924</c:v>
                </c:pt>
                <c:pt idx="3">
                  <c:v>0.38397642015005495</c:v>
                </c:pt>
                <c:pt idx="4">
                  <c:v>0.45682152898647782</c:v>
                </c:pt>
              </c:numCache>
            </c:numRef>
          </c:val>
        </c:ser>
        <c:ser>
          <c:idx val="3"/>
          <c:order val="3"/>
          <c:tx>
            <c:strRef>
              <c:f>Experience!$K$1</c:f>
              <c:strCache>
                <c:ptCount val="1"/>
                <c:pt idx="0">
                  <c:v>極之同意</c:v>
                </c:pt>
              </c:strCache>
            </c:strRef>
          </c:tx>
          <c:spPr>
            <a:solidFill>
              <a:srgbClr val="CC66FF"/>
            </a:solidFill>
            <a:ln>
              <a:solidFill>
                <a:srgbClr val="7030A0"/>
              </a:solidFill>
            </a:ln>
          </c:spPr>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Experience!$K$2:$K$6</c:f>
              <c:numCache>
                <c:formatCode>0.00%</c:formatCode>
                <c:ptCount val="5"/>
                <c:pt idx="0">
                  <c:v>0.13362760834670917</c:v>
                </c:pt>
                <c:pt idx="1">
                  <c:v>0.12754010695187171</c:v>
                </c:pt>
                <c:pt idx="2">
                  <c:v>6.7621853240492774E-2</c:v>
                </c:pt>
                <c:pt idx="3">
                  <c:v>7.0873526259378414E-2</c:v>
                </c:pt>
                <c:pt idx="4">
                  <c:v>0.1338867318248762</c:v>
                </c:pt>
              </c:numCache>
            </c:numRef>
          </c:val>
        </c:ser>
        <c:overlap val="100"/>
        <c:axId val="76649984"/>
        <c:axId val="76651520"/>
      </c:barChart>
      <c:catAx>
        <c:axId val="76649984"/>
        <c:scaling>
          <c:orientation val="minMax"/>
        </c:scaling>
        <c:axPos val="l"/>
        <c:numFmt formatCode="General" sourceLinked="1"/>
        <c:tickLblPos val="nextTo"/>
        <c:txPr>
          <a:bodyPr/>
          <a:lstStyle/>
          <a:p>
            <a:pPr>
              <a:defRPr lang="zh-TW" sz="1600" b="1"/>
            </a:pPr>
            <a:endParaRPr lang="zh-TW"/>
          </a:p>
        </c:txPr>
        <c:crossAx val="76651520"/>
        <c:crosses val="autoZero"/>
        <c:auto val="1"/>
        <c:lblAlgn val="ctr"/>
        <c:lblOffset val="100"/>
      </c:catAx>
      <c:valAx>
        <c:axId val="76651520"/>
        <c:scaling>
          <c:orientation val="minMax"/>
        </c:scaling>
        <c:axPos val="b"/>
        <c:majorGridlines/>
        <c:numFmt formatCode="0%" sourceLinked="1"/>
        <c:tickLblPos val="nextTo"/>
        <c:txPr>
          <a:bodyPr/>
          <a:lstStyle/>
          <a:p>
            <a:pPr>
              <a:defRPr lang="zh-TW" sz="1600" b="1"/>
            </a:pPr>
            <a:endParaRPr lang="zh-TW"/>
          </a:p>
        </c:txPr>
        <c:crossAx val="7664998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zh-TW" sz="1600" b="1" i="0" u="none" strike="noStrike" kern="1200" baseline="0">
                <a:solidFill>
                  <a:prstClr val="black"/>
                </a:solidFill>
                <a:latin typeface="Arial" pitchFamily="34" charset="0"/>
                <a:ea typeface="+mn-ea"/>
                <a:cs typeface="Arial" pitchFamily="34" charset="0"/>
              </a:defRPr>
            </a:pPr>
            <a:r>
              <a:rPr lang="en-US" sz="1600" b="1" i="0" baseline="0" dirty="0" smtClean="0"/>
              <a:t>Raw Score - </a:t>
            </a:r>
            <a:r>
              <a:rPr lang="en-US" sz="1600" b="1" i="0" u="none" strike="noStrike" baseline="0" dirty="0" err="1" smtClean="0"/>
              <a:t>Rasch</a:t>
            </a:r>
            <a:r>
              <a:rPr lang="en-US" sz="1600" b="1" i="0" u="none" strike="noStrike" baseline="0" dirty="0" smtClean="0"/>
              <a:t> Score </a:t>
            </a:r>
            <a:r>
              <a:rPr lang="en-US" sz="1600" b="1" i="0" baseline="0" dirty="0" smtClean="0"/>
              <a:t>Conversion </a:t>
            </a:r>
            <a:r>
              <a:rPr lang="en-US" altLang="en-US" sz="1600" dirty="0" smtClean="0">
                <a:latin typeface="Arial" pitchFamily="34" charset="0"/>
                <a:cs typeface="Arial" pitchFamily="34" charset="0"/>
              </a:rPr>
              <a:t> </a:t>
            </a:r>
            <a:endParaRPr lang="en-US" altLang="en-US" sz="1600" dirty="0">
              <a:latin typeface="Arial" pitchFamily="34" charset="0"/>
              <a:cs typeface="Arial" pitchFamily="34" charset="0"/>
            </a:endParaRPr>
          </a:p>
        </c:rich>
      </c:tx>
      <c:layout>
        <c:manualLayout>
          <c:xMode val="edge"/>
          <c:yMode val="edge"/>
          <c:x val="0.30806460693976639"/>
          <c:y val="9.9458563182727271E-3"/>
        </c:manualLayout>
      </c:layout>
    </c:title>
    <c:plotArea>
      <c:layout>
        <c:manualLayout>
          <c:layoutTarget val="inner"/>
          <c:xMode val="edge"/>
          <c:yMode val="edge"/>
          <c:x val="9.9733486439195107E-2"/>
          <c:y val="7.2089944789773999E-2"/>
          <c:w val="0.83806835083114606"/>
          <c:h val="0.84579923165755233"/>
        </c:manualLayout>
      </c:layout>
      <c:scatterChart>
        <c:scatterStyle val="lineMarker"/>
        <c:ser>
          <c:idx val="0"/>
          <c:order val="0"/>
          <c:tx>
            <c:strRef>
              <c:f>Sheet1!$A$1</c:f>
              <c:strCache>
                <c:ptCount val="1"/>
                <c:pt idx="0">
                  <c:v>RASCH Measure </c:v>
                </c:pt>
              </c:strCache>
            </c:strRef>
          </c:tx>
          <c:spPr>
            <a:ln w="22225">
              <a:solidFill>
                <a:srgbClr val="0000FF"/>
              </a:solidFill>
            </a:ln>
          </c:spPr>
          <c:marker>
            <c:symbol val="circle"/>
            <c:size val="5"/>
            <c:spPr>
              <a:ln>
                <a:solidFill>
                  <a:srgbClr val="0000FF"/>
                </a:solidFill>
              </a:ln>
            </c:spPr>
          </c:marker>
          <c:xVal>
            <c:numRef>
              <c:f>Sheet1!$B$2:$B$26</c:f>
              <c:numCache>
                <c:formatCode>General</c:formatCod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numCache>
            </c:numRef>
          </c:xVal>
          <c:yVal>
            <c:numRef>
              <c:f>Sheet1!$A$2:$A$26</c:f>
              <c:numCache>
                <c:formatCode>General</c:formatCode>
                <c:ptCount val="25"/>
                <c:pt idx="0">
                  <c:v>-6.3266999999999998</c:v>
                </c:pt>
                <c:pt idx="1">
                  <c:v>-5.0132199999999996</c:v>
                </c:pt>
                <c:pt idx="2">
                  <c:v>-4.1559899999999885</c:v>
                </c:pt>
                <c:pt idx="3">
                  <c:v>-3.5756199999999967</c:v>
                </c:pt>
                <c:pt idx="4">
                  <c:v>-3.0997999999999997</c:v>
                </c:pt>
                <c:pt idx="5">
                  <c:v>-2.67293</c:v>
                </c:pt>
                <c:pt idx="6">
                  <c:v>-2.2695099999999999</c:v>
                </c:pt>
                <c:pt idx="7">
                  <c:v>-1.8768</c:v>
                </c:pt>
                <c:pt idx="8">
                  <c:v>-1.4895999999999976</c:v>
                </c:pt>
                <c:pt idx="9">
                  <c:v>-1.10738</c:v>
                </c:pt>
                <c:pt idx="10">
                  <c:v>-0.73152200000000001</c:v>
                </c:pt>
                <c:pt idx="11">
                  <c:v>-0.36236400000000057</c:v>
                </c:pt>
                <c:pt idx="12">
                  <c:v>2.043000000000004E-3</c:v>
                </c:pt>
                <c:pt idx="13">
                  <c:v>0.36558700000000038</c:v>
                </c:pt>
                <c:pt idx="14">
                  <c:v>0.73241299999999898</c:v>
                </c:pt>
                <c:pt idx="15">
                  <c:v>1.1059939999999981</c:v>
                </c:pt>
                <c:pt idx="16">
                  <c:v>1.4875749999999981</c:v>
                </c:pt>
                <c:pt idx="17">
                  <c:v>1.8767039999999999</c:v>
                </c:pt>
                <c:pt idx="18">
                  <c:v>2.2729779999999997</c:v>
                </c:pt>
                <c:pt idx="19">
                  <c:v>2.6797719999999998</c:v>
                </c:pt>
                <c:pt idx="20">
                  <c:v>3.107974000000004</c:v>
                </c:pt>
                <c:pt idx="21">
                  <c:v>3.5815060000000001</c:v>
                </c:pt>
                <c:pt idx="22">
                  <c:v>4.1550509999999914</c:v>
                </c:pt>
                <c:pt idx="23">
                  <c:v>5.0004970000000002</c:v>
                </c:pt>
                <c:pt idx="24">
                  <c:v>6.3028039999999965</c:v>
                </c:pt>
              </c:numCache>
            </c:numRef>
          </c:yVal>
        </c:ser>
        <c:axId val="105578880"/>
        <c:axId val="105581184"/>
      </c:scatterChart>
      <c:valAx>
        <c:axId val="105578880"/>
        <c:scaling>
          <c:orientation val="minMax"/>
        </c:scaling>
        <c:axPos val="b"/>
        <c:majorGridlines/>
        <c:minorGridlines/>
        <c:title>
          <c:tx>
            <c:rich>
              <a:bodyPr/>
              <a:lstStyle/>
              <a:p>
                <a:pPr>
                  <a:defRPr lang="zh-TW" sz="1600">
                    <a:latin typeface="Arial" pitchFamily="34" charset="0"/>
                    <a:cs typeface="Arial" pitchFamily="34" charset="0"/>
                  </a:defRPr>
                </a:pPr>
                <a:r>
                  <a:rPr lang="en-US" altLang="zh-TW" sz="1600">
                    <a:latin typeface="Arial" pitchFamily="34" charset="0"/>
                    <a:cs typeface="Arial" pitchFamily="34" charset="0"/>
                  </a:rPr>
                  <a:t>Raw Score</a:t>
                </a:r>
                <a:endParaRPr lang="zh-TW" altLang="en-US" sz="1600">
                  <a:latin typeface="Arial" pitchFamily="34" charset="0"/>
                  <a:cs typeface="Arial" pitchFamily="34" charset="0"/>
                </a:endParaRPr>
              </a:p>
            </c:rich>
          </c:tx>
        </c:title>
        <c:numFmt formatCode="General" sourceLinked="1"/>
        <c:tickLblPos val="nextTo"/>
        <c:txPr>
          <a:bodyPr/>
          <a:lstStyle/>
          <a:p>
            <a:pPr>
              <a:defRPr lang="zh-TW" sz="1200" b="1">
                <a:latin typeface="Arial" pitchFamily="34" charset="0"/>
                <a:cs typeface="Arial" pitchFamily="34" charset="0"/>
              </a:defRPr>
            </a:pPr>
            <a:endParaRPr lang="zh-TW"/>
          </a:p>
        </c:txPr>
        <c:crossAx val="105581184"/>
        <c:crosses val="autoZero"/>
        <c:crossBetween val="midCat"/>
        <c:minorUnit val="5"/>
      </c:valAx>
      <c:valAx>
        <c:axId val="105581184"/>
        <c:scaling>
          <c:orientation val="minMax"/>
        </c:scaling>
        <c:axPos val="l"/>
        <c:majorGridlines/>
        <c:minorGridlines/>
        <c:title>
          <c:tx>
            <c:rich>
              <a:bodyPr/>
              <a:lstStyle/>
              <a:p>
                <a:pPr>
                  <a:defRPr lang="zh-TW" sz="1600">
                    <a:latin typeface="Arial" pitchFamily="34" charset="0"/>
                    <a:cs typeface="Arial" pitchFamily="34" charset="0"/>
                  </a:defRPr>
                </a:pPr>
                <a:r>
                  <a:rPr lang="en-US" altLang="zh-TW" sz="1600">
                    <a:latin typeface="Arial" pitchFamily="34" charset="0"/>
                    <a:cs typeface="Arial" pitchFamily="34" charset="0"/>
                  </a:rPr>
                  <a:t>Rasch</a:t>
                </a:r>
                <a:r>
                  <a:rPr lang="en-US" altLang="zh-TW" sz="1600" baseline="0">
                    <a:latin typeface="Arial" pitchFamily="34" charset="0"/>
                    <a:cs typeface="Arial" pitchFamily="34" charset="0"/>
                  </a:rPr>
                  <a:t> Score</a:t>
                </a:r>
                <a:endParaRPr lang="zh-TW" altLang="en-US" sz="1600">
                  <a:latin typeface="Arial" pitchFamily="34" charset="0"/>
                  <a:cs typeface="Arial" pitchFamily="34" charset="0"/>
                </a:endParaRPr>
              </a:p>
            </c:rich>
          </c:tx>
        </c:title>
        <c:numFmt formatCode="General" sourceLinked="1"/>
        <c:tickLblPos val="nextTo"/>
        <c:txPr>
          <a:bodyPr/>
          <a:lstStyle/>
          <a:p>
            <a:pPr>
              <a:defRPr lang="zh-TW" sz="1200" b="1"/>
            </a:pPr>
            <a:endParaRPr lang="zh-TW"/>
          </a:p>
        </c:txPr>
        <c:crossAx val="105578880"/>
        <c:crosses val="autoZero"/>
        <c:crossBetween val="midCat"/>
        <c:minorUnit val="2"/>
      </c:valAx>
    </c:plotArea>
    <c:plotVisOnly val="1"/>
  </c:chart>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1600">
                <a:latin typeface="Arial" pitchFamily="34" charset="0"/>
                <a:cs typeface="Arial" pitchFamily="34" charset="0"/>
              </a:defRPr>
            </a:pPr>
            <a:r>
              <a:rPr lang="en-US" sz="1600" b="1" i="0" baseline="0" dirty="0" err="1">
                <a:latin typeface="Arial" pitchFamily="34" charset="0"/>
                <a:cs typeface="Arial" pitchFamily="34" charset="0"/>
              </a:rPr>
              <a:t>Rasch</a:t>
            </a:r>
            <a:r>
              <a:rPr lang="en-US" sz="1600" b="1" i="0" baseline="0" dirty="0">
                <a:latin typeface="Arial" pitchFamily="34" charset="0"/>
                <a:cs typeface="Arial" pitchFamily="34" charset="0"/>
              </a:rPr>
              <a:t> Score - Raw Score Conversion </a:t>
            </a:r>
            <a:endParaRPr lang="zh-TW" sz="1600" dirty="0">
              <a:latin typeface="Arial" pitchFamily="34" charset="0"/>
              <a:cs typeface="Arial" pitchFamily="34" charset="0"/>
            </a:endParaRPr>
          </a:p>
        </c:rich>
      </c:tx>
      <c:layout>
        <c:manualLayout>
          <c:xMode val="edge"/>
          <c:yMode val="edge"/>
          <c:x val="0.34809864391951056"/>
          <c:y val="2.4793395087107921E-2"/>
        </c:manualLayout>
      </c:layout>
    </c:title>
    <c:plotArea>
      <c:layout>
        <c:manualLayout>
          <c:layoutTarget val="inner"/>
          <c:xMode val="edge"/>
          <c:yMode val="edge"/>
          <c:x val="9.6955682263855064E-2"/>
          <c:y val="9.7558150325373766E-2"/>
          <c:w val="0.85008934820647464"/>
          <c:h val="0.75421539109936242"/>
        </c:manualLayout>
      </c:layout>
      <c:scatterChart>
        <c:scatterStyle val="lineMarker"/>
        <c:ser>
          <c:idx val="0"/>
          <c:order val="0"/>
          <c:tx>
            <c:strRef>
              <c:f>Sheet1!$B$1</c:f>
              <c:strCache>
                <c:ptCount val="1"/>
                <c:pt idx="0">
                  <c:v>Raw Score </c:v>
                </c:pt>
              </c:strCache>
            </c:strRef>
          </c:tx>
          <c:spPr>
            <a:ln w="19050">
              <a:solidFill>
                <a:srgbClr val="FF0000"/>
              </a:solidFill>
            </a:ln>
          </c:spPr>
          <c:marker>
            <c:symbol val="circle"/>
            <c:size val="8"/>
            <c:spPr>
              <a:solidFill>
                <a:srgbClr val="FF0000"/>
              </a:solidFill>
            </c:spPr>
          </c:marker>
          <c:xVal>
            <c:numRef>
              <c:f>Sheet1!$A$2:$A$26</c:f>
              <c:numCache>
                <c:formatCode>General</c:formatCode>
                <c:ptCount val="25"/>
                <c:pt idx="0">
                  <c:v>-6.3266999999999998</c:v>
                </c:pt>
                <c:pt idx="1">
                  <c:v>-5.0132199999999996</c:v>
                </c:pt>
                <c:pt idx="2">
                  <c:v>-4.1559899999999885</c:v>
                </c:pt>
                <c:pt idx="3">
                  <c:v>-3.5756199999999967</c:v>
                </c:pt>
                <c:pt idx="4">
                  <c:v>-3.0997999999999997</c:v>
                </c:pt>
                <c:pt idx="5">
                  <c:v>-2.67293</c:v>
                </c:pt>
                <c:pt idx="6">
                  <c:v>-2.2695099999999999</c:v>
                </c:pt>
                <c:pt idx="7">
                  <c:v>-1.8768</c:v>
                </c:pt>
                <c:pt idx="8">
                  <c:v>-1.4895999999999976</c:v>
                </c:pt>
                <c:pt idx="9">
                  <c:v>-1.10738</c:v>
                </c:pt>
                <c:pt idx="10">
                  <c:v>-0.73152200000000001</c:v>
                </c:pt>
                <c:pt idx="11">
                  <c:v>-0.36236400000000057</c:v>
                </c:pt>
                <c:pt idx="12">
                  <c:v>2.043000000000004E-3</c:v>
                </c:pt>
                <c:pt idx="13">
                  <c:v>0.36558700000000038</c:v>
                </c:pt>
                <c:pt idx="14">
                  <c:v>0.73241299999999898</c:v>
                </c:pt>
                <c:pt idx="15">
                  <c:v>1.1059939999999981</c:v>
                </c:pt>
                <c:pt idx="16">
                  <c:v>1.4875749999999981</c:v>
                </c:pt>
                <c:pt idx="17">
                  <c:v>1.8767039999999999</c:v>
                </c:pt>
                <c:pt idx="18">
                  <c:v>2.2729779999999997</c:v>
                </c:pt>
                <c:pt idx="19">
                  <c:v>2.6797719999999998</c:v>
                </c:pt>
                <c:pt idx="20">
                  <c:v>3.107974000000004</c:v>
                </c:pt>
                <c:pt idx="21">
                  <c:v>3.5815060000000001</c:v>
                </c:pt>
                <c:pt idx="22">
                  <c:v>4.1550509999999914</c:v>
                </c:pt>
                <c:pt idx="23">
                  <c:v>5.0004970000000002</c:v>
                </c:pt>
                <c:pt idx="24">
                  <c:v>6.3028039999999965</c:v>
                </c:pt>
              </c:numCache>
            </c:numRef>
          </c:xVal>
          <c:yVal>
            <c:numRef>
              <c:f>Sheet1!$B$2:$B$26</c:f>
              <c:numCache>
                <c:formatCode>General</c:formatCod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numCache>
            </c:numRef>
          </c:yVal>
        </c:ser>
        <c:axId val="105613952"/>
        <c:axId val="105628800"/>
      </c:scatterChart>
      <c:valAx>
        <c:axId val="105613952"/>
        <c:scaling>
          <c:orientation val="minMax"/>
        </c:scaling>
        <c:axPos val="b"/>
        <c:majorGridlines/>
        <c:minorGridlines/>
        <c:title>
          <c:tx>
            <c:rich>
              <a:bodyPr/>
              <a:lstStyle/>
              <a:p>
                <a:pPr>
                  <a:defRPr lang="zh-TW" sz="1600">
                    <a:latin typeface="Arial" pitchFamily="34" charset="0"/>
                    <a:cs typeface="Arial" pitchFamily="34" charset="0"/>
                  </a:defRPr>
                </a:pPr>
                <a:r>
                  <a:rPr lang="en-US" altLang="zh-TW" sz="1600">
                    <a:latin typeface="Arial" pitchFamily="34" charset="0"/>
                    <a:cs typeface="Arial" pitchFamily="34" charset="0"/>
                  </a:rPr>
                  <a:t>Raw Score</a:t>
                </a:r>
                <a:endParaRPr lang="zh-TW" altLang="en-US" sz="1600">
                  <a:latin typeface="Arial" pitchFamily="34" charset="0"/>
                  <a:cs typeface="Arial" pitchFamily="34" charset="0"/>
                </a:endParaRPr>
              </a:p>
            </c:rich>
          </c:tx>
        </c:title>
        <c:numFmt formatCode="General" sourceLinked="1"/>
        <c:tickLblPos val="nextTo"/>
        <c:txPr>
          <a:bodyPr/>
          <a:lstStyle/>
          <a:p>
            <a:pPr>
              <a:defRPr lang="zh-TW" sz="1400" b="1"/>
            </a:pPr>
            <a:endParaRPr lang="zh-TW"/>
          </a:p>
        </c:txPr>
        <c:crossAx val="105628800"/>
        <c:crosses val="autoZero"/>
        <c:crossBetween val="midCat"/>
        <c:majorUnit val="2"/>
        <c:minorUnit val="2"/>
      </c:valAx>
      <c:valAx>
        <c:axId val="105628800"/>
        <c:scaling>
          <c:orientation val="minMax"/>
        </c:scaling>
        <c:axPos val="l"/>
        <c:majorGridlines/>
        <c:minorGridlines/>
        <c:title>
          <c:tx>
            <c:rich>
              <a:bodyPr/>
              <a:lstStyle/>
              <a:p>
                <a:pPr>
                  <a:defRPr lang="zh-TW" sz="1600">
                    <a:latin typeface="Arial" pitchFamily="34" charset="0"/>
                    <a:cs typeface="Arial" pitchFamily="34" charset="0"/>
                  </a:defRPr>
                </a:pPr>
                <a:r>
                  <a:rPr lang="en-US" altLang="zh-TW" sz="1600">
                    <a:latin typeface="Arial" pitchFamily="34" charset="0"/>
                    <a:cs typeface="Arial" pitchFamily="34" charset="0"/>
                  </a:rPr>
                  <a:t>Rasch</a:t>
                </a:r>
                <a:r>
                  <a:rPr lang="en-US" altLang="zh-TW" sz="1600" baseline="0">
                    <a:latin typeface="Arial" pitchFamily="34" charset="0"/>
                    <a:cs typeface="Arial" pitchFamily="34" charset="0"/>
                  </a:rPr>
                  <a:t> Score</a:t>
                </a:r>
                <a:endParaRPr lang="zh-TW" altLang="en-US" sz="1600">
                  <a:latin typeface="Arial" pitchFamily="34" charset="0"/>
                  <a:cs typeface="Arial" pitchFamily="34" charset="0"/>
                </a:endParaRPr>
              </a:p>
            </c:rich>
          </c:tx>
        </c:title>
        <c:numFmt formatCode="General" sourceLinked="1"/>
        <c:tickLblPos val="nextTo"/>
        <c:txPr>
          <a:bodyPr/>
          <a:lstStyle/>
          <a:p>
            <a:pPr>
              <a:defRPr lang="zh-TW" sz="1400" b="1"/>
            </a:pPr>
            <a:endParaRPr lang="zh-TW"/>
          </a:p>
        </c:txPr>
        <c:crossAx val="105613952"/>
        <c:crosses val="autoZero"/>
        <c:crossBetween val="midCat"/>
        <c:minorUnit val="5"/>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en-US"/>
              <a:t>整體滿足感</a:t>
            </a:r>
            <a:endParaRPr lang="en-US" altLang="en-US"/>
          </a:p>
        </c:rich>
      </c:tx>
    </c:title>
    <c:plotArea>
      <c:layout/>
      <c:barChart>
        <c:barDir val="bar"/>
        <c:grouping val="percentStacked"/>
        <c:ser>
          <c:idx val="0"/>
          <c:order val="0"/>
          <c:tx>
            <c:strRef>
              <c:f>'General Satisfaction'!$H$1</c:f>
              <c:strCache>
                <c:ptCount val="1"/>
                <c:pt idx="0">
                  <c:v>毫不同意</c:v>
                </c:pt>
              </c:strCache>
            </c:strRef>
          </c:tx>
          <c:spPr>
            <a:solidFill>
              <a:srgbClr val="3399FF"/>
            </a:solidFill>
            <a:ln>
              <a:solidFill>
                <a:srgbClr val="0000FF"/>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Satisfaction'!$H$2:$H$7</c:f>
              <c:numCache>
                <c:formatCode>0.00%</c:formatCode>
                <c:ptCount val="6"/>
                <c:pt idx="0">
                  <c:v>7.9831246193383554E-2</c:v>
                </c:pt>
                <c:pt idx="1">
                  <c:v>6.6456589919288933E-2</c:v>
                </c:pt>
                <c:pt idx="2">
                  <c:v>3.9245978104250019E-2</c:v>
                </c:pt>
                <c:pt idx="3">
                  <c:v>3.9926271665130658E-2</c:v>
                </c:pt>
                <c:pt idx="4">
                  <c:v>0.14912953851246682</c:v>
                </c:pt>
                <c:pt idx="5">
                  <c:v>0.25908926744116056</c:v>
                </c:pt>
              </c:numCache>
            </c:numRef>
          </c:val>
        </c:ser>
        <c:ser>
          <c:idx val="1"/>
          <c:order val="1"/>
          <c:tx>
            <c:strRef>
              <c:f>'General Satisfaction'!$I$1</c:f>
              <c:strCache>
                <c:ptCount val="1"/>
                <c:pt idx="0">
                  <c:v>不太同意</c:v>
                </c:pt>
              </c:strCache>
            </c:strRef>
          </c:tx>
          <c:spPr>
            <a:solidFill>
              <a:srgbClr val="FF7C80"/>
            </a:solidFill>
            <a:ln>
              <a:solidFill>
                <a:srgbClr val="FF0000"/>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Satisfaction'!$I$2:$I$7</c:f>
              <c:numCache>
                <c:formatCode>0.00%</c:formatCode>
                <c:ptCount val="6"/>
                <c:pt idx="0">
                  <c:v>0.32055795712821489</c:v>
                </c:pt>
                <c:pt idx="1">
                  <c:v>0.25264206192309407</c:v>
                </c:pt>
                <c:pt idx="2">
                  <c:v>0.18721311962447496</c:v>
                </c:pt>
                <c:pt idx="3">
                  <c:v>0.17968308707673131</c:v>
                </c:pt>
                <c:pt idx="4">
                  <c:v>0.50799741193818904</c:v>
                </c:pt>
                <c:pt idx="5">
                  <c:v>0.46475651598146095</c:v>
                </c:pt>
              </c:numCache>
            </c:numRef>
          </c:val>
        </c:ser>
        <c:ser>
          <c:idx val="2"/>
          <c:order val="2"/>
          <c:tx>
            <c:strRef>
              <c:f>'General Satisfaction'!$J$1</c:f>
              <c:strCache>
                <c:ptCount val="1"/>
                <c:pt idx="0">
                  <c:v>相當同意</c:v>
                </c:pt>
              </c:strCache>
            </c:strRef>
          </c:tx>
          <c:spPr>
            <a:solidFill>
              <a:srgbClr val="00CC99"/>
            </a:solidFill>
            <a:ln>
              <a:solidFill>
                <a:srgbClr val="006600"/>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Satisfaction'!$J$2:$J$7</c:f>
              <c:numCache>
                <c:formatCode>0.00%</c:formatCode>
                <c:ptCount val="6"/>
                <c:pt idx="0">
                  <c:v>0.47172333882971612</c:v>
                </c:pt>
                <c:pt idx="1">
                  <c:v>0.52700031214233689</c:v>
                </c:pt>
                <c:pt idx="2">
                  <c:v>0.59010086305500653</c:v>
                </c:pt>
                <c:pt idx="3">
                  <c:v>0.59544549157178162</c:v>
                </c:pt>
                <c:pt idx="4">
                  <c:v>0.28772626732271162</c:v>
                </c:pt>
                <c:pt idx="5">
                  <c:v>0.21766086799494372</c:v>
                </c:pt>
              </c:numCache>
            </c:numRef>
          </c:val>
        </c:ser>
        <c:ser>
          <c:idx val="3"/>
          <c:order val="3"/>
          <c:tx>
            <c:strRef>
              <c:f>'General Satisfaction'!$K$1</c:f>
              <c:strCache>
                <c:ptCount val="1"/>
                <c:pt idx="0">
                  <c:v>極之同意</c:v>
                </c:pt>
              </c:strCache>
            </c:strRef>
          </c:tx>
          <c:spPr>
            <a:solidFill>
              <a:srgbClr val="CC66FF"/>
            </a:solidFill>
            <a:ln>
              <a:solidFill>
                <a:srgbClr val="7030A0"/>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Satisfaction'!$K$2:$K$7</c:f>
              <c:numCache>
                <c:formatCode>0.00%</c:formatCode>
                <c:ptCount val="6"/>
                <c:pt idx="0">
                  <c:v>0.12788745784868608</c:v>
                </c:pt>
                <c:pt idx="1">
                  <c:v>0.15390103601528057</c:v>
                </c:pt>
                <c:pt idx="2">
                  <c:v>0.18344003921626942</c:v>
                </c:pt>
                <c:pt idx="3">
                  <c:v>0.18494514968635792</c:v>
                </c:pt>
                <c:pt idx="4">
                  <c:v>5.5146782226635972E-2</c:v>
                </c:pt>
                <c:pt idx="5">
                  <c:v>5.8493348582435441E-2</c:v>
                </c:pt>
              </c:numCache>
            </c:numRef>
          </c:val>
        </c:ser>
        <c:overlap val="100"/>
        <c:axId val="83986304"/>
        <c:axId val="83987840"/>
      </c:barChart>
      <c:catAx>
        <c:axId val="83986304"/>
        <c:scaling>
          <c:orientation val="minMax"/>
        </c:scaling>
        <c:axPos val="l"/>
        <c:numFmt formatCode="General" sourceLinked="1"/>
        <c:tickLblPos val="nextTo"/>
        <c:txPr>
          <a:bodyPr/>
          <a:lstStyle/>
          <a:p>
            <a:pPr>
              <a:defRPr lang="zh-TW" sz="1800" b="1"/>
            </a:pPr>
            <a:endParaRPr lang="zh-TW"/>
          </a:p>
        </c:txPr>
        <c:crossAx val="83987840"/>
        <c:crosses val="autoZero"/>
        <c:auto val="1"/>
        <c:lblAlgn val="ctr"/>
        <c:lblOffset val="100"/>
      </c:catAx>
      <c:valAx>
        <c:axId val="83987840"/>
        <c:scaling>
          <c:orientation val="minMax"/>
        </c:scaling>
        <c:axPos val="b"/>
        <c:majorGridlines/>
        <c:numFmt formatCode="0%" sourceLinked="1"/>
        <c:tickLblPos val="nextTo"/>
        <c:txPr>
          <a:bodyPr/>
          <a:lstStyle/>
          <a:p>
            <a:pPr>
              <a:defRPr lang="zh-TW" sz="1600" b="1"/>
            </a:pPr>
            <a:endParaRPr lang="zh-TW"/>
          </a:p>
        </c:txPr>
        <c:crossAx val="8398630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simple1" qsCatId="simple" csTypeId="urn:microsoft.com/office/officeart/2005/8/colors/colorful1" csCatId="colorful" phldr="1"/>
      <dgm:spPr/>
      <dgm:t>
        <a:bodyPr/>
        <a:lstStyle/>
        <a:p>
          <a:endParaRPr lang="en-US"/>
        </a:p>
      </dgm:t>
    </dgm:pt>
    <dgm:pt modelId="{9A569ED3-7357-44A9-8C09-85C2BD2E672E}">
      <dgm:prSet phldrT="[Text]" custT="1"/>
      <dgm:spPr/>
      <dgm:t>
        <a:bodyPr/>
        <a:lstStyle/>
        <a:p>
          <a:r>
            <a:rPr lang="en-US" altLang="ja-JP" sz="2800" b="1" dirty="0" smtClean="0">
              <a:effectLst>
                <a:glow rad="139700">
                  <a:schemeClr val="tx2">
                    <a:lumMod val="50000"/>
                    <a:alpha val="40000"/>
                  </a:schemeClr>
                </a:glow>
              </a:effectLst>
              <a:latin typeface="Arial" pitchFamily="34" charset="0"/>
              <a:ea typeface="PMingLiU" pitchFamily="18" charset="-120"/>
              <a:cs typeface="Arial" pitchFamily="34" charset="0"/>
            </a:rPr>
            <a:t>Balanced Education</a:t>
          </a:r>
          <a:endParaRPr lang="en-US" sz="2800" dirty="0">
            <a:effectLst>
              <a:glow rad="139700">
                <a:schemeClr val="tx2">
                  <a:lumMod val="50000"/>
                  <a:alpha val="40000"/>
                </a:schemeClr>
              </a:glow>
            </a:effectLst>
            <a:latin typeface="Arial" pitchFamily="34" charset="0"/>
            <a:cs typeface="Arial" pitchFamily="34" charset="0"/>
          </a:endParaRPr>
        </a:p>
      </dgm:t>
    </dgm:pt>
    <dgm:pt modelId="{71BDEDDC-87F3-4E24-9402-B56A95DBDDE4}" type="parTrans" cxnId="{70D52FFF-6CB4-4B7A-9D4F-F56AFC551A1D}">
      <dgm:prSet/>
      <dgm:spPr/>
      <dgm:t>
        <a:bodyPr/>
        <a:lstStyle/>
        <a:p>
          <a:endParaRPr lang="en-US"/>
        </a:p>
      </dgm:t>
    </dgm:pt>
    <dgm:pt modelId="{447C15B4-404F-49B1-BA29-A087B189D7CE}" type="sibTrans" cxnId="{70D52FFF-6CB4-4B7A-9D4F-F56AFC551A1D}">
      <dgm:prSet/>
      <dgm:spPr/>
      <dgm:t>
        <a:bodyPr/>
        <a:lstStyle/>
        <a:p>
          <a:endParaRPr lang="en-US"/>
        </a:p>
      </dgm:t>
    </dgm:pt>
    <dgm:pt modelId="{1C5FC965-996A-4478-9469-8309180154AA}">
      <dgm:prSet phldrT="[Text]" custT="1"/>
      <dgm:spPr>
        <a:scene3d>
          <a:camera prst="orthographicFront"/>
          <a:lightRig rig="threePt" dir="t"/>
        </a:scene3d>
        <a:sp3d>
          <a:bevelT/>
        </a:sp3d>
      </dgm:spPr>
      <dgm:t>
        <a:bodyPr lIns="91440" rIns="91440"/>
        <a:lstStyle/>
        <a:p>
          <a:r>
            <a:rPr lang="en-US" altLang="ja-JP" sz="3200" b="1" i="0" dirty="0" smtClean="0">
              <a:effectLst>
                <a:glow rad="63500">
                  <a:srgbClr val="C00000">
                    <a:alpha val="40000"/>
                  </a:srgbClr>
                </a:glow>
              </a:effectLst>
              <a:latin typeface="Arial" pitchFamily="34" charset="0"/>
              <a:ea typeface="PMingLiU" pitchFamily="18" charset="-120"/>
              <a:cs typeface="Arial" pitchFamily="34" charset="0"/>
            </a:rPr>
            <a:t>Ethical</a:t>
          </a:r>
          <a:endParaRPr lang="en-US" sz="3200" b="1" dirty="0">
            <a:effectLst>
              <a:glow rad="63500">
                <a:srgbClr val="C00000">
                  <a:alpha val="40000"/>
                </a:srgbClr>
              </a:glow>
            </a:effectLst>
            <a:latin typeface="Arial" pitchFamily="34" charset="0"/>
            <a:ea typeface="PMingLiU" pitchFamily="18" charset="-120"/>
            <a:cs typeface="Arial" pitchFamily="34" charset="0"/>
          </a:endParaRPr>
        </a:p>
      </dgm:t>
    </dgm:pt>
    <dgm:pt modelId="{46540BE3-F230-4991-BBC1-4520FDC1D311}" type="parTrans" cxnId="{4E710A49-39D4-46D2-92A6-5D6016EDCBB4}">
      <dgm:prSet/>
      <dgm:spPr/>
      <dgm:t>
        <a:bodyPr/>
        <a:lstStyle/>
        <a:p>
          <a:endParaRPr lang="en-US"/>
        </a:p>
      </dgm:t>
    </dgm:pt>
    <dgm:pt modelId="{4CF52871-97B3-46EE-937D-8BCE822D3BB3}" type="sibTrans" cxnId="{4E710A49-39D4-46D2-92A6-5D6016EDCBB4}">
      <dgm:prSet/>
      <dgm:spPr/>
      <dgm:t>
        <a:bodyPr/>
        <a:lstStyle/>
        <a:p>
          <a:endParaRPr lang="en-US"/>
        </a:p>
      </dgm:t>
    </dgm:pt>
    <dgm:pt modelId="{E9717CB1-304E-4D07-AFB6-50F6E5775E1E}">
      <dgm:prSet phldrT="[Text]" custT="1"/>
      <dgm:spPr>
        <a:scene3d>
          <a:camera prst="orthographicFront"/>
          <a:lightRig rig="threePt" dir="t"/>
        </a:scene3d>
        <a:sp3d>
          <a:bevelT/>
        </a:sp3d>
      </dgm:spPr>
      <dgm:t>
        <a:bodyPr lIns="0" rIns="0"/>
        <a:lstStyle/>
        <a:p>
          <a:pPr>
            <a:lnSpc>
              <a:spcPct val="100000"/>
            </a:lnSpc>
            <a:spcAft>
              <a:spcPts val="0"/>
            </a:spcAft>
          </a:pPr>
          <a:r>
            <a:rPr lang="en-US" altLang="ja-JP" sz="2400" b="1" i="0" dirty="0" smtClean="0">
              <a:effectLst>
                <a:glow rad="63500">
                  <a:srgbClr val="003300">
                    <a:alpha val="40000"/>
                  </a:srgbClr>
                </a:glow>
              </a:effectLst>
              <a:latin typeface="Arial" pitchFamily="34" charset="0"/>
              <a:ea typeface="PMingLiU" pitchFamily="18" charset="-120"/>
              <a:cs typeface="Arial" pitchFamily="34" charset="0"/>
            </a:rPr>
            <a:t>Intellectual</a:t>
          </a:r>
          <a:endParaRPr lang="en-US" altLang="ja-JP" sz="2400" b="1" i="0" dirty="0">
            <a:effectLst>
              <a:glow rad="63500">
                <a:srgbClr val="003300">
                  <a:alpha val="40000"/>
                </a:srgbClr>
              </a:glow>
            </a:effectLst>
            <a:latin typeface="Arial" pitchFamily="34" charset="0"/>
            <a:ea typeface="PMingLiU" pitchFamily="18" charset="-120"/>
            <a:cs typeface="Arial" pitchFamily="34" charset="0"/>
          </a:endParaRPr>
        </a:p>
      </dgm:t>
    </dgm:pt>
    <dgm:pt modelId="{B8636EE3-CD33-4455-B90D-A072DECE09CD}" type="parTrans" cxnId="{3D654A3F-ED3B-4590-BC64-9C7A91908F0F}">
      <dgm:prSet/>
      <dgm:spPr/>
      <dgm:t>
        <a:bodyPr/>
        <a:lstStyle/>
        <a:p>
          <a:endParaRPr lang="en-US"/>
        </a:p>
      </dgm:t>
    </dgm:pt>
    <dgm:pt modelId="{670DBB2A-7BEC-4947-A211-AB0EEE22C394}" type="sibTrans" cxnId="{3D654A3F-ED3B-4590-BC64-9C7A91908F0F}">
      <dgm:prSet/>
      <dgm:spPr/>
      <dgm:t>
        <a:bodyPr/>
        <a:lstStyle/>
        <a:p>
          <a:endParaRPr lang="en-US"/>
        </a:p>
      </dgm:t>
    </dgm:pt>
    <dgm:pt modelId="{7B76CDD9-585A-4152-99D7-5B0F7201998E}">
      <dgm:prSet phldrT="[Text]" custT="1"/>
      <dgm:spPr>
        <a:scene3d>
          <a:camera prst="orthographicFront"/>
          <a:lightRig rig="threePt" dir="t"/>
        </a:scene3d>
        <a:sp3d>
          <a:bevelT/>
        </a:sp3d>
      </dgm:spPr>
      <dgm:t>
        <a:bodyPr lIns="0" rIns="0"/>
        <a:lstStyle/>
        <a:p>
          <a:pPr>
            <a:lnSpc>
              <a:spcPct val="100000"/>
            </a:lnSpc>
            <a:spcAft>
              <a:spcPts val="0"/>
            </a:spcAft>
          </a:pPr>
          <a:r>
            <a:rPr lang="en-US" altLang="ja-JP" sz="3200" b="1" i="0" dirty="0" smtClean="0">
              <a:effectLst>
                <a:glow rad="63500">
                  <a:schemeClr val="accent4">
                    <a:lumMod val="50000"/>
                    <a:alpha val="40000"/>
                  </a:schemeClr>
                </a:glow>
              </a:effectLst>
              <a:latin typeface="Arial" pitchFamily="34" charset="0"/>
              <a:ea typeface="PMingLiU" pitchFamily="18" charset="-120"/>
              <a:cs typeface="Arial" pitchFamily="34" charset="0"/>
            </a:rPr>
            <a:t>Physical</a:t>
          </a:r>
          <a:endParaRPr lang="en-US" altLang="ja-JP" sz="3200" b="1" i="0" dirty="0">
            <a:effectLst>
              <a:glow rad="63500">
                <a:schemeClr val="accent4">
                  <a:lumMod val="50000"/>
                  <a:alpha val="40000"/>
                </a:schemeClr>
              </a:glow>
            </a:effectLst>
            <a:latin typeface="Arial" pitchFamily="34" charset="0"/>
            <a:ea typeface="PMingLiU" pitchFamily="18" charset="-120"/>
            <a:cs typeface="Arial" pitchFamily="34" charset="0"/>
          </a:endParaRPr>
        </a:p>
      </dgm:t>
    </dgm:pt>
    <dgm:pt modelId="{39594AA7-595E-4DAA-A3DD-30A71C4D9B50}" type="parTrans" cxnId="{9BE842B1-9BDA-4DB4-99C0-3AAFA88656C4}">
      <dgm:prSet/>
      <dgm:spPr/>
      <dgm:t>
        <a:bodyPr/>
        <a:lstStyle/>
        <a:p>
          <a:endParaRPr lang="en-US"/>
        </a:p>
      </dgm:t>
    </dgm:pt>
    <dgm:pt modelId="{3EB1A01C-9DAE-4B19-9BB4-405BDE911A36}" type="sibTrans" cxnId="{9BE842B1-9BDA-4DB4-99C0-3AAFA88656C4}">
      <dgm:prSet/>
      <dgm:spPr/>
      <dgm:t>
        <a:bodyPr/>
        <a:lstStyle/>
        <a:p>
          <a:endParaRPr lang="en-US"/>
        </a:p>
      </dgm:t>
    </dgm:pt>
    <dgm:pt modelId="{66851CFF-6B9D-4051-912D-23E70CA7B8CB}">
      <dgm:prSet phldrT="[Text]" custT="1"/>
      <dgm:spPr>
        <a:scene3d>
          <a:camera prst="orthographicFront"/>
          <a:lightRig rig="threePt" dir="t"/>
        </a:scene3d>
        <a:sp3d>
          <a:bevelT/>
        </a:sp3d>
      </dgm:spPr>
      <dgm:t>
        <a:bodyPr/>
        <a:lstStyle/>
        <a:p>
          <a:pPr>
            <a:lnSpc>
              <a:spcPct val="100000"/>
            </a:lnSpc>
            <a:spcAft>
              <a:spcPts val="0"/>
            </a:spcAft>
          </a:pPr>
          <a:r>
            <a:rPr lang="en-US" altLang="ja-JP" sz="3200" b="1" i="0" dirty="0" smtClean="0">
              <a:effectLst>
                <a:glow rad="139700">
                  <a:schemeClr val="tx2">
                    <a:lumMod val="75000"/>
                    <a:alpha val="40000"/>
                  </a:schemeClr>
                </a:glow>
              </a:effectLst>
              <a:latin typeface="Arial" pitchFamily="34" charset="0"/>
              <a:ea typeface="PMingLiU" pitchFamily="18" charset="-120"/>
              <a:cs typeface="Arial" pitchFamily="34" charset="0"/>
            </a:rPr>
            <a:t>Social</a:t>
          </a:r>
          <a:endParaRPr lang="en-US" altLang="ja-JP" sz="3200" b="1" i="0" dirty="0">
            <a:effectLst>
              <a:glow rad="139700">
                <a:schemeClr val="tx2">
                  <a:lumMod val="75000"/>
                  <a:alpha val="40000"/>
                </a:schemeClr>
              </a:glow>
            </a:effectLst>
            <a:latin typeface="Arial" pitchFamily="34" charset="0"/>
            <a:ea typeface="PMingLiU" pitchFamily="18" charset="-120"/>
            <a:cs typeface="Arial" pitchFamily="34" charset="0"/>
          </a:endParaRPr>
        </a:p>
      </dgm:t>
    </dgm:pt>
    <dgm:pt modelId="{E67FDFDE-2945-4A90-8612-2E7C2F3E8309}" type="parTrans" cxnId="{15CC238C-0AEF-42E9-A030-B69FC488EA08}">
      <dgm:prSet/>
      <dgm:spPr/>
      <dgm:t>
        <a:bodyPr/>
        <a:lstStyle/>
        <a:p>
          <a:endParaRPr lang="en-US"/>
        </a:p>
      </dgm:t>
    </dgm:pt>
    <dgm:pt modelId="{624DF3E8-1D8B-4DD3-8C59-551541B75C82}" type="sibTrans" cxnId="{15CC238C-0AEF-42E9-A030-B69FC488EA08}">
      <dgm:prSet/>
      <dgm:spPr/>
      <dgm:t>
        <a:bodyPr/>
        <a:lstStyle/>
        <a:p>
          <a:endParaRPr lang="en-US"/>
        </a:p>
      </dgm:t>
    </dgm:pt>
    <dgm:pt modelId="{3155388D-8439-4BFC-9942-AC0D4241C7B1}">
      <dgm:prSet phldrT="[Text]" custT="1"/>
      <dgm:spPr>
        <a:scene3d>
          <a:camera prst="orthographicFront"/>
          <a:lightRig rig="threePt" dir="t"/>
        </a:scene3d>
        <a:sp3d>
          <a:bevelT/>
        </a:sp3d>
      </dgm:spPr>
      <dgm:t>
        <a:bodyPr lIns="0" rIns="0"/>
        <a:lstStyle/>
        <a:p>
          <a:pPr>
            <a:lnSpc>
              <a:spcPct val="100000"/>
            </a:lnSpc>
            <a:spcAft>
              <a:spcPts val="0"/>
            </a:spcAft>
          </a:pPr>
          <a:r>
            <a:rPr lang="en-US" altLang="ja-JP" sz="2800" b="1" i="0" dirty="0" smtClean="0">
              <a:effectLst>
                <a:glow rad="63500">
                  <a:schemeClr val="accent6">
                    <a:lumMod val="50000"/>
                    <a:alpha val="40000"/>
                  </a:schemeClr>
                </a:glow>
              </a:effectLst>
              <a:latin typeface="Arial" pitchFamily="34" charset="0"/>
              <a:ea typeface="PMingLiU" pitchFamily="18" charset="-120"/>
              <a:cs typeface="Arial" pitchFamily="34" charset="0"/>
            </a:rPr>
            <a:t>Aesthetic</a:t>
          </a:r>
          <a:endParaRPr lang="en-US" altLang="ja-JP" sz="2800" b="1" i="0" dirty="0">
            <a:effectLst>
              <a:glow rad="63500">
                <a:schemeClr val="accent6">
                  <a:lumMod val="50000"/>
                  <a:alpha val="40000"/>
                </a:schemeClr>
              </a:glow>
            </a:effectLst>
            <a:latin typeface="Arial" pitchFamily="34" charset="0"/>
            <a:ea typeface="PMingLiU" pitchFamily="18" charset="-120"/>
            <a:cs typeface="Arial" pitchFamily="34" charset="0"/>
          </a:endParaRPr>
        </a:p>
      </dgm:t>
    </dgm:pt>
    <dgm:pt modelId="{30983BB4-8359-4225-8324-D212A555C885}" type="parTrans" cxnId="{03BDDCB3-16F9-486B-ADC0-CB1D88213537}">
      <dgm:prSet/>
      <dgm:spPr/>
      <dgm:t>
        <a:bodyPr/>
        <a:lstStyle/>
        <a:p>
          <a:endParaRPr lang="en-US"/>
        </a:p>
      </dgm:t>
    </dgm:pt>
    <dgm:pt modelId="{FD59CF20-BBDC-48E1-96C6-3A9CB30D44C6}" type="sibTrans" cxnId="{03BDDCB3-16F9-486B-ADC0-CB1D88213537}">
      <dgm:prSet/>
      <dgm:spPr/>
      <dgm:t>
        <a:bodyPr/>
        <a:lstStyle/>
        <a:p>
          <a:endParaRPr lang="en-US"/>
        </a:p>
      </dgm:t>
    </dgm:pt>
    <dgm:pt modelId="{BBC48E20-9131-47E3-8141-7F402875AEA4}">
      <dgm:prSet/>
      <dgm:spPr/>
      <dgm:t>
        <a:bodyPr/>
        <a:lstStyle/>
        <a:p>
          <a:endParaRPr lang="en-US"/>
        </a:p>
      </dgm:t>
    </dgm:pt>
    <dgm:pt modelId="{EA6694B5-CE9F-408F-B976-1832C2100A12}" type="parTrans" cxnId="{58042EA3-5FB5-4E8F-AA3C-E215B5D28D1A}">
      <dgm:prSet/>
      <dgm:spPr/>
      <dgm:t>
        <a:bodyPr/>
        <a:lstStyle/>
        <a:p>
          <a:endParaRPr lang="en-US"/>
        </a:p>
      </dgm:t>
    </dgm:pt>
    <dgm:pt modelId="{8FB212D5-A87C-4CC4-9729-3FC2B41F94A1}" type="sibTrans" cxnId="{58042EA3-5FB5-4E8F-AA3C-E215B5D28D1A}">
      <dgm:prSet/>
      <dgm:spPr/>
      <dgm:t>
        <a:bodyPr/>
        <a:lstStyle/>
        <a:p>
          <a:endParaRPr lang="en-US"/>
        </a:p>
      </dgm:t>
    </dgm:pt>
    <dgm:pt modelId="{4AD5779E-1B28-4288-9550-F508C295C4EC}" type="pres">
      <dgm:prSet presAssocID="{32F20E36-8687-4F94-A0EC-44159A8574AD}" presName="show2" presStyleCnt="0">
        <dgm:presLayoutVars>
          <dgm:animOne val="branch"/>
          <dgm:animLvl val="ctr"/>
          <dgm:resizeHandles val="exact"/>
        </dgm:presLayoutVars>
      </dgm:prSet>
      <dgm:spPr/>
      <dgm:t>
        <a:bodyPr/>
        <a:lstStyle/>
        <a:p>
          <a:endParaRPr lang="en-US"/>
        </a:p>
      </dgm:t>
    </dgm:pt>
    <dgm:pt modelId="{37F97AA8-4DC9-483E-85DA-59AD9A153B8D}" type="pres">
      <dgm:prSet presAssocID="{9A569ED3-7357-44A9-8C09-85C2BD2E672E}" presName="Theme" presStyleCnt="0"/>
      <dgm:spPr/>
      <dgm:t>
        <a:bodyPr/>
        <a:lstStyle/>
        <a:p>
          <a:endParaRPr lang="en-US"/>
        </a:p>
      </dgm:t>
    </dgm:pt>
    <dgm:pt modelId="{B4AAE1A4-9AFE-42FD-A45A-8F39CB29F1D4}" type="pres">
      <dgm:prSet presAssocID="{9A569ED3-7357-44A9-8C09-85C2BD2E672E}" presName="guri" presStyleLbl="node0" presStyleIdx="0" presStyleCnt="1"/>
      <dgm:spPr/>
      <dgm:t>
        <a:bodyPr/>
        <a:lstStyle/>
        <a:p>
          <a:endParaRPr lang="en-US"/>
        </a:p>
      </dgm:t>
    </dgm:pt>
    <dgm:pt modelId="{E4CF1A36-A6FA-40DE-9214-947E867521FB}" type="pres">
      <dgm:prSet presAssocID="{9A569ED3-7357-44A9-8C09-85C2BD2E672E}" presName="Theme1" presStyleLbl="node0" presStyleIdx="0" presStyleCnt="1"/>
      <dgm:spPr/>
      <dgm:t>
        <a:bodyPr/>
        <a:lstStyle/>
        <a:p>
          <a:endParaRPr lang="en-US"/>
        </a:p>
      </dgm:t>
    </dgm:pt>
    <dgm:pt modelId="{DD212A85-65A2-4BA3-9B38-6681888D0F7A}" type="pres">
      <dgm:prSet presAssocID="{9A569ED3-7357-44A9-8C09-85C2BD2E672E}" presName="Theme2" presStyleLbl="node0" presStyleIdx="0" presStyleCnt="1"/>
      <dgm:spPr/>
      <dgm:t>
        <a:bodyPr/>
        <a:lstStyle/>
        <a:p>
          <a:endParaRPr lang="en-US"/>
        </a:p>
      </dgm:t>
    </dgm:pt>
    <dgm:pt modelId="{B1670D53-3466-46D0-86CA-7B0B3096E108}" type="pres">
      <dgm:prSet presAssocID="{46540BE3-F230-4991-BBC1-4520FDC1D311}" presName="parTrans" presStyleLbl="sibTrans2D1" presStyleIdx="0" presStyleCnt="5"/>
      <dgm:spPr/>
      <dgm:t>
        <a:bodyPr/>
        <a:lstStyle/>
        <a:p>
          <a:endParaRPr lang="en-US"/>
        </a:p>
      </dgm:t>
    </dgm:pt>
    <dgm:pt modelId="{D6A947EA-C020-425E-8890-BD38CA53A597}" type="pres">
      <dgm:prSet presAssocID="{B8636EE3-CD33-4455-B90D-A072DECE09CD}" presName="parTrans" presStyleLbl="sibTrans2D1" presStyleIdx="1" presStyleCnt="5"/>
      <dgm:spPr/>
      <dgm:t>
        <a:bodyPr/>
        <a:lstStyle/>
        <a:p>
          <a:endParaRPr lang="en-US"/>
        </a:p>
      </dgm:t>
    </dgm:pt>
    <dgm:pt modelId="{F57DC3A6-268A-47FC-866A-063FD4670E83}" type="pres">
      <dgm:prSet presAssocID="{39594AA7-595E-4DAA-A3DD-30A71C4D9B50}" presName="parTrans" presStyleLbl="sibTrans2D1" presStyleIdx="2" presStyleCnt="5"/>
      <dgm:spPr/>
      <dgm:t>
        <a:bodyPr/>
        <a:lstStyle/>
        <a:p>
          <a:endParaRPr lang="en-US"/>
        </a:p>
      </dgm:t>
    </dgm:pt>
    <dgm:pt modelId="{9F4ED8A5-F211-4117-878F-9507AD2BDB5A}" type="pres">
      <dgm:prSet presAssocID="{E67FDFDE-2945-4A90-8612-2E7C2F3E8309}" presName="parTrans" presStyleLbl="sibTrans2D1" presStyleIdx="3" presStyleCnt="5"/>
      <dgm:spPr/>
      <dgm:t>
        <a:bodyPr/>
        <a:lstStyle/>
        <a:p>
          <a:endParaRPr lang="en-US"/>
        </a:p>
      </dgm:t>
    </dgm:pt>
    <dgm:pt modelId="{D6425023-DFA0-480A-96E3-457F98113F37}" type="pres">
      <dgm:prSet presAssocID="{30983BB4-8359-4225-8324-D212A555C885}" presName="parTrans" presStyleLbl="sibTrans2D1" presStyleIdx="4" presStyleCnt="5"/>
      <dgm:spPr/>
      <dgm:t>
        <a:bodyPr/>
        <a:lstStyle/>
        <a:p>
          <a:endParaRPr lang="en-US"/>
        </a:p>
      </dgm:t>
    </dgm:pt>
    <dgm:pt modelId="{CB504A72-58C5-4016-AE2D-D5F8390DB08D}" type="pres">
      <dgm:prSet presAssocID="{1C5FC965-996A-4478-9469-8309180154AA}" presName="Themegallery" presStyleCnt="0"/>
      <dgm:spPr/>
      <dgm:t>
        <a:bodyPr/>
        <a:lstStyle/>
        <a:p>
          <a:endParaRPr lang="en-US"/>
        </a:p>
      </dgm:t>
    </dgm:pt>
    <dgm:pt modelId="{9089D9A7-5070-448D-9EE0-2661006CABD6}" type="pres">
      <dgm:prSet presAssocID="{1C5FC965-996A-4478-9469-8309180154AA}" presName="ji" presStyleLbl="solidAlignAcc1" presStyleIdx="0" presStyleCnt="5"/>
      <dgm:spPr>
        <a:scene3d>
          <a:camera prst="orthographicFront"/>
          <a:lightRig rig="threePt" dir="t"/>
        </a:scene3d>
        <a:sp3d>
          <a:bevelT/>
        </a:sp3d>
      </dgm:spPr>
      <dgm:t>
        <a:bodyPr/>
        <a:lstStyle/>
        <a:p>
          <a:endParaRPr lang="en-US"/>
        </a:p>
      </dgm:t>
    </dgm:pt>
    <dgm:pt modelId="{942CF503-B0CF-4F46-9B04-51B6A230CA5F}" type="pres">
      <dgm:prSet presAssocID="{1C5FC965-996A-4478-9469-8309180154AA}" presName="hoon1" presStyleLbl="node1" presStyleIdx="0" presStyleCnt="5"/>
      <dgm:spPr/>
      <dgm:t>
        <a:bodyPr/>
        <a:lstStyle/>
        <a:p>
          <a:endParaRPr lang="en-US"/>
        </a:p>
      </dgm:t>
    </dgm:pt>
    <dgm:pt modelId="{164657C4-4FB0-4067-A037-B2FC733A3D4F}" type="pres">
      <dgm:prSet presAssocID="{1C5FC965-996A-4478-9469-8309180154AA}" presName="hoontext1" presStyleLbl="node1" presStyleIdx="0" presStyleCnt="5"/>
      <dgm:spPr/>
      <dgm:t>
        <a:bodyPr/>
        <a:lstStyle/>
        <a:p>
          <a:endParaRPr lang="en-US"/>
        </a:p>
      </dgm:t>
    </dgm:pt>
    <dgm:pt modelId="{772B5F8E-2695-4F4D-8302-2D09551B9714}" type="pres">
      <dgm:prSet presAssocID="{4CF52871-97B3-46EE-937D-8BCE822D3BB3}" presName="sibTrans-" presStyleLbl="alignAccFollowNode1" presStyleIdx="0" presStyleCnt="4"/>
      <dgm:spPr/>
      <dgm:t>
        <a:bodyPr/>
        <a:lstStyle/>
        <a:p>
          <a:endParaRPr lang="en-US"/>
        </a:p>
      </dgm:t>
    </dgm:pt>
    <dgm:pt modelId="{192610AE-810E-45BA-81D7-960BAFD249E4}" type="pres">
      <dgm:prSet presAssocID="{E9717CB1-304E-4D07-AFB6-50F6E5775E1E}" presName="Themegallery" presStyleCnt="0"/>
      <dgm:spPr/>
      <dgm:t>
        <a:bodyPr/>
        <a:lstStyle/>
        <a:p>
          <a:endParaRPr lang="en-US"/>
        </a:p>
      </dgm:t>
    </dgm:pt>
    <dgm:pt modelId="{A2F4A57F-1867-43D0-BCA7-75A765B86F60}" type="pres">
      <dgm:prSet presAssocID="{E9717CB1-304E-4D07-AFB6-50F6E5775E1E}" presName="ji" presStyleLbl="solidAlignAcc1" presStyleIdx="1" presStyleCnt="5"/>
      <dgm:spPr>
        <a:scene3d>
          <a:camera prst="orthographicFront"/>
          <a:lightRig rig="threePt" dir="t"/>
        </a:scene3d>
        <a:sp3d>
          <a:bevelT/>
        </a:sp3d>
      </dgm:spPr>
      <dgm:t>
        <a:bodyPr/>
        <a:lstStyle/>
        <a:p>
          <a:endParaRPr lang="en-US"/>
        </a:p>
      </dgm:t>
    </dgm:pt>
    <dgm:pt modelId="{29802CA3-4BD1-4199-81AD-AB3614066064}" type="pres">
      <dgm:prSet presAssocID="{E9717CB1-304E-4D07-AFB6-50F6E5775E1E}" presName="hoon1" presStyleLbl="node1" presStyleIdx="1" presStyleCnt="5"/>
      <dgm:spPr/>
      <dgm:t>
        <a:bodyPr/>
        <a:lstStyle/>
        <a:p>
          <a:endParaRPr lang="en-US"/>
        </a:p>
      </dgm:t>
    </dgm:pt>
    <dgm:pt modelId="{8E7B8D23-E2F7-43AF-9D18-23EC6E0C5DEE}" type="pres">
      <dgm:prSet presAssocID="{E9717CB1-304E-4D07-AFB6-50F6E5775E1E}" presName="hoontext1" presStyleLbl="node1" presStyleIdx="1" presStyleCnt="5"/>
      <dgm:spPr/>
      <dgm:t>
        <a:bodyPr/>
        <a:lstStyle/>
        <a:p>
          <a:endParaRPr lang="en-US"/>
        </a:p>
      </dgm:t>
    </dgm:pt>
    <dgm:pt modelId="{64A9DA9B-701B-4CD3-8AAF-E705E4C6698B}" type="pres">
      <dgm:prSet presAssocID="{670DBB2A-7BEC-4947-A211-AB0EEE22C394}" presName="sibTrans-" presStyleLbl="alignAccFollowNode1" presStyleIdx="1" presStyleCnt="4"/>
      <dgm:spPr/>
      <dgm:t>
        <a:bodyPr/>
        <a:lstStyle/>
        <a:p>
          <a:endParaRPr lang="en-US"/>
        </a:p>
      </dgm:t>
    </dgm:pt>
    <dgm:pt modelId="{0B7D6FED-3EDA-4C5C-A74C-5AD282930596}" type="pres">
      <dgm:prSet presAssocID="{7B76CDD9-585A-4152-99D7-5B0F7201998E}" presName="Themegallery" presStyleCnt="0"/>
      <dgm:spPr/>
      <dgm:t>
        <a:bodyPr/>
        <a:lstStyle/>
        <a:p>
          <a:endParaRPr lang="en-US"/>
        </a:p>
      </dgm:t>
    </dgm:pt>
    <dgm:pt modelId="{A7ABC1A3-5873-4731-8D95-10E777128138}" type="pres">
      <dgm:prSet presAssocID="{7B76CDD9-585A-4152-99D7-5B0F7201998E}" presName="ji" presStyleLbl="solidAlignAcc1" presStyleIdx="2" presStyleCnt="5"/>
      <dgm:spPr>
        <a:scene3d>
          <a:camera prst="orthographicFront"/>
          <a:lightRig rig="threePt" dir="t"/>
        </a:scene3d>
        <a:sp3d>
          <a:bevelT/>
        </a:sp3d>
      </dgm:spPr>
      <dgm:t>
        <a:bodyPr/>
        <a:lstStyle/>
        <a:p>
          <a:endParaRPr lang="en-US"/>
        </a:p>
      </dgm:t>
    </dgm:pt>
    <dgm:pt modelId="{79F06595-19AC-46E0-B1D3-F66FDE016107}" type="pres">
      <dgm:prSet presAssocID="{7B76CDD9-585A-4152-99D7-5B0F7201998E}" presName="hoon1" presStyleLbl="node1" presStyleIdx="2" presStyleCnt="5"/>
      <dgm:spPr/>
      <dgm:t>
        <a:bodyPr/>
        <a:lstStyle/>
        <a:p>
          <a:endParaRPr lang="en-US"/>
        </a:p>
      </dgm:t>
    </dgm:pt>
    <dgm:pt modelId="{B7DD6270-8867-4C40-A205-9DE127B249E9}" type="pres">
      <dgm:prSet presAssocID="{7B76CDD9-585A-4152-99D7-5B0F7201998E}" presName="hoontext1" presStyleLbl="node1" presStyleIdx="2" presStyleCnt="5"/>
      <dgm:spPr/>
      <dgm:t>
        <a:bodyPr/>
        <a:lstStyle/>
        <a:p>
          <a:endParaRPr lang="en-US"/>
        </a:p>
      </dgm:t>
    </dgm:pt>
    <dgm:pt modelId="{6EE7455C-8D64-4509-8FD7-9DA2672C0264}" type="pres">
      <dgm:prSet presAssocID="{3EB1A01C-9DAE-4B19-9BB4-405BDE911A36}" presName="sibTrans-" presStyleLbl="alignAccFollowNode1" presStyleIdx="2" presStyleCnt="4"/>
      <dgm:spPr/>
      <dgm:t>
        <a:bodyPr/>
        <a:lstStyle/>
        <a:p>
          <a:endParaRPr lang="en-US"/>
        </a:p>
      </dgm:t>
    </dgm:pt>
    <dgm:pt modelId="{99B0B079-9F47-43AC-9EE7-0B9977CDF46E}" type="pres">
      <dgm:prSet presAssocID="{66851CFF-6B9D-4051-912D-23E70CA7B8CB}" presName="Themegallery" presStyleCnt="0"/>
      <dgm:spPr/>
      <dgm:t>
        <a:bodyPr/>
        <a:lstStyle/>
        <a:p>
          <a:endParaRPr lang="en-US"/>
        </a:p>
      </dgm:t>
    </dgm:pt>
    <dgm:pt modelId="{9483A86B-4F7C-41CA-AD1E-80F0E8BFF21E}" type="pres">
      <dgm:prSet presAssocID="{66851CFF-6B9D-4051-912D-23E70CA7B8CB}" presName="ji" presStyleLbl="solidAlignAcc1" presStyleIdx="3" presStyleCnt="5"/>
      <dgm:spPr>
        <a:scene3d>
          <a:camera prst="orthographicFront"/>
          <a:lightRig rig="threePt" dir="t"/>
        </a:scene3d>
        <a:sp3d>
          <a:bevelT/>
        </a:sp3d>
      </dgm:spPr>
      <dgm:t>
        <a:bodyPr/>
        <a:lstStyle/>
        <a:p>
          <a:endParaRPr lang="en-US"/>
        </a:p>
      </dgm:t>
    </dgm:pt>
    <dgm:pt modelId="{9E0BEFDD-1194-41BB-A292-7C478E5DA6D9}" type="pres">
      <dgm:prSet presAssocID="{66851CFF-6B9D-4051-912D-23E70CA7B8CB}" presName="hoon1" presStyleLbl="node1" presStyleIdx="3" presStyleCnt="5"/>
      <dgm:spPr/>
      <dgm:t>
        <a:bodyPr/>
        <a:lstStyle/>
        <a:p>
          <a:endParaRPr lang="en-US"/>
        </a:p>
      </dgm:t>
    </dgm:pt>
    <dgm:pt modelId="{C11BD3F6-D507-4846-BABD-85DA661594F0}" type="pres">
      <dgm:prSet presAssocID="{66851CFF-6B9D-4051-912D-23E70CA7B8CB}" presName="hoontext1" presStyleLbl="node1" presStyleIdx="3" presStyleCnt="5"/>
      <dgm:spPr/>
      <dgm:t>
        <a:bodyPr/>
        <a:lstStyle/>
        <a:p>
          <a:endParaRPr lang="en-US"/>
        </a:p>
      </dgm:t>
    </dgm:pt>
    <dgm:pt modelId="{4742277C-6B0C-4869-92A6-0A87E3B9C4E7}" type="pres">
      <dgm:prSet presAssocID="{624DF3E8-1D8B-4DD3-8C59-551541B75C82}" presName="sibTrans-" presStyleLbl="alignAccFollowNode1" presStyleIdx="3" presStyleCnt="4"/>
      <dgm:spPr/>
      <dgm:t>
        <a:bodyPr/>
        <a:lstStyle/>
        <a:p>
          <a:endParaRPr lang="en-US"/>
        </a:p>
      </dgm:t>
    </dgm:pt>
    <dgm:pt modelId="{B0B799F2-07B9-4ED4-8FCE-A1889AEEB1FD}" type="pres">
      <dgm:prSet presAssocID="{3155388D-8439-4BFC-9942-AC0D4241C7B1}" presName="Themegallery" presStyleCnt="0"/>
      <dgm:spPr/>
      <dgm:t>
        <a:bodyPr/>
        <a:lstStyle/>
        <a:p>
          <a:endParaRPr lang="en-US"/>
        </a:p>
      </dgm:t>
    </dgm:pt>
    <dgm:pt modelId="{A5A66506-0022-45E0-A90E-A948B605BCBF}" type="pres">
      <dgm:prSet presAssocID="{3155388D-8439-4BFC-9942-AC0D4241C7B1}" presName="ji" presStyleLbl="solidAlignAcc1" presStyleIdx="4" presStyleCnt="5"/>
      <dgm:spPr>
        <a:scene3d>
          <a:camera prst="orthographicFront"/>
          <a:lightRig rig="threePt" dir="t"/>
        </a:scene3d>
        <a:sp3d>
          <a:bevelT/>
        </a:sp3d>
      </dgm:spPr>
      <dgm:t>
        <a:bodyPr/>
        <a:lstStyle/>
        <a:p>
          <a:endParaRPr lang="en-US"/>
        </a:p>
      </dgm:t>
    </dgm:pt>
    <dgm:pt modelId="{E247169C-2521-4B99-BC64-C03EA12DBB48}" type="pres">
      <dgm:prSet presAssocID="{3155388D-8439-4BFC-9942-AC0D4241C7B1}" presName="hoon1" presStyleLbl="node1" presStyleIdx="4" presStyleCnt="5"/>
      <dgm:spPr/>
      <dgm:t>
        <a:bodyPr/>
        <a:lstStyle/>
        <a:p>
          <a:endParaRPr lang="en-US"/>
        </a:p>
      </dgm:t>
    </dgm:pt>
    <dgm:pt modelId="{57238E35-3F9C-4EAE-B04F-B2C6E224B543}" type="pres">
      <dgm:prSet presAssocID="{3155388D-8439-4BFC-9942-AC0D4241C7B1}" presName="hoontext1" presStyleLbl="node1" presStyleIdx="4" presStyleCnt="5"/>
      <dgm:spPr/>
      <dgm:t>
        <a:bodyPr/>
        <a:lstStyle/>
        <a:p>
          <a:endParaRPr lang="en-US"/>
        </a:p>
      </dgm:t>
    </dgm:pt>
  </dgm:ptLst>
  <dgm:cxnLst>
    <dgm:cxn modelId="{020556E0-F5DE-4D37-875D-8C5B47CD1528}" type="presOf" srcId="{670DBB2A-7BEC-4947-A211-AB0EEE22C394}" destId="{64A9DA9B-701B-4CD3-8AAF-E705E4C6698B}" srcOrd="0" destOrd="0" presId="urn:Themegallery.com/smartart/show2#1"/>
    <dgm:cxn modelId="{70D52FFF-6CB4-4B7A-9D4F-F56AFC551A1D}" srcId="{32F20E36-8687-4F94-A0EC-44159A8574AD}" destId="{9A569ED3-7357-44A9-8C09-85C2BD2E672E}" srcOrd="0" destOrd="0" parTransId="{71BDEDDC-87F3-4E24-9402-B56A95DBDDE4}" sibTransId="{447C15B4-404F-49B1-BA29-A087B189D7CE}"/>
    <dgm:cxn modelId="{40A1CF93-0979-4653-BF6E-1C5F530A0F8D}" type="presOf" srcId="{7B76CDD9-585A-4152-99D7-5B0F7201998E}" destId="{79F06595-19AC-46E0-B1D3-F66FDE016107}" srcOrd="0" destOrd="0" presId="urn:Themegallery.com/smartart/show2#1"/>
    <dgm:cxn modelId="{D84A31BC-9E21-44EB-A7FD-21A9EA737C65}" type="presOf" srcId="{1C5FC965-996A-4478-9469-8309180154AA}" destId="{942CF503-B0CF-4F46-9B04-51B6A230CA5F}" srcOrd="0" destOrd="0" presId="urn:Themegallery.com/smartart/show2#1"/>
    <dgm:cxn modelId="{A4C51F23-A1F6-47A0-AA42-E7A8C26C9FA8}" type="presOf" srcId="{B8636EE3-CD33-4455-B90D-A072DECE09CD}" destId="{D6A947EA-C020-425E-8890-BD38CA53A597}" srcOrd="0" destOrd="0" presId="urn:Themegallery.com/smartart/show2#1"/>
    <dgm:cxn modelId="{563AAF0F-DEE3-40FD-8BDF-D6C398C7EA43}" type="presOf" srcId="{624DF3E8-1D8B-4DD3-8C59-551541B75C82}" destId="{4742277C-6B0C-4869-92A6-0A87E3B9C4E7}" srcOrd="0" destOrd="0" presId="urn:Themegallery.com/smartart/show2#1"/>
    <dgm:cxn modelId="{E09A3D1F-A819-485D-93B9-C82031BD4FF7}" type="presOf" srcId="{4CF52871-97B3-46EE-937D-8BCE822D3BB3}" destId="{772B5F8E-2695-4F4D-8302-2D09551B9714}" srcOrd="0" destOrd="0" presId="urn:Themegallery.com/smartart/show2#1"/>
    <dgm:cxn modelId="{53BABE60-9184-429B-8C26-C1770C146488}" type="presOf" srcId="{9A569ED3-7357-44A9-8C09-85C2BD2E672E}" destId="{E4CF1A36-A6FA-40DE-9214-947E867521FB}" srcOrd="0" destOrd="0" presId="urn:Themegallery.com/smartart/show2#1"/>
    <dgm:cxn modelId="{6F51C6A9-DABB-4629-9304-6BEA02B55956}" type="presOf" srcId="{46540BE3-F230-4991-BBC1-4520FDC1D311}" destId="{B1670D53-3466-46D0-86CA-7B0B3096E108}" srcOrd="0" destOrd="0" presId="urn:Themegallery.com/smartart/show2#1"/>
    <dgm:cxn modelId="{00FCC390-A49A-44DC-B22C-E702F2F470B3}" type="presOf" srcId="{66851CFF-6B9D-4051-912D-23E70CA7B8CB}" destId="{9E0BEFDD-1194-41BB-A292-7C478E5DA6D9}" srcOrd="0" destOrd="0" presId="urn:Themegallery.com/smartart/show2#1"/>
    <dgm:cxn modelId="{03BDDCB3-16F9-486B-ADC0-CB1D88213537}" srcId="{9A569ED3-7357-44A9-8C09-85C2BD2E672E}" destId="{3155388D-8439-4BFC-9942-AC0D4241C7B1}" srcOrd="4" destOrd="0" parTransId="{30983BB4-8359-4225-8324-D212A555C885}" sibTransId="{FD59CF20-BBDC-48E1-96C6-3A9CB30D44C6}"/>
    <dgm:cxn modelId="{3D654A3F-ED3B-4590-BC64-9C7A91908F0F}" srcId="{9A569ED3-7357-44A9-8C09-85C2BD2E672E}" destId="{E9717CB1-304E-4D07-AFB6-50F6E5775E1E}" srcOrd="1" destOrd="0" parTransId="{B8636EE3-CD33-4455-B90D-A072DECE09CD}" sibTransId="{670DBB2A-7BEC-4947-A211-AB0EEE22C394}"/>
    <dgm:cxn modelId="{412D0D5B-1E9B-4EAD-A7F8-9A2E506238ED}" type="presOf" srcId="{7B76CDD9-585A-4152-99D7-5B0F7201998E}" destId="{B7DD6270-8867-4C40-A205-9DE127B249E9}" srcOrd="1" destOrd="0" presId="urn:Themegallery.com/smartart/show2#1"/>
    <dgm:cxn modelId="{5DD3C7DF-1ABE-4DA7-AA66-628F527409C5}" type="presOf" srcId="{32F20E36-8687-4F94-A0EC-44159A8574AD}" destId="{4AD5779E-1B28-4288-9550-F508C295C4EC}" srcOrd="0" destOrd="0" presId="urn:Themegallery.com/smartart/show2#1"/>
    <dgm:cxn modelId="{58558497-55DA-463B-889D-E8F10E50A7D1}" type="presOf" srcId="{E9717CB1-304E-4D07-AFB6-50F6E5775E1E}" destId="{29802CA3-4BD1-4199-81AD-AB3614066064}" srcOrd="0" destOrd="0" presId="urn:Themegallery.com/smartart/show2#1"/>
    <dgm:cxn modelId="{078C9332-9940-4C41-993B-AB69EE7FE97A}" type="presOf" srcId="{3155388D-8439-4BFC-9942-AC0D4241C7B1}" destId="{E247169C-2521-4B99-BC64-C03EA12DBB48}" srcOrd="0" destOrd="0" presId="urn:Themegallery.com/smartart/show2#1"/>
    <dgm:cxn modelId="{A965373C-F441-44AF-9B0B-4DA0801ADB5D}" type="presOf" srcId="{9A569ED3-7357-44A9-8C09-85C2BD2E672E}" destId="{DD212A85-65A2-4BA3-9B38-6681888D0F7A}" srcOrd="1" destOrd="0" presId="urn:Themegallery.com/smartart/show2#1"/>
    <dgm:cxn modelId="{34D144C0-8D25-4974-859B-D8882A90E119}" type="presOf" srcId="{E67FDFDE-2945-4A90-8612-2E7C2F3E8309}" destId="{9F4ED8A5-F211-4117-878F-9507AD2BDB5A}" srcOrd="0" destOrd="0" presId="urn:Themegallery.com/smartart/show2#1"/>
    <dgm:cxn modelId="{18F32CE3-260D-491C-8CC0-95F7A2FFF17E}" type="presOf" srcId="{3EB1A01C-9DAE-4B19-9BB4-405BDE911A36}" destId="{6EE7455C-8D64-4509-8FD7-9DA2672C0264}" srcOrd="0" destOrd="0" presId="urn:Themegallery.com/smartart/show2#1"/>
    <dgm:cxn modelId="{15CC238C-0AEF-42E9-A030-B69FC488EA08}" srcId="{9A569ED3-7357-44A9-8C09-85C2BD2E672E}" destId="{66851CFF-6B9D-4051-912D-23E70CA7B8CB}" srcOrd="3" destOrd="0" parTransId="{E67FDFDE-2945-4A90-8612-2E7C2F3E8309}" sibTransId="{624DF3E8-1D8B-4DD3-8C59-551541B75C82}"/>
    <dgm:cxn modelId="{9BE842B1-9BDA-4DB4-99C0-3AAFA88656C4}" srcId="{9A569ED3-7357-44A9-8C09-85C2BD2E672E}" destId="{7B76CDD9-585A-4152-99D7-5B0F7201998E}" srcOrd="2" destOrd="0" parTransId="{39594AA7-595E-4DAA-A3DD-30A71C4D9B50}" sibTransId="{3EB1A01C-9DAE-4B19-9BB4-405BDE911A36}"/>
    <dgm:cxn modelId="{231C00A2-F8FD-472E-B89B-CA7C480EE329}" type="presOf" srcId="{3155388D-8439-4BFC-9942-AC0D4241C7B1}" destId="{57238E35-3F9C-4EAE-B04F-B2C6E224B543}" srcOrd="1" destOrd="0" presId="urn:Themegallery.com/smartart/show2#1"/>
    <dgm:cxn modelId="{58042EA3-5FB5-4E8F-AA3C-E215B5D28D1A}" srcId="{32F20E36-8687-4F94-A0EC-44159A8574AD}" destId="{BBC48E20-9131-47E3-8141-7F402875AEA4}" srcOrd="1" destOrd="0" parTransId="{EA6694B5-CE9F-408F-B976-1832C2100A12}" sibTransId="{8FB212D5-A87C-4CC4-9729-3FC2B41F94A1}"/>
    <dgm:cxn modelId="{69173B5B-82E8-43F4-84C5-FBF7DD886EEF}" type="presOf" srcId="{E9717CB1-304E-4D07-AFB6-50F6E5775E1E}" destId="{8E7B8D23-E2F7-43AF-9D18-23EC6E0C5DEE}" srcOrd="1" destOrd="0" presId="urn:Themegallery.com/smartart/show2#1"/>
    <dgm:cxn modelId="{E574AFB3-3494-4089-AEFF-581049A0A749}" type="presOf" srcId="{39594AA7-595E-4DAA-A3DD-30A71C4D9B50}" destId="{F57DC3A6-268A-47FC-866A-063FD4670E83}" srcOrd="0" destOrd="0" presId="urn:Themegallery.com/smartart/show2#1"/>
    <dgm:cxn modelId="{4E710A49-39D4-46D2-92A6-5D6016EDCBB4}" srcId="{9A569ED3-7357-44A9-8C09-85C2BD2E672E}" destId="{1C5FC965-996A-4478-9469-8309180154AA}" srcOrd="0" destOrd="0" parTransId="{46540BE3-F230-4991-BBC1-4520FDC1D311}" sibTransId="{4CF52871-97B3-46EE-937D-8BCE822D3BB3}"/>
    <dgm:cxn modelId="{829B2B17-4713-454A-85A2-892231D66D8E}" type="presOf" srcId="{1C5FC965-996A-4478-9469-8309180154AA}" destId="{164657C4-4FB0-4067-A037-B2FC733A3D4F}" srcOrd="1" destOrd="0" presId="urn:Themegallery.com/smartart/show2#1"/>
    <dgm:cxn modelId="{D4F48B09-7C9C-496C-B4C2-6C2C26D645C8}" type="presOf" srcId="{30983BB4-8359-4225-8324-D212A555C885}" destId="{D6425023-DFA0-480A-96E3-457F98113F37}" srcOrd="0" destOrd="0" presId="urn:Themegallery.com/smartart/show2#1"/>
    <dgm:cxn modelId="{365B3A8A-8954-4C1A-BFBC-12E86578FC3D}" type="presOf" srcId="{66851CFF-6B9D-4051-912D-23E70CA7B8CB}" destId="{C11BD3F6-D507-4846-BABD-85DA661594F0}" srcOrd="1" destOrd="0" presId="urn:Themegallery.com/smartart/show2#1"/>
    <dgm:cxn modelId="{28717528-6BD0-45AB-B445-2DEF037F543C}" type="presParOf" srcId="{4AD5779E-1B28-4288-9550-F508C295C4EC}" destId="{37F97AA8-4DC9-483E-85DA-59AD9A153B8D}" srcOrd="0" destOrd="0" presId="urn:Themegallery.com/smartart/show2#1"/>
    <dgm:cxn modelId="{0C6F8A0D-B765-4780-9D9A-AA67DDE2D290}" type="presParOf" srcId="{37F97AA8-4DC9-483E-85DA-59AD9A153B8D}" destId="{B4AAE1A4-9AFE-42FD-A45A-8F39CB29F1D4}" srcOrd="0" destOrd="0" presId="urn:Themegallery.com/smartart/show2#1"/>
    <dgm:cxn modelId="{0F95E2C8-FD13-456B-A373-7C59A9961355}" type="presParOf" srcId="{37F97AA8-4DC9-483E-85DA-59AD9A153B8D}" destId="{E4CF1A36-A6FA-40DE-9214-947E867521FB}" srcOrd="1" destOrd="0" presId="urn:Themegallery.com/smartart/show2#1"/>
    <dgm:cxn modelId="{78E8D433-C2B0-405B-B41B-8CD2094215BF}" type="presParOf" srcId="{37F97AA8-4DC9-483E-85DA-59AD9A153B8D}" destId="{DD212A85-65A2-4BA3-9B38-6681888D0F7A}" srcOrd="2" destOrd="0" presId="urn:Themegallery.com/smartart/show2#1"/>
    <dgm:cxn modelId="{07129B49-C98A-40B0-ACD9-A4B74BB2F833}" type="presParOf" srcId="{4AD5779E-1B28-4288-9550-F508C295C4EC}" destId="{B1670D53-3466-46D0-86CA-7B0B3096E108}" srcOrd="1" destOrd="0" presId="urn:Themegallery.com/smartart/show2#1"/>
    <dgm:cxn modelId="{1DF1D89A-89C7-4124-8934-087663EE0637}" type="presParOf" srcId="{4AD5779E-1B28-4288-9550-F508C295C4EC}" destId="{D6A947EA-C020-425E-8890-BD38CA53A597}" srcOrd="2" destOrd="0" presId="urn:Themegallery.com/smartart/show2#1"/>
    <dgm:cxn modelId="{EC0EF560-9CB4-4EEB-A314-CA5B195C62D6}" type="presParOf" srcId="{4AD5779E-1B28-4288-9550-F508C295C4EC}" destId="{F57DC3A6-268A-47FC-866A-063FD4670E83}" srcOrd="3" destOrd="0" presId="urn:Themegallery.com/smartart/show2#1"/>
    <dgm:cxn modelId="{5A5C65A7-5A3E-4A53-81F6-EBC17D7B0EDE}" type="presParOf" srcId="{4AD5779E-1B28-4288-9550-F508C295C4EC}" destId="{9F4ED8A5-F211-4117-878F-9507AD2BDB5A}" srcOrd="4" destOrd="0" presId="urn:Themegallery.com/smartart/show2#1"/>
    <dgm:cxn modelId="{909C6F24-463D-44D9-9C1A-187D55301BE5}" type="presParOf" srcId="{4AD5779E-1B28-4288-9550-F508C295C4EC}" destId="{D6425023-DFA0-480A-96E3-457F98113F37}" srcOrd="5" destOrd="0" presId="urn:Themegallery.com/smartart/show2#1"/>
    <dgm:cxn modelId="{38B805BF-354A-4398-B502-A1DEFAC79C6A}" type="presParOf" srcId="{4AD5779E-1B28-4288-9550-F508C295C4EC}" destId="{CB504A72-58C5-4016-AE2D-D5F8390DB08D}" srcOrd="6" destOrd="0" presId="urn:Themegallery.com/smartart/show2#1"/>
    <dgm:cxn modelId="{B3D97ADB-CF66-4DA7-886E-A522CEEE2A76}" type="presParOf" srcId="{CB504A72-58C5-4016-AE2D-D5F8390DB08D}" destId="{9089D9A7-5070-448D-9EE0-2661006CABD6}" srcOrd="0" destOrd="0" presId="urn:Themegallery.com/smartart/show2#1"/>
    <dgm:cxn modelId="{BCE071F4-79AE-4593-AB07-E027B00F6AD3}" type="presParOf" srcId="{CB504A72-58C5-4016-AE2D-D5F8390DB08D}" destId="{942CF503-B0CF-4F46-9B04-51B6A230CA5F}" srcOrd="1" destOrd="0" presId="urn:Themegallery.com/smartart/show2#1"/>
    <dgm:cxn modelId="{9149FF4D-A761-466D-91E7-80B91D7464C8}" type="presParOf" srcId="{CB504A72-58C5-4016-AE2D-D5F8390DB08D}" destId="{164657C4-4FB0-4067-A037-B2FC733A3D4F}" srcOrd="2" destOrd="0" presId="urn:Themegallery.com/smartart/show2#1"/>
    <dgm:cxn modelId="{016018F0-5D82-42CA-9CA5-7F1DB9FAA78B}" type="presParOf" srcId="{4AD5779E-1B28-4288-9550-F508C295C4EC}" destId="{772B5F8E-2695-4F4D-8302-2D09551B9714}" srcOrd="7" destOrd="0" presId="urn:Themegallery.com/smartart/show2#1"/>
    <dgm:cxn modelId="{05306AF1-BDCA-412C-BD43-95EFAE4685CB}" type="presParOf" srcId="{4AD5779E-1B28-4288-9550-F508C295C4EC}" destId="{192610AE-810E-45BA-81D7-960BAFD249E4}" srcOrd="8" destOrd="0" presId="urn:Themegallery.com/smartart/show2#1"/>
    <dgm:cxn modelId="{571FAC01-E69B-4DC6-B1C4-0DA2B4B9B3C9}" type="presParOf" srcId="{192610AE-810E-45BA-81D7-960BAFD249E4}" destId="{A2F4A57F-1867-43D0-BCA7-75A765B86F60}" srcOrd="0" destOrd="0" presId="urn:Themegallery.com/smartart/show2#1"/>
    <dgm:cxn modelId="{25DAD82C-905A-4929-88D9-490128BF42A2}" type="presParOf" srcId="{192610AE-810E-45BA-81D7-960BAFD249E4}" destId="{29802CA3-4BD1-4199-81AD-AB3614066064}" srcOrd="1" destOrd="0" presId="urn:Themegallery.com/smartart/show2#1"/>
    <dgm:cxn modelId="{9F833D10-1D41-465E-A5FE-EB4F6885A20C}" type="presParOf" srcId="{192610AE-810E-45BA-81D7-960BAFD249E4}" destId="{8E7B8D23-E2F7-43AF-9D18-23EC6E0C5DEE}" srcOrd="2" destOrd="0" presId="urn:Themegallery.com/smartart/show2#1"/>
    <dgm:cxn modelId="{E2B4F35F-028A-4D4A-BFDD-EE0B3F0A56C7}" type="presParOf" srcId="{4AD5779E-1B28-4288-9550-F508C295C4EC}" destId="{64A9DA9B-701B-4CD3-8AAF-E705E4C6698B}" srcOrd="9" destOrd="0" presId="urn:Themegallery.com/smartart/show2#1"/>
    <dgm:cxn modelId="{98025059-577E-4B17-A0CB-0A1AC7980874}" type="presParOf" srcId="{4AD5779E-1B28-4288-9550-F508C295C4EC}" destId="{0B7D6FED-3EDA-4C5C-A74C-5AD282930596}" srcOrd="10" destOrd="0" presId="urn:Themegallery.com/smartart/show2#1"/>
    <dgm:cxn modelId="{B9ED4AEE-FEB3-4D3E-AE64-9F7C36A92F4D}" type="presParOf" srcId="{0B7D6FED-3EDA-4C5C-A74C-5AD282930596}" destId="{A7ABC1A3-5873-4731-8D95-10E777128138}" srcOrd="0" destOrd="0" presId="urn:Themegallery.com/smartart/show2#1"/>
    <dgm:cxn modelId="{9F7293DE-9A28-4EE0-A6BE-F0A5533830E2}" type="presParOf" srcId="{0B7D6FED-3EDA-4C5C-A74C-5AD282930596}" destId="{79F06595-19AC-46E0-B1D3-F66FDE016107}" srcOrd="1" destOrd="0" presId="urn:Themegallery.com/smartart/show2#1"/>
    <dgm:cxn modelId="{58BB5253-6859-423D-8C18-050627DE8F5F}" type="presParOf" srcId="{0B7D6FED-3EDA-4C5C-A74C-5AD282930596}" destId="{B7DD6270-8867-4C40-A205-9DE127B249E9}" srcOrd="2" destOrd="0" presId="urn:Themegallery.com/smartart/show2#1"/>
    <dgm:cxn modelId="{EEFE2E0E-B0C0-4A6B-B0FA-133642E91CE7}" type="presParOf" srcId="{4AD5779E-1B28-4288-9550-F508C295C4EC}" destId="{6EE7455C-8D64-4509-8FD7-9DA2672C0264}" srcOrd="11" destOrd="0" presId="urn:Themegallery.com/smartart/show2#1"/>
    <dgm:cxn modelId="{BD8C0B03-1F24-469A-81A5-4D4ACE7BC7EF}" type="presParOf" srcId="{4AD5779E-1B28-4288-9550-F508C295C4EC}" destId="{99B0B079-9F47-43AC-9EE7-0B9977CDF46E}" srcOrd="12" destOrd="0" presId="urn:Themegallery.com/smartart/show2#1"/>
    <dgm:cxn modelId="{2DAE8C51-8EBA-43F1-AD4B-531394EB509B}" type="presParOf" srcId="{99B0B079-9F47-43AC-9EE7-0B9977CDF46E}" destId="{9483A86B-4F7C-41CA-AD1E-80F0E8BFF21E}" srcOrd="0" destOrd="0" presId="urn:Themegallery.com/smartart/show2#1"/>
    <dgm:cxn modelId="{0CE0F280-5B17-4475-A104-19452ECC4A5F}" type="presParOf" srcId="{99B0B079-9F47-43AC-9EE7-0B9977CDF46E}" destId="{9E0BEFDD-1194-41BB-A292-7C478E5DA6D9}" srcOrd="1" destOrd="0" presId="urn:Themegallery.com/smartart/show2#1"/>
    <dgm:cxn modelId="{FFAAF7C9-6815-4A71-B396-B7E6C094FDBF}" type="presParOf" srcId="{99B0B079-9F47-43AC-9EE7-0B9977CDF46E}" destId="{C11BD3F6-D507-4846-BABD-85DA661594F0}" srcOrd="2" destOrd="0" presId="urn:Themegallery.com/smartart/show2#1"/>
    <dgm:cxn modelId="{492B9B4D-F238-48F0-BDFC-676703656366}" type="presParOf" srcId="{4AD5779E-1B28-4288-9550-F508C295C4EC}" destId="{4742277C-6B0C-4869-92A6-0A87E3B9C4E7}" srcOrd="13" destOrd="0" presId="urn:Themegallery.com/smartart/show2#1"/>
    <dgm:cxn modelId="{39DDD780-6213-4B0A-BFD0-5B439FD739A4}" type="presParOf" srcId="{4AD5779E-1B28-4288-9550-F508C295C4EC}" destId="{B0B799F2-07B9-4ED4-8FCE-A1889AEEB1FD}" srcOrd="14" destOrd="0" presId="urn:Themegallery.com/smartart/show2#1"/>
    <dgm:cxn modelId="{F23DFEA8-CFB1-4497-9BA8-58DF085F1C50}" type="presParOf" srcId="{B0B799F2-07B9-4ED4-8FCE-A1889AEEB1FD}" destId="{A5A66506-0022-45E0-A90E-A948B605BCBF}" srcOrd="0" destOrd="0" presId="urn:Themegallery.com/smartart/show2#1"/>
    <dgm:cxn modelId="{76E57AE9-8086-4EE8-B6A2-30641284F6C0}" type="presParOf" srcId="{B0B799F2-07B9-4ED4-8FCE-A1889AEEB1FD}" destId="{E247169C-2521-4B99-BC64-C03EA12DBB48}" srcOrd="1" destOrd="0" presId="urn:Themegallery.com/smartart/show2#1"/>
    <dgm:cxn modelId="{06127836-D6A4-4928-B218-871AD17DA7DA}"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0.92589</cdr:x>
      <cdr:y>0.5217</cdr:y>
    </cdr:from>
    <cdr:to>
      <cdr:x>0.99771</cdr:x>
      <cdr:y>0.56347</cdr:y>
    </cdr:to>
    <cdr:sp macro="" textlink="">
      <cdr:nvSpPr>
        <cdr:cNvPr id="2" name="TextBox 8"/>
        <cdr:cNvSpPr txBox="1"/>
      </cdr:nvSpPr>
      <cdr:spPr>
        <a:xfrm xmlns:a="http://schemas.openxmlformats.org/drawingml/2006/main">
          <a:off x="8188503" y="3267182"/>
          <a:ext cx="635194" cy="26160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b="1" dirty="0" smtClean="0"/>
            <a:t>平均值</a:t>
          </a:r>
          <a:endParaRPr lang="zh-TW" altLang="en-US"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0.0866</cdr:x>
      <cdr:y>0.9069</cdr:y>
    </cdr:from>
    <cdr:to>
      <cdr:x>0.93044</cdr:x>
      <cdr:y>0.97833</cdr:y>
    </cdr:to>
    <cdr:sp macro="" textlink="">
      <cdr:nvSpPr>
        <cdr:cNvPr id="2" name="TextBox 1"/>
        <cdr:cNvSpPr txBox="1"/>
      </cdr:nvSpPr>
      <cdr:spPr>
        <a:xfrm xmlns:a="http://schemas.openxmlformats.org/drawingml/2006/main">
          <a:off x="760287" y="5804899"/>
          <a:ext cx="7408501" cy="45720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a:t>
          </a:r>
          <a:r>
            <a:rPr lang="zh-TW" altLang="en-US" sz="1400" b="1" dirty="0" smtClean="0"/>
            <a:t>聯繫        社群關係           競爭         社會權力         努力             作業             稱讚               獎勵</a:t>
          </a:r>
          <a:endParaRPr lang="zh-TW" altLang="en-US" sz="1400" b="1" dirty="0"/>
        </a:p>
      </cdr:txBody>
    </cdr:sp>
  </cdr:relSizeAnchor>
  <cdr:relSizeAnchor xmlns:cdr="http://schemas.openxmlformats.org/drawingml/2006/chartDrawing">
    <cdr:from>
      <cdr:x>0.928</cdr:x>
      <cdr:y>0.51846</cdr:y>
    </cdr:from>
    <cdr:to>
      <cdr:x>0.99023</cdr:x>
      <cdr:y>0.55693</cdr:y>
    </cdr:to>
    <cdr:sp macro="" textlink="">
      <cdr:nvSpPr>
        <cdr:cNvPr id="3" name="TextBox 8"/>
        <cdr:cNvSpPr txBox="1"/>
      </cdr:nvSpPr>
      <cdr:spPr>
        <a:xfrm xmlns:a="http://schemas.openxmlformats.org/drawingml/2006/main">
          <a:off x="8147406" y="3318553"/>
          <a:ext cx="546360" cy="24622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spc="-120" dirty="0" smtClean="0"/>
            <a:t>平均值</a:t>
          </a:r>
          <a:endParaRPr lang="zh-TW" altLang="en-US" sz="1000" b="1" spc="-120" dirty="0"/>
        </a:p>
      </cdr:txBody>
    </cdr:sp>
  </cdr:relSizeAnchor>
</c:userShapes>
</file>

<file path=ppt/drawings/drawing11.xml><?xml version="1.0" encoding="utf-8"?>
<c:userShapes xmlns:c="http://schemas.openxmlformats.org/drawingml/2006/chart">
  <cdr:relSizeAnchor xmlns:cdr="http://schemas.openxmlformats.org/drawingml/2006/chartDrawing">
    <cdr:from>
      <cdr:x>0.9263</cdr:x>
      <cdr:y>0.48562</cdr:y>
    </cdr:from>
    <cdr:to>
      <cdr:x>1</cdr:x>
      <cdr:y>0.5923</cdr:y>
    </cdr:to>
    <cdr:sp macro="" textlink="">
      <cdr:nvSpPr>
        <cdr:cNvPr id="2" name="TextBox 1"/>
        <cdr:cNvSpPr txBox="1"/>
      </cdr:nvSpPr>
      <cdr:spPr>
        <a:xfrm xmlns:a="http://schemas.openxmlformats.org/drawingml/2006/main">
          <a:off x="8325946" y="3020602"/>
          <a:ext cx="662443" cy="66351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200" b="1" dirty="0" smtClean="0"/>
        </a:p>
        <a:p xmlns:a="http://schemas.openxmlformats.org/drawingml/2006/main">
          <a:r>
            <a:rPr lang="zh-TW" altLang="en-US" sz="1400" b="1" dirty="0" smtClean="0"/>
            <a:t>女</a:t>
          </a:r>
          <a:endParaRPr lang="zh-TW" altLang="en-US" sz="1400" b="1" dirty="0"/>
        </a:p>
      </cdr:txBody>
    </cdr:sp>
  </cdr:relSizeAnchor>
  <cdr:relSizeAnchor xmlns:cdr="http://schemas.openxmlformats.org/drawingml/2006/chartDrawing">
    <cdr:from>
      <cdr:x>0.06858</cdr:x>
      <cdr:y>0.90518</cdr:y>
    </cdr:from>
    <cdr:to>
      <cdr:x>0.92413</cdr:x>
      <cdr:y>0.98529</cdr:y>
    </cdr:to>
    <cdr:sp macro="" textlink="">
      <cdr:nvSpPr>
        <cdr:cNvPr id="3" name="TextBox 1"/>
        <cdr:cNvSpPr txBox="1"/>
      </cdr:nvSpPr>
      <cdr:spPr>
        <a:xfrm xmlns:a="http://schemas.openxmlformats.org/drawingml/2006/main">
          <a:off x="616449" y="5630238"/>
          <a:ext cx="7689969" cy="49829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聯繫        社群關係       競爭        社會權力      努力           作業            稱讚            獎勵</a:t>
          </a:r>
          <a:endParaRPr lang="zh-TW" altLang="en-US" sz="16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0.07196</cdr:x>
      <cdr:y>0.91543</cdr:y>
    </cdr:from>
    <cdr:to>
      <cdr:x>0.92686</cdr:x>
      <cdr:y>0.97286</cdr:y>
    </cdr:to>
    <cdr:sp macro="" textlink="">
      <cdr:nvSpPr>
        <cdr:cNvPr id="2" name="TextBox 1"/>
        <cdr:cNvSpPr txBox="1"/>
      </cdr:nvSpPr>
      <cdr:spPr>
        <a:xfrm xmlns:a="http://schemas.openxmlformats.org/drawingml/2006/main">
          <a:off x="647272" y="5732979"/>
          <a:ext cx="7689969" cy="35961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聯繫        社群關係       競爭          社會權力       努力             作業             稱讚            獎勵</a:t>
          </a:r>
          <a:endParaRPr lang="zh-TW" altLang="en-US" sz="16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0.9261</cdr:x>
      <cdr:y>0.51488</cdr:y>
    </cdr:from>
    <cdr:to>
      <cdr:x>0.99527</cdr:x>
      <cdr:y>0.55046</cdr:y>
    </cdr:to>
    <cdr:sp macro="" textlink="">
      <cdr:nvSpPr>
        <cdr:cNvPr id="2" name="TextBox 8"/>
        <cdr:cNvSpPr txBox="1"/>
      </cdr:nvSpPr>
      <cdr:spPr>
        <a:xfrm xmlns:a="http://schemas.openxmlformats.org/drawingml/2006/main">
          <a:off x="8153401" y="3295650"/>
          <a:ext cx="608936" cy="22775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b="1" dirty="0" smtClean="0"/>
            <a:t>平均值</a:t>
          </a:r>
          <a:endParaRPr lang="zh-TW" altLang="en-US"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0.4123</cdr:x>
      <cdr:y>0.92755</cdr:y>
    </cdr:from>
    <cdr:to>
      <cdr:x>0.57003</cdr:x>
      <cdr:y>0.9812</cdr:y>
    </cdr:to>
    <cdr:sp macro="" textlink="">
      <cdr:nvSpPr>
        <cdr:cNvPr id="2" name="TextBox 8"/>
        <cdr:cNvSpPr txBox="1"/>
      </cdr:nvSpPr>
      <cdr:spPr>
        <a:xfrm xmlns:a="http://schemas.openxmlformats.org/drawingml/2006/main">
          <a:off x="3638550" y="5853224"/>
          <a:ext cx="139198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2000" b="1" dirty="0" smtClean="0"/>
            <a:t>測驗焦慮</a:t>
          </a:r>
          <a:endParaRPr lang="zh-TW" altLang="en-US" sz="2000" b="1" dirty="0"/>
        </a:p>
      </cdr:txBody>
    </cdr:sp>
  </cdr:relSizeAnchor>
  <cdr:relSizeAnchor xmlns:cdr="http://schemas.openxmlformats.org/drawingml/2006/chartDrawing">
    <cdr:from>
      <cdr:x>0.91649</cdr:x>
      <cdr:y>0.47925</cdr:y>
    </cdr:from>
    <cdr:to>
      <cdr:x>0.99204</cdr:x>
      <cdr:y>0.57133</cdr:y>
    </cdr:to>
    <cdr:sp macro="" textlink="">
      <cdr:nvSpPr>
        <cdr:cNvPr id="3" name="TextBox 2"/>
        <cdr:cNvSpPr txBox="1"/>
      </cdr:nvSpPr>
      <cdr:spPr>
        <a:xfrm xmlns:a="http://schemas.openxmlformats.org/drawingml/2006/main">
          <a:off x="8088055" y="3024299"/>
          <a:ext cx="666750" cy="58102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r>
            <a:rPr lang="zh-TW" altLang="en-US" sz="1400" b="1" dirty="0" smtClean="0"/>
            <a:t>男</a:t>
          </a:r>
          <a:endParaRPr lang="en-US" altLang="zh-TW" sz="1400" b="1" dirty="0" smtClean="0"/>
        </a:p>
        <a:p xmlns:a="http://schemas.openxmlformats.org/drawingml/2006/main">
          <a:endParaRPr lang="en-US" altLang="zh-TW" sz="800" b="1" dirty="0" smtClean="0"/>
        </a:p>
        <a:p xmlns:a="http://schemas.openxmlformats.org/drawingml/2006/main">
          <a:r>
            <a:rPr lang="zh-TW" altLang="en-US" sz="1400" b="1" dirty="0" smtClean="0"/>
            <a:t>女</a:t>
          </a:r>
          <a:endParaRPr lang="zh-TW" altLang="en-US" sz="1400" b="1" dirty="0"/>
        </a:p>
      </cdr:txBody>
    </cdr:sp>
  </cdr:relSizeAnchor>
</c:userShapes>
</file>

<file path=ppt/drawings/drawing15.xml><?xml version="1.0" encoding="utf-8"?>
<c:userShapes xmlns:c="http://schemas.openxmlformats.org/drawingml/2006/chart">
  <cdr:relSizeAnchor xmlns:cdr="http://schemas.openxmlformats.org/drawingml/2006/chartDrawing">
    <cdr:from>
      <cdr:x>0.42417</cdr:x>
      <cdr:y>0.92415</cdr:y>
    </cdr:from>
    <cdr:to>
      <cdr:x>0.5819</cdr:x>
      <cdr:y>0.97713</cdr:y>
    </cdr:to>
    <cdr:sp macro="" textlink="">
      <cdr:nvSpPr>
        <cdr:cNvPr id="2" name="TextBox 8"/>
        <cdr:cNvSpPr txBox="1"/>
      </cdr:nvSpPr>
      <cdr:spPr>
        <a:xfrm xmlns:a="http://schemas.openxmlformats.org/drawingml/2006/main">
          <a:off x="3743325" y="5905500"/>
          <a:ext cx="139198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測驗焦慮</a:t>
          </a:r>
          <a:endParaRPr lang="zh-TW" altLang="en-US" sz="2000" b="1" dirty="0"/>
        </a:p>
      </cdr:txBody>
    </cdr:sp>
  </cdr:relSizeAnchor>
</c:userShapes>
</file>

<file path=ppt/drawings/drawing16.xml><?xml version="1.0" encoding="utf-8"?>
<c:userShapes xmlns:c="http://schemas.openxmlformats.org/drawingml/2006/chart">
  <cdr:relSizeAnchor xmlns:cdr="http://schemas.openxmlformats.org/drawingml/2006/chartDrawing">
    <cdr:from>
      <cdr:x>0.41086</cdr:x>
      <cdr:y>0.92657</cdr:y>
    </cdr:from>
    <cdr:to>
      <cdr:x>0.57054</cdr:x>
      <cdr:y>0.98118</cdr:y>
    </cdr:to>
    <cdr:sp macro="" textlink="">
      <cdr:nvSpPr>
        <cdr:cNvPr id="2" name="TextBox 8"/>
        <cdr:cNvSpPr txBox="1"/>
      </cdr:nvSpPr>
      <cdr:spPr>
        <a:xfrm xmlns:a="http://schemas.openxmlformats.org/drawingml/2006/main">
          <a:off x="3581400" y="5743575"/>
          <a:ext cx="139198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測驗焦慮</a:t>
          </a:r>
          <a:endParaRPr lang="zh-TW" altLang="en-US" sz="2000" b="1" dirty="0"/>
        </a:p>
      </cdr:txBody>
    </cdr:sp>
  </cdr:relSizeAnchor>
  <cdr:relSizeAnchor xmlns:cdr="http://schemas.openxmlformats.org/drawingml/2006/chartDrawing">
    <cdr:from>
      <cdr:x>0.92443</cdr:x>
      <cdr:y>0.51169</cdr:y>
    </cdr:from>
    <cdr:to>
      <cdr:x>0.99428</cdr:x>
      <cdr:y>0.54843</cdr:y>
    </cdr:to>
    <cdr:sp macro="" textlink="">
      <cdr:nvSpPr>
        <cdr:cNvPr id="3" name="TextBox 8"/>
        <cdr:cNvSpPr txBox="1"/>
      </cdr:nvSpPr>
      <cdr:spPr>
        <a:xfrm xmlns:a="http://schemas.openxmlformats.org/drawingml/2006/main">
          <a:off x="8058150" y="3171825"/>
          <a:ext cx="608936" cy="22775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b="1" dirty="0" smtClean="0"/>
            <a:t>平均值</a:t>
          </a:r>
          <a:endParaRPr lang="zh-TW" altLang="en-US" b="1" dirty="0"/>
        </a:p>
      </cdr:txBody>
    </cdr:sp>
  </cdr:relSizeAnchor>
</c:userShapes>
</file>

<file path=ppt/drawings/drawing17.xml><?xml version="1.0" encoding="utf-8"?>
<c:userShapes xmlns:c="http://schemas.openxmlformats.org/drawingml/2006/chart">
  <cdr:relSizeAnchor xmlns:cdr="http://schemas.openxmlformats.org/drawingml/2006/chartDrawing">
    <cdr:from>
      <cdr:x>0.39693</cdr:x>
      <cdr:y>0.92673</cdr:y>
    </cdr:from>
    <cdr:to>
      <cdr:x>0.55717</cdr:x>
      <cdr:y>0.98038</cdr:y>
    </cdr:to>
    <cdr:sp macro="" textlink="">
      <cdr:nvSpPr>
        <cdr:cNvPr id="2" name="TextBox 8"/>
        <cdr:cNvSpPr txBox="1"/>
      </cdr:nvSpPr>
      <cdr:spPr>
        <a:xfrm xmlns:a="http://schemas.openxmlformats.org/drawingml/2006/main">
          <a:off x="3448050" y="5848045"/>
          <a:ext cx="139198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測驗焦慮</a:t>
          </a:r>
          <a:endParaRPr lang="zh-TW" altLang="en-US" sz="2000" b="1" dirty="0"/>
        </a:p>
      </cdr:txBody>
    </cdr:sp>
  </cdr:relSizeAnchor>
  <cdr:relSizeAnchor xmlns:cdr="http://schemas.openxmlformats.org/drawingml/2006/chartDrawing">
    <cdr:from>
      <cdr:x>0.91009</cdr:x>
      <cdr:y>0.48076</cdr:y>
    </cdr:from>
    <cdr:to>
      <cdr:x>0.98684</cdr:x>
      <cdr:y>0.5781</cdr:y>
    </cdr:to>
    <cdr:sp macro="" textlink="">
      <cdr:nvSpPr>
        <cdr:cNvPr id="3" name="TextBox 1"/>
        <cdr:cNvSpPr txBox="1"/>
      </cdr:nvSpPr>
      <cdr:spPr>
        <a:xfrm xmlns:a="http://schemas.openxmlformats.org/drawingml/2006/main">
          <a:off x="7905750" y="3033824"/>
          <a:ext cx="666750" cy="61425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800" b="1" dirty="0" smtClean="0"/>
        </a:p>
        <a:p xmlns:a="http://schemas.openxmlformats.org/drawingml/2006/main">
          <a:r>
            <a:rPr lang="zh-TW" altLang="en-US" sz="1400" b="1" dirty="0" smtClean="0"/>
            <a:t>女</a:t>
          </a:r>
          <a:endParaRPr lang="zh-TW" altLang="en-US" sz="1400" b="1" dirty="0"/>
        </a:p>
      </cdr:txBody>
    </cdr:sp>
  </cdr:relSizeAnchor>
</c:userShapes>
</file>

<file path=ppt/drawings/drawing18.xml><?xml version="1.0" encoding="utf-8"?>
<c:userShapes xmlns:c="http://schemas.openxmlformats.org/drawingml/2006/chart">
  <cdr:relSizeAnchor xmlns:cdr="http://schemas.openxmlformats.org/drawingml/2006/chartDrawing">
    <cdr:from>
      <cdr:x>0.42189</cdr:x>
      <cdr:y>0.92959</cdr:y>
    </cdr:from>
    <cdr:to>
      <cdr:x>0.58038</cdr:x>
      <cdr:y>0.98541</cdr:y>
    </cdr:to>
    <cdr:sp macro="" textlink="">
      <cdr:nvSpPr>
        <cdr:cNvPr id="2" name="TextBox 8"/>
        <cdr:cNvSpPr txBox="1"/>
      </cdr:nvSpPr>
      <cdr:spPr>
        <a:xfrm xmlns:a="http://schemas.openxmlformats.org/drawingml/2006/main">
          <a:off x="3705225" y="5638800"/>
          <a:ext cx="139198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測驗焦慮</a:t>
          </a:r>
          <a:endParaRPr lang="zh-TW" altLang="en-US" sz="2000" b="1" dirty="0"/>
        </a:p>
      </cdr:txBody>
    </cdr:sp>
  </cdr:relSizeAnchor>
</c:userShapes>
</file>

<file path=ppt/drawings/drawing19.xml><?xml version="1.0" encoding="utf-8"?>
<c:userShapes xmlns:c="http://schemas.openxmlformats.org/drawingml/2006/chart">
  <cdr:relSizeAnchor xmlns:cdr="http://schemas.openxmlformats.org/drawingml/2006/chartDrawing">
    <cdr:from>
      <cdr:x>0.11197</cdr:x>
      <cdr:y>0.92142</cdr:y>
    </cdr:from>
    <cdr:to>
      <cdr:x>0.88602</cdr:x>
      <cdr:y>0.98021</cdr:y>
    </cdr:to>
    <cdr:sp macro="" textlink="">
      <cdr:nvSpPr>
        <cdr:cNvPr id="2" name="TextBox 1"/>
        <cdr:cNvSpPr txBox="1"/>
      </cdr:nvSpPr>
      <cdr:spPr>
        <a:xfrm xmlns:a="http://schemas.openxmlformats.org/drawingml/2006/main">
          <a:off x="983734" y="5672470"/>
          <a:ext cx="6800849" cy="36195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r>
            <a:rPr lang="zh-TW" altLang="en-US" sz="2000" b="1" dirty="0" smtClean="0"/>
            <a:t>    自我勉勵                        控制情況                             消遣</a:t>
          </a:r>
          <a:endParaRPr lang="zh-TW" altLang="en-US" sz="2000" b="1" dirty="0"/>
        </a:p>
      </cdr:txBody>
    </cdr:sp>
  </cdr:relSizeAnchor>
  <cdr:relSizeAnchor xmlns:cdr="http://schemas.openxmlformats.org/drawingml/2006/chartDrawing">
    <cdr:from>
      <cdr:x>0.92767</cdr:x>
      <cdr:y>0.52078</cdr:y>
    </cdr:from>
    <cdr:to>
      <cdr:x>0.99698</cdr:x>
      <cdr:y>0.55777</cdr:y>
    </cdr:to>
    <cdr:sp macro="" textlink="">
      <cdr:nvSpPr>
        <cdr:cNvPr id="3" name="TextBox 8"/>
        <cdr:cNvSpPr txBox="1"/>
      </cdr:nvSpPr>
      <cdr:spPr>
        <a:xfrm xmlns:a="http://schemas.openxmlformats.org/drawingml/2006/main">
          <a:off x="8150578" y="3206044"/>
          <a:ext cx="608936" cy="22775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b="1" dirty="0" smtClean="0"/>
            <a:t>平均值</a:t>
          </a:r>
          <a:endParaRPr lang="zh-TW" altLang="en-US"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0.05942</cdr:x>
      <cdr:y>0.87559</cdr:y>
    </cdr:from>
    <cdr:to>
      <cdr:x>0.89238</cdr:x>
      <cdr:y>0.98742</cdr:y>
    </cdr:to>
    <cdr:sp macro="" textlink="">
      <cdr:nvSpPr>
        <cdr:cNvPr id="2" name="TextBox 9"/>
        <cdr:cNvSpPr txBox="1"/>
      </cdr:nvSpPr>
      <cdr:spPr>
        <a:xfrm xmlns:a="http://schemas.openxmlformats.org/drawingml/2006/main">
          <a:off x="532562" y="5446207"/>
          <a:ext cx="7466044" cy="69557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400" b="1" dirty="0" smtClean="0"/>
            <a:t> 負面情感          經歷              成就感        整體滿足感      社群關係          機會           師生關係    </a:t>
          </a:r>
          <a:endParaRPr lang="en-US" altLang="zh-TW" sz="1400" b="1" dirty="0" smtClean="0"/>
        </a:p>
        <a:p xmlns:a="http://schemas.openxmlformats.org/drawingml/2006/main">
          <a:endParaRPr lang="en-US" altLang="zh-TW" sz="1400" dirty="0" smtClean="0"/>
        </a:p>
        <a:p xmlns:a="http://schemas.openxmlformats.org/drawingml/2006/main">
          <a:endParaRPr lang="zh-TW" altLang="en-US" sz="1400" dirty="0"/>
        </a:p>
      </cdr:txBody>
    </cdr:sp>
  </cdr:relSizeAnchor>
  <cdr:relSizeAnchor xmlns:cdr="http://schemas.openxmlformats.org/drawingml/2006/chartDrawing">
    <cdr:from>
      <cdr:x>0.92732</cdr:x>
      <cdr:y>0.48232</cdr:y>
    </cdr:from>
    <cdr:to>
      <cdr:x>1</cdr:x>
      <cdr:y>0.589</cdr:y>
    </cdr:to>
    <cdr:sp macro="" textlink="">
      <cdr:nvSpPr>
        <cdr:cNvPr id="3" name="TextBox 1"/>
        <cdr:cNvSpPr txBox="1"/>
      </cdr:nvSpPr>
      <cdr:spPr>
        <a:xfrm xmlns:a="http://schemas.openxmlformats.org/drawingml/2006/main">
          <a:off x="8311794" y="3000054"/>
          <a:ext cx="651454" cy="66355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700" b="1" dirty="0" smtClean="0"/>
        </a:p>
        <a:p xmlns:a="http://schemas.openxmlformats.org/drawingml/2006/main">
          <a:r>
            <a:rPr lang="zh-TW" altLang="en-US" sz="1400" b="1" dirty="0" smtClean="0"/>
            <a:t>女</a:t>
          </a:r>
          <a:endParaRPr lang="zh-TW" altLang="en-US" sz="1400" b="1" dirty="0"/>
        </a:p>
      </cdr:txBody>
    </cdr:sp>
  </cdr:relSizeAnchor>
</c:userShapes>
</file>

<file path=ppt/drawings/drawing20.xml><?xml version="1.0" encoding="utf-8"?>
<c:userShapes xmlns:c="http://schemas.openxmlformats.org/drawingml/2006/chart">
  <cdr:relSizeAnchor xmlns:cdr="http://schemas.openxmlformats.org/drawingml/2006/chartDrawing">
    <cdr:from>
      <cdr:x>0.10364</cdr:x>
      <cdr:y>0.92044</cdr:y>
    </cdr:from>
    <cdr:to>
      <cdr:x>0.8651</cdr:x>
      <cdr:y>0.97775</cdr:y>
    </cdr:to>
    <cdr:sp macro="" textlink="">
      <cdr:nvSpPr>
        <cdr:cNvPr id="2" name="TextBox 1"/>
        <cdr:cNvSpPr txBox="1"/>
      </cdr:nvSpPr>
      <cdr:spPr>
        <a:xfrm xmlns:a="http://schemas.openxmlformats.org/drawingml/2006/main">
          <a:off x="925688" y="5813778"/>
          <a:ext cx="6800849" cy="3619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    自我勉勵                        控制情況                             消遣</a:t>
          </a:r>
          <a:endParaRPr lang="zh-TW" altLang="en-US" sz="2000" b="1" dirty="0"/>
        </a:p>
      </cdr:txBody>
    </cdr:sp>
  </cdr:relSizeAnchor>
  <cdr:relSizeAnchor xmlns:cdr="http://schemas.openxmlformats.org/drawingml/2006/chartDrawing">
    <cdr:from>
      <cdr:x>0.91911</cdr:x>
      <cdr:y>0.48259</cdr:y>
    </cdr:from>
    <cdr:to>
      <cdr:x>1</cdr:x>
      <cdr:y>0.57991</cdr:y>
    </cdr:to>
    <cdr:sp macro="" textlink="">
      <cdr:nvSpPr>
        <cdr:cNvPr id="3" name="TextBox 1"/>
        <cdr:cNvSpPr txBox="1"/>
      </cdr:nvSpPr>
      <cdr:spPr>
        <a:xfrm xmlns:a="http://schemas.openxmlformats.org/drawingml/2006/main">
          <a:off x="8208861" y="3048161"/>
          <a:ext cx="722488" cy="61473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800" b="1" dirty="0" smtClean="0"/>
        </a:p>
        <a:p xmlns:a="http://schemas.openxmlformats.org/drawingml/2006/main">
          <a:r>
            <a:rPr lang="zh-TW" altLang="en-US" sz="1400" b="1" dirty="0" smtClean="0"/>
            <a:t>女</a:t>
          </a:r>
          <a:endParaRPr lang="zh-TW" altLang="en-US" sz="1400" b="1" dirty="0"/>
        </a:p>
      </cdr:txBody>
    </cdr:sp>
  </cdr:relSizeAnchor>
</c:userShapes>
</file>

<file path=ppt/drawings/drawing21.xml><?xml version="1.0" encoding="utf-8"?>
<c:userShapes xmlns:c="http://schemas.openxmlformats.org/drawingml/2006/chart">
  <cdr:relSizeAnchor xmlns:cdr="http://schemas.openxmlformats.org/drawingml/2006/chartDrawing">
    <cdr:from>
      <cdr:x>0.11288</cdr:x>
      <cdr:y>0.91658</cdr:y>
    </cdr:from>
    <cdr:to>
      <cdr:x>0.89696</cdr:x>
      <cdr:y>1</cdr:y>
    </cdr:to>
    <cdr:sp macro="" textlink="">
      <cdr:nvSpPr>
        <cdr:cNvPr id="2" name="TextBox 1"/>
        <cdr:cNvSpPr txBox="1"/>
      </cdr:nvSpPr>
      <cdr:spPr>
        <a:xfrm xmlns:a="http://schemas.openxmlformats.org/drawingml/2006/main">
          <a:off x="986596" y="5837617"/>
          <a:ext cx="6852831" cy="53128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    自我勉勵                         控制情況                               消遣</a:t>
          </a:r>
          <a:endParaRPr lang="zh-TW" altLang="en-US" sz="2000" b="1" dirty="0"/>
        </a:p>
      </cdr:txBody>
    </cdr:sp>
  </cdr:relSizeAnchor>
</c:userShapes>
</file>

<file path=ppt/drawings/drawing22.xml><?xml version="1.0" encoding="utf-8"?>
<c:userShapes xmlns:c="http://schemas.openxmlformats.org/drawingml/2006/chart">
  <cdr:relSizeAnchor xmlns:cdr="http://schemas.openxmlformats.org/drawingml/2006/chartDrawing">
    <cdr:from>
      <cdr:x>0.1093</cdr:x>
      <cdr:y>0.92603</cdr:y>
    </cdr:from>
    <cdr:to>
      <cdr:x>0.88398</cdr:x>
      <cdr:y>0.98523</cdr:y>
    </cdr:to>
    <cdr:sp macro="" textlink="">
      <cdr:nvSpPr>
        <cdr:cNvPr id="2" name="TextBox 1"/>
        <cdr:cNvSpPr txBox="1"/>
      </cdr:nvSpPr>
      <cdr:spPr>
        <a:xfrm xmlns:a="http://schemas.openxmlformats.org/drawingml/2006/main">
          <a:off x="959555" y="5661460"/>
          <a:ext cx="6800849" cy="3619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    自我勉勵                        控制情況                             消遣</a:t>
          </a:r>
          <a:endParaRPr lang="zh-TW" altLang="en-US" sz="2000" b="1" dirty="0"/>
        </a:p>
      </cdr:txBody>
    </cdr:sp>
  </cdr:relSizeAnchor>
  <cdr:relSizeAnchor xmlns:cdr="http://schemas.openxmlformats.org/drawingml/2006/chartDrawing">
    <cdr:from>
      <cdr:x>0.92457</cdr:x>
      <cdr:y>0.5112</cdr:y>
    </cdr:from>
    <cdr:to>
      <cdr:x>0.99393</cdr:x>
      <cdr:y>0.55399</cdr:y>
    </cdr:to>
    <cdr:sp macro="" textlink="">
      <cdr:nvSpPr>
        <cdr:cNvPr id="3" name="TextBox 8"/>
        <cdr:cNvSpPr txBox="1"/>
      </cdr:nvSpPr>
      <cdr:spPr>
        <a:xfrm xmlns:a="http://schemas.openxmlformats.org/drawingml/2006/main">
          <a:off x="8116711" y="3125316"/>
          <a:ext cx="608936" cy="26161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b="1" dirty="0" smtClean="0"/>
            <a:t>平均值</a:t>
          </a:r>
          <a:endParaRPr lang="zh-TW" altLang="en-US" b="1" dirty="0"/>
        </a:p>
      </cdr:txBody>
    </cdr:sp>
  </cdr:relSizeAnchor>
</c:userShapes>
</file>

<file path=ppt/drawings/drawing23.xml><?xml version="1.0" encoding="utf-8"?>
<c:userShapes xmlns:c="http://schemas.openxmlformats.org/drawingml/2006/chart">
  <cdr:relSizeAnchor xmlns:cdr="http://schemas.openxmlformats.org/drawingml/2006/chartDrawing">
    <cdr:from>
      <cdr:x>0.10437</cdr:x>
      <cdr:y>0.91835</cdr:y>
    </cdr:from>
    <cdr:to>
      <cdr:x>0.88061</cdr:x>
      <cdr:y>0.98791</cdr:y>
    </cdr:to>
    <cdr:sp macro="" textlink="">
      <cdr:nvSpPr>
        <cdr:cNvPr id="2" name="TextBox 1"/>
        <cdr:cNvSpPr txBox="1"/>
      </cdr:nvSpPr>
      <cdr:spPr>
        <a:xfrm xmlns:a="http://schemas.openxmlformats.org/drawingml/2006/main">
          <a:off x="914400" y="5663345"/>
          <a:ext cx="6800849" cy="428979"/>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    自我勉勵                        控制情況                             消遣</a:t>
          </a:r>
          <a:endParaRPr lang="zh-TW" altLang="en-US" sz="2000" b="1" dirty="0"/>
        </a:p>
      </cdr:txBody>
    </cdr:sp>
  </cdr:relSizeAnchor>
  <cdr:relSizeAnchor xmlns:cdr="http://schemas.openxmlformats.org/drawingml/2006/chartDrawing">
    <cdr:from>
      <cdr:x>0.91355</cdr:x>
      <cdr:y>0.47718</cdr:y>
    </cdr:from>
    <cdr:to>
      <cdr:x>0.99601</cdr:x>
      <cdr:y>0.58478</cdr:y>
    </cdr:to>
    <cdr:sp macro="" textlink="">
      <cdr:nvSpPr>
        <cdr:cNvPr id="3" name="TextBox 1"/>
        <cdr:cNvSpPr txBox="1"/>
      </cdr:nvSpPr>
      <cdr:spPr>
        <a:xfrm xmlns:a="http://schemas.openxmlformats.org/drawingml/2006/main">
          <a:off x="8003822" y="2942724"/>
          <a:ext cx="722488" cy="66356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800" b="1" dirty="0" smtClean="0"/>
        </a:p>
        <a:p xmlns:a="http://schemas.openxmlformats.org/drawingml/2006/main">
          <a:r>
            <a:rPr lang="zh-TW" altLang="en-US" sz="1400" b="1" dirty="0" smtClean="0"/>
            <a:t>女</a:t>
          </a:r>
          <a:endParaRPr lang="zh-TW" altLang="en-US" sz="1400" b="1" dirty="0"/>
        </a:p>
      </cdr:txBody>
    </cdr:sp>
  </cdr:relSizeAnchor>
</c:userShapes>
</file>

<file path=ppt/drawings/drawing24.xml><?xml version="1.0" encoding="utf-8"?>
<c:userShapes xmlns:c="http://schemas.openxmlformats.org/drawingml/2006/chart">
  <cdr:relSizeAnchor xmlns:cdr="http://schemas.openxmlformats.org/drawingml/2006/chartDrawing">
    <cdr:from>
      <cdr:x>0.11243</cdr:x>
      <cdr:y>0.91969</cdr:y>
    </cdr:from>
    <cdr:to>
      <cdr:x>0.88802</cdr:x>
      <cdr:y>0.97662</cdr:y>
    </cdr:to>
    <cdr:sp macro="" textlink="">
      <cdr:nvSpPr>
        <cdr:cNvPr id="2" name="TextBox 1"/>
        <cdr:cNvSpPr txBox="1"/>
      </cdr:nvSpPr>
      <cdr:spPr>
        <a:xfrm xmlns:a="http://schemas.openxmlformats.org/drawingml/2006/main">
          <a:off x="993422" y="5847644"/>
          <a:ext cx="6852831" cy="3619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    自我勉勵                         控制情況                               消遣</a:t>
          </a:r>
          <a:endParaRPr lang="zh-TW" altLang="en-US" sz="2000" b="1" dirty="0"/>
        </a:p>
      </cdr:txBody>
    </cdr:sp>
  </cdr:relSizeAnchor>
</c:userShapes>
</file>

<file path=ppt/drawings/drawing25.xml><?xml version="1.0" encoding="utf-8"?>
<c:userShapes xmlns:c="http://schemas.openxmlformats.org/drawingml/2006/chart">
  <cdr:relSizeAnchor xmlns:cdr="http://schemas.openxmlformats.org/drawingml/2006/chartDrawing">
    <cdr:from>
      <cdr:x>0.92473</cdr:x>
      <cdr:y>0.51519</cdr:y>
    </cdr:from>
    <cdr:to>
      <cdr:x>0.98639</cdr:x>
      <cdr:y>0.55539</cdr:y>
    </cdr:to>
    <cdr:sp macro="" textlink="">
      <cdr:nvSpPr>
        <cdr:cNvPr id="2" name="TextBox 8"/>
        <cdr:cNvSpPr txBox="1"/>
      </cdr:nvSpPr>
      <cdr:spPr>
        <a:xfrm xmlns:a="http://schemas.openxmlformats.org/drawingml/2006/main">
          <a:off x="8193305" y="3155183"/>
          <a:ext cx="546360" cy="24622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spc="-120" dirty="0" smtClean="0"/>
            <a:t>平均值</a:t>
          </a:r>
          <a:endParaRPr lang="zh-TW" altLang="en-US" sz="1000" b="1" spc="-120" dirty="0"/>
        </a:p>
      </cdr:txBody>
    </cdr:sp>
  </cdr:relSizeAnchor>
</c:userShapes>
</file>

<file path=ppt/drawings/drawing26.xml><?xml version="1.0" encoding="utf-8"?>
<c:userShapes xmlns:c="http://schemas.openxmlformats.org/drawingml/2006/chart">
  <cdr:relSizeAnchor xmlns:cdr="http://schemas.openxmlformats.org/drawingml/2006/chartDrawing">
    <cdr:from>
      <cdr:x>0.06734</cdr:x>
      <cdr:y>0.86176</cdr:y>
    </cdr:from>
    <cdr:to>
      <cdr:x>0.88228</cdr:x>
      <cdr:y>0.98638</cdr:y>
    </cdr:to>
    <cdr:sp macro="" textlink="">
      <cdr:nvSpPr>
        <cdr:cNvPr id="2" name="TextBox 8"/>
        <cdr:cNvSpPr txBox="1"/>
      </cdr:nvSpPr>
      <cdr:spPr>
        <a:xfrm xmlns:a="http://schemas.openxmlformats.org/drawingml/2006/main">
          <a:off x="592853" y="5406012"/>
          <a:ext cx="7174524" cy="78175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600" b="1" dirty="0" smtClean="0"/>
            <a:t>   對國家的態度           對國家的義務          對國家的情感            全球公民</a:t>
          </a:r>
          <a:endParaRPr lang="en-US" altLang="zh-TW" sz="1600" b="1" dirty="0" smtClean="0"/>
        </a:p>
        <a:p xmlns:a="http://schemas.openxmlformats.org/drawingml/2006/main">
          <a:endParaRPr lang="en-US" altLang="zh-TW" sz="1600" b="1" dirty="0" smtClean="0"/>
        </a:p>
        <a:p xmlns:a="http://schemas.openxmlformats.org/drawingml/2006/main">
          <a:endParaRPr lang="zh-TW" altLang="en-US" sz="1600" b="1" dirty="0"/>
        </a:p>
      </cdr:txBody>
    </cdr:sp>
  </cdr:relSizeAnchor>
  <cdr:relSizeAnchor xmlns:cdr="http://schemas.openxmlformats.org/drawingml/2006/chartDrawing">
    <cdr:from>
      <cdr:x>0.91424</cdr:x>
      <cdr:y>0.47823</cdr:y>
    </cdr:from>
    <cdr:to>
      <cdr:x>0.98948</cdr:x>
      <cdr:y>0.59111</cdr:y>
    </cdr:to>
    <cdr:sp macro="" textlink="">
      <cdr:nvSpPr>
        <cdr:cNvPr id="3" name="TextBox 1"/>
        <cdr:cNvSpPr txBox="1"/>
      </cdr:nvSpPr>
      <cdr:spPr>
        <a:xfrm xmlns:a="http://schemas.openxmlformats.org/drawingml/2006/main">
          <a:off x="8048730" y="3000018"/>
          <a:ext cx="662443" cy="7081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700" b="1" dirty="0" smtClean="0"/>
        </a:p>
        <a:p xmlns:a="http://schemas.openxmlformats.org/drawingml/2006/main">
          <a:r>
            <a:rPr lang="zh-TW" altLang="en-US" sz="1400" b="1" dirty="0" smtClean="0"/>
            <a:t>女</a:t>
          </a:r>
          <a:endParaRPr lang="zh-TW" altLang="en-US" sz="1400" b="1" dirty="0"/>
        </a:p>
      </cdr:txBody>
    </cdr:sp>
  </cdr:relSizeAnchor>
</c:userShapes>
</file>

<file path=ppt/drawings/drawing27.xml><?xml version="1.0" encoding="utf-8"?>
<c:userShapes xmlns:c="http://schemas.openxmlformats.org/drawingml/2006/chart">
  <cdr:relSizeAnchor xmlns:cdr="http://schemas.openxmlformats.org/drawingml/2006/chartDrawing">
    <cdr:from>
      <cdr:x>0.08937</cdr:x>
      <cdr:y>0.84961</cdr:y>
    </cdr:from>
    <cdr:to>
      <cdr:x>0.91845</cdr:x>
      <cdr:y>0.97901</cdr:y>
    </cdr:to>
    <cdr:sp macro="" textlink="">
      <cdr:nvSpPr>
        <cdr:cNvPr id="2" name="TextBox 8"/>
        <cdr:cNvSpPr txBox="1"/>
      </cdr:nvSpPr>
      <cdr:spPr>
        <a:xfrm xmlns:a="http://schemas.openxmlformats.org/drawingml/2006/main">
          <a:off x="803867" y="5456255"/>
          <a:ext cx="7457747" cy="83099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對國家的態度              對國家的義務                對國家的情感                  全球公民</a:t>
          </a:r>
          <a:endParaRPr lang="en-US" altLang="zh-TW" sz="1600" b="1" dirty="0" smtClean="0"/>
        </a:p>
        <a:p xmlns:a="http://schemas.openxmlformats.org/drawingml/2006/main">
          <a:endParaRPr lang="en-US" altLang="zh-TW" sz="1600" b="1" dirty="0" smtClean="0"/>
        </a:p>
        <a:p xmlns:a="http://schemas.openxmlformats.org/drawingml/2006/main">
          <a:endParaRPr lang="zh-TW" altLang="en-US" sz="1600" b="1" dirty="0"/>
        </a:p>
      </cdr:txBody>
    </cdr:sp>
  </cdr:relSizeAnchor>
</c:userShapes>
</file>

<file path=ppt/drawings/drawing28.xml><?xml version="1.0" encoding="utf-8"?>
<c:userShapes xmlns:c="http://schemas.openxmlformats.org/drawingml/2006/chart">
  <cdr:relSizeAnchor xmlns:cdr="http://schemas.openxmlformats.org/drawingml/2006/chartDrawing">
    <cdr:from>
      <cdr:x>0.9265</cdr:x>
      <cdr:y>0.51224</cdr:y>
    </cdr:from>
    <cdr:to>
      <cdr:x>0.98862</cdr:x>
      <cdr:y>0.55196</cdr:y>
    </cdr:to>
    <cdr:sp macro="" textlink="">
      <cdr:nvSpPr>
        <cdr:cNvPr id="2" name="TextBox 8"/>
        <cdr:cNvSpPr txBox="1"/>
      </cdr:nvSpPr>
      <cdr:spPr>
        <a:xfrm xmlns:a="http://schemas.openxmlformats.org/drawingml/2006/main">
          <a:off x="8149213" y="3175279"/>
          <a:ext cx="546360" cy="24622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spc="-120" dirty="0" smtClean="0"/>
            <a:t>平均值</a:t>
          </a:r>
          <a:endParaRPr lang="zh-TW" altLang="en-US" sz="1000" b="1" spc="-120" dirty="0"/>
        </a:p>
      </cdr:txBody>
    </cdr:sp>
  </cdr:relSizeAnchor>
  <cdr:relSizeAnchor xmlns:cdr="http://schemas.openxmlformats.org/drawingml/2006/chartDrawing">
    <cdr:from>
      <cdr:x>0.07709</cdr:x>
      <cdr:y>0.87182</cdr:y>
    </cdr:from>
    <cdr:to>
      <cdr:x>0.89278</cdr:x>
      <cdr:y>0.99793</cdr:y>
    </cdr:to>
    <cdr:sp macro="" textlink="">
      <cdr:nvSpPr>
        <cdr:cNvPr id="3" name="TextBox 8"/>
        <cdr:cNvSpPr txBox="1"/>
      </cdr:nvSpPr>
      <cdr:spPr>
        <a:xfrm xmlns:a="http://schemas.openxmlformats.org/drawingml/2006/main">
          <a:off x="678095" y="5404206"/>
          <a:ext cx="7174524" cy="78175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600" b="1" dirty="0" smtClean="0"/>
            <a:t>   對國家的態度           對國家的義務           對國家的情感              全球公民</a:t>
          </a:r>
          <a:endParaRPr lang="en-US" altLang="zh-TW" sz="1600" b="1" dirty="0" smtClean="0"/>
        </a:p>
        <a:p xmlns:a="http://schemas.openxmlformats.org/drawingml/2006/main">
          <a:endParaRPr lang="en-US" altLang="zh-TW" sz="1600" b="1" dirty="0" smtClean="0"/>
        </a:p>
        <a:p xmlns:a="http://schemas.openxmlformats.org/drawingml/2006/main">
          <a:endParaRPr lang="zh-TW" altLang="en-US" sz="1600" b="1" dirty="0"/>
        </a:p>
      </cdr:txBody>
    </cdr:sp>
  </cdr:relSizeAnchor>
</c:userShapes>
</file>

<file path=ppt/drawings/drawing29.xml><?xml version="1.0" encoding="utf-8"?>
<c:userShapes xmlns:c="http://schemas.openxmlformats.org/drawingml/2006/chart">
  <cdr:relSizeAnchor xmlns:cdr="http://schemas.openxmlformats.org/drawingml/2006/chartDrawing">
    <cdr:from>
      <cdr:x>0.07261</cdr:x>
      <cdr:y>0.87103</cdr:y>
    </cdr:from>
    <cdr:to>
      <cdr:x>0.87021</cdr:x>
      <cdr:y>1</cdr:y>
    </cdr:to>
    <cdr:sp macro="" textlink="">
      <cdr:nvSpPr>
        <cdr:cNvPr id="2" name="TextBox 8"/>
        <cdr:cNvSpPr txBox="1"/>
      </cdr:nvSpPr>
      <cdr:spPr>
        <a:xfrm xmlns:a="http://schemas.openxmlformats.org/drawingml/2006/main">
          <a:off x="653145" y="5612333"/>
          <a:ext cx="7174524" cy="83099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對國家的態度               對國家的義務             對國家的情感                 全球公民</a:t>
          </a:r>
          <a:endParaRPr lang="en-US" altLang="zh-TW" sz="1600" b="1" dirty="0" smtClean="0"/>
        </a:p>
        <a:p xmlns:a="http://schemas.openxmlformats.org/drawingml/2006/main">
          <a:endParaRPr lang="en-US" altLang="zh-TW" sz="1600" b="1" dirty="0" smtClean="0"/>
        </a:p>
        <a:p xmlns:a="http://schemas.openxmlformats.org/drawingml/2006/main">
          <a:endParaRPr lang="zh-TW" altLang="en-US" sz="1600" b="1" dirty="0"/>
        </a:p>
      </cdr:txBody>
    </cdr:sp>
  </cdr:relSizeAnchor>
  <cdr:relSizeAnchor xmlns:cdr="http://schemas.openxmlformats.org/drawingml/2006/chartDrawing">
    <cdr:from>
      <cdr:x>0.91767</cdr:x>
      <cdr:y>0.48164</cdr:y>
    </cdr:from>
    <cdr:to>
      <cdr:x>0.98548</cdr:x>
      <cdr:y>0.59155</cdr:y>
    </cdr:to>
    <cdr:sp macro="" textlink="">
      <cdr:nvSpPr>
        <cdr:cNvPr id="3" name="TextBox 1"/>
        <cdr:cNvSpPr txBox="1"/>
      </cdr:nvSpPr>
      <cdr:spPr>
        <a:xfrm xmlns:a="http://schemas.openxmlformats.org/drawingml/2006/main">
          <a:off x="8254609" y="3103384"/>
          <a:ext cx="609907" cy="7081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700" b="1" dirty="0" smtClean="0"/>
        </a:p>
        <a:p xmlns:a="http://schemas.openxmlformats.org/drawingml/2006/main">
          <a:r>
            <a:rPr lang="zh-TW" altLang="en-US" sz="1400" b="1" dirty="0" smtClean="0"/>
            <a:t>女</a:t>
          </a:r>
          <a:endParaRPr lang="zh-TW" altLang="en-US"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0.04482</cdr:x>
      <cdr:y>0.89489</cdr:y>
    </cdr:from>
    <cdr:to>
      <cdr:x>0.94735</cdr:x>
      <cdr:y>0.97718</cdr:y>
    </cdr:to>
    <cdr:sp macro="" textlink="">
      <cdr:nvSpPr>
        <cdr:cNvPr id="2" name="TextBox 9"/>
        <cdr:cNvSpPr txBox="1"/>
      </cdr:nvSpPr>
      <cdr:spPr>
        <a:xfrm xmlns:a="http://schemas.openxmlformats.org/drawingml/2006/main">
          <a:off x="394599" y="5689944"/>
          <a:ext cx="7945649" cy="52322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  負面情感               經歷                 成就感           整體滿足感        社群關係               機會              師生關係</a:t>
          </a:r>
          <a:endParaRPr lang="en-US" altLang="zh-TW" sz="1400" dirty="0" smtClean="0"/>
        </a:p>
        <a:p xmlns:a="http://schemas.openxmlformats.org/drawingml/2006/main">
          <a:endParaRPr lang="zh-TW" altLang="en-US" sz="1400" dirty="0"/>
        </a:p>
      </cdr:txBody>
    </cdr:sp>
  </cdr:relSizeAnchor>
</c:userShapes>
</file>

<file path=ppt/drawings/drawing30.xml><?xml version="1.0" encoding="utf-8"?>
<c:userShapes xmlns:c="http://schemas.openxmlformats.org/drawingml/2006/chart">
  <cdr:relSizeAnchor xmlns:cdr="http://schemas.openxmlformats.org/drawingml/2006/chartDrawing">
    <cdr:from>
      <cdr:x>0.08065</cdr:x>
      <cdr:y>0.90221</cdr:y>
    </cdr:from>
    <cdr:to>
      <cdr:x>0.92368</cdr:x>
      <cdr:y>0.99327</cdr:y>
    </cdr:to>
    <cdr:sp macro="" textlink="">
      <cdr:nvSpPr>
        <cdr:cNvPr id="2" name="TextBox 8"/>
        <cdr:cNvSpPr txBox="1"/>
      </cdr:nvSpPr>
      <cdr:spPr>
        <a:xfrm xmlns:a="http://schemas.openxmlformats.org/drawingml/2006/main">
          <a:off x="713433" y="5794042"/>
          <a:ext cx="7457747" cy="58477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對國家的態度              對國家的義務                對國家的情感                  全球公民</a:t>
          </a:r>
          <a:endParaRPr lang="en-US" altLang="zh-TW" sz="1600" b="1" dirty="0" smtClean="0"/>
        </a:p>
        <a:p xmlns:a="http://schemas.openxmlformats.org/drawingml/2006/main">
          <a:endParaRPr lang="zh-TW" alt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0.07259</cdr:x>
      <cdr:y>0.86395</cdr:y>
    </cdr:from>
    <cdr:to>
      <cdr:x>0.91847</cdr:x>
      <cdr:y>0.97298</cdr:y>
    </cdr:to>
    <cdr:sp macro="" textlink="">
      <cdr:nvSpPr>
        <cdr:cNvPr id="2" name="TextBox 9"/>
        <cdr:cNvSpPr txBox="1"/>
      </cdr:nvSpPr>
      <cdr:spPr>
        <a:xfrm xmlns:a="http://schemas.openxmlformats.org/drawingml/2006/main">
          <a:off x="653143" y="5511605"/>
          <a:ext cx="7610797" cy="69557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400" b="1" dirty="0" smtClean="0"/>
            <a:t>負面情感           經歷             成就感         整體滿足感     社群關係          機會          師生關係 </a:t>
          </a:r>
          <a:endParaRPr lang="en-US" altLang="zh-TW" sz="1400" b="1" dirty="0" smtClean="0"/>
        </a:p>
        <a:p xmlns:a="http://schemas.openxmlformats.org/drawingml/2006/main">
          <a:endParaRPr lang="en-US" altLang="zh-TW" sz="1400" dirty="0" smtClean="0"/>
        </a:p>
        <a:p xmlns:a="http://schemas.openxmlformats.org/drawingml/2006/main">
          <a:endParaRPr lang="zh-TW" altLang="en-US" sz="1400" dirty="0"/>
        </a:p>
      </cdr:txBody>
    </cdr:sp>
  </cdr:relSizeAnchor>
  <cdr:relSizeAnchor xmlns:cdr="http://schemas.openxmlformats.org/drawingml/2006/chartDrawing">
    <cdr:from>
      <cdr:x>0.9294</cdr:x>
      <cdr:y>0.51698</cdr:y>
    </cdr:from>
    <cdr:to>
      <cdr:x>1</cdr:x>
      <cdr:y>0.55799</cdr:y>
    </cdr:to>
    <cdr:sp macro="" textlink="">
      <cdr:nvSpPr>
        <cdr:cNvPr id="3" name="TextBox 8"/>
        <cdr:cNvSpPr txBox="1"/>
      </cdr:nvSpPr>
      <cdr:spPr>
        <a:xfrm xmlns:a="http://schemas.openxmlformats.org/drawingml/2006/main">
          <a:off x="8362276" y="3298086"/>
          <a:ext cx="635194" cy="26160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b="1" dirty="0" smtClean="0"/>
            <a:t>平均值</a:t>
          </a:r>
          <a:endParaRPr lang="zh-TW" altLang="en-US"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0.07287</cdr:x>
      <cdr:y>0.86977</cdr:y>
    </cdr:from>
    <cdr:to>
      <cdr:x>0.91888</cdr:x>
      <cdr:y>0.98752</cdr:y>
    </cdr:to>
    <cdr:sp macro="" textlink="">
      <cdr:nvSpPr>
        <cdr:cNvPr id="2" name="TextBox 9"/>
        <cdr:cNvSpPr txBox="1"/>
      </cdr:nvSpPr>
      <cdr:spPr>
        <a:xfrm xmlns:a="http://schemas.openxmlformats.org/drawingml/2006/main">
          <a:off x="643094" y="5456255"/>
          <a:ext cx="7466044" cy="73866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 負面情感          經歷                成就感          整體滿足感      社群關係            機會               師生關係    </a:t>
          </a:r>
          <a:endParaRPr lang="en-US" altLang="zh-TW" sz="1400" b="1" dirty="0" smtClean="0"/>
        </a:p>
        <a:p xmlns:a="http://schemas.openxmlformats.org/drawingml/2006/main">
          <a:endParaRPr lang="en-US" altLang="zh-TW" sz="1400" dirty="0" smtClean="0"/>
        </a:p>
        <a:p xmlns:a="http://schemas.openxmlformats.org/drawingml/2006/main">
          <a:endParaRPr lang="zh-TW" altLang="en-US" sz="1400" dirty="0"/>
        </a:p>
      </cdr:txBody>
    </cdr:sp>
  </cdr:relSizeAnchor>
  <cdr:relSizeAnchor xmlns:cdr="http://schemas.openxmlformats.org/drawingml/2006/chartDrawing">
    <cdr:from>
      <cdr:x>0.92959</cdr:x>
      <cdr:y>0.48151</cdr:y>
    </cdr:from>
    <cdr:to>
      <cdr:x>0.98487</cdr:x>
      <cdr:y>0.58728</cdr:y>
    </cdr:to>
    <cdr:sp macro="" textlink="">
      <cdr:nvSpPr>
        <cdr:cNvPr id="3" name="TextBox 1"/>
        <cdr:cNvSpPr txBox="1"/>
      </cdr:nvSpPr>
      <cdr:spPr>
        <a:xfrm xmlns:a="http://schemas.openxmlformats.org/drawingml/2006/main">
          <a:off x="8203676" y="3020602"/>
          <a:ext cx="487784" cy="66355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700" b="1" dirty="0" smtClean="0"/>
        </a:p>
        <a:p xmlns:a="http://schemas.openxmlformats.org/drawingml/2006/main">
          <a:r>
            <a:rPr lang="zh-TW" altLang="en-US" sz="1400" b="1" dirty="0" smtClean="0"/>
            <a:t>女</a:t>
          </a:r>
          <a:endParaRPr lang="zh-TW" altLang="en-U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0.0525</cdr:x>
      <cdr:y>0.90174</cdr:y>
    </cdr:from>
    <cdr:to>
      <cdr:x>0.92719</cdr:x>
      <cdr:y>0.98493</cdr:y>
    </cdr:to>
    <cdr:sp macro="" textlink="">
      <cdr:nvSpPr>
        <cdr:cNvPr id="2" name="TextBox 9"/>
        <cdr:cNvSpPr txBox="1"/>
      </cdr:nvSpPr>
      <cdr:spPr>
        <a:xfrm xmlns:a="http://schemas.openxmlformats.org/drawingml/2006/main">
          <a:off x="472273" y="5671186"/>
          <a:ext cx="7867976" cy="52322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 負面情感               經歷                 成就感           整體滿足感        社群關係               機會              師生關係</a:t>
          </a:r>
          <a:endParaRPr lang="en-US" altLang="zh-TW" sz="1400" dirty="0" smtClean="0"/>
        </a:p>
        <a:p xmlns:a="http://schemas.openxmlformats.org/drawingml/2006/main">
          <a:endParaRPr lang="zh-TW" altLang="en-US"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0.07074</cdr:x>
      <cdr:y>0.9003</cdr:y>
    </cdr:from>
    <cdr:to>
      <cdr:x>0.90428</cdr:x>
      <cdr:y>1</cdr:y>
    </cdr:to>
    <cdr:sp macro="" textlink="">
      <cdr:nvSpPr>
        <cdr:cNvPr id="2" name="TextBox 1"/>
        <cdr:cNvSpPr txBox="1"/>
      </cdr:nvSpPr>
      <cdr:spPr>
        <a:xfrm xmlns:a="http://schemas.openxmlformats.org/drawingml/2006/main">
          <a:off x="623653" y="5571203"/>
          <a:ext cx="7348251" cy="61694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r>
            <a:rPr lang="zh-TW" altLang="en-US" sz="1600" b="1" dirty="0" smtClean="0"/>
            <a:t> 聯繫        社群關係       競爭       社會權力       努力           作業            稱讚           獎勵</a:t>
          </a:r>
          <a:endParaRPr lang="zh-TW" altLang="en-US" sz="1600" b="1" dirty="0"/>
        </a:p>
      </cdr:txBody>
    </cdr:sp>
  </cdr:relSizeAnchor>
  <cdr:relSizeAnchor xmlns:cdr="http://schemas.openxmlformats.org/drawingml/2006/chartDrawing">
    <cdr:from>
      <cdr:x>0.93802</cdr:x>
      <cdr:y>0.51203</cdr:y>
    </cdr:from>
    <cdr:to>
      <cdr:x>1</cdr:x>
      <cdr:y>0.55182</cdr:y>
    </cdr:to>
    <cdr:sp macro="" textlink="">
      <cdr:nvSpPr>
        <cdr:cNvPr id="3" name="TextBox 8"/>
        <cdr:cNvSpPr txBox="1"/>
      </cdr:nvSpPr>
      <cdr:spPr>
        <a:xfrm xmlns:a="http://schemas.openxmlformats.org/drawingml/2006/main">
          <a:off x="8269360" y="3168501"/>
          <a:ext cx="546360" cy="24622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spc="-120" dirty="0" smtClean="0"/>
            <a:t>平均值</a:t>
          </a:r>
          <a:endParaRPr lang="zh-TW" altLang="en-US" sz="1000" b="1" spc="-120" dirty="0"/>
        </a:p>
      </cdr:txBody>
    </cdr:sp>
  </cdr:relSizeAnchor>
</c:userShapes>
</file>

<file path=ppt/drawings/drawing8.xml><?xml version="1.0" encoding="utf-8"?>
<c:userShapes xmlns:c="http://schemas.openxmlformats.org/drawingml/2006/chart">
  <cdr:relSizeAnchor xmlns:cdr="http://schemas.openxmlformats.org/drawingml/2006/chartDrawing">
    <cdr:from>
      <cdr:x>0.92627</cdr:x>
      <cdr:y>0.48074</cdr:y>
    </cdr:from>
    <cdr:to>
      <cdr:x>1</cdr:x>
      <cdr:y>0.58423</cdr:y>
    </cdr:to>
    <cdr:sp macro="" textlink="">
      <cdr:nvSpPr>
        <cdr:cNvPr id="2" name="TextBox 1"/>
        <cdr:cNvSpPr txBox="1"/>
      </cdr:nvSpPr>
      <cdr:spPr>
        <a:xfrm xmlns:a="http://schemas.openxmlformats.org/drawingml/2006/main">
          <a:off x="8322068" y="3082247"/>
          <a:ext cx="662443" cy="66351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700" b="1" dirty="0" smtClean="0"/>
        </a:p>
        <a:p xmlns:a="http://schemas.openxmlformats.org/drawingml/2006/main">
          <a:r>
            <a:rPr lang="zh-TW" altLang="en-US" sz="1400" b="1" dirty="0" smtClean="0"/>
            <a:t>女</a:t>
          </a:r>
          <a:endParaRPr lang="zh-TW" altLang="en-US" sz="14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0.0662</cdr:x>
      <cdr:y>0.93943</cdr:y>
    </cdr:from>
    <cdr:to>
      <cdr:x>0.93549</cdr:x>
      <cdr:y>0.99665</cdr:y>
    </cdr:to>
    <cdr:sp macro="" textlink="">
      <cdr:nvSpPr>
        <cdr:cNvPr id="2" name="TextBox 1"/>
        <cdr:cNvSpPr txBox="1"/>
      </cdr:nvSpPr>
      <cdr:spPr>
        <a:xfrm xmlns:a="http://schemas.openxmlformats.org/drawingml/2006/main">
          <a:off x="585627" y="5903204"/>
          <a:ext cx="7689969" cy="35961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聯繫        社群關係       競爭          社會權力       努力             作業             稱讚            獎勵</a:t>
          </a:r>
          <a:endParaRPr lang="zh-TW" alt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E1F36945-DA39-4D29-8D9A-AA36E3A11382}" type="datetimeFigureOut">
              <a:rPr lang="en-US" smtClean="0"/>
              <a:pPr/>
              <a:t>7/12/2010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4C097BA5-440D-4243-A886-8DC4B873D83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dirty="0"/>
          </a:p>
        </p:txBody>
      </p:sp>
      <p:sp>
        <p:nvSpPr>
          <p:cNvPr id="61443" name="Rectangle 3"/>
          <p:cNvSpPr>
            <a:spLocks noGrp="1" noChangeArrowheads="1"/>
          </p:cNvSpPr>
          <p:nvPr>
            <p:ph type="dt" idx="1"/>
          </p:nvPr>
        </p:nvSpPr>
        <p:spPr bwMode="auto">
          <a:xfrm>
            <a:off x="3850444"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dirty="0"/>
          </a:p>
        </p:txBody>
      </p:sp>
      <p:sp>
        <p:nvSpPr>
          <p:cNvPr id="614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79768" y="4715909"/>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dirty="0"/>
          </a:p>
        </p:txBody>
      </p:sp>
      <p:sp>
        <p:nvSpPr>
          <p:cNvPr id="61447"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27E35BBE-AD12-48C5-8DCC-805B4F1FD10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3E47994-54E9-4BEF-99B1-B9F4D90D52CF}" type="slidenum">
              <a:rPr lang="en-US" altLang="zh-TW" smtClean="0"/>
              <a:pPr/>
              <a:t>1</a:t>
            </a:fld>
            <a:endParaRPr lang="en-US" altLang="zh-TW"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9EF983-D0BA-4753-9FC8-B67FF8626F3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52D4A-A781-4264-B5FE-31686944204E}" type="slidenum">
              <a:rPr lang="zh-TW" altLang="en-US"/>
              <a:pPr/>
              <a:t>4</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06144" y="4716464"/>
            <a:ext cx="4985393" cy="4467225"/>
          </a:xfrm>
        </p:spPr>
        <p:txBody>
          <a:bodyPr/>
          <a:lstStyle/>
          <a:p>
            <a:pPr marL="228600" indent="-228600"/>
            <a:r>
              <a:rPr lang="en-US" altLang="zh-TW"/>
              <a:t>Effects of mass introduction of computers in the workplace on demand for skills ==) new division of labor within firms</a:t>
            </a:r>
          </a:p>
          <a:p>
            <a:pPr marL="228600" indent="-228600"/>
            <a:r>
              <a:rPr lang="en-US" altLang="zh-TW"/>
              <a:t>Figure displays trend for each of five types of tasks.</a:t>
            </a:r>
          </a:p>
          <a:p>
            <a:pPr marL="228600" indent="-228600">
              <a:buFontTx/>
              <a:buAutoNum type="arabicPeriod"/>
            </a:pPr>
            <a:r>
              <a:rPr lang="en-US" altLang="zh-TW" b="1"/>
              <a:t>Expert thinking</a:t>
            </a:r>
            <a:r>
              <a:rPr lang="en-US" altLang="zh-TW"/>
              <a:t>: solving problems for which there are no rule-based solutions, e.g. research, forming and testing hypotheses, medical diagnosis and diagnostic in general (resolving discrepancies).</a:t>
            </a:r>
          </a:p>
          <a:p>
            <a:pPr marL="228600" indent="-228600">
              <a:buFontTx/>
              <a:buAutoNum type="arabicPeriod"/>
            </a:pPr>
            <a:r>
              <a:rPr lang="en-US" altLang="zh-TW" b="1"/>
              <a:t>Complex communication</a:t>
            </a:r>
            <a:r>
              <a:rPr lang="en-US" altLang="zh-TW"/>
              <a:t>: interacting with humans to acquire information, to explain it, or to persuade others of its implications for action, e.g. persuading, selling, legal writing, managing others.</a:t>
            </a:r>
          </a:p>
          <a:p>
            <a:pPr marL="228600" indent="-228600">
              <a:buFontTx/>
              <a:buAutoNum type="arabicPeriod" startAt="3"/>
            </a:pPr>
            <a:r>
              <a:rPr lang="en-US" altLang="zh-TW" b="1"/>
              <a:t>Routine cognitive tasks</a:t>
            </a:r>
            <a:r>
              <a:rPr lang="en-US" altLang="zh-TW"/>
              <a:t>: mental tasks that are well described by logical rules, e.g. maintaining expense reports, record keeping, repetitive customer service, bank teller.</a:t>
            </a:r>
          </a:p>
          <a:p>
            <a:pPr marL="228600" indent="-228600">
              <a:buFontTx/>
              <a:buAutoNum type="arabicPeriod" startAt="3"/>
            </a:pPr>
            <a:r>
              <a:rPr lang="en-US" altLang="zh-TW" b="1"/>
              <a:t>Routine manual tasks</a:t>
            </a:r>
            <a:r>
              <a:rPr lang="en-US" altLang="zh-TW"/>
              <a:t>: physical tasks that can be well described using rules, e.g. counting and packaging pills, repetitive assembly.</a:t>
            </a:r>
          </a:p>
          <a:p>
            <a:pPr marL="228600" indent="-228600">
              <a:buFontTx/>
              <a:buAutoNum type="arabicPeriod" startAt="3"/>
            </a:pPr>
            <a:r>
              <a:rPr lang="en-US" altLang="zh-TW" b="1"/>
              <a:t>Non-routine manual tasks</a:t>
            </a:r>
            <a:r>
              <a:rPr lang="en-US" altLang="zh-TW"/>
              <a:t>: physical tasks that cannot be well described as following a set of “If-Then-Do rules” – instead, they require optical recognition and fine muscle control, e.g. janitorial services, truck driving.</a:t>
            </a:r>
          </a:p>
          <a:p>
            <a:pPr marL="228600" indent="-228600"/>
            <a:r>
              <a:rPr lang="en-US" altLang="zh-TW"/>
              <a:t>Each trend reflects changes in the numbers of people employed in occupations emphasizing that task.</a:t>
            </a:r>
          </a:p>
          <a:p>
            <a:pPr marL="228600" indent="-228600"/>
            <a:r>
              <a:rPr lang="en-US" altLang="zh-TW"/>
              <a:t>Importance of each task in US economy is set to 0 in 1969, value in each subsequent year represents percentile change in importance of each type of task in economy.</a:t>
            </a:r>
          </a:p>
          <a:p>
            <a:pPr marL="228600" indent="-228600"/>
            <a:r>
              <a:rPr lang="en-US" altLang="zh-TW"/>
              <a:t>Rules-based tasks (routine tasks) where computers can substitute for humans, have decline.</a:t>
            </a:r>
          </a:p>
          <a:p>
            <a:pPr marL="228600" indent="-228600"/>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zh-TW" altLang="en-US" smtClean="0"/>
          </a:p>
        </p:txBody>
      </p:sp>
      <p:sp>
        <p:nvSpPr>
          <p:cNvPr id="141316" name="Slide Number Placeholder 3"/>
          <p:cNvSpPr>
            <a:spLocks noGrp="1"/>
          </p:cNvSpPr>
          <p:nvPr>
            <p:ph type="sldNum" sz="quarter" idx="5"/>
          </p:nvPr>
        </p:nvSpPr>
        <p:spPr>
          <a:noFill/>
        </p:spPr>
        <p:txBody>
          <a:bodyPr/>
          <a:lstStyle/>
          <a:p>
            <a:fld id="{F463976F-2A7A-4B2F-8CF5-8379A0367B0E}" type="slidenum">
              <a:rPr lang="en-US" altLang="zh-TW" smtClean="0"/>
              <a:pPr/>
              <a:t>7</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7D02688-5AEB-461F-B240-878585795188}" type="slidenum">
              <a:rPr lang="en-US" altLang="zh-TW" smtClean="0"/>
              <a:pPr/>
              <a:t>15</a:t>
            </a:fld>
            <a:endParaRPr lang="en-US" altLang="zh-TW"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8BBF49FD-BD60-46BA-A7B1-151A664531D2}" type="slidenum">
              <a:rPr lang="en-US" altLang="zh-TW" smtClean="0"/>
              <a:pPr/>
              <a:t>19</a:t>
            </a:fld>
            <a:endParaRPr lang="en-US" altLang="zh-TW"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p:spPr>
        <p:txBody>
          <a:bodyPr/>
          <a:lstStyle/>
          <a:p>
            <a:endParaRPr lang="zh-TW"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p:spPr>
        <p:txBody>
          <a:bodyPr/>
          <a:lstStyle/>
          <a:p>
            <a:endParaRPr lang="zh-TW"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3E47994-54E9-4BEF-99B1-B9F4D90D52CF}" type="slidenum">
              <a:rPr lang="en-US" altLang="zh-TW" smtClean="0"/>
              <a:pPr/>
              <a:t>168</a:t>
            </a:fld>
            <a:endParaRPr lang="en-US" altLang="zh-TW"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13DF2338-097B-4264-8E72-A856CEE12771}"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6FFD35D2-A457-4652-A634-B903CBBEE148}"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1BC515BA-3D06-4280-946E-21FBEF5FCF7A}"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Slide Number Placeholder 5"/>
          <p:cNvSpPr>
            <a:spLocks noGrp="1"/>
          </p:cNvSpPr>
          <p:nvPr>
            <p:ph type="sldNum" sz="quarter" idx="12"/>
          </p:nvPr>
        </p:nvSpPr>
        <p:spPr>
          <a:xfrm>
            <a:off x="8229600" y="6400800"/>
            <a:ext cx="762000" cy="320675"/>
          </a:xfrm>
        </p:spPr>
        <p:txBody>
          <a:bodyPr/>
          <a:lstStyle>
            <a:lvl1pPr>
              <a:defRPr/>
            </a:lvl1pPr>
          </a:lstStyle>
          <a:p>
            <a:fld id="{BEF020D9-514A-4D14-8360-F86CF56F14CC}" type="slidenum">
              <a:rPr lang="zh-TW" altLang="en-US"/>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a:xfrm>
            <a:off x="6898640" y="6356350"/>
            <a:ext cx="2133600" cy="365125"/>
          </a:xfrm>
        </p:spPr>
        <p:txBody>
          <a:bodyPr/>
          <a:lstStyle>
            <a:lvl1pPr>
              <a:defRPr sz="1600" b="1">
                <a:solidFill>
                  <a:schemeClr val="tx1"/>
                </a:solidFill>
              </a:defRPr>
            </a:lvl1pPr>
          </a:lstStyle>
          <a:p>
            <a:fld id="{811AAEEF-F233-4E32-A923-D4DF4B556C6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A7AB9523-6905-405B-8AC8-E63F416FC9C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E7951DCE-B4FC-4A91-83BF-56D09753318D}"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zh-TW" altLang="en-US" dirty="0"/>
          </a:p>
        </p:txBody>
      </p:sp>
      <p:sp>
        <p:nvSpPr>
          <p:cNvPr id="8" name="Footer Placeholder 7"/>
          <p:cNvSpPr>
            <a:spLocks noGrp="1"/>
          </p:cNvSpPr>
          <p:nvPr>
            <p:ph type="ftr" sz="quarter" idx="11"/>
          </p:nvPr>
        </p:nvSpPr>
        <p:spPr/>
        <p:txBody>
          <a:bodyPr/>
          <a:lstStyle/>
          <a:p>
            <a:endParaRPr lang="zh-TW" altLang="en-US" dirty="0"/>
          </a:p>
        </p:txBody>
      </p:sp>
      <p:sp>
        <p:nvSpPr>
          <p:cNvPr id="9" name="Slide Number Placeholder 8"/>
          <p:cNvSpPr>
            <a:spLocks noGrp="1"/>
          </p:cNvSpPr>
          <p:nvPr>
            <p:ph type="sldNum" sz="quarter" idx="12"/>
          </p:nvPr>
        </p:nvSpPr>
        <p:spPr/>
        <p:txBody>
          <a:bodyPr/>
          <a:lstStyle/>
          <a:p>
            <a:fld id="{63303231-D21E-4F74-BD7E-5FDD244E1CA6}"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zh-TW" altLang="en-US" dirty="0"/>
          </a:p>
        </p:txBody>
      </p:sp>
      <p:sp>
        <p:nvSpPr>
          <p:cNvPr id="4" name="Footer Placeholder 3"/>
          <p:cNvSpPr>
            <a:spLocks noGrp="1"/>
          </p:cNvSpPr>
          <p:nvPr>
            <p:ph type="ftr" sz="quarter" idx="11"/>
          </p:nvPr>
        </p:nvSpPr>
        <p:spPr/>
        <p:txBody>
          <a:bodyPr/>
          <a:lstStyle/>
          <a:p>
            <a:endParaRPr lang="zh-TW" altLang="en-US" dirty="0"/>
          </a:p>
        </p:txBody>
      </p:sp>
      <p:sp>
        <p:nvSpPr>
          <p:cNvPr id="5" name="Slide Number Placeholder 4"/>
          <p:cNvSpPr>
            <a:spLocks noGrp="1"/>
          </p:cNvSpPr>
          <p:nvPr>
            <p:ph type="sldNum" sz="quarter" idx="12"/>
          </p:nvPr>
        </p:nvSpPr>
        <p:spPr/>
        <p:txBody>
          <a:bodyPr/>
          <a:lstStyle/>
          <a:p>
            <a:fld id="{0063BA1C-C7A3-45F8-9E86-8739D3421FB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dirty="0"/>
          </a:p>
        </p:txBody>
      </p:sp>
      <p:sp>
        <p:nvSpPr>
          <p:cNvPr id="3" name="Footer Placeholder 2"/>
          <p:cNvSpPr>
            <a:spLocks noGrp="1"/>
          </p:cNvSpPr>
          <p:nvPr>
            <p:ph type="ftr" sz="quarter" idx="11"/>
          </p:nvPr>
        </p:nvSpPr>
        <p:spPr/>
        <p:txBody>
          <a:bodyPr/>
          <a:lstStyle/>
          <a:p>
            <a:endParaRPr lang="zh-TW" altLang="en-US" dirty="0"/>
          </a:p>
        </p:txBody>
      </p:sp>
      <p:sp>
        <p:nvSpPr>
          <p:cNvPr id="4" name="Slide Number Placeholder 3"/>
          <p:cNvSpPr>
            <a:spLocks noGrp="1"/>
          </p:cNvSpPr>
          <p:nvPr>
            <p:ph type="sldNum" sz="quarter" idx="12"/>
          </p:nvPr>
        </p:nvSpPr>
        <p:spPr>
          <a:xfrm>
            <a:off x="6878320" y="6356350"/>
            <a:ext cx="2133600" cy="365125"/>
          </a:xfrm>
        </p:spPr>
        <p:txBody>
          <a:bodyPr/>
          <a:lstStyle>
            <a:lvl1pPr>
              <a:defRPr sz="1600" b="1">
                <a:solidFill>
                  <a:schemeClr val="tx1"/>
                </a:solidFill>
              </a:defRPr>
            </a:lvl1pPr>
          </a:lstStyle>
          <a:p>
            <a:fld id="{6AD1C6FD-A228-4DFF-9C48-5B61C80157C8}"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CBFC9E96-5424-4435-BAB1-7174F194AED5}"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0060F01E-2B22-4B7C-9328-0E1C58AAA094}"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0DB66-04F6-49A5-A4C5-1D1146B2F9A6}" type="slidenum">
              <a:rPr lang="en-US" altLang="zh-TW"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___1.xls"/></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8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8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aves IMG_6354.JPG"/>
          <p:cNvPicPr>
            <a:picLocks noChangeAspect="1"/>
          </p:cNvPicPr>
          <p:nvPr/>
        </p:nvPicPr>
        <p:blipFill>
          <a:blip r:embed="rId3" cstate="print"/>
          <a:srcRect t="31110" b="33333"/>
          <a:stretch>
            <a:fillRect/>
          </a:stretch>
        </p:blipFill>
        <p:spPr>
          <a:xfrm>
            <a:off x="0" y="2286000"/>
            <a:ext cx="9144000" cy="2362200"/>
          </a:xfrm>
          <a:prstGeom prst="rect">
            <a:avLst/>
          </a:prstGeom>
        </p:spPr>
      </p:pic>
      <p:sp>
        <p:nvSpPr>
          <p:cNvPr id="11" name="Rectangle 10"/>
          <p:cNvSpPr/>
          <p:nvPr/>
        </p:nvSpPr>
        <p:spPr>
          <a:xfrm>
            <a:off x="0" y="2057400"/>
            <a:ext cx="9144000" cy="1524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4680474"/>
            <a:ext cx="9144000" cy="54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Rectangle 2"/>
          <p:cNvSpPr>
            <a:spLocks noGrp="1" noChangeArrowheads="1"/>
          </p:cNvSpPr>
          <p:nvPr>
            <p:ph type="ctrTitle"/>
          </p:nvPr>
        </p:nvSpPr>
        <p:spPr>
          <a:xfrm>
            <a:off x="0" y="2334608"/>
            <a:ext cx="9143999" cy="2158571"/>
          </a:xfrm>
        </p:spPr>
        <p:txBody>
          <a:bodyPr>
            <a:noAutofit/>
          </a:bodyPr>
          <a:lstStyle/>
          <a:p>
            <a:pPr algn="ctr" eaLnBrk="1" hangingPunct="1"/>
            <a:r>
              <a:rPr lang="en-US" altLang="zh-TW" spc="30" dirty="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Assessment </a:t>
            </a:r>
            <a:r>
              <a:rPr lang="en-US" altLang="zh-TW"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Program </a:t>
            </a:r>
            <a:r>
              <a:rPr lang="en-US" altLang="zh-TW" spc="30" dirty="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for Affective &amp; Social Outcomes (APASO)-II </a:t>
            </a:r>
          </a:p>
        </p:txBody>
      </p:sp>
      <p:sp>
        <p:nvSpPr>
          <p:cNvPr id="6" name="Rectangle 3"/>
          <p:cNvSpPr txBox="1">
            <a:spLocks noChangeArrowheads="1"/>
          </p:cNvSpPr>
          <p:nvPr/>
        </p:nvSpPr>
        <p:spPr bwMode="auto">
          <a:xfrm>
            <a:off x="425669" y="4973405"/>
            <a:ext cx="8497614" cy="1490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Organiser</a:t>
            </a:r>
            <a:r>
              <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Education Bureau, Hong Kong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Presenter: Magdalena Mo </a:t>
            </a:r>
            <a:r>
              <a:rPr kumimoji="0" lang="en-US" sz="2200" b="1"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Ching</a:t>
            </a:r>
            <a:r>
              <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2200" b="1"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Mok</a:t>
            </a:r>
            <a:r>
              <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2200" b="1"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HKIEd</a:t>
            </a:r>
            <a:endPar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1787525" lvl="0" indent="-1787525">
              <a:lnSpc>
                <a:spcPct val="100000"/>
              </a:lnSpc>
              <a:spcBef>
                <a:spcPct val="0"/>
              </a:spcBef>
              <a:defRPr/>
            </a:pPr>
            <a:r>
              <a:rPr lang="en-US" sz="2200" b="1" kern="0" dirty="0" smtClean="0">
                <a:latin typeface="Arial" pitchFamily="34" charset="0"/>
                <a:cs typeface="Arial" pitchFamily="34" charset="0"/>
              </a:rPr>
              <a:t>Date &amp; Time: 9:00 </a:t>
            </a:r>
            <a:r>
              <a:rPr lang="en-US" sz="2200" b="1" kern="0" smtClean="0">
                <a:latin typeface="Arial" pitchFamily="34" charset="0"/>
                <a:cs typeface="Arial" pitchFamily="34" charset="0"/>
              </a:rPr>
              <a:t>am – 12:00 </a:t>
            </a:r>
            <a:r>
              <a:rPr lang="en-US" sz="2200" b="1" kern="0" dirty="0" err="1" smtClean="0">
                <a:latin typeface="Arial" pitchFamily="34" charset="0"/>
                <a:cs typeface="Arial" pitchFamily="34" charset="0"/>
              </a:rPr>
              <a:t>nn</a:t>
            </a:r>
            <a:r>
              <a:rPr lang="en-US" sz="2200" b="1" kern="0" dirty="0" smtClean="0">
                <a:latin typeface="Arial" pitchFamily="34" charset="0"/>
                <a:cs typeface="Arial" pitchFamily="34" charset="0"/>
              </a:rPr>
              <a:t>, 29 June 2010</a:t>
            </a:r>
            <a:br>
              <a:rPr lang="en-US" sz="2200" b="1" kern="0" dirty="0" smtClean="0">
                <a:latin typeface="Arial" pitchFamily="34" charset="0"/>
                <a:cs typeface="Arial" pitchFamily="34" charset="0"/>
              </a:rPr>
            </a:br>
            <a:r>
              <a:rPr lang="en-US" sz="2200" b="1" kern="0" dirty="0" smtClean="0">
                <a:latin typeface="Arial" pitchFamily="34" charset="0"/>
                <a:cs typeface="Arial" pitchFamily="34" charset="0"/>
              </a:rPr>
              <a:t>2:00pm – 5:00pm, 29 June 2010</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200" b="1" kern="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8" name="Picture 7" descr="HKIEd logo.bmp"/>
          <p:cNvPicPr>
            <a:picLocks noChangeAspect="1"/>
          </p:cNvPicPr>
          <p:nvPr/>
        </p:nvPicPr>
        <p:blipFill>
          <a:blip r:embed="rId4" cstate="print"/>
          <a:stretch>
            <a:fillRect/>
          </a:stretch>
        </p:blipFill>
        <p:spPr>
          <a:xfrm>
            <a:off x="3014269" y="331076"/>
            <a:ext cx="3118540" cy="116664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251" y="6290440"/>
            <a:ext cx="8513549" cy="520262"/>
          </a:xfrm>
        </p:spPr>
        <p:txBody>
          <a:bodyPr>
            <a:noAutofit/>
          </a:bodyPr>
          <a:lstStyle/>
          <a:p>
            <a:pPr marL="0" indent="0" algn="just" eaLnBrk="1" hangingPunct="1">
              <a:spcBef>
                <a:spcPts val="1800"/>
              </a:spcBef>
              <a:buFontTx/>
              <a:buNone/>
            </a:pPr>
            <a:r>
              <a:rPr lang="en-US" altLang="zh-TW" sz="2400" b="1" dirty="0" err="1" smtClean="0">
                <a:latin typeface="Arial" pitchFamily="34" charset="0"/>
                <a:ea typeface="新細明體" pitchFamily="18" charset="-120"/>
                <a:cs typeface="Arial" pitchFamily="34" charset="0"/>
              </a:rPr>
              <a:t>Delors</a:t>
            </a:r>
            <a:r>
              <a:rPr lang="en-US" altLang="zh-TW" sz="2400" b="1" dirty="0" smtClean="0">
                <a:latin typeface="Arial" pitchFamily="34" charset="0"/>
                <a:ea typeface="新細明體" pitchFamily="18" charset="-120"/>
                <a:cs typeface="Arial" pitchFamily="34" charset="0"/>
              </a:rPr>
              <a:t> Report, 2000</a:t>
            </a:r>
            <a:endParaRPr lang="zh-TW" altLang="en-US" sz="2400" b="1" dirty="0" smtClean="0">
              <a:latin typeface="Arial" pitchFamily="34" charset="0"/>
              <a:ea typeface="新細明體" pitchFamily="18" charset="-120"/>
              <a:cs typeface="Arial" pitchFamily="34" charset="0"/>
            </a:endParaRPr>
          </a:p>
        </p:txBody>
      </p:sp>
      <p:sp>
        <p:nvSpPr>
          <p:cNvPr id="5" name="Title 1"/>
          <p:cNvSpPr txBox="1">
            <a:spLocks/>
          </p:cNvSpPr>
          <p:nvPr/>
        </p:nvSpPr>
        <p:spPr>
          <a:xfrm>
            <a:off x="282813" y="126128"/>
            <a:ext cx="5140525"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rPr>
              <a:t>4 Pillars of Education…</a:t>
            </a:r>
            <a:endParaRPr lang="zh-TW" altLang="en-US" sz="36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endParaRPr>
          </a:p>
        </p:txBody>
      </p:sp>
      <p:sp>
        <p:nvSpPr>
          <p:cNvPr id="16" name="Left Arrow Callout 15"/>
          <p:cNvSpPr/>
          <p:nvPr/>
        </p:nvSpPr>
        <p:spPr>
          <a:xfrm>
            <a:off x="5517930" y="796163"/>
            <a:ext cx="3421117" cy="677918"/>
          </a:xfrm>
          <a:prstGeom prst="leftArrowCallout">
            <a:avLst>
              <a:gd name="adj1" fmla="val 25000"/>
              <a:gd name="adj2" fmla="val 50000"/>
              <a:gd name="adj3" fmla="val 32692"/>
              <a:gd name="adj4" fmla="val 917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Arial" pitchFamily="34" charset="0"/>
                <a:cs typeface="Arial" pitchFamily="34" charset="0"/>
              </a:rPr>
              <a:t>Self-directed Learning, Motivation</a:t>
            </a:r>
            <a:endParaRPr lang="en-US" sz="2000" b="1" dirty="0">
              <a:latin typeface="Arial" pitchFamily="34" charset="0"/>
              <a:cs typeface="Arial" pitchFamily="34" charset="0"/>
            </a:endParaRPr>
          </a:p>
        </p:txBody>
      </p:sp>
      <p:sp>
        <p:nvSpPr>
          <p:cNvPr id="17" name="Title 1"/>
          <p:cNvSpPr txBox="1">
            <a:spLocks/>
          </p:cNvSpPr>
          <p:nvPr/>
        </p:nvSpPr>
        <p:spPr>
          <a:xfrm>
            <a:off x="5849007" y="126128"/>
            <a:ext cx="3294993"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endParaRPr lang="zh-TW" altLang="en-US" sz="360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18" name="Left Arrow Callout 17"/>
          <p:cNvSpPr/>
          <p:nvPr/>
        </p:nvSpPr>
        <p:spPr>
          <a:xfrm>
            <a:off x="5559968" y="1650139"/>
            <a:ext cx="3421117" cy="677918"/>
          </a:xfrm>
          <a:prstGeom prst="leftArrowCallout">
            <a:avLst>
              <a:gd name="adj1" fmla="val 25000"/>
              <a:gd name="adj2" fmla="val 50000"/>
              <a:gd name="adj3" fmla="val 32692"/>
              <a:gd name="adj4" fmla="val 9176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latin typeface="Arial" pitchFamily="34" charset="0"/>
                <a:cs typeface="Arial" pitchFamily="34" charset="0"/>
              </a:rPr>
              <a:t>Critical Thinking</a:t>
            </a:r>
            <a:endParaRPr lang="en-US" sz="2000" b="1" dirty="0">
              <a:latin typeface="Arial" pitchFamily="34" charset="0"/>
              <a:cs typeface="Arial" pitchFamily="34" charset="0"/>
            </a:endParaRPr>
          </a:p>
        </p:txBody>
      </p:sp>
      <p:sp>
        <p:nvSpPr>
          <p:cNvPr id="19" name="Left Arrow Callout 18"/>
          <p:cNvSpPr/>
          <p:nvPr/>
        </p:nvSpPr>
        <p:spPr>
          <a:xfrm>
            <a:off x="5544202" y="2527743"/>
            <a:ext cx="3421117" cy="677918"/>
          </a:xfrm>
          <a:prstGeom prst="leftArrowCallout">
            <a:avLst>
              <a:gd name="adj1" fmla="val 25000"/>
              <a:gd name="adj2" fmla="val 50000"/>
              <a:gd name="adj3" fmla="val 32692"/>
              <a:gd name="adj4" fmla="val 917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latin typeface="Arial" pitchFamily="34" charset="0"/>
                <a:cs typeface="Arial" pitchFamily="34" charset="0"/>
              </a:rPr>
              <a:t>Creative Thinking; Problem Solving</a:t>
            </a:r>
            <a:endParaRPr lang="en-US" sz="2000" b="1" dirty="0">
              <a:latin typeface="Arial" pitchFamily="34" charset="0"/>
              <a:cs typeface="Arial" pitchFamily="34" charset="0"/>
            </a:endParaRPr>
          </a:p>
        </p:txBody>
      </p:sp>
      <p:sp>
        <p:nvSpPr>
          <p:cNvPr id="20" name="Left Arrow Callout 19"/>
          <p:cNvSpPr/>
          <p:nvPr/>
        </p:nvSpPr>
        <p:spPr>
          <a:xfrm>
            <a:off x="5586240" y="3342294"/>
            <a:ext cx="3421117" cy="677918"/>
          </a:xfrm>
          <a:prstGeom prst="leftArrowCallout">
            <a:avLst>
              <a:gd name="adj1" fmla="val 25000"/>
              <a:gd name="adj2" fmla="val 50000"/>
              <a:gd name="adj3" fmla="val 32692"/>
              <a:gd name="adj4" fmla="val 917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latin typeface="Arial" pitchFamily="34" charset="0"/>
                <a:cs typeface="Arial" pitchFamily="34" charset="0"/>
              </a:rPr>
              <a:t>Self-Concept &amp; Interpersonal Relations</a:t>
            </a:r>
            <a:endParaRPr lang="en-US" sz="2000" b="1" dirty="0">
              <a:latin typeface="Arial" pitchFamily="34" charset="0"/>
              <a:cs typeface="Arial" pitchFamily="34" charset="0"/>
            </a:endParaRPr>
          </a:p>
        </p:txBody>
      </p:sp>
      <p:sp>
        <p:nvSpPr>
          <p:cNvPr id="21" name="Left Arrow Callout 20"/>
          <p:cNvSpPr/>
          <p:nvPr/>
        </p:nvSpPr>
        <p:spPr>
          <a:xfrm>
            <a:off x="5580980" y="4209403"/>
            <a:ext cx="3421117" cy="919632"/>
          </a:xfrm>
          <a:prstGeom prst="leftArrowCallout">
            <a:avLst>
              <a:gd name="adj1" fmla="val 25000"/>
              <a:gd name="adj2" fmla="val 50000"/>
              <a:gd name="adj3" fmla="val 32692"/>
              <a:gd name="adj4" fmla="val 90380"/>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National Identity</a:t>
            </a:r>
          </a:p>
        </p:txBody>
      </p:sp>
      <p:sp>
        <p:nvSpPr>
          <p:cNvPr id="22" name="Left Arrow Callout 21"/>
          <p:cNvSpPr/>
          <p:nvPr/>
        </p:nvSpPr>
        <p:spPr>
          <a:xfrm>
            <a:off x="5575720" y="5323529"/>
            <a:ext cx="3421117" cy="919632"/>
          </a:xfrm>
          <a:prstGeom prst="leftArrowCallout">
            <a:avLst>
              <a:gd name="adj1" fmla="val 25000"/>
              <a:gd name="adj2" fmla="val 50000"/>
              <a:gd name="adj3" fmla="val 32692"/>
              <a:gd name="adj4" fmla="val 90380"/>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Global Citizenship</a:t>
            </a:r>
          </a:p>
        </p:txBody>
      </p:sp>
      <p:grpSp>
        <p:nvGrpSpPr>
          <p:cNvPr id="59" name="Group 58"/>
          <p:cNvGrpSpPr/>
          <p:nvPr/>
        </p:nvGrpSpPr>
        <p:grpSpPr>
          <a:xfrm>
            <a:off x="1592318" y="851342"/>
            <a:ext cx="3967651" cy="2015361"/>
            <a:chOff x="1592318" y="851342"/>
            <a:chExt cx="3967651" cy="2015361"/>
          </a:xfrm>
        </p:grpSpPr>
        <p:sp>
          <p:nvSpPr>
            <p:cNvPr id="8" name="Rounded Rectangle 7"/>
            <p:cNvSpPr/>
            <p:nvPr/>
          </p:nvSpPr>
          <p:spPr>
            <a:xfrm>
              <a:off x="1592318" y="851342"/>
              <a:ext cx="2427889" cy="1324299"/>
            </a:xfrm>
            <a:prstGeom prst="roundRect">
              <a:avLst>
                <a:gd name="adj" fmla="val 50000"/>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Learning to Learn</a:t>
              </a:r>
              <a:endParaRPr lang="en-US" sz="2400" dirty="0"/>
            </a:p>
          </p:txBody>
        </p:sp>
        <p:cxnSp>
          <p:nvCxnSpPr>
            <p:cNvPr id="24" name="Straight Arrow Connector 23"/>
            <p:cNvCxnSpPr>
              <a:stCxn id="16" idx="1"/>
            </p:cNvCxnSpPr>
            <p:nvPr/>
          </p:nvCxnSpPr>
          <p:spPr>
            <a:xfrm rot="10800000">
              <a:off x="3878316" y="1087822"/>
              <a:ext cx="1639614" cy="47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 idx="1"/>
              <a:endCxn id="8" idx="3"/>
            </p:cNvCxnSpPr>
            <p:nvPr/>
          </p:nvCxnSpPr>
          <p:spPr>
            <a:xfrm rot="10800000">
              <a:off x="4020208" y="1513492"/>
              <a:ext cx="1539761" cy="47560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1"/>
            </p:cNvCxnSpPr>
            <p:nvPr/>
          </p:nvCxnSpPr>
          <p:spPr>
            <a:xfrm rot="10800000">
              <a:off x="3894084" y="1860332"/>
              <a:ext cx="1650119" cy="10063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762001" y="1989098"/>
            <a:ext cx="4797968" cy="2850915"/>
            <a:chOff x="762001" y="1989098"/>
            <a:chExt cx="4797968" cy="2850915"/>
          </a:xfrm>
        </p:grpSpPr>
        <p:sp>
          <p:nvSpPr>
            <p:cNvPr id="10" name="Rounded Rectangle 9"/>
            <p:cNvSpPr/>
            <p:nvPr/>
          </p:nvSpPr>
          <p:spPr>
            <a:xfrm>
              <a:off x="762001" y="3552500"/>
              <a:ext cx="2406868" cy="1287513"/>
            </a:xfrm>
            <a:prstGeom prst="roundRect">
              <a:avLst>
                <a:gd name="adj" fmla="val 50000"/>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Learning to Do</a:t>
              </a:r>
              <a:endParaRPr lang="en-US" sz="2400" dirty="0"/>
            </a:p>
          </p:txBody>
        </p:sp>
        <p:cxnSp>
          <p:nvCxnSpPr>
            <p:cNvPr id="33" name="Straight Arrow Connector 32"/>
            <p:cNvCxnSpPr>
              <a:stCxn id="18" idx="1"/>
            </p:cNvCxnSpPr>
            <p:nvPr/>
          </p:nvCxnSpPr>
          <p:spPr>
            <a:xfrm rot="10800000" flipV="1">
              <a:off x="3105808" y="1989098"/>
              <a:ext cx="2454161" cy="18576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9" idx="1"/>
              <a:endCxn id="10" idx="3"/>
            </p:cNvCxnSpPr>
            <p:nvPr/>
          </p:nvCxnSpPr>
          <p:spPr>
            <a:xfrm rot="10800000" flipV="1">
              <a:off x="3168870" y="2866701"/>
              <a:ext cx="2375333" cy="13295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756745" y="1989098"/>
            <a:ext cx="4829495" cy="1692156"/>
            <a:chOff x="756745" y="1989098"/>
            <a:chExt cx="4829495" cy="1692156"/>
          </a:xfrm>
        </p:grpSpPr>
        <p:sp>
          <p:nvSpPr>
            <p:cNvPr id="9" name="Rounded Rectangle 8"/>
            <p:cNvSpPr/>
            <p:nvPr/>
          </p:nvSpPr>
          <p:spPr>
            <a:xfrm>
              <a:off x="756745" y="2241344"/>
              <a:ext cx="2396359" cy="1305895"/>
            </a:xfrm>
            <a:prstGeom prst="roundRect">
              <a:avLst>
                <a:gd name="adj" fmla="val 50000"/>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Learning to Be</a:t>
              </a:r>
              <a:endParaRPr lang="en-US" sz="2400" dirty="0"/>
            </a:p>
          </p:txBody>
        </p:sp>
        <p:cxnSp>
          <p:nvCxnSpPr>
            <p:cNvPr id="39" name="Straight Arrow Connector 38"/>
            <p:cNvCxnSpPr>
              <a:stCxn id="20" idx="1"/>
            </p:cNvCxnSpPr>
            <p:nvPr/>
          </p:nvCxnSpPr>
          <p:spPr>
            <a:xfrm rot="10800000">
              <a:off x="3137338" y="3121573"/>
              <a:ext cx="2448902" cy="55968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8" idx="1"/>
            </p:cNvCxnSpPr>
            <p:nvPr/>
          </p:nvCxnSpPr>
          <p:spPr>
            <a:xfrm rot="10800000" flipV="1">
              <a:off x="3137338" y="1989098"/>
              <a:ext cx="2422630" cy="7541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418899" y="3681252"/>
            <a:ext cx="4167342" cy="2514596"/>
            <a:chOff x="1418899" y="3681252"/>
            <a:chExt cx="4167342" cy="2514596"/>
          </a:xfrm>
        </p:grpSpPr>
        <p:sp>
          <p:nvSpPr>
            <p:cNvPr id="12" name="Rounded Rectangle 11"/>
            <p:cNvSpPr/>
            <p:nvPr/>
          </p:nvSpPr>
          <p:spPr>
            <a:xfrm>
              <a:off x="1418899" y="4887310"/>
              <a:ext cx="2475183" cy="1308538"/>
            </a:xfrm>
            <a:prstGeom prst="roundRect">
              <a:avLst>
                <a:gd name="adj" fmla="val 50000"/>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Learning to Live Together</a:t>
              </a:r>
              <a:endParaRPr lang="en-US" sz="2400" dirty="0"/>
            </a:p>
          </p:txBody>
        </p:sp>
        <p:cxnSp>
          <p:nvCxnSpPr>
            <p:cNvPr id="47" name="Straight Arrow Connector 46"/>
            <p:cNvCxnSpPr>
              <a:stCxn id="21" idx="1"/>
            </p:cNvCxnSpPr>
            <p:nvPr/>
          </p:nvCxnSpPr>
          <p:spPr>
            <a:xfrm rot="10800000" flipV="1">
              <a:off x="3810000" y="4669218"/>
              <a:ext cx="1770981" cy="6700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2" idx="1"/>
            </p:cNvCxnSpPr>
            <p:nvPr/>
          </p:nvCxnSpPr>
          <p:spPr>
            <a:xfrm rot="10800000">
              <a:off x="3862552" y="5691353"/>
              <a:ext cx="1713168" cy="919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0" idx="1"/>
            </p:cNvCxnSpPr>
            <p:nvPr/>
          </p:nvCxnSpPr>
          <p:spPr>
            <a:xfrm rot="10800000" flipV="1">
              <a:off x="3689132" y="3681252"/>
              <a:ext cx="1897109" cy="134794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9" name="Slide Number Placeholder 28"/>
          <p:cNvSpPr>
            <a:spLocks noGrp="1"/>
          </p:cNvSpPr>
          <p:nvPr>
            <p:ph type="sldNum" sz="quarter" idx="12"/>
          </p:nvPr>
        </p:nvSpPr>
        <p:spPr/>
        <p:txBody>
          <a:bodyPr/>
          <a:lstStyle/>
          <a:p>
            <a:fld id="{811AAEEF-F233-4E32-A923-D4DF4B556C67}" type="slidenum">
              <a:rPr lang="en-US" altLang="zh-TW" smtClean="0"/>
              <a:pPr/>
              <a:t>10</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righ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right)">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9645"/>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題項比例：社會權力</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100</a:t>
            </a:fld>
            <a:endParaRPr lang="zh-TW" altLang="en-US" dirty="0"/>
          </a:p>
        </p:txBody>
      </p:sp>
      <p:sp>
        <p:nvSpPr>
          <p:cNvPr id="6" name="Right Arrow 5"/>
          <p:cNvSpPr/>
          <p:nvPr/>
        </p:nvSpPr>
        <p:spPr>
          <a:xfrm>
            <a:off x="0" y="4774074"/>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圖表 1"/>
          <p:cNvGraphicFramePr>
            <a:graphicFrameLocks/>
          </p:cNvGraphicFramePr>
          <p:nvPr/>
        </p:nvGraphicFramePr>
        <p:xfrm>
          <a:off x="169523" y="619018"/>
          <a:ext cx="8748446" cy="60489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題項比例：努力</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101</a:t>
            </a:fld>
            <a:endParaRPr lang="zh-TW" altLang="en-US" dirty="0"/>
          </a:p>
        </p:txBody>
      </p:sp>
      <p:graphicFrame>
        <p:nvGraphicFramePr>
          <p:cNvPr id="6" name="圖表 1"/>
          <p:cNvGraphicFramePr>
            <a:graphicFrameLocks/>
          </p:cNvGraphicFramePr>
          <p:nvPr/>
        </p:nvGraphicFramePr>
        <p:xfrm>
          <a:off x="303087" y="680662"/>
          <a:ext cx="8655978" cy="59564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題項比例：作業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102</a:t>
            </a:fld>
            <a:endParaRPr lang="zh-TW" altLang="en-US" dirty="0"/>
          </a:p>
        </p:txBody>
      </p:sp>
      <p:graphicFrame>
        <p:nvGraphicFramePr>
          <p:cNvPr id="6" name="圖表 1"/>
          <p:cNvGraphicFramePr>
            <a:graphicFrameLocks/>
          </p:cNvGraphicFramePr>
          <p:nvPr/>
        </p:nvGraphicFramePr>
        <p:xfrm>
          <a:off x="261991" y="526550"/>
          <a:ext cx="8717622" cy="61105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題項比例：稱讚</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103</a:t>
            </a:fld>
            <a:endParaRPr lang="zh-TW" altLang="en-US" dirty="0"/>
          </a:p>
        </p:txBody>
      </p:sp>
      <p:graphicFrame>
        <p:nvGraphicFramePr>
          <p:cNvPr id="6" name="圖表 1"/>
          <p:cNvGraphicFramePr>
            <a:graphicFrameLocks/>
          </p:cNvGraphicFramePr>
          <p:nvPr/>
        </p:nvGraphicFramePr>
        <p:xfrm>
          <a:off x="251717" y="608744"/>
          <a:ext cx="8717622" cy="60489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題項比例：獎勵</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104</a:t>
            </a:fld>
            <a:endParaRPr lang="zh-TW" altLang="en-US" dirty="0"/>
          </a:p>
        </p:txBody>
      </p:sp>
      <p:graphicFrame>
        <p:nvGraphicFramePr>
          <p:cNvPr id="6" name="圖表 1"/>
          <p:cNvGraphicFramePr>
            <a:graphicFrameLocks/>
          </p:cNvGraphicFramePr>
          <p:nvPr/>
        </p:nvGraphicFramePr>
        <p:xfrm>
          <a:off x="272265" y="690937"/>
          <a:ext cx="8676526" cy="5915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題項比例：聯繫</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105</a:t>
            </a:fld>
            <a:endParaRPr lang="zh-TW" altLang="en-US" dirty="0"/>
          </a:p>
        </p:txBody>
      </p:sp>
      <p:graphicFrame>
        <p:nvGraphicFramePr>
          <p:cNvPr id="6" name="圖表 1"/>
          <p:cNvGraphicFramePr>
            <a:graphicFrameLocks/>
          </p:cNvGraphicFramePr>
          <p:nvPr/>
        </p:nvGraphicFramePr>
        <p:xfrm>
          <a:off x="241443" y="732033"/>
          <a:ext cx="8727896" cy="58742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題項比例：社群關係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106</a:t>
            </a:fld>
            <a:endParaRPr lang="zh-TW" altLang="en-US" dirty="0"/>
          </a:p>
        </p:txBody>
      </p:sp>
      <p:graphicFrame>
        <p:nvGraphicFramePr>
          <p:cNvPr id="6" name="圖表 1"/>
          <p:cNvGraphicFramePr>
            <a:graphicFrameLocks/>
          </p:cNvGraphicFramePr>
          <p:nvPr/>
        </p:nvGraphicFramePr>
        <p:xfrm>
          <a:off x="313361" y="680662"/>
          <a:ext cx="8655977" cy="596671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1"/>
          <p:cNvGraphicFramePr>
            <a:graphicFrameLocks/>
          </p:cNvGraphicFramePr>
          <p:nvPr/>
        </p:nvGraphicFramePr>
        <p:xfrm>
          <a:off x="272264" y="629292"/>
          <a:ext cx="8738171" cy="604891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題項比例：競爭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107</a:t>
            </a:fld>
            <a:endParaRPr lang="zh-TW" altLang="en-US" dirty="0"/>
          </a:p>
        </p:txBody>
      </p:sp>
      <p:sp>
        <p:nvSpPr>
          <p:cNvPr id="6" name="Right Arrow 5"/>
          <p:cNvSpPr/>
          <p:nvPr/>
        </p:nvSpPr>
        <p:spPr>
          <a:xfrm>
            <a:off x="123290" y="2082246"/>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91110" y="5503541"/>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題項比例：社會權力</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108</a:t>
            </a:fld>
            <a:endParaRPr lang="zh-TW" altLang="en-US" dirty="0"/>
          </a:p>
        </p:txBody>
      </p:sp>
      <p:graphicFrame>
        <p:nvGraphicFramePr>
          <p:cNvPr id="6" name="圖表 1"/>
          <p:cNvGraphicFramePr>
            <a:graphicFrameLocks/>
          </p:cNvGraphicFramePr>
          <p:nvPr/>
        </p:nvGraphicFramePr>
        <p:xfrm>
          <a:off x="272265" y="732033"/>
          <a:ext cx="8697074" cy="58947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題項比例：努力</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109</a:t>
            </a:fld>
            <a:endParaRPr lang="zh-TW" altLang="en-US" dirty="0"/>
          </a:p>
        </p:txBody>
      </p:sp>
      <p:graphicFrame>
        <p:nvGraphicFramePr>
          <p:cNvPr id="6" name="圖表 1"/>
          <p:cNvGraphicFramePr>
            <a:graphicFrameLocks/>
          </p:cNvGraphicFramePr>
          <p:nvPr/>
        </p:nvGraphicFramePr>
        <p:xfrm>
          <a:off x="272265" y="619017"/>
          <a:ext cx="8686800" cy="599753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5517931" y="236485"/>
            <a:ext cx="3121572" cy="701749"/>
          </a:xfrm>
          <a:prstGeom prst="rect">
            <a:avLst/>
          </a:prstGeom>
          <a:noFill/>
          <a:ln w="9525">
            <a:noFill/>
            <a:miter lim="800000"/>
            <a:headEnd/>
            <a:tailEnd/>
          </a:ln>
        </p:spPr>
        <p:txBody>
          <a:bodyPr anchor="ctr"/>
          <a:lstStyle/>
          <a:p>
            <a:pPr algn="ctr">
              <a:defRPr/>
            </a:pPr>
            <a:r>
              <a:rPr lang="en-US" altLang="zh-TW"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History</a:t>
            </a:r>
            <a:endParaRPr lang="zh-TW" altLang="en-US"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Down Arrow Callout 4"/>
          <p:cNvSpPr/>
          <p:nvPr/>
        </p:nvSpPr>
        <p:spPr>
          <a:xfrm>
            <a:off x="583331" y="268013"/>
            <a:ext cx="4792718" cy="1797270"/>
          </a:xfrm>
          <a:prstGeom prst="downArrowCallout">
            <a:avLst>
              <a:gd name="adj1" fmla="val 54412"/>
              <a:gd name="adj2" fmla="val 59231"/>
              <a:gd name="adj3" fmla="val 23452"/>
              <a:gd name="adj4" fmla="val 67898"/>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rial" pitchFamily="34" charset="0"/>
                <a:cs typeface="Arial" pitchFamily="34" charset="0"/>
              </a:rPr>
              <a:t>Dec 1999-Jul 2001</a:t>
            </a:r>
          </a:p>
          <a:p>
            <a:pPr algn="ctr"/>
            <a:r>
              <a:rPr lang="en-US" sz="2800" b="1" dirty="0" err="1" smtClean="0">
                <a:latin typeface="Arial" pitchFamily="34" charset="0"/>
                <a:cs typeface="Arial" pitchFamily="34" charset="0"/>
              </a:rPr>
              <a:t>HKIEd</a:t>
            </a:r>
            <a:r>
              <a:rPr lang="en-US" sz="2800" b="1" dirty="0" smtClean="0">
                <a:latin typeface="Arial" pitchFamily="34" charset="0"/>
                <a:cs typeface="Arial" pitchFamily="34" charset="0"/>
              </a:rPr>
              <a:t>  to develop APASO</a:t>
            </a:r>
            <a:endParaRPr lang="en-US" sz="2800" b="1" dirty="0">
              <a:latin typeface="Arial" pitchFamily="34" charset="0"/>
              <a:cs typeface="Arial" pitchFamily="34" charset="0"/>
            </a:endParaRPr>
          </a:p>
        </p:txBody>
      </p:sp>
      <p:sp>
        <p:nvSpPr>
          <p:cNvPr id="6" name="TextBox 5"/>
          <p:cNvSpPr txBox="1"/>
          <p:nvPr/>
        </p:nvSpPr>
        <p:spPr>
          <a:xfrm>
            <a:off x="3704904" y="4303986"/>
            <a:ext cx="4524703" cy="236482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r>
              <a:rPr lang="en-US" sz="2800" b="1" dirty="0" smtClean="0">
                <a:solidFill>
                  <a:schemeClr val="dk1"/>
                </a:solidFill>
                <a:latin typeface="Arial" pitchFamily="34" charset="0"/>
                <a:cs typeface="Arial" pitchFamily="34" charset="0"/>
              </a:rPr>
              <a:t>2008: </a:t>
            </a:r>
            <a:r>
              <a:rPr lang="en-US" sz="2800" b="1" dirty="0" err="1" smtClean="0">
                <a:solidFill>
                  <a:schemeClr val="dk1"/>
                </a:solidFill>
                <a:latin typeface="Arial" pitchFamily="34" charset="0"/>
                <a:cs typeface="Arial" pitchFamily="34" charset="0"/>
              </a:rPr>
              <a:t>HKIEd</a:t>
            </a:r>
            <a:r>
              <a:rPr lang="en-US" sz="2800" b="1" dirty="0" smtClean="0">
                <a:latin typeface="Arial" pitchFamily="34" charset="0"/>
                <a:cs typeface="Arial" pitchFamily="34" charset="0"/>
              </a:rPr>
              <a:t> </a:t>
            </a:r>
            <a:r>
              <a:rPr lang="en-US" sz="2800" b="1" dirty="0" smtClean="0">
                <a:latin typeface="Arial" pitchFamily="34" charset="0"/>
                <a:cs typeface="Arial" pitchFamily="34" charset="0"/>
                <a:sym typeface="Wingdings"/>
              </a:rPr>
              <a:t></a:t>
            </a:r>
            <a:r>
              <a:rPr lang="en-US" sz="2800" b="1" dirty="0" smtClean="0">
                <a:solidFill>
                  <a:schemeClr val="dk1"/>
                </a:solidFill>
                <a:latin typeface="Arial" pitchFamily="34" charset="0"/>
                <a:cs typeface="Arial" pitchFamily="34" charset="0"/>
              </a:rPr>
              <a:t> APASO-II</a:t>
            </a:r>
          </a:p>
          <a:p>
            <a:pPr marL="236538" indent="-236538">
              <a:buFont typeface="Arial" charset="0"/>
              <a:buChar char="•"/>
            </a:pPr>
            <a:r>
              <a:rPr lang="en-US" sz="2800" b="1" dirty="0" smtClean="0">
                <a:solidFill>
                  <a:schemeClr val="dk1"/>
                </a:solidFill>
                <a:latin typeface="Arial" pitchFamily="34" charset="0"/>
                <a:cs typeface="Arial" pitchFamily="34" charset="0"/>
              </a:rPr>
              <a:t>Review APASO-I</a:t>
            </a:r>
          </a:p>
          <a:p>
            <a:pPr marL="236538" indent="-236538">
              <a:buFont typeface="Arial" charset="0"/>
              <a:buChar char="•"/>
            </a:pPr>
            <a:r>
              <a:rPr lang="en-US" sz="2800" b="1" dirty="0" smtClean="0">
                <a:solidFill>
                  <a:schemeClr val="dk1"/>
                </a:solidFill>
                <a:latin typeface="Arial" pitchFamily="34" charset="0"/>
                <a:cs typeface="Arial" pitchFamily="34" charset="0"/>
              </a:rPr>
              <a:t>Develop new scales</a:t>
            </a:r>
          </a:p>
          <a:p>
            <a:pPr marL="236538" indent="-236538">
              <a:buFont typeface="Arial" charset="0"/>
              <a:buChar char="•"/>
            </a:pPr>
            <a:r>
              <a:rPr lang="en-US" sz="2800" b="1" dirty="0" smtClean="0">
                <a:latin typeface="Arial" pitchFamily="34" charset="0"/>
                <a:cs typeface="Arial" pitchFamily="34" charset="0"/>
              </a:rPr>
              <a:t>Validate new scales</a:t>
            </a:r>
            <a:endParaRPr lang="en-US" sz="2800" b="1" dirty="0" smtClean="0">
              <a:solidFill>
                <a:schemeClr val="dk1"/>
              </a:solidFill>
              <a:latin typeface="Arial" pitchFamily="34" charset="0"/>
              <a:cs typeface="Arial" pitchFamily="34" charset="0"/>
            </a:endParaRPr>
          </a:p>
          <a:p>
            <a:pPr marL="236538" indent="-236538">
              <a:buFont typeface="Arial" charset="0"/>
              <a:buChar char="•"/>
            </a:pPr>
            <a:r>
              <a:rPr lang="en-US" sz="2800" b="1" dirty="0" smtClean="0">
                <a:solidFill>
                  <a:schemeClr val="dk1"/>
                </a:solidFill>
                <a:latin typeface="Arial" pitchFamily="34" charset="0"/>
                <a:cs typeface="Arial" pitchFamily="34" charset="0"/>
              </a:rPr>
              <a:t>Norm for new scales</a:t>
            </a:r>
          </a:p>
        </p:txBody>
      </p:sp>
      <p:sp>
        <p:nvSpPr>
          <p:cNvPr id="8" name="Down Arrow Callout 7"/>
          <p:cNvSpPr/>
          <p:nvPr/>
        </p:nvSpPr>
        <p:spPr>
          <a:xfrm>
            <a:off x="2249220" y="2107310"/>
            <a:ext cx="4792718" cy="2149364"/>
          </a:xfrm>
          <a:prstGeom prst="downArrowCallout">
            <a:avLst>
              <a:gd name="adj1" fmla="val 41209"/>
              <a:gd name="adj2" fmla="val 47495"/>
              <a:gd name="adj3" fmla="val 19576"/>
              <a:gd name="adj4" fmla="val 71820"/>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marL="236538" indent="-236538">
              <a:buFont typeface="Arial" pitchFamily="34" charset="0"/>
              <a:buChar char="•"/>
            </a:pPr>
            <a:r>
              <a:rPr lang="en-US" sz="2800" b="1" dirty="0" smtClean="0">
                <a:latin typeface="Arial" pitchFamily="34" charset="0"/>
                <a:cs typeface="Arial" pitchFamily="34" charset="0"/>
              </a:rPr>
              <a:t>P3-P6: 8 sets of scales</a:t>
            </a:r>
          </a:p>
          <a:p>
            <a:pPr marL="236538" indent="-236538">
              <a:buFont typeface="Arial" pitchFamily="34" charset="0"/>
              <a:buChar char="•"/>
            </a:pPr>
            <a:r>
              <a:rPr lang="en-US" sz="2800" b="1" dirty="0" smtClean="0">
                <a:latin typeface="Arial" pitchFamily="34" charset="0"/>
                <a:cs typeface="Arial" pitchFamily="34" charset="0"/>
              </a:rPr>
              <a:t>S1- S7: 11 sets of scales</a:t>
            </a:r>
          </a:p>
          <a:p>
            <a:pPr marL="236538" indent="-236538">
              <a:buFont typeface="Arial" pitchFamily="34" charset="0"/>
              <a:buChar char="•"/>
            </a:pPr>
            <a:r>
              <a:rPr lang="en-US" sz="2800" b="1" dirty="0" smtClean="0">
                <a:latin typeface="Arial" pitchFamily="34" charset="0"/>
                <a:cs typeface="Arial" pitchFamily="34" charset="0"/>
              </a:rPr>
              <a:t>QSL part of KPM</a:t>
            </a:r>
            <a:endParaRPr lang="en-US" sz="2800"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11</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題項比例：作業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110</a:t>
            </a:fld>
            <a:endParaRPr lang="zh-TW" altLang="en-US" dirty="0"/>
          </a:p>
        </p:txBody>
      </p:sp>
      <p:graphicFrame>
        <p:nvGraphicFramePr>
          <p:cNvPr id="6" name="圖表 1"/>
          <p:cNvGraphicFramePr>
            <a:graphicFrameLocks/>
          </p:cNvGraphicFramePr>
          <p:nvPr/>
        </p:nvGraphicFramePr>
        <p:xfrm>
          <a:off x="354458" y="639566"/>
          <a:ext cx="8645704" cy="60078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題項比例：稱讚</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111</a:t>
            </a:fld>
            <a:endParaRPr lang="zh-TW" altLang="en-US" dirty="0"/>
          </a:p>
        </p:txBody>
      </p:sp>
      <p:graphicFrame>
        <p:nvGraphicFramePr>
          <p:cNvPr id="6" name="圖表 1"/>
          <p:cNvGraphicFramePr>
            <a:graphicFrameLocks/>
          </p:cNvGraphicFramePr>
          <p:nvPr/>
        </p:nvGraphicFramePr>
        <p:xfrm>
          <a:off x="282539" y="588194"/>
          <a:ext cx="8686800" cy="60489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題項比例：獎勵</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112</a:t>
            </a:fld>
            <a:endParaRPr lang="zh-TW" altLang="en-US" dirty="0"/>
          </a:p>
        </p:txBody>
      </p:sp>
      <p:graphicFrame>
        <p:nvGraphicFramePr>
          <p:cNvPr id="6" name="圖表 1"/>
          <p:cNvGraphicFramePr>
            <a:graphicFrameLocks/>
          </p:cNvGraphicFramePr>
          <p:nvPr/>
        </p:nvGraphicFramePr>
        <p:xfrm>
          <a:off x="231167" y="629292"/>
          <a:ext cx="8748445" cy="60283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313069"/>
          </a:xfrm>
          <a:prstGeom prst="rect">
            <a:avLst/>
          </a:prstGeom>
          <a:noFill/>
        </p:spPr>
        <p:txBody>
          <a:bodyPr wrap="square" rtlCol="0">
            <a:spAutoFit/>
          </a:bodyPr>
          <a:lstStyle/>
          <a:p>
            <a:pPr>
              <a:lnSpc>
                <a:spcPct val="130000"/>
              </a:lnSpc>
            </a:pP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APASO-II </a:t>
            </a: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常模例子：</a:t>
            </a: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 </a:t>
            </a:r>
          </a:p>
          <a:p>
            <a:pPr>
              <a:lnSpc>
                <a:spcPct val="130000"/>
              </a:lnSpc>
            </a:pP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身心健康</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中學</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503045"/>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113</a:t>
            </a:fld>
            <a:endParaRPr lang="zh-TW" altLang="en-US"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911" y="317046"/>
            <a:ext cx="3547766" cy="584775"/>
          </a:xfrm>
          <a:prstGeom prst="rect">
            <a:avLst/>
          </a:prstGeom>
          <a:noFill/>
        </p:spPr>
        <p:txBody>
          <a:bodyPr wrap="none" rtlCol="0">
            <a:spAutoFit/>
          </a:bodyPr>
          <a:lstStyle/>
          <a:p>
            <a:r>
              <a:rPr lang="zh-TW" alt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身心健康</a:t>
            </a:r>
            <a:r>
              <a:rPr lang="en-US" altLang="zh-TW"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中學</a:t>
            </a:r>
            <a:endParaRPr lang="en-US" sz="4000" dirty="0"/>
          </a:p>
        </p:txBody>
      </p:sp>
      <p:sp>
        <p:nvSpPr>
          <p:cNvPr id="4" name="Right Arrow Callout 3"/>
          <p:cNvSpPr/>
          <p:nvPr/>
        </p:nvSpPr>
        <p:spPr>
          <a:xfrm>
            <a:off x="604149" y="3062969"/>
            <a:ext cx="4920343"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1. </a:t>
            </a:r>
            <a:r>
              <a:rPr lang="zh-TW" altLang="en-US" sz="2800" b="1" dirty="0" smtClean="0">
                <a:latin typeface="Arial" pitchFamily="34" charset="0"/>
                <a:cs typeface="Arial" pitchFamily="34" charset="0"/>
              </a:rPr>
              <a:t>測驗焦慮</a:t>
            </a:r>
            <a:endParaRPr lang="en-US" sz="28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829300" y="2950331"/>
            <a:ext cx="2771775" cy="683264"/>
          </a:xfrm>
          <a:prstGeom prst="rect">
            <a:avLst/>
          </a:prstGeom>
          <a:noFill/>
        </p:spPr>
        <p:txBody>
          <a:bodyPr wrap="square" rtlCol="0">
            <a:spAutoFit/>
          </a:bodyPr>
          <a:lstStyle/>
          <a:p>
            <a:pPr algn="ctr"/>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身心健康</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Slide Number Placeholder 5"/>
          <p:cNvSpPr>
            <a:spLocks noGrp="1"/>
          </p:cNvSpPr>
          <p:nvPr>
            <p:ph type="sldNum" sz="quarter" idx="12"/>
          </p:nvPr>
        </p:nvSpPr>
        <p:spPr/>
        <p:txBody>
          <a:bodyPr/>
          <a:lstStyle/>
          <a:p>
            <a:fld id="{6AD1C6FD-A228-4DFF-9C48-5B61C80157C8}" type="slidenum">
              <a:rPr lang="en-US" altLang="zh-TW" smtClean="0"/>
              <a:pPr/>
              <a:t>114</a:t>
            </a:fld>
            <a:endParaRPr lang="zh-TW" altLang="en-US"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91164" y="457200"/>
          <a:ext cx="8803979"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828675" y="3667125"/>
            <a:ext cx="722947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8"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6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身心健康：副量表平均值</a:t>
            </a:r>
            <a:r>
              <a:rPr kumimoji="0" lang="en-US" altLang="zh-TW" sz="26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 (</a:t>
            </a:r>
            <a:r>
              <a:rPr kumimoji="0" lang="zh-TW" altLang="en-US" sz="26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初中</a:t>
            </a:r>
            <a:r>
              <a:rPr kumimoji="0" lang="en-US" altLang="zh-TW" sz="26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 </a:t>
            </a:r>
            <a:endParaRPr kumimoji="0" lang="zh-TW" altLang="en-US" sz="2600" i="0" u="none" strike="noStrike" kern="0" normalizeH="0" baseline="0" noProof="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115</a:t>
            </a:fld>
            <a:endParaRPr lang="zh-TW" altLang="en-US" dirty="0"/>
          </a:p>
        </p:txBody>
      </p:sp>
      <p:sp>
        <p:nvSpPr>
          <p:cNvPr id="9" name="TextBox 8"/>
          <p:cNvSpPr txBox="1"/>
          <p:nvPr/>
        </p:nvSpPr>
        <p:spPr>
          <a:xfrm>
            <a:off x="3743325" y="6410325"/>
            <a:ext cx="1228725" cy="323850"/>
          </a:xfrm>
          <a:prstGeom prst="rect">
            <a:avLst/>
          </a:prstGeom>
          <a:solidFill>
            <a:schemeClr val="bg1"/>
          </a:solidFill>
        </p:spPr>
        <p:txBody>
          <a:bodyPr wrap="square" rtlCol="0">
            <a:spAutoFit/>
          </a:bodyPr>
          <a:lstStyle/>
          <a:p>
            <a:r>
              <a:rPr lang="zh-TW" altLang="en-US" b="1" dirty="0" smtClean="0"/>
              <a:t>測驗焦慮</a:t>
            </a:r>
            <a:endParaRPr lang="zh-TW" altLang="en-US" b="1" dirty="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70120" y="547576"/>
          <a:ext cx="8825023" cy="631042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742950" y="3705225"/>
            <a:ext cx="7162800" cy="9526"/>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7"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身心健康：副量表平均值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116</a:t>
            </a:fld>
            <a:endParaRPr lang="zh-TW" altLang="en-US"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70120" y="467833"/>
          <a:ext cx="8825023" cy="63901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733425" y="3667125"/>
            <a:ext cx="754380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身心健康：副量表平均值</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0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117</a:t>
            </a:fld>
            <a:endParaRPr lang="zh-TW" altLang="en-US"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82525" y="489098"/>
          <a:ext cx="8716925" cy="619878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52475" y="3587641"/>
            <a:ext cx="7153275" cy="3284"/>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身心健康：副量表平均值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118</a:t>
            </a:fld>
            <a:endParaRPr lang="zh-TW" altLang="en-US"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212651" y="547576"/>
          <a:ext cx="8686800" cy="631042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876300" y="3714750"/>
            <a:ext cx="688657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身心健康：副量表平均值</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0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119</a:t>
            </a:fld>
            <a:endParaRPr lang="zh-TW" alt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03291" y="1434661"/>
            <a:ext cx="8640709" cy="4306920"/>
          </a:xfrm>
        </p:spPr>
        <p:txBody>
          <a:bodyPr>
            <a:normAutofit/>
          </a:bodyPr>
          <a:lstStyle/>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National Identity</a:t>
            </a:r>
          </a:p>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Responsibility</a:t>
            </a:r>
          </a:p>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Commitment</a:t>
            </a:r>
          </a:p>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Perseverance</a:t>
            </a:r>
          </a:p>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Respect for Others</a:t>
            </a:r>
          </a:p>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Independent Learning Capabilities </a:t>
            </a:r>
            <a:endParaRPr lang="zh-TW" altLang="en-US" sz="3200" b="1" dirty="0" smtClean="0">
              <a:latin typeface="Arial" pitchFamily="34" charset="0"/>
              <a:ea typeface="新細明體" pitchFamily="18" charset="-120"/>
              <a:cs typeface="Arial" pitchFamily="34" charset="0"/>
            </a:endParaRPr>
          </a:p>
          <a:p>
            <a:pPr marL="350838" indent="-350838" algn="just" eaLnBrk="1" hangingPunct="1">
              <a:buSzPct val="80000"/>
              <a:buFontTx/>
              <a:buNone/>
            </a:pPr>
            <a:endParaRPr lang="en-US" altLang="zh-TW" sz="1100" dirty="0" smtClean="0">
              <a:latin typeface="Arial" pitchFamily="34" charset="0"/>
              <a:ea typeface="新細明體" pitchFamily="18" charset="-120"/>
              <a:cs typeface="Arial" pitchFamily="34" charset="0"/>
            </a:endParaRPr>
          </a:p>
        </p:txBody>
      </p:sp>
      <p:pic>
        <p:nvPicPr>
          <p:cNvPr id="9220" name="Picture 3" descr="D:\Temp\Temporary Internet Files\Content.IE5\6G5VNIUP\dglxasset[1].aspx"/>
          <p:cNvPicPr>
            <a:picLocks noChangeAspect="1" noChangeArrowheads="1"/>
          </p:cNvPicPr>
          <p:nvPr/>
        </p:nvPicPr>
        <p:blipFill>
          <a:blip r:embed="rId2" cstate="print"/>
          <a:srcRect/>
          <a:stretch>
            <a:fillRect/>
          </a:stretch>
        </p:blipFill>
        <p:spPr bwMode="auto">
          <a:xfrm>
            <a:off x="5720465" y="2203048"/>
            <a:ext cx="3084173" cy="2357585"/>
          </a:xfrm>
          <a:prstGeom prst="rect">
            <a:avLst/>
          </a:prstGeom>
          <a:noFill/>
          <a:ln w="9525">
            <a:noFill/>
            <a:miter lim="800000"/>
            <a:headEnd/>
            <a:tailEnd/>
          </a:ln>
        </p:spPr>
      </p:pic>
      <p:sp>
        <p:nvSpPr>
          <p:cNvPr id="6" name="Title 1"/>
          <p:cNvSpPr txBox="1">
            <a:spLocks/>
          </p:cNvSpPr>
          <p:nvPr/>
        </p:nvSpPr>
        <p:spPr bwMode="auto">
          <a:xfrm>
            <a:off x="567559" y="236485"/>
            <a:ext cx="8071944" cy="1056287"/>
          </a:xfrm>
          <a:prstGeom prst="rect">
            <a:avLst/>
          </a:prstGeom>
          <a:noFill/>
          <a:ln w="9525">
            <a:noFill/>
            <a:miter lim="800000"/>
            <a:headEnd/>
            <a:tailEnd/>
          </a:ln>
        </p:spPr>
        <p:txBody>
          <a:bodyPr anchor="ctr"/>
          <a:lstStyle/>
          <a:p>
            <a:pPr algn="ctr">
              <a:defRPr/>
            </a:pPr>
            <a:r>
              <a:rPr lang="en-US" altLang="zh-TW"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 Scales</a:t>
            </a:r>
            <a:endParaRPr lang="zh-TW" altLang="en-US" sz="4400"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12</a:t>
            </a:fld>
            <a:endParaRPr lang="zh-TW" altLang="en-US"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223283" y="611371"/>
          <a:ext cx="8782493" cy="606587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790575" y="3638550"/>
            <a:ext cx="7505700" cy="12810"/>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身心健康：副量表平均值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120</a:t>
            </a:fld>
            <a:endParaRPr lang="zh-TW" altLang="en-US"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圖表 1"/>
          <p:cNvGraphicFramePr>
            <a:graphicFrameLocks/>
          </p:cNvGraphicFramePr>
          <p:nvPr/>
        </p:nvGraphicFramePr>
        <p:xfrm>
          <a:off x="452062" y="571500"/>
          <a:ext cx="8691937" cy="610670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7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題項比例：測驗焦慮</a:t>
            </a:r>
            <a:r>
              <a:rPr kumimoji="0" lang="en-US" altLang="zh-TW" sz="27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7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初中</a:t>
            </a:r>
            <a:r>
              <a:rPr kumimoji="0" lang="en-US" altLang="zh-TW" sz="27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7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121</a:t>
            </a:fld>
            <a:endParaRPr lang="zh-TW" altLang="en-US" dirty="0"/>
          </a:p>
        </p:txBody>
      </p:sp>
      <p:sp>
        <p:nvSpPr>
          <p:cNvPr id="8" name="Right Arrow 7"/>
          <p:cNvSpPr/>
          <p:nvPr/>
        </p:nvSpPr>
        <p:spPr>
          <a:xfrm>
            <a:off x="136987" y="3599165"/>
            <a:ext cx="349321" cy="29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39235" y="4564187"/>
            <a:ext cx="349321" cy="29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30459" y="5697662"/>
            <a:ext cx="349321" cy="29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題項比例：測驗焦慮</a:t>
            </a:r>
            <a:r>
              <a:rPr lang="en-US" altLang="zh-TW" sz="2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122</a:t>
            </a:fld>
            <a:endParaRPr lang="zh-TW" altLang="en-US" dirty="0"/>
          </a:p>
        </p:txBody>
      </p:sp>
      <p:graphicFrame>
        <p:nvGraphicFramePr>
          <p:cNvPr id="6" name="圖表 1"/>
          <p:cNvGraphicFramePr>
            <a:graphicFrameLocks/>
          </p:cNvGraphicFramePr>
          <p:nvPr/>
        </p:nvGraphicFramePr>
        <p:xfrm>
          <a:off x="178512" y="575032"/>
          <a:ext cx="8831924" cy="61134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313069"/>
          </a:xfrm>
          <a:prstGeom prst="rect">
            <a:avLst/>
          </a:prstGeom>
          <a:noFill/>
        </p:spPr>
        <p:txBody>
          <a:bodyPr wrap="square" rtlCol="0">
            <a:spAutoFit/>
          </a:bodyPr>
          <a:lstStyle/>
          <a:p>
            <a:pPr>
              <a:lnSpc>
                <a:spcPct val="130000"/>
              </a:lnSpc>
            </a:pP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APASO-II </a:t>
            </a: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常模例子：</a:t>
            </a: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 </a:t>
            </a:r>
          </a:p>
          <a:p>
            <a:pPr>
              <a:lnSpc>
                <a:spcPct val="130000"/>
              </a:lnSpc>
            </a:pP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壓力管理</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中學</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123</a:t>
            </a:fld>
            <a:endParaRPr lang="zh-TW" altLang="en-US"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911" y="317046"/>
            <a:ext cx="3211135" cy="535531"/>
          </a:xfrm>
          <a:prstGeom prst="rect">
            <a:avLst/>
          </a:prstGeom>
          <a:noFill/>
        </p:spPr>
        <p:txBody>
          <a:bodyPr wrap="none" rtlCol="0">
            <a:spAutoFit/>
          </a:bodyPr>
          <a:lstStyle/>
          <a:p>
            <a:r>
              <a:rPr lang="zh-TW" altLang="en-US" sz="36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壓力管理</a:t>
            </a:r>
            <a:r>
              <a:rPr lang="en-US" altLang="zh-TW" sz="36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36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中學</a:t>
            </a:r>
            <a:endParaRPr lang="en-US" sz="3600" dirty="0"/>
          </a:p>
        </p:txBody>
      </p:sp>
      <p:sp>
        <p:nvSpPr>
          <p:cNvPr id="4" name="Right Arrow Callout 3"/>
          <p:cNvSpPr/>
          <p:nvPr/>
        </p:nvSpPr>
        <p:spPr>
          <a:xfrm>
            <a:off x="585099" y="2110469"/>
            <a:ext cx="4920343"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1. </a:t>
            </a:r>
            <a:r>
              <a:rPr lang="zh-TW" altLang="en-US" sz="2800" b="1" dirty="0" smtClean="0">
                <a:latin typeface="Arial" pitchFamily="34" charset="0"/>
                <a:cs typeface="Arial" pitchFamily="34" charset="0"/>
              </a:rPr>
              <a:t>消遣</a:t>
            </a:r>
            <a:endParaRPr lang="en-US" sz="2800" b="1" dirty="0" smtClean="0">
              <a:latin typeface="Arial" pitchFamily="34" charset="0"/>
              <a:cs typeface="Arial" pitchFamily="34" charset="0"/>
            </a:endParaRPr>
          </a:p>
        </p:txBody>
      </p:sp>
      <p:sp>
        <p:nvSpPr>
          <p:cNvPr id="5" name="Right Arrow Callout 4"/>
          <p:cNvSpPr/>
          <p:nvPr/>
        </p:nvSpPr>
        <p:spPr>
          <a:xfrm>
            <a:off x="617756" y="3678010"/>
            <a:ext cx="4920343" cy="609601"/>
          </a:xfrm>
          <a:prstGeom prst="rightArrowCallout">
            <a:avLst>
              <a:gd name="adj1" fmla="val 25000"/>
              <a:gd name="adj2" fmla="val 50000"/>
              <a:gd name="adj3" fmla="val 62500"/>
              <a:gd name="adj4" fmla="val 8975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2800" b="1" dirty="0" smtClean="0">
                <a:latin typeface="Arial" pitchFamily="34" charset="0"/>
                <a:cs typeface="Arial" pitchFamily="34" charset="0"/>
              </a:rPr>
              <a:t>3. </a:t>
            </a:r>
            <a:r>
              <a:rPr lang="zh-TW" altLang="en-US" sz="2800" b="1" dirty="0" smtClean="0">
                <a:latin typeface="Arial" pitchFamily="34" charset="0"/>
                <a:cs typeface="Arial" pitchFamily="34" charset="0"/>
              </a:rPr>
              <a:t>控制情況</a:t>
            </a:r>
            <a:endParaRPr lang="en-US" sz="2800" b="1" dirty="0" smtClean="0">
              <a:latin typeface="Arial" pitchFamily="34" charset="0"/>
              <a:cs typeface="Arial" pitchFamily="34" charset="0"/>
            </a:endParaRPr>
          </a:p>
        </p:txBody>
      </p:sp>
      <p:sp>
        <p:nvSpPr>
          <p:cNvPr id="6" name="Right Arrow Callout 5"/>
          <p:cNvSpPr/>
          <p:nvPr/>
        </p:nvSpPr>
        <p:spPr>
          <a:xfrm>
            <a:off x="595981" y="2883371"/>
            <a:ext cx="4920343" cy="609601"/>
          </a:xfrm>
          <a:prstGeom prst="rightArrowCallout">
            <a:avLst>
              <a:gd name="adj1" fmla="val 25000"/>
              <a:gd name="adj2" fmla="val 50000"/>
              <a:gd name="adj3" fmla="val 62500"/>
              <a:gd name="adj4" fmla="val 89756"/>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r>
              <a:rPr lang="en-US" sz="2800" b="1" dirty="0" smtClean="0">
                <a:latin typeface="Arial" pitchFamily="34" charset="0"/>
                <a:cs typeface="Arial" pitchFamily="34" charset="0"/>
              </a:rPr>
              <a:t>2. </a:t>
            </a:r>
            <a:r>
              <a:rPr lang="zh-TW" altLang="en-US" sz="2800" b="1" dirty="0" smtClean="0">
                <a:latin typeface="Arial" pitchFamily="34" charset="0"/>
                <a:cs typeface="Arial" pitchFamily="34" charset="0"/>
              </a:rPr>
              <a:t>自我勉勵</a:t>
            </a:r>
            <a:endParaRPr lang="en-US" sz="28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781675" y="2845556"/>
            <a:ext cx="2771775" cy="634020"/>
          </a:xfrm>
          <a:prstGeom prst="rect">
            <a:avLst/>
          </a:prstGeom>
          <a:noFill/>
        </p:spPr>
        <p:txBody>
          <a:bodyPr wrap="square" rtlCol="0">
            <a:spAutoFit/>
          </a:bodyPr>
          <a:lstStyle/>
          <a:p>
            <a:pPr algn="ctr"/>
            <a:r>
              <a:rPr lang="zh-TW"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壓力管理</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Slide Number Placeholder 7"/>
          <p:cNvSpPr>
            <a:spLocks noGrp="1"/>
          </p:cNvSpPr>
          <p:nvPr>
            <p:ph type="sldNum" sz="quarter" idx="12"/>
          </p:nvPr>
        </p:nvSpPr>
        <p:spPr/>
        <p:txBody>
          <a:bodyPr/>
          <a:lstStyle/>
          <a:p>
            <a:fld id="{6AD1C6FD-A228-4DFF-9C48-5B61C80157C8}" type="slidenum">
              <a:rPr lang="en-US" altLang="zh-TW" smtClean="0"/>
              <a:pPr/>
              <a:t>124</a:t>
            </a:fld>
            <a:endParaRPr lang="zh-TW" altLang="en-US"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圖表 2"/>
          <p:cNvGraphicFramePr>
            <a:graphicFrameLocks/>
          </p:cNvGraphicFramePr>
          <p:nvPr/>
        </p:nvGraphicFramePr>
        <p:xfrm>
          <a:off x="187841" y="499730"/>
          <a:ext cx="8786037" cy="61562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54451" y="3642504"/>
            <a:ext cx="724852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125</a:t>
            </a:fld>
            <a:endParaRPr lang="zh-TW" altLang="en-US"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2"/>
          <p:cNvGraphicFramePr>
            <a:graphicFrameLocks/>
          </p:cNvGraphicFramePr>
          <p:nvPr/>
        </p:nvGraphicFramePr>
        <p:xfrm>
          <a:off x="212650" y="541707"/>
          <a:ext cx="8931349" cy="631629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52475" y="3714750"/>
            <a:ext cx="726757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126</a:t>
            </a:fld>
            <a:endParaRPr lang="zh-TW" altLang="en-US" dirty="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255182" y="489099"/>
          <a:ext cx="8739962" cy="636890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819150" y="3686175"/>
            <a:ext cx="749617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0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127</a:t>
            </a:fld>
            <a:endParaRPr lang="zh-TW" altLang="en-US"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42844" y="353995"/>
            <a:ext cx="8880032" cy="574675"/>
          </a:xfrm>
        </p:spPr>
        <p:txBody>
          <a:bodyPr>
            <a:noAutofit/>
          </a:bodyPr>
          <a:lstStyle/>
          <a:p>
            <a:r>
              <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壓力管理：副量表的相關性</a:t>
            </a:r>
            <a:r>
              <a:rPr lang="en-US" altLang="zh-TW"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3" name="Table 2"/>
          <p:cNvGraphicFramePr>
            <a:graphicFrameLocks noGrp="1"/>
          </p:cNvGraphicFramePr>
          <p:nvPr/>
        </p:nvGraphicFramePr>
        <p:xfrm>
          <a:off x="285720" y="1500174"/>
          <a:ext cx="8643997" cy="3220908"/>
        </p:xfrm>
        <a:graphic>
          <a:graphicData uri="http://schemas.openxmlformats.org/drawingml/2006/table">
            <a:tbl>
              <a:tblPr/>
              <a:tblGrid>
                <a:gridCol w="1945941"/>
                <a:gridCol w="2112980"/>
                <a:gridCol w="1570737"/>
                <a:gridCol w="1657018"/>
                <a:gridCol w="1357321"/>
              </a:tblGrid>
              <a:tr h="805227">
                <a:tc gridSpan="2">
                  <a:txBody>
                    <a:bodyPr/>
                    <a:lstStyle/>
                    <a:p>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altLang="en-US" sz="2800" b="1" kern="100" dirty="0" smtClean="0">
                          <a:latin typeface="Arial" pitchFamily="34" charset="0"/>
                          <a:ea typeface="新細明體"/>
                          <a:cs typeface="Arial" pitchFamily="34" charset="0"/>
                        </a:rPr>
                        <a:t>自我勉勵</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800" b="1" kern="100" dirty="0" smtClean="0">
                          <a:latin typeface="Arial" pitchFamily="34" charset="0"/>
                          <a:ea typeface="新細明體"/>
                          <a:cs typeface="Arial" pitchFamily="34" charset="0"/>
                        </a:rPr>
                        <a:t>控制情況</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800" b="1" kern="100" dirty="0" smtClean="0">
                          <a:latin typeface="Arial" pitchFamily="34" charset="0"/>
                          <a:ea typeface="新細明體"/>
                          <a:cs typeface="Arial" pitchFamily="34" charset="0"/>
                        </a:rPr>
                        <a:t>消遣</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27">
                <a:tc rowSpan="3">
                  <a:txBody>
                    <a:bodyPr/>
                    <a:lstStyle/>
                    <a:p>
                      <a:pPr algn="ctr">
                        <a:spcAft>
                          <a:spcPts val="0"/>
                        </a:spcAft>
                      </a:pPr>
                      <a:r>
                        <a:rPr lang="zh-TW" altLang="en-US" sz="2800" b="1" kern="100" dirty="0" smtClean="0">
                          <a:latin typeface="Arial" pitchFamily="34" charset="0"/>
                          <a:ea typeface="新細明體"/>
                          <a:cs typeface="Arial" pitchFamily="34" charset="0"/>
                        </a:rPr>
                        <a:t>壓力管理</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latin typeface="Arial" pitchFamily="34" charset="0"/>
                          <a:ea typeface="+mn-ea"/>
                          <a:cs typeface="Arial" pitchFamily="34" charset="0"/>
                        </a:rPr>
                        <a:t>自我勉勵</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27">
                <a:tc vMerge="1">
                  <a:txBody>
                    <a:bodyPr/>
                    <a:lstStyle/>
                    <a:p>
                      <a:endParaRPr lang="zh-TW" altLang="en-US"/>
                    </a:p>
                  </a:txBody>
                  <a:tcPr/>
                </a:tc>
                <a:tc>
                  <a:txBody>
                    <a:bodyPr/>
                    <a:lstStyle/>
                    <a:p>
                      <a:pPr>
                        <a:spcAft>
                          <a:spcPts val="0"/>
                        </a:spcAft>
                      </a:pPr>
                      <a:r>
                        <a:rPr lang="zh-TW" altLang="en-US" sz="2800" b="1" kern="100" dirty="0" smtClean="0">
                          <a:latin typeface="Arial" pitchFamily="34" charset="0"/>
                          <a:ea typeface="+mn-ea"/>
                          <a:cs typeface="Arial" pitchFamily="34" charset="0"/>
                        </a:rPr>
                        <a:t>控制情況</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rgbClr val="0000FF"/>
                          </a:solidFill>
                          <a:latin typeface="Arial" pitchFamily="34" charset="0"/>
                          <a:ea typeface="新細明體"/>
                          <a:cs typeface="Arial" pitchFamily="34" charset="0"/>
                        </a:rPr>
                        <a:t>0.62</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27">
                <a:tc vMerge="1">
                  <a:txBody>
                    <a:bodyPr/>
                    <a:lstStyle/>
                    <a:p>
                      <a:pPr algn="ctr">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latin typeface="Arial" pitchFamily="34" charset="0"/>
                          <a:ea typeface="+mn-ea"/>
                          <a:cs typeface="Arial" pitchFamily="34" charset="0"/>
                        </a:rPr>
                        <a:t>消遣</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smtClean="0">
                          <a:solidFill>
                            <a:srgbClr val="000000"/>
                          </a:solidFill>
                          <a:latin typeface="Arial" pitchFamily="34" charset="0"/>
                          <a:ea typeface="新細明體"/>
                          <a:cs typeface="Arial" pitchFamily="34" charset="0"/>
                        </a:rPr>
                        <a:t>0.40</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smtClean="0">
                          <a:solidFill>
                            <a:srgbClr val="000000"/>
                          </a:solidFill>
                          <a:latin typeface="Arial" pitchFamily="34" charset="0"/>
                          <a:ea typeface="新細明體"/>
                          <a:cs typeface="Arial" pitchFamily="34" charset="0"/>
                        </a:rPr>
                        <a:t>0.38</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128</a:t>
            </a:fld>
            <a:endParaRPr lang="zh-TW" altLang="en-US" dirty="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圖表 1"/>
          <p:cNvGraphicFramePr>
            <a:graphicFrameLocks/>
          </p:cNvGraphicFramePr>
          <p:nvPr/>
        </p:nvGraphicFramePr>
        <p:xfrm>
          <a:off x="173664" y="520995"/>
          <a:ext cx="8778949" cy="611372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flipV="1">
            <a:off x="733425" y="3589867"/>
            <a:ext cx="7213953" cy="105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129</a:t>
            </a:fld>
            <a:endParaRPr lang="zh-TW"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a:xfrm>
            <a:off x="685800" y="6356350"/>
            <a:ext cx="2133600" cy="365125"/>
          </a:xfrm>
        </p:spPr>
        <p:txBody>
          <a:bodyPr/>
          <a:lstStyle/>
          <a:p>
            <a:fld id="{CCEF68B7-1171-4F77-AC76-675D342BE0BA}" type="slidenum">
              <a:rPr lang="zh-TW" altLang="en-US"/>
              <a:pPr/>
              <a:t>13</a:t>
            </a:fld>
            <a:endParaRPr lang="en-US" altLang="zh-TW"/>
          </a:p>
        </p:txBody>
      </p:sp>
      <p:sp>
        <p:nvSpPr>
          <p:cNvPr id="6146" name="Rectangle 2"/>
          <p:cNvSpPr>
            <a:spLocks noGrp="1" noChangeArrowheads="1"/>
          </p:cNvSpPr>
          <p:nvPr>
            <p:ph type="title"/>
          </p:nvPr>
        </p:nvSpPr>
        <p:spPr>
          <a:xfrm>
            <a:off x="685800" y="0"/>
            <a:ext cx="7772400" cy="685800"/>
          </a:xfrm>
        </p:spPr>
        <p:txBody>
          <a:bodyPr>
            <a:noAutofit/>
          </a:bodyPr>
          <a:lstStyle/>
          <a:p>
            <a:r>
              <a:rPr lang="en-US" altLang="zh-TW"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Conception &amp; Design</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151" name="Text Box 7"/>
          <p:cNvSpPr txBox="1">
            <a:spLocks noChangeArrowheads="1"/>
          </p:cNvSpPr>
          <p:nvPr/>
        </p:nvSpPr>
        <p:spPr bwMode="auto">
          <a:xfrm>
            <a:off x="142876" y="685800"/>
            <a:ext cx="2057400" cy="984885"/>
          </a:xfrm>
          <a:prstGeom prst="rect">
            <a:avLst/>
          </a:prstGeom>
          <a:noFill/>
          <a:ln w="9525">
            <a:noFill/>
            <a:miter lim="800000"/>
            <a:headEnd/>
            <a:tailEnd/>
          </a:ln>
          <a:effectLst/>
        </p:spPr>
        <p:txBody>
          <a:bodyPr wrap="square">
            <a:spAutoFit/>
          </a:bodyPr>
          <a:lstStyle/>
          <a:p>
            <a:pPr>
              <a:lnSpc>
                <a:spcPct val="100000"/>
              </a:lnSpc>
            </a:pPr>
            <a:r>
              <a:rPr lang="zh-TW" altLang="en-US" b="1" dirty="0"/>
              <a:t>香港學校教育環境 </a:t>
            </a:r>
            <a:r>
              <a:rPr lang="en-US" altLang="zh-TW" sz="2000" b="1" dirty="0"/>
              <a:t>Hong Kong School Context</a:t>
            </a:r>
          </a:p>
        </p:txBody>
      </p:sp>
      <p:sp>
        <p:nvSpPr>
          <p:cNvPr id="6157" name="Text Box 13"/>
          <p:cNvSpPr txBox="1">
            <a:spLocks noChangeArrowheads="1"/>
          </p:cNvSpPr>
          <p:nvPr/>
        </p:nvSpPr>
        <p:spPr bwMode="auto">
          <a:xfrm>
            <a:off x="523875" y="5864225"/>
            <a:ext cx="6400800" cy="640080"/>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0" tIns="0" rIns="0" bIns="0" anchor="ctr" anchorCtr="0">
            <a:noAutofit/>
          </a:bodyPr>
          <a:lstStyle/>
          <a:p>
            <a:pPr algn="ctr"/>
            <a:r>
              <a:rPr lang="zh-TW" altLang="en-US" b="1" dirty="0"/>
              <a:t>建立概念架構 </a:t>
            </a:r>
          </a:p>
          <a:p>
            <a:pPr algn="ctr"/>
            <a:r>
              <a:rPr lang="en-US" altLang="zh-TW" b="1" dirty="0" smtClean="0"/>
              <a:t>Review conceptual </a:t>
            </a:r>
            <a:r>
              <a:rPr lang="en-US" altLang="zh-TW" b="1" dirty="0"/>
              <a:t>framework</a:t>
            </a:r>
          </a:p>
        </p:txBody>
      </p:sp>
      <p:grpSp>
        <p:nvGrpSpPr>
          <p:cNvPr id="35" name="Group 34"/>
          <p:cNvGrpSpPr/>
          <p:nvPr/>
        </p:nvGrpSpPr>
        <p:grpSpPr>
          <a:xfrm>
            <a:off x="876300" y="4942907"/>
            <a:ext cx="6400800" cy="914971"/>
            <a:chOff x="876300" y="4942907"/>
            <a:chExt cx="6400800" cy="914971"/>
          </a:xfrm>
        </p:grpSpPr>
        <p:sp>
          <p:nvSpPr>
            <p:cNvPr id="21" name="Text Box 13"/>
            <p:cNvSpPr txBox="1">
              <a:spLocks noChangeArrowheads="1"/>
            </p:cNvSpPr>
            <p:nvPr/>
          </p:nvSpPr>
          <p:spPr bwMode="auto">
            <a:xfrm>
              <a:off x="876300" y="4942907"/>
              <a:ext cx="6400800" cy="640080"/>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0">
              <a:noAutofit/>
            </a:bodyPr>
            <a:lstStyle/>
            <a:p>
              <a:pPr algn="ctr"/>
              <a:r>
                <a:rPr lang="ja-JP" altLang="en-US" b="1" dirty="0" smtClean="0">
                  <a:latin typeface="PMingLiU" pitchFamily="18" charset="-120"/>
                  <a:ea typeface="PMingLiU" pitchFamily="18" charset="-120"/>
                </a:rPr>
                <a:t>檢閱現存 </a:t>
              </a:r>
              <a:r>
                <a:rPr lang="en-US" altLang="ja-JP" b="1" dirty="0" smtClean="0"/>
                <a:t>APASO</a:t>
              </a:r>
              <a:r>
                <a:rPr lang="zh-TW" altLang="en-US" b="1" dirty="0" smtClean="0"/>
                <a:t> 系統</a:t>
              </a:r>
            </a:p>
            <a:p>
              <a:pPr algn="ctr"/>
              <a:r>
                <a:rPr lang="en-US" altLang="zh-TW" b="1" dirty="0" smtClean="0"/>
                <a:t>Review existing APASO system</a:t>
              </a:r>
              <a:endParaRPr lang="en-US" altLang="zh-TW" b="1" dirty="0"/>
            </a:p>
          </p:txBody>
        </p:sp>
        <p:cxnSp>
          <p:nvCxnSpPr>
            <p:cNvPr id="29" name="Straight Arrow Connector 28"/>
            <p:cNvCxnSpPr/>
            <p:nvPr/>
          </p:nvCxnSpPr>
          <p:spPr>
            <a:xfrm rot="5400000" flipH="1" flipV="1">
              <a:off x="3533775" y="5629278"/>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238250" y="4006671"/>
            <a:ext cx="6400800" cy="946332"/>
            <a:chOff x="1238250" y="4006671"/>
            <a:chExt cx="6400800" cy="946332"/>
          </a:xfrm>
        </p:grpSpPr>
        <p:sp>
          <p:nvSpPr>
            <p:cNvPr id="22" name="Text Box 13"/>
            <p:cNvSpPr txBox="1">
              <a:spLocks noChangeArrowheads="1"/>
            </p:cNvSpPr>
            <p:nvPr/>
          </p:nvSpPr>
          <p:spPr bwMode="auto">
            <a:xfrm>
              <a:off x="1238250" y="4006671"/>
              <a:ext cx="6400800" cy="640080"/>
            </a:xfrm>
            <a:prstGeom prst="rect">
              <a:avLst/>
            </a:prstGeom>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0" tIns="0" rIns="0" bIns="0" anchor="ctr" anchorCtr="0">
              <a:noAutofit/>
            </a:bodyPr>
            <a:lstStyle/>
            <a:p>
              <a:pPr algn="ctr"/>
              <a:r>
                <a:rPr lang="zh-TW" altLang="en-US" b="1" dirty="0" smtClean="0">
                  <a:latin typeface="PMingLiU" pitchFamily="18" charset="-120"/>
                  <a:ea typeface="PMingLiU" pitchFamily="18" charset="-120"/>
                </a:rPr>
                <a:t>為新的範疇搜尋合適的量表</a:t>
              </a:r>
            </a:p>
            <a:p>
              <a:pPr algn="ctr"/>
              <a:r>
                <a:rPr lang="en-US" altLang="zh-TW" b="1" dirty="0" smtClean="0"/>
                <a:t>Identify scales for new dimensions in APASO-II</a:t>
              </a:r>
              <a:endParaRPr lang="en-US" altLang="zh-TW" b="1" dirty="0"/>
            </a:p>
          </p:txBody>
        </p:sp>
        <p:cxnSp>
          <p:nvCxnSpPr>
            <p:cNvPr id="31" name="Straight Arrow Connector 30"/>
            <p:cNvCxnSpPr/>
            <p:nvPr/>
          </p:nvCxnSpPr>
          <p:spPr>
            <a:xfrm rot="5400000" flipH="1" flipV="1">
              <a:off x="3895725" y="472440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600200" y="3095057"/>
            <a:ext cx="6400800" cy="934021"/>
            <a:chOff x="1600200" y="3095057"/>
            <a:chExt cx="6400800" cy="934021"/>
          </a:xfrm>
        </p:grpSpPr>
        <p:sp>
          <p:nvSpPr>
            <p:cNvPr id="23" name="Text Box 13"/>
            <p:cNvSpPr txBox="1">
              <a:spLocks noChangeArrowheads="1"/>
            </p:cNvSpPr>
            <p:nvPr/>
          </p:nvSpPr>
          <p:spPr bwMode="auto">
            <a:xfrm>
              <a:off x="1600200" y="3095057"/>
              <a:ext cx="6400800" cy="640080"/>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0">
              <a:noAutofit/>
            </a:bodyPr>
            <a:lstStyle/>
            <a:p>
              <a:pPr algn="ctr"/>
              <a:r>
                <a:rPr lang="zh-TW" altLang="en-US" b="1" dirty="0" smtClean="0">
                  <a:latin typeface="PMingLiU" pitchFamily="18" charset="-120"/>
                  <a:ea typeface="PMingLiU" pitchFamily="18" charset="-120"/>
                </a:rPr>
                <a:t>更新及發展情意及社交評估量表</a:t>
              </a:r>
              <a:endParaRPr lang="en-US" altLang="zh-TW" b="1" dirty="0" smtClean="0">
                <a:latin typeface="PMingLiU" pitchFamily="18" charset="-120"/>
                <a:ea typeface="PMingLiU" pitchFamily="18" charset="-120"/>
              </a:endParaRPr>
            </a:p>
            <a:p>
              <a:pPr algn="ctr"/>
              <a:r>
                <a:rPr lang="en-US" altLang="zh-TW" b="1" dirty="0" smtClean="0"/>
                <a:t>Develop new, and revise existing, scales for APASO-II</a:t>
              </a:r>
            </a:p>
          </p:txBody>
        </p:sp>
        <p:cxnSp>
          <p:nvCxnSpPr>
            <p:cNvPr id="32" name="Straight Arrow Connector 31"/>
            <p:cNvCxnSpPr/>
            <p:nvPr/>
          </p:nvCxnSpPr>
          <p:spPr>
            <a:xfrm rot="5400000" flipH="1" flipV="1">
              <a:off x="4238625" y="3800478"/>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981200" y="2156148"/>
            <a:ext cx="6400800" cy="949005"/>
            <a:chOff x="1981200" y="2156148"/>
            <a:chExt cx="6400800" cy="949005"/>
          </a:xfrm>
        </p:grpSpPr>
        <p:sp>
          <p:nvSpPr>
            <p:cNvPr id="24" name="Text Box 13"/>
            <p:cNvSpPr txBox="1">
              <a:spLocks noChangeArrowheads="1"/>
            </p:cNvSpPr>
            <p:nvPr/>
          </p:nvSpPr>
          <p:spPr bwMode="auto">
            <a:xfrm>
              <a:off x="1981200" y="2156148"/>
              <a:ext cx="6400800" cy="640080"/>
            </a:xfrm>
            <a:prstGeom prst="rect">
              <a:avLst/>
            </a:prstGeom>
            <a:ln>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0" tIns="0" rIns="0" bIns="0" anchor="ctr" anchorCtr="0">
              <a:noAutofit/>
            </a:bodyPr>
            <a:lstStyle/>
            <a:p>
              <a:pPr algn="ctr"/>
              <a:r>
                <a:rPr lang="ja-JP" altLang="en-US" b="1" smtClean="0">
                  <a:latin typeface="PMingLiU" pitchFamily="18" charset="-120"/>
                  <a:ea typeface="PMingLiU" pitchFamily="18" charset="-120"/>
                </a:rPr>
                <a:t>為 </a:t>
              </a:r>
              <a:r>
                <a:rPr lang="en-US" altLang="ja-JP" b="1" dirty="0" smtClean="0">
                  <a:latin typeface="Arial" pitchFamily="34" charset="0"/>
                  <a:ea typeface="PMingLiU" pitchFamily="18" charset="-120"/>
                  <a:cs typeface="Arial" pitchFamily="34" charset="0"/>
                </a:rPr>
                <a:t>APASO-II</a:t>
              </a:r>
              <a:r>
                <a:rPr lang="zh-TW" altLang="en-US" b="1" dirty="0" smtClean="0">
                  <a:latin typeface="PMingLiU" pitchFamily="18" charset="-120"/>
                  <a:ea typeface="PMingLiU" pitchFamily="18" charset="-120"/>
                </a:rPr>
                <a:t> 系統</a:t>
              </a:r>
              <a:r>
                <a:rPr lang="zh-TW" altLang="en-US" b="1" dirty="0" smtClean="0"/>
                <a:t>發展高</a:t>
              </a:r>
              <a:r>
                <a:rPr lang="zh-TW" altLang="zh-TW" b="1" dirty="0" smtClean="0"/>
                <a:t>信</a:t>
              </a:r>
              <a:r>
                <a:rPr lang="zh-TW" altLang="en-US" b="1" dirty="0" smtClean="0"/>
                <a:t>度效度指標</a:t>
              </a:r>
            </a:p>
            <a:p>
              <a:pPr algn="ctr"/>
              <a:r>
                <a:rPr lang="en-US" altLang="zh-TW" b="1" dirty="0" smtClean="0"/>
                <a:t>Validate Scales FOR APASO-II</a:t>
              </a:r>
            </a:p>
          </p:txBody>
        </p:sp>
        <p:cxnSp>
          <p:nvCxnSpPr>
            <p:cNvPr id="33" name="Straight Arrow Connector 32"/>
            <p:cNvCxnSpPr/>
            <p:nvPr/>
          </p:nvCxnSpPr>
          <p:spPr>
            <a:xfrm rot="5400000" flipH="1" flipV="1">
              <a:off x="4629150" y="287655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2371725" y="1194123"/>
            <a:ext cx="6400800" cy="958530"/>
            <a:chOff x="2371725" y="1194123"/>
            <a:chExt cx="6400800" cy="958530"/>
          </a:xfrm>
        </p:grpSpPr>
        <p:sp>
          <p:nvSpPr>
            <p:cNvPr id="25" name="Text Box 13"/>
            <p:cNvSpPr txBox="1">
              <a:spLocks noChangeArrowheads="1"/>
            </p:cNvSpPr>
            <p:nvPr/>
          </p:nvSpPr>
          <p:spPr bwMode="auto">
            <a:xfrm>
              <a:off x="2371725" y="1194123"/>
              <a:ext cx="6400800" cy="640080"/>
            </a:xfrm>
            <a:prstGeom prst="rect">
              <a:avLst/>
            </a:prstGeom>
            <a:ln>
              <a:headEnd/>
              <a:tailEn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0" tIns="0" rIns="0" bIns="0" anchor="ctr" anchorCtr="0">
              <a:noAutofit/>
            </a:bodyPr>
            <a:lstStyle/>
            <a:p>
              <a:pPr algn="ctr"/>
              <a:r>
                <a:rPr lang="ja-JP" altLang="en-US" b="1" smtClean="0">
                  <a:latin typeface="PMingLiU" pitchFamily="18" charset="-120"/>
                  <a:ea typeface="PMingLiU" pitchFamily="18" charset="-120"/>
                </a:rPr>
                <a:t>為 </a:t>
              </a:r>
              <a:r>
                <a:rPr lang="en-US" altLang="ja-JP" b="1" dirty="0" smtClean="0">
                  <a:latin typeface="Arial" pitchFamily="34" charset="0"/>
                  <a:ea typeface="PMingLiU" pitchFamily="18" charset="-120"/>
                  <a:cs typeface="Arial" pitchFamily="34" charset="0"/>
                </a:rPr>
                <a:t>APASO-II</a:t>
              </a:r>
              <a:r>
                <a:rPr lang="zh-TW" altLang="en-US" b="1" dirty="0" smtClean="0">
                  <a:latin typeface="PMingLiU" pitchFamily="18" charset="-120"/>
                  <a:ea typeface="PMingLiU" pitchFamily="18" charset="-120"/>
                </a:rPr>
                <a:t> 系統建立常模</a:t>
              </a:r>
            </a:p>
            <a:p>
              <a:pPr algn="ctr"/>
              <a:r>
                <a:rPr lang="en-US" altLang="zh-TW" b="1" dirty="0" smtClean="0"/>
                <a:t>Develop Norms for APASO-II</a:t>
              </a:r>
            </a:p>
          </p:txBody>
        </p:sp>
        <p:cxnSp>
          <p:nvCxnSpPr>
            <p:cNvPr id="34" name="Straight Arrow Connector 33"/>
            <p:cNvCxnSpPr/>
            <p:nvPr/>
          </p:nvCxnSpPr>
          <p:spPr>
            <a:xfrm rot="5400000" flipH="1" flipV="1">
              <a:off x="4981575" y="192405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wipe(left)">
                                      <p:cBhvr>
                                        <p:cTn id="7" dur="500"/>
                                        <p:tgtEl>
                                          <p:spTgt spid="61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202019" y="489098"/>
          <a:ext cx="8761228" cy="616688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781050" y="3578578"/>
            <a:ext cx="7076017" cy="2822"/>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kumimoji="0" lang="zh-TW" altLang="en-US" sz="2200" i="0" u="none" strike="noStrike" kern="0" normalizeH="0" baseline="0" noProof="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130</a:t>
            </a:fld>
            <a:endParaRPr lang="zh-TW"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48856" y="499730"/>
          <a:ext cx="8835656" cy="635827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714375" y="3686175"/>
            <a:ext cx="758190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131</a:t>
            </a:fld>
            <a:endParaRPr lang="zh-TW" altLang="en-US" dirty="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85748" y="1553829"/>
          <a:ext cx="8700207" cy="2979272"/>
        </p:xfrm>
        <a:graphic>
          <a:graphicData uri="http://schemas.openxmlformats.org/drawingml/2006/table">
            <a:tbl>
              <a:tblPr/>
              <a:tblGrid>
                <a:gridCol w="1712163"/>
                <a:gridCol w="2113627"/>
                <a:gridCol w="1726842"/>
                <a:gridCol w="1565714"/>
                <a:gridCol w="1581861"/>
              </a:tblGrid>
              <a:tr h="1099060">
                <a:tc gridSpan="2">
                  <a:txBody>
                    <a:bodyPr/>
                    <a:lstStyle/>
                    <a:p>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sz="1800" kern="100" dirty="0">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800" b="1" kern="100" dirty="0" smtClean="0">
                          <a:latin typeface="Arial" pitchFamily="34" charset="0"/>
                          <a:ea typeface="新細明體"/>
                          <a:cs typeface="Arial" pitchFamily="34" charset="0"/>
                        </a:rPr>
                        <a:t>自我勉勵</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800" b="1" kern="100" dirty="0" smtClean="0">
                          <a:latin typeface="Arial" pitchFamily="34" charset="0"/>
                          <a:ea typeface="新細明體"/>
                          <a:cs typeface="Arial" pitchFamily="34" charset="0"/>
                        </a:rPr>
                        <a:t>控制情況</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800" b="1" kern="100" dirty="0" smtClean="0">
                          <a:latin typeface="Arial" pitchFamily="34" charset="0"/>
                          <a:ea typeface="新細明體"/>
                          <a:cs typeface="Arial" pitchFamily="34" charset="0"/>
                        </a:rPr>
                        <a:t>消遣</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076">
                <a:tc rowSpan="3">
                  <a:txBody>
                    <a:bodyPr/>
                    <a:lstStyle/>
                    <a:p>
                      <a:pPr algn="ctr">
                        <a:spcAft>
                          <a:spcPts val="0"/>
                        </a:spcAft>
                      </a:pPr>
                      <a:r>
                        <a:rPr lang="zh-TW" altLang="en-US" sz="2800" b="1" kern="100" dirty="0" smtClean="0">
                          <a:solidFill>
                            <a:srgbClr val="000000"/>
                          </a:solidFill>
                          <a:latin typeface="Arial" pitchFamily="34" charset="0"/>
                          <a:ea typeface="新細明體"/>
                          <a:cs typeface="Arial" pitchFamily="34" charset="0"/>
                        </a:rPr>
                        <a:t>壓力管理</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latin typeface="Arial" pitchFamily="34" charset="0"/>
                          <a:ea typeface="+mn-ea"/>
                          <a:cs typeface="Arial" pitchFamily="34" charset="0"/>
                        </a:rPr>
                        <a:t>自我勉勵</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6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latin typeface="Arial" pitchFamily="34" charset="0"/>
                          <a:ea typeface="+mn-ea"/>
                          <a:cs typeface="Arial" pitchFamily="34" charset="0"/>
                        </a:rPr>
                        <a:t>控制情況</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rgbClr val="0000FF"/>
                          </a:solidFill>
                          <a:latin typeface="Arial" pitchFamily="34" charset="0"/>
                          <a:ea typeface="新細明體"/>
                          <a:cs typeface="Arial" pitchFamily="34" charset="0"/>
                        </a:rPr>
                        <a:t>0.59</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68">
                <a:tc vMerge="1">
                  <a:txBody>
                    <a:bodyPr/>
                    <a:lstStyle/>
                    <a:p>
                      <a:pPr algn="ctr">
                        <a:spcAft>
                          <a:spcPts val="0"/>
                        </a:spcAft>
                      </a:pPr>
                      <a:endParaRPr lang="zh-TW" sz="19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latin typeface="Arial" pitchFamily="34" charset="0"/>
                          <a:ea typeface="+mn-ea"/>
                          <a:cs typeface="Arial" pitchFamily="34" charset="0"/>
                        </a:rPr>
                        <a:t>消遣</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smtClean="0">
                          <a:solidFill>
                            <a:srgbClr val="000000"/>
                          </a:solidFill>
                          <a:latin typeface="Arial" pitchFamily="34" charset="0"/>
                          <a:ea typeface="新細明體"/>
                          <a:cs typeface="Arial" pitchFamily="34" charset="0"/>
                        </a:rPr>
                        <a:t>0.35</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smtClean="0">
                          <a:solidFill>
                            <a:srgbClr val="000000"/>
                          </a:solidFill>
                          <a:latin typeface="Arial" pitchFamily="34" charset="0"/>
                          <a:ea typeface="新細明體"/>
                          <a:cs typeface="Arial" pitchFamily="34" charset="0"/>
                        </a:rPr>
                        <a:t>0.35</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142844" y="353995"/>
            <a:ext cx="8880032" cy="574675"/>
          </a:xfrm>
        </p:spPr>
        <p:txBody>
          <a:bodyPr>
            <a:noAutofit/>
          </a:bodyPr>
          <a:lstStyle/>
          <a:p>
            <a:r>
              <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壓力管理：副量表的相關性</a:t>
            </a:r>
            <a:r>
              <a:rPr lang="en-US" altLang="zh-TW"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132</a:t>
            </a:fld>
            <a:endParaRPr lang="zh-TW" altLang="en-US" dirty="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題項比例：消遣</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133</a:t>
            </a:fld>
            <a:endParaRPr lang="zh-TW" altLang="en-US" dirty="0"/>
          </a:p>
        </p:txBody>
      </p:sp>
      <p:graphicFrame>
        <p:nvGraphicFramePr>
          <p:cNvPr id="6" name="圖表 1"/>
          <p:cNvGraphicFramePr>
            <a:graphicFrameLocks/>
          </p:cNvGraphicFramePr>
          <p:nvPr/>
        </p:nvGraphicFramePr>
        <p:xfrm>
          <a:off x="292812" y="619017"/>
          <a:ext cx="8697075" cy="59975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題項比例：自我勉勵</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134</a:t>
            </a:fld>
            <a:endParaRPr lang="zh-TW" altLang="en-US" dirty="0"/>
          </a:p>
        </p:txBody>
      </p:sp>
      <p:graphicFrame>
        <p:nvGraphicFramePr>
          <p:cNvPr id="6" name="圖表 1"/>
          <p:cNvGraphicFramePr>
            <a:graphicFrameLocks/>
          </p:cNvGraphicFramePr>
          <p:nvPr/>
        </p:nvGraphicFramePr>
        <p:xfrm>
          <a:off x="323635" y="649840"/>
          <a:ext cx="8655977" cy="59975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題項比例：控制情況</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135</a:t>
            </a:fld>
            <a:endParaRPr lang="zh-TW" altLang="en-US" dirty="0"/>
          </a:p>
        </p:txBody>
      </p:sp>
      <p:graphicFrame>
        <p:nvGraphicFramePr>
          <p:cNvPr id="6" name="圖表 1"/>
          <p:cNvGraphicFramePr>
            <a:graphicFrameLocks/>
          </p:cNvGraphicFramePr>
          <p:nvPr/>
        </p:nvGraphicFramePr>
        <p:xfrm>
          <a:off x="292814" y="608744"/>
          <a:ext cx="8697074" cy="60283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題項比例：消遣</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136</a:t>
            </a:fld>
            <a:endParaRPr lang="zh-TW" altLang="en-US" dirty="0"/>
          </a:p>
        </p:txBody>
      </p:sp>
      <p:graphicFrame>
        <p:nvGraphicFramePr>
          <p:cNvPr id="6" name="圖表 1"/>
          <p:cNvGraphicFramePr>
            <a:graphicFrameLocks/>
          </p:cNvGraphicFramePr>
          <p:nvPr/>
        </p:nvGraphicFramePr>
        <p:xfrm>
          <a:off x="261990" y="588196"/>
          <a:ext cx="8758719" cy="6100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題項比例：自我勉勵</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137</a:t>
            </a:fld>
            <a:endParaRPr lang="zh-TW" altLang="en-US" dirty="0"/>
          </a:p>
        </p:txBody>
      </p:sp>
      <p:graphicFrame>
        <p:nvGraphicFramePr>
          <p:cNvPr id="6" name="圖表 1"/>
          <p:cNvGraphicFramePr>
            <a:graphicFrameLocks/>
          </p:cNvGraphicFramePr>
          <p:nvPr/>
        </p:nvGraphicFramePr>
        <p:xfrm>
          <a:off x="282538" y="680662"/>
          <a:ext cx="8727897" cy="59667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題項比例：控制情況</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138</a:t>
            </a:fld>
            <a:endParaRPr lang="zh-TW" altLang="en-US" dirty="0"/>
          </a:p>
        </p:txBody>
      </p:sp>
      <p:graphicFrame>
        <p:nvGraphicFramePr>
          <p:cNvPr id="6" name="圖表 1"/>
          <p:cNvGraphicFramePr>
            <a:graphicFrameLocks/>
          </p:cNvGraphicFramePr>
          <p:nvPr/>
        </p:nvGraphicFramePr>
        <p:xfrm>
          <a:off x="241443" y="649840"/>
          <a:ext cx="8655978" cy="59769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768" y="427892"/>
            <a:ext cx="8227926" cy="3665619"/>
          </a:xfrm>
          <a:prstGeom prst="rect">
            <a:avLst/>
          </a:prstGeom>
          <a:noFill/>
        </p:spPr>
        <p:txBody>
          <a:bodyPr wrap="square" rtlCol="0">
            <a:spAutoFit/>
          </a:bodyPr>
          <a:lstStyle/>
          <a:p>
            <a:pPr>
              <a:lnSpc>
                <a:spcPct val="130000"/>
              </a:lnSpc>
            </a:pP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APASO-II </a:t>
            </a: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常模例子：</a:t>
            </a: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 </a:t>
            </a:r>
          </a:p>
          <a:p>
            <a:pPr>
              <a:lnSpc>
                <a:spcPct val="130000"/>
              </a:lnSpc>
            </a:pP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國民身份認同及全球公民</a:t>
            </a:r>
            <a:endPar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endParaRPr>
          </a:p>
          <a:p>
            <a:pPr>
              <a:lnSpc>
                <a:spcPct val="130000"/>
              </a:lnSpc>
            </a:pP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中學</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932714" y="3698264"/>
            <a:ext cx="2954068" cy="276910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139</a:t>
            </a:fld>
            <a:endParaRPr lang="zh-TW" alt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3" name="Rectangle 13"/>
          <p:cNvSpPr>
            <a:spLocks noChangeArrowheads="1"/>
          </p:cNvSpPr>
          <p:nvPr/>
        </p:nvSpPr>
        <p:spPr bwMode="auto">
          <a:xfrm>
            <a:off x="609600" y="123825"/>
            <a:ext cx="7772400" cy="809625"/>
          </a:xfrm>
          <a:prstGeom prst="rect">
            <a:avLst/>
          </a:prstGeom>
          <a:noFill/>
          <a:ln w="9525">
            <a:noFill/>
            <a:miter lim="800000"/>
            <a:headEnd/>
            <a:tailEnd/>
          </a:ln>
          <a:effectLst/>
        </p:spPr>
        <p:txBody>
          <a:bodyPr anchor="ctr"/>
          <a:lstStyle/>
          <a:p>
            <a:pPr algn="ct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Development of Performance Indicators </a:t>
            </a:r>
            <a:endPar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4" name="Group 23"/>
          <p:cNvGrpSpPr/>
          <p:nvPr/>
        </p:nvGrpSpPr>
        <p:grpSpPr>
          <a:xfrm>
            <a:off x="304800" y="5181600"/>
            <a:ext cx="8534400" cy="1066800"/>
            <a:chOff x="304800" y="5181600"/>
            <a:chExt cx="8534400" cy="1066800"/>
          </a:xfrm>
        </p:grpSpPr>
        <p:sp>
          <p:nvSpPr>
            <p:cNvPr id="35844" name="Text Box 4"/>
            <p:cNvSpPr txBox="1">
              <a:spLocks noChangeArrowheads="1"/>
            </p:cNvSpPr>
            <p:nvPr/>
          </p:nvSpPr>
          <p:spPr bwMode="auto">
            <a:xfrm>
              <a:off x="304800" y="5181600"/>
              <a:ext cx="2667000" cy="10450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0">
              <a:noAutofit/>
            </a:bodyPr>
            <a:lstStyle/>
            <a:p>
              <a:pPr algn="ctr">
                <a:spcBef>
                  <a:spcPct val="50000"/>
                </a:spcBef>
              </a:pPr>
              <a:r>
                <a:rPr lang="zh-TW" altLang="zh-TW" b="1" dirty="0"/>
                <a:t>其他國家</a:t>
              </a:r>
              <a:r>
                <a:rPr lang="zh-TW" altLang="en-US" b="1" dirty="0"/>
                <a:t>教育目</a:t>
              </a:r>
              <a:r>
                <a:rPr lang="zh-TW" altLang="en-US" b="1" dirty="0" smtClean="0"/>
                <a:t>標</a:t>
              </a:r>
              <a:endParaRPr lang="en-US" altLang="zh-TW" b="1" dirty="0" smtClean="0"/>
            </a:p>
            <a:p>
              <a:pPr algn="ctr">
                <a:lnSpc>
                  <a:spcPct val="100000"/>
                </a:lnSpc>
                <a:spcBef>
                  <a:spcPts val="0"/>
                </a:spcBef>
              </a:pPr>
              <a:r>
                <a:rPr lang="en-US" altLang="zh-TW" sz="1800" b="1" dirty="0" smtClean="0">
                  <a:latin typeface="Arial" charset="0"/>
                </a:rPr>
                <a:t>Aims </a:t>
              </a:r>
              <a:r>
                <a:rPr lang="en-US" altLang="zh-TW" sz="1800" b="1" dirty="0">
                  <a:latin typeface="Arial" charset="0"/>
                </a:rPr>
                <a:t>of Education in other countries</a:t>
              </a:r>
            </a:p>
          </p:txBody>
        </p:sp>
        <p:sp>
          <p:nvSpPr>
            <p:cNvPr id="35846" name="Text Box 6"/>
            <p:cNvSpPr txBox="1">
              <a:spLocks noChangeArrowheads="1"/>
            </p:cNvSpPr>
            <p:nvPr/>
          </p:nvSpPr>
          <p:spPr bwMode="auto">
            <a:xfrm>
              <a:off x="3429000" y="5203371"/>
              <a:ext cx="2438400" cy="102626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nchorCtr="0">
              <a:noAutofit/>
            </a:bodyPr>
            <a:lstStyle/>
            <a:p>
              <a:pPr algn="ctr">
                <a:lnSpc>
                  <a:spcPct val="100000"/>
                </a:lnSpc>
                <a:spcBef>
                  <a:spcPts val="0"/>
                </a:spcBef>
              </a:pPr>
              <a:r>
                <a:rPr lang="zh-TW" altLang="en-US" b="1" dirty="0"/>
                <a:t>香港教育目</a:t>
              </a:r>
              <a:r>
                <a:rPr lang="zh-TW" altLang="en-US" b="1" dirty="0" smtClean="0"/>
                <a:t>標</a:t>
              </a:r>
              <a:endParaRPr lang="en-US" altLang="zh-TW" b="1" dirty="0" smtClean="0"/>
            </a:p>
            <a:p>
              <a:pPr algn="ctr">
                <a:lnSpc>
                  <a:spcPct val="100000"/>
                </a:lnSpc>
                <a:spcBef>
                  <a:spcPts val="0"/>
                </a:spcBef>
              </a:pPr>
              <a:r>
                <a:rPr lang="en-US" altLang="zh-TW" sz="1800" b="1" dirty="0" smtClean="0">
                  <a:latin typeface="Arial" charset="0"/>
                </a:rPr>
                <a:t>Aims </a:t>
              </a:r>
              <a:r>
                <a:rPr lang="en-US" altLang="zh-TW" sz="1800" b="1" dirty="0">
                  <a:latin typeface="Arial" charset="0"/>
                </a:rPr>
                <a:t>of Education HKSAR</a:t>
              </a:r>
            </a:p>
          </p:txBody>
        </p:sp>
        <p:sp>
          <p:nvSpPr>
            <p:cNvPr id="35857" name="Text Box 17"/>
            <p:cNvSpPr txBox="1">
              <a:spLocks noChangeArrowheads="1"/>
            </p:cNvSpPr>
            <p:nvPr/>
          </p:nvSpPr>
          <p:spPr bwMode="auto">
            <a:xfrm>
              <a:off x="6400800" y="5225144"/>
              <a:ext cx="2438400" cy="10232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nchorCtr="0">
              <a:noAutofit/>
            </a:bodyPr>
            <a:lstStyle/>
            <a:p>
              <a:pPr algn="ctr">
                <a:lnSpc>
                  <a:spcPct val="100000"/>
                </a:lnSpc>
                <a:spcBef>
                  <a:spcPts val="0"/>
                </a:spcBef>
              </a:pPr>
              <a:r>
                <a:rPr lang="zh-TW" altLang="en-US" b="1" dirty="0"/>
                <a:t>相關文獻</a:t>
              </a:r>
            </a:p>
            <a:p>
              <a:pPr algn="ctr">
                <a:lnSpc>
                  <a:spcPct val="100000"/>
                </a:lnSpc>
                <a:spcBef>
                  <a:spcPts val="0"/>
                </a:spcBef>
              </a:pPr>
              <a:r>
                <a:rPr lang="en-US" altLang="zh-TW" sz="1800" b="1" dirty="0">
                  <a:latin typeface="Arial" charset="0"/>
                </a:rPr>
                <a:t>Relevant research literature</a:t>
              </a:r>
            </a:p>
          </p:txBody>
        </p:sp>
      </p:grpSp>
      <p:grpSp>
        <p:nvGrpSpPr>
          <p:cNvPr id="25" name="Group 24"/>
          <p:cNvGrpSpPr/>
          <p:nvPr/>
        </p:nvGrpSpPr>
        <p:grpSpPr>
          <a:xfrm>
            <a:off x="1257303" y="3810000"/>
            <a:ext cx="6629400" cy="1371600"/>
            <a:chOff x="1257303" y="3810000"/>
            <a:chExt cx="6629400" cy="1371600"/>
          </a:xfrm>
        </p:grpSpPr>
        <p:sp>
          <p:nvSpPr>
            <p:cNvPr id="35848" name="Text Box 8"/>
            <p:cNvSpPr txBox="1">
              <a:spLocks noChangeArrowheads="1"/>
            </p:cNvSpPr>
            <p:nvPr/>
          </p:nvSpPr>
          <p:spPr bwMode="auto">
            <a:xfrm>
              <a:off x="1257303" y="3810000"/>
              <a:ext cx="6629400" cy="7402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nchorCtr="0">
              <a:noAutofit/>
            </a:bodyPr>
            <a:lstStyle/>
            <a:p>
              <a:pPr algn="ctr">
                <a:lnSpc>
                  <a:spcPct val="100000"/>
                </a:lnSpc>
                <a:spcBef>
                  <a:spcPts val="0"/>
                </a:spcBef>
              </a:pPr>
              <a:r>
                <a:rPr lang="zh-TW" altLang="en-US" b="1" dirty="0"/>
                <a:t>香港或</a:t>
              </a:r>
              <a:r>
                <a:rPr lang="zh-TW" altLang="zh-TW" b="1" dirty="0"/>
                <a:t>其他國家曾經</a:t>
              </a:r>
              <a:r>
                <a:rPr lang="zh-TW" altLang="en-US" b="1" dirty="0"/>
                <a:t>用</a:t>
              </a:r>
              <a:r>
                <a:rPr lang="zh-TW" altLang="zh-TW" b="1" dirty="0"/>
                <a:t>過</a:t>
              </a:r>
              <a:r>
                <a:rPr lang="zh-TW" altLang="en-US" b="1" dirty="0"/>
                <a:t>表現指標的 </a:t>
              </a:r>
              <a:endParaRPr lang="en-US" altLang="zh-TW" b="1" dirty="0" smtClean="0"/>
            </a:p>
            <a:p>
              <a:pPr algn="ctr">
                <a:lnSpc>
                  <a:spcPct val="100000"/>
                </a:lnSpc>
                <a:spcBef>
                  <a:spcPts val="0"/>
                </a:spcBef>
              </a:pPr>
              <a:r>
                <a:rPr lang="en-US" altLang="zh-TW" sz="1800" b="1" dirty="0" smtClean="0">
                  <a:latin typeface="Arial" charset="0"/>
                </a:rPr>
                <a:t>Performance </a:t>
              </a:r>
              <a:r>
                <a:rPr lang="en-US" altLang="zh-TW" sz="1800" b="1" dirty="0">
                  <a:latin typeface="Arial" charset="0"/>
                </a:rPr>
                <a:t>Indicators used in Hong Kong &amp; elsewhere</a:t>
              </a:r>
            </a:p>
          </p:txBody>
        </p:sp>
        <p:grpSp>
          <p:nvGrpSpPr>
            <p:cNvPr id="21" name="Group 20"/>
            <p:cNvGrpSpPr/>
            <p:nvPr/>
          </p:nvGrpSpPr>
          <p:grpSpPr>
            <a:xfrm>
              <a:off x="1524003" y="4572000"/>
              <a:ext cx="6096000" cy="609600"/>
              <a:chOff x="1524003" y="4572000"/>
              <a:chExt cx="6096000" cy="609600"/>
            </a:xfrm>
          </p:grpSpPr>
          <p:sp>
            <p:nvSpPr>
              <p:cNvPr id="35858" name="Line 18"/>
              <p:cNvSpPr>
                <a:spLocks noChangeShapeType="1"/>
              </p:cNvSpPr>
              <p:nvPr/>
            </p:nvSpPr>
            <p:spPr bwMode="auto">
              <a:xfrm>
                <a:off x="1524003" y="4876800"/>
                <a:ext cx="6096000" cy="0"/>
              </a:xfrm>
              <a:prstGeom prst="line">
                <a:avLst/>
              </a:prstGeom>
              <a:noFill/>
              <a:ln w="38100">
                <a:solidFill>
                  <a:schemeClr val="tx1">
                    <a:lumMod val="95000"/>
                    <a:lumOff val="5000"/>
                  </a:schemeClr>
                </a:solidFill>
                <a:round/>
                <a:headEnd type="none" w="med" len="med"/>
                <a:tailEnd type="none" w="med" len="med"/>
              </a:ln>
              <a:effectLst/>
            </p:spPr>
            <p:txBody>
              <a:bodyPr/>
              <a:lstStyle/>
              <a:p>
                <a:endParaRPr lang="en-US"/>
              </a:p>
            </p:txBody>
          </p:sp>
          <p:sp>
            <p:nvSpPr>
              <p:cNvPr id="35859" name="Line 19"/>
              <p:cNvSpPr>
                <a:spLocks noChangeShapeType="1"/>
              </p:cNvSpPr>
              <p:nvPr/>
            </p:nvSpPr>
            <p:spPr bwMode="auto">
              <a:xfrm>
                <a:off x="1524003" y="4876800"/>
                <a:ext cx="0" cy="3048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0" name="Line 20"/>
              <p:cNvSpPr>
                <a:spLocks noChangeShapeType="1"/>
              </p:cNvSpPr>
              <p:nvPr/>
            </p:nvSpPr>
            <p:spPr bwMode="auto">
              <a:xfrm>
                <a:off x="7620003" y="4876800"/>
                <a:ext cx="0" cy="3048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1" name="Line 21"/>
              <p:cNvSpPr>
                <a:spLocks noChangeShapeType="1"/>
              </p:cNvSpPr>
              <p:nvPr/>
            </p:nvSpPr>
            <p:spPr bwMode="auto">
              <a:xfrm>
                <a:off x="4577445" y="4572000"/>
                <a:ext cx="0" cy="6096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grpSp>
        <p:nvGrpSpPr>
          <p:cNvPr id="30" name="Group 29"/>
          <p:cNvGrpSpPr/>
          <p:nvPr/>
        </p:nvGrpSpPr>
        <p:grpSpPr>
          <a:xfrm>
            <a:off x="1257303" y="2601686"/>
            <a:ext cx="6629400" cy="1208314"/>
            <a:chOff x="1257303" y="2601686"/>
            <a:chExt cx="6629400" cy="1208314"/>
          </a:xfrm>
        </p:grpSpPr>
        <p:sp>
          <p:nvSpPr>
            <p:cNvPr id="35855" name="Text Box 15"/>
            <p:cNvSpPr txBox="1">
              <a:spLocks noChangeArrowheads="1"/>
            </p:cNvSpPr>
            <p:nvPr/>
          </p:nvSpPr>
          <p:spPr bwMode="auto">
            <a:xfrm>
              <a:off x="1257303" y="2601686"/>
              <a:ext cx="6629400" cy="7293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nchorCtr="0">
              <a:noAutofit/>
            </a:bodyPr>
            <a:lstStyle/>
            <a:p>
              <a:pPr algn="ctr">
                <a:lnSpc>
                  <a:spcPct val="100000"/>
                </a:lnSpc>
                <a:spcBef>
                  <a:spcPts val="0"/>
                </a:spcBef>
              </a:pPr>
              <a:r>
                <a:rPr lang="zh-TW" altLang="zh-TW" b="1" dirty="0"/>
                <a:t>訪問、</a:t>
              </a:r>
              <a:r>
                <a:rPr lang="zh-TW" altLang="en-US" b="1" dirty="0"/>
                <a:t>請教校長、老師</a:t>
              </a:r>
              <a:r>
                <a:rPr lang="zh-TW" altLang="en-US" b="1" dirty="0" smtClean="0"/>
                <a:t>、</a:t>
              </a:r>
              <a:r>
                <a:rPr lang="en-US" altLang="zh-TW" b="1" dirty="0" smtClean="0"/>
                <a:t>EDB</a:t>
              </a:r>
              <a:r>
                <a:rPr lang="zh-TW" altLang="en-US" b="1" dirty="0"/>
                <a:t>、及專</a:t>
              </a:r>
              <a:r>
                <a:rPr lang="zh-TW" altLang="en-US" b="1" dirty="0" smtClean="0"/>
                <a:t>家</a:t>
              </a:r>
              <a:endParaRPr lang="en-US" altLang="zh-TW" b="1" dirty="0" smtClean="0"/>
            </a:p>
            <a:p>
              <a:pPr algn="ctr">
                <a:lnSpc>
                  <a:spcPct val="100000"/>
                </a:lnSpc>
                <a:spcBef>
                  <a:spcPts val="0"/>
                </a:spcBef>
              </a:pPr>
              <a:r>
                <a:rPr lang="en-US" altLang="zh-TW" sz="1800" b="1" dirty="0" smtClean="0">
                  <a:latin typeface="Arial" charset="0"/>
                </a:rPr>
                <a:t>Consult </a:t>
              </a:r>
              <a:r>
                <a:rPr lang="en-US" altLang="zh-TW" sz="1800" b="1" dirty="0">
                  <a:latin typeface="Arial" charset="0"/>
                </a:rPr>
                <a:t>principals, teachers, </a:t>
              </a:r>
              <a:r>
                <a:rPr lang="en-US" altLang="zh-TW" sz="1800" b="1" dirty="0" smtClean="0">
                  <a:latin typeface="Arial" charset="0"/>
                </a:rPr>
                <a:t>EDB</a:t>
              </a:r>
              <a:r>
                <a:rPr lang="en-US" altLang="zh-TW" sz="1800" b="1" dirty="0">
                  <a:latin typeface="Arial" charset="0"/>
                </a:rPr>
                <a:t>, &amp; consultants</a:t>
              </a:r>
            </a:p>
          </p:txBody>
        </p:sp>
        <p:sp>
          <p:nvSpPr>
            <p:cNvPr id="35862" name="Line 22"/>
            <p:cNvSpPr>
              <a:spLocks noChangeShapeType="1"/>
            </p:cNvSpPr>
            <p:nvPr/>
          </p:nvSpPr>
          <p:spPr bwMode="auto">
            <a:xfrm>
              <a:off x="4577445" y="3352800"/>
              <a:ext cx="0" cy="4572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nvGrpSpPr>
          <p:cNvPr id="27" name="Group 26"/>
          <p:cNvGrpSpPr/>
          <p:nvPr/>
        </p:nvGrpSpPr>
        <p:grpSpPr>
          <a:xfrm>
            <a:off x="914414" y="1110344"/>
            <a:ext cx="2895600" cy="1491341"/>
            <a:chOff x="914414" y="1110344"/>
            <a:chExt cx="2895600" cy="1491341"/>
          </a:xfrm>
        </p:grpSpPr>
        <p:sp>
          <p:nvSpPr>
            <p:cNvPr id="35852" name="Text Box 12"/>
            <p:cNvSpPr txBox="1">
              <a:spLocks noChangeArrowheads="1"/>
            </p:cNvSpPr>
            <p:nvPr/>
          </p:nvSpPr>
          <p:spPr bwMode="auto">
            <a:xfrm>
              <a:off x="914414" y="1110344"/>
              <a:ext cx="2895600" cy="870856"/>
            </a:xfrm>
            <a:prstGeom prst="rect">
              <a:avLst/>
            </a:prstGeom>
            <a:gradFill>
              <a:gsLst>
                <a:gs pos="0">
                  <a:srgbClr val="FFEFD1"/>
                </a:gs>
                <a:gs pos="64999">
                  <a:srgbClr val="F0EBD5"/>
                </a:gs>
                <a:gs pos="100000">
                  <a:srgbClr val="D1C39F"/>
                </a:gs>
              </a:gsLst>
              <a:lin ang="16200000" scaled="0"/>
            </a:gradFill>
            <a:ln>
              <a:headEnd/>
              <a:tailEnd/>
            </a:ln>
          </p:spPr>
          <p:style>
            <a:lnRef idx="1">
              <a:schemeClr val="dk1"/>
            </a:lnRef>
            <a:fillRef idx="2">
              <a:schemeClr val="dk1"/>
            </a:fillRef>
            <a:effectRef idx="1">
              <a:schemeClr val="dk1"/>
            </a:effectRef>
            <a:fontRef idx="minor">
              <a:schemeClr val="dk1"/>
            </a:fontRef>
          </p:style>
          <p:txBody>
            <a:bodyPr anchor="ctr" anchorCtr="0">
              <a:noAutofit/>
            </a:bodyPr>
            <a:lstStyle/>
            <a:p>
              <a:pPr algn="ctr">
                <a:lnSpc>
                  <a:spcPct val="100000"/>
                </a:lnSpc>
                <a:spcBef>
                  <a:spcPts val="0"/>
                </a:spcBef>
              </a:pPr>
              <a:r>
                <a:rPr lang="zh-TW" altLang="en-US" b="1" dirty="0"/>
                <a:t>概念架構</a:t>
              </a:r>
              <a:r>
                <a:rPr lang="zh-TW" altLang="en-US" dirty="0"/>
                <a:t> </a:t>
              </a:r>
            </a:p>
            <a:p>
              <a:pPr algn="ctr">
                <a:lnSpc>
                  <a:spcPct val="100000"/>
                </a:lnSpc>
                <a:spcBef>
                  <a:spcPts val="0"/>
                </a:spcBef>
              </a:pPr>
              <a:r>
                <a:rPr lang="en-US" altLang="zh-TW" sz="1800" b="1" dirty="0">
                  <a:latin typeface="Arial" charset="0"/>
                </a:rPr>
                <a:t>Conceptual framework</a:t>
              </a:r>
            </a:p>
          </p:txBody>
        </p:sp>
        <p:sp>
          <p:nvSpPr>
            <p:cNvPr id="35863" name="Line 23"/>
            <p:cNvSpPr>
              <a:spLocks noChangeShapeType="1"/>
            </p:cNvSpPr>
            <p:nvPr/>
          </p:nvSpPr>
          <p:spPr bwMode="auto">
            <a:xfrm>
              <a:off x="2754086" y="1992085"/>
              <a:ext cx="0" cy="6096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nvGrpSpPr>
          <p:cNvPr id="28" name="Group 27"/>
          <p:cNvGrpSpPr/>
          <p:nvPr/>
        </p:nvGrpSpPr>
        <p:grpSpPr>
          <a:xfrm>
            <a:off x="3820886" y="1121230"/>
            <a:ext cx="4822366" cy="1494387"/>
            <a:chOff x="3820886" y="1121230"/>
            <a:chExt cx="4822366" cy="1494387"/>
          </a:xfrm>
        </p:grpSpPr>
        <p:sp>
          <p:nvSpPr>
            <p:cNvPr id="35850" name="Text Box 10"/>
            <p:cNvSpPr txBox="1">
              <a:spLocks noChangeArrowheads="1"/>
            </p:cNvSpPr>
            <p:nvPr/>
          </p:nvSpPr>
          <p:spPr bwMode="auto">
            <a:xfrm>
              <a:off x="4757052" y="1121230"/>
              <a:ext cx="3886200" cy="8679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noAutofit/>
            </a:bodyPr>
            <a:lstStyle/>
            <a:p>
              <a:pPr algn="ctr">
                <a:lnSpc>
                  <a:spcPct val="100000"/>
                </a:lnSpc>
                <a:spcBef>
                  <a:spcPts val="0"/>
                </a:spcBef>
              </a:pPr>
              <a:r>
                <a:rPr lang="zh-TW" altLang="en-US" b="1" dirty="0"/>
                <a:t>發展表現指標套</a:t>
              </a:r>
              <a:r>
                <a:rPr lang="zh-TW" altLang="en-US" b="1" dirty="0" smtClean="0"/>
                <a:t>件 </a:t>
              </a:r>
              <a:r>
                <a:rPr lang="en-US" altLang="zh-TW" b="1" dirty="0" smtClean="0"/>
                <a:t>APASO-II</a:t>
              </a:r>
            </a:p>
            <a:p>
              <a:pPr algn="ctr">
                <a:lnSpc>
                  <a:spcPct val="100000"/>
                </a:lnSpc>
                <a:spcBef>
                  <a:spcPts val="0"/>
                </a:spcBef>
              </a:pPr>
              <a:r>
                <a:rPr lang="en-US" altLang="zh-TW" sz="1800" b="1" dirty="0" smtClean="0">
                  <a:latin typeface="Arial" charset="0"/>
                </a:rPr>
                <a:t>Development of Performance Indicators for APASO-II</a:t>
              </a:r>
              <a:endParaRPr lang="en-US" altLang="zh-TW" sz="1800" b="1" dirty="0">
                <a:latin typeface="Arial" charset="0"/>
              </a:endParaRPr>
            </a:p>
          </p:txBody>
        </p:sp>
        <p:sp>
          <p:nvSpPr>
            <p:cNvPr id="35864" name="Line 24"/>
            <p:cNvSpPr>
              <a:spLocks noChangeShapeType="1"/>
            </p:cNvSpPr>
            <p:nvPr/>
          </p:nvSpPr>
          <p:spPr bwMode="auto">
            <a:xfrm flipH="1">
              <a:off x="6379027" y="2002969"/>
              <a:ext cx="1" cy="612648"/>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5" name="Line 25"/>
            <p:cNvSpPr>
              <a:spLocks noChangeShapeType="1"/>
            </p:cNvSpPr>
            <p:nvPr/>
          </p:nvSpPr>
          <p:spPr bwMode="auto">
            <a:xfrm flipH="1">
              <a:off x="3820886" y="1524000"/>
              <a:ext cx="936171" cy="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cxnSp>
        <p:nvCxnSpPr>
          <p:cNvPr id="23" name="Straight Connector 22"/>
          <p:cNvCxnSpPr/>
          <p:nvPr/>
        </p:nvCxnSpPr>
        <p:spPr>
          <a:xfrm>
            <a:off x="8926286" y="4517571"/>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fld id="{6AD1C6FD-A228-4DFF-9C48-5B61C80157C8}" type="slidenum">
              <a:rPr lang="en-US" altLang="zh-TW" smtClean="0"/>
              <a:pPr/>
              <a:t>14</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36" y="212271"/>
            <a:ext cx="5747086" cy="486287"/>
          </a:xfrm>
          <a:prstGeom prst="rect">
            <a:avLst/>
          </a:prstGeom>
          <a:noFill/>
        </p:spPr>
        <p:txBody>
          <a:bodyPr wrap="none" rtlCol="0">
            <a:spAutoFit/>
          </a:bodyPr>
          <a:lstStyle/>
          <a:p>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國民身份認同及全球公民</a:t>
            </a:r>
            <a:r>
              <a:rPr lang="en-US" altLang="zh-TW"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中學</a:t>
            </a:r>
            <a:endParaRPr lang="en-US" sz="3200" dirty="0"/>
          </a:p>
        </p:txBody>
      </p:sp>
      <p:sp>
        <p:nvSpPr>
          <p:cNvPr id="4" name="Right Arrow Callout 3"/>
          <p:cNvSpPr/>
          <p:nvPr/>
        </p:nvSpPr>
        <p:spPr>
          <a:xfrm>
            <a:off x="546249" y="1325367"/>
            <a:ext cx="4937760" cy="914400"/>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1. </a:t>
            </a:r>
            <a:r>
              <a:rPr lang="zh-TW" altLang="en-US" sz="2800" b="1" dirty="0" smtClean="0">
                <a:latin typeface="Arial" pitchFamily="34" charset="0"/>
                <a:cs typeface="Arial" pitchFamily="34" charset="0"/>
              </a:rPr>
              <a:t>對國家的義務</a:t>
            </a:r>
            <a:endParaRPr lang="en-US" sz="2800" b="1" dirty="0" smtClean="0">
              <a:latin typeface="Arial" pitchFamily="34" charset="0"/>
              <a:cs typeface="Arial" pitchFamily="34" charset="0"/>
            </a:endParaRPr>
          </a:p>
        </p:txBody>
      </p:sp>
      <p:sp>
        <p:nvSpPr>
          <p:cNvPr id="5" name="Right Arrow Callout 4"/>
          <p:cNvSpPr/>
          <p:nvPr/>
        </p:nvSpPr>
        <p:spPr>
          <a:xfrm>
            <a:off x="546250" y="3513758"/>
            <a:ext cx="4934171" cy="914400"/>
          </a:xfrm>
          <a:prstGeom prst="rightArrowCallout">
            <a:avLst>
              <a:gd name="adj1" fmla="val 25000"/>
              <a:gd name="adj2" fmla="val 50000"/>
              <a:gd name="adj3" fmla="val 62500"/>
              <a:gd name="adj4" fmla="val 8975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2800" b="1" dirty="0" smtClean="0">
                <a:latin typeface="Arial" pitchFamily="34" charset="0"/>
                <a:cs typeface="Arial" pitchFamily="34" charset="0"/>
              </a:rPr>
              <a:t>3.</a:t>
            </a:r>
            <a:r>
              <a:rPr lang="zh-TW" altLang="en-US" sz="2800" b="1" dirty="0" smtClean="0">
                <a:latin typeface="Arial" pitchFamily="34" charset="0"/>
                <a:cs typeface="Arial" pitchFamily="34" charset="0"/>
              </a:rPr>
              <a:t>全球公民</a:t>
            </a:r>
            <a:endParaRPr lang="en-US" sz="2800" b="1" dirty="0" smtClean="0">
              <a:latin typeface="Arial" pitchFamily="34" charset="0"/>
              <a:cs typeface="Arial" pitchFamily="34" charset="0"/>
            </a:endParaRPr>
          </a:p>
        </p:txBody>
      </p:sp>
      <p:sp>
        <p:nvSpPr>
          <p:cNvPr id="6" name="Right Arrow Callout 5"/>
          <p:cNvSpPr/>
          <p:nvPr/>
        </p:nvSpPr>
        <p:spPr>
          <a:xfrm>
            <a:off x="546249" y="2404153"/>
            <a:ext cx="4937760" cy="914400"/>
          </a:xfrm>
          <a:prstGeom prst="rightArrowCallout">
            <a:avLst>
              <a:gd name="adj1" fmla="val 25000"/>
              <a:gd name="adj2" fmla="val 50000"/>
              <a:gd name="adj3" fmla="val 62500"/>
              <a:gd name="adj4" fmla="val 89756"/>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nSpc>
                <a:spcPct val="100000"/>
              </a:lnSpc>
            </a:pPr>
            <a:r>
              <a:rPr lang="en-US" sz="2800" b="1" dirty="0" smtClean="0">
                <a:latin typeface="Arial" pitchFamily="34" charset="0"/>
                <a:cs typeface="Arial" pitchFamily="34" charset="0"/>
              </a:rPr>
              <a:t>2. </a:t>
            </a:r>
            <a:r>
              <a:rPr lang="zh-TW" altLang="en-US" sz="2800" b="1" dirty="0" smtClean="0">
                <a:latin typeface="Arial" pitchFamily="34" charset="0"/>
                <a:cs typeface="Arial" pitchFamily="34" charset="0"/>
              </a:rPr>
              <a:t>對國家的情感</a:t>
            </a:r>
            <a:endParaRPr lang="en-US" sz="2800" b="1" dirty="0" smtClean="0">
              <a:latin typeface="Arial" pitchFamily="34" charset="0"/>
              <a:cs typeface="Arial" pitchFamily="34" charset="0"/>
            </a:endParaRPr>
          </a:p>
        </p:txBody>
      </p:sp>
      <p:sp>
        <p:nvSpPr>
          <p:cNvPr id="7" name="Right Arrow Callout 6"/>
          <p:cNvSpPr/>
          <p:nvPr/>
        </p:nvSpPr>
        <p:spPr>
          <a:xfrm>
            <a:off x="546249" y="4627186"/>
            <a:ext cx="4937760" cy="914400"/>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lnSpc>
                <a:spcPct val="100000"/>
              </a:lnSpc>
            </a:pPr>
            <a:r>
              <a:rPr lang="en-US" sz="2800" b="1" dirty="0" smtClean="0">
                <a:latin typeface="Arial" pitchFamily="34" charset="0"/>
                <a:cs typeface="Arial" pitchFamily="34" charset="0"/>
              </a:rPr>
              <a:t>4. </a:t>
            </a:r>
            <a:r>
              <a:rPr lang="zh-TW" altLang="en-US" sz="2800" b="1" dirty="0" smtClean="0">
                <a:latin typeface="Arial" pitchFamily="34" charset="0"/>
                <a:cs typeface="Arial" pitchFamily="34" charset="0"/>
              </a:rPr>
              <a:t>對國家的態度</a:t>
            </a:r>
            <a:endParaRPr lang="en-US" sz="28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928303" y="3040599"/>
            <a:ext cx="2582426" cy="855619"/>
          </a:xfrm>
          <a:prstGeom prst="rect">
            <a:avLst/>
          </a:prstGeom>
          <a:noFill/>
        </p:spPr>
        <p:txBody>
          <a:bodyPr wrap="square" rtlCol="0">
            <a:spAutoFit/>
          </a:bodyPr>
          <a:lstStyle/>
          <a:p>
            <a:pPr algn="ctr"/>
            <a:r>
              <a:rPr lang="zh-TW" alt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國民身份認同及全球公民</a:t>
            </a:r>
            <a:endParaRPr lang="en-US" altLang="zh-TW"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Slide Number Placeholder 8"/>
          <p:cNvSpPr>
            <a:spLocks noGrp="1"/>
          </p:cNvSpPr>
          <p:nvPr>
            <p:ph type="sldNum" sz="quarter" idx="12"/>
          </p:nvPr>
        </p:nvSpPr>
        <p:spPr/>
        <p:txBody>
          <a:bodyPr/>
          <a:lstStyle/>
          <a:p>
            <a:fld id="{6AD1C6FD-A228-4DFF-9C48-5B61C80157C8}" type="slidenum">
              <a:rPr lang="en-US" altLang="zh-TW" smtClean="0"/>
              <a:pPr/>
              <a:t>140</a:t>
            </a:fld>
            <a:endParaRPr lang="zh-TW" altLang="en-US"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圖表 1"/>
          <p:cNvGraphicFramePr>
            <a:graphicFrameLocks/>
          </p:cNvGraphicFramePr>
          <p:nvPr/>
        </p:nvGraphicFramePr>
        <p:xfrm>
          <a:off x="283755" y="478466"/>
          <a:ext cx="8860245" cy="6124354"/>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855569" y="3377453"/>
            <a:ext cx="7284384" cy="11206"/>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9144000"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ea typeface="+mj-ea"/>
                <a:cs typeface="Arial" pitchFamily="34" charset="0"/>
              </a:rPr>
              <a:t>國民身份認同及全球公民：</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kumimoji="0" lang="zh-TW" altLang="en-US" sz="2800" i="0" u="none" strike="noStrike" kern="0" normalizeH="0" baseline="0" noProof="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141</a:t>
            </a:fld>
            <a:endParaRPr lang="zh-TW" altLang="en-US" dirty="0"/>
          </a:p>
        </p:txBody>
      </p:sp>
      <p:sp>
        <p:nvSpPr>
          <p:cNvPr id="9" name="TextBox 8"/>
          <p:cNvSpPr txBox="1"/>
          <p:nvPr/>
        </p:nvSpPr>
        <p:spPr>
          <a:xfrm>
            <a:off x="904351" y="5828043"/>
            <a:ext cx="7174524" cy="781752"/>
          </a:xfrm>
          <a:prstGeom prst="rect">
            <a:avLst/>
          </a:prstGeom>
          <a:solidFill>
            <a:schemeClr val="bg1"/>
          </a:solidFill>
        </p:spPr>
        <p:txBody>
          <a:bodyPr wrap="square" rtlCol="0">
            <a:spAutoFit/>
          </a:bodyPr>
          <a:lstStyle/>
          <a:p>
            <a:r>
              <a:rPr lang="zh-TW" altLang="en-US" sz="1600" b="1" dirty="0" smtClean="0"/>
              <a:t>   對國家的態度           對國家的義務           對國家的情感              全球公民</a:t>
            </a:r>
            <a:endParaRPr lang="en-US" altLang="zh-TW" sz="1600" b="1" dirty="0" smtClean="0"/>
          </a:p>
          <a:p>
            <a:endParaRPr lang="en-US" altLang="zh-TW" sz="1600" b="1" dirty="0" smtClean="0"/>
          </a:p>
          <a:p>
            <a:endParaRPr lang="zh-TW" altLang="en-US" sz="1600" b="1" dirty="0"/>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202017" y="446567"/>
          <a:ext cx="8803759" cy="627320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822512" y="3352800"/>
            <a:ext cx="7066429" cy="9526"/>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142</a:t>
            </a:fld>
            <a:endParaRPr lang="zh-TW" altLang="en-US"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48855" y="435936"/>
          <a:ext cx="8995145" cy="642206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739589" y="3418914"/>
            <a:ext cx="7687235" cy="5604"/>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21772"/>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143</a:t>
            </a:fld>
            <a:endParaRPr lang="zh-TW" altLang="en-US" dirty="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67933" y="1285858"/>
          <a:ext cx="8670584" cy="3995059"/>
        </p:xfrm>
        <a:graphic>
          <a:graphicData uri="http://schemas.openxmlformats.org/drawingml/2006/table">
            <a:tbl>
              <a:tblPr/>
              <a:tblGrid>
                <a:gridCol w="1807447"/>
                <a:gridCol w="2233794"/>
                <a:gridCol w="1272959"/>
                <a:gridCol w="1041712"/>
                <a:gridCol w="1419637"/>
                <a:gridCol w="895035"/>
              </a:tblGrid>
              <a:tr h="2032695">
                <a:tc gridSpan="2">
                  <a:txBody>
                    <a:bodyPr/>
                    <a:lstStyle/>
                    <a:p>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sz="2000"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對國家的態度</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mn-ea"/>
                          <a:cs typeface="Arial" pitchFamily="34" charset="0"/>
                        </a:rPr>
                        <a:t>對國家的義務</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mn-ea"/>
                          <a:cs typeface="Arial" pitchFamily="34" charset="0"/>
                        </a:rPr>
                        <a:t>對國家的情感</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全球公民</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33">
                <a:tc rowSpan="4">
                  <a:txBody>
                    <a:bodyPr/>
                    <a:lstStyle/>
                    <a:p>
                      <a:pPr algn="ctr">
                        <a:spcAft>
                          <a:spcPts val="0"/>
                        </a:spcAft>
                      </a:pPr>
                      <a:r>
                        <a:rPr lang="zh-TW" altLang="en-US" sz="2400" b="1" kern="100" dirty="0" smtClean="0">
                          <a:solidFill>
                            <a:srgbClr val="000000"/>
                          </a:solidFill>
                          <a:latin typeface="Arial" pitchFamily="34" charset="0"/>
                          <a:ea typeface="新細明體"/>
                          <a:cs typeface="Arial" pitchFamily="34" charset="0"/>
                        </a:rPr>
                        <a:t>國民身份認同及全球公民</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對國家的態度</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33">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對國家的義務</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0.74</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33">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對國家的情感</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0.82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0.76</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565">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全球公民</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00"/>
                          </a:solidFill>
                          <a:latin typeface="Arial" pitchFamily="34" charset="0"/>
                          <a:ea typeface="新細明體"/>
                          <a:cs typeface="Arial" pitchFamily="34" charset="0"/>
                        </a:rPr>
                        <a:t>0.24</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a:xfrm>
            <a:off x="142844" y="353995"/>
            <a:ext cx="8880032" cy="574675"/>
          </a:xfrm>
        </p:spPr>
        <p:txBody>
          <a:bodyPr>
            <a:noAutofit/>
          </a:bodyPr>
          <a:lstStyle/>
          <a:p>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國民身份認同及全球公民：副量表的相關性</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144</a:t>
            </a:fld>
            <a:endParaRPr lang="zh-TW" altLang="en-US" dirty="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99471" y="425303"/>
          <a:ext cx="8795673" cy="619878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860051" y="3351199"/>
            <a:ext cx="7181290" cy="1601"/>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7"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145</a:t>
            </a:fld>
            <a:endParaRPr lang="zh-TW" altLang="en-US" dirty="0"/>
          </a:p>
        </p:txBody>
      </p:sp>
      <p:sp>
        <p:nvSpPr>
          <p:cNvPr id="9" name="Right Arrow 8"/>
          <p:cNvSpPr/>
          <p:nvPr/>
        </p:nvSpPr>
        <p:spPr>
          <a:xfrm rot="19005054">
            <a:off x="719191" y="6185043"/>
            <a:ext cx="349321" cy="3082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2"/>
          <p:cNvGraphicFramePr>
            <a:graphicFrameLocks/>
          </p:cNvGraphicFramePr>
          <p:nvPr/>
        </p:nvGraphicFramePr>
        <p:xfrm>
          <a:off x="148856" y="414670"/>
          <a:ext cx="8995144" cy="644333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803461" y="3469341"/>
            <a:ext cx="7237880" cy="59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7"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146</a:t>
            </a:fld>
            <a:endParaRPr lang="zh-TW" altLang="en-US" dirty="0"/>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3"/>
          <p:cNvGraphicFramePr>
            <a:graphicFrameLocks/>
          </p:cNvGraphicFramePr>
          <p:nvPr/>
        </p:nvGraphicFramePr>
        <p:xfrm>
          <a:off x="170121" y="435936"/>
          <a:ext cx="8846288" cy="642206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707239" y="3573028"/>
            <a:ext cx="7644653" cy="7281"/>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7" name="Title 1"/>
          <p:cNvSpPr txBox="1">
            <a:spLocks/>
          </p:cNvSpPr>
          <p:nvPr/>
        </p:nvSpPr>
        <p:spPr bwMode="auto">
          <a:xfrm>
            <a:off x="91132" y="-21772"/>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147</a:t>
            </a:fld>
            <a:endParaRPr lang="zh-TW" altLang="en-US" dirty="0"/>
          </a:p>
        </p:txBody>
      </p:sp>
      <p:sp>
        <p:nvSpPr>
          <p:cNvPr id="9" name="Right Arrow 8"/>
          <p:cNvSpPr/>
          <p:nvPr/>
        </p:nvSpPr>
        <p:spPr>
          <a:xfrm rot="19856331">
            <a:off x="665339" y="6342087"/>
            <a:ext cx="349321" cy="3082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72230" y="1065316"/>
          <a:ext cx="8625189" cy="4676455"/>
        </p:xfrm>
        <a:graphic>
          <a:graphicData uri="http://schemas.openxmlformats.org/drawingml/2006/table">
            <a:tbl>
              <a:tblPr/>
              <a:tblGrid>
                <a:gridCol w="1776156"/>
                <a:gridCol w="2195533"/>
                <a:gridCol w="1163375"/>
                <a:gridCol w="1163375"/>
                <a:gridCol w="1163375"/>
                <a:gridCol w="1163375"/>
              </a:tblGrid>
              <a:tr h="2088850">
                <a:tc gridSpan="2">
                  <a:txBody>
                    <a:bodyPr/>
                    <a:lstStyle/>
                    <a:p>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sz="2000" kern="100" dirty="0">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對國家的態度</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mn-ea"/>
                          <a:cs typeface="Arial" pitchFamily="34" charset="0"/>
                        </a:rPr>
                        <a:t>對國家的義務</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mn-ea"/>
                          <a:cs typeface="Arial" pitchFamily="34" charset="0"/>
                        </a:rPr>
                        <a:t>對國家的情感</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全球公民</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967">
                <a:tc rowSpan="4">
                  <a:txBody>
                    <a:bodyPr/>
                    <a:lstStyle/>
                    <a:p>
                      <a:pPr algn="ctr">
                        <a:spcAft>
                          <a:spcPts val="0"/>
                        </a:spcAft>
                      </a:pPr>
                      <a:r>
                        <a:rPr lang="zh-TW" altLang="en-US" sz="2400" b="1" kern="100" dirty="0" smtClean="0">
                          <a:solidFill>
                            <a:srgbClr val="000000"/>
                          </a:solidFill>
                          <a:latin typeface="Arial" pitchFamily="34" charset="0"/>
                          <a:ea typeface="+mn-ea"/>
                          <a:cs typeface="Arial" pitchFamily="34" charset="0"/>
                        </a:rPr>
                        <a:t>國民身份認同及全球公民</a:t>
                      </a:r>
                      <a:endParaRPr lang="zh-TW" altLang="en-US" sz="24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對國家的態度</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967">
                <a:tc vMerge="1">
                  <a:txBody>
                    <a:bodyPr/>
                    <a:lstStyle/>
                    <a:p>
                      <a:pPr algn="ctr">
                        <a:spcAft>
                          <a:spcPts val="0"/>
                        </a:spcAft>
                      </a:pPr>
                      <a:endParaRPr lang="zh-TW" sz="19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對國家的義務</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0.73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85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對國家的情感</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0.82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0.75</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815">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全球公民</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00"/>
                          </a:solidFill>
                          <a:latin typeface="Arial" pitchFamily="34" charset="0"/>
                          <a:ea typeface="新細明體"/>
                          <a:cs typeface="Arial" pitchFamily="34" charset="0"/>
                        </a:rPr>
                        <a:t>0.14</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solidFill>
                            <a:srgbClr val="000000"/>
                          </a:solidFill>
                          <a:latin typeface="Arial" pitchFamily="34" charset="0"/>
                          <a:ea typeface="新細明體"/>
                          <a:cs typeface="Arial" pitchFamily="34" charset="0"/>
                        </a:rPr>
                        <a:t>0.20</a:t>
                      </a:r>
                      <a:endParaRPr lang="zh-TW" sz="24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solidFill>
                            <a:srgbClr val="000000"/>
                          </a:solidFill>
                          <a:latin typeface="Arial" pitchFamily="34" charset="0"/>
                          <a:ea typeface="新細明體"/>
                          <a:cs typeface="Arial" pitchFamily="34" charset="0"/>
                        </a:rPr>
                        <a:t>0.22</a:t>
                      </a:r>
                      <a:endParaRPr lang="zh-TW" sz="24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a:xfrm>
            <a:off x="142844" y="261528"/>
            <a:ext cx="9001156" cy="574675"/>
          </a:xfrm>
        </p:spPr>
        <p:txBody>
          <a:bodyPr>
            <a:noAutofit/>
          </a:bodyPr>
          <a:lstStyle/>
          <a:p>
            <a:pPr lvl="0">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國民身份認同及全球公民：副量表的相關性</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148</a:t>
            </a:fld>
            <a:endParaRPr lang="zh-TW" altLang="en-US" dirty="0"/>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對國家的義務</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初中</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149</a:t>
            </a:fld>
            <a:endParaRPr lang="zh-TW" altLang="en-US" dirty="0"/>
          </a:p>
        </p:txBody>
      </p:sp>
      <p:sp>
        <p:nvSpPr>
          <p:cNvPr id="5" name="Right Arrow 4"/>
          <p:cNvSpPr/>
          <p:nvPr/>
        </p:nvSpPr>
        <p:spPr>
          <a:xfrm>
            <a:off x="0" y="2058898"/>
            <a:ext cx="503434" cy="3698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圖表 1"/>
          <p:cNvGraphicFramePr>
            <a:graphicFrameLocks/>
          </p:cNvGraphicFramePr>
          <p:nvPr/>
        </p:nvGraphicFramePr>
        <p:xfrm>
          <a:off x="685799" y="600075"/>
          <a:ext cx="8304089" cy="60884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1036367" y="0"/>
            <a:ext cx="7010400" cy="838200"/>
          </a:xfrm>
        </p:spPr>
        <p:txBody>
          <a:bodyPr>
            <a:normAutofit/>
          </a:bodyPr>
          <a:lstStyle/>
          <a:p>
            <a:pPr eaLnBrk="1" hangingPunct="1"/>
            <a:r>
              <a:rPr lang="en-US" altLang="zh-TW"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Conceptual Framework</a:t>
            </a:r>
          </a:p>
        </p:txBody>
      </p:sp>
      <p:sp>
        <p:nvSpPr>
          <p:cNvPr id="1028" name="Rectangle 6"/>
          <p:cNvSpPr>
            <a:spLocks noGrp="1" noChangeArrowheads="1"/>
          </p:cNvSpPr>
          <p:nvPr>
            <p:ph idx="1"/>
          </p:nvPr>
        </p:nvSpPr>
        <p:spPr>
          <a:xfrm>
            <a:off x="668829" y="5705530"/>
            <a:ext cx="8262519" cy="925512"/>
          </a:xfrm>
        </p:spPr>
        <p:txBody>
          <a:bodyPr>
            <a:normAutofit fontScale="92500"/>
          </a:bodyPr>
          <a:lstStyle/>
          <a:p>
            <a:pPr marL="452438" indent="-452438" algn="ctr">
              <a:buNone/>
            </a:pPr>
            <a:r>
              <a:rPr lang="en-US" altLang="zh-TW" sz="2800" b="1" dirty="0" smtClean="0">
                <a:latin typeface="Arial" pitchFamily="34" charset="0"/>
                <a:ea typeface="新細明體" pitchFamily="18" charset="-120"/>
                <a:cs typeface="Arial" pitchFamily="34" charset="0"/>
              </a:rPr>
              <a:t>Adaptation of </a:t>
            </a:r>
            <a:r>
              <a:rPr lang="en-US" altLang="zh-TW" sz="2800" b="1" dirty="0" err="1" smtClean="0">
                <a:latin typeface="Arial" pitchFamily="34" charset="0"/>
                <a:ea typeface="新細明體" pitchFamily="18" charset="-120"/>
                <a:cs typeface="Arial" pitchFamily="34" charset="0"/>
              </a:rPr>
              <a:t>Bronfenbrenner’s</a:t>
            </a:r>
            <a:r>
              <a:rPr lang="en-US" altLang="zh-TW" sz="2800" b="1" dirty="0" smtClean="0">
                <a:latin typeface="Arial" pitchFamily="34" charset="0"/>
                <a:ea typeface="新細明體" pitchFamily="18" charset="-120"/>
                <a:cs typeface="Arial" pitchFamily="34" charset="0"/>
              </a:rPr>
              <a:t> (1995) Ecological Systems Theory model for development</a:t>
            </a:r>
            <a:endParaRPr lang="zh-TW" altLang="en-US" sz="2800" b="1" dirty="0" smtClean="0">
              <a:latin typeface="Arial" pitchFamily="34" charset="0"/>
              <a:ea typeface="新細明體" pitchFamily="18" charset="-120"/>
              <a:cs typeface="Arial" pitchFamily="34" charset="0"/>
            </a:endParaRPr>
          </a:p>
          <a:p>
            <a:pPr marL="1346200" indent="-1346200" eaLnBrk="1" hangingPunct="1">
              <a:buFontTx/>
              <a:buNone/>
            </a:pPr>
            <a:endParaRPr lang="en-US" altLang="zh-TW" dirty="0" smtClean="0">
              <a:latin typeface="Arial" pitchFamily="34" charset="0"/>
              <a:ea typeface="新細明體" pitchFamily="18" charset="-120"/>
              <a:cs typeface="Arial" pitchFamily="34" charset="0"/>
            </a:endParaRPr>
          </a:p>
        </p:txBody>
      </p:sp>
      <p:pic>
        <p:nvPicPr>
          <p:cNvPr id="2" name="Picture 3"/>
          <p:cNvPicPr>
            <a:picLocks noChangeAspect="1" noChangeArrowheads="1"/>
          </p:cNvPicPr>
          <p:nvPr/>
        </p:nvPicPr>
        <p:blipFill>
          <a:blip r:embed="rId3" cstate="print"/>
          <a:srcRect/>
          <a:stretch>
            <a:fillRect/>
          </a:stretch>
        </p:blipFill>
        <p:spPr bwMode="auto">
          <a:xfrm>
            <a:off x="1804988" y="857250"/>
            <a:ext cx="6810375" cy="4648200"/>
          </a:xfrm>
          <a:prstGeom prst="rect">
            <a:avLst/>
          </a:prstGeom>
          <a:noFill/>
          <a:ln w="9525">
            <a:noFill/>
            <a:miter lim="800000"/>
            <a:headEnd/>
            <a:tailEnd/>
          </a:ln>
        </p:spPr>
      </p:pic>
      <p:sp>
        <p:nvSpPr>
          <p:cNvPr id="6" name="TextBox 5"/>
          <p:cNvSpPr txBox="1"/>
          <p:nvPr/>
        </p:nvSpPr>
        <p:spPr>
          <a:xfrm>
            <a:off x="371476" y="1152525"/>
            <a:ext cx="1676400" cy="3792898"/>
          </a:xfrm>
          <a:prstGeom prst="rect">
            <a:avLst/>
          </a:prstGeom>
          <a:noFill/>
        </p:spPr>
        <p:txBody>
          <a:bodyPr wrap="square" rtlCol="0">
            <a:spAutoFit/>
          </a:bodyPr>
          <a:lstStyle/>
          <a:p>
            <a:pPr>
              <a:lnSpc>
                <a:spcPct val="150000"/>
              </a:lnSpc>
            </a:pPr>
            <a:r>
              <a:rPr lang="ja-JP" altLang="en-US" sz="3200" b="1" smtClean="0">
                <a:latin typeface="PMingLiU" pitchFamily="18" charset="-120"/>
                <a:ea typeface="PMingLiU" pitchFamily="18" charset="-120"/>
              </a:rPr>
              <a:t>修身、齊家、治國、平天下</a:t>
            </a:r>
            <a:endParaRPr lang="en-US" altLang="zh-TW" sz="3200" b="1" dirty="0" smtClean="0">
              <a:latin typeface="PMingLiU" pitchFamily="18" charset="-120"/>
              <a:ea typeface="PMingLiU" pitchFamily="18" charset="-120"/>
            </a:endParaRPr>
          </a:p>
          <a:p>
            <a:pPr>
              <a:lnSpc>
                <a:spcPct val="150000"/>
              </a:lnSpc>
            </a:pPr>
            <a:endParaRPr lang="en-US" sz="3200" dirty="0"/>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15</a:t>
            </a:fld>
            <a:endParaRPr lang="zh-TW" altLang="en-US"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對國家的情感</a:t>
            </a:r>
            <a:r>
              <a:rPr kumimoji="0" lang="en-US" altLang="zh-TW"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初中</a:t>
            </a:r>
            <a:r>
              <a:rPr kumimoji="0" lang="en-US" altLang="zh-TW"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150</a:t>
            </a:fld>
            <a:endParaRPr lang="zh-TW" altLang="en-US" dirty="0"/>
          </a:p>
        </p:txBody>
      </p:sp>
      <p:graphicFrame>
        <p:nvGraphicFramePr>
          <p:cNvPr id="5" name="圖表 1"/>
          <p:cNvGraphicFramePr>
            <a:graphicFrameLocks/>
          </p:cNvGraphicFramePr>
          <p:nvPr/>
        </p:nvGraphicFramePr>
        <p:xfrm>
          <a:off x="261242" y="565506"/>
          <a:ext cx="8728646" cy="61435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全球公民</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初中</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151</a:t>
            </a:fld>
            <a:endParaRPr lang="zh-TW" altLang="en-US" dirty="0"/>
          </a:p>
        </p:txBody>
      </p:sp>
      <p:graphicFrame>
        <p:nvGraphicFramePr>
          <p:cNvPr id="5" name="圖表 1"/>
          <p:cNvGraphicFramePr>
            <a:graphicFrameLocks/>
          </p:cNvGraphicFramePr>
          <p:nvPr/>
        </p:nvGraphicFramePr>
        <p:xfrm>
          <a:off x="187076" y="620409"/>
          <a:ext cx="8802812" cy="60988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題項的比例：對國家的態度</a:t>
            </a:r>
            <a:r>
              <a:rPr kumimoji="0" lang="en-US" altLang="zh-TW"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初中</a:t>
            </a:r>
            <a:r>
              <a:rPr kumimoji="0" lang="en-US" altLang="zh-TW"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152</a:t>
            </a:fld>
            <a:endParaRPr lang="zh-TW" altLang="en-US" dirty="0"/>
          </a:p>
        </p:txBody>
      </p:sp>
      <p:graphicFrame>
        <p:nvGraphicFramePr>
          <p:cNvPr id="5" name="圖表 1"/>
          <p:cNvGraphicFramePr>
            <a:graphicFrameLocks/>
          </p:cNvGraphicFramePr>
          <p:nvPr/>
        </p:nvGraphicFramePr>
        <p:xfrm>
          <a:off x="182794" y="585306"/>
          <a:ext cx="8755723" cy="61031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對國家的義務</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高中</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153</a:t>
            </a:fld>
            <a:endParaRPr lang="zh-TW" altLang="en-US" dirty="0"/>
          </a:p>
        </p:txBody>
      </p:sp>
      <p:sp>
        <p:nvSpPr>
          <p:cNvPr id="5" name="Right Arrow 4"/>
          <p:cNvSpPr/>
          <p:nvPr/>
        </p:nvSpPr>
        <p:spPr>
          <a:xfrm>
            <a:off x="153363" y="2052370"/>
            <a:ext cx="359596" cy="34932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42126" y="1274316"/>
            <a:ext cx="359596" cy="34932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圖表 1"/>
          <p:cNvGraphicFramePr>
            <a:graphicFrameLocks/>
          </p:cNvGraphicFramePr>
          <p:nvPr/>
        </p:nvGraphicFramePr>
        <p:xfrm>
          <a:off x="714374" y="676275"/>
          <a:ext cx="8306335" cy="60327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對國家的情感</a:t>
            </a:r>
            <a:r>
              <a:rPr kumimoji="0" lang="en-US" altLang="zh-TW"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高中</a:t>
            </a:r>
            <a:r>
              <a:rPr kumimoji="0" lang="en-US" altLang="zh-TW"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154</a:t>
            </a:fld>
            <a:endParaRPr lang="zh-TW" altLang="en-US" dirty="0"/>
          </a:p>
        </p:txBody>
      </p:sp>
      <p:graphicFrame>
        <p:nvGraphicFramePr>
          <p:cNvPr id="5" name="圖表 1"/>
          <p:cNvGraphicFramePr>
            <a:graphicFrameLocks/>
          </p:cNvGraphicFramePr>
          <p:nvPr/>
        </p:nvGraphicFramePr>
        <p:xfrm>
          <a:off x="304800" y="609599"/>
          <a:ext cx="8715910" cy="60891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全球公民</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高中</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155</a:t>
            </a:fld>
            <a:endParaRPr lang="zh-TW" altLang="en-US" dirty="0"/>
          </a:p>
        </p:txBody>
      </p:sp>
      <p:graphicFrame>
        <p:nvGraphicFramePr>
          <p:cNvPr id="5" name="圖表 1"/>
          <p:cNvGraphicFramePr>
            <a:graphicFrameLocks/>
          </p:cNvGraphicFramePr>
          <p:nvPr/>
        </p:nvGraphicFramePr>
        <p:xfrm>
          <a:off x="342899" y="657225"/>
          <a:ext cx="8801101" cy="60723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對國家的態度</a:t>
            </a:r>
            <a:r>
              <a:rPr kumimoji="0" lang="en-US" altLang="zh-TW"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高中</a:t>
            </a:r>
            <a:r>
              <a:rPr kumimoji="0" lang="en-US" altLang="zh-TW"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156</a:t>
            </a:fld>
            <a:endParaRPr lang="zh-TW" altLang="en-US" dirty="0"/>
          </a:p>
        </p:txBody>
      </p:sp>
      <p:sp>
        <p:nvSpPr>
          <p:cNvPr id="5" name="Right Arrow 4"/>
          <p:cNvSpPr/>
          <p:nvPr/>
        </p:nvSpPr>
        <p:spPr>
          <a:xfrm>
            <a:off x="142875" y="2239017"/>
            <a:ext cx="359595" cy="32877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圖表 1"/>
          <p:cNvGraphicFramePr>
            <a:graphicFrameLocks/>
          </p:cNvGraphicFramePr>
          <p:nvPr/>
        </p:nvGraphicFramePr>
        <p:xfrm>
          <a:off x="497333" y="596115"/>
          <a:ext cx="8482280" cy="61026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329320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30000"/>
              </a:lnSpc>
            </a:pPr>
            <a:r>
              <a:rPr lang="zh-TW"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不同關鍵階段的差異</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157</a:t>
            </a:fld>
            <a:endParaRPr lang="zh-TW" altLang="en-US" dirty="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1F0C7-B472-40E5-AAB3-520BBB3734DC}" type="slidenum">
              <a:rPr lang="en-US" smtClean="0"/>
              <a:pPr/>
              <a:t>158</a:t>
            </a:fld>
            <a:endParaRPr lang="en-US"/>
          </a:p>
        </p:txBody>
      </p:sp>
      <p:sp>
        <p:nvSpPr>
          <p:cNvPr id="3" name="Footer Placeholder 2"/>
          <p:cNvSpPr>
            <a:spLocks noGrp="1"/>
          </p:cNvSpPr>
          <p:nvPr>
            <p:ph type="ftr" sz="quarter" idx="4294967295"/>
          </p:nvPr>
        </p:nvSpPr>
        <p:spPr>
          <a:xfrm>
            <a:off x="0" y="6492875"/>
            <a:ext cx="2895600" cy="365125"/>
          </a:xfrm>
          <a:prstGeom prst="rect">
            <a:avLst/>
          </a:prstGeom>
        </p:spPr>
        <p:txBody>
          <a:bodyPr/>
          <a:lstStyle/>
          <a:p>
            <a:r>
              <a:rPr lang="nn-NO" smtClean="0"/>
              <a:t>© Copyright Magdalena M. C. Mok</a:t>
            </a:r>
            <a:endParaRPr lang="en-US" dirty="0"/>
          </a:p>
        </p:txBody>
      </p:sp>
      <p:sp>
        <p:nvSpPr>
          <p:cNvPr id="4" name="Rectangle 3"/>
          <p:cNvSpPr/>
          <p:nvPr/>
        </p:nvSpPr>
        <p:spPr>
          <a:xfrm>
            <a:off x="1600200" y="381000"/>
            <a:ext cx="5997155" cy="387798"/>
          </a:xfrm>
          <a:prstGeom prst="rect">
            <a:avLst/>
          </a:prstGeom>
        </p:spPr>
        <p:txBody>
          <a:bodyPr wrap="none">
            <a:spAutoFit/>
          </a:bodyPr>
          <a:lstStyle/>
          <a:p>
            <a:r>
              <a:rPr lang="zh-TW" altLang="en-US" sz="2400" b="1" dirty="0" smtClean="0"/>
              <a:t>我對我們在學校所做的習作都感到興趣。 </a:t>
            </a:r>
            <a:endParaRPr lang="en-US" sz="2400" b="1" dirty="0">
              <a:latin typeface="Arial" pitchFamily="34" charset="0"/>
              <a:cs typeface="Arial" pitchFamily="34" charset="0"/>
            </a:endParaRPr>
          </a:p>
        </p:txBody>
      </p:sp>
      <p:graphicFrame>
        <p:nvGraphicFramePr>
          <p:cNvPr id="5" name="Chart 4"/>
          <p:cNvGraphicFramePr/>
          <p:nvPr/>
        </p:nvGraphicFramePr>
        <p:xfrm>
          <a:off x="838200" y="990600"/>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19800" y="5382161"/>
            <a:ext cx="1837362" cy="1261884"/>
          </a:xfrm>
          <a:prstGeom prst="rect">
            <a:avLst/>
          </a:prstGeom>
          <a:solidFill>
            <a:srgbClr val="FFFFCC"/>
          </a:solidFill>
        </p:spPr>
        <p:txBody>
          <a:bodyPr wrap="none" rtlCol="0">
            <a:spAutoFit/>
          </a:bodyPr>
          <a:lstStyle/>
          <a:p>
            <a:r>
              <a:rPr lang="zh-TW" altLang="en-US" sz="2000" b="1" dirty="0" smtClean="0"/>
              <a:t>樣本數量</a:t>
            </a:r>
            <a:endParaRPr lang="en-US" altLang="zh-TW" sz="2000" b="1" dirty="0" smtClean="0"/>
          </a:p>
          <a:p>
            <a:r>
              <a:rPr lang="en-US" sz="2000" b="1" dirty="0" smtClean="0">
                <a:latin typeface="Arial" pitchFamily="34" charset="0"/>
                <a:cs typeface="Arial" pitchFamily="34" charset="0"/>
              </a:rPr>
              <a:t>S4-S7: 61,544</a:t>
            </a:r>
          </a:p>
          <a:p>
            <a:r>
              <a:rPr lang="en-US" sz="2000" b="1" dirty="0" smtClean="0">
                <a:latin typeface="Arial" pitchFamily="34" charset="0"/>
                <a:cs typeface="Arial" pitchFamily="34" charset="0"/>
              </a:rPr>
              <a:t>S1-S3: 64,467</a:t>
            </a:r>
          </a:p>
          <a:p>
            <a:r>
              <a:rPr lang="en-US" sz="2000" b="1" dirty="0" smtClean="0">
                <a:latin typeface="Arial" pitchFamily="34" charset="0"/>
                <a:cs typeface="Arial" pitchFamily="34" charset="0"/>
              </a:rPr>
              <a:t>P3-P4: 79,072</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159</a:t>
            </a:fld>
            <a:endParaRPr lang="zh-TW" altLang="en-US" dirty="0"/>
          </a:p>
        </p:txBody>
      </p:sp>
      <p:graphicFrame>
        <p:nvGraphicFramePr>
          <p:cNvPr id="4" name="Chart 3"/>
          <p:cNvGraphicFramePr/>
          <p:nvPr/>
        </p:nvGraphicFramePr>
        <p:xfrm>
          <a:off x="3631915" y="133564"/>
          <a:ext cx="4679878" cy="2891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652462" y="3432548"/>
          <a:ext cx="4690153" cy="28346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8225" y="400692"/>
            <a:ext cx="2928135" cy="387798"/>
          </a:xfrm>
          <a:prstGeom prst="rect">
            <a:avLst/>
          </a:prstGeom>
          <a:noFill/>
        </p:spPr>
        <p:txBody>
          <a:bodyPr wrap="square" rtlCol="0">
            <a:spAutoFit/>
          </a:bodyPr>
          <a:lstStyle/>
          <a:p>
            <a:r>
              <a:rPr lang="zh-TW" altLang="en-US" sz="2400" b="1" dirty="0" smtClean="0"/>
              <a:t>我的習作表現良好。 </a:t>
            </a:r>
            <a:endParaRPr lang="en-US" sz="2400" b="1" dirty="0"/>
          </a:p>
        </p:txBody>
      </p:sp>
      <p:sp>
        <p:nvSpPr>
          <p:cNvPr id="7" name="TextBox 6"/>
          <p:cNvSpPr txBox="1"/>
          <p:nvPr/>
        </p:nvSpPr>
        <p:spPr>
          <a:xfrm>
            <a:off x="328774" y="3503488"/>
            <a:ext cx="3133618" cy="387798"/>
          </a:xfrm>
          <a:prstGeom prst="rect">
            <a:avLst/>
          </a:prstGeom>
          <a:noFill/>
        </p:spPr>
        <p:txBody>
          <a:bodyPr wrap="square" rtlCol="0">
            <a:spAutoFit/>
          </a:bodyPr>
          <a:lstStyle/>
          <a:p>
            <a:r>
              <a:rPr lang="zh-TW" altLang="en-US" sz="2400" b="1" dirty="0" smtClean="0"/>
              <a:t>我是個成功學生。 </a:t>
            </a:r>
            <a:endParaRPr lang="en-US" sz="2400" b="1" dirty="0"/>
          </a:p>
        </p:txBody>
      </p:sp>
      <p:sp>
        <p:nvSpPr>
          <p:cNvPr id="8" name="TextBox 7"/>
          <p:cNvSpPr txBox="1"/>
          <p:nvPr/>
        </p:nvSpPr>
        <p:spPr>
          <a:xfrm>
            <a:off x="424218" y="1083117"/>
            <a:ext cx="1837362" cy="1261884"/>
          </a:xfrm>
          <a:prstGeom prst="rect">
            <a:avLst/>
          </a:prstGeom>
          <a:solidFill>
            <a:srgbClr val="FFFFCC"/>
          </a:solidFill>
        </p:spPr>
        <p:txBody>
          <a:bodyPr wrap="none" rtlCol="0">
            <a:spAutoFit/>
          </a:bodyPr>
          <a:lstStyle/>
          <a:p>
            <a:r>
              <a:rPr lang="zh-TW" altLang="en-US" sz="2000" b="1" dirty="0" smtClean="0"/>
              <a:t>樣本數量</a:t>
            </a:r>
            <a:endParaRPr lang="en-US" altLang="zh-TW" sz="2000" b="1" dirty="0" smtClean="0"/>
          </a:p>
          <a:p>
            <a:r>
              <a:rPr lang="en-US" sz="2000" b="1" dirty="0" smtClean="0">
                <a:latin typeface="Arial" pitchFamily="34" charset="0"/>
                <a:cs typeface="Arial" pitchFamily="34" charset="0"/>
              </a:rPr>
              <a:t>S4-S7: 61,544</a:t>
            </a:r>
          </a:p>
          <a:p>
            <a:r>
              <a:rPr lang="en-US" sz="2000" b="1" dirty="0" smtClean="0">
                <a:latin typeface="Arial" pitchFamily="34" charset="0"/>
                <a:cs typeface="Arial" pitchFamily="34" charset="0"/>
              </a:rPr>
              <a:t>S1-S3: 64,467</a:t>
            </a:r>
          </a:p>
          <a:p>
            <a:r>
              <a:rPr lang="en-US" sz="2000" b="1" dirty="0" smtClean="0">
                <a:latin typeface="Arial" pitchFamily="34" charset="0"/>
                <a:cs typeface="Arial" pitchFamily="34" charset="0"/>
              </a:rPr>
              <a:t>P3-P4: 79,072</a:t>
            </a:r>
            <a:endParaRPr lang="en-US" sz="2000" b="1" dirty="0">
              <a:latin typeface="Arial" pitchFamily="34" charset="0"/>
              <a:cs typeface="Arial"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828" y="968828"/>
            <a:ext cx="6498772" cy="21605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Sampling &amp;</a:t>
            </a:r>
          </a:p>
          <a:p>
            <a:pPr>
              <a:lnSpc>
                <a:spcPct val="130000"/>
              </a:lnSpc>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Samples</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16</a:t>
            </a:fld>
            <a:endParaRPr lang="zh-TW" altLang="en-US" dirty="0"/>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160" y="468085"/>
            <a:ext cx="8650840" cy="267765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30000"/>
              </a:lnSpc>
            </a:pP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Rasch</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分析及</a:t>
            </a:r>
            <a:endParaRPr lang="en-US" altLang="zh-TW"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nSpc>
                <a:spcPct val="130000"/>
              </a:lnSpc>
            </a:pP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原始分數</a:t>
            </a:r>
            <a:r>
              <a:rPr lang="en-US" altLang="zh-TW"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Raw Score)</a:t>
            </a: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分析</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160</a:t>
            </a:fld>
            <a:endParaRPr lang="zh-TW" altLang="en-US" dirty="0"/>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261257"/>
            <a:ext cx="8607199" cy="838200"/>
          </a:xfrm>
        </p:spPr>
        <p:txBody>
          <a:bodyPr>
            <a:normAutofit/>
          </a:bodyPr>
          <a:lstStyle/>
          <a:p>
            <a:r>
              <a:rPr lang="en-US" altLang="zh-TW"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分析及詮釋方法</a:t>
            </a:r>
            <a:endParaRPr lang="zh-TW" altLang="en-US"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40963" name="Content Placeholder 2"/>
          <p:cNvSpPr>
            <a:spLocks noGrp="1"/>
          </p:cNvSpPr>
          <p:nvPr>
            <p:ph idx="1"/>
          </p:nvPr>
        </p:nvSpPr>
        <p:spPr>
          <a:xfrm>
            <a:off x="522514" y="1255595"/>
            <a:ext cx="8338911" cy="5418160"/>
          </a:xfrm>
        </p:spPr>
        <p:txBody>
          <a:bodyPr>
            <a:normAutofit fontScale="85000" lnSpcReduction="20000"/>
          </a:bodyPr>
          <a:lstStyle/>
          <a:p>
            <a:pPr algn="just">
              <a:spcBef>
                <a:spcPts val="1800"/>
              </a:spcBef>
              <a:buSzPct val="75000"/>
              <a:buFont typeface="Wingdings" pitchFamily="2" charset="2"/>
              <a:buChar char="l"/>
            </a:pPr>
            <a:r>
              <a:rPr lang="en-US" altLang="zh-TW" b="1" dirty="0" smtClean="0">
                <a:latin typeface="Arial" pitchFamily="34" charset="0"/>
                <a:ea typeface="+mj-ea"/>
                <a:cs typeface="Arial" pitchFamily="34" charset="0"/>
              </a:rPr>
              <a:t>APASO-II</a:t>
            </a:r>
            <a:r>
              <a:rPr lang="zh-TW" altLang="en-US" b="1" dirty="0" smtClean="0">
                <a:latin typeface="+mj-ea"/>
                <a:ea typeface="+mj-ea"/>
              </a:rPr>
              <a:t>系統將會作下列的運算</a:t>
            </a:r>
            <a:endParaRPr lang="en-US" altLang="zh-TW" b="1" dirty="0" smtClean="0">
              <a:latin typeface="+mj-ea"/>
              <a:ea typeface="+mj-ea"/>
            </a:endParaRPr>
          </a:p>
          <a:p>
            <a:pPr algn="just">
              <a:spcBef>
                <a:spcPts val="1800"/>
              </a:spcBef>
              <a:buSzPct val="75000"/>
              <a:buFont typeface="Wingdings" pitchFamily="2" charset="2"/>
              <a:buChar char="l"/>
            </a:pPr>
            <a:r>
              <a:rPr lang="zh-TW" altLang="en-US" b="1" dirty="0" smtClean="0">
                <a:latin typeface="+mj-ea"/>
                <a:ea typeface="+mj-ea"/>
              </a:rPr>
              <a:t>如想了解學校在全港的情況，</a:t>
            </a:r>
            <a:r>
              <a:rPr lang="zh-TW" altLang="en-US" b="1" dirty="0" smtClean="0">
                <a:latin typeface="+mj-ea"/>
              </a:rPr>
              <a:t>系統會</a:t>
            </a:r>
            <a:r>
              <a:rPr lang="zh-TW" altLang="en-US" b="1" dirty="0" smtClean="0">
                <a:latin typeface="+mj-ea"/>
                <a:ea typeface="+mj-ea"/>
              </a:rPr>
              <a:t>先把貴校的</a:t>
            </a:r>
            <a:r>
              <a:rPr lang="zh-TW" altLang="en-US" b="1" dirty="0" smtClean="0">
                <a:latin typeface="+mj-ea"/>
              </a:rPr>
              <a:t>原始平均數換算為羅氏分數， 然後用羅氏分數和相應的全港羅氏常模作出比較</a:t>
            </a:r>
            <a:endParaRPr lang="en-US" altLang="zh-TW" b="1" dirty="0" smtClean="0">
              <a:latin typeface="+mj-ea"/>
              <a:ea typeface="+mj-ea"/>
            </a:endParaRPr>
          </a:p>
          <a:p>
            <a:pPr algn="just">
              <a:spcBef>
                <a:spcPts val="1800"/>
              </a:spcBef>
              <a:buSzPct val="75000"/>
              <a:buFont typeface="Wingdings" pitchFamily="2" charset="2"/>
              <a:buChar char="l"/>
            </a:pPr>
            <a:r>
              <a:rPr lang="zh-TW" altLang="en-US" b="1" dirty="0" smtClean="0">
                <a:latin typeface="+mj-ea"/>
                <a:ea typeface="+mj-ea"/>
              </a:rPr>
              <a:t>請用以下公式</a:t>
            </a:r>
            <a:r>
              <a:rPr lang="zh-TW" altLang="en-US" b="1" dirty="0" smtClean="0">
                <a:latin typeface="+mj-ea"/>
              </a:rPr>
              <a:t>把原始平均數換算為羅氏分數</a:t>
            </a:r>
            <a:r>
              <a:rPr lang="en-US" altLang="zh-TW" b="1" dirty="0" smtClean="0">
                <a:latin typeface="+mj-ea"/>
                <a:ea typeface="+mj-ea"/>
              </a:rPr>
              <a:t>︰</a:t>
            </a:r>
          </a:p>
          <a:p>
            <a:pPr algn="just">
              <a:spcBef>
                <a:spcPts val="1800"/>
              </a:spcBef>
              <a:buSzPct val="75000"/>
              <a:buFont typeface="Wingdings" pitchFamily="2" charset="2"/>
              <a:buChar char="l"/>
            </a:pPr>
            <a:endParaRPr lang="en-US" altLang="zh-TW" sz="800" b="1" dirty="0" smtClean="0">
              <a:latin typeface="+mj-ea"/>
              <a:ea typeface="+mj-ea"/>
            </a:endParaRPr>
          </a:p>
          <a:p>
            <a:pPr>
              <a:spcBef>
                <a:spcPts val="1800"/>
              </a:spcBef>
              <a:buSzPct val="75000"/>
              <a:buNone/>
            </a:pPr>
            <a:r>
              <a:rPr lang="en-US" altLang="zh-TW" sz="3000" b="1" dirty="0" smtClean="0">
                <a:solidFill>
                  <a:srgbClr val="0033CC"/>
                </a:solidFill>
                <a:latin typeface="+mj-ea"/>
                <a:ea typeface="+mj-ea"/>
                <a:cs typeface="Arial" pitchFamily="34" charset="0"/>
              </a:rPr>
              <a:t>	</a:t>
            </a:r>
            <a:r>
              <a:rPr lang="zh-TW" altLang="en-US" sz="3000" b="1" dirty="0" smtClean="0">
                <a:solidFill>
                  <a:srgbClr val="0033CC"/>
                </a:solidFill>
                <a:latin typeface="+mj-ea"/>
                <a:ea typeface="+mj-ea"/>
                <a:cs typeface="Arial" pitchFamily="34" charset="0"/>
              </a:rPr>
              <a:t>副量表的原始平均數</a:t>
            </a:r>
            <a:r>
              <a:rPr lang="en-US" altLang="zh-TW" sz="3000" b="1" dirty="0" smtClean="0">
                <a:solidFill>
                  <a:srgbClr val="0033CC"/>
                </a:solidFill>
                <a:latin typeface="+mj-ea"/>
                <a:ea typeface="+mj-ea"/>
                <a:cs typeface="Arial" pitchFamily="34" charset="0"/>
              </a:rPr>
              <a:t>* </a:t>
            </a:r>
            <a:r>
              <a:rPr lang="zh-TW" altLang="en-US" sz="3000" b="1" dirty="0" smtClean="0">
                <a:solidFill>
                  <a:srgbClr val="0033CC"/>
                </a:solidFill>
                <a:latin typeface="+mj-ea"/>
                <a:ea typeface="+mj-ea"/>
                <a:cs typeface="Arial" pitchFamily="34" charset="0"/>
              </a:rPr>
              <a:t>題項數量 </a:t>
            </a:r>
            <a:endParaRPr lang="en-US" altLang="zh-TW" sz="3000" b="1" dirty="0" smtClean="0">
              <a:solidFill>
                <a:srgbClr val="0033CC"/>
              </a:solidFill>
              <a:latin typeface="+mj-ea"/>
              <a:ea typeface="+mj-ea"/>
              <a:cs typeface="Arial" pitchFamily="34" charset="0"/>
            </a:endParaRPr>
          </a:p>
          <a:p>
            <a:pPr>
              <a:spcBef>
                <a:spcPts val="1800"/>
              </a:spcBef>
              <a:buSzPct val="75000"/>
              <a:buNone/>
            </a:pPr>
            <a:r>
              <a:rPr lang="en-US" altLang="zh-TW" sz="3000" b="1" dirty="0" smtClean="0">
                <a:solidFill>
                  <a:srgbClr val="0033CC"/>
                </a:solidFill>
                <a:latin typeface="+mj-ea"/>
                <a:ea typeface="+mj-ea"/>
                <a:cs typeface="Arial" pitchFamily="34" charset="0"/>
              </a:rPr>
              <a:t>=</a:t>
            </a:r>
            <a:r>
              <a:rPr lang="zh-TW" altLang="en-US" sz="3000" b="1" dirty="0" smtClean="0">
                <a:solidFill>
                  <a:srgbClr val="0033CC"/>
                </a:solidFill>
                <a:latin typeface="+mj-ea"/>
                <a:ea typeface="+mj-ea"/>
                <a:cs typeface="Arial" pitchFamily="34" charset="0"/>
              </a:rPr>
              <a:t> 換算表中的</a:t>
            </a:r>
            <a:r>
              <a:rPr lang="en-US" altLang="zh-TW" sz="3000" b="1" dirty="0" smtClean="0">
                <a:solidFill>
                  <a:srgbClr val="0033CC"/>
                </a:solidFill>
                <a:latin typeface="Arial" pitchFamily="34" charset="0"/>
                <a:ea typeface="+mj-ea"/>
                <a:cs typeface="Arial" pitchFamily="34" charset="0"/>
              </a:rPr>
              <a:t>Raw Score</a:t>
            </a:r>
          </a:p>
          <a:p>
            <a:pPr>
              <a:spcBef>
                <a:spcPts val="1800"/>
              </a:spcBef>
              <a:buSzPct val="75000"/>
              <a:buNone/>
            </a:pPr>
            <a:endParaRPr lang="zh-TW" altLang="en-US" sz="800" b="1" dirty="0" smtClean="0">
              <a:solidFill>
                <a:srgbClr val="0033CC"/>
              </a:solidFill>
              <a:latin typeface="+mj-ea"/>
              <a:ea typeface="+mj-ea"/>
              <a:cs typeface="Arial" pitchFamily="34" charset="0"/>
            </a:endParaRPr>
          </a:p>
          <a:p>
            <a:pPr>
              <a:spcBef>
                <a:spcPts val="1800"/>
              </a:spcBef>
              <a:buSzPct val="75000"/>
              <a:buFont typeface="Wingdings" pitchFamily="2" charset="2"/>
              <a:buChar char="l"/>
            </a:pPr>
            <a:r>
              <a:rPr lang="zh-TW" altLang="en-US" b="1" dirty="0" smtClean="0">
                <a:latin typeface="+mj-ea"/>
                <a:ea typeface="+mj-ea"/>
              </a:rPr>
              <a:t>用得出的</a:t>
            </a:r>
            <a:r>
              <a:rPr lang="en-US" altLang="zh-TW" b="1" dirty="0" smtClean="0">
                <a:latin typeface="Arial" pitchFamily="34" charset="0"/>
                <a:ea typeface="+mj-ea"/>
                <a:cs typeface="Arial" pitchFamily="34" charset="0"/>
              </a:rPr>
              <a:t>Raw Score</a:t>
            </a:r>
            <a:r>
              <a:rPr lang="zh-TW" altLang="en-US" b="1" dirty="0" smtClean="0">
                <a:latin typeface="+mj-ea"/>
                <a:ea typeface="+mj-ea"/>
              </a:rPr>
              <a:t>對應換算表中的</a:t>
            </a:r>
            <a:r>
              <a:rPr lang="en-US" b="1" dirty="0" smtClean="0">
                <a:latin typeface="+mj-ea"/>
                <a:ea typeface="+mj-ea"/>
              </a:rPr>
              <a:t> RASCH </a:t>
            </a:r>
            <a:r>
              <a:rPr lang="en-US" b="1" dirty="0" smtClean="0">
                <a:latin typeface="Arial" pitchFamily="34" charset="0"/>
                <a:ea typeface="+mj-ea"/>
                <a:cs typeface="Arial" pitchFamily="34" charset="0"/>
              </a:rPr>
              <a:t>Measure</a:t>
            </a:r>
            <a:r>
              <a:rPr lang="zh-TW" altLang="en-US" b="1" dirty="0" smtClean="0">
                <a:latin typeface="+mj-ea"/>
                <a:ea typeface="+mj-ea"/>
              </a:rPr>
              <a:t>欄位，找出其羅氏</a:t>
            </a:r>
            <a:r>
              <a:rPr lang="zh-TW" altLang="en-US" b="1" dirty="0" smtClean="0">
                <a:latin typeface="+mj-ea"/>
              </a:rPr>
              <a:t>分數</a:t>
            </a:r>
            <a:r>
              <a:rPr lang="en-US" altLang="zh-TW" b="1" dirty="0" smtClean="0">
                <a:latin typeface="Arial" pitchFamily="34" charset="0"/>
                <a:ea typeface="+mj-ea"/>
                <a:cs typeface="Arial" pitchFamily="34" charset="0"/>
              </a:rPr>
              <a:t>(</a:t>
            </a:r>
            <a:r>
              <a:rPr lang="en-US" b="1" dirty="0" smtClean="0">
                <a:latin typeface="+mj-ea"/>
              </a:rPr>
              <a:t>RASCH </a:t>
            </a:r>
            <a:r>
              <a:rPr lang="en-US" b="1" dirty="0" smtClean="0">
                <a:latin typeface="Arial" pitchFamily="34" charset="0"/>
                <a:cs typeface="Arial" pitchFamily="34" charset="0"/>
              </a:rPr>
              <a:t>Measure</a:t>
            </a:r>
            <a:r>
              <a:rPr lang="en-US" altLang="zh-TW" b="1" dirty="0" smtClean="0">
                <a:latin typeface="Arial" pitchFamily="34" charset="0"/>
                <a:ea typeface="+mj-ea"/>
                <a:cs typeface="Arial" pitchFamily="34" charset="0"/>
              </a:rPr>
              <a:t>)</a:t>
            </a:r>
            <a:r>
              <a:rPr lang="zh-TW" altLang="en-US" b="1" dirty="0" smtClean="0">
                <a:latin typeface="+mj-ea"/>
                <a:ea typeface="+mj-ea"/>
              </a:rPr>
              <a:t> 。</a:t>
            </a:r>
            <a:endParaRPr lang="zh-TW" altLang="en-US" b="1" dirty="0" smtClean="0">
              <a:latin typeface="+mj-ea"/>
              <a:ea typeface="+mj-ea"/>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161</a:t>
            </a:fld>
            <a:endParaRPr lang="zh-TW" altLang="en-US" dirty="0"/>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200045" y="0"/>
            <a:ext cx="8111441" cy="712788"/>
          </a:xfrm>
        </p:spPr>
        <p:txBody>
          <a:bodyPr/>
          <a:lstStyle/>
          <a:p>
            <a:r>
              <a:rPr lang="zh-TW" altLang="en-US" sz="2800" b="1" dirty="0" smtClean="0">
                <a:latin typeface="+mj-ea"/>
              </a:rPr>
              <a:t>初中換算表例子</a:t>
            </a:r>
            <a:endParaRPr lang="zh-TW" altLang="en-US" sz="2600" dirty="0" smtClean="0">
              <a:latin typeface="Arial" pitchFamily="34" charset="0"/>
              <a:ea typeface="新細明體" pitchFamily="18" charset="-120"/>
              <a:cs typeface="Arial" pitchFamily="34" charset="0"/>
            </a:endParaRPr>
          </a:p>
        </p:txBody>
      </p:sp>
      <p:sp>
        <p:nvSpPr>
          <p:cNvPr id="5" name="Content Placeholder 2"/>
          <p:cNvSpPr txBox="1">
            <a:spLocks/>
          </p:cNvSpPr>
          <p:nvPr/>
        </p:nvSpPr>
        <p:spPr bwMode="auto">
          <a:xfrm>
            <a:off x="260371" y="657987"/>
            <a:ext cx="7010400" cy="865187"/>
          </a:xfrm>
          <a:prstGeom prst="rect">
            <a:avLst/>
          </a:prstGeom>
          <a:noFill/>
          <a:ln w="9525">
            <a:noFill/>
            <a:miter lim="800000"/>
            <a:headEnd/>
            <a:tailEnd/>
          </a:ln>
        </p:spPr>
        <p:txBody>
          <a:bodyPr/>
          <a:lstStyle/>
          <a:p>
            <a:pPr marL="342900" indent="-342900">
              <a:spcBef>
                <a:spcPct val="50000"/>
              </a:spcBef>
              <a:buSzPct val="75000"/>
              <a:buFont typeface="Wingdings" pitchFamily="2" charset="2"/>
              <a:buChar char="l"/>
              <a:defRPr/>
            </a:pPr>
            <a:r>
              <a:rPr kumimoji="0" lang="zh-TW" altLang="en-US" sz="2400" b="1" kern="0" dirty="0" smtClean="0">
                <a:latin typeface="Arial" pitchFamily="34" charset="0"/>
                <a:ea typeface="+mn-ea"/>
                <a:cs typeface="Arial" pitchFamily="34" charset="0"/>
              </a:rPr>
              <a:t>自我概念</a:t>
            </a:r>
            <a:endParaRPr kumimoji="0" lang="en-US" altLang="zh-TW" sz="2400" b="1" kern="0" dirty="0">
              <a:latin typeface="Arial" pitchFamily="34" charset="0"/>
              <a:ea typeface="+mn-ea"/>
              <a:cs typeface="Arial" pitchFamily="34" charset="0"/>
            </a:endParaRPr>
          </a:p>
          <a:p>
            <a:pPr marL="742950" lvl="1" indent="-285750">
              <a:spcBef>
                <a:spcPct val="20000"/>
              </a:spcBef>
              <a:buFont typeface="Wingdings" pitchFamily="2" charset="2"/>
              <a:buChar char="Ø"/>
              <a:defRPr/>
            </a:pPr>
            <a:r>
              <a:rPr kumimoji="0" lang="zh-TW" altLang="en-US" sz="2200" b="1" i="1" kern="0" dirty="0" smtClean="0">
                <a:latin typeface="Arial" pitchFamily="34" charset="0"/>
                <a:cs typeface="Arial" pitchFamily="34" charset="0"/>
              </a:rPr>
              <a:t>情緒穩定性</a:t>
            </a:r>
            <a:r>
              <a:rPr kumimoji="0" lang="en-US" altLang="zh-TW" sz="2200" b="1" i="1" kern="0" dirty="0" smtClean="0">
                <a:latin typeface="Arial" pitchFamily="34" charset="0"/>
                <a:cs typeface="Arial" pitchFamily="34" charset="0"/>
              </a:rPr>
              <a:t> (</a:t>
            </a:r>
            <a:r>
              <a:rPr kumimoji="0" lang="zh-TW" altLang="en-US" sz="2200" b="1" i="1" kern="0" dirty="0" smtClean="0">
                <a:latin typeface="Arial" pitchFamily="34" charset="0"/>
                <a:cs typeface="Arial" pitchFamily="34" charset="0"/>
              </a:rPr>
              <a:t>題項數量</a:t>
            </a:r>
            <a:r>
              <a:rPr kumimoji="0" lang="en-US" altLang="zh-TW" sz="2200" b="1" i="1" kern="0" dirty="0" smtClean="0">
                <a:latin typeface="Arial" pitchFamily="34" charset="0"/>
                <a:cs typeface="Arial" pitchFamily="34" charset="0"/>
              </a:rPr>
              <a:t>: 8)</a:t>
            </a:r>
            <a:endParaRPr kumimoji="0" lang="zh-TW" altLang="en-US" sz="2200" b="1" i="1" kern="0" dirty="0">
              <a:latin typeface="Arial" pitchFamily="34" charset="0"/>
              <a:cs typeface="Arial" pitchFamily="34" charset="0"/>
            </a:endParaRPr>
          </a:p>
        </p:txBody>
      </p:sp>
      <p:graphicFrame>
        <p:nvGraphicFramePr>
          <p:cNvPr id="6" name="Table 5"/>
          <p:cNvGraphicFramePr>
            <a:graphicFrameLocks noGrp="1"/>
          </p:cNvGraphicFramePr>
          <p:nvPr/>
        </p:nvGraphicFramePr>
        <p:xfrm>
          <a:off x="329297" y="1429878"/>
          <a:ext cx="8665846" cy="5236735"/>
        </p:xfrm>
        <a:graphic>
          <a:graphicData uri="http://schemas.openxmlformats.org/drawingml/2006/table">
            <a:tbl>
              <a:tblPr/>
              <a:tblGrid>
                <a:gridCol w="702061"/>
                <a:gridCol w="1021685"/>
                <a:gridCol w="1046420"/>
                <a:gridCol w="779415"/>
                <a:gridCol w="1168143"/>
                <a:gridCol w="1046419"/>
                <a:gridCol w="726407"/>
                <a:gridCol w="1101392"/>
                <a:gridCol w="1073904"/>
              </a:tblGrid>
              <a:tr h="8585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-6.3267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1.86735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17</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-1.10738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0.615819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26</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2.272978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0.632838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-5.01322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1.07674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-0.731522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0.610216</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27</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2.679772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0.644114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10</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-4.15599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0.818009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-0.362364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0.605221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3.107974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0.667288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11</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-3.57562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0.717247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20</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0.002043</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0.602711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3.581506</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0.71414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-3.0998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0.6675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21</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0.365587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0.603734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30</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4.155051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0.812334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13</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-2.67293</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0.64204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0.732413</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0.608108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31</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5.000497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1.0701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14</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-2.26951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0.629797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23</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1.105994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0.614461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6.302804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1.86264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33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15</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-1.8768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0.62417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24</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1.487575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0.62091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16</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-1.4896</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0.620412</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25</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1.876704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0.626529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811AAEEF-F233-4E32-A923-D4DF4B556C67}" type="slidenum">
              <a:rPr lang="en-US" altLang="zh-TW" smtClean="0"/>
              <a:pPr/>
              <a:t>162</a:t>
            </a:fld>
            <a:endParaRPr lang="zh-TW" altLang="en-US" dirty="0"/>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165662" y="0"/>
            <a:ext cx="7941108" cy="712788"/>
          </a:xfrm>
        </p:spPr>
        <p:txBody>
          <a:bodyPr>
            <a:normAutofit/>
          </a:bodyPr>
          <a:lstStyle/>
          <a:p>
            <a:r>
              <a:rPr lang="zh-TW" altLang="en-US" sz="2800" b="1" dirty="0" smtClean="0">
                <a:latin typeface="+mj-ea"/>
              </a:rPr>
              <a:t>高中換算表例子</a:t>
            </a:r>
            <a:endParaRPr lang="zh-TW" altLang="en-US" sz="2800" dirty="0" smtClean="0">
              <a:latin typeface="Arial" pitchFamily="34" charset="0"/>
              <a:ea typeface="新細明體" pitchFamily="18" charset="-120"/>
              <a:cs typeface="Arial" pitchFamily="34" charset="0"/>
            </a:endParaRPr>
          </a:p>
        </p:txBody>
      </p:sp>
      <p:sp>
        <p:nvSpPr>
          <p:cNvPr id="5" name="Content Placeholder 2"/>
          <p:cNvSpPr txBox="1">
            <a:spLocks/>
          </p:cNvSpPr>
          <p:nvPr/>
        </p:nvSpPr>
        <p:spPr bwMode="auto">
          <a:xfrm>
            <a:off x="194090" y="626089"/>
            <a:ext cx="7010400" cy="865187"/>
          </a:xfrm>
          <a:prstGeom prst="rect">
            <a:avLst/>
          </a:prstGeom>
          <a:noFill/>
          <a:ln w="9525">
            <a:noFill/>
            <a:miter lim="800000"/>
            <a:headEnd/>
            <a:tailEnd/>
          </a:ln>
        </p:spPr>
        <p:txBody>
          <a:bodyPr/>
          <a:lstStyle/>
          <a:p>
            <a:pPr marL="342900" indent="-342900">
              <a:spcBef>
                <a:spcPct val="50000"/>
              </a:spcBef>
              <a:buSzPct val="75000"/>
              <a:buFont typeface="Wingdings" pitchFamily="2" charset="2"/>
              <a:buChar char="l"/>
              <a:defRPr/>
            </a:pPr>
            <a:r>
              <a:rPr lang="zh-TW" altLang="en-US" sz="2400" b="1" kern="0" dirty="0" smtClean="0">
                <a:latin typeface="Arial" pitchFamily="34" charset="0"/>
                <a:cs typeface="Arial" pitchFamily="34" charset="0"/>
              </a:rPr>
              <a:t>自我概念</a:t>
            </a:r>
            <a:endParaRPr lang="en-US" altLang="zh-TW" sz="2400" b="1" kern="0" dirty="0" smtClean="0">
              <a:latin typeface="Arial" pitchFamily="34" charset="0"/>
              <a:cs typeface="Arial" pitchFamily="34" charset="0"/>
            </a:endParaRPr>
          </a:p>
          <a:p>
            <a:pPr marL="742950" lvl="1" indent="-285750">
              <a:buFont typeface="Wingdings" pitchFamily="2" charset="2"/>
              <a:buChar char="Ø"/>
              <a:defRPr/>
            </a:pPr>
            <a:r>
              <a:rPr lang="zh-TW" altLang="en-US" sz="2200" b="1" i="1" kern="0" dirty="0" smtClean="0">
                <a:latin typeface="Arial" pitchFamily="34" charset="0"/>
                <a:cs typeface="Arial" pitchFamily="34" charset="0"/>
              </a:rPr>
              <a:t>情緒穩定性</a:t>
            </a:r>
            <a:r>
              <a:rPr lang="en-US" altLang="zh-TW" sz="2200" b="1" i="1" kern="0" dirty="0" smtClean="0">
                <a:latin typeface="Arial" pitchFamily="34" charset="0"/>
                <a:cs typeface="Arial" pitchFamily="34" charset="0"/>
              </a:rPr>
              <a:t> (</a:t>
            </a:r>
            <a:r>
              <a:rPr lang="zh-TW" altLang="en-US" sz="2200" b="1" i="1" kern="0" dirty="0" smtClean="0">
                <a:latin typeface="Arial" pitchFamily="34" charset="0"/>
                <a:cs typeface="Arial" pitchFamily="34" charset="0"/>
              </a:rPr>
              <a:t>題項數量</a:t>
            </a:r>
            <a:r>
              <a:rPr lang="en-US" altLang="zh-TW" sz="2200" b="1" i="1" kern="0" dirty="0" smtClean="0">
                <a:latin typeface="Arial" pitchFamily="34" charset="0"/>
                <a:cs typeface="Arial" pitchFamily="34" charset="0"/>
              </a:rPr>
              <a:t>: 8)</a:t>
            </a:r>
            <a:endParaRPr lang="zh-TW" altLang="en-US" sz="2200" b="1" i="1" kern="0" dirty="0">
              <a:latin typeface="Arial" pitchFamily="34" charset="0"/>
              <a:cs typeface="Arial" pitchFamily="34" charset="0"/>
            </a:endParaRPr>
          </a:p>
        </p:txBody>
      </p:sp>
      <p:graphicFrame>
        <p:nvGraphicFramePr>
          <p:cNvPr id="6" name="Table 5"/>
          <p:cNvGraphicFramePr>
            <a:graphicFrameLocks noGrp="1"/>
          </p:cNvGraphicFramePr>
          <p:nvPr/>
        </p:nvGraphicFramePr>
        <p:xfrm>
          <a:off x="274277" y="1376090"/>
          <a:ext cx="8742130" cy="5290523"/>
        </p:xfrm>
        <a:graphic>
          <a:graphicData uri="http://schemas.openxmlformats.org/drawingml/2006/table">
            <a:tbl>
              <a:tblPr/>
              <a:tblGrid>
                <a:gridCol w="738940"/>
                <a:gridCol w="1060736"/>
                <a:gridCol w="1034912"/>
                <a:gridCol w="707157"/>
                <a:gridCol w="1191838"/>
                <a:gridCol w="1060736"/>
                <a:gridCol w="760790"/>
                <a:gridCol w="1114367"/>
                <a:gridCol w="1072654"/>
              </a:tblGrid>
              <a:tr h="830564">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-6.82475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1.86549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17</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-1.24588</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0.678913</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26</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2.632781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0.66312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-5.51453</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1.07565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-0.795884</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0.662347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27</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3.072665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0.664962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10</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-4.65595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0.821212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-0.367393</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0.647784</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3.523547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0.681155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11</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-4.06578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0.727392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20</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0.046658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0.640567</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4.012837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0.723455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-3.5695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0.68729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21</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0.456969</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0.641929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30</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4.598139</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0.818712</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13</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-3.10825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0.674474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0.873831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0.650172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31</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5.453198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1.07423</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14</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-2.65262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0.677345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23</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1.303574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0.660728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6.761484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1.86479</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15</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-2.18801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0.685828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24</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1.745217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0.66728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16</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-1.71462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0.688431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25</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2.190786</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0.666696</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811AAEEF-F233-4E32-A923-D4DF4B556C67}" type="slidenum">
              <a:rPr lang="en-US" altLang="zh-TW" smtClean="0"/>
              <a:pPr/>
              <a:t>163</a:t>
            </a:fld>
            <a:endParaRPr lang="zh-TW" altLang="en-US" dirty="0"/>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D1C6FD-A228-4DFF-9C48-5B61C80157C8}" type="slidenum">
              <a:rPr lang="en-US" altLang="zh-TW" smtClean="0"/>
              <a:pPr/>
              <a:t>164</a:t>
            </a:fld>
            <a:endParaRPr lang="zh-TW" altLang="en-US" dirty="0"/>
          </a:p>
        </p:txBody>
      </p:sp>
      <p:graphicFrame>
        <p:nvGraphicFramePr>
          <p:cNvPr id="4" name="圖表 3"/>
          <p:cNvGraphicFramePr/>
          <p:nvPr/>
        </p:nvGraphicFramePr>
        <p:xfrm>
          <a:off x="299545" y="819806"/>
          <a:ext cx="8418786" cy="60381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3"/>
          <p:cNvSpPr txBox="1"/>
          <p:nvPr/>
        </p:nvSpPr>
        <p:spPr>
          <a:xfrm>
            <a:off x="3392916" y="237637"/>
            <a:ext cx="2579552" cy="437043"/>
          </a:xfrm>
          <a:prstGeom prst="rect">
            <a:avLst/>
          </a:prstGeom>
          <a:noFill/>
        </p:spPr>
        <p:txBody>
          <a:bodyPr wrap="none" rtlCol="0">
            <a:spAutoFit/>
          </a:bodyPr>
          <a:lstStyle/>
          <a:p>
            <a:r>
              <a:rPr lang="zh-TW" altLang="en-US" sz="2800" b="1" dirty="0" smtClean="0">
                <a:latin typeface="Arial" pitchFamily="34" charset="0"/>
                <a:cs typeface="Arial" pitchFamily="34" charset="0"/>
              </a:rPr>
              <a:t>自我概念</a:t>
            </a:r>
            <a:r>
              <a:rPr lang="en-US" sz="2800" b="1" dirty="0" smtClean="0">
                <a:latin typeface="Arial" pitchFamily="34" charset="0"/>
                <a:cs typeface="Arial" pitchFamily="34" charset="0"/>
              </a:rPr>
              <a:t>(</a:t>
            </a:r>
            <a:r>
              <a:rPr lang="zh-TW" altLang="en-US" sz="2800" b="1" dirty="0" smtClean="0">
                <a:latin typeface="Arial" pitchFamily="34" charset="0"/>
                <a:cs typeface="Arial" pitchFamily="34" charset="0"/>
              </a:rPr>
              <a:t>初中</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5282" y="221871"/>
            <a:ext cx="2236510" cy="387798"/>
          </a:xfrm>
          <a:prstGeom prst="rect">
            <a:avLst/>
          </a:prstGeom>
          <a:noFill/>
        </p:spPr>
        <p:txBody>
          <a:bodyPr wrap="none" rtlCol="0">
            <a:spAutoFit/>
          </a:bodyPr>
          <a:lstStyle/>
          <a:p>
            <a:r>
              <a:rPr lang="zh-TW" altLang="en-US" sz="2400" b="1" dirty="0" smtClean="0"/>
              <a:t>自我概念</a:t>
            </a:r>
            <a:r>
              <a:rPr lang="en-US" sz="2400" b="1" dirty="0" smtClean="0"/>
              <a:t>(</a:t>
            </a:r>
            <a:r>
              <a:rPr lang="zh-TW" altLang="en-US" sz="2400" b="1" dirty="0" smtClean="0"/>
              <a:t>初中</a:t>
            </a:r>
            <a:r>
              <a:rPr lang="en-US" sz="2400" b="1" dirty="0" smtClean="0"/>
              <a:t>)</a:t>
            </a:r>
            <a:endParaRPr lang="en-US" sz="2400" b="1" dirty="0"/>
          </a:p>
        </p:txBody>
      </p:sp>
      <p:sp>
        <p:nvSpPr>
          <p:cNvPr id="5" name="Slide Number Placeholder 4"/>
          <p:cNvSpPr>
            <a:spLocks noGrp="1"/>
          </p:cNvSpPr>
          <p:nvPr>
            <p:ph type="sldNum" sz="quarter" idx="12"/>
          </p:nvPr>
        </p:nvSpPr>
        <p:spPr/>
        <p:txBody>
          <a:bodyPr/>
          <a:lstStyle/>
          <a:p>
            <a:fld id="{6AD1C6FD-A228-4DFF-9C48-5B61C80157C8}" type="slidenum">
              <a:rPr lang="en-US" altLang="zh-TW" smtClean="0"/>
              <a:pPr/>
              <a:t>165</a:t>
            </a:fld>
            <a:endParaRPr lang="zh-TW" altLang="en-US" dirty="0"/>
          </a:p>
        </p:txBody>
      </p:sp>
      <p:graphicFrame>
        <p:nvGraphicFramePr>
          <p:cNvPr id="6" name="圖表 5"/>
          <p:cNvGraphicFramePr/>
          <p:nvPr/>
        </p:nvGraphicFramePr>
        <p:xfrm>
          <a:off x="0" y="650984"/>
          <a:ext cx="9144000" cy="62070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166</a:t>
            </a:fld>
            <a:endParaRPr lang="zh-TW" altLang="en-US" dirty="0"/>
          </a:p>
        </p:txBody>
      </p:sp>
      <p:sp>
        <p:nvSpPr>
          <p:cNvPr id="3" name="TextBox 2"/>
          <p:cNvSpPr txBox="1"/>
          <p:nvPr/>
        </p:nvSpPr>
        <p:spPr>
          <a:xfrm>
            <a:off x="606176" y="893852"/>
            <a:ext cx="3719244" cy="7945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en-US" sz="3200" b="1" dirty="0" smtClean="0"/>
              <a:t>Rating Raw Score</a:t>
            </a:r>
            <a:endParaRPr lang="en-US" sz="3200" b="1" dirty="0"/>
          </a:p>
        </p:txBody>
      </p:sp>
      <p:sp>
        <p:nvSpPr>
          <p:cNvPr id="4" name="TextBox 3"/>
          <p:cNvSpPr txBox="1"/>
          <p:nvPr/>
        </p:nvSpPr>
        <p:spPr>
          <a:xfrm>
            <a:off x="5361394" y="934948"/>
            <a:ext cx="2825393" cy="761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en-US" sz="3200" b="1" dirty="0" err="1" smtClean="0"/>
              <a:t>Rasch</a:t>
            </a:r>
            <a:r>
              <a:rPr lang="en-US" sz="3200" b="1" dirty="0" smtClean="0"/>
              <a:t> Score</a:t>
            </a:r>
            <a:endParaRPr lang="en-US" sz="3200" b="1" dirty="0"/>
          </a:p>
        </p:txBody>
      </p:sp>
      <p:sp>
        <p:nvSpPr>
          <p:cNvPr id="5" name="TextBox 4"/>
          <p:cNvSpPr txBox="1"/>
          <p:nvPr/>
        </p:nvSpPr>
        <p:spPr>
          <a:xfrm>
            <a:off x="770562" y="2125038"/>
            <a:ext cx="3328827" cy="535531"/>
          </a:xfrm>
          <a:prstGeom prst="rect">
            <a:avLst/>
          </a:prstGeom>
          <a:noFill/>
        </p:spPr>
        <p:txBody>
          <a:bodyPr wrap="square" rtlCol="0">
            <a:spAutoFit/>
          </a:bodyPr>
          <a:lstStyle/>
          <a:p>
            <a:r>
              <a:rPr lang="en-US" sz="3600" b="1" dirty="0" smtClean="0"/>
              <a:t>3.9 - 3.8 = 0.1</a:t>
            </a:r>
            <a:endParaRPr lang="en-US" sz="3600" b="1" dirty="0"/>
          </a:p>
        </p:txBody>
      </p:sp>
      <p:sp>
        <p:nvSpPr>
          <p:cNvPr id="6" name="TextBox 5"/>
          <p:cNvSpPr txBox="1"/>
          <p:nvPr/>
        </p:nvSpPr>
        <p:spPr>
          <a:xfrm>
            <a:off x="779126" y="4239772"/>
            <a:ext cx="3328827" cy="535531"/>
          </a:xfrm>
          <a:prstGeom prst="rect">
            <a:avLst/>
          </a:prstGeom>
          <a:noFill/>
        </p:spPr>
        <p:txBody>
          <a:bodyPr wrap="square" rtlCol="0">
            <a:spAutoFit/>
          </a:bodyPr>
          <a:lstStyle/>
          <a:p>
            <a:r>
              <a:rPr lang="en-US" sz="3600" b="1" dirty="0" smtClean="0"/>
              <a:t>2.6 - 2.5 = 0.1</a:t>
            </a:r>
            <a:endParaRPr lang="en-US" sz="3600" b="1" dirty="0"/>
          </a:p>
        </p:txBody>
      </p:sp>
      <p:sp>
        <p:nvSpPr>
          <p:cNvPr id="7" name="TextBox 6"/>
          <p:cNvSpPr txBox="1"/>
          <p:nvPr/>
        </p:nvSpPr>
        <p:spPr>
          <a:xfrm>
            <a:off x="1921268" y="3143892"/>
            <a:ext cx="2321960" cy="58562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zh-TW" altLang="en-US" sz="2800" b="1" dirty="0" smtClean="0">
                <a:latin typeface="Arial" pitchFamily="34" charset="0"/>
                <a:cs typeface="Arial" pitchFamily="34" charset="0"/>
              </a:rPr>
              <a:t>含義不相同</a:t>
            </a:r>
            <a:endParaRPr lang="en-US" altLang="en-US" sz="2800" b="1" dirty="0">
              <a:latin typeface="Arial" pitchFamily="34" charset="0"/>
              <a:cs typeface="Arial" pitchFamily="34" charset="0"/>
            </a:endParaRPr>
          </a:p>
        </p:txBody>
      </p:sp>
      <p:cxnSp>
        <p:nvCxnSpPr>
          <p:cNvPr id="9" name="Straight Arrow Connector 8"/>
          <p:cNvCxnSpPr>
            <a:stCxn id="7" idx="0"/>
          </p:cNvCxnSpPr>
          <p:nvPr/>
        </p:nvCxnSpPr>
        <p:spPr>
          <a:xfrm rot="5400000" flipH="1" flipV="1">
            <a:off x="2892184" y="2768894"/>
            <a:ext cx="565063" cy="18493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rot="16200000" flipH="1">
            <a:off x="2933280" y="3878486"/>
            <a:ext cx="511980" cy="21404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60370" y="2133602"/>
            <a:ext cx="3277456" cy="535531"/>
          </a:xfrm>
          <a:prstGeom prst="rect">
            <a:avLst/>
          </a:prstGeom>
          <a:noFill/>
        </p:spPr>
        <p:txBody>
          <a:bodyPr wrap="square" rtlCol="0">
            <a:spAutoFit/>
          </a:bodyPr>
          <a:lstStyle/>
          <a:p>
            <a:r>
              <a:rPr lang="en-US" sz="3600" b="1" dirty="0" smtClean="0"/>
              <a:t>3.9 – 3.8 = 0.1</a:t>
            </a:r>
            <a:endParaRPr lang="en-US" sz="3600" b="1" dirty="0"/>
          </a:p>
        </p:txBody>
      </p:sp>
      <p:sp>
        <p:nvSpPr>
          <p:cNvPr id="16" name="TextBox 15"/>
          <p:cNvSpPr txBox="1"/>
          <p:nvPr/>
        </p:nvSpPr>
        <p:spPr>
          <a:xfrm>
            <a:off x="7263828" y="3214102"/>
            <a:ext cx="1099336" cy="4370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800" b="1" dirty="0" smtClean="0">
                <a:latin typeface="Arial" pitchFamily="34" charset="0"/>
                <a:cs typeface="Arial" pitchFamily="34" charset="0"/>
              </a:rPr>
              <a:t>相同</a:t>
            </a:r>
            <a:endParaRPr lang="en-US" altLang="en-US" sz="2800" b="1" dirty="0">
              <a:latin typeface="Arial" pitchFamily="34" charset="0"/>
              <a:cs typeface="Arial" pitchFamily="34" charset="0"/>
            </a:endParaRPr>
          </a:p>
        </p:txBody>
      </p:sp>
      <p:cxnSp>
        <p:nvCxnSpPr>
          <p:cNvPr id="17" name="Straight Arrow Connector 16"/>
          <p:cNvCxnSpPr>
            <a:stCxn id="16" idx="0"/>
          </p:cNvCxnSpPr>
          <p:nvPr/>
        </p:nvCxnSpPr>
        <p:spPr>
          <a:xfrm rot="5400000" flipH="1" flipV="1">
            <a:off x="7599436" y="2811752"/>
            <a:ext cx="616410" cy="188291"/>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2"/>
          </p:cNvCxnSpPr>
          <p:nvPr/>
        </p:nvCxnSpPr>
        <p:spPr>
          <a:xfrm rot="16200000" flipH="1">
            <a:off x="7617597" y="3847044"/>
            <a:ext cx="609194" cy="21739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01466" y="4828856"/>
            <a:ext cx="327745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00000"/>
              </a:lnSpc>
            </a:pPr>
            <a:r>
              <a:rPr lang="zh-TW" altLang="en-US" sz="2800" b="1" dirty="0" smtClean="0">
                <a:latin typeface="Arial" pitchFamily="34" charset="0"/>
                <a:cs typeface="Arial" pitchFamily="34" charset="0"/>
              </a:rPr>
              <a:t>數值和含義都相同，比較才有效度</a:t>
            </a:r>
            <a:endParaRPr lang="en-US" sz="2800" b="1" dirty="0">
              <a:latin typeface="Arial" pitchFamily="34" charset="0"/>
              <a:cs typeface="Arial" pitchFamily="34" charset="0"/>
            </a:endParaRPr>
          </a:p>
        </p:txBody>
      </p:sp>
      <p:sp>
        <p:nvSpPr>
          <p:cNvPr id="38" name="TextBox 13"/>
          <p:cNvSpPr txBox="1"/>
          <p:nvPr/>
        </p:nvSpPr>
        <p:spPr>
          <a:xfrm>
            <a:off x="5289482" y="4258629"/>
            <a:ext cx="3277456" cy="535531"/>
          </a:xfrm>
          <a:prstGeom prst="rect">
            <a:avLst/>
          </a:prstGeom>
          <a:noFill/>
        </p:spPr>
        <p:txBody>
          <a:bodyPr wrap="square" rtlCol="0">
            <a:spAutoFit/>
          </a:bodyPr>
          <a:lstStyle/>
          <a:p>
            <a:r>
              <a:rPr lang="en-US" sz="3600" b="1" dirty="0" smtClean="0"/>
              <a:t>2.6 – 2.5 = 0.1</a:t>
            </a:r>
            <a:endParaRPr lang="en-US" sz="3600" b="1" dirty="0"/>
          </a:p>
        </p:txBody>
      </p:sp>
      <p:sp>
        <p:nvSpPr>
          <p:cNvPr id="57" name="TextBox 6"/>
          <p:cNvSpPr txBox="1"/>
          <p:nvPr/>
        </p:nvSpPr>
        <p:spPr>
          <a:xfrm>
            <a:off x="881865" y="4857962"/>
            <a:ext cx="3083959" cy="9263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zh-TW" altLang="en-US" sz="2800" b="1" dirty="0" smtClean="0">
                <a:latin typeface="Arial" pitchFamily="34" charset="0"/>
                <a:cs typeface="Arial" pitchFamily="34" charset="0"/>
              </a:rPr>
              <a:t>數值相同，但含義不相同</a:t>
            </a:r>
            <a:endParaRPr lang="en-US" altLang="en-US" sz="28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1273628"/>
            <a:ext cx="7173687" cy="167988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pPr>
            <a:r>
              <a:rPr lang="zh-TW" alt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答問時間</a:t>
            </a:r>
            <a:endPar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167</a:t>
            </a:fld>
            <a:endParaRPr lang="zh-TW" altLang="en-US" dirty="0"/>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aves IMG_6354.JPG"/>
          <p:cNvPicPr>
            <a:picLocks noChangeAspect="1"/>
          </p:cNvPicPr>
          <p:nvPr/>
        </p:nvPicPr>
        <p:blipFill>
          <a:blip r:embed="rId3" cstate="print"/>
          <a:srcRect t="31110" b="33333"/>
          <a:stretch>
            <a:fillRect/>
          </a:stretch>
        </p:blipFill>
        <p:spPr>
          <a:xfrm>
            <a:off x="0" y="2286000"/>
            <a:ext cx="9144000" cy="2362200"/>
          </a:xfrm>
          <a:prstGeom prst="rect">
            <a:avLst/>
          </a:prstGeom>
        </p:spPr>
      </p:pic>
      <p:sp>
        <p:nvSpPr>
          <p:cNvPr id="11" name="Rectangle 10"/>
          <p:cNvSpPr/>
          <p:nvPr/>
        </p:nvSpPr>
        <p:spPr>
          <a:xfrm>
            <a:off x="0" y="2057400"/>
            <a:ext cx="9144000" cy="1524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4680474"/>
            <a:ext cx="9144000" cy="54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ctrTitle"/>
          </p:nvPr>
        </p:nvSpPr>
        <p:spPr>
          <a:xfrm>
            <a:off x="0" y="2334608"/>
            <a:ext cx="9143999" cy="2158571"/>
          </a:xfrm>
        </p:spPr>
        <p:txBody>
          <a:bodyPr>
            <a:noAutofit/>
          </a:bodyPr>
          <a:lstStyle/>
          <a:p>
            <a:pPr algn="ctr" eaLnBrk="1" hangingPunct="1"/>
            <a:r>
              <a:rPr lang="zh-TW" altLang="en-US" sz="9600"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rPr>
              <a:t>謝謝</a:t>
            </a:r>
            <a:r>
              <a:rPr lang="en-US" altLang="zh-TW" sz="9600"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rPr>
              <a:t>!</a:t>
            </a:r>
            <a:endParaRPr lang="en-US" altLang="zh-TW" sz="9600" spc="30" dirty="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endParaRPr>
          </a:p>
        </p:txBody>
      </p:sp>
      <p:pic>
        <p:nvPicPr>
          <p:cNvPr id="8" name="Picture 7" descr="HKIEd logo.bmp"/>
          <p:cNvPicPr>
            <a:picLocks noChangeAspect="1"/>
          </p:cNvPicPr>
          <p:nvPr/>
        </p:nvPicPr>
        <p:blipFill>
          <a:blip r:embed="rId4" cstate="print"/>
          <a:stretch>
            <a:fillRect/>
          </a:stretch>
        </p:blipFill>
        <p:spPr>
          <a:xfrm>
            <a:off x="3014269" y="331076"/>
            <a:ext cx="3118540" cy="116664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82080" y="1440973"/>
          <a:ext cx="8787743" cy="4731241"/>
        </p:xfrm>
        <a:graphic>
          <a:graphicData uri="http://schemas.openxmlformats.org/drawingml/2006/table">
            <a:tbl>
              <a:tblPr/>
              <a:tblGrid>
                <a:gridCol w="3181606"/>
                <a:gridCol w="1741714"/>
                <a:gridCol w="1959429"/>
                <a:gridCol w="1904994"/>
              </a:tblGrid>
              <a:tr h="707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Secondary (Junior)</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(S1-S3)</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Achieved Sample</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Effective Sample</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516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Schools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Aim:100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225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Classes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S1-S3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1,905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478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Students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All</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67,467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27,023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1162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Males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31,385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17,353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r>
              <a:tr h="478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Females</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33,520</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18,125</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r>
              <a:tr h="48985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S1</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21,621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10,269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r>
              <a:tr h="50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22,881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10,613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r>
              <a:tr h="50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22,965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10,646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tr>
            </a:tbl>
          </a:graphicData>
        </a:graphic>
      </p:graphicFrame>
      <p:sp>
        <p:nvSpPr>
          <p:cNvPr id="5" name="Rectangle 5"/>
          <p:cNvSpPr txBox="1">
            <a:spLocks noChangeArrowheads="1"/>
          </p:cNvSpPr>
          <p:nvPr/>
        </p:nvSpPr>
        <p:spPr>
          <a:xfrm>
            <a:off x="163286" y="402782"/>
            <a:ext cx="8784772" cy="8382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APASO-II Norms: Junior Secondary</a:t>
            </a: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17</a:t>
            </a:fld>
            <a:endParaRPr lang="zh-TW"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63536" y="1204893"/>
          <a:ext cx="8467779" cy="5119718"/>
        </p:xfrm>
        <a:graphic>
          <a:graphicData uri="http://schemas.openxmlformats.org/drawingml/2006/table">
            <a:tbl>
              <a:tblPr/>
              <a:tblGrid>
                <a:gridCol w="3090271"/>
                <a:gridCol w="1552354"/>
                <a:gridCol w="1945758"/>
                <a:gridCol w="1879396"/>
              </a:tblGrid>
              <a:tr h="742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Secondary (Senior)</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(S4-S7)</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Achieved Sample</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Effective Sample</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435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Schools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Aim: 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145</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989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Classes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S4-S7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1,791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482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Students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All</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61,544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33,332</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11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Males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27,593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19,164</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r>
              <a:tr h="50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Females</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31,452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21,165</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r>
              <a:tr h="50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S4</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22,104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12,897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r>
              <a:tr h="478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22,325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12,677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r>
              <a:tr h="511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9,047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5,722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8,068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5,238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r>
            </a:tbl>
          </a:graphicData>
        </a:graphic>
      </p:graphicFrame>
      <p:sp>
        <p:nvSpPr>
          <p:cNvPr id="5" name="Rectangle 5"/>
          <p:cNvSpPr txBox="1">
            <a:spLocks noChangeArrowheads="1"/>
          </p:cNvSpPr>
          <p:nvPr/>
        </p:nvSpPr>
        <p:spPr>
          <a:xfrm>
            <a:off x="174172" y="250378"/>
            <a:ext cx="8784772" cy="8382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APASO-II Norms: Senior Secondary</a:t>
            </a: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18</a:t>
            </a:fld>
            <a:endParaRPr lang="zh-TW" alt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2" name="TextBox 7"/>
          <p:cNvSpPr txBox="1">
            <a:spLocks noChangeArrowheads="1"/>
          </p:cNvSpPr>
          <p:nvPr/>
        </p:nvSpPr>
        <p:spPr bwMode="auto">
          <a:xfrm>
            <a:off x="312289" y="225052"/>
            <a:ext cx="8521845" cy="584200"/>
          </a:xfrm>
          <a:prstGeom prst="rect">
            <a:avLst/>
          </a:prstGeom>
          <a:noFill/>
          <a:ln w="9525">
            <a:noFill/>
            <a:miter lim="800000"/>
            <a:headEnd/>
            <a:tailEnd/>
          </a:ln>
        </p:spPr>
        <p:txBody>
          <a:bodyPr wrap="square">
            <a:spAutoFit/>
          </a:bodyPr>
          <a:lstStyle/>
          <a:p>
            <a:pPr marL="984250" indent="-984250">
              <a:lnSpc>
                <a:spcPct val="80000"/>
              </a:lnSpc>
              <a:spcBef>
                <a:spcPct val="20000"/>
              </a:spcBef>
            </a:pPr>
            <a:r>
              <a:rPr kumimoji="0" lang="en-US" altLang="zh-TW" sz="2000" b="1" dirty="0">
                <a:latin typeface="Arial" pitchFamily="34" charset="0"/>
                <a:cs typeface="Arial" pitchFamily="34" charset="0"/>
              </a:rPr>
              <a:t>Table 3. Number of Junior Secondary Students in each Year Level by Gender and by Age</a:t>
            </a:r>
            <a:endParaRPr kumimoji="0" lang="zh-TW" altLang="en-US" sz="2000" b="1" dirty="0">
              <a:latin typeface="Arial" pitchFamily="34" charset="0"/>
              <a:cs typeface="Arial" pitchFamily="34" charset="0"/>
            </a:endParaRPr>
          </a:p>
        </p:txBody>
      </p:sp>
      <p:graphicFrame>
        <p:nvGraphicFramePr>
          <p:cNvPr id="7" name="Table 6"/>
          <p:cNvGraphicFramePr>
            <a:graphicFrameLocks noGrp="1"/>
          </p:cNvGraphicFramePr>
          <p:nvPr/>
        </p:nvGraphicFramePr>
        <p:xfrm>
          <a:off x="297429" y="945553"/>
          <a:ext cx="8510467" cy="5536980"/>
        </p:xfrm>
        <a:graphic>
          <a:graphicData uri="http://schemas.openxmlformats.org/drawingml/2006/table">
            <a:tbl>
              <a:tblPr/>
              <a:tblGrid>
                <a:gridCol w="1170359"/>
                <a:gridCol w="846062"/>
                <a:gridCol w="829339"/>
                <a:gridCol w="839972"/>
                <a:gridCol w="839972"/>
                <a:gridCol w="778574"/>
                <a:gridCol w="709984"/>
                <a:gridCol w="619854"/>
                <a:gridCol w="553552"/>
                <a:gridCol w="563525"/>
                <a:gridCol w="759274"/>
              </a:tblGrid>
              <a:tr h="362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Male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Age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83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83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S1</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866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6788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1537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474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959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6789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1922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673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211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1051</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6736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1863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672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213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0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b="1" dirty="0"/>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b="1"/>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41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Female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Age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83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83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1167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7767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1251</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364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3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1332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7779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1554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494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135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9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1426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7530</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1590</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548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19</a:t>
            </a:fld>
            <a:endParaRPr lang="zh-TW"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828" y="968828"/>
            <a:ext cx="6498772" cy="21605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Background</a:t>
            </a:r>
          </a:p>
          <a:p>
            <a:pPr>
              <a:lnSpc>
                <a:spcPct val="130000"/>
              </a:lnSpc>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&amp; Methods</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2</a:t>
            </a:fld>
            <a:endParaRPr lang="zh-TW"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5" name="TextBox 3"/>
          <p:cNvSpPr txBox="1">
            <a:spLocks noChangeArrowheads="1"/>
          </p:cNvSpPr>
          <p:nvPr/>
        </p:nvSpPr>
        <p:spPr bwMode="auto">
          <a:xfrm>
            <a:off x="361702" y="220891"/>
            <a:ext cx="8514147" cy="584200"/>
          </a:xfrm>
          <a:prstGeom prst="rect">
            <a:avLst/>
          </a:prstGeom>
          <a:noFill/>
          <a:ln w="9525">
            <a:noFill/>
            <a:miter lim="800000"/>
            <a:headEnd/>
            <a:tailEnd/>
          </a:ln>
        </p:spPr>
        <p:txBody>
          <a:bodyPr wrap="square">
            <a:spAutoFit/>
          </a:bodyPr>
          <a:lstStyle/>
          <a:p>
            <a:pPr marL="984250" indent="-984250">
              <a:lnSpc>
                <a:spcPct val="80000"/>
              </a:lnSpc>
              <a:spcBef>
                <a:spcPct val="20000"/>
              </a:spcBef>
            </a:pPr>
            <a:r>
              <a:rPr kumimoji="0" lang="en-US" altLang="zh-TW" sz="2000" b="1" dirty="0">
                <a:latin typeface="Arial" pitchFamily="34" charset="0"/>
                <a:cs typeface="Arial" pitchFamily="34" charset="0"/>
              </a:rPr>
              <a:t>Table 4. Number of Senior Secondary Students in each Year Level by Gender and by Age</a:t>
            </a:r>
            <a:endParaRPr kumimoji="0" lang="zh-TW" altLang="en-US" sz="2000" b="1" dirty="0">
              <a:latin typeface="Arial" pitchFamily="34" charset="0"/>
              <a:cs typeface="Arial" pitchFamily="34" charset="0"/>
            </a:endParaRPr>
          </a:p>
        </p:txBody>
      </p:sp>
      <p:graphicFrame>
        <p:nvGraphicFramePr>
          <p:cNvPr id="7" name="Table 6"/>
          <p:cNvGraphicFramePr>
            <a:graphicFrameLocks noGrp="1"/>
          </p:cNvGraphicFramePr>
          <p:nvPr/>
        </p:nvGraphicFramePr>
        <p:xfrm>
          <a:off x="312822" y="839623"/>
          <a:ext cx="8497418" cy="5844206"/>
        </p:xfrm>
        <a:graphic>
          <a:graphicData uri="http://schemas.openxmlformats.org/drawingml/2006/table">
            <a:tbl>
              <a:tblPr/>
              <a:tblGrid>
                <a:gridCol w="1171181"/>
                <a:gridCol w="643880"/>
                <a:gridCol w="566097"/>
                <a:gridCol w="762410"/>
                <a:gridCol w="762410"/>
                <a:gridCol w="781281"/>
                <a:gridCol w="764297"/>
                <a:gridCol w="764296"/>
                <a:gridCol w="764297"/>
                <a:gridCol w="777506"/>
                <a:gridCol w="739763"/>
              </a:tblGrid>
              <a:tr h="413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Male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Age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3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783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1082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6068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1827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712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205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0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S5</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1047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5842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2273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837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245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416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2178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748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248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7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392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1876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677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348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7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Female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Age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3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44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1456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7106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1620</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582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8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1274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6663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2007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732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672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3012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883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287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5</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602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2558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762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391</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20</a:t>
            </a:fld>
            <a:endParaRPr lang="zh-TW"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8056" y="772885"/>
            <a:ext cx="6498772" cy="139127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30000"/>
              </a:lnSpc>
            </a:pP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18"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21</a:t>
            </a:fld>
            <a:endParaRPr lang="zh-TW"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1259810"/>
            <a:ext cx="8218715" cy="5113694"/>
          </a:xfrm>
        </p:spPr>
        <p:txBody>
          <a:bodyPr>
            <a:normAutofit fontScale="85000" lnSpcReduction="10000"/>
          </a:bodyPr>
          <a:lstStyle/>
          <a:p>
            <a:pPr>
              <a:spcBef>
                <a:spcPts val="3000"/>
              </a:spcBef>
              <a:buSzPct val="75000"/>
              <a:buFont typeface="Wingdings" pitchFamily="2" charset="2"/>
              <a:buChar char="l"/>
            </a:pPr>
            <a:r>
              <a:rPr lang="zh-TW" altLang="en-US" b="1" dirty="0" smtClean="0"/>
              <a:t>增加</a:t>
            </a:r>
            <a:r>
              <a:rPr lang="en-US" altLang="zh-TW" b="1" dirty="0" smtClean="0"/>
              <a:t>/</a:t>
            </a:r>
            <a:r>
              <a:rPr lang="zh-TW" altLang="en-US" b="1" dirty="0" smtClean="0"/>
              <a:t>刪除 </a:t>
            </a:r>
            <a:r>
              <a:rPr lang="en-US" altLang="zh-TW" b="1" dirty="0" smtClean="0"/>
              <a:t>/</a:t>
            </a:r>
            <a:r>
              <a:rPr lang="zh-TW" altLang="en-US" b="1" dirty="0" smtClean="0"/>
              <a:t>修改量表、副量表和題項</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t>回應在訪問、問卷調查及公開諮詢會中，校長、教師、教統局和專家們表達的需要</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t>採用在文獻中找到高信度效度的量表</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latin typeface="Arial" pitchFamily="34" charset="0"/>
                <a:ea typeface="新細明體" pitchFamily="18" charset="-120"/>
                <a:cs typeface="Arial" pitchFamily="34" charset="0"/>
              </a:rPr>
              <a:t>所有</a:t>
            </a:r>
            <a:r>
              <a:rPr lang="en-US" altLang="zh-TW" b="1" dirty="0" smtClean="0">
                <a:latin typeface="Arial" pitchFamily="34" charset="0"/>
                <a:ea typeface="新細明體" pitchFamily="18" charset="-120"/>
                <a:cs typeface="Arial" pitchFamily="34" charset="0"/>
              </a:rPr>
              <a:t>APASO-II</a:t>
            </a:r>
            <a:r>
              <a:rPr lang="zh-TW" altLang="en-US" b="1" dirty="0" smtClean="0">
                <a:latin typeface="Arial" pitchFamily="34" charset="0"/>
                <a:ea typeface="新細明體" pitchFamily="18" charset="-120"/>
                <a:cs typeface="Arial" pitchFamily="34" charset="0"/>
              </a:rPr>
              <a:t>內的量表</a:t>
            </a:r>
            <a:r>
              <a:rPr lang="zh-TW" altLang="en-US" b="1" dirty="0" smtClean="0"/>
              <a:t>已獲原作者批准使用，或由研究小組研制</a:t>
            </a:r>
            <a:endParaRPr lang="en-US" altLang="zh-TW" b="1" dirty="0" smtClean="0"/>
          </a:p>
          <a:p>
            <a:pPr>
              <a:spcBef>
                <a:spcPts val="3000"/>
              </a:spcBef>
              <a:buSzPct val="75000"/>
              <a:buFont typeface="Wingdings" pitchFamily="2" charset="2"/>
              <a:buChar char="l"/>
            </a:pPr>
            <a:r>
              <a:rPr lang="zh-TW" altLang="en-US" b="1" dirty="0" smtClean="0">
                <a:latin typeface="Arial" pitchFamily="34" charset="0"/>
                <a:ea typeface="新細明體" pitchFamily="18" charset="-120"/>
                <a:cs typeface="Arial" pitchFamily="34" charset="0"/>
              </a:rPr>
              <a:t>所有</a:t>
            </a:r>
            <a:r>
              <a:rPr lang="en-US" altLang="zh-TW" b="1" dirty="0" smtClean="0">
                <a:latin typeface="Arial" pitchFamily="34" charset="0"/>
                <a:ea typeface="新細明體" pitchFamily="18" charset="-120"/>
                <a:cs typeface="Arial" pitchFamily="34" charset="0"/>
              </a:rPr>
              <a:t>APASO-II</a:t>
            </a:r>
            <a:r>
              <a:rPr lang="zh-TW" altLang="en-US" b="1" dirty="0" smtClean="0">
                <a:latin typeface="Arial" pitchFamily="34" charset="0"/>
                <a:ea typeface="新細明體" pitchFamily="18" charset="-120"/>
                <a:cs typeface="Arial" pitchFamily="34" charset="0"/>
              </a:rPr>
              <a:t>內的量表及題項均受知識版權保護，不得轉載或翻印。其他人士若想利用這些工具作其他用途 </a:t>
            </a:r>
            <a:r>
              <a:rPr lang="en-US" altLang="zh-TW" b="1" dirty="0" smtClean="0">
                <a:latin typeface="Arial" pitchFamily="34" charset="0"/>
                <a:ea typeface="新細明體" pitchFamily="18" charset="-120"/>
                <a:cs typeface="Arial" pitchFamily="34" charset="0"/>
              </a:rPr>
              <a:t>(</a:t>
            </a:r>
            <a:r>
              <a:rPr lang="zh-TW" altLang="en-US" b="1" dirty="0" smtClean="0">
                <a:latin typeface="Arial" pitchFamily="34" charset="0"/>
                <a:ea typeface="新細明體" pitchFamily="18" charset="-120"/>
                <a:cs typeface="Arial" pitchFamily="34" charset="0"/>
              </a:rPr>
              <a:t>例如學術研究</a:t>
            </a:r>
            <a:r>
              <a:rPr lang="en-US" altLang="zh-TW" b="1" dirty="0" smtClean="0">
                <a:latin typeface="Arial" pitchFamily="34" charset="0"/>
                <a:ea typeface="新細明體" pitchFamily="18" charset="-120"/>
                <a:cs typeface="Arial" pitchFamily="34" charset="0"/>
              </a:rPr>
              <a:t>)</a:t>
            </a:r>
            <a:r>
              <a:rPr lang="zh-TW" altLang="en-US" b="1" dirty="0" smtClean="0">
                <a:latin typeface="Arial" pitchFamily="34" charset="0"/>
                <a:ea typeface="新細明體" pitchFamily="18" charset="-120"/>
                <a:cs typeface="Arial" pitchFamily="34" charset="0"/>
              </a:rPr>
              <a:t>，請直接與原作者聯絡。</a:t>
            </a:r>
          </a:p>
        </p:txBody>
      </p:sp>
      <p:sp>
        <p:nvSpPr>
          <p:cNvPr id="4" name="Title 1"/>
          <p:cNvSpPr txBox="1">
            <a:spLocks/>
          </p:cNvSpPr>
          <p:nvPr/>
        </p:nvSpPr>
        <p:spPr bwMode="auto">
          <a:xfrm>
            <a:off x="1048391" y="329494"/>
            <a:ext cx="7010400" cy="810574"/>
          </a:xfrm>
          <a:prstGeom prst="rect">
            <a:avLst/>
          </a:prstGeom>
          <a:noFill/>
          <a:ln w="9525">
            <a:noFill/>
            <a:miter lim="800000"/>
            <a:headEnd/>
            <a:tailEnd/>
          </a:ln>
        </p:spPr>
        <p:txBody>
          <a:bodyPr anchor="ctr"/>
          <a:lstStyle/>
          <a:p>
            <a:pPr algn="ctr">
              <a:defRPr/>
            </a:pPr>
            <a:r>
              <a:rPr lang="zh-TW" altLang="en-US" sz="41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endParaRPr lang="zh-TW" altLang="en-US" sz="4100"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22</a:t>
            </a:fld>
            <a:endParaRPr lang="zh-TW"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48748" y="679550"/>
          <a:ext cx="8642902" cy="5970631"/>
        </p:xfrm>
        <a:graphic>
          <a:graphicData uri="http://schemas.openxmlformats.org/drawingml/2006/table">
            <a:tbl>
              <a:tblPr/>
              <a:tblGrid>
                <a:gridCol w="3876938"/>
                <a:gridCol w="4765964"/>
              </a:tblGrid>
              <a:tr h="526511">
                <a:tc>
                  <a:txBody>
                    <a:bodyPr/>
                    <a:lstStyle/>
                    <a:p>
                      <a:pPr algn="just">
                        <a:lnSpc>
                          <a:spcPct val="115000"/>
                        </a:lnSpc>
                        <a:spcAft>
                          <a:spcPts val="0"/>
                        </a:spcAft>
                      </a:pPr>
                      <a:r>
                        <a:rPr lang="zh-TW" altLang="en-US" sz="2600" b="1" kern="100" dirty="0" smtClean="0">
                          <a:solidFill>
                            <a:schemeClr val="tx1">
                              <a:lumMod val="95000"/>
                              <a:lumOff val="5000"/>
                            </a:schemeClr>
                          </a:solidFill>
                          <a:latin typeface="Arial" pitchFamily="34" charset="0"/>
                          <a:ea typeface="新細明體"/>
                          <a:cs typeface="Arial" pitchFamily="34" charset="0"/>
                        </a:rPr>
                        <a:t>量表名稱</a:t>
                      </a:r>
                      <a:endParaRPr lang="zh-TW" sz="2600" b="1" kern="100" dirty="0">
                        <a:solidFill>
                          <a:schemeClr val="tx1">
                            <a:lumMod val="95000"/>
                            <a:lumOff val="5000"/>
                          </a:schemeClr>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600" b="1" kern="100" dirty="0" smtClean="0">
                          <a:solidFill>
                            <a:schemeClr val="tx1">
                              <a:lumMod val="95000"/>
                              <a:lumOff val="5000"/>
                            </a:schemeClr>
                          </a:solidFill>
                          <a:latin typeface="Arial" pitchFamily="34" charset="0"/>
                          <a:ea typeface="新細明體"/>
                          <a:cs typeface="Arial" pitchFamily="34" charset="0"/>
                        </a:rPr>
                        <a:t>副量表名稱</a:t>
                      </a:r>
                      <a:endParaRPr lang="zh-TW" sz="2600" b="1" kern="100" dirty="0">
                        <a:solidFill>
                          <a:schemeClr val="tx1">
                            <a:lumMod val="95000"/>
                            <a:lumOff val="5000"/>
                          </a:schemeClr>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94920">
                <a:tc rowSpan="7">
                  <a:txBody>
                    <a:bodyPr/>
                    <a:lstStyle/>
                    <a:p>
                      <a:pPr algn="just">
                        <a:lnSpc>
                          <a:spcPct val="115000"/>
                        </a:lnSpc>
                        <a:spcAft>
                          <a:spcPts val="0"/>
                        </a:spcAft>
                      </a:pPr>
                      <a:r>
                        <a:rPr lang="zh-TW" altLang="en-US" sz="2600" b="1" kern="100" dirty="0" smtClean="0">
                          <a:solidFill>
                            <a:srgbClr val="0033CC"/>
                          </a:solidFill>
                          <a:latin typeface="Arial" pitchFamily="34" charset="0"/>
                          <a:ea typeface="新細明體"/>
                          <a:cs typeface="Arial" pitchFamily="34" charset="0"/>
                        </a:rPr>
                        <a:t>自我概念</a:t>
                      </a:r>
                      <a:r>
                        <a:rPr lang="en-US" sz="2600" b="1" kern="100" dirty="0" smtClean="0">
                          <a:solidFill>
                            <a:srgbClr val="0033CC"/>
                          </a:solidFill>
                          <a:latin typeface="Arial" pitchFamily="34" charset="0"/>
                          <a:ea typeface="新細明體"/>
                          <a:cs typeface="Arial" pitchFamily="34" charset="0"/>
                        </a:rPr>
                        <a:t>*</a:t>
                      </a:r>
                      <a:endParaRPr lang="zh-TW" sz="26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情緒穩定性</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整體</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誠實/可靠</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數學</a:t>
                      </a:r>
                      <a:endParaRPr lang="zh-TW" sz="26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親子關係</a:t>
                      </a:r>
                      <a:endParaRPr lang="zh-TW" sz="26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外貌</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err="1">
                          <a:solidFill>
                            <a:schemeClr val="tx1"/>
                          </a:solidFill>
                          <a:latin typeface="+mj-ea"/>
                          <a:ea typeface="+mj-ea"/>
                          <a:cs typeface="Arial" pitchFamily="34" charset="0"/>
                        </a:rPr>
                        <a:t>英語</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4920">
                <a:tc>
                  <a:txBody>
                    <a:bodyPr/>
                    <a:lstStyle/>
                    <a:p>
                      <a:pPr algn="just">
                        <a:lnSpc>
                          <a:spcPct val="115000"/>
                        </a:lnSpc>
                        <a:spcAft>
                          <a:spcPts val="0"/>
                        </a:spcAft>
                      </a:pPr>
                      <a:r>
                        <a:rPr lang="zh-TW" altLang="en-US" sz="2600" b="1" kern="100" dirty="0" smtClean="0">
                          <a:solidFill>
                            <a:srgbClr val="0033CC"/>
                          </a:solidFill>
                          <a:latin typeface="Arial" pitchFamily="34" charset="0"/>
                          <a:ea typeface="新細明體"/>
                          <a:cs typeface="Arial" pitchFamily="34" charset="0"/>
                        </a:rPr>
                        <a:t>身心健康</a:t>
                      </a:r>
                      <a:r>
                        <a:rPr lang="en-US" altLang="zh-TW" sz="2600" b="1" kern="100" dirty="0" smtClean="0">
                          <a:solidFill>
                            <a:srgbClr val="0033CC"/>
                          </a:solidFill>
                          <a:latin typeface="Arial" pitchFamily="34" charset="0"/>
                          <a:ea typeface="新細明體"/>
                          <a:cs typeface="Arial" pitchFamily="34" charset="0"/>
                        </a:rPr>
                        <a:t>*</a:t>
                      </a:r>
                      <a:endParaRPr lang="zh-TW" sz="26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just" defTabSz="914400" rtl="0" eaLnBrk="1" latinLnBrk="0" hangingPunct="1">
                        <a:lnSpc>
                          <a:spcPct val="115000"/>
                        </a:lnSpc>
                        <a:spcAft>
                          <a:spcPts val="0"/>
                        </a:spcAft>
                        <a:buSzPts val="700"/>
                        <a:buFont typeface="Wingdings"/>
                        <a:buNone/>
                        <a:tabLst>
                          <a:tab pos="160020" algn="l"/>
                        </a:tabLst>
                      </a:pPr>
                      <a:r>
                        <a:rPr lang="en-US" sz="2600" b="1" kern="100" dirty="0" err="1" smtClean="0">
                          <a:solidFill>
                            <a:schemeClr val="tx1"/>
                          </a:solidFill>
                          <a:latin typeface="+mj-ea"/>
                          <a:ea typeface="+mj-ea"/>
                          <a:cs typeface="Arial" pitchFamily="34" charset="0"/>
                        </a:rPr>
                        <a:t>測驗焦慮</a:t>
                      </a:r>
                      <a:r>
                        <a:rPr lang="en-US" sz="2600" b="1" kern="100" dirty="0" smtClean="0">
                          <a:solidFill>
                            <a:schemeClr val="tx1"/>
                          </a:solidFill>
                          <a:latin typeface="+mj-ea"/>
                          <a:ea typeface="+mj-ea"/>
                          <a:cs typeface="Arial" pitchFamily="34" charset="0"/>
                        </a:rPr>
                        <a:t>*</a:t>
                      </a:r>
                      <a:endParaRPr lang="zh-TW" sz="2600" b="1" kern="100" dirty="0">
                        <a:solidFill>
                          <a:schemeClr val="tx1"/>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494920">
                <a:tc rowSpan="3">
                  <a:txBody>
                    <a:bodyPr/>
                    <a:lstStyle/>
                    <a:p>
                      <a:pPr algn="just">
                        <a:lnSpc>
                          <a:spcPct val="115000"/>
                        </a:lnSpc>
                        <a:spcAft>
                          <a:spcPts val="0"/>
                        </a:spcAft>
                      </a:pPr>
                      <a:r>
                        <a:rPr lang="zh-TW" altLang="en-US" sz="2600" b="1" kern="100" dirty="0" smtClean="0">
                          <a:solidFill>
                            <a:srgbClr val="0033CC"/>
                          </a:solidFill>
                          <a:latin typeface="Arial" pitchFamily="34" charset="0"/>
                          <a:ea typeface="新細明體"/>
                          <a:cs typeface="Arial" pitchFamily="34" charset="0"/>
                        </a:rPr>
                        <a:t>壓力管理</a:t>
                      </a:r>
                      <a:endParaRPr lang="zh-TW" sz="26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just" defTabSz="914400" rtl="0" eaLnBrk="1" latinLnBrk="0" hangingPunct="1">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消遣</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4920">
                <a:tc vMerge="1">
                  <a:txBody>
                    <a:bodyPr/>
                    <a:lstStyle/>
                    <a:p>
                      <a:endParaRPr lang="zh-TW" altLang="en-US"/>
                    </a:p>
                  </a:txBody>
                  <a:tcPr/>
                </a:tc>
                <a:tc>
                  <a:txBody>
                    <a:bodyPr/>
                    <a:lstStyle/>
                    <a:p>
                      <a:pPr marL="342900" lvl="0" indent="-342900" algn="just" defTabSz="914400" rtl="0" eaLnBrk="1" latinLnBrk="0" hangingPunct="1">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自我勉勵</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4920">
                <a:tc vMerge="1">
                  <a:txBody>
                    <a:bodyPr/>
                    <a:lstStyle/>
                    <a:p>
                      <a:endParaRPr lang="zh-TW" altLang="en-US"/>
                    </a:p>
                  </a:txBody>
                  <a:tcPr/>
                </a:tc>
                <a:tc>
                  <a:txBody>
                    <a:bodyPr/>
                    <a:lstStyle/>
                    <a:p>
                      <a:pPr marL="342900" lvl="0" indent="-342900" algn="just" defTabSz="914400" rtl="0" eaLnBrk="1" latinLnBrk="0" hangingPunct="1">
                        <a:spcAft>
                          <a:spcPts val="0"/>
                        </a:spcAft>
                        <a:buSzPts val="700"/>
                        <a:buFont typeface="Wingdings"/>
                        <a:buNone/>
                        <a:tabLst>
                          <a:tab pos="160020" algn="l"/>
                        </a:tabLst>
                      </a:pPr>
                      <a:r>
                        <a:rPr lang="en-US" sz="2600" b="1" kern="100" dirty="0" err="1">
                          <a:solidFill>
                            <a:schemeClr val="tx1"/>
                          </a:solidFill>
                          <a:latin typeface="+mj-ea"/>
                          <a:ea typeface="+mj-ea"/>
                          <a:cs typeface="Arial" pitchFamily="34" charset="0"/>
                        </a:rPr>
                        <a:t>控制情況</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Title 1"/>
          <p:cNvSpPr txBox="1">
            <a:spLocks/>
          </p:cNvSpPr>
          <p:nvPr/>
        </p:nvSpPr>
        <p:spPr>
          <a:xfrm>
            <a:off x="226346" y="43544"/>
            <a:ext cx="8656398" cy="6191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kumimoji="0" lang="en-US" altLang="zh-TW"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 </a:t>
            </a:r>
            <a:r>
              <a:rPr kumimoji="0" lang="zh-TW" altLang="en-US"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中學</a:t>
            </a:r>
            <a:endParaRPr kumimoji="0" lang="zh-TW" altLang="en-US" sz="3200" b="0" i="0" u="none" strike="noStrike" kern="1200" cap="none" spc="50" normalizeH="0" baseline="0" noProof="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23</a:t>
            </a:fld>
            <a:endParaRPr lang="zh-TW"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76939" y="628070"/>
          <a:ext cx="8669138" cy="6069612"/>
        </p:xfrm>
        <a:graphic>
          <a:graphicData uri="http://schemas.openxmlformats.org/drawingml/2006/table">
            <a:tbl>
              <a:tblPr/>
              <a:tblGrid>
                <a:gridCol w="4110004"/>
                <a:gridCol w="4559134"/>
              </a:tblGrid>
              <a:tr h="459124">
                <a:tc>
                  <a:txBody>
                    <a:bodyPr/>
                    <a:lstStyle/>
                    <a:p>
                      <a:pPr algn="just">
                        <a:lnSpc>
                          <a:spcPct val="115000"/>
                        </a:lnSpc>
                        <a:spcAft>
                          <a:spcPts val="0"/>
                        </a:spcAft>
                      </a:pPr>
                      <a:r>
                        <a:rPr lang="zh-TW" altLang="en-US" sz="2300" b="1" kern="100" dirty="0" smtClean="0">
                          <a:solidFill>
                            <a:schemeClr val="tx1">
                              <a:lumMod val="95000"/>
                              <a:lumOff val="5000"/>
                            </a:schemeClr>
                          </a:solidFill>
                          <a:latin typeface="+mj-ea"/>
                          <a:ea typeface="+mj-ea"/>
                          <a:cs typeface="Arial" pitchFamily="34" charset="0"/>
                        </a:rPr>
                        <a:t>量表名稱</a:t>
                      </a:r>
                      <a:endParaRPr lang="zh-TW" sz="2300" b="1" kern="100" dirty="0">
                        <a:solidFill>
                          <a:schemeClr val="tx1">
                            <a:lumMod val="95000"/>
                            <a:lumOff val="5000"/>
                          </a:schemeClr>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300" b="1" kern="100" dirty="0" smtClean="0">
                          <a:solidFill>
                            <a:schemeClr val="tx1">
                              <a:lumMod val="95000"/>
                              <a:lumOff val="5000"/>
                            </a:schemeClr>
                          </a:solidFill>
                          <a:latin typeface="+mj-ea"/>
                          <a:ea typeface="+mj-ea"/>
                          <a:cs typeface="Arial" pitchFamily="34" charset="0"/>
                        </a:rPr>
                        <a:t>副量表名稱</a:t>
                      </a:r>
                      <a:endParaRPr lang="zh-TW" sz="2300" b="1" kern="100" dirty="0">
                        <a:solidFill>
                          <a:schemeClr val="tx1">
                            <a:lumMod val="95000"/>
                            <a:lumOff val="5000"/>
                          </a:schemeClr>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31576">
                <a:tc rowSpan="6">
                  <a:txBody>
                    <a:bodyPr/>
                    <a:lstStyle/>
                    <a:p>
                      <a:pPr algn="l">
                        <a:lnSpc>
                          <a:spcPct val="115000"/>
                        </a:lnSpc>
                        <a:spcAft>
                          <a:spcPts val="0"/>
                        </a:spcAft>
                      </a:pPr>
                      <a:r>
                        <a:rPr lang="zh-TW" altLang="en-US" sz="2300" b="1" kern="100" dirty="0" smtClean="0">
                          <a:solidFill>
                            <a:srgbClr val="0033CC"/>
                          </a:solidFill>
                          <a:latin typeface="+mj-ea"/>
                          <a:ea typeface="+mj-ea"/>
                          <a:cs typeface="Arial" pitchFamily="34" charset="0"/>
                        </a:rPr>
                        <a:t>人際關係</a:t>
                      </a:r>
                      <a:r>
                        <a:rPr lang="en-US" sz="2300" b="1" kern="100" dirty="0" smtClean="0">
                          <a:solidFill>
                            <a:srgbClr val="0033CC"/>
                          </a:solidFill>
                          <a:latin typeface="+mj-ea"/>
                          <a:ea typeface="+mj-ea"/>
                          <a:cs typeface="Arial" pitchFamily="34" charset="0"/>
                        </a:rPr>
                        <a:t>*</a:t>
                      </a:r>
                      <a:endParaRPr lang="zh-TW" sz="23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342900" lvl="0" indent="-342900" algn="just">
                        <a:spcAft>
                          <a:spcPts val="0"/>
                        </a:spcAft>
                        <a:buSzPts val="700"/>
                        <a:buFont typeface="Wingdings"/>
                        <a:buNone/>
                        <a:tabLst>
                          <a:tab pos="160020" algn="l"/>
                        </a:tabLst>
                      </a:pPr>
                      <a:r>
                        <a:rPr lang="en-US" sz="2300" b="1" kern="100" dirty="0" smtClean="0">
                          <a:solidFill>
                            <a:schemeClr val="tx1"/>
                          </a:solidFill>
                          <a:latin typeface="+mj-ea"/>
                          <a:ea typeface="+mj-ea"/>
                          <a:cs typeface="Arial" pitchFamily="34" charset="0"/>
                        </a:rPr>
                        <a:t>關愛他人</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1576">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300" b="1" kern="100" dirty="0" err="1" smtClean="0">
                          <a:solidFill>
                            <a:schemeClr val="tx1"/>
                          </a:solidFill>
                          <a:latin typeface="+mj-ea"/>
                          <a:ea typeface="+mj-ea"/>
                          <a:cs typeface="Arial" pitchFamily="34" charset="0"/>
                        </a:rPr>
                        <a:t>交際能力</a:t>
                      </a:r>
                      <a:r>
                        <a:rPr lang="en-US" sz="2300" b="1" kern="100" dirty="0" smtClean="0">
                          <a:solidFill>
                            <a:schemeClr val="tx1"/>
                          </a:solidFill>
                          <a:latin typeface="+mj-ea"/>
                          <a:ea typeface="+mj-ea"/>
                          <a:cs typeface="Arial" pitchFamily="34" charset="0"/>
                        </a:rPr>
                        <a:t>*</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431576">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300" b="1" kern="100" dirty="0" smtClean="0">
                          <a:solidFill>
                            <a:schemeClr val="tx1"/>
                          </a:solidFill>
                          <a:latin typeface="+mj-ea"/>
                          <a:ea typeface="+mj-ea"/>
                          <a:cs typeface="Arial" pitchFamily="34" charset="0"/>
                        </a:rPr>
                        <a:t>尊重他人</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1576">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300" b="1" kern="100" dirty="0" smtClean="0">
                          <a:solidFill>
                            <a:schemeClr val="tx1"/>
                          </a:solidFill>
                          <a:latin typeface="+mj-ea"/>
                          <a:ea typeface="+mj-ea"/>
                          <a:cs typeface="Arial" pitchFamily="34" charset="0"/>
                        </a:rPr>
                        <a:t>分享</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1576">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300" b="1" kern="100" dirty="0" err="1" smtClean="0">
                          <a:solidFill>
                            <a:schemeClr val="tx1"/>
                          </a:solidFill>
                          <a:latin typeface="+mj-ea"/>
                          <a:ea typeface="+mj-ea"/>
                          <a:cs typeface="Arial" pitchFamily="34" charset="0"/>
                        </a:rPr>
                        <a:t>社交行為</a:t>
                      </a:r>
                      <a:r>
                        <a:rPr lang="en-US" sz="2300" b="1" kern="100" dirty="0" smtClean="0">
                          <a:solidFill>
                            <a:schemeClr val="tx1"/>
                          </a:solidFill>
                          <a:latin typeface="+mj-ea"/>
                          <a:ea typeface="+mj-ea"/>
                          <a:cs typeface="Arial" pitchFamily="34" charset="0"/>
                        </a:rPr>
                        <a:t>*</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431576">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300" b="1" kern="100" dirty="0" err="1" smtClean="0">
                          <a:solidFill>
                            <a:schemeClr val="tx1"/>
                          </a:solidFill>
                          <a:latin typeface="+mj-ea"/>
                          <a:ea typeface="+mj-ea"/>
                          <a:cs typeface="Arial" pitchFamily="34" charset="0"/>
                        </a:rPr>
                        <a:t>支持</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1576">
                <a:tc rowSpan="7">
                  <a:txBody>
                    <a:bodyPr/>
                    <a:lstStyle/>
                    <a:p>
                      <a:pPr algn="l">
                        <a:lnSpc>
                          <a:spcPct val="115000"/>
                        </a:lnSpc>
                        <a:spcAft>
                          <a:spcPts val="0"/>
                        </a:spcAft>
                      </a:pPr>
                      <a:r>
                        <a:rPr lang="zh-TW" altLang="en-US" sz="2300" b="1" kern="100" dirty="0" smtClean="0">
                          <a:solidFill>
                            <a:srgbClr val="0033CC"/>
                          </a:solidFill>
                          <a:latin typeface="+mj-ea"/>
                          <a:ea typeface="+mj-ea"/>
                          <a:cs typeface="Arial" pitchFamily="34" charset="0"/>
                        </a:rPr>
                        <a:t>對學校的態度</a:t>
                      </a:r>
                      <a:r>
                        <a:rPr lang="en-US" sz="2300" b="1" kern="100" dirty="0" smtClean="0">
                          <a:solidFill>
                            <a:srgbClr val="0033CC"/>
                          </a:solidFill>
                          <a:latin typeface="+mj-ea"/>
                          <a:ea typeface="+mj-ea"/>
                          <a:cs typeface="Arial" pitchFamily="34" charset="0"/>
                        </a:rPr>
                        <a:t>*</a:t>
                      </a:r>
                      <a:endParaRPr lang="zh-TW" sz="23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algn="just">
                        <a:lnSpc>
                          <a:spcPct val="115000"/>
                        </a:lnSpc>
                        <a:spcAft>
                          <a:spcPts val="0"/>
                        </a:spcAft>
                      </a:pPr>
                      <a:r>
                        <a:rPr lang="zh-TW" altLang="en-US" sz="2300" b="1" kern="100" dirty="0" smtClean="0">
                          <a:latin typeface="+mj-ea"/>
                          <a:ea typeface="+mj-ea"/>
                          <a:cs typeface="Arial" pitchFamily="34" charset="0"/>
                        </a:rPr>
                        <a:t>成就感</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經歷</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整體滿足感</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負面情感</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機會</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社群關係</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師生關係</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bl>
          </a:graphicData>
        </a:graphic>
      </p:graphicFrame>
      <p:sp>
        <p:nvSpPr>
          <p:cNvPr id="6" name="Title 1"/>
          <p:cNvSpPr txBox="1">
            <a:spLocks/>
          </p:cNvSpPr>
          <p:nvPr/>
        </p:nvSpPr>
        <p:spPr>
          <a:xfrm>
            <a:off x="226346" y="43544"/>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24</a:t>
            </a:fld>
            <a:endParaRPr lang="zh-TW"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0450" y="621916"/>
          <a:ext cx="8747294" cy="6052015"/>
        </p:xfrm>
        <a:graphic>
          <a:graphicData uri="http://schemas.openxmlformats.org/drawingml/2006/table">
            <a:tbl>
              <a:tblPr/>
              <a:tblGrid>
                <a:gridCol w="3949664"/>
                <a:gridCol w="4797630"/>
              </a:tblGrid>
              <a:tr h="492835">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量表名稱</a:t>
                      </a:r>
                      <a:endParaRPr lang="zh-TW" sz="2600" b="1" kern="100" dirty="0">
                        <a:solidFill>
                          <a:schemeClr val="tx1">
                            <a:lumMod val="95000"/>
                            <a:lumOff val="5000"/>
                          </a:schemeClr>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副量表名稱</a:t>
                      </a:r>
                      <a:endParaRPr lang="zh-TW" sz="2600" b="1" kern="100" dirty="0">
                        <a:solidFill>
                          <a:schemeClr val="tx1">
                            <a:lumMod val="95000"/>
                            <a:lumOff val="5000"/>
                          </a:schemeClr>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63265">
                <a:tc rowSpan="8">
                  <a:txBody>
                    <a:bodyPr/>
                    <a:lstStyle/>
                    <a:p>
                      <a:pPr algn="just">
                        <a:lnSpc>
                          <a:spcPct val="115000"/>
                        </a:lnSpc>
                        <a:spcAft>
                          <a:spcPts val="0"/>
                        </a:spcAft>
                      </a:pPr>
                      <a:r>
                        <a:rPr lang="zh-TW" altLang="en-US" sz="2600" b="1" kern="100" dirty="0" smtClean="0">
                          <a:solidFill>
                            <a:srgbClr val="0033CC"/>
                          </a:solidFill>
                          <a:latin typeface="Arial" pitchFamily="34" charset="0"/>
                          <a:ea typeface="新細明體"/>
                          <a:cs typeface="Arial" pitchFamily="34" charset="0"/>
                        </a:rPr>
                        <a:t>動力</a:t>
                      </a:r>
                      <a:endParaRPr lang="zh-TW" sz="26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聯繫</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競爭</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努力</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稱讚</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社群關係</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社會權力</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作業</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獎勵</a:t>
                      </a:r>
                      <a:endParaRPr lang="zh-TW" sz="2600" b="1"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rowSpan="4">
                  <a:txBody>
                    <a:bodyPr/>
                    <a:lstStyle/>
                    <a:p>
                      <a:pPr algn="just">
                        <a:lnSpc>
                          <a:spcPct val="115000"/>
                        </a:lnSpc>
                        <a:spcAft>
                          <a:spcPts val="0"/>
                        </a:spcAft>
                      </a:pPr>
                      <a:r>
                        <a:rPr lang="zh-TW" altLang="en-US" sz="2600" b="1" kern="100" dirty="0" smtClean="0">
                          <a:solidFill>
                            <a:srgbClr val="0033CC"/>
                          </a:solidFill>
                          <a:latin typeface="Arial" pitchFamily="34" charset="0"/>
                          <a:ea typeface="新細明體"/>
                          <a:cs typeface="Arial" pitchFamily="34" charset="0"/>
                        </a:rPr>
                        <a:t>學習能力</a:t>
                      </a:r>
                      <a:endParaRPr lang="zh-TW" sz="26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創意思考</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批判性思考</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解難技巧</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時間管理</a:t>
                      </a:r>
                      <a:endParaRPr lang="zh-TW" sz="2600" b="1"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Title 1"/>
          <p:cNvSpPr txBox="1">
            <a:spLocks/>
          </p:cNvSpPr>
          <p:nvPr/>
        </p:nvSpPr>
        <p:spPr>
          <a:xfrm>
            <a:off x="226346" y="43544"/>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25</a:t>
            </a:fld>
            <a:endParaRPr lang="zh-TW" alt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4486" y="746840"/>
          <a:ext cx="8666652" cy="5750758"/>
        </p:xfrm>
        <a:graphic>
          <a:graphicData uri="http://schemas.openxmlformats.org/drawingml/2006/table">
            <a:tbl>
              <a:tblPr/>
              <a:tblGrid>
                <a:gridCol w="3825000"/>
                <a:gridCol w="4841652"/>
              </a:tblGrid>
              <a:tr h="407314">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量表名稱</a:t>
                      </a:r>
                      <a:endParaRPr lang="zh-TW" sz="2600" b="1" kern="100" dirty="0">
                        <a:solidFill>
                          <a:schemeClr val="tx1">
                            <a:lumMod val="95000"/>
                            <a:lumOff val="5000"/>
                          </a:schemeClr>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副量表名稱</a:t>
                      </a:r>
                      <a:endParaRPr lang="zh-TW" sz="2600" b="1" kern="100" dirty="0">
                        <a:solidFill>
                          <a:schemeClr val="tx1">
                            <a:lumMod val="95000"/>
                            <a:lumOff val="5000"/>
                          </a:schemeClr>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07314">
                <a:tc rowSpan="13">
                  <a:txBody>
                    <a:bodyPr/>
                    <a:lstStyle/>
                    <a:p>
                      <a:pPr algn="l">
                        <a:lnSpc>
                          <a:spcPct val="115000"/>
                        </a:lnSpc>
                        <a:spcAft>
                          <a:spcPts val="0"/>
                        </a:spcAft>
                      </a:pPr>
                      <a:r>
                        <a:rPr lang="zh-TW" altLang="en-US" sz="2400" b="1" kern="100" dirty="0" smtClean="0">
                          <a:solidFill>
                            <a:srgbClr val="0033CC"/>
                          </a:solidFill>
                          <a:latin typeface="Arial" pitchFamily="34" charset="0"/>
                          <a:ea typeface="新細明體"/>
                          <a:cs typeface="Arial" pitchFamily="34" charset="0"/>
                        </a:rPr>
                        <a:t>獨立學習能力</a:t>
                      </a:r>
                      <a:endParaRPr lang="zh-TW" sz="24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just">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學術情感</a:t>
                      </a:r>
                      <a:endParaRPr lang="zh-TW" sz="2600" b="1"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學術探究</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學術檢視</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學習自我概念</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自我完善</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尋找協助</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目標設定</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好奇</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閱讀策略</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策略性求助</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控制學習環境</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學習計劃</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學習的價值</a:t>
                      </a:r>
                      <a:endParaRPr lang="zh-TW" sz="2600" b="1"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Title 1"/>
          <p:cNvSpPr txBox="1">
            <a:spLocks/>
          </p:cNvSpPr>
          <p:nvPr/>
        </p:nvSpPr>
        <p:spPr>
          <a:xfrm>
            <a:off x="226346" y="108860"/>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26</a:t>
            </a:fld>
            <a:endParaRPr lang="zh-TW"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97486" y="1628381"/>
          <a:ext cx="8570408" cy="3069125"/>
        </p:xfrm>
        <a:graphic>
          <a:graphicData uri="http://schemas.openxmlformats.org/drawingml/2006/table">
            <a:tbl>
              <a:tblPr/>
              <a:tblGrid>
                <a:gridCol w="3762885"/>
                <a:gridCol w="4807523"/>
              </a:tblGrid>
              <a:tr h="459704">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量表名稱</a:t>
                      </a:r>
                      <a:endParaRPr lang="zh-TW" sz="2600" b="1" kern="100" dirty="0">
                        <a:solidFill>
                          <a:schemeClr val="tx1">
                            <a:lumMod val="95000"/>
                            <a:lumOff val="5000"/>
                          </a:schemeClr>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副量表名稱</a:t>
                      </a:r>
                      <a:endParaRPr lang="zh-TW" sz="2600" b="1" kern="100" dirty="0">
                        <a:solidFill>
                          <a:schemeClr val="tx1">
                            <a:lumMod val="95000"/>
                            <a:lumOff val="5000"/>
                          </a:schemeClr>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59704">
                <a:tc>
                  <a:txBody>
                    <a:bodyPr/>
                    <a:lstStyle/>
                    <a:p>
                      <a:pPr algn="l">
                        <a:lnSpc>
                          <a:spcPct val="115000"/>
                        </a:lnSpc>
                        <a:spcAft>
                          <a:spcPts val="0"/>
                        </a:spcAft>
                      </a:pPr>
                      <a:r>
                        <a:rPr lang="zh-TW" altLang="en-US" sz="2400" b="1" kern="100" dirty="0" smtClean="0">
                          <a:solidFill>
                            <a:srgbClr val="0033CC"/>
                          </a:solidFill>
                          <a:latin typeface="Arial" pitchFamily="34" charset="0"/>
                          <a:ea typeface="新細明體"/>
                          <a:cs typeface="Arial" pitchFamily="34" charset="0"/>
                        </a:rPr>
                        <a:t>領導才能</a:t>
                      </a:r>
                      <a:r>
                        <a:rPr lang="en-US" sz="2400" b="1" kern="100" dirty="0" smtClean="0">
                          <a:solidFill>
                            <a:srgbClr val="0033CC"/>
                          </a:solidFill>
                          <a:latin typeface="Arial" pitchFamily="34" charset="0"/>
                          <a:ea typeface="新細明體"/>
                          <a:cs typeface="Arial" pitchFamily="34" charset="0"/>
                        </a:rPr>
                        <a:t>*</a:t>
                      </a:r>
                      <a:endParaRPr lang="zh-TW" sz="24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algn="l">
                        <a:lnSpc>
                          <a:spcPct val="115000"/>
                        </a:lnSpc>
                        <a:spcAft>
                          <a:spcPts val="0"/>
                        </a:spcAft>
                      </a:pPr>
                      <a:r>
                        <a:rPr lang="zh-TW" altLang="en-US" sz="2400" b="1" kern="100" dirty="0" smtClean="0">
                          <a:latin typeface="Arial" pitchFamily="34" charset="0"/>
                          <a:ea typeface="新細明體"/>
                          <a:cs typeface="Arial" pitchFamily="34" charset="0"/>
                        </a:rPr>
                        <a:t>領導才能</a:t>
                      </a:r>
                      <a:endParaRPr lang="zh-TW" sz="24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2121">
                <a:tc rowSpan="5">
                  <a:txBody>
                    <a:bodyPr/>
                    <a:lstStyle/>
                    <a:p>
                      <a:pPr algn="just">
                        <a:lnSpc>
                          <a:spcPct val="115000"/>
                        </a:lnSpc>
                        <a:spcAft>
                          <a:spcPts val="0"/>
                        </a:spcAft>
                      </a:pPr>
                      <a:r>
                        <a:rPr lang="zh-TW" altLang="en-US" sz="2400" b="1" kern="100" dirty="0" smtClean="0">
                          <a:solidFill>
                            <a:srgbClr val="0033CC"/>
                          </a:solidFill>
                          <a:latin typeface="Arial" pitchFamily="34" charset="0"/>
                          <a:ea typeface="新細明體"/>
                          <a:cs typeface="Arial" pitchFamily="34" charset="0"/>
                        </a:rPr>
                        <a:t>道德操守</a:t>
                      </a:r>
                      <a:endParaRPr lang="zh-TW" sz="24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承擔</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道德操守</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不放縱的生活態度</a:t>
                      </a:r>
                      <a:endParaRPr lang="zh-TW" sz="2600" b="1"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堅毅</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1233">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自我控制</a:t>
                      </a:r>
                      <a:endParaRPr lang="zh-TW" sz="2600" b="1"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Title 1"/>
          <p:cNvSpPr txBox="1">
            <a:spLocks/>
          </p:cNvSpPr>
          <p:nvPr/>
        </p:nvSpPr>
        <p:spPr>
          <a:xfrm>
            <a:off x="226346" y="631364"/>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27</a:t>
            </a:fld>
            <a:endParaRPr lang="zh-TW" alt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8373" y="1454249"/>
          <a:ext cx="8570408" cy="3449556"/>
        </p:xfrm>
        <a:graphic>
          <a:graphicData uri="http://schemas.openxmlformats.org/drawingml/2006/table">
            <a:tbl>
              <a:tblPr/>
              <a:tblGrid>
                <a:gridCol w="4191909"/>
                <a:gridCol w="4378499"/>
              </a:tblGrid>
              <a:tr h="459704">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量表名稱</a:t>
                      </a:r>
                      <a:endParaRPr lang="zh-TW" sz="2600" b="1" kern="100" dirty="0">
                        <a:solidFill>
                          <a:schemeClr val="tx1">
                            <a:lumMod val="95000"/>
                            <a:lumOff val="5000"/>
                          </a:schemeClr>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副量表名稱</a:t>
                      </a:r>
                      <a:endParaRPr lang="zh-TW" sz="2600" b="1" kern="100" dirty="0">
                        <a:solidFill>
                          <a:schemeClr val="tx1">
                            <a:lumMod val="95000"/>
                            <a:lumOff val="5000"/>
                          </a:schemeClr>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32121">
                <a:tc rowSpan="4">
                  <a:txBody>
                    <a:bodyPr/>
                    <a:lstStyle/>
                    <a:p>
                      <a:pPr marL="119063" indent="0">
                        <a:lnSpc>
                          <a:spcPct val="115000"/>
                        </a:lnSpc>
                        <a:spcAft>
                          <a:spcPts val="0"/>
                        </a:spcAft>
                      </a:pPr>
                      <a:r>
                        <a:rPr lang="zh-TW" altLang="en-US" sz="2600" b="1" kern="100" dirty="0" smtClean="0">
                          <a:solidFill>
                            <a:srgbClr val="0033CC"/>
                          </a:solidFill>
                          <a:latin typeface="+mj-ea"/>
                          <a:ea typeface="+mj-ea"/>
                          <a:cs typeface="Arial" pitchFamily="34" charset="0"/>
                        </a:rPr>
                        <a:t>國民身份認同及全球公民</a:t>
                      </a:r>
                      <a:endParaRPr lang="zh-TW" sz="26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mj-ea"/>
                          <a:ea typeface="+mj-ea"/>
                          <a:cs typeface="Times New Roman"/>
                        </a:rPr>
                        <a:t>對國家的義務</a:t>
                      </a:r>
                      <a:endParaRPr lang="zh-TW" sz="2600" b="1">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7126">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mj-ea"/>
                          <a:ea typeface="+mj-ea"/>
                          <a:cs typeface="Times New Roman"/>
                        </a:rPr>
                        <a:t>對國家的情感</a:t>
                      </a:r>
                      <a:endParaRPr lang="zh-TW" sz="2600" b="1">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mj-ea"/>
                          <a:ea typeface="+mj-ea"/>
                          <a:cs typeface="Times New Roman"/>
                        </a:rPr>
                        <a:t>全球公民</a:t>
                      </a:r>
                      <a:endParaRPr lang="zh-TW" sz="2600" b="1">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dirty="0" err="1">
                          <a:solidFill>
                            <a:srgbClr val="0D0D0D"/>
                          </a:solidFill>
                          <a:latin typeface="+mj-ea"/>
                          <a:ea typeface="+mj-ea"/>
                          <a:cs typeface="Times New Roman"/>
                        </a:rPr>
                        <a:t>對國家的態度</a:t>
                      </a:r>
                      <a:endParaRPr lang="zh-TW" sz="2600" b="1" dirty="0">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2121">
                <a:tc rowSpan="3">
                  <a:txBody>
                    <a:bodyPr/>
                    <a:lstStyle/>
                    <a:p>
                      <a:pPr marL="119063" marR="0" lvl="0" indent="0" algn="just" defTabSz="914400" rtl="0" eaLnBrk="1" fontAlgn="auto" latinLnBrk="0" hangingPunct="1">
                        <a:lnSpc>
                          <a:spcPct val="115000"/>
                        </a:lnSpc>
                        <a:spcBef>
                          <a:spcPts val="0"/>
                        </a:spcBef>
                        <a:spcAft>
                          <a:spcPts val="0"/>
                        </a:spcAft>
                        <a:buClrTx/>
                        <a:buSzTx/>
                        <a:buFontTx/>
                        <a:buNone/>
                        <a:tabLst/>
                        <a:defRPr/>
                      </a:pPr>
                      <a:r>
                        <a:rPr lang="en-US" altLang="en-US" sz="2600" b="1" kern="100" dirty="0" err="1" smtClean="0">
                          <a:solidFill>
                            <a:srgbClr val="0033CC"/>
                          </a:solidFill>
                          <a:latin typeface="+mj-ea"/>
                          <a:ea typeface="+mj-ea"/>
                          <a:cs typeface="Arial" pitchFamily="34" charset="0"/>
                        </a:rPr>
                        <a:t>人生目標</a:t>
                      </a:r>
                      <a:r>
                        <a:rPr lang="en-US" altLang="en-US" sz="2600" b="1" kern="100" dirty="0" smtClean="0">
                          <a:solidFill>
                            <a:srgbClr val="0033CC"/>
                          </a:solidFill>
                          <a:latin typeface="+mj-ea"/>
                          <a:ea typeface="+mj-ea"/>
                          <a:cs typeface="Arial" pitchFamily="34" charset="0"/>
                        </a:rPr>
                        <a:t>*</a:t>
                      </a:r>
                      <a:endParaRPr lang="zh-TW" altLang="en-US" sz="26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mj-ea"/>
                          <a:ea typeface="+mj-ea"/>
                          <a:cs typeface="Times New Roman"/>
                        </a:rPr>
                        <a:t>對事業的期望</a:t>
                      </a:r>
                      <a:endParaRPr lang="zh-TW" sz="2600" b="1">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mj-ea"/>
                          <a:ea typeface="+mj-ea"/>
                          <a:cs typeface="Times New Roman"/>
                        </a:rPr>
                        <a:t>目標設定</a:t>
                      </a:r>
                      <a:endParaRPr lang="zh-TW" sz="2600" b="1">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dirty="0" err="1">
                          <a:solidFill>
                            <a:srgbClr val="0D0D0D"/>
                          </a:solidFill>
                          <a:latin typeface="+mj-ea"/>
                          <a:ea typeface="+mj-ea"/>
                          <a:cs typeface="Times New Roman"/>
                        </a:rPr>
                        <a:t>人生目標</a:t>
                      </a:r>
                      <a:endParaRPr lang="zh-TW" sz="2600" b="1" dirty="0">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Title 1"/>
          <p:cNvSpPr txBox="1">
            <a:spLocks/>
          </p:cNvSpPr>
          <p:nvPr/>
        </p:nvSpPr>
        <p:spPr>
          <a:xfrm>
            <a:off x="226346" y="544300"/>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28</a:t>
            </a:fld>
            <a:endParaRPr lang="zh-TW" alt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525081"/>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p:nvPr/>
        </p:nvSpPr>
        <p:spPr>
          <a:xfrm>
            <a:off x="403410" y="1467414"/>
            <a:ext cx="8346141" cy="4284250"/>
          </a:xfrm>
          <a:prstGeom prst="rect">
            <a:avLst/>
          </a:prstGeom>
        </p:spPr>
        <p:txBody>
          <a:bodyPr wrap="square">
            <a:spAutoFit/>
          </a:bodyPr>
          <a:lstStyle/>
          <a:p>
            <a:pPr marL="342900" lvl="0" indent="-342900" fontAlgn="auto">
              <a:lnSpc>
                <a:spcPct val="90000"/>
              </a:lnSpc>
              <a:spcBef>
                <a:spcPct val="0"/>
              </a:spcBef>
              <a:spcAft>
                <a:spcPts val="0"/>
              </a:spcAft>
              <a:buFont typeface="Arial" pitchFamily="34" charset="0"/>
              <a:buChar char="•"/>
              <a:defRPr/>
            </a:pPr>
            <a:r>
              <a:rPr lang="zh-TW" altLang="en-US" sz="3200" b="1" dirty="0" smtClean="0">
                <a:solidFill>
                  <a:srgbClr val="9900CC"/>
                </a:solidFill>
              </a:rPr>
              <a:t>自我概念</a:t>
            </a:r>
            <a:endParaRPr lang="en-GB" altLang="zh-TW" sz="3200" dirty="0" smtClean="0">
              <a:solidFill>
                <a:srgbClr val="9900CC"/>
              </a:solidFill>
            </a:endParaRP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整體自我概念 </a:t>
            </a:r>
            <a:r>
              <a:rPr lang="en-GB" altLang="zh-TW" sz="2800" b="1" dirty="0" smtClean="0">
                <a:solidFill>
                  <a:srgbClr val="000000"/>
                </a:solidFill>
                <a:latin typeface="+mj-ea"/>
              </a:rPr>
              <a:t>(8</a:t>
            </a:r>
            <a:r>
              <a:rPr lang="zh-TW" altLang="en-US" sz="2800" b="1" dirty="0" smtClean="0">
                <a:solidFill>
                  <a:srgbClr val="000000"/>
                </a:solidFill>
                <a:latin typeface="+mj-ea"/>
              </a:rPr>
              <a:t>條題項</a:t>
            </a:r>
            <a:r>
              <a:rPr lang="en-GB" altLang="zh-TW" sz="2800" b="1" dirty="0" smtClean="0">
                <a:solidFill>
                  <a:srgbClr val="000000"/>
                </a:solidFill>
                <a:latin typeface="+mj-ea"/>
              </a:rPr>
              <a:t>) </a:t>
            </a:r>
            <a:r>
              <a:rPr lang="en-US" altLang="zh-TW" sz="2800" b="1" dirty="0" smtClean="0">
                <a:solidFill>
                  <a:srgbClr val="000000"/>
                </a:solidFill>
                <a:latin typeface="+mj-ea"/>
              </a:rPr>
              <a:t> </a:t>
            </a:r>
            <a:endParaRPr lang="en-GB" altLang="zh-TW" sz="2800" b="1" dirty="0" smtClean="0">
              <a:solidFill>
                <a:srgbClr val="000000"/>
              </a:solidFill>
              <a:latin typeface="+mj-ea"/>
            </a:endParaRP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社交自我概念 </a:t>
            </a:r>
            <a:r>
              <a:rPr lang="en-GB" altLang="zh-TW" sz="2800" b="1" dirty="0" smtClean="0">
                <a:solidFill>
                  <a:srgbClr val="000000"/>
                </a:solidFill>
                <a:latin typeface="+mj-ea"/>
              </a:rPr>
              <a:t>(10</a:t>
            </a:r>
            <a:r>
              <a:rPr lang="zh-TW" altLang="en-US" sz="2800" b="1" dirty="0" smtClean="0">
                <a:solidFill>
                  <a:srgbClr val="000000"/>
                </a:solidFill>
                <a:latin typeface="+mj-ea"/>
              </a:rPr>
              <a:t>條題項</a:t>
            </a:r>
            <a:r>
              <a:rPr lang="en-GB" altLang="zh-TW" sz="2800" b="1" dirty="0" smtClean="0">
                <a:solidFill>
                  <a:srgbClr val="000000"/>
                </a:solidFill>
                <a:latin typeface="+mj-ea"/>
              </a:rPr>
              <a:t>) </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智能自我概念 </a:t>
            </a:r>
            <a:r>
              <a:rPr lang="en-GB" altLang="zh-TW" sz="2800" b="1" dirty="0" smtClean="0">
                <a:solidFill>
                  <a:srgbClr val="000000"/>
                </a:solidFill>
                <a:latin typeface="+mj-ea"/>
              </a:rPr>
              <a:t>(10</a:t>
            </a:r>
            <a:r>
              <a:rPr lang="zh-TW" altLang="en-US" sz="2800" b="1" dirty="0" smtClean="0">
                <a:solidFill>
                  <a:srgbClr val="000000"/>
                </a:solidFill>
                <a:latin typeface="+mj-ea"/>
              </a:rPr>
              <a:t>條題項</a:t>
            </a:r>
            <a:r>
              <a:rPr lang="en-GB" altLang="zh-TW" sz="2800" b="1" dirty="0" smtClean="0">
                <a:solidFill>
                  <a:srgbClr val="000000"/>
                </a:solidFill>
                <a:latin typeface="+mj-ea"/>
              </a:rPr>
              <a:t>) </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樣貌自我概念 </a:t>
            </a:r>
            <a:r>
              <a:rPr lang="en-GB" altLang="zh-TW" sz="2800" b="1" dirty="0" smtClean="0">
                <a:solidFill>
                  <a:srgbClr val="000000"/>
                </a:solidFill>
                <a:latin typeface="+mj-ea"/>
              </a:rPr>
              <a:t>(8</a:t>
            </a:r>
            <a:r>
              <a:rPr lang="zh-TW" altLang="en-US" sz="2800" b="1" dirty="0" smtClean="0">
                <a:solidFill>
                  <a:srgbClr val="000000"/>
                </a:solidFill>
                <a:latin typeface="+mj-ea"/>
              </a:rPr>
              <a:t>條題項</a:t>
            </a:r>
            <a:r>
              <a:rPr lang="en-GB" altLang="zh-TW" sz="2800" b="1" dirty="0" smtClean="0">
                <a:solidFill>
                  <a:srgbClr val="000000"/>
                </a:solidFill>
                <a:latin typeface="+mj-ea"/>
              </a:rPr>
              <a:t>)</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道德自我概念 </a:t>
            </a:r>
            <a:r>
              <a:rPr lang="en-GB" altLang="zh-TW" sz="2800" b="1" dirty="0" smtClean="0">
                <a:solidFill>
                  <a:srgbClr val="000000"/>
                </a:solidFill>
                <a:latin typeface="+mj-ea"/>
              </a:rPr>
              <a:t>(8</a:t>
            </a:r>
            <a:r>
              <a:rPr lang="zh-TW" altLang="en-US" sz="2800" b="1" dirty="0" smtClean="0">
                <a:solidFill>
                  <a:srgbClr val="000000"/>
                </a:solidFill>
                <a:latin typeface="+mj-ea"/>
              </a:rPr>
              <a:t>條題項</a:t>
            </a:r>
            <a:r>
              <a:rPr lang="en-GB" altLang="zh-TW" sz="2800" b="1" dirty="0" smtClean="0">
                <a:solidFill>
                  <a:srgbClr val="000000"/>
                </a:solidFill>
                <a:latin typeface="+mj-ea"/>
              </a:rPr>
              <a:t>) </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家庭自我概念 </a:t>
            </a:r>
            <a:r>
              <a:rPr lang="en-GB" altLang="zh-TW" sz="2800" b="1" dirty="0" smtClean="0">
                <a:solidFill>
                  <a:srgbClr val="000000"/>
                </a:solidFill>
                <a:latin typeface="+mj-ea"/>
              </a:rPr>
              <a:t>(8</a:t>
            </a:r>
            <a:r>
              <a:rPr lang="zh-TW" altLang="en-US" sz="2800" b="1" dirty="0" smtClean="0">
                <a:solidFill>
                  <a:srgbClr val="000000"/>
                </a:solidFill>
                <a:latin typeface="+mj-ea"/>
              </a:rPr>
              <a:t>條題項</a:t>
            </a:r>
            <a:r>
              <a:rPr lang="en-GB" altLang="zh-TW" sz="2800" b="1" dirty="0" smtClean="0">
                <a:solidFill>
                  <a:srgbClr val="000000"/>
                </a:solidFill>
                <a:latin typeface="+mj-ea"/>
              </a:rPr>
              <a:t>) </a:t>
            </a:r>
            <a:endParaRPr lang="en-US" altLang="zh-TW" sz="2800" b="1" dirty="0" smtClean="0">
              <a:solidFill>
                <a:srgbClr val="000000"/>
              </a:solidFill>
              <a:latin typeface="+mj-ea"/>
            </a:endParaRPr>
          </a:p>
          <a:p>
            <a:pPr marL="696913" lvl="1" indent="-342900" fontAlgn="auto">
              <a:lnSpc>
                <a:spcPct val="90000"/>
              </a:lnSpc>
              <a:spcBef>
                <a:spcPct val="0"/>
              </a:spcBef>
              <a:spcAft>
                <a:spcPts val="0"/>
              </a:spcAft>
              <a:buClr>
                <a:schemeClr val="tx1"/>
              </a:buClr>
              <a:buFont typeface="Wingdings" pitchFamily="2" charset="2"/>
              <a:buChar char="ü"/>
              <a:defRPr/>
            </a:pPr>
            <a:endParaRPr lang="en-GB" altLang="zh-TW" sz="2800" dirty="0" smtClean="0">
              <a:solidFill>
                <a:srgbClr val="000000"/>
              </a:solidFill>
              <a:effectLst>
                <a:glow rad="139700">
                  <a:schemeClr val="accent5">
                    <a:satMod val="175000"/>
                    <a:alpha val="40000"/>
                  </a:schemeClr>
                </a:glow>
              </a:effectLst>
            </a:endParaRPr>
          </a:p>
          <a:p>
            <a:pPr marL="239713" lvl="0" indent="-239713" fontAlgn="auto">
              <a:lnSpc>
                <a:spcPct val="90000"/>
              </a:lnSpc>
              <a:spcBef>
                <a:spcPct val="0"/>
              </a:spcBef>
              <a:spcAft>
                <a:spcPts val="0"/>
              </a:spcAft>
              <a:buFont typeface="Arial" pitchFamily="34" charset="0"/>
              <a:buChar char="•"/>
              <a:defRPr/>
            </a:pPr>
            <a:r>
              <a:rPr lang="zh-TW" altLang="en-US" sz="2800" b="1" u="sng" dirty="0" smtClean="0">
                <a:solidFill>
                  <a:srgbClr val="9900CC"/>
                </a:solidFill>
              </a:rPr>
              <a:t>測驗焦慮</a:t>
            </a:r>
            <a:r>
              <a:rPr lang="en-US" altLang="zh-TW" sz="2800" u="sng" dirty="0" smtClean="0">
                <a:solidFill>
                  <a:srgbClr val="9900CC"/>
                </a:solidFill>
              </a:rPr>
              <a:t> </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endParaRPr lang="en-US" altLang="zh-TW" sz="2800" b="1" u="sng" dirty="0" smtClean="0">
              <a:solidFill>
                <a:srgbClr val="9900CC"/>
              </a:solidFill>
            </a:endParaRPr>
          </a:p>
          <a:p>
            <a:pPr marL="696913" lvl="1" indent="-342900" fontAlgn="auto">
              <a:lnSpc>
                <a:spcPct val="90000"/>
              </a:lnSpc>
              <a:spcBef>
                <a:spcPct val="0"/>
              </a:spcBef>
              <a:spcAft>
                <a:spcPts val="0"/>
              </a:spcAft>
              <a:buClr>
                <a:schemeClr val="tx1"/>
              </a:buClr>
              <a:buFont typeface="Wingdings" pitchFamily="2" charset="2"/>
              <a:buChar char="ü"/>
              <a:defRPr/>
            </a:pPr>
            <a:r>
              <a:rPr lang="zh-TW" altLang="en-US" sz="2800" b="1" dirty="0" smtClean="0">
                <a:solidFill>
                  <a:srgbClr val="000000"/>
                </a:solidFill>
                <a:effectLst>
                  <a:glow rad="139700">
                    <a:schemeClr val="accent5">
                      <a:satMod val="175000"/>
                      <a:alpha val="40000"/>
                    </a:schemeClr>
                  </a:glow>
                </a:effectLst>
              </a:rPr>
              <a:t>測驗焦慮</a:t>
            </a:r>
            <a:r>
              <a:rPr lang="en-GB" altLang="zh-TW" sz="2800" dirty="0" smtClean="0">
                <a:solidFill>
                  <a:srgbClr val="000000"/>
                </a:solidFill>
                <a:effectLst>
                  <a:glow rad="139700">
                    <a:schemeClr val="accent5">
                      <a:satMod val="175000"/>
                      <a:alpha val="40000"/>
                    </a:schemeClr>
                  </a:glow>
                </a:effectLst>
              </a:rPr>
              <a:t> (10</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a:t>
            </a: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29</a:t>
            </a:fld>
            <a:endParaRPr lang="zh-TW"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6" y="152400"/>
            <a:ext cx="8915400" cy="762000"/>
          </a:xfrm>
        </p:spPr>
        <p:txBody>
          <a:bodyPr>
            <a:noAutofit/>
          </a:bodyPr>
          <a:lstStyle/>
          <a:p>
            <a:r>
              <a:rPr lang="en-US" sz="2000" b="1" dirty="0" smtClean="0">
                <a:latin typeface="Arial" pitchFamily="34" charset="0"/>
                <a:cs typeface="Arial" pitchFamily="34" charset="0"/>
              </a:rPr>
              <a:t>World Declaration on </a:t>
            </a:r>
            <a:r>
              <a:rPr lang="en-US" sz="2000" b="1" dirty="0" smtClean="0">
                <a:solidFill>
                  <a:srgbClr val="0000FF"/>
                </a:solidFill>
                <a:latin typeface="Arial" pitchFamily="34" charset="0"/>
                <a:cs typeface="Arial" pitchFamily="34" charset="0"/>
              </a:rPr>
              <a:t>Education For All</a:t>
            </a:r>
            <a:r>
              <a:rPr lang="en-US" sz="2000" b="1" dirty="0" smtClean="0">
                <a:latin typeface="Arial" pitchFamily="34" charset="0"/>
                <a:cs typeface="Arial" pitchFamily="34" charset="0"/>
              </a:rPr>
              <a:t>: Meeting Basic Learning Needs.</a:t>
            </a:r>
            <a:r>
              <a:rPr lang="en-US" sz="2000" b="1" i="1" dirty="0" smtClean="0">
                <a:latin typeface="Arial" pitchFamily="34" charset="0"/>
                <a:cs typeface="Arial" pitchFamily="34" charset="0"/>
              </a:rPr>
              <a:t> </a:t>
            </a:r>
            <a:br>
              <a:rPr lang="en-US" sz="2000" b="1" i="1" dirty="0" smtClean="0">
                <a:latin typeface="Arial" pitchFamily="34" charset="0"/>
                <a:cs typeface="Arial" pitchFamily="34" charset="0"/>
              </a:rPr>
            </a:br>
            <a:r>
              <a:rPr lang="en-US" sz="2000" b="1" i="1" dirty="0" smtClean="0">
                <a:latin typeface="Arial" pitchFamily="34" charset="0"/>
                <a:cs typeface="Arial" pitchFamily="34" charset="0"/>
              </a:rPr>
              <a:t>Framework for Action to Meet Basic Learning Needs. </a:t>
            </a:r>
            <a:br>
              <a:rPr lang="en-US" sz="2000" b="1" i="1" dirty="0" smtClean="0">
                <a:latin typeface="Arial" pitchFamily="34" charset="0"/>
                <a:cs typeface="Arial" pitchFamily="34" charset="0"/>
              </a:rPr>
            </a:br>
            <a:r>
              <a:rPr lang="en-US" sz="2000" b="1" dirty="0" err="1" smtClean="0">
                <a:latin typeface="Arial" pitchFamily="34" charset="0"/>
                <a:cs typeface="Arial" pitchFamily="34" charset="0"/>
              </a:rPr>
              <a:t>Jomtien</a:t>
            </a:r>
            <a:r>
              <a:rPr lang="en-US" sz="2000" b="1" dirty="0" smtClean="0">
                <a:latin typeface="Arial" pitchFamily="34" charset="0"/>
                <a:cs typeface="Arial" pitchFamily="34" charset="0"/>
              </a:rPr>
              <a:t> Conference 1990; </a:t>
            </a:r>
            <a:r>
              <a:rPr lang="en-US" sz="2000" b="1" dirty="0" err="1" smtClean="0">
                <a:latin typeface="Arial" pitchFamily="34" charset="0"/>
                <a:cs typeface="Arial" pitchFamily="34" charset="0"/>
              </a:rPr>
              <a:t>Dekar</a:t>
            </a:r>
            <a:r>
              <a:rPr lang="en-US" sz="2000" b="1" dirty="0" smtClean="0">
                <a:latin typeface="Arial" pitchFamily="34" charset="0"/>
                <a:cs typeface="Arial" pitchFamily="34" charset="0"/>
              </a:rPr>
              <a:t> Conference 2000; Goal: 2015</a:t>
            </a:r>
            <a:endParaRPr lang="en-US" sz="2000" dirty="0">
              <a:latin typeface="Arial" pitchFamily="34" charset="0"/>
              <a:cs typeface="Arial" pitchFamily="34" charset="0"/>
            </a:endParaRPr>
          </a:p>
        </p:txBody>
      </p:sp>
      <p:sp>
        <p:nvSpPr>
          <p:cNvPr id="3" name="Content Placeholder 2"/>
          <p:cNvSpPr>
            <a:spLocks noGrp="1"/>
          </p:cNvSpPr>
          <p:nvPr>
            <p:ph idx="1"/>
          </p:nvPr>
        </p:nvSpPr>
        <p:spPr>
          <a:xfrm>
            <a:off x="118238" y="1066800"/>
            <a:ext cx="8915400" cy="5410200"/>
          </a:xfrm>
          <a:solidFill>
            <a:schemeClr val="accent4">
              <a:lumMod val="20000"/>
              <a:lumOff val="80000"/>
            </a:schemeClr>
          </a:solidFill>
        </p:spPr>
        <p:txBody>
          <a:bodyPr>
            <a:normAutofit fontScale="92500"/>
          </a:bodyPr>
          <a:lstStyle/>
          <a:p>
            <a:pPr>
              <a:spcBef>
                <a:spcPts val="1800"/>
              </a:spcBef>
            </a:pPr>
            <a:r>
              <a:rPr lang="en-US" altLang="ja-JP" sz="2400" b="1" dirty="0" smtClean="0">
                <a:latin typeface="Arial" pitchFamily="34" charset="0"/>
                <a:ea typeface="PMingLiU" pitchFamily="18" charset="-120"/>
                <a:cs typeface="Arial" pitchFamily="34" charset="0"/>
              </a:rPr>
              <a:t>Background</a:t>
            </a:r>
            <a:endParaRPr lang="en-US" altLang="zh-TW" sz="2400" b="1" dirty="0">
              <a:latin typeface="Arial" pitchFamily="34" charset="0"/>
              <a:ea typeface="PMingLiU" pitchFamily="18" charset="-120"/>
              <a:cs typeface="Arial" pitchFamily="34" charset="0"/>
            </a:endParaRPr>
          </a:p>
          <a:p>
            <a:pPr lvl="1">
              <a:spcBef>
                <a:spcPts val="1800"/>
              </a:spcBef>
            </a:pPr>
            <a:r>
              <a:rPr lang="en-US" altLang="zh-TW" sz="2400" b="1" dirty="0" smtClean="0">
                <a:latin typeface="Arial" pitchFamily="34" charset="0"/>
                <a:ea typeface="PMingLiU" pitchFamily="18" charset="-120"/>
                <a:cs typeface="Arial" pitchFamily="34" charset="0"/>
              </a:rPr>
              <a:t>625 million illiterate</a:t>
            </a:r>
          </a:p>
          <a:p>
            <a:pPr lvl="1">
              <a:spcBef>
                <a:spcPts val="1800"/>
              </a:spcBef>
            </a:pPr>
            <a:r>
              <a:rPr lang="en-US" altLang="zh-TW" sz="2400" b="1" dirty="0">
                <a:latin typeface="Arial" pitchFamily="34" charset="0"/>
                <a:ea typeface="PMingLiU" pitchFamily="18" charset="-120"/>
                <a:cs typeface="Arial" pitchFamily="34" charset="0"/>
              </a:rPr>
              <a:t>Inequality in chances of education (64</a:t>
            </a:r>
            <a:r>
              <a:rPr lang="zh-TW" altLang="en-US" sz="2400" b="1" dirty="0">
                <a:latin typeface="Arial" pitchFamily="34" charset="0"/>
                <a:ea typeface="PMingLiU" pitchFamily="18" charset="-120"/>
                <a:cs typeface="Arial" pitchFamily="34" charset="0"/>
              </a:rPr>
              <a:t>％ </a:t>
            </a:r>
            <a:r>
              <a:rPr lang="en-US" altLang="zh-TW" sz="2400" b="1" dirty="0">
                <a:latin typeface="Arial" pitchFamily="34" charset="0"/>
                <a:ea typeface="PMingLiU" pitchFamily="18" charset="-120"/>
                <a:cs typeface="Arial" pitchFamily="34" charset="0"/>
              </a:rPr>
              <a:t>of illiterate is female)</a:t>
            </a:r>
          </a:p>
          <a:p>
            <a:pPr lvl="1">
              <a:spcBef>
                <a:spcPts val="1800"/>
              </a:spcBef>
            </a:pPr>
            <a:r>
              <a:rPr lang="en-US" altLang="zh-TW" sz="2400" b="1" dirty="0">
                <a:latin typeface="Arial" pitchFamily="34" charset="0"/>
                <a:ea typeface="PMingLiU" pitchFamily="18" charset="-120"/>
                <a:cs typeface="Arial" pitchFamily="34" charset="0"/>
              </a:rPr>
              <a:t>56</a:t>
            </a:r>
            <a:r>
              <a:rPr lang="zh-TW" altLang="en-US" sz="2400" b="1" dirty="0">
                <a:latin typeface="Arial" pitchFamily="34" charset="0"/>
                <a:ea typeface="PMingLiU" pitchFamily="18" charset="-120"/>
                <a:cs typeface="Arial" pitchFamily="34" charset="0"/>
              </a:rPr>
              <a:t>％ </a:t>
            </a:r>
            <a:r>
              <a:rPr lang="en-US" altLang="zh-TW" sz="2400" b="1" dirty="0">
                <a:latin typeface="Arial" pitchFamily="34" charset="0"/>
                <a:ea typeface="PMingLiU" pitchFamily="18" charset="-120"/>
                <a:cs typeface="Arial" pitchFamily="34" charset="0"/>
              </a:rPr>
              <a:t>on age children (6 – 11 years) not at school (62</a:t>
            </a:r>
            <a:r>
              <a:rPr lang="zh-TW" altLang="en-US" sz="2400" b="1" dirty="0">
                <a:latin typeface="Arial" pitchFamily="34" charset="0"/>
                <a:ea typeface="PMingLiU" pitchFamily="18" charset="-120"/>
                <a:cs typeface="Arial" pitchFamily="34" charset="0"/>
              </a:rPr>
              <a:t>％ </a:t>
            </a:r>
            <a:r>
              <a:rPr lang="en-US" altLang="zh-TW" sz="2400" b="1" dirty="0">
                <a:latin typeface="Arial" pitchFamily="34" charset="0"/>
                <a:ea typeface="PMingLiU" pitchFamily="18" charset="-120"/>
                <a:cs typeface="Arial" pitchFamily="34" charset="0"/>
              </a:rPr>
              <a:t>female, especially in SE Asia)</a:t>
            </a:r>
          </a:p>
          <a:p>
            <a:pPr>
              <a:spcBef>
                <a:spcPts val="1800"/>
              </a:spcBef>
            </a:pPr>
            <a:r>
              <a:rPr lang="en-US" altLang="zh-TW" sz="2400" dirty="0" smtClean="0">
                <a:ln w="18415" cmpd="sng">
                  <a:solidFill>
                    <a:srgbClr val="FFFFFF"/>
                  </a:solidFill>
                  <a:prstDash val="solid"/>
                </a:ln>
                <a:solidFill>
                  <a:srgbClr val="FFFFFF"/>
                </a:solidFill>
                <a:effectLst>
                  <a:glow rad="139700">
                    <a:srgbClr val="0000FF">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rPr>
              <a:t>Education is a Basic Right</a:t>
            </a:r>
            <a:endParaRPr lang="zh-TW" altLang="en-US" sz="2400" dirty="0">
              <a:ln w="18415" cmpd="sng">
                <a:solidFill>
                  <a:srgbClr val="FFFFFF"/>
                </a:solidFill>
                <a:prstDash val="solid"/>
              </a:ln>
              <a:solidFill>
                <a:srgbClr val="FFFFFF"/>
              </a:solidFill>
              <a:effectLst>
                <a:glow rad="139700">
                  <a:srgbClr val="0000FF">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endParaRPr>
          </a:p>
          <a:p>
            <a:pPr>
              <a:spcBef>
                <a:spcPts val="1800"/>
              </a:spcBef>
            </a:pPr>
            <a:r>
              <a:rPr lang="en-US" altLang="zh-TW" sz="2400" b="1" dirty="0" smtClean="0">
                <a:latin typeface="Arial" pitchFamily="34" charset="0"/>
                <a:ea typeface="PMingLiU" pitchFamily="18" charset="-120"/>
                <a:cs typeface="Arial" pitchFamily="34" charset="0"/>
              </a:rPr>
              <a:t>Education can ensure a safer, healthier, more prosperous world and sustainable development.  Education can contribute to more peace and collaboration among nations</a:t>
            </a:r>
          </a:p>
          <a:p>
            <a:pPr>
              <a:spcBef>
                <a:spcPts val="1800"/>
              </a:spcBef>
            </a:pPr>
            <a:r>
              <a:rPr lang="en-US" altLang="zh-TW" sz="3000" dirty="0">
                <a:ln w="18415" cmpd="sng">
                  <a:solidFill>
                    <a:srgbClr val="FFFFFF"/>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rPr>
              <a:t>Education is a necessary but not sufficient condition</a:t>
            </a:r>
          </a:p>
          <a:p>
            <a:pPr>
              <a:spcBef>
                <a:spcPts val="1800"/>
              </a:spcBef>
            </a:pPr>
            <a:endParaRPr lang="en-US" sz="2400" b="1" dirty="0">
              <a:latin typeface="Arial" pitchFamily="34" charset="0"/>
              <a:ea typeface="PMingLiU" pitchFamily="18" charset="-120"/>
              <a:cs typeface="Arial" pitchFamily="34" charset="0"/>
            </a:endParaRPr>
          </a:p>
        </p:txBody>
      </p:sp>
      <p:sp>
        <p:nvSpPr>
          <p:cNvPr id="4" name="Rectangle 3"/>
          <p:cNvSpPr/>
          <p:nvPr/>
        </p:nvSpPr>
        <p:spPr>
          <a:xfrm>
            <a:off x="0" y="6488668"/>
            <a:ext cx="9220200" cy="369332"/>
          </a:xfrm>
          <a:prstGeom prst="rect">
            <a:avLst/>
          </a:prstGeom>
        </p:spPr>
        <p:txBody>
          <a:bodyPr wrap="square">
            <a:spAutoFit/>
          </a:bodyPr>
          <a:lstStyle/>
          <a:p>
            <a:r>
              <a:rPr lang="en-US" dirty="0" smtClean="0">
                <a:latin typeface="Arial" pitchFamily="34" charset="0"/>
                <a:cs typeface="Arial" pitchFamily="34" charset="0"/>
              </a:rPr>
              <a:t>http://www.unesco.org/education/wef/en-conf/Jomtien%20Declaration%20eng.shtm</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3</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318893"/>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p:nvPr/>
        </p:nvSpPr>
        <p:spPr>
          <a:xfrm>
            <a:off x="403410" y="1099860"/>
            <a:ext cx="8319249" cy="4185761"/>
          </a:xfrm>
          <a:prstGeom prst="rect">
            <a:avLst/>
          </a:prstGeom>
        </p:spPr>
        <p:txBody>
          <a:bodyPr wrap="square">
            <a:spAutoFit/>
          </a:bodyPr>
          <a:lstStyle/>
          <a:p>
            <a:pPr marL="342900" lvl="0" indent="-342900" fontAlgn="auto">
              <a:lnSpc>
                <a:spcPct val="100000"/>
              </a:lnSpc>
              <a:spcBef>
                <a:spcPct val="50000"/>
              </a:spcBef>
              <a:spcAft>
                <a:spcPts val="0"/>
              </a:spcAft>
              <a:buFont typeface="Arial" pitchFamily="34" charset="0"/>
              <a:buChar char="•"/>
              <a:defRPr/>
            </a:pPr>
            <a:r>
              <a:rPr lang="zh-TW" altLang="en-US" sz="2800" b="1" u="sng" dirty="0" smtClean="0">
                <a:solidFill>
                  <a:srgbClr val="9900CC"/>
                </a:solidFill>
              </a:rPr>
              <a:t>人際關係</a:t>
            </a:r>
            <a:endParaRPr lang="en-US" altLang="zh-TW" sz="3600" u="sng" dirty="0" smtClean="0">
              <a:solidFill>
                <a:srgbClr val="9900CC"/>
              </a:solidFill>
            </a:endParaRPr>
          </a:p>
          <a:p>
            <a:pPr marL="914400" lvl="1" indent="-457200" fontAlgn="auto">
              <a:lnSpc>
                <a:spcPct val="100000"/>
              </a:lnSpc>
              <a:spcBef>
                <a:spcPct val="0"/>
              </a:spcBef>
              <a:spcAft>
                <a:spcPts val="0"/>
              </a:spcAft>
              <a:buClr>
                <a:schemeClr val="tx1"/>
              </a:buClr>
              <a:buFont typeface="Wingdings" pitchFamily="2" charset="2"/>
              <a:buChar char="ü"/>
              <a:defRPr/>
            </a:pPr>
            <a:r>
              <a:rPr lang="zh-TW" altLang="en-US" sz="2800" b="1" dirty="0" smtClean="0">
                <a:solidFill>
                  <a:srgbClr val="000000"/>
                </a:solidFill>
                <a:effectLst>
                  <a:glow rad="139700">
                    <a:schemeClr val="accent5">
                      <a:satMod val="175000"/>
                      <a:alpha val="40000"/>
                    </a:schemeClr>
                  </a:glow>
                </a:effectLst>
              </a:rPr>
              <a:t>交際能力</a:t>
            </a:r>
            <a:r>
              <a:rPr lang="en-GB" altLang="zh-TW" sz="2800" dirty="0" smtClean="0">
                <a:solidFill>
                  <a:srgbClr val="000000"/>
                </a:solidFill>
                <a:effectLst>
                  <a:glow rad="139700">
                    <a:schemeClr val="accent5">
                      <a:satMod val="175000"/>
                      <a:alpha val="40000"/>
                    </a:schemeClr>
                  </a:glow>
                </a:effectLst>
              </a:rPr>
              <a:t> (16</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p>
          <a:p>
            <a:pPr marL="914400" lvl="1" indent="-457200" fontAlgn="auto">
              <a:lnSpc>
                <a:spcPct val="100000"/>
              </a:lnSpc>
              <a:spcBef>
                <a:spcPct val="0"/>
              </a:spcBef>
              <a:spcAft>
                <a:spcPts val="0"/>
              </a:spcAft>
              <a:buClr>
                <a:schemeClr val="tx1"/>
              </a:buClr>
              <a:buFont typeface="Wingdings" pitchFamily="2" charset="2"/>
              <a:buChar char="ü"/>
              <a:defRPr/>
            </a:pPr>
            <a:r>
              <a:rPr lang="zh-CN" altLang="zh-TW" sz="2800" b="1" dirty="0" smtClean="0">
                <a:solidFill>
                  <a:srgbClr val="000000"/>
                </a:solidFill>
                <a:effectLst>
                  <a:glow rad="139700">
                    <a:schemeClr val="accent5">
                      <a:satMod val="175000"/>
                      <a:alpha val="40000"/>
                    </a:schemeClr>
                  </a:glow>
                </a:effectLst>
              </a:rPr>
              <a:t>社交技巧</a:t>
            </a:r>
            <a:r>
              <a:rPr lang="en-GB" altLang="zh-TW" sz="2800" b="1" dirty="0" smtClean="0">
                <a:solidFill>
                  <a:srgbClr val="000000"/>
                </a:solidFill>
                <a:effectLst>
                  <a:glow rad="139700">
                    <a:schemeClr val="accent5">
                      <a:satMod val="175000"/>
                      <a:alpha val="40000"/>
                    </a:schemeClr>
                  </a:glow>
                </a:effectLst>
              </a:rPr>
              <a:t> </a:t>
            </a:r>
            <a:r>
              <a:rPr lang="en-GB" altLang="zh-TW" sz="2800" dirty="0" smtClean="0">
                <a:solidFill>
                  <a:srgbClr val="000000"/>
                </a:solidFill>
                <a:effectLst>
                  <a:glow rad="139700">
                    <a:schemeClr val="accent5">
                      <a:satMod val="175000"/>
                      <a:alpha val="40000"/>
                    </a:schemeClr>
                  </a:glow>
                </a:effectLst>
              </a:rPr>
              <a:t>(23</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p>
          <a:p>
            <a:pPr marL="914400" lvl="1" indent="-457200" fontAlgn="auto">
              <a:lnSpc>
                <a:spcPct val="100000"/>
              </a:lnSpc>
              <a:spcBef>
                <a:spcPct val="0"/>
              </a:spcBef>
              <a:spcAft>
                <a:spcPts val="0"/>
              </a:spcAft>
              <a:buClr>
                <a:schemeClr val="tx1"/>
              </a:buClr>
              <a:buFont typeface="Wingdings" pitchFamily="2" charset="2"/>
              <a:buChar char="q"/>
              <a:defRPr/>
            </a:pPr>
            <a:r>
              <a:rPr lang="zh-CN" altLang="zh-TW" sz="2800" b="1" dirty="0" smtClean="0">
                <a:solidFill>
                  <a:srgbClr val="000000"/>
                </a:solidFill>
              </a:rPr>
              <a:t>不恰當自表行為</a:t>
            </a:r>
            <a:r>
              <a:rPr lang="en-GB" altLang="zh-TW" sz="2800" b="1" dirty="0" smtClean="0">
                <a:solidFill>
                  <a:srgbClr val="000000"/>
                </a:solidFill>
              </a:rPr>
              <a:t> </a:t>
            </a:r>
            <a:r>
              <a:rPr lang="en-GB" altLang="zh-TW" sz="2800" dirty="0" smtClean="0">
                <a:solidFill>
                  <a:srgbClr val="000000"/>
                </a:solidFill>
              </a:rPr>
              <a:t>(16</a:t>
            </a:r>
            <a:r>
              <a:rPr lang="zh-TW" altLang="en-US" sz="2800" b="1" dirty="0" smtClean="0">
                <a:solidFill>
                  <a:srgbClr val="000000"/>
                </a:solidFill>
                <a:latin typeface="+mj-ea"/>
              </a:rPr>
              <a:t>條題項</a:t>
            </a:r>
            <a:r>
              <a:rPr lang="en-GB" altLang="zh-TW" sz="2800" dirty="0" smtClean="0">
                <a:solidFill>
                  <a:srgbClr val="000000"/>
                </a:solidFill>
              </a:rPr>
              <a:t>)</a:t>
            </a:r>
          </a:p>
          <a:p>
            <a:pPr marL="342900" lvl="0" indent="-342900" fontAlgn="auto">
              <a:lnSpc>
                <a:spcPct val="100000"/>
              </a:lnSpc>
              <a:spcBef>
                <a:spcPct val="50000"/>
              </a:spcBef>
              <a:spcAft>
                <a:spcPts val="0"/>
              </a:spcAft>
              <a:buFont typeface="Arial" pitchFamily="34" charset="0"/>
              <a:buChar char="•"/>
              <a:defRPr/>
            </a:pPr>
            <a:r>
              <a:rPr lang="zh-TW" altLang="en-US" sz="2800" b="1" dirty="0" smtClean="0">
                <a:solidFill>
                  <a:srgbClr val="9900CC"/>
                </a:solidFill>
              </a:rPr>
              <a:t>學習策略</a:t>
            </a:r>
            <a:endParaRPr lang="en-US" altLang="zh-TW" sz="3600" dirty="0" smtClean="0">
              <a:solidFill>
                <a:srgbClr val="9900CC"/>
              </a:solidFill>
            </a:endParaRP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rPr>
              <a:t>表面學習策略</a:t>
            </a:r>
            <a:r>
              <a:rPr lang="en-GB" altLang="zh-TW" sz="2800" dirty="0" smtClean="0">
                <a:solidFill>
                  <a:srgbClr val="000000"/>
                </a:solidFill>
              </a:rPr>
              <a:t> (6</a:t>
            </a:r>
            <a:r>
              <a:rPr lang="zh-TW" altLang="en-US" sz="2800" b="1" dirty="0" smtClean="0">
                <a:solidFill>
                  <a:srgbClr val="000000"/>
                </a:solidFill>
                <a:latin typeface="+mj-ea"/>
              </a:rPr>
              <a:t>條題項</a:t>
            </a:r>
            <a:r>
              <a:rPr lang="en-GB" altLang="zh-TW" sz="2800" dirty="0" smtClean="0">
                <a:solidFill>
                  <a:srgbClr val="000000"/>
                </a:solidFill>
              </a:rPr>
              <a:t>)</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rPr>
              <a:t>深層學習策略</a:t>
            </a:r>
            <a:r>
              <a:rPr lang="en-GB" altLang="zh-TW" sz="2800" dirty="0" smtClean="0">
                <a:solidFill>
                  <a:srgbClr val="000000"/>
                </a:solidFill>
              </a:rPr>
              <a:t> (6</a:t>
            </a:r>
            <a:r>
              <a:rPr lang="zh-TW" altLang="en-US" sz="2800" b="1" dirty="0" smtClean="0">
                <a:solidFill>
                  <a:srgbClr val="000000"/>
                </a:solidFill>
                <a:latin typeface="+mj-ea"/>
              </a:rPr>
              <a:t>條題項</a:t>
            </a:r>
            <a:r>
              <a:rPr lang="en-GB" altLang="zh-TW" sz="2800" dirty="0" smtClean="0">
                <a:solidFill>
                  <a:srgbClr val="000000"/>
                </a:solidFill>
              </a:rPr>
              <a:t>)</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rPr>
              <a:t>成就學習策略</a:t>
            </a:r>
            <a:r>
              <a:rPr lang="en-US" altLang="zh-CN" sz="2800" dirty="0" smtClean="0">
                <a:solidFill>
                  <a:srgbClr val="000000"/>
                </a:solidFill>
              </a:rPr>
              <a:t> (6</a:t>
            </a:r>
            <a:r>
              <a:rPr lang="zh-TW" altLang="en-US" sz="2800" b="1" dirty="0" smtClean="0">
                <a:solidFill>
                  <a:srgbClr val="000000"/>
                </a:solidFill>
                <a:latin typeface="+mj-ea"/>
              </a:rPr>
              <a:t>條題項</a:t>
            </a:r>
            <a:r>
              <a:rPr lang="en-US" altLang="zh-CN" sz="2800" dirty="0" smtClean="0">
                <a:solidFill>
                  <a:srgbClr val="000000"/>
                </a:solidFill>
              </a:rPr>
              <a:t>)</a:t>
            </a:r>
            <a:endParaRPr lang="en-GB" altLang="zh-TW" sz="2800" dirty="0" smtClean="0">
              <a:solidFill>
                <a:srgbClr val="000000"/>
              </a:solidFill>
            </a:endParaRPr>
          </a:p>
          <a:p>
            <a:pPr marL="914400" lvl="1" indent="-457200" fontAlgn="auto">
              <a:lnSpc>
                <a:spcPct val="100000"/>
              </a:lnSpc>
              <a:spcBef>
                <a:spcPct val="0"/>
              </a:spcBef>
              <a:spcAft>
                <a:spcPts val="0"/>
              </a:spcAft>
              <a:buClr>
                <a:schemeClr val="tx1"/>
              </a:buClr>
              <a:buFont typeface="Wingdings" pitchFamily="2" charset="2"/>
              <a:buChar char="q"/>
              <a:defRPr/>
            </a:pPr>
            <a:endParaRPr lang="en-GB" altLang="zh-TW" sz="2800" dirty="0" smtClean="0">
              <a:solidFill>
                <a:srgbClr val="000000"/>
              </a:solidFill>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30</a:t>
            </a:fld>
            <a:endParaRPr lang="zh-TW" alt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1000" y="1371600"/>
            <a:ext cx="8458200" cy="5029200"/>
          </a:xfrm>
          <a:prstGeom prst="rect">
            <a:avLst/>
          </a:prstGeom>
          <a:solidFill>
            <a:schemeClr val="bg1"/>
          </a:solidFill>
        </p:spPr>
        <p:txBody>
          <a:bodyPr/>
          <a:lstStyle/>
          <a:p>
            <a:pPr marL="239713" lvl="0" indent="-239713" fontAlgn="auto">
              <a:lnSpc>
                <a:spcPct val="90000"/>
              </a:lnSpc>
              <a:spcBef>
                <a:spcPct val="0"/>
              </a:spcBef>
              <a:spcAft>
                <a:spcPts val="0"/>
              </a:spcAft>
              <a:buFont typeface="Arial" pitchFamily="34" charset="0"/>
              <a:buChar char="•"/>
              <a:defRPr/>
            </a:pPr>
            <a:r>
              <a:rPr kumimoji="0" lang="zh-TW" altLang="en-US" sz="2800" b="1" i="0" u="sng" strike="noStrike" kern="1200" cap="none" spc="0" normalizeH="0" baseline="0" noProof="0" dirty="0" smtClean="0">
                <a:ln>
                  <a:noFill/>
                </a:ln>
                <a:solidFill>
                  <a:srgbClr val="9900CC"/>
                </a:solidFill>
                <a:effectLst/>
                <a:uLnTx/>
                <a:uFillTx/>
                <a:latin typeface="Arial" charset="0"/>
                <a:ea typeface="+mn-ea"/>
                <a:cs typeface="+mn-cs"/>
              </a:rPr>
              <a:t>對學校的態度</a:t>
            </a:r>
            <a:r>
              <a:rPr kumimoji="0" lang="en-US" altLang="zh-TW" sz="2800" b="1" i="0" u="none" strike="noStrike" kern="1200" cap="none" spc="0" normalizeH="0" baseline="0" noProof="0" dirty="0" smtClean="0">
                <a:ln>
                  <a:noFill/>
                </a:ln>
                <a:solidFill>
                  <a:schemeClr val="tx1">
                    <a:lumMod val="95000"/>
                    <a:lumOff val="5000"/>
                  </a:schemeClr>
                </a:solidFill>
                <a:effectLst>
                  <a:glow rad="139700">
                    <a:schemeClr val="accent5">
                      <a:satMod val="175000"/>
                      <a:alpha val="40000"/>
                    </a:schemeClr>
                  </a:glow>
                </a:effectLst>
                <a:uLnTx/>
                <a:uFillTx/>
                <a:latin typeface="Arial" charset="0"/>
                <a:ea typeface="+mn-ea"/>
                <a:cs typeface="+mn-cs"/>
              </a:rPr>
              <a:t>(</a:t>
            </a:r>
            <a:r>
              <a:rPr lang="zh-TW" altLang="en-US" sz="2800" b="1" dirty="0" smtClean="0">
                <a:solidFill>
                  <a:srgbClr val="000000"/>
                </a:solidFill>
                <a:effectLst>
                  <a:glow rad="139700">
                    <a:schemeClr val="accent5">
                      <a:satMod val="175000"/>
                      <a:alpha val="40000"/>
                    </a:schemeClr>
                  </a:glow>
                </a:effectLst>
              </a:rPr>
              <a:t>保留</a:t>
            </a:r>
            <a:r>
              <a:rPr kumimoji="0" lang="en-US" altLang="zh-TW" sz="2800" b="1" i="0" u="none" strike="noStrike" kern="1200" cap="none" spc="0" normalizeH="0" baseline="0" noProof="0" dirty="0" smtClean="0">
                <a:ln>
                  <a:noFill/>
                </a:ln>
                <a:solidFill>
                  <a:schemeClr val="tx1">
                    <a:lumMod val="95000"/>
                    <a:lumOff val="5000"/>
                  </a:schemeClr>
                </a:solidFill>
                <a:effectLst>
                  <a:glow rad="139700">
                    <a:schemeClr val="accent5">
                      <a:satMod val="175000"/>
                      <a:alpha val="40000"/>
                    </a:schemeClr>
                  </a:glow>
                </a:effectLst>
                <a:uLnTx/>
                <a:uFillTx/>
                <a:latin typeface="Arial" charset="0"/>
                <a:ea typeface="+mn-ea"/>
                <a:cs typeface="+mn-cs"/>
              </a:rPr>
              <a:t>)</a:t>
            </a:r>
            <a:endParaRPr kumimoji="0" lang="en-US" altLang="zh-TW" sz="2800" b="1" i="0" u="sng" strike="noStrike" kern="1200" cap="none" spc="0" normalizeH="0" baseline="0" noProof="0" dirty="0" smtClean="0">
              <a:ln>
                <a:noFill/>
              </a:ln>
              <a:solidFill>
                <a:schemeClr val="tx1">
                  <a:lumMod val="95000"/>
                  <a:lumOff val="5000"/>
                </a:schemeClr>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整體滿足感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(6</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endParaRPr kumimoji="0" lang="en-GB" altLang="zh-TW"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負面情感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師生關係</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endParaRPr kumimoji="0" lang="en-GB" altLang="zh-TW"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社群關係</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成就感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(6</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機會</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經歷</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(5</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marR="0" lvl="1" indent="-342900" algn="l" defTabSz="914400" rtl="0" eaLnBrk="1" fontAlgn="auto" latinLnBrk="0" hangingPunct="1">
              <a:lnSpc>
                <a:spcPct val="90000"/>
              </a:lnSpc>
              <a:spcBef>
                <a:spcPct val="0"/>
              </a:spcBef>
              <a:spcAft>
                <a:spcPts val="0"/>
              </a:spcAft>
              <a:buClr>
                <a:schemeClr val="tx1"/>
              </a:buClr>
              <a:buSzTx/>
              <a:buFont typeface="Wingdings" pitchFamily="2" charset="2"/>
              <a:buNone/>
              <a:tabLst/>
              <a:defRPr/>
            </a:pPr>
            <a:endParaRPr kumimoji="0" lang="en-GB" altLang="zh-TW" sz="1600" b="0" i="0" u="none" strike="noStrike" kern="1200" cap="none" spc="0" normalizeH="0" baseline="0" noProof="0" dirty="0" smtClean="0">
              <a:ln>
                <a:noFill/>
              </a:ln>
              <a:solidFill>
                <a:srgbClr val="000000"/>
              </a:solidFill>
              <a:effectLst/>
              <a:uLnTx/>
              <a:uFillTx/>
              <a:latin typeface="Arial" charset="0"/>
              <a:ea typeface="+mn-ea"/>
              <a:cs typeface="+mn-cs"/>
            </a:endParaRPr>
          </a:p>
          <a:p>
            <a:pPr marL="239713" marR="0" lvl="0" indent="-239713" algn="l" defTabSz="914400" rtl="0" eaLnBrk="1" fontAlgn="auto" latinLnBrk="0" hangingPunct="1">
              <a:lnSpc>
                <a:spcPct val="90000"/>
              </a:lnSpc>
              <a:spcBef>
                <a:spcPct val="0"/>
              </a:spcBef>
              <a:spcAft>
                <a:spcPts val="0"/>
              </a:spcAft>
              <a:buClrTx/>
              <a:buSzTx/>
              <a:buFont typeface="Arial" pitchFamily="34" charset="0"/>
              <a:buChar char="•"/>
              <a:tabLst/>
              <a:defRPr/>
            </a:pPr>
            <a:r>
              <a:rPr kumimoji="0" lang="zh-TW" altLang="en-US" sz="2800" b="1" i="0" strike="noStrike" kern="1200" cap="none" spc="0" normalizeH="0" baseline="0" noProof="0" dirty="0" smtClean="0">
                <a:ln>
                  <a:noFill/>
                </a:ln>
                <a:solidFill>
                  <a:srgbClr val="9900CC"/>
                </a:solidFill>
                <a:effectLst/>
                <a:uLnTx/>
                <a:uFillTx/>
                <a:latin typeface="Arial" charset="0"/>
                <a:ea typeface="+mn-ea"/>
                <a:cs typeface="+mn-cs"/>
              </a:rPr>
              <a:t>學習態度</a:t>
            </a:r>
            <a:endParaRPr kumimoji="0" lang="en-US" altLang="zh-TW" sz="2800" b="1" i="0" strike="noStrike" kern="1200" cap="none" spc="0" normalizeH="0" baseline="0" noProof="0" dirty="0" smtClean="0">
              <a:ln>
                <a:noFill/>
              </a:ln>
              <a:solidFill>
                <a:srgbClr val="9900CC"/>
              </a:solidFill>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q"/>
              <a:defRPr/>
            </a:pPr>
            <a:r>
              <a:rPr kumimoji="0" lang="zh-CN" altLang="zh-TW" sz="2800" b="1" i="0" u="none" strike="noStrike" kern="1200" cap="none" spc="0" normalizeH="0" baseline="0" noProof="0" dirty="0" smtClean="0">
                <a:ln>
                  <a:noFill/>
                </a:ln>
                <a:solidFill>
                  <a:srgbClr val="000000"/>
                </a:solidFill>
                <a:effectLst/>
                <a:uLnTx/>
                <a:uFillTx/>
                <a:latin typeface="Arial" charset="0"/>
                <a:ea typeface="+mn-ea"/>
                <a:cs typeface="+mn-cs"/>
              </a:rPr>
              <a:t>表面學習策略</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 (6</a:t>
            </a:r>
            <a:r>
              <a:rPr lang="zh-TW" altLang="en-US" sz="2800" b="1" dirty="0" smtClean="0">
                <a:solidFill>
                  <a:srgbClr val="000000"/>
                </a:solidFill>
                <a:latin typeface="+mj-ea"/>
              </a:rPr>
              <a:t>條題項</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a:t>
            </a:r>
            <a:r>
              <a:rPr kumimoji="0" lang="en-US" altLang="zh-TW" sz="28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q"/>
              <a:defRPr/>
            </a:pPr>
            <a:r>
              <a:rPr kumimoji="0" lang="zh-CN" altLang="zh-TW" sz="2800" b="1" i="0" u="none" strike="noStrike" kern="1200" cap="none" spc="0" normalizeH="0" baseline="0" noProof="0" dirty="0" smtClean="0">
                <a:ln>
                  <a:noFill/>
                </a:ln>
                <a:solidFill>
                  <a:srgbClr val="000000"/>
                </a:solidFill>
                <a:effectLst/>
                <a:uLnTx/>
                <a:uFillTx/>
                <a:latin typeface="Arial" charset="0"/>
                <a:ea typeface="+mn-ea"/>
                <a:cs typeface="+mn-cs"/>
              </a:rPr>
              <a:t>深層學習策略</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 (6</a:t>
            </a:r>
            <a:r>
              <a:rPr lang="zh-TW" altLang="en-US" sz="2800" b="1" dirty="0" smtClean="0">
                <a:solidFill>
                  <a:srgbClr val="000000"/>
                </a:solidFill>
                <a:latin typeface="+mj-ea"/>
              </a:rPr>
              <a:t>條題項</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a:t>
            </a:r>
            <a:r>
              <a:rPr kumimoji="0" lang="en-US" altLang="zh-TW" sz="2800" b="1"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GB" altLang="zh-TW" sz="2800" b="1" i="0" u="none" strike="noStrike" kern="1200" cap="none" spc="0" normalizeH="0" baseline="0" noProof="0" dirty="0" smtClean="0">
              <a:ln>
                <a:noFill/>
              </a:ln>
              <a:solidFill>
                <a:srgbClr val="000000"/>
              </a:solidFill>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q"/>
              <a:defRPr/>
            </a:pPr>
            <a:r>
              <a:rPr kumimoji="0" lang="zh-CN" altLang="zh-TW" sz="2800" b="1" i="0" u="none" strike="noStrike" kern="1200" cap="none" spc="0" normalizeH="0" baseline="0" noProof="0" dirty="0" smtClean="0">
                <a:ln>
                  <a:noFill/>
                </a:ln>
                <a:solidFill>
                  <a:srgbClr val="000000"/>
                </a:solidFill>
                <a:effectLst/>
                <a:uLnTx/>
                <a:uFillTx/>
                <a:latin typeface="Arial" charset="0"/>
                <a:ea typeface="+mn-ea"/>
                <a:cs typeface="+mn-cs"/>
              </a:rPr>
              <a:t>成就學習策略</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 (6</a:t>
            </a:r>
            <a:r>
              <a:rPr lang="zh-TW" altLang="en-US" sz="2800" b="1" dirty="0" smtClean="0">
                <a:solidFill>
                  <a:srgbClr val="000000"/>
                </a:solidFill>
                <a:latin typeface="+mj-ea"/>
              </a:rPr>
              <a:t>條題項</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a:t>
            </a:r>
            <a:r>
              <a:rPr kumimoji="0" lang="en-US" altLang="zh-TW" sz="2800" b="1" i="0" u="none" strike="noStrike" kern="1200" cap="none" spc="0" normalizeH="0" baseline="0" noProof="0" dirty="0" smtClean="0">
                <a:ln>
                  <a:noFill/>
                </a:ln>
                <a:solidFill>
                  <a:srgbClr val="000000"/>
                </a:solidFill>
                <a:effectLst/>
                <a:uLnTx/>
                <a:uFillTx/>
                <a:latin typeface="Arial" charset="0"/>
                <a:ea typeface="+mn-ea"/>
                <a:cs typeface="+mn-cs"/>
              </a:rPr>
              <a:t> </a:t>
            </a:r>
          </a:p>
        </p:txBody>
      </p:sp>
      <p:sp>
        <p:nvSpPr>
          <p:cNvPr id="4" name="Title 1"/>
          <p:cNvSpPr txBox="1">
            <a:spLocks/>
          </p:cNvSpPr>
          <p:nvPr/>
        </p:nvSpPr>
        <p:spPr>
          <a:xfrm>
            <a:off x="237232" y="318893"/>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6AD1C6FD-A228-4DFF-9C48-5B61C80157C8}" type="slidenum">
              <a:rPr lang="en-US" altLang="zh-TW" smtClean="0"/>
              <a:pPr/>
              <a:t>31</a:t>
            </a:fld>
            <a:endParaRPr lang="zh-TW" alt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4126" y="462328"/>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p:nvPr/>
        </p:nvSpPr>
        <p:spPr>
          <a:xfrm>
            <a:off x="403412" y="1458449"/>
            <a:ext cx="8561294" cy="3600986"/>
          </a:xfrm>
          <a:prstGeom prst="rect">
            <a:avLst/>
          </a:prstGeom>
        </p:spPr>
        <p:txBody>
          <a:bodyPr wrap="square">
            <a:spAutoFit/>
          </a:bodyPr>
          <a:lstStyle/>
          <a:p>
            <a:pPr marL="342900" lvl="0" indent="-342900" fontAlgn="auto">
              <a:lnSpc>
                <a:spcPct val="90000"/>
              </a:lnSpc>
              <a:spcBef>
                <a:spcPct val="0"/>
              </a:spcBef>
              <a:spcAft>
                <a:spcPts val="0"/>
              </a:spcAft>
              <a:buFont typeface="Arial" pitchFamily="34" charset="0"/>
              <a:buChar char="•"/>
              <a:defRPr/>
            </a:pPr>
            <a:r>
              <a:rPr lang="zh-TW" altLang="en-US" sz="3200" b="1" dirty="0" smtClean="0">
                <a:solidFill>
                  <a:srgbClr val="9900CC"/>
                </a:solidFill>
              </a:rPr>
              <a:t>價值觀</a:t>
            </a:r>
            <a:endParaRPr lang="en-GB" altLang="zh-TW" sz="3200" dirty="0" smtClean="0">
              <a:solidFill>
                <a:srgbClr val="9900CC"/>
              </a:solidFill>
            </a:endParaRPr>
          </a:p>
          <a:p>
            <a:pPr marL="914400" lvl="1" indent="-457200" fontAlgn="auto">
              <a:lnSpc>
                <a:spcPct val="9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ea typeface="+mj-ea"/>
              </a:rPr>
              <a:t>操行</a:t>
            </a:r>
            <a:r>
              <a:rPr lang="en-US" altLang="zh-CN" sz="2800" dirty="0" smtClean="0">
                <a:solidFill>
                  <a:srgbClr val="000000"/>
                </a:solidFill>
                <a:latin typeface="+mj-ea"/>
                <a:ea typeface="+mj-ea"/>
              </a:rPr>
              <a:t> (4</a:t>
            </a:r>
            <a:r>
              <a:rPr lang="zh-TW" altLang="en-US" sz="2800" b="1" dirty="0" smtClean="0">
                <a:solidFill>
                  <a:srgbClr val="000000"/>
                </a:solidFill>
                <a:latin typeface="+mj-ea"/>
                <a:ea typeface="+mj-ea"/>
              </a:rPr>
              <a:t>條題項</a:t>
            </a:r>
            <a:r>
              <a:rPr lang="en-US" altLang="zh-CN" sz="2800" dirty="0" smtClean="0">
                <a:solidFill>
                  <a:srgbClr val="000000"/>
                </a:solidFill>
                <a:latin typeface="+mj-ea"/>
                <a:ea typeface="+mj-ea"/>
              </a:rPr>
              <a:t>)</a:t>
            </a:r>
          </a:p>
          <a:p>
            <a:pPr marL="914400" lvl="1" indent="-457200" fontAlgn="auto">
              <a:lnSpc>
                <a:spcPct val="9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ea typeface="+mj-ea"/>
              </a:rPr>
              <a:t>社會和諧</a:t>
            </a:r>
            <a:r>
              <a:rPr lang="en-US" altLang="zh-CN" sz="2800" dirty="0" smtClean="0">
                <a:solidFill>
                  <a:srgbClr val="000000"/>
                </a:solidFill>
                <a:latin typeface="+mj-ea"/>
                <a:ea typeface="+mj-ea"/>
              </a:rPr>
              <a:t> (6</a:t>
            </a:r>
            <a:r>
              <a:rPr lang="zh-TW" altLang="en-US" sz="2800" b="1" dirty="0" smtClean="0">
                <a:solidFill>
                  <a:srgbClr val="000000"/>
                </a:solidFill>
                <a:latin typeface="+mj-ea"/>
                <a:ea typeface="+mj-ea"/>
              </a:rPr>
              <a:t>條題項</a:t>
            </a:r>
            <a:r>
              <a:rPr lang="en-US" altLang="zh-CN" sz="2800" dirty="0" smtClean="0">
                <a:solidFill>
                  <a:srgbClr val="000000"/>
                </a:solidFill>
                <a:latin typeface="+mj-ea"/>
                <a:ea typeface="+mj-ea"/>
              </a:rPr>
              <a:t>)</a:t>
            </a:r>
          </a:p>
          <a:p>
            <a:pPr marL="914400" lvl="1" indent="-457200" fontAlgn="auto">
              <a:lnSpc>
                <a:spcPct val="9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ea typeface="+mj-ea"/>
              </a:rPr>
              <a:t>公民義務</a:t>
            </a:r>
            <a:r>
              <a:rPr lang="en-US" altLang="zh-CN" sz="2800" dirty="0" smtClean="0">
                <a:solidFill>
                  <a:srgbClr val="000000"/>
                </a:solidFill>
                <a:latin typeface="+mj-ea"/>
                <a:ea typeface="+mj-ea"/>
              </a:rPr>
              <a:t> (7</a:t>
            </a:r>
            <a:r>
              <a:rPr lang="zh-TW" altLang="en-US" sz="2800" b="1" dirty="0" smtClean="0">
                <a:solidFill>
                  <a:srgbClr val="000000"/>
                </a:solidFill>
                <a:latin typeface="+mj-ea"/>
                <a:ea typeface="+mj-ea"/>
              </a:rPr>
              <a:t>條題項</a:t>
            </a:r>
            <a:r>
              <a:rPr lang="en-US" altLang="zh-CN" sz="2800" dirty="0" smtClean="0">
                <a:solidFill>
                  <a:srgbClr val="000000"/>
                </a:solidFill>
                <a:latin typeface="+mj-ea"/>
                <a:ea typeface="+mj-ea"/>
              </a:rPr>
              <a:t>)</a:t>
            </a:r>
          </a:p>
          <a:p>
            <a:pPr marL="914400" lvl="1" indent="-457200" fontAlgn="auto">
              <a:lnSpc>
                <a:spcPct val="90000"/>
              </a:lnSpc>
              <a:spcBef>
                <a:spcPct val="0"/>
              </a:spcBef>
              <a:spcAft>
                <a:spcPts val="0"/>
              </a:spcAft>
              <a:buClr>
                <a:schemeClr val="tx1"/>
              </a:buClr>
              <a:buFont typeface="Wingdings" pitchFamily="2" charset="2"/>
              <a:buChar char="q"/>
              <a:defRPr/>
            </a:pPr>
            <a:r>
              <a:rPr lang="zh-CN" altLang="zh-TW" sz="2800" b="1" dirty="0" smtClean="0">
                <a:solidFill>
                  <a:srgbClr val="000000"/>
                </a:solidFill>
                <a:latin typeface="+mj-ea"/>
                <a:ea typeface="+mj-ea"/>
              </a:rPr>
              <a:t>社會進步的訴求</a:t>
            </a:r>
            <a:r>
              <a:rPr lang="zh-TW" altLang="en-US" sz="2800" b="1" dirty="0" smtClean="0">
                <a:solidFill>
                  <a:srgbClr val="000000"/>
                </a:solidFill>
                <a:latin typeface="+mj-ea"/>
                <a:ea typeface="+mj-ea"/>
              </a:rPr>
              <a:t> </a:t>
            </a:r>
            <a:r>
              <a:rPr lang="en-GB" altLang="zh-TW" sz="2800" b="1" dirty="0" smtClean="0">
                <a:solidFill>
                  <a:srgbClr val="0000FF"/>
                </a:solidFill>
                <a:latin typeface="+mj-ea"/>
                <a:ea typeface="+mj-ea"/>
              </a:rPr>
              <a:t>(5</a:t>
            </a:r>
            <a:r>
              <a:rPr lang="zh-TW" altLang="en-US" sz="2800" b="1" dirty="0" smtClean="0">
                <a:solidFill>
                  <a:srgbClr val="0000FF"/>
                </a:solidFill>
                <a:latin typeface="+mj-ea"/>
                <a:ea typeface="+mj-ea"/>
              </a:rPr>
              <a:t>條題項</a:t>
            </a:r>
            <a:r>
              <a:rPr lang="en-GB" altLang="zh-TW" sz="2800" b="1" dirty="0" smtClean="0">
                <a:solidFill>
                  <a:srgbClr val="0000FF"/>
                </a:solidFill>
                <a:latin typeface="+mj-ea"/>
                <a:ea typeface="+mj-ea"/>
              </a:rPr>
              <a:t>; </a:t>
            </a:r>
            <a:r>
              <a:rPr lang="zh-TW" altLang="en-US" sz="2800" b="1" dirty="0" smtClean="0">
                <a:solidFill>
                  <a:srgbClr val="0000FF"/>
                </a:solidFill>
                <a:latin typeface="+mj-ea"/>
                <a:ea typeface="+mj-ea"/>
              </a:rPr>
              <a:t>只供</a:t>
            </a:r>
            <a:r>
              <a:rPr lang="en-GB" altLang="zh-TW" sz="2800" b="1" dirty="0" smtClean="0">
                <a:solidFill>
                  <a:srgbClr val="0000FF"/>
                </a:solidFill>
                <a:latin typeface="+mj-ea"/>
                <a:ea typeface="+mj-ea"/>
              </a:rPr>
              <a:t> S6 </a:t>
            </a:r>
            <a:r>
              <a:rPr lang="zh-TW" altLang="en-US" sz="2800" b="1" dirty="0" smtClean="0">
                <a:solidFill>
                  <a:srgbClr val="0000FF"/>
                </a:solidFill>
                <a:latin typeface="+mj-ea"/>
                <a:ea typeface="+mj-ea"/>
              </a:rPr>
              <a:t>及</a:t>
            </a:r>
            <a:r>
              <a:rPr lang="en-GB" altLang="zh-TW" sz="2800" b="1" dirty="0" smtClean="0">
                <a:solidFill>
                  <a:srgbClr val="0000FF"/>
                </a:solidFill>
                <a:latin typeface="+mj-ea"/>
                <a:ea typeface="+mj-ea"/>
              </a:rPr>
              <a:t> S7 </a:t>
            </a:r>
            <a:r>
              <a:rPr lang="zh-TW" altLang="en-US" sz="2800" b="1" dirty="0" smtClean="0">
                <a:solidFill>
                  <a:srgbClr val="0000FF"/>
                </a:solidFill>
                <a:latin typeface="+mj-ea"/>
                <a:ea typeface="+mj-ea"/>
              </a:rPr>
              <a:t>使用</a:t>
            </a:r>
            <a:r>
              <a:rPr lang="en-GB" altLang="zh-TW" sz="2800" b="1" dirty="0" smtClean="0">
                <a:solidFill>
                  <a:srgbClr val="0000FF"/>
                </a:solidFill>
                <a:latin typeface="+mj-ea"/>
                <a:ea typeface="+mj-ea"/>
              </a:rPr>
              <a:t>)</a:t>
            </a:r>
          </a:p>
          <a:p>
            <a:pPr marL="342900" lvl="0" indent="-342900" fontAlgn="auto">
              <a:lnSpc>
                <a:spcPct val="100000"/>
              </a:lnSpc>
              <a:spcBef>
                <a:spcPct val="50000"/>
              </a:spcBef>
              <a:spcAft>
                <a:spcPts val="0"/>
              </a:spcAft>
              <a:buFont typeface="Arial" pitchFamily="34" charset="0"/>
              <a:buChar char="•"/>
              <a:defRPr/>
            </a:pPr>
            <a:r>
              <a:rPr lang="zh-TW" altLang="en-US" sz="3200" b="1" u="sng" dirty="0" smtClean="0">
                <a:solidFill>
                  <a:srgbClr val="9900CC"/>
                </a:solidFill>
              </a:rPr>
              <a:t>領導才能</a:t>
            </a:r>
            <a:r>
              <a:rPr lang="en-US" altLang="zh-TW" sz="3200" u="sng" dirty="0" smtClean="0">
                <a:solidFill>
                  <a:srgbClr val="9900CC"/>
                </a:solidFill>
              </a:rPr>
              <a:t> </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endParaRPr lang="en-US" altLang="zh-TW" sz="2800" b="1" u="sng" dirty="0" smtClean="0">
              <a:solidFill>
                <a:srgbClr val="9900CC"/>
              </a:solidFill>
            </a:endParaRPr>
          </a:p>
          <a:p>
            <a:pPr marL="696913" lvl="1" indent="-338138" fontAlgn="auto">
              <a:lnSpc>
                <a:spcPct val="90000"/>
              </a:lnSpc>
              <a:spcBef>
                <a:spcPct val="0"/>
              </a:spcBef>
              <a:spcAft>
                <a:spcPts val="0"/>
              </a:spcAft>
              <a:defRPr/>
            </a:pPr>
            <a:r>
              <a:rPr lang="zh-TW" altLang="en-US" sz="2800" b="1" dirty="0" smtClean="0"/>
              <a:t>註：這量表已用其他資料來源。</a:t>
            </a:r>
            <a:endParaRPr lang="en-GB" altLang="zh-TW" sz="2800" b="1" dirty="0" smtClean="0">
              <a:solidFill>
                <a:srgbClr val="000000"/>
              </a:solidFill>
            </a:endParaRPr>
          </a:p>
          <a:p>
            <a:pPr marL="696913" lvl="1" indent="-342900" fontAlgn="auto">
              <a:lnSpc>
                <a:spcPct val="90000"/>
              </a:lnSpc>
              <a:spcBef>
                <a:spcPct val="0"/>
              </a:spcBef>
              <a:spcAft>
                <a:spcPts val="0"/>
              </a:spcAft>
              <a:buClr>
                <a:schemeClr val="tx1"/>
              </a:buClr>
              <a:buFont typeface="Wingdings" pitchFamily="2" charset="2"/>
              <a:buChar char="ü"/>
              <a:defRPr/>
            </a:pPr>
            <a:endParaRPr lang="en-GB" altLang="zh-TW" sz="2800" dirty="0" smtClean="0">
              <a:solidFill>
                <a:srgbClr val="000000"/>
              </a:solidFill>
              <a:effectLst>
                <a:glow rad="139700">
                  <a:schemeClr val="accent5">
                    <a:satMod val="175000"/>
                    <a:alpha val="40000"/>
                  </a:schemeClr>
                </a:glow>
              </a:effectLst>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32</a:t>
            </a:fld>
            <a:endParaRPr lang="zh-TW" alt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525081"/>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p:nvPr/>
        </p:nvSpPr>
        <p:spPr>
          <a:xfrm>
            <a:off x="403410" y="1467414"/>
            <a:ext cx="8346141" cy="2031325"/>
          </a:xfrm>
          <a:prstGeom prst="rect">
            <a:avLst/>
          </a:prstGeom>
        </p:spPr>
        <p:txBody>
          <a:bodyPr wrap="square">
            <a:spAutoFit/>
          </a:bodyPr>
          <a:lstStyle/>
          <a:p>
            <a:pPr marL="239713" lvl="0" indent="-239713" fontAlgn="auto">
              <a:lnSpc>
                <a:spcPct val="90000"/>
              </a:lnSpc>
              <a:spcBef>
                <a:spcPct val="0"/>
              </a:spcBef>
              <a:spcAft>
                <a:spcPts val="0"/>
              </a:spcAft>
              <a:buFont typeface="Arial" pitchFamily="34" charset="0"/>
              <a:buChar char="•"/>
              <a:defRPr/>
            </a:pPr>
            <a:r>
              <a:rPr lang="zh-TW" altLang="en-US" sz="2800" b="1" u="sng" dirty="0" smtClean="0">
                <a:solidFill>
                  <a:srgbClr val="9900CC"/>
                </a:solidFill>
              </a:rPr>
              <a:t>人生目標</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endParaRPr lang="en-US" altLang="zh-TW" sz="2800" b="1" u="sng" dirty="0" smtClean="0">
              <a:solidFill>
                <a:srgbClr val="9900CC"/>
              </a:solidFill>
            </a:endParaRPr>
          </a:p>
          <a:p>
            <a:pPr marL="1344613" lvl="1" indent="-1076325" fontAlgn="auto">
              <a:lnSpc>
                <a:spcPct val="90000"/>
              </a:lnSpc>
              <a:spcBef>
                <a:spcPct val="0"/>
              </a:spcBef>
              <a:spcAft>
                <a:spcPts val="0"/>
              </a:spcAft>
              <a:buClr>
                <a:schemeClr val="tx1"/>
              </a:buClr>
              <a:defRPr/>
            </a:pPr>
            <a:r>
              <a:rPr lang="zh-TW" altLang="en-US" sz="2800" b="1" dirty="0" smtClean="0">
                <a:solidFill>
                  <a:srgbClr val="000000"/>
                </a:solidFill>
              </a:rPr>
              <a:t>註：題項已由</a:t>
            </a:r>
            <a:r>
              <a:rPr lang="en-US" altLang="zh-TW" sz="2800" b="1" dirty="0" smtClean="0"/>
              <a:t> APASO-II</a:t>
            </a:r>
            <a:r>
              <a:rPr lang="zh-TW" altLang="en-US" sz="2800" b="1" dirty="0" smtClean="0"/>
              <a:t>研究小組修改。</a:t>
            </a:r>
            <a:endParaRPr lang="en-US" altLang="zh-TW" sz="2800" b="1" dirty="0" smtClean="0">
              <a:solidFill>
                <a:srgbClr val="000000"/>
              </a:solidFill>
            </a:endParaRPr>
          </a:p>
          <a:p>
            <a:pPr marL="1344613" lvl="1" indent="-990600" fontAlgn="auto">
              <a:lnSpc>
                <a:spcPct val="90000"/>
              </a:lnSpc>
              <a:spcBef>
                <a:spcPct val="0"/>
              </a:spcBef>
              <a:spcAft>
                <a:spcPts val="0"/>
              </a:spcAft>
              <a:buClr>
                <a:schemeClr val="tx1"/>
              </a:buClr>
              <a:defRPr/>
            </a:pPr>
            <a:endParaRPr lang="en-GB" altLang="zh-TW" sz="2800" dirty="0" smtClean="0">
              <a:solidFill>
                <a:srgbClr val="000000"/>
              </a:solidFill>
            </a:endParaRPr>
          </a:p>
          <a:p>
            <a:pPr marL="239713" lvl="0" indent="-239713" fontAlgn="auto">
              <a:lnSpc>
                <a:spcPct val="90000"/>
              </a:lnSpc>
              <a:spcBef>
                <a:spcPct val="0"/>
              </a:spcBef>
              <a:spcAft>
                <a:spcPts val="0"/>
              </a:spcAft>
              <a:buFont typeface="Arial" pitchFamily="34" charset="0"/>
              <a:buChar char="•"/>
              <a:defRPr/>
            </a:pPr>
            <a:r>
              <a:rPr lang="zh-TW" altLang="en-US" sz="2800" b="1" u="sng" dirty="0" smtClean="0">
                <a:solidFill>
                  <a:srgbClr val="9900CC"/>
                </a:solidFill>
              </a:rPr>
              <a:t>對事業的期望</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endParaRPr lang="en-US" altLang="zh-TW" sz="2800" b="1" u="sng" dirty="0" smtClean="0">
              <a:solidFill>
                <a:srgbClr val="9900CC"/>
              </a:solidFill>
            </a:endParaRPr>
          </a:p>
          <a:p>
            <a:pPr marL="1344613" lvl="1" indent="-1076325" fontAlgn="auto">
              <a:lnSpc>
                <a:spcPct val="90000"/>
              </a:lnSpc>
              <a:spcBef>
                <a:spcPct val="0"/>
              </a:spcBef>
              <a:spcAft>
                <a:spcPts val="0"/>
              </a:spcAft>
              <a:buClr>
                <a:schemeClr val="tx1"/>
              </a:buClr>
              <a:defRPr/>
            </a:pPr>
            <a:r>
              <a:rPr lang="zh-TW" altLang="en-US" sz="2800" b="1" dirty="0" smtClean="0">
                <a:solidFill>
                  <a:srgbClr val="000000"/>
                </a:solidFill>
              </a:rPr>
              <a:t>註：題項已由</a:t>
            </a:r>
            <a:r>
              <a:rPr lang="en-US" altLang="zh-TW" sz="2800" b="1" dirty="0" smtClean="0"/>
              <a:t> APASO-II</a:t>
            </a:r>
            <a:r>
              <a:rPr lang="zh-TW" altLang="en-US" sz="2800" b="1" dirty="0" smtClean="0"/>
              <a:t>研究小組修改。</a:t>
            </a:r>
            <a:endParaRPr lang="en-US" altLang="zh-TW" sz="2800" b="1" dirty="0" smtClean="0">
              <a:solidFill>
                <a:srgbClr val="000000"/>
              </a:solidFill>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33</a:t>
            </a:fld>
            <a:endParaRPr lang="zh-TW" alt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588" y="1084089"/>
            <a:ext cx="8462683" cy="11726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量表和</a:t>
            </a:r>
            <a:r>
              <a:rPr lang="zh-TW" alt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題項在題</a:t>
            </a: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本上的編排</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34</a:t>
            </a:fld>
            <a:endParaRPr lang="zh-TW" alt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Title 1"/>
          <p:cNvSpPr>
            <a:spLocks noGrp="1"/>
          </p:cNvSpPr>
          <p:nvPr>
            <p:ph type="title"/>
          </p:nvPr>
        </p:nvSpPr>
        <p:spPr>
          <a:xfrm>
            <a:off x="533408" y="260165"/>
            <a:ext cx="8334163" cy="681038"/>
          </a:xfrm>
        </p:spPr>
        <p:txBody>
          <a:bodyPr>
            <a:noAutofit/>
          </a:bodyPr>
          <a:lstStyle/>
          <a:p>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中學題本一至題本九的共通量表</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76803" name="Content Placeholder 2"/>
          <p:cNvSpPr>
            <a:spLocks noGrp="1"/>
          </p:cNvSpPr>
          <p:nvPr>
            <p:ph idx="1"/>
          </p:nvPr>
        </p:nvSpPr>
        <p:spPr>
          <a:xfrm>
            <a:off x="1589318" y="2427518"/>
            <a:ext cx="6521765" cy="3951515"/>
          </a:xfrm>
        </p:spPr>
        <p:txBody>
          <a:bodyPr>
            <a:normAutofit/>
          </a:bodyPr>
          <a:lstStyle/>
          <a:p>
            <a:pPr>
              <a:spcBef>
                <a:spcPts val="1200"/>
              </a:spcBef>
              <a:buFont typeface="Wingdings" pitchFamily="2" charset="2"/>
              <a:buChar char="q"/>
            </a:pPr>
            <a:r>
              <a:rPr lang="zh-TW" altLang="en-US" sz="2800" b="1" dirty="0" smtClean="0">
                <a:latin typeface="Arial" pitchFamily="34" charset="0"/>
                <a:ea typeface="新細明體" pitchFamily="18" charset="-120"/>
                <a:cs typeface="Arial" pitchFamily="34" charset="0"/>
              </a:rPr>
              <a:t>對學校的態度</a:t>
            </a:r>
            <a:endParaRPr lang="en-US" altLang="zh-TW" sz="28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成就感</a:t>
            </a:r>
            <a:endParaRPr lang="en-US" altLang="zh-TW" sz="24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整體滿足感</a:t>
            </a:r>
            <a:endParaRPr lang="en-US" altLang="zh-TW" sz="24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負面情感</a:t>
            </a:r>
            <a:endParaRPr lang="en-US" altLang="zh-TW" sz="24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師生關係</a:t>
            </a:r>
            <a:endParaRPr lang="en-US" altLang="zh-TW" sz="2400" b="1" dirty="0" smtClean="0">
              <a:latin typeface="Arial" pitchFamily="34" charset="0"/>
              <a:ea typeface="新細明體" pitchFamily="18" charset="-120"/>
              <a:cs typeface="Arial" pitchFamily="34" charset="0"/>
            </a:endParaRPr>
          </a:p>
          <a:p>
            <a:pPr>
              <a:spcBef>
                <a:spcPts val="1200"/>
              </a:spcBef>
              <a:buFont typeface="Wingdings" pitchFamily="2" charset="2"/>
              <a:buChar char="q"/>
            </a:pPr>
            <a:r>
              <a:rPr lang="zh-TW" altLang="en-US" sz="2800" b="1" dirty="0" smtClean="0">
                <a:latin typeface="Arial" pitchFamily="34" charset="0"/>
                <a:ea typeface="新細明體" pitchFamily="18" charset="-120"/>
                <a:cs typeface="Arial" pitchFamily="34" charset="0"/>
              </a:rPr>
              <a:t>自我概念</a:t>
            </a:r>
            <a:endParaRPr lang="en-US" altLang="zh-TW" sz="28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情緒穩定性</a:t>
            </a:r>
            <a:endParaRPr lang="en-US" altLang="zh-TW" sz="2400" b="1" dirty="0" smtClean="0">
              <a:latin typeface="Arial" pitchFamily="34" charset="0"/>
              <a:ea typeface="新細明體" pitchFamily="18" charset="-120"/>
              <a:cs typeface="Arial" pitchFamily="34" charset="0"/>
            </a:endParaRPr>
          </a:p>
        </p:txBody>
      </p:sp>
      <p:grpSp>
        <p:nvGrpSpPr>
          <p:cNvPr id="40" name="Group 39"/>
          <p:cNvGrpSpPr/>
          <p:nvPr/>
        </p:nvGrpSpPr>
        <p:grpSpPr>
          <a:xfrm>
            <a:off x="816545" y="1034275"/>
            <a:ext cx="7260790" cy="1099343"/>
            <a:chOff x="566167" y="816555"/>
            <a:chExt cx="7260790" cy="1099343"/>
          </a:xfrm>
        </p:grpSpPr>
        <p:grpSp>
          <p:nvGrpSpPr>
            <p:cNvPr id="39" name="Group 38"/>
            <p:cNvGrpSpPr/>
            <p:nvPr/>
          </p:nvGrpSpPr>
          <p:grpSpPr>
            <a:xfrm>
              <a:off x="566167" y="816555"/>
              <a:ext cx="1034029" cy="1099343"/>
              <a:chOff x="566167" y="816555"/>
              <a:chExt cx="1034029" cy="1099343"/>
            </a:xfrm>
          </p:grpSpPr>
          <p:pic>
            <p:nvPicPr>
              <p:cNvPr id="4"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533510" y="849212"/>
                <a:ext cx="1099343" cy="1034029"/>
              </a:xfrm>
              <a:prstGeom prst="rect">
                <a:avLst/>
              </a:prstGeom>
              <a:noFill/>
            </p:spPr>
          </p:pic>
          <p:sp>
            <p:nvSpPr>
              <p:cNvPr id="5" name="TextBox 4"/>
              <p:cNvSpPr txBox="1"/>
              <p:nvPr/>
            </p:nvSpPr>
            <p:spPr>
              <a:xfrm>
                <a:off x="805545"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1</a:t>
                </a:r>
                <a:endParaRPr lang="en-US" sz="2400" b="1" dirty="0">
                  <a:latin typeface="Tahoma" pitchFamily="34" charset="0"/>
                  <a:cs typeface="Tahoma" pitchFamily="34" charset="0"/>
                </a:endParaRPr>
              </a:p>
            </p:txBody>
          </p:sp>
        </p:grpSp>
        <p:grpSp>
          <p:nvGrpSpPr>
            <p:cNvPr id="38" name="Group 37"/>
            <p:cNvGrpSpPr/>
            <p:nvPr/>
          </p:nvGrpSpPr>
          <p:grpSpPr>
            <a:xfrm>
              <a:off x="1339043" y="816555"/>
              <a:ext cx="1034029" cy="1099343"/>
              <a:chOff x="1339043" y="816555"/>
              <a:chExt cx="1034029" cy="1099343"/>
            </a:xfrm>
          </p:grpSpPr>
          <p:pic>
            <p:nvPicPr>
              <p:cNvPr id="7"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rot="5400000">
                <a:off x="1306386" y="849212"/>
                <a:ext cx="1099343" cy="1034029"/>
              </a:xfrm>
              <a:prstGeom prst="rect">
                <a:avLst/>
              </a:prstGeom>
              <a:noFill/>
            </p:spPr>
          </p:pic>
          <p:sp>
            <p:nvSpPr>
              <p:cNvPr id="8" name="TextBox 7"/>
              <p:cNvSpPr txBox="1"/>
              <p:nvPr/>
            </p:nvSpPr>
            <p:spPr>
              <a:xfrm>
                <a:off x="1556649"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2</a:t>
                </a:r>
                <a:endParaRPr lang="en-US" sz="2400" b="1" dirty="0">
                  <a:latin typeface="Tahoma" pitchFamily="34" charset="0"/>
                  <a:cs typeface="Tahoma" pitchFamily="34" charset="0"/>
                </a:endParaRPr>
              </a:p>
            </p:txBody>
          </p:sp>
        </p:grpSp>
        <p:grpSp>
          <p:nvGrpSpPr>
            <p:cNvPr id="37" name="Group 36"/>
            <p:cNvGrpSpPr/>
            <p:nvPr/>
          </p:nvGrpSpPr>
          <p:grpSpPr>
            <a:xfrm>
              <a:off x="2111923" y="816555"/>
              <a:ext cx="1034029" cy="1099343"/>
              <a:chOff x="2111923" y="816555"/>
              <a:chExt cx="1034029" cy="1099343"/>
            </a:xfrm>
          </p:grpSpPr>
          <p:pic>
            <p:nvPicPr>
              <p:cNvPr id="10"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5400000">
                <a:off x="2079266" y="849212"/>
                <a:ext cx="1099343" cy="1034029"/>
              </a:xfrm>
              <a:prstGeom prst="rect">
                <a:avLst/>
              </a:prstGeom>
              <a:noFill/>
            </p:spPr>
          </p:pic>
          <p:sp>
            <p:nvSpPr>
              <p:cNvPr id="11" name="TextBox 10"/>
              <p:cNvSpPr txBox="1"/>
              <p:nvPr/>
            </p:nvSpPr>
            <p:spPr>
              <a:xfrm>
                <a:off x="2329529"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3</a:t>
                </a:r>
                <a:endParaRPr lang="en-US" sz="2400" b="1" dirty="0">
                  <a:latin typeface="Tahoma" pitchFamily="34" charset="0"/>
                  <a:cs typeface="Tahoma" pitchFamily="34" charset="0"/>
                </a:endParaRPr>
              </a:p>
            </p:txBody>
          </p:sp>
        </p:grpSp>
        <p:grpSp>
          <p:nvGrpSpPr>
            <p:cNvPr id="36" name="Group 35"/>
            <p:cNvGrpSpPr/>
            <p:nvPr/>
          </p:nvGrpSpPr>
          <p:grpSpPr>
            <a:xfrm>
              <a:off x="2906666" y="816555"/>
              <a:ext cx="1034029" cy="1099343"/>
              <a:chOff x="2906666" y="816555"/>
              <a:chExt cx="1034029" cy="1099343"/>
            </a:xfrm>
          </p:grpSpPr>
          <p:pic>
            <p:nvPicPr>
              <p:cNvPr id="13"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rot="5400000">
                <a:off x="2874009" y="849212"/>
                <a:ext cx="1099343" cy="1034029"/>
              </a:xfrm>
              <a:prstGeom prst="rect">
                <a:avLst/>
              </a:prstGeom>
              <a:noFill/>
            </p:spPr>
          </p:pic>
          <p:sp>
            <p:nvSpPr>
              <p:cNvPr id="14" name="TextBox 13"/>
              <p:cNvSpPr txBox="1"/>
              <p:nvPr/>
            </p:nvSpPr>
            <p:spPr>
              <a:xfrm>
                <a:off x="3189588"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4</a:t>
                </a:r>
                <a:endParaRPr lang="en-US" sz="2400" b="1" dirty="0">
                  <a:latin typeface="Tahoma" pitchFamily="34" charset="0"/>
                  <a:cs typeface="Tahoma" pitchFamily="34" charset="0"/>
                </a:endParaRPr>
              </a:p>
            </p:txBody>
          </p:sp>
        </p:grpSp>
        <p:grpSp>
          <p:nvGrpSpPr>
            <p:cNvPr id="35" name="Group 34"/>
            <p:cNvGrpSpPr/>
            <p:nvPr/>
          </p:nvGrpSpPr>
          <p:grpSpPr>
            <a:xfrm>
              <a:off x="3679546" y="816555"/>
              <a:ext cx="1034029" cy="1099343"/>
              <a:chOff x="3679546" y="816555"/>
              <a:chExt cx="1034029" cy="1099343"/>
            </a:xfrm>
          </p:grpSpPr>
          <p:pic>
            <p:nvPicPr>
              <p:cNvPr id="1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rot="5400000">
                <a:off x="3646889" y="849212"/>
                <a:ext cx="1099343" cy="1034029"/>
              </a:xfrm>
              <a:prstGeom prst="rect">
                <a:avLst/>
              </a:prstGeom>
              <a:noFill/>
            </p:spPr>
          </p:pic>
          <p:sp>
            <p:nvSpPr>
              <p:cNvPr id="17" name="TextBox 16"/>
              <p:cNvSpPr txBox="1"/>
              <p:nvPr/>
            </p:nvSpPr>
            <p:spPr>
              <a:xfrm>
                <a:off x="3929810"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5</a:t>
                </a:r>
                <a:endParaRPr lang="en-US" sz="2400" b="1" dirty="0">
                  <a:latin typeface="Tahoma" pitchFamily="34" charset="0"/>
                  <a:cs typeface="Tahoma" pitchFamily="34" charset="0"/>
                </a:endParaRPr>
              </a:p>
            </p:txBody>
          </p:sp>
        </p:grpSp>
        <p:grpSp>
          <p:nvGrpSpPr>
            <p:cNvPr id="34" name="Group 33"/>
            <p:cNvGrpSpPr/>
            <p:nvPr/>
          </p:nvGrpSpPr>
          <p:grpSpPr>
            <a:xfrm>
              <a:off x="4452427" y="816555"/>
              <a:ext cx="1034029" cy="1099343"/>
              <a:chOff x="4452427" y="816555"/>
              <a:chExt cx="1034029" cy="1099343"/>
            </a:xfrm>
          </p:grpSpPr>
          <p:pic>
            <p:nvPicPr>
              <p:cNvPr id="19"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4419770" y="849212"/>
                <a:ext cx="1099343" cy="1034029"/>
              </a:xfrm>
              <a:prstGeom prst="rect">
                <a:avLst/>
              </a:prstGeom>
              <a:noFill/>
            </p:spPr>
          </p:pic>
          <p:sp>
            <p:nvSpPr>
              <p:cNvPr id="20" name="TextBox 19"/>
              <p:cNvSpPr txBox="1"/>
              <p:nvPr/>
            </p:nvSpPr>
            <p:spPr>
              <a:xfrm>
                <a:off x="4702691"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6</a:t>
                </a:r>
                <a:endParaRPr lang="en-US" sz="2400" b="1" dirty="0">
                  <a:latin typeface="Tahoma" pitchFamily="34" charset="0"/>
                  <a:cs typeface="Tahoma" pitchFamily="34" charset="0"/>
                </a:endParaRPr>
              </a:p>
            </p:txBody>
          </p:sp>
        </p:grpSp>
        <p:grpSp>
          <p:nvGrpSpPr>
            <p:cNvPr id="33" name="Group 32"/>
            <p:cNvGrpSpPr/>
            <p:nvPr/>
          </p:nvGrpSpPr>
          <p:grpSpPr>
            <a:xfrm>
              <a:off x="5225392" y="816555"/>
              <a:ext cx="1034029" cy="1099343"/>
              <a:chOff x="5225392" y="816555"/>
              <a:chExt cx="1034029" cy="1099343"/>
            </a:xfrm>
          </p:grpSpPr>
          <p:pic>
            <p:nvPicPr>
              <p:cNvPr id="22" name="Picture 2" descr="C:\Documents and Settings\dell user\Local Settings\Temporary Internet Files\Content.IE5\9GSR1981\MC900433853[2].png"/>
              <p:cNvPicPr>
                <a:picLocks noChangeAspect="1" noChangeArrowheads="1"/>
              </p:cNvPicPr>
              <p:nvPr/>
            </p:nvPicPr>
            <p:blipFill>
              <a:blip r:embed="rId2" cstate="print"/>
              <a:srcRect/>
              <a:stretch>
                <a:fillRect/>
              </a:stretch>
            </p:blipFill>
            <p:spPr bwMode="auto">
              <a:xfrm rot="5400000">
                <a:off x="5192735" y="849212"/>
                <a:ext cx="1099343" cy="1034029"/>
              </a:xfrm>
              <a:prstGeom prst="rect">
                <a:avLst/>
              </a:prstGeom>
              <a:noFill/>
            </p:spPr>
          </p:pic>
          <p:sp>
            <p:nvSpPr>
              <p:cNvPr id="23" name="TextBox 22"/>
              <p:cNvSpPr txBox="1"/>
              <p:nvPr/>
            </p:nvSpPr>
            <p:spPr>
              <a:xfrm>
                <a:off x="5508314"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7</a:t>
                </a:r>
                <a:endParaRPr lang="en-US" sz="2400" b="1" dirty="0">
                  <a:latin typeface="Tahoma" pitchFamily="34" charset="0"/>
                  <a:cs typeface="Tahoma" pitchFamily="34" charset="0"/>
                </a:endParaRPr>
              </a:p>
            </p:txBody>
          </p:sp>
        </p:grpSp>
        <p:grpSp>
          <p:nvGrpSpPr>
            <p:cNvPr id="32" name="Group 31"/>
            <p:cNvGrpSpPr/>
            <p:nvPr/>
          </p:nvGrpSpPr>
          <p:grpSpPr>
            <a:xfrm>
              <a:off x="5998277" y="816555"/>
              <a:ext cx="1034029" cy="1099343"/>
              <a:chOff x="5998277" y="816555"/>
              <a:chExt cx="1034029" cy="1099343"/>
            </a:xfrm>
          </p:grpSpPr>
          <p:pic>
            <p:nvPicPr>
              <p:cNvPr id="2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rot="5400000">
                <a:off x="5965620" y="849212"/>
                <a:ext cx="1099343" cy="1034029"/>
              </a:xfrm>
              <a:prstGeom prst="rect">
                <a:avLst/>
              </a:prstGeom>
              <a:noFill/>
            </p:spPr>
          </p:pic>
          <p:sp>
            <p:nvSpPr>
              <p:cNvPr id="26" name="TextBox 25"/>
              <p:cNvSpPr txBox="1"/>
              <p:nvPr/>
            </p:nvSpPr>
            <p:spPr>
              <a:xfrm>
                <a:off x="6237651"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8</a:t>
                </a:r>
                <a:endParaRPr lang="en-US" sz="2400" b="1" dirty="0">
                  <a:latin typeface="Tahoma" pitchFamily="34" charset="0"/>
                  <a:cs typeface="Tahoma" pitchFamily="34" charset="0"/>
                </a:endParaRPr>
              </a:p>
            </p:txBody>
          </p:sp>
        </p:grpSp>
        <p:grpSp>
          <p:nvGrpSpPr>
            <p:cNvPr id="31" name="Group 30"/>
            <p:cNvGrpSpPr/>
            <p:nvPr/>
          </p:nvGrpSpPr>
          <p:grpSpPr>
            <a:xfrm>
              <a:off x="6792928" y="816555"/>
              <a:ext cx="1034029" cy="1099343"/>
              <a:chOff x="6792928" y="816555"/>
              <a:chExt cx="1034029" cy="1099343"/>
            </a:xfrm>
          </p:grpSpPr>
          <p:pic>
            <p:nvPicPr>
              <p:cNvPr id="28" name="Picture 2" descr="C:\Documents and Settings\dell user\Local Settings\Temporary Internet Files\Content.IE5\9GSR1981\MC900433853[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rot="5400000">
                <a:off x="6760271" y="849212"/>
                <a:ext cx="1099343" cy="1034029"/>
              </a:xfrm>
              <a:prstGeom prst="rect">
                <a:avLst/>
              </a:prstGeom>
              <a:noFill/>
            </p:spPr>
          </p:pic>
          <p:sp>
            <p:nvSpPr>
              <p:cNvPr id="29" name="TextBox 28"/>
              <p:cNvSpPr txBox="1"/>
              <p:nvPr/>
            </p:nvSpPr>
            <p:spPr>
              <a:xfrm>
                <a:off x="7054074"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9</a:t>
                </a:r>
                <a:endParaRPr lang="en-US" sz="2400" b="1" dirty="0">
                  <a:latin typeface="Tahoma" pitchFamily="34" charset="0"/>
                  <a:cs typeface="Tahoma" pitchFamily="34" charset="0"/>
                </a:endParaRPr>
              </a:p>
            </p:txBody>
          </p:sp>
        </p:grpSp>
      </p:grpSp>
      <p:sp>
        <p:nvSpPr>
          <p:cNvPr id="41" name="Slide Number Placeholder 40"/>
          <p:cNvSpPr>
            <a:spLocks noGrp="1"/>
          </p:cNvSpPr>
          <p:nvPr>
            <p:ph type="sldNum" sz="quarter" idx="12"/>
          </p:nvPr>
        </p:nvSpPr>
        <p:spPr/>
        <p:txBody>
          <a:bodyPr/>
          <a:lstStyle/>
          <a:p>
            <a:fld id="{811AAEEF-F233-4E32-A923-D4DF4B556C67}" type="slidenum">
              <a:rPr lang="en-US" altLang="zh-TW" smtClean="0"/>
              <a:pPr/>
              <a:t>35</a:t>
            </a:fld>
            <a:endParaRPr lang="zh-TW" alt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26346" y="-10886"/>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kumimoji="0" lang="en-US" altLang="zh-TW"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9</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款問卷題本</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kumimoji="0" lang="zh-TW" altLang="en-US" sz="3200" b="0" i="0" u="none" strike="noStrike" kern="1200" cap="none" spc="50" normalizeH="0" baseline="0" noProof="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grpSp>
        <p:nvGrpSpPr>
          <p:cNvPr id="2" name="Group 136"/>
          <p:cNvGrpSpPr/>
          <p:nvPr/>
        </p:nvGrpSpPr>
        <p:grpSpPr>
          <a:xfrm>
            <a:off x="-76095" y="587937"/>
            <a:ext cx="3145867" cy="1509496"/>
            <a:chOff x="-76095" y="805657"/>
            <a:chExt cx="3145867" cy="1509496"/>
          </a:xfrm>
        </p:grpSpPr>
        <p:pic>
          <p:nvPicPr>
            <p:cNvPr id="13414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108752" y="838314"/>
              <a:ext cx="1099343" cy="1034029"/>
            </a:xfrm>
            <a:prstGeom prst="rect">
              <a:avLst/>
            </a:prstGeom>
            <a:noFill/>
          </p:spPr>
        </p:pic>
        <p:sp>
          <p:nvSpPr>
            <p:cNvPr id="125" name="Rectangle 124"/>
            <p:cNvSpPr/>
            <p:nvPr/>
          </p:nvSpPr>
          <p:spPr>
            <a:xfrm>
              <a:off x="794648" y="830131"/>
              <a:ext cx="2275124" cy="14850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19063" indent="-119063">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對學校的態度</a:t>
              </a:r>
              <a:endParaRPr lang="en-US" altLang="zh-TW" sz="1600" b="1" dirty="0" smtClean="0">
                <a:latin typeface="Arial" pitchFamily="34" charset="0"/>
                <a:ea typeface="新細明體" pitchFamily="18" charset="-120"/>
                <a:cs typeface="Arial" pitchFamily="34" charset="0"/>
              </a:endParaRPr>
            </a:p>
            <a:p>
              <a:pPr marL="119063" indent="-119063">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學習能力</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創意思考</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批判思考</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解難技巧</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時間管理</a:t>
              </a:r>
              <a:endParaRPr lang="en-US" altLang="zh-TW" sz="1400" b="1" dirty="0" smtClean="0">
                <a:latin typeface="Arial" pitchFamily="34" charset="0"/>
                <a:ea typeface="新細明體" pitchFamily="18" charset="-120"/>
                <a:cs typeface="Arial" pitchFamily="34" charset="0"/>
              </a:endParaRPr>
            </a:p>
          </p:txBody>
        </p:sp>
        <p:sp>
          <p:nvSpPr>
            <p:cNvPr id="129" name="TextBox 128"/>
            <p:cNvSpPr txBox="1"/>
            <p:nvPr/>
          </p:nvSpPr>
          <p:spPr>
            <a:xfrm>
              <a:off x="163283" y="1132113"/>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1</a:t>
              </a:r>
              <a:endParaRPr lang="en-US" sz="2400" b="1" dirty="0">
                <a:latin typeface="Tahoma" pitchFamily="34" charset="0"/>
                <a:cs typeface="Tahoma" pitchFamily="34" charset="0"/>
              </a:endParaRPr>
            </a:p>
          </p:txBody>
        </p:sp>
      </p:grpSp>
      <p:grpSp>
        <p:nvGrpSpPr>
          <p:cNvPr id="3" name="Group 137"/>
          <p:cNvGrpSpPr/>
          <p:nvPr/>
        </p:nvGrpSpPr>
        <p:grpSpPr>
          <a:xfrm>
            <a:off x="-76099" y="2384123"/>
            <a:ext cx="3156756" cy="1481801"/>
            <a:chOff x="-76099" y="2492983"/>
            <a:chExt cx="3156756" cy="1481801"/>
          </a:xfrm>
        </p:grpSpPr>
        <p:pic>
          <p:nvPicPr>
            <p:cNvPr id="9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rot="5400000">
              <a:off x="-108756" y="2525640"/>
              <a:ext cx="1099343" cy="1034029"/>
            </a:xfrm>
            <a:prstGeom prst="rect">
              <a:avLst/>
            </a:prstGeom>
            <a:noFill/>
          </p:spPr>
        </p:pic>
        <p:sp>
          <p:nvSpPr>
            <p:cNvPr id="126" name="Rectangle 125"/>
            <p:cNvSpPr/>
            <p:nvPr/>
          </p:nvSpPr>
          <p:spPr>
            <a:xfrm>
              <a:off x="816424" y="2528234"/>
              <a:ext cx="2264233" cy="144655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道德操守</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en-US" altLang="zh-TW" sz="1600" b="1" dirty="0" smtClean="0">
                  <a:latin typeface="Arial" pitchFamily="34" charset="0"/>
                  <a:ea typeface="新細明體" pitchFamily="18" charset="-120"/>
                  <a:cs typeface="Arial" pitchFamily="34" charset="0"/>
                </a:rPr>
                <a:t> </a:t>
              </a:r>
              <a:r>
                <a:rPr lang="zh-TW" altLang="en-US" sz="1400" b="1" dirty="0" smtClean="0">
                  <a:latin typeface="Arial" pitchFamily="34" charset="0"/>
                  <a:ea typeface="新細明體" pitchFamily="18" charset="-120"/>
                  <a:cs typeface="Arial" pitchFamily="34" charset="0"/>
                </a:rPr>
                <a:t>承擔</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道德操守</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不放縱的生活態度</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堅毅</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自我控制</a:t>
              </a:r>
              <a:endParaRPr lang="en-US" altLang="zh-TW" sz="1400" b="1" dirty="0" smtClean="0">
                <a:latin typeface="Arial" pitchFamily="34" charset="0"/>
                <a:ea typeface="新細明體" pitchFamily="18" charset="-120"/>
                <a:cs typeface="Arial" pitchFamily="34" charset="0"/>
              </a:endParaRPr>
            </a:p>
          </p:txBody>
        </p:sp>
        <p:sp>
          <p:nvSpPr>
            <p:cNvPr id="130" name="TextBox 129"/>
            <p:cNvSpPr txBox="1"/>
            <p:nvPr/>
          </p:nvSpPr>
          <p:spPr>
            <a:xfrm>
              <a:off x="141507" y="2862983"/>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2</a:t>
              </a:r>
              <a:endParaRPr lang="en-US" sz="2400" b="1" dirty="0">
                <a:latin typeface="Tahoma" pitchFamily="34" charset="0"/>
                <a:cs typeface="Tahoma" pitchFamily="34" charset="0"/>
              </a:endParaRPr>
            </a:p>
          </p:txBody>
        </p:sp>
      </p:grpSp>
      <p:grpSp>
        <p:nvGrpSpPr>
          <p:cNvPr id="41" name="Group 40"/>
          <p:cNvGrpSpPr/>
          <p:nvPr/>
        </p:nvGrpSpPr>
        <p:grpSpPr>
          <a:xfrm>
            <a:off x="-76103" y="4430687"/>
            <a:ext cx="3287388" cy="2372886"/>
            <a:chOff x="-76103" y="4343599"/>
            <a:chExt cx="3287388" cy="2372886"/>
          </a:xfrm>
        </p:grpSpPr>
        <p:sp>
          <p:nvSpPr>
            <p:cNvPr id="40" name="Rectangle 39"/>
            <p:cNvSpPr/>
            <p:nvPr/>
          </p:nvSpPr>
          <p:spPr>
            <a:xfrm>
              <a:off x="838196" y="4377383"/>
              <a:ext cx="2373089" cy="2339102"/>
            </a:xfrm>
            <a:prstGeom prst="rect">
              <a:avLst/>
            </a:prstGeom>
            <a:ln/>
          </p:spPr>
          <p:style>
            <a:lnRef idx="1">
              <a:schemeClr val="accent5"/>
            </a:lnRef>
            <a:fillRef idx="2">
              <a:schemeClr val="accent5"/>
            </a:fillRef>
            <a:effectRef idx="1">
              <a:schemeClr val="accent5"/>
            </a:effectRef>
            <a:fontRef idx="minor">
              <a:schemeClr val="dk1"/>
            </a:fontRef>
          </p:style>
          <p:txBody>
            <a:bodyPr wrap="square" rIns="0">
              <a:spAutoFit/>
            </a:bodyPr>
            <a:lstStyle/>
            <a:p>
              <a:pPr marL="119063" indent="-119063">
                <a:lnSpc>
                  <a:spcPct val="100000"/>
                </a:lnSpc>
                <a:spcBef>
                  <a:spcPts val="0"/>
                </a:spcBef>
                <a:buFont typeface="Wingdings" pitchFamily="2" charset="2"/>
                <a:buChar char="q"/>
              </a:pPr>
              <a:r>
                <a:rPr lang="zh-TW" altLang="en-US" sz="1600" b="1" dirty="0" smtClean="0">
                  <a:latin typeface="Arial" pitchFamily="34" charset="0"/>
                  <a:ea typeface="新細明體" pitchFamily="18" charset="-120"/>
                  <a:cs typeface="Arial" pitchFamily="34" charset="0"/>
                </a:rPr>
                <a:t>人生目標</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對事業的期望</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目標設定</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人生目標</a:t>
              </a:r>
              <a:endParaRPr lang="en-US" altLang="zh-TW" sz="1400" b="1" dirty="0" smtClean="0">
                <a:latin typeface="Arial" pitchFamily="34" charset="0"/>
                <a:ea typeface="新細明體" pitchFamily="18" charset="-120"/>
                <a:cs typeface="Arial" pitchFamily="34" charset="0"/>
              </a:endParaRPr>
            </a:p>
            <a:p>
              <a:pPr>
                <a:lnSpc>
                  <a:spcPct val="100000"/>
                </a:lnSpc>
                <a:spcBef>
                  <a:spcPts val="0"/>
                </a:spcBef>
                <a:buFont typeface="Wingdings" pitchFamily="2" charset="2"/>
                <a:buChar char="q"/>
              </a:pPr>
              <a:r>
                <a:rPr lang="zh-TW" altLang="en-US" sz="1600" b="1" dirty="0" smtClean="0">
                  <a:latin typeface="Arial" pitchFamily="34" charset="0"/>
                  <a:ea typeface="新細明體" pitchFamily="18" charset="-120"/>
                  <a:cs typeface="Arial" pitchFamily="34" charset="0"/>
                </a:rPr>
                <a:t>身心健康</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測驗焦慮</a:t>
              </a:r>
              <a:endParaRPr lang="en-US" altLang="zh-TW" sz="1400" b="1" dirty="0" smtClean="0">
                <a:latin typeface="Arial" pitchFamily="34" charset="0"/>
                <a:ea typeface="新細明體" pitchFamily="18" charset="-120"/>
                <a:cs typeface="Arial" pitchFamily="34" charset="0"/>
              </a:endParaRPr>
            </a:p>
            <a:p>
              <a:pPr>
                <a:lnSpc>
                  <a:spcPct val="100000"/>
                </a:lnSpc>
                <a:spcBef>
                  <a:spcPts val="0"/>
                </a:spcBef>
                <a:buFont typeface="Wingdings" pitchFamily="2" charset="2"/>
                <a:buChar char="q"/>
              </a:pPr>
              <a:r>
                <a:rPr lang="zh-TW" altLang="en-US" sz="1600" b="1" dirty="0" smtClean="0">
                  <a:latin typeface="Arial" pitchFamily="34" charset="0"/>
                  <a:ea typeface="新細明體" pitchFamily="18" charset="-120"/>
                  <a:cs typeface="Arial" pitchFamily="34" charset="0"/>
                </a:rPr>
                <a:t>壓力管理</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消遣</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自我勉勵</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控制情況</a:t>
              </a:r>
              <a:endParaRPr lang="en-US" altLang="zh-TW" sz="1400" b="1" dirty="0" smtClean="0">
                <a:latin typeface="Arial" pitchFamily="34" charset="0"/>
                <a:ea typeface="新細明體" pitchFamily="18" charset="-120"/>
                <a:cs typeface="Arial" pitchFamily="34" charset="0"/>
              </a:endParaRPr>
            </a:p>
          </p:txBody>
        </p:sp>
        <p:grpSp>
          <p:nvGrpSpPr>
            <p:cNvPr id="4" name="Group 138"/>
            <p:cNvGrpSpPr/>
            <p:nvPr/>
          </p:nvGrpSpPr>
          <p:grpSpPr>
            <a:xfrm>
              <a:off x="-76103" y="4343599"/>
              <a:ext cx="1034029" cy="1099343"/>
              <a:chOff x="-76103" y="4289169"/>
              <a:chExt cx="1034029" cy="1099343"/>
            </a:xfrm>
          </p:grpSpPr>
          <p:pic>
            <p:nvPicPr>
              <p:cNvPr id="9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5400000">
                <a:off x="-108760" y="4321826"/>
                <a:ext cx="1099343" cy="1034029"/>
              </a:xfrm>
              <a:prstGeom prst="rect">
                <a:avLst/>
              </a:prstGeom>
              <a:noFill/>
            </p:spPr>
          </p:pic>
          <p:sp>
            <p:nvSpPr>
              <p:cNvPr id="131" name="TextBox 130"/>
              <p:cNvSpPr txBox="1"/>
              <p:nvPr/>
            </p:nvSpPr>
            <p:spPr>
              <a:xfrm>
                <a:off x="141503" y="462651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3</a:t>
                </a:r>
                <a:endParaRPr lang="en-US" sz="2400" b="1" dirty="0">
                  <a:latin typeface="Tahoma" pitchFamily="34" charset="0"/>
                  <a:cs typeface="Tahoma" pitchFamily="34" charset="0"/>
                </a:endParaRPr>
              </a:p>
            </p:txBody>
          </p:sp>
        </p:grpSp>
      </p:grpSp>
      <p:grpSp>
        <p:nvGrpSpPr>
          <p:cNvPr id="5" name="Group 139"/>
          <p:cNvGrpSpPr/>
          <p:nvPr/>
        </p:nvGrpSpPr>
        <p:grpSpPr>
          <a:xfrm>
            <a:off x="3146157" y="587933"/>
            <a:ext cx="3004263" cy="1658819"/>
            <a:chOff x="3146157" y="805653"/>
            <a:chExt cx="3004263" cy="1658819"/>
          </a:xfrm>
        </p:grpSpPr>
        <p:pic>
          <p:nvPicPr>
            <p:cNvPr id="10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rot="5400000">
              <a:off x="3113500" y="838310"/>
              <a:ext cx="1099343" cy="1034029"/>
            </a:xfrm>
            <a:prstGeom prst="rect">
              <a:avLst/>
            </a:prstGeom>
            <a:noFill/>
          </p:spPr>
        </p:pic>
        <p:sp>
          <p:nvSpPr>
            <p:cNvPr id="128" name="Rectangle 127"/>
            <p:cNvSpPr/>
            <p:nvPr/>
          </p:nvSpPr>
          <p:spPr>
            <a:xfrm>
              <a:off x="4016812" y="833256"/>
              <a:ext cx="2133608"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Ins="0">
              <a:spAutoFit/>
            </a:bodyPr>
            <a:lstStyle/>
            <a:p>
              <a:pPr marL="228600" indent="-228600">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獨立學習能力</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學習情感</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學習探究</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學習檢視</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學習自我概念</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自我完善</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尋找協助</a:t>
              </a:r>
              <a:endParaRPr lang="en-US" altLang="zh-TW" sz="1400" b="1" dirty="0" smtClean="0">
                <a:latin typeface="Arial" pitchFamily="34" charset="0"/>
                <a:ea typeface="新細明體" pitchFamily="18" charset="-120"/>
                <a:cs typeface="Arial" pitchFamily="34" charset="0"/>
              </a:endParaRPr>
            </a:p>
          </p:txBody>
        </p:sp>
        <p:sp>
          <p:nvSpPr>
            <p:cNvPr id="132" name="TextBox 131"/>
            <p:cNvSpPr txBox="1"/>
            <p:nvPr/>
          </p:nvSpPr>
          <p:spPr>
            <a:xfrm>
              <a:off x="3429079" y="1132109"/>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4</a:t>
              </a:r>
              <a:endParaRPr lang="en-US" sz="2400" b="1" dirty="0">
                <a:latin typeface="Tahoma" pitchFamily="34" charset="0"/>
                <a:cs typeface="Tahoma" pitchFamily="34" charset="0"/>
              </a:endParaRPr>
            </a:p>
          </p:txBody>
        </p:sp>
      </p:grpSp>
      <p:grpSp>
        <p:nvGrpSpPr>
          <p:cNvPr id="6" name="Group 140"/>
          <p:cNvGrpSpPr/>
          <p:nvPr/>
        </p:nvGrpSpPr>
        <p:grpSpPr>
          <a:xfrm>
            <a:off x="3157039" y="2384119"/>
            <a:ext cx="2993378" cy="1879157"/>
            <a:chOff x="3157039" y="2492979"/>
            <a:chExt cx="2993378" cy="1879157"/>
          </a:xfrm>
        </p:grpSpPr>
        <p:sp>
          <p:nvSpPr>
            <p:cNvPr id="169" name="Rectangle 168"/>
            <p:cNvSpPr/>
            <p:nvPr/>
          </p:nvSpPr>
          <p:spPr>
            <a:xfrm>
              <a:off x="4049471" y="2525477"/>
              <a:ext cx="2100946" cy="1846659"/>
            </a:xfrm>
            <a:prstGeom prst="rect">
              <a:avLst/>
            </a:prstGeom>
            <a:ln/>
          </p:spPr>
          <p:style>
            <a:lnRef idx="1">
              <a:schemeClr val="accent6"/>
            </a:lnRef>
            <a:fillRef idx="2">
              <a:schemeClr val="accent6"/>
            </a:fillRef>
            <a:effectRef idx="1">
              <a:schemeClr val="accent6"/>
            </a:effectRef>
            <a:fontRef idx="minor">
              <a:schemeClr val="dk1"/>
            </a:fontRef>
          </p:style>
          <p:txBody>
            <a:bodyPr wrap="square" rIns="0">
              <a:spAutoFit/>
            </a:bodyPr>
            <a:lstStyle/>
            <a:p>
              <a:pPr marL="228600" indent="-228600">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獨立學習能力</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目標設定</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好奇</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閱讀策略</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策略性求助</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控制學習環境</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學習計劃</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學習的價值</a:t>
              </a:r>
              <a:endParaRPr lang="en-US" altLang="zh-TW" sz="1400" b="1" dirty="0" smtClean="0">
                <a:latin typeface="Arial" pitchFamily="34" charset="0"/>
                <a:ea typeface="新細明體" pitchFamily="18" charset="-120"/>
                <a:cs typeface="Arial" pitchFamily="34" charset="0"/>
              </a:endParaRPr>
            </a:p>
          </p:txBody>
        </p:sp>
        <p:pic>
          <p:nvPicPr>
            <p:cNvPr id="107"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rot="5400000">
              <a:off x="3124382" y="2525636"/>
              <a:ext cx="1099343" cy="1034029"/>
            </a:xfrm>
            <a:prstGeom prst="rect">
              <a:avLst/>
            </a:prstGeom>
            <a:noFill/>
          </p:spPr>
        </p:pic>
        <p:sp>
          <p:nvSpPr>
            <p:cNvPr id="133" name="TextBox 132"/>
            <p:cNvSpPr txBox="1"/>
            <p:nvPr/>
          </p:nvSpPr>
          <p:spPr>
            <a:xfrm>
              <a:off x="3407303" y="2862979"/>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5</a:t>
              </a:r>
              <a:endParaRPr lang="en-US" sz="2400" b="1" dirty="0">
                <a:latin typeface="Tahoma" pitchFamily="34" charset="0"/>
                <a:cs typeface="Tahoma" pitchFamily="34" charset="0"/>
              </a:endParaRPr>
            </a:p>
          </p:txBody>
        </p:sp>
      </p:grpSp>
      <p:grpSp>
        <p:nvGrpSpPr>
          <p:cNvPr id="7" name="Group 141"/>
          <p:cNvGrpSpPr/>
          <p:nvPr/>
        </p:nvGrpSpPr>
        <p:grpSpPr>
          <a:xfrm>
            <a:off x="3233237" y="4463341"/>
            <a:ext cx="2917192" cy="1651688"/>
            <a:chOff x="3233237" y="4321823"/>
            <a:chExt cx="2917192" cy="1651688"/>
          </a:xfrm>
        </p:grpSpPr>
        <p:pic>
          <p:nvPicPr>
            <p:cNvPr id="113"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3200580" y="4354480"/>
              <a:ext cx="1099343" cy="1034029"/>
            </a:xfrm>
            <a:prstGeom prst="rect">
              <a:avLst/>
            </a:prstGeom>
            <a:noFill/>
          </p:spPr>
        </p:pic>
        <p:sp>
          <p:nvSpPr>
            <p:cNvPr id="166" name="Rectangle 165"/>
            <p:cNvSpPr/>
            <p:nvPr/>
          </p:nvSpPr>
          <p:spPr>
            <a:xfrm>
              <a:off x="4125673" y="4342295"/>
              <a:ext cx="2024756" cy="1631216"/>
            </a:xfrm>
            <a:prstGeom prst="rect">
              <a:avLst/>
            </a:prstGeom>
            <a:ln/>
          </p:spPr>
          <p:style>
            <a:lnRef idx="1">
              <a:schemeClr val="accent2"/>
            </a:lnRef>
            <a:fillRef idx="2">
              <a:schemeClr val="accent2"/>
            </a:fillRef>
            <a:effectRef idx="1">
              <a:schemeClr val="accent2"/>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人際關係</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關愛他人</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交際能力</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尊重他人</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分享</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社交行為</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支持</a:t>
              </a:r>
              <a:endParaRPr lang="en-US" altLang="zh-TW" sz="1400" b="1" dirty="0" smtClean="0">
                <a:latin typeface="Arial" pitchFamily="34" charset="0"/>
                <a:ea typeface="新細明體" pitchFamily="18" charset="-120"/>
                <a:cs typeface="Arial" pitchFamily="34" charset="0"/>
              </a:endParaRPr>
            </a:p>
          </p:txBody>
        </p:sp>
        <p:sp>
          <p:nvSpPr>
            <p:cNvPr id="134" name="TextBox 133"/>
            <p:cNvSpPr txBox="1"/>
            <p:nvPr/>
          </p:nvSpPr>
          <p:spPr>
            <a:xfrm>
              <a:off x="3483501" y="4659165"/>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6</a:t>
              </a:r>
              <a:endParaRPr lang="en-US" sz="2400" b="1" dirty="0">
                <a:latin typeface="Tahoma" pitchFamily="34" charset="0"/>
                <a:cs typeface="Tahoma" pitchFamily="34" charset="0"/>
              </a:endParaRPr>
            </a:p>
          </p:txBody>
        </p:sp>
      </p:grpSp>
      <p:grpSp>
        <p:nvGrpSpPr>
          <p:cNvPr id="8" name="Group 142"/>
          <p:cNvGrpSpPr/>
          <p:nvPr/>
        </p:nvGrpSpPr>
        <p:grpSpPr>
          <a:xfrm>
            <a:off x="6183347" y="577043"/>
            <a:ext cx="2853149" cy="2086566"/>
            <a:chOff x="6183347" y="794763"/>
            <a:chExt cx="2853149" cy="2086566"/>
          </a:xfrm>
        </p:grpSpPr>
        <p:pic>
          <p:nvPicPr>
            <p:cNvPr id="114" name="Picture 2" descr="C:\Documents and Settings\dell user\Local Settings\Temporary Internet Files\Content.IE5\9GSR1981\MC900433853[2].png"/>
            <p:cNvPicPr>
              <a:picLocks noChangeAspect="1" noChangeArrowheads="1"/>
            </p:cNvPicPr>
            <p:nvPr/>
          </p:nvPicPr>
          <p:blipFill>
            <a:blip r:embed="rId2" cstate="print"/>
            <a:srcRect/>
            <a:stretch>
              <a:fillRect/>
            </a:stretch>
          </p:blipFill>
          <p:spPr bwMode="auto">
            <a:xfrm rot="5400000">
              <a:off x="6150690" y="827420"/>
              <a:ext cx="1099343" cy="1034029"/>
            </a:xfrm>
            <a:prstGeom prst="rect">
              <a:avLst/>
            </a:prstGeom>
            <a:noFill/>
          </p:spPr>
        </p:pic>
        <p:sp>
          <p:nvSpPr>
            <p:cNvPr id="135" name="TextBox 134"/>
            <p:cNvSpPr txBox="1"/>
            <p:nvPr/>
          </p:nvSpPr>
          <p:spPr>
            <a:xfrm>
              <a:off x="6466269" y="114299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7</a:t>
              </a:r>
              <a:endParaRPr lang="en-US" sz="2400" b="1" dirty="0">
                <a:latin typeface="Tahoma" pitchFamily="34" charset="0"/>
                <a:cs typeface="Tahoma" pitchFamily="34" charset="0"/>
              </a:endParaRPr>
            </a:p>
          </p:txBody>
        </p:sp>
        <p:sp>
          <p:nvSpPr>
            <p:cNvPr id="150" name="Rectangle 149"/>
            <p:cNvSpPr/>
            <p:nvPr/>
          </p:nvSpPr>
          <p:spPr>
            <a:xfrm>
              <a:off x="7053929" y="819226"/>
              <a:ext cx="1982567" cy="2062103"/>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動力</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聯繫</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競爭</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努力</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稱讚</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社群關係</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社會權力</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作業</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獎勵</a:t>
              </a:r>
              <a:endParaRPr lang="en-US" altLang="zh-TW" sz="1400" b="1" dirty="0" smtClean="0">
                <a:latin typeface="Arial" pitchFamily="34" charset="0"/>
                <a:ea typeface="新細明體" pitchFamily="18" charset="-120"/>
                <a:cs typeface="Arial" pitchFamily="34" charset="0"/>
              </a:endParaRPr>
            </a:p>
          </p:txBody>
        </p:sp>
      </p:grpSp>
      <p:grpSp>
        <p:nvGrpSpPr>
          <p:cNvPr id="9" name="Group 143"/>
          <p:cNvGrpSpPr/>
          <p:nvPr/>
        </p:nvGrpSpPr>
        <p:grpSpPr>
          <a:xfrm>
            <a:off x="6183347" y="2754239"/>
            <a:ext cx="2853149" cy="1674611"/>
            <a:chOff x="6183347" y="2482089"/>
            <a:chExt cx="2853149" cy="1674611"/>
          </a:xfrm>
        </p:grpSpPr>
        <p:sp>
          <p:nvSpPr>
            <p:cNvPr id="147" name="Rectangle 146"/>
            <p:cNvSpPr/>
            <p:nvPr/>
          </p:nvSpPr>
          <p:spPr>
            <a:xfrm>
              <a:off x="7053924" y="2525484"/>
              <a:ext cx="1982572"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28600" indent="-228600">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自我概念</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整體</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誠實</a:t>
              </a:r>
              <a:r>
                <a:rPr lang="en-US" altLang="zh-TW" sz="1400" b="1" dirty="0" smtClean="0">
                  <a:latin typeface="Arial" pitchFamily="34" charset="0"/>
                  <a:ea typeface="新細明體" pitchFamily="18" charset="-120"/>
                  <a:cs typeface="Arial" pitchFamily="34" charset="0"/>
                </a:rPr>
                <a:t>/</a:t>
              </a:r>
              <a:r>
                <a:rPr lang="zh-TW" altLang="en-US" sz="1400" b="1" dirty="0" smtClean="0">
                  <a:latin typeface="Arial" pitchFamily="34" charset="0"/>
                  <a:ea typeface="新細明體" pitchFamily="18" charset="-120"/>
                  <a:cs typeface="Arial" pitchFamily="34" charset="0"/>
                </a:rPr>
                <a:t>可靠</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數學</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親子關係</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外貌</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英語</a:t>
              </a:r>
              <a:endParaRPr lang="en-US" altLang="zh-TW" sz="1400" b="1" dirty="0" smtClean="0">
                <a:latin typeface="Arial" pitchFamily="34" charset="0"/>
                <a:ea typeface="新細明體" pitchFamily="18" charset="-120"/>
                <a:cs typeface="Arial" pitchFamily="34" charset="0"/>
              </a:endParaRPr>
            </a:p>
          </p:txBody>
        </p:sp>
        <p:pic>
          <p:nvPicPr>
            <p:cNvPr id="11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rot="5400000">
              <a:off x="6150690" y="2514746"/>
              <a:ext cx="1099343" cy="1034029"/>
            </a:xfrm>
            <a:prstGeom prst="rect">
              <a:avLst/>
            </a:prstGeom>
            <a:noFill/>
          </p:spPr>
        </p:pic>
        <p:sp>
          <p:nvSpPr>
            <p:cNvPr id="136" name="TextBox 135"/>
            <p:cNvSpPr txBox="1"/>
            <p:nvPr/>
          </p:nvSpPr>
          <p:spPr>
            <a:xfrm>
              <a:off x="6444493" y="287386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8</a:t>
              </a:r>
              <a:endParaRPr lang="en-US" sz="2400" b="1" dirty="0">
                <a:latin typeface="Tahoma" pitchFamily="34" charset="0"/>
                <a:cs typeface="Tahoma" pitchFamily="34" charset="0"/>
              </a:endParaRPr>
            </a:p>
          </p:txBody>
        </p:sp>
      </p:grpSp>
      <p:grpSp>
        <p:nvGrpSpPr>
          <p:cNvPr id="36" name="Group 143"/>
          <p:cNvGrpSpPr/>
          <p:nvPr/>
        </p:nvGrpSpPr>
        <p:grpSpPr>
          <a:xfrm>
            <a:off x="6183343" y="4724601"/>
            <a:ext cx="2853149" cy="1622061"/>
            <a:chOff x="6183347" y="2373229"/>
            <a:chExt cx="2853149" cy="1622061"/>
          </a:xfrm>
        </p:grpSpPr>
        <p:sp>
          <p:nvSpPr>
            <p:cNvPr id="37" name="Rectangle 36"/>
            <p:cNvSpPr/>
            <p:nvPr/>
          </p:nvSpPr>
          <p:spPr>
            <a:xfrm>
              <a:off x="7053924" y="2394852"/>
              <a:ext cx="1982572" cy="1600438"/>
            </a:xfrm>
            <a:prstGeom prst="rect">
              <a:avLst/>
            </a:prstGeom>
            <a:gradFill flip="none" rotWithShape="1">
              <a:gsLst>
                <a:gs pos="0">
                  <a:srgbClr val="FFEFD1"/>
                </a:gs>
                <a:gs pos="64999">
                  <a:srgbClr val="F0EBD5"/>
                </a:gs>
                <a:gs pos="100000">
                  <a:srgbClr val="D1C39F"/>
                </a:gs>
              </a:gsLst>
              <a:lin ang="0" scaled="1"/>
              <a:tileRect/>
            </a:gradFill>
          </p:spPr>
          <p:style>
            <a:lnRef idx="1">
              <a:schemeClr val="accent4"/>
            </a:lnRef>
            <a:fillRef idx="2">
              <a:schemeClr val="accent4"/>
            </a:fillRef>
            <a:effectRef idx="1">
              <a:schemeClr val="accent4"/>
            </a:effectRef>
            <a:fontRef idx="minor">
              <a:schemeClr val="dk1"/>
            </a:fontRef>
          </p:style>
          <p:txBody>
            <a:bodyPr wrap="square">
              <a:spAutoFit/>
            </a:bodyPr>
            <a:lstStyle/>
            <a:p>
              <a:pPr marL="228600" indent="-228600">
                <a:lnSpc>
                  <a:spcPct val="100000"/>
                </a:lnSpc>
                <a:spcBef>
                  <a:spcPts val="0"/>
                </a:spcBef>
                <a:buFont typeface="Wingdings" pitchFamily="2" charset="2"/>
                <a:buChar char="q"/>
              </a:pPr>
              <a:r>
                <a:rPr lang="zh-TW" altLang="en-US" sz="1400" b="1" dirty="0" smtClean="0">
                  <a:latin typeface="Arial" pitchFamily="34" charset="0"/>
                  <a:ea typeface="新細明體" pitchFamily="18" charset="-120"/>
                  <a:cs typeface="Arial" pitchFamily="34" charset="0"/>
                </a:rPr>
                <a:t>領導才能</a:t>
              </a:r>
              <a:endParaRPr lang="en-US" altLang="zh-TW" sz="1400" b="1" dirty="0" smtClean="0">
                <a:latin typeface="Arial" pitchFamily="34" charset="0"/>
                <a:ea typeface="新細明體" pitchFamily="18" charset="-120"/>
                <a:cs typeface="Arial" pitchFamily="34" charset="0"/>
              </a:endParaRPr>
            </a:p>
            <a:p>
              <a:pPr marL="228600" indent="-228600">
                <a:lnSpc>
                  <a:spcPct val="100000"/>
                </a:lnSpc>
                <a:spcBef>
                  <a:spcPts val="0"/>
                </a:spcBef>
                <a:buFont typeface="Wingdings" pitchFamily="2" charset="2"/>
                <a:buChar char="q"/>
              </a:pPr>
              <a:r>
                <a:rPr lang="zh-TW" altLang="en-US" sz="1400" b="1" dirty="0" smtClean="0">
                  <a:latin typeface="Arial" pitchFamily="34" charset="0"/>
                  <a:ea typeface="新細明體" pitchFamily="18" charset="-120"/>
                  <a:cs typeface="Arial" pitchFamily="34" charset="0"/>
                </a:rPr>
                <a:t>國民身份認同及全球公民</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對國家的態度</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對國家的義務</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對國家的情感</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全球公民</a:t>
              </a:r>
              <a:endParaRPr lang="en-US" altLang="zh-TW" sz="1400" b="1" dirty="0" smtClean="0">
                <a:latin typeface="Arial" pitchFamily="34" charset="0"/>
                <a:ea typeface="新細明體" pitchFamily="18" charset="-120"/>
                <a:cs typeface="Arial" pitchFamily="34" charset="0"/>
              </a:endParaRPr>
            </a:p>
          </p:txBody>
        </p:sp>
        <p:pic>
          <p:nvPicPr>
            <p:cNvPr id="38" name="Picture 2" descr="C:\Documents and Settings\dell user\Local Settings\Temporary Internet Files\Content.IE5\9GSR1981\MC900433853[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rot="5400000">
              <a:off x="6150690" y="2405886"/>
              <a:ext cx="1099343" cy="1034029"/>
            </a:xfrm>
            <a:prstGeom prst="rect">
              <a:avLst/>
            </a:prstGeom>
            <a:noFill/>
          </p:spPr>
        </p:pic>
        <p:sp>
          <p:nvSpPr>
            <p:cNvPr id="39" name="TextBox 38"/>
            <p:cNvSpPr txBox="1"/>
            <p:nvPr/>
          </p:nvSpPr>
          <p:spPr>
            <a:xfrm>
              <a:off x="6444493" y="276500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9</a:t>
              </a:r>
              <a:endParaRPr lang="en-US" sz="2400" b="1" dirty="0">
                <a:latin typeface="Tahoma" pitchFamily="34" charset="0"/>
                <a:cs typeface="Tahoma" pitchFamily="34" charset="0"/>
              </a:endParaRPr>
            </a:p>
          </p:txBody>
        </p:sp>
      </p:grpSp>
      <p:sp>
        <p:nvSpPr>
          <p:cNvPr id="42" name="Slide Number Placeholder 41"/>
          <p:cNvSpPr>
            <a:spLocks noGrp="1"/>
          </p:cNvSpPr>
          <p:nvPr>
            <p:ph type="sldNum" sz="quarter" idx="12"/>
          </p:nvPr>
        </p:nvSpPr>
        <p:spPr/>
        <p:txBody>
          <a:bodyPr/>
          <a:lstStyle/>
          <a:p>
            <a:fld id="{6AD1C6FD-A228-4DFF-9C48-5B61C80157C8}" type="slidenum">
              <a:rPr lang="en-US" altLang="zh-TW" smtClean="0"/>
              <a:pPr/>
              <a:t>36</a:t>
            </a:fld>
            <a:endParaRPr lang="zh-TW" alt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969" y="707571"/>
            <a:ext cx="7975806" cy="129266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使用</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的原則</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37</a:t>
            </a:fld>
            <a:endParaRPr lang="zh-TW" alt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4971" y="1191803"/>
            <a:ext cx="6028914" cy="4922394"/>
          </a:xfrm>
        </p:spPr>
        <p:txBody>
          <a:bodyPr>
            <a:normAutofit lnSpcReduction="10000"/>
          </a:bodyPr>
          <a:lstStyle/>
          <a:p>
            <a:pPr>
              <a:lnSpc>
                <a:spcPct val="110000"/>
              </a:lnSpc>
              <a:spcBef>
                <a:spcPts val="2400"/>
              </a:spcBef>
              <a:buSzPct val="75000"/>
              <a:buFont typeface="Wingdings" pitchFamily="2" charset="2"/>
              <a:buChar char="l"/>
            </a:pPr>
            <a:r>
              <a:rPr lang="en-US" sz="3600" b="1" dirty="0" err="1" smtClean="0"/>
              <a:t>收集學生在</a:t>
            </a:r>
            <a:r>
              <a:rPr lang="en-US" sz="3600" b="1" dirty="0" smtClean="0">
                <a:latin typeface="Arial" pitchFamily="34" charset="0"/>
                <a:cs typeface="Arial" pitchFamily="34" charset="0"/>
              </a:rPr>
              <a:t> APASO-II </a:t>
            </a:r>
            <a:r>
              <a:rPr lang="en-US" sz="3600" b="1" dirty="0" err="1" smtClean="0"/>
              <a:t>的數據的目的</a:t>
            </a:r>
            <a:r>
              <a:rPr lang="en-US" sz="3600" b="1" dirty="0" smtClean="0"/>
              <a:t> </a:t>
            </a:r>
            <a:r>
              <a:rPr lang="zh-TW" altLang="en-US" sz="3600" b="1" dirty="0" smtClean="0"/>
              <a:t>是什麼？</a:t>
            </a:r>
            <a:endParaRPr lang="en-US" sz="3600" b="1" dirty="0" smtClean="0">
              <a:solidFill>
                <a:schemeClr val="tx1"/>
              </a:solidFill>
              <a:latin typeface="Arial" pitchFamily="34" charset="0"/>
              <a:cs typeface="Arial" pitchFamily="34" charset="0"/>
            </a:endParaRPr>
          </a:p>
          <a:p>
            <a:pPr>
              <a:lnSpc>
                <a:spcPct val="110000"/>
              </a:lnSpc>
              <a:spcBef>
                <a:spcPts val="2400"/>
              </a:spcBef>
              <a:buSzPct val="75000"/>
              <a:buFont typeface="Wingdings" pitchFamily="2" charset="2"/>
              <a:buChar char="l"/>
            </a:pPr>
            <a:r>
              <a:rPr lang="en-US" sz="3600" b="1" dirty="0" err="1" smtClean="0"/>
              <a:t>這樣做是否旨在了解學生的概況</a:t>
            </a:r>
            <a:r>
              <a:rPr lang="en-US" sz="3600" b="1" dirty="0" smtClean="0"/>
              <a:t>？</a:t>
            </a:r>
            <a:r>
              <a:rPr lang="zh-TW" altLang="en-US" sz="3600" b="1" dirty="0" smtClean="0"/>
              <a:t>抑</a:t>
            </a:r>
            <a:r>
              <a:rPr lang="en-US" sz="3600" b="1" dirty="0" err="1" smtClean="0"/>
              <a:t>或是要找出某個活動的成效</a:t>
            </a:r>
            <a:r>
              <a:rPr lang="en-US" sz="3600" b="1" dirty="0" smtClean="0"/>
              <a:t>？</a:t>
            </a:r>
          </a:p>
          <a:p>
            <a:pPr>
              <a:lnSpc>
                <a:spcPct val="110000"/>
              </a:lnSpc>
              <a:spcBef>
                <a:spcPts val="2400"/>
              </a:spcBef>
              <a:buSzPct val="75000"/>
              <a:buFont typeface="Wingdings" pitchFamily="2" charset="2"/>
              <a:buChar char="l"/>
            </a:pPr>
            <a:r>
              <a:rPr lang="en-US" sz="3600" b="1" dirty="0" err="1" smtClean="0"/>
              <a:t>換言之，為什麼要收集學生數據呢</a:t>
            </a:r>
            <a:r>
              <a:rPr lang="en-US" sz="3600" b="1" dirty="0" smtClean="0"/>
              <a:t>？</a:t>
            </a:r>
            <a:endParaRPr lang="zh-TW" altLang="en-US" sz="3600" b="1" dirty="0">
              <a:latin typeface="Arial" pitchFamily="34" charset="0"/>
              <a:cs typeface="Arial" pitchFamily="34" charset="0"/>
            </a:endParaRPr>
          </a:p>
        </p:txBody>
      </p:sp>
      <p:grpSp>
        <p:nvGrpSpPr>
          <p:cNvPr id="11" name="Group 10"/>
          <p:cNvGrpSpPr/>
          <p:nvPr/>
        </p:nvGrpSpPr>
        <p:grpSpPr>
          <a:xfrm>
            <a:off x="511629" y="1440329"/>
            <a:ext cx="1828800" cy="1800225"/>
            <a:chOff x="511629" y="1015775"/>
            <a:chExt cx="1828800" cy="1800225"/>
          </a:xfrm>
        </p:grpSpPr>
        <p:pic>
          <p:nvPicPr>
            <p:cNvPr id="135174" name="Picture 6"/>
            <p:cNvPicPr>
              <a:picLocks noChangeAspect="1" noChangeArrowheads="1"/>
            </p:cNvPicPr>
            <p:nvPr/>
          </p:nvPicPr>
          <p:blipFill>
            <a:blip r:embed="rId2" cstate="print"/>
            <a:srcRect/>
            <a:stretch>
              <a:fillRect/>
            </a:stretch>
          </p:blipFill>
          <p:spPr bwMode="auto">
            <a:xfrm>
              <a:off x="511629" y="1015775"/>
              <a:ext cx="1828800" cy="1800225"/>
            </a:xfrm>
            <a:prstGeom prst="rect">
              <a:avLst/>
            </a:prstGeom>
            <a:noFill/>
            <a:ln w="9525">
              <a:noFill/>
              <a:miter lim="800000"/>
              <a:headEnd/>
              <a:tailEnd/>
            </a:ln>
          </p:spPr>
        </p:pic>
        <p:sp>
          <p:nvSpPr>
            <p:cNvPr id="10" name="TextBox 9"/>
            <p:cNvSpPr txBox="1"/>
            <p:nvPr/>
          </p:nvSpPr>
          <p:spPr>
            <a:xfrm>
              <a:off x="576944" y="1491345"/>
              <a:ext cx="1698171" cy="582019"/>
            </a:xfrm>
            <a:prstGeom prst="rect">
              <a:avLst/>
            </a:prstGeom>
            <a:noFill/>
          </p:spPr>
          <p:txBody>
            <a:bodyPr wrap="square" rtlCol="0">
              <a:spAutoFit/>
            </a:bodyPr>
            <a:lstStyle/>
            <a:p>
              <a:pPr>
                <a:lnSpc>
                  <a:spcPct val="120000"/>
                </a:lnSpc>
                <a:spcBef>
                  <a:spcPts val="0"/>
                </a:spcBef>
              </a:pPr>
              <a:r>
                <a:rPr lang="zh-TW" altLang="en-US" sz="2900" b="1" dirty="0" smtClean="0">
                  <a:solidFill>
                    <a:srgbClr val="0033CC"/>
                  </a:solidFill>
                  <a:latin typeface="Arial" pitchFamily="34" charset="0"/>
                  <a:cs typeface="Arial" pitchFamily="34" charset="0"/>
                </a:rPr>
                <a:t>使用目的</a:t>
              </a:r>
              <a:endParaRPr lang="en-US" sz="2900" dirty="0"/>
            </a:p>
          </p:txBody>
        </p:sp>
      </p:grpSp>
      <p:sp>
        <p:nvSpPr>
          <p:cNvPr id="12" name="Title 1"/>
          <p:cNvSpPr txBox="1">
            <a:spLocks/>
          </p:cNvSpPr>
          <p:nvPr/>
        </p:nvSpPr>
        <p:spPr>
          <a:xfrm>
            <a:off x="65316" y="321026"/>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38</a:t>
            </a:fld>
            <a:endParaRPr lang="zh-TW" alt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5970" y="1534886"/>
            <a:ext cx="5563865" cy="4400430"/>
          </a:xfrm>
        </p:spPr>
        <p:txBody>
          <a:bodyPr>
            <a:normAutofit/>
          </a:bodyPr>
          <a:lstStyle/>
          <a:p>
            <a:pPr>
              <a:lnSpc>
                <a:spcPct val="120000"/>
              </a:lnSpc>
              <a:spcBef>
                <a:spcPts val="2400"/>
              </a:spcBef>
              <a:buSzPct val="75000"/>
              <a:buFont typeface="Wingdings" pitchFamily="2" charset="2"/>
              <a:buChar char="l"/>
            </a:pPr>
            <a:r>
              <a:rPr lang="en-US" sz="3600" b="1" dirty="0" err="1" smtClean="0"/>
              <a:t>不建議使用同一個量度工具的次數太過頻密</a:t>
            </a:r>
            <a:endParaRPr lang="en-US" sz="3600" b="1" dirty="0" smtClean="0">
              <a:latin typeface="Arial" pitchFamily="34" charset="0"/>
              <a:cs typeface="Arial" pitchFamily="34" charset="0"/>
            </a:endParaRPr>
          </a:p>
          <a:p>
            <a:pPr>
              <a:lnSpc>
                <a:spcPct val="120000"/>
              </a:lnSpc>
              <a:spcBef>
                <a:spcPts val="2400"/>
              </a:spcBef>
              <a:buSzPct val="75000"/>
              <a:buFont typeface="Wingdings" pitchFamily="2" charset="2"/>
              <a:buChar char="l"/>
            </a:pPr>
            <a:r>
              <a:rPr lang="zh-TW" altLang="en-US" sz="3600" b="1" dirty="0" smtClean="0"/>
              <a:t>至少應相隔六個月，最理想的頻次為一個學年一次。</a:t>
            </a:r>
          </a:p>
        </p:txBody>
      </p:sp>
      <p:sp>
        <p:nvSpPr>
          <p:cNvPr id="5" name="Title 1"/>
          <p:cNvSpPr txBox="1">
            <a:spLocks/>
          </p:cNvSpPr>
          <p:nvPr/>
        </p:nvSpPr>
        <p:spPr>
          <a:xfrm>
            <a:off x="87082" y="484320"/>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6" name="Group 5"/>
          <p:cNvGrpSpPr/>
          <p:nvPr/>
        </p:nvGrpSpPr>
        <p:grpSpPr>
          <a:xfrm>
            <a:off x="511629" y="1636277"/>
            <a:ext cx="2198913" cy="1800225"/>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76945" y="1491345"/>
              <a:ext cx="1584796" cy="700256"/>
            </a:xfrm>
            <a:prstGeom prst="rect">
              <a:avLst/>
            </a:prstGeom>
            <a:noFill/>
          </p:spPr>
          <p:txBody>
            <a:bodyPr wrap="square" rtlCol="0">
              <a:spAutoFit/>
            </a:bodyPr>
            <a:lstStyle/>
            <a:p>
              <a:pPr>
                <a:lnSpc>
                  <a:spcPct val="120000"/>
                </a:lnSpc>
                <a:spcBef>
                  <a:spcPts val="0"/>
                </a:spcBef>
              </a:pPr>
              <a:r>
                <a:rPr lang="zh-TW" altLang="en-US" sz="3600" b="1" dirty="0" smtClean="0">
                  <a:solidFill>
                    <a:srgbClr val="0033CC"/>
                  </a:solidFill>
                  <a:latin typeface="Arial" pitchFamily="34" charset="0"/>
                  <a:cs typeface="Arial" pitchFamily="34" charset="0"/>
                </a:rPr>
                <a:t>使用頻次</a:t>
              </a:r>
              <a:endParaRPr lang="en-US" sz="3600" dirty="0"/>
            </a:p>
          </p:txBody>
        </p:sp>
      </p:grpSp>
      <p:sp>
        <p:nvSpPr>
          <p:cNvPr id="8" name="Slide Number Placeholder 7"/>
          <p:cNvSpPr>
            <a:spLocks noGrp="1"/>
          </p:cNvSpPr>
          <p:nvPr>
            <p:ph type="sldNum" sz="quarter" idx="12"/>
          </p:nvPr>
        </p:nvSpPr>
        <p:spPr/>
        <p:txBody>
          <a:bodyPr/>
          <a:lstStyle/>
          <a:p>
            <a:fld id="{811AAEEF-F233-4E32-A923-D4DF4B556C67}" type="slidenum">
              <a:rPr lang="en-US" altLang="zh-TW" smtClean="0"/>
              <a:pPr/>
              <a:t>39</a:t>
            </a:fld>
            <a:endParaRPr lang="zh-TW"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6BEC316A-624B-43BB-B95A-9FA95F32BD55}" type="slidenum">
              <a:rPr lang="zh-TW" altLang="en-US" sz="1600" b="1">
                <a:solidFill>
                  <a:schemeClr val="tx1"/>
                </a:solidFill>
              </a:rPr>
              <a:pPr/>
              <a:t>4</a:t>
            </a:fld>
            <a:endParaRPr lang="en-US" altLang="zh-TW" sz="1600" b="1" dirty="0">
              <a:solidFill>
                <a:schemeClr val="tx1"/>
              </a:solidFill>
            </a:endParaRPr>
          </a:p>
        </p:txBody>
      </p:sp>
      <p:sp>
        <p:nvSpPr>
          <p:cNvPr id="24578" name="Rectangle 2"/>
          <p:cNvSpPr>
            <a:spLocks noGrp="1" noChangeArrowheads="1"/>
          </p:cNvSpPr>
          <p:nvPr>
            <p:ph type="title"/>
          </p:nvPr>
        </p:nvSpPr>
        <p:spPr>
          <a:xfrm>
            <a:off x="381000" y="76200"/>
            <a:ext cx="8534400" cy="381000"/>
          </a:xfrm>
        </p:spPr>
        <p:txBody>
          <a:bodyPr>
            <a:normAutofit fontScale="90000"/>
          </a:bodyPr>
          <a:lstStyle/>
          <a:p>
            <a:pPr>
              <a:lnSpc>
                <a:spcPct val="90000"/>
              </a:lnSpc>
            </a:pPr>
            <a:r>
              <a:rPr lang="en-US" altLang="zh-CN" sz="2400" b="1" dirty="0">
                <a:solidFill>
                  <a:srgbClr val="0000FF"/>
                </a:solidFill>
                <a:latin typeface="Arial" pitchFamily="34" charset="0"/>
                <a:ea typeface="SimSun" pitchFamily="2" charset="-122"/>
                <a:cs typeface="Arial" pitchFamily="34" charset="0"/>
              </a:rPr>
              <a:t>Changes in Job Task-Skill Demands (USA, 1960 – 1998</a:t>
            </a:r>
            <a:r>
              <a:rPr lang="en-US" altLang="zh-CN" sz="2400" b="1" dirty="0" smtClean="0">
                <a:solidFill>
                  <a:srgbClr val="0000FF"/>
                </a:solidFill>
                <a:latin typeface="Arial" pitchFamily="34" charset="0"/>
                <a:ea typeface="SimSun" pitchFamily="2" charset="-122"/>
                <a:cs typeface="Arial" pitchFamily="34" charset="0"/>
              </a:rPr>
              <a:t>)</a:t>
            </a:r>
            <a:endParaRPr lang="en-US" altLang="zh-CN" sz="2800" b="1" dirty="0">
              <a:solidFill>
                <a:srgbClr val="0000FF"/>
              </a:solidFill>
              <a:latin typeface="Arial" pitchFamily="34" charset="0"/>
              <a:ea typeface="SimSun" pitchFamily="2" charset="-122"/>
              <a:cs typeface="Arial" pitchFamily="34" charset="0"/>
            </a:endParaRPr>
          </a:p>
        </p:txBody>
      </p:sp>
      <p:sp>
        <p:nvSpPr>
          <p:cNvPr id="24580" name="Text Box 4"/>
          <p:cNvSpPr txBox="1">
            <a:spLocks noChangeArrowheads="1"/>
          </p:cNvSpPr>
          <p:nvPr/>
        </p:nvSpPr>
        <p:spPr bwMode="auto">
          <a:xfrm>
            <a:off x="152400" y="5715000"/>
            <a:ext cx="8610600" cy="1061829"/>
          </a:xfrm>
          <a:prstGeom prst="rect">
            <a:avLst/>
          </a:prstGeom>
          <a:noFill/>
          <a:ln w="9525">
            <a:noFill/>
            <a:miter lim="800000"/>
            <a:headEnd/>
            <a:tailEnd/>
          </a:ln>
          <a:effectLst/>
        </p:spPr>
        <p:txBody>
          <a:bodyPr>
            <a:spAutoFit/>
          </a:bodyPr>
          <a:lstStyle/>
          <a:p>
            <a:pPr>
              <a:lnSpc>
                <a:spcPct val="90000"/>
              </a:lnSpc>
            </a:pPr>
            <a:r>
              <a:rPr lang="en-US" altLang="zh-TW" sz="1400" b="1" u="sng" dirty="0" smtClean="0">
                <a:latin typeface="Arial" pitchFamily="34" charset="0"/>
                <a:ea typeface="新細明體" pitchFamily="18" charset="-120"/>
                <a:cs typeface="Arial" pitchFamily="34" charset="0"/>
              </a:rPr>
              <a:t>Sources</a:t>
            </a:r>
            <a:r>
              <a:rPr lang="en-US" altLang="zh-TW" sz="1400" b="1" dirty="0" smtClean="0">
                <a:latin typeface="Times New Roman" pitchFamily="18" charset="0"/>
                <a:ea typeface="新細明體" pitchFamily="18" charset="-120"/>
                <a:cs typeface="Times New Roman" pitchFamily="18" charset="0"/>
              </a:rPr>
              <a:t>: </a:t>
            </a:r>
          </a:p>
          <a:p>
            <a:pPr marL="233363" indent="-233363">
              <a:lnSpc>
                <a:spcPct val="90000"/>
              </a:lnSpc>
              <a:buFont typeface="Arial" pitchFamily="34" charset="0"/>
              <a:buChar char="•"/>
            </a:pPr>
            <a:r>
              <a:rPr lang="en-US" altLang="zh-TW" sz="1400" b="1" dirty="0" smtClean="0">
                <a:latin typeface="Arial" pitchFamily="34" charset="0"/>
                <a:ea typeface="新細明體" pitchFamily="18" charset="-120"/>
                <a:cs typeface="Arial" pitchFamily="34" charset="0"/>
              </a:rPr>
              <a:t>World </a:t>
            </a:r>
            <a:r>
              <a:rPr lang="en-US" altLang="zh-TW" sz="1400" b="1" dirty="0">
                <a:latin typeface="Arial" pitchFamily="34" charset="0"/>
                <a:ea typeface="新細明體" pitchFamily="18" charset="-120"/>
                <a:cs typeface="Arial" pitchFamily="34" charset="0"/>
              </a:rPr>
              <a:t>Bank, taken from </a:t>
            </a:r>
            <a:r>
              <a:rPr lang="en-US" altLang="zh-TW" sz="1400" b="1" dirty="0" err="1">
                <a:latin typeface="Arial" pitchFamily="34" charset="0"/>
                <a:ea typeface="新細明體" pitchFamily="18" charset="-120"/>
                <a:cs typeface="Arial" pitchFamily="34" charset="0"/>
              </a:rPr>
              <a:t>Autor</a:t>
            </a:r>
            <a:r>
              <a:rPr lang="en-US" altLang="zh-TW" sz="1400" b="1" dirty="0">
                <a:latin typeface="Arial" pitchFamily="34" charset="0"/>
                <a:ea typeface="新細明體" pitchFamily="18" charset="-120"/>
                <a:cs typeface="Arial" pitchFamily="34" charset="0"/>
              </a:rPr>
              <a:t>, Levy, and </a:t>
            </a:r>
            <a:r>
              <a:rPr lang="en-US" altLang="zh-TW" sz="1400" b="1" dirty="0" err="1">
                <a:latin typeface="Arial" pitchFamily="34" charset="0"/>
                <a:ea typeface="新細明體" pitchFamily="18" charset="-120"/>
                <a:cs typeface="Arial" pitchFamily="34" charset="0"/>
              </a:rPr>
              <a:t>Murnane</a:t>
            </a:r>
            <a:r>
              <a:rPr lang="en-US" altLang="zh-TW" sz="1400" b="1" dirty="0">
                <a:latin typeface="Arial" pitchFamily="34" charset="0"/>
                <a:ea typeface="新細明體" pitchFamily="18" charset="-120"/>
                <a:cs typeface="Arial" pitchFamily="34" charset="0"/>
              </a:rPr>
              <a:t> (2003) “The Skill Content of Recent Technological Change: An Empirical Exploration,” Quarterly Journal of Economics</a:t>
            </a:r>
            <a:r>
              <a:rPr lang="en-US" altLang="zh-TW" sz="1400" b="1" dirty="0" smtClean="0">
                <a:latin typeface="Arial" pitchFamily="34" charset="0"/>
                <a:ea typeface="新細明體" pitchFamily="18" charset="-120"/>
                <a:cs typeface="Arial" pitchFamily="34" charset="0"/>
              </a:rPr>
              <a:t>.</a:t>
            </a:r>
          </a:p>
          <a:p>
            <a:pPr marL="233363" indent="-233363">
              <a:lnSpc>
                <a:spcPct val="90000"/>
              </a:lnSpc>
              <a:buFont typeface="Arial" pitchFamily="34" charset="0"/>
              <a:buChar char="•"/>
            </a:pPr>
            <a:r>
              <a:rPr lang="en-US" altLang="zh-TW" sz="1400" b="1" dirty="0" smtClean="0">
                <a:latin typeface="Arial" pitchFamily="34" charset="0"/>
                <a:ea typeface="新細明體" pitchFamily="18" charset="-120"/>
                <a:cs typeface="Arial" pitchFamily="34" charset="0"/>
              </a:rPr>
              <a:t>Levy, F., &amp; </a:t>
            </a:r>
            <a:r>
              <a:rPr lang="en-US" altLang="zh-TW" sz="1400" b="1" dirty="0" err="1" smtClean="0">
                <a:latin typeface="Arial" pitchFamily="34" charset="0"/>
                <a:ea typeface="新細明體" pitchFamily="18" charset="-120"/>
                <a:cs typeface="Arial" pitchFamily="34" charset="0"/>
              </a:rPr>
              <a:t>Murnane</a:t>
            </a:r>
            <a:r>
              <a:rPr lang="en-US" altLang="zh-TW" sz="1400" b="1" dirty="0" smtClean="0">
                <a:latin typeface="Arial" pitchFamily="34" charset="0"/>
                <a:ea typeface="新細明體" pitchFamily="18" charset="-120"/>
                <a:cs typeface="Arial" pitchFamily="34" charset="0"/>
              </a:rPr>
              <a:t>, R. J. (2004). Education and the changing job market. Educational Leadership, 62(2), p. 82. </a:t>
            </a:r>
            <a:endParaRPr lang="en-US" altLang="zh-TW" sz="1400" b="1" dirty="0">
              <a:latin typeface="Arial" pitchFamily="34" charset="0"/>
              <a:ea typeface="新細明體" pitchFamily="18" charset="-120"/>
              <a:cs typeface="Arial" pitchFamily="34" charset="0"/>
            </a:endParaRPr>
          </a:p>
        </p:txBody>
      </p:sp>
      <p:grpSp>
        <p:nvGrpSpPr>
          <p:cNvPr id="2" name="Group 82"/>
          <p:cNvGrpSpPr/>
          <p:nvPr/>
        </p:nvGrpSpPr>
        <p:grpSpPr>
          <a:xfrm>
            <a:off x="0" y="457200"/>
            <a:ext cx="9144000" cy="5334000"/>
            <a:chOff x="0" y="457200"/>
            <a:chExt cx="9144000" cy="5334000"/>
          </a:xfrm>
        </p:grpSpPr>
        <p:graphicFrame>
          <p:nvGraphicFramePr>
            <p:cNvPr id="24579" name="Object 3"/>
            <p:cNvGraphicFramePr>
              <a:graphicFrameLocks noChangeAspect="1"/>
            </p:cNvGraphicFramePr>
            <p:nvPr>
              <p:ph type="chart" idx="1"/>
            </p:nvPr>
          </p:nvGraphicFramePr>
          <p:xfrm>
            <a:off x="0" y="457200"/>
            <a:ext cx="9144000" cy="5334000"/>
          </p:xfrm>
          <a:graphic>
            <a:graphicData uri="http://schemas.openxmlformats.org/presentationml/2006/ole">
              <p:oleObj spid="_x0000_s132098" name="Chart" r:id="rId4" imgW="8884800" imgH="4843440" progId="Excel.Sheet.8">
                <p:embed/>
              </p:oleObj>
            </a:graphicData>
          </a:graphic>
        </p:graphicFrame>
        <p:grpSp>
          <p:nvGrpSpPr>
            <p:cNvPr id="3" name="Group 133"/>
            <p:cNvGrpSpPr/>
            <p:nvPr/>
          </p:nvGrpSpPr>
          <p:grpSpPr>
            <a:xfrm>
              <a:off x="746760" y="699654"/>
              <a:ext cx="8239991" cy="4786746"/>
              <a:chOff x="1970809" y="-1295400"/>
              <a:chExt cx="8239991" cy="4786746"/>
            </a:xfrm>
          </p:grpSpPr>
          <p:grpSp>
            <p:nvGrpSpPr>
              <p:cNvPr id="4" name="Group 132"/>
              <p:cNvGrpSpPr/>
              <p:nvPr/>
            </p:nvGrpSpPr>
            <p:grpSpPr>
              <a:xfrm>
                <a:off x="1970809" y="-1295400"/>
                <a:ext cx="8239991" cy="4786746"/>
                <a:chOff x="1970809" y="-1295400"/>
                <a:chExt cx="8239991" cy="4786746"/>
              </a:xfrm>
            </p:grpSpPr>
            <p:grpSp>
              <p:nvGrpSpPr>
                <p:cNvPr id="5" name="Group 110"/>
                <p:cNvGrpSpPr/>
                <p:nvPr/>
              </p:nvGrpSpPr>
              <p:grpSpPr>
                <a:xfrm>
                  <a:off x="1970809" y="-1295400"/>
                  <a:ext cx="8239991" cy="4786746"/>
                  <a:chOff x="751609" y="716974"/>
                  <a:chExt cx="8239991" cy="4786746"/>
                </a:xfrm>
              </p:grpSpPr>
              <p:sp>
                <p:nvSpPr>
                  <p:cNvPr id="110" name="Rectangle 109"/>
                  <p:cNvSpPr/>
                  <p:nvPr/>
                </p:nvSpPr>
                <p:spPr>
                  <a:xfrm>
                    <a:off x="762000" y="762000"/>
                    <a:ext cx="8194964" cy="47347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108"/>
                  <p:cNvGrpSpPr/>
                  <p:nvPr/>
                </p:nvGrpSpPr>
                <p:grpSpPr>
                  <a:xfrm>
                    <a:off x="751609" y="716974"/>
                    <a:ext cx="8239991" cy="4786746"/>
                    <a:chOff x="751609" y="716974"/>
                    <a:chExt cx="8239991" cy="4786746"/>
                  </a:xfrm>
                </p:grpSpPr>
                <p:cxnSp>
                  <p:nvCxnSpPr>
                    <p:cNvPr id="90" name="Straight Connector 89"/>
                    <p:cNvCxnSpPr/>
                    <p:nvPr/>
                  </p:nvCxnSpPr>
                  <p:spPr>
                    <a:xfrm rot="5400000">
                      <a:off x="-1638300" y="3106883"/>
                      <a:ext cx="4786746" cy="69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62000" y="750021"/>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62000" y="108599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62000" y="1470457"/>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2000" y="1837603"/>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62000" y="2197821"/>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62000" y="2554576"/>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 y="2918257"/>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62000" y="329579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2000" y="3657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62000" y="4024746"/>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62000" y="438496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62000" y="475211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62000" y="5126182"/>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62000" y="5482937"/>
                      <a:ext cx="8229600" cy="158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 name="Group 118"/>
                <p:cNvGrpSpPr/>
                <p:nvPr/>
              </p:nvGrpSpPr>
              <p:grpSpPr>
                <a:xfrm>
                  <a:off x="2353778" y="1676400"/>
                  <a:ext cx="7576467" cy="276999"/>
                  <a:chOff x="1066800" y="3733800"/>
                  <a:chExt cx="7576467" cy="276999"/>
                </a:xfrm>
              </p:grpSpPr>
              <p:sp>
                <p:nvSpPr>
                  <p:cNvPr id="112" name="TextBox 111"/>
                  <p:cNvSpPr txBox="1"/>
                  <p:nvPr/>
                </p:nvSpPr>
                <p:spPr>
                  <a:xfrm>
                    <a:off x="1066800"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1969</a:t>
                    </a:r>
                    <a:endParaRPr lang="en-US" sz="1200" dirty="0">
                      <a:latin typeface="Arial" pitchFamily="34" charset="0"/>
                      <a:cs typeface="Arial" pitchFamily="34" charset="0"/>
                    </a:endParaRPr>
                  </a:p>
                </p:txBody>
              </p:sp>
              <p:sp>
                <p:nvSpPr>
                  <p:cNvPr id="113" name="TextBox 112"/>
                  <p:cNvSpPr txBox="1"/>
                  <p:nvPr/>
                </p:nvSpPr>
                <p:spPr>
                  <a:xfrm>
                    <a:off x="2237510"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1974</a:t>
                    </a:r>
                    <a:endParaRPr lang="en-US" sz="1200" dirty="0">
                      <a:latin typeface="Arial" pitchFamily="34" charset="0"/>
                      <a:cs typeface="Arial" pitchFamily="34" charset="0"/>
                    </a:endParaRPr>
                  </a:p>
                </p:txBody>
              </p:sp>
              <p:sp>
                <p:nvSpPr>
                  <p:cNvPr id="114" name="TextBox 113"/>
                  <p:cNvSpPr txBox="1"/>
                  <p:nvPr/>
                </p:nvSpPr>
                <p:spPr>
                  <a:xfrm>
                    <a:off x="3410187"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1979</a:t>
                    </a:r>
                    <a:endParaRPr lang="en-US" sz="1200" dirty="0">
                      <a:latin typeface="Arial" pitchFamily="34" charset="0"/>
                      <a:cs typeface="Arial" pitchFamily="34" charset="0"/>
                    </a:endParaRPr>
                  </a:p>
                </p:txBody>
              </p:sp>
              <p:sp>
                <p:nvSpPr>
                  <p:cNvPr id="115" name="TextBox 114"/>
                  <p:cNvSpPr txBox="1"/>
                  <p:nvPr/>
                </p:nvSpPr>
                <p:spPr>
                  <a:xfrm>
                    <a:off x="4580897"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1984</a:t>
                    </a:r>
                    <a:endParaRPr lang="en-US" sz="1200" dirty="0">
                      <a:latin typeface="Arial" pitchFamily="34" charset="0"/>
                      <a:cs typeface="Arial" pitchFamily="34" charset="0"/>
                    </a:endParaRPr>
                  </a:p>
                </p:txBody>
              </p:sp>
              <p:sp>
                <p:nvSpPr>
                  <p:cNvPr id="116" name="TextBox 115"/>
                  <p:cNvSpPr txBox="1"/>
                  <p:nvPr/>
                </p:nvSpPr>
                <p:spPr>
                  <a:xfrm>
                    <a:off x="5770418"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1989</a:t>
                    </a:r>
                    <a:endParaRPr lang="en-US" sz="1200" dirty="0">
                      <a:latin typeface="Arial" pitchFamily="34" charset="0"/>
                      <a:cs typeface="Arial" pitchFamily="34" charset="0"/>
                    </a:endParaRPr>
                  </a:p>
                </p:txBody>
              </p:sp>
              <p:sp>
                <p:nvSpPr>
                  <p:cNvPr id="117" name="TextBox 116"/>
                  <p:cNvSpPr txBox="1"/>
                  <p:nvPr/>
                </p:nvSpPr>
                <p:spPr>
                  <a:xfrm>
                    <a:off x="6941128"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1994</a:t>
                    </a:r>
                    <a:endParaRPr lang="en-US" sz="1200" dirty="0">
                      <a:latin typeface="Arial" pitchFamily="34" charset="0"/>
                      <a:cs typeface="Arial" pitchFamily="34" charset="0"/>
                    </a:endParaRPr>
                  </a:p>
                </p:txBody>
              </p:sp>
              <p:sp>
                <p:nvSpPr>
                  <p:cNvPr id="118" name="TextBox 117"/>
                  <p:cNvSpPr txBox="1"/>
                  <p:nvPr/>
                </p:nvSpPr>
                <p:spPr>
                  <a:xfrm>
                    <a:off x="8118764"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1998</a:t>
                    </a:r>
                    <a:endParaRPr lang="en-US" sz="1200" dirty="0">
                      <a:latin typeface="Arial" pitchFamily="34" charset="0"/>
                      <a:cs typeface="Arial" pitchFamily="34" charset="0"/>
                    </a:endParaRPr>
                  </a:p>
                </p:txBody>
              </p:sp>
            </p:grpSp>
          </p:grpSp>
          <p:grpSp>
            <p:nvGrpSpPr>
              <p:cNvPr id="8" name="Group 130"/>
              <p:cNvGrpSpPr/>
              <p:nvPr/>
            </p:nvGrpSpPr>
            <p:grpSpPr>
              <a:xfrm>
                <a:off x="3155373" y="1666009"/>
                <a:ext cx="5848206" cy="76994"/>
                <a:chOff x="3155373" y="1676400"/>
                <a:chExt cx="5848206" cy="76994"/>
              </a:xfrm>
            </p:grpSpPr>
            <p:cxnSp>
              <p:nvCxnSpPr>
                <p:cNvPr id="125" name="Straight Connector 124"/>
                <p:cNvCxnSpPr/>
                <p:nvPr/>
              </p:nvCxnSpPr>
              <p:spPr>
                <a:xfrm rot="5400000">
                  <a:off x="3118067"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271458"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5525294"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6678685"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7811294"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8964685"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grpSp>
        <p:nvGrpSpPr>
          <p:cNvPr id="9" name="Group 72"/>
          <p:cNvGrpSpPr/>
          <p:nvPr/>
        </p:nvGrpSpPr>
        <p:grpSpPr>
          <a:xfrm>
            <a:off x="1366751" y="3626427"/>
            <a:ext cx="6954982" cy="1040092"/>
            <a:chOff x="2590800" y="1631373"/>
            <a:chExt cx="6954982" cy="1040092"/>
          </a:xfrm>
        </p:grpSpPr>
        <p:grpSp>
          <p:nvGrpSpPr>
            <p:cNvPr id="10" name="Group 39"/>
            <p:cNvGrpSpPr/>
            <p:nvPr/>
          </p:nvGrpSpPr>
          <p:grpSpPr>
            <a:xfrm>
              <a:off x="2590800" y="1631373"/>
              <a:ext cx="6954982" cy="980209"/>
              <a:chOff x="1350818" y="3688773"/>
              <a:chExt cx="6954982" cy="980209"/>
            </a:xfrm>
          </p:grpSpPr>
          <p:cxnSp>
            <p:nvCxnSpPr>
              <p:cNvPr id="27" name="Straight Connector 26"/>
              <p:cNvCxnSpPr/>
              <p:nvPr/>
            </p:nvCxnSpPr>
            <p:spPr>
              <a:xfrm>
                <a:off x="1350818" y="3688773"/>
                <a:ext cx="2306782" cy="349827"/>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41667" y="4024746"/>
                <a:ext cx="2378133" cy="471053"/>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9800" y="4495800"/>
                <a:ext cx="1208347" cy="118226"/>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99255" y="4610534"/>
                <a:ext cx="1106545" cy="58448"/>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4800600" y="2209800"/>
              <a:ext cx="1683474" cy="461665"/>
            </a:xfrm>
            <a:prstGeom prst="rect">
              <a:avLst/>
            </a:prstGeom>
            <a:noFill/>
          </p:spPr>
          <p:txBody>
            <a:bodyPr wrap="none" rtlCol="0">
              <a:spAutoFit/>
            </a:bodyPr>
            <a:lstStyle/>
            <a:p>
              <a:pPr algn="ctr"/>
              <a:r>
                <a:rPr lang="zh-TW" altLang="en-US" sz="1200" b="1" dirty="0" smtClean="0">
                  <a:ea typeface="新細明體" pitchFamily="18" charset="-120"/>
                </a:rPr>
                <a:t>非常規操作</a:t>
              </a:r>
              <a:endParaRPr lang="en-US" altLang="zh-TW" sz="1200" b="1" dirty="0" smtClean="0">
                <a:ea typeface="新細明體" pitchFamily="18" charset="-120"/>
              </a:endParaRPr>
            </a:p>
            <a:p>
              <a:pPr algn="ctr"/>
              <a:r>
                <a:rPr lang="en-US" altLang="zh-TW" sz="1200" b="1" dirty="0" smtClean="0">
                  <a:latin typeface="Arial" pitchFamily="34" charset="0"/>
                  <a:ea typeface="新細明體" pitchFamily="18" charset="-120"/>
                  <a:cs typeface="Arial" pitchFamily="34" charset="0"/>
                </a:rPr>
                <a:t>Non-Routine Manual</a:t>
              </a:r>
              <a:endParaRPr lang="zh-TW" altLang="en-US" sz="1200" b="1" dirty="0">
                <a:latin typeface="Arial" pitchFamily="34" charset="0"/>
                <a:ea typeface="新細明體" pitchFamily="18" charset="-120"/>
                <a:cs typeface="Arial" pitchFamily="34" charset="0"/>
              </a:endParaRPr>
            </a:p>
          </p:txBody>
        </p:sp>
      </p:grpSp>
      <p:grpSp>
        <p:nvGrpSpPr>
          <p:cNvPr id="11" name="Group 73"/>
          <p:cNvGrpSpPr/>
          <p:nvPr/>
        </p:nvGrpSpPr>
        <p:grpSpPr>
          <a:xfrm>
            <a:off x="1387533" y="3595254"/>
            <a:ext cx="7010400" cy="1447800"/>
            <a:chOff x="2611582" y="1600200"/>
            <a:chExt cx="7010400" cy="1447800"/>
          </a:xfrm>
        </p:grpSpPr>
        <p:grpSp>
          <p:nvGrpSpPr>
            <p:cNvPr id="13" name="Group 24"/>
            <p:cNvGrpSpPr/>
            <p:nvPr/>
          </p:nvGrpSpPr>
          <p:grpSpPr>
            <a:xfrm>
              <a:off x="2611582" y="1600200"/>
              <a:ext cx="7010400" cy="1447800"/>
              <a:chOff x="1371600" y="3657600"/>
              <a:chExt cx="7010400" cy="1447800"/>
            </a:xfrm>
          </p:grpSpPr>
          <p:cxnSp>
            <p:nvCxnSpPr>
              <p:cNvPr id="14" name="Straight Connector 13"/>
              <p:cNvCxnSpPr/>
              <p:nvPr/>
            </p:nvCxnSpPr>
            <p:spPr>
              <a:xfrm>
                <a:off x="1371600" y="3657600"/>
                <a:ext cx="2286000" cy="762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57600" y="3733800"/>
                <a:ext cx="2362200" cy="5334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4267200"/>
                <a:ext cx="1219200" cy="4572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9000" y="4724400"/>
                <a:ext cx="1143000" cy="3810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954261" y="1905000"/>
              <a:ext cx="2270788" cy="276999"/>
            </a:xfrm>
            <a:prstGeom prst="rect">
              <a:avLst/>
            </a:prstGeom>
            <a:noFill/>
          </p:spPr>
          <p:txBody>
            <a:bodyPr wrap="square" rtlCol="0">
              <a:spAutoFit/>
            </a:bodyPr>
            <a:lstStyle/>
            <a:p>
              <a:r>
                <a:rPr lang="zh-TW" altLang="en-US" sz="1200" b="1" dirty="0" smtClean="0">
                  <a:ea typeface="新細明體" pitchFamily="18" charset="-120"/>
                </a:rPr>
                <a:t>常規思考 </a:t>
              </a:r>
              <a:r>
                <a:rPr lang="en-US" sz="1200" b="1" dirty="0" smtClean="0">
                  <a:latin typeface="Arial" pitchFamily="34" charset="0"/>
                  <a:cs typeface="Arial" pitchFamily="34" charset="0"/>
                </a:rPr>
                <a:t>Routine Cognitive</a:t>
              </a:r>
              <a:endParaRPr lang="en-US" sz="1200" b="1" dirty="0">
                <a:latin typeface="Arial" pitchFamily="34" charset="0"/>
                <a:cs typeface="Arial" pitchFamily="34" charset="0"/>
              </a:endParaRPr>
            </a:p>
          </p:txBody>
        </p:sp>
      </p:grpSp>
      <p:grpSp>
        <p:nvGrpSpPr>
          <p:cNvPr id="15" name="Group 78"/>
          <p:cNvGrpSpPr/>
          <p:nvPr/>
        </p:nvGrpSpPr>
        <p:grpSpPr>
          <a:xfrm>
            <a:off x="1418706" y="3214254"/>
            <a:ext cx="6972300" cy="890155"/>
            <a:chOff x="2642755" y="1219200"/>
            <a:chExt cx="6972300" cy="890155"/>
          </a:xfrm>
        </p:grpSpPr>
        <p:grpSp>
          <p:nvGrpSpPr>
            <p:cNvPr id="17" name="Group 60"/>
            <p:cNvGrpSpPr/>
            <p:nvPr/>
          </p:nvGrpSpPr>
          <p:grpSpPr>
            <a:xfrm>
              <a:off x="2642755" y="1295400"/>
              <a:ext cx="6972300" cy="813955"/>
              <a:chOff x="1402773" y="3352800"/>
              <a:chExt cx="6972300" cy="813955"/>
            </a:xfrm>
          </p:grpSpPr>
          <p:cxnSp>
            <p:nvCxnSpPr>
              <p:cNvPr id="42" name="Straight Connector 41"/>
              <p:cNvCxnSpPr/>
              <p:nvPr/>
            </p:nvCxnSpPr>
            <p:spPr>
              <a:xfrm flipV="1">
                <a:off x="1402773" y="3352800"/>
                <a:ext cx="2254827" cy="34636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657600" y="3352800"/>
                <a:ext cx="1143000" cy="11776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79818" y="3470564"/>
                <a:ext cx="1336040" cy="192116"/>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0" y="3657600"/>
                <a:ext cx="1291936" cy="322118"/>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315200" y="3962400"/>
                <a:ext cx="1059873" cy="204355"/>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6553200" y="1219200"/>
              <a:ext cx="1983235" cy="276999"/>
            </a:xfrm>
            <a:prstGeom prst="rect">
              <a:avLst/>
            </a:prstGeom>
            <a:noFill/>
          </p:spPr>
          <p:txBody>
            <a:bodyPr wrap="none" rtlCol="0">
              <a:spAutoFit/>
            </a:bodyPr>
            <a:lstStyle/>
            <a:p>
              <a:r>
                <a:rPr lang="zh-TW" altLang="en-US" sz="1200" b="1" dirty="0" smtClean="0">
                  <a:ea typeface="新細明體" pitchFamily="18" charset="-120"/>
                </a:rPr>
                <a:t>常規操作 </a:t>
              </a:r>
              <a:r>
                <a:rPr lang="en-US" altLang="zh-TW" sz="1200" b="1" dirty="0" smtClean="0">
                  <a:latin typeface="Arial" pitchFamily="34" charset="0"/>
                  <a:ea typeface="新細明體" pitchFamily="18" charset="-120"/>
                  <a:cs typeface="Arial" pitchFamily="34" charset="0"/>
                </a:rPr>
                <a:t>Routine Manual</a:t>
              </a:r>
              <a:endParaRPr lang="en-US" altLang="zh-TW" sz="1200" b="1" dirty="0">
                <a:latin typeface="Arial" pitchFamily="34" charset="0"/>
                <a:ea typeface="新細明體" pitchFamily="18" charset="-120"/>
                <a:cs typeface="Arial" pitchFamily="34" charset="0"/>
              </a:endParaRPr>
            </a:p>
          </p:txBody>
        </p:sp>
      </p:grpSp>
      <p:grpSp>
        <p:nvGrpSpPr>
          <p:cNvPr id="18" name="Group 80"/>
          <p:cNvGrpSpPr/>
          <p:nvPr/>
        </p:nvGrpSpPr>
        <p:grpSpPr>
          <a:xfrm>
            <a:off x="1387533" y="2071254"/>
            <a:ext cx="7142018" cy="1524000"/>
            <a:chOff x="2611582" y="76200"/>
            <a:chExt cx="7142018" cy="1524000"/>
          </a:xfrm>
        </p:grpSpPr>
        <p:grpSp>
          <p:nvGrpSpPr>
            <p:cNvPr id="20" name="Group 72"/>
            <p:cNvGrpSpPr/>
            <p:nvPr/>
          </p:nvGrpSpPr>
          <p:grpSpPr>
            <a:xfrm>
              <a:off x="2611582" y="76200"/>
              <a:ext cx="7010400" cy="1524000"/>
              <a:chOff x="1371600" y="2133600"/>
              <a:chExt cx="7010400" cy="1524000"/>
            </a:xfrm>
          </p:grpSpPr>
          <p:cxnSp>
            <p:nvCxnSpPr>
              <p:cNvPr id="63" name="Straight Connector 62"/>
              <p:cNvCxnSpPr/>
              <p:nvPr/>
            </p:nvCxnSpPr>
            <p:spPr>
              <a:xfrm flipV="1">
                <a:off x="1371600" y="3283527"/>
                <a:ext cx="1756064" cy="3740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124200" y="2919845"/>
                <a:ext cx="1769918" cy="356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862945" y="2362200"/>
                <a:ext cx="2223655" cy="557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086600" y="2133600"/>
                <a:ext cx="12954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7712657" y="408801"/>
              <a:ext cx="2040943" cy="461665"/>
            </a:xfrm>
            <a:prstGeom prst="rect">
              <a:avLst/>
            </a:prstGeom>
            <a:noFill/>
          </p:spPr>
          <p:txBody>
            <a:bodyPr wrap="none" rtlCol="0">
              <a:spAutoFit/>
            </a:bodyPr>
            <a:lstStyle/>
            <a:p>
              <a:r>
                <a:rPr lang="zh-TW" altLang="en-US" sz="1200" b="1" dirty="0" smtClean="0">
                  <a:ea typeface="新細明體" pitchFamily="18" charset="-120"/>
                </a:rPr>
                <a:t>複雜的溝通</a:t>
              </a:r>
            </a:p>
            <a:p>
              <a:r>
                <a:rPr lang="en-US" sz="1200" b="1" dirty="0" smtClean="0">
                  <a:latin typeface="Arial" pitchFamily="34" charset="0"/>
                  <a:cs typeface="Arial" pitchFamily="34" charset="0"/>
                </a:rPr>
                <a:t>Complex Communication</a:t>
              </a:r>
              <a:endParaRPr lang="en-US" sz="1200" b="1" dirty="0">
                <a:latin typeface="Arial" pitchFamily="34" charset="0"/>
                <a:cs typeface="Arial" pitchFamily="34" charset="0"/>
              </a:endParaRPr>
            </a:p>
          </p:txBody>
        </p:sp>
      </p:grpSp>
      <p:grpSp>
        <p:nvGrpSpPr>
          <p:cNvPr id="21" name="Group 81"/>
          <p:cNvGrpSpPr/>
          <p:nvPr/>
        </p:nvGrpSpPr>
        <p:grpSpPr>
          <a:xfrm>
            <a:off x="1387533" y="1156854"/>
            <a:ext cx="7010400" cy="2438400"/>
            <a:chOff x="2611582" y="-838200"/>
            <a:chExt cx="7010400" cy="2438400"/>
          </a:xfrm>
        </p:grpSpPr>
        <p:grpSp>
          <p:nvGrpSpPr>
            <p:cNvPr id="23" name="Group 87"/>
            <p:cNvGrpSpPr/>
            <p:nvPr/>
          </p:nvGrpSpPr>
          <p:grpSpPr>
            <a:xfrm>
              <a:off x="2611582" y="-838200"/>
              <a:ext cx="7010400" cy="2438400"/>
              <a:chOff x="1371600" y="1219200"/>
              <a:chExt cx="7010400" cy="2438400"/>
            </a:xfrm>
          </p:grpSpPr>
          <p:cxnSp>
            <p:nvCxnSpPr>
              <p:cNvPr id="75" name="Straight Connector 74"/>
              <p:cNvCxnSpPr/>
              <p:nvPr/>
            </p:nvCxnSpPr>
            <p:spPr>
              <a:xfrm flipV="1">
                <a:off x="1371600" y="2930236"/>
                <a:ext cx="2327564" cy="727364"/>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581400" y="2209800"/>
                <a:ext cx="1905000" cy="7620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486400" y="1517073"/>
                <a:ext cx="1724891" cy="692727"/>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162800" y="1219200"/>
                <a:ext cx="1219200" cy="3048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5415049" y="-276999"/>
              <a:ext cx="2362199" cy="276999"/>
            </a:xfrm>
            <a:prstGeom prst="rect">
              <a:avLst/>
            </a:prstGeom>
            <a:noFill/>
          </p:spPr>
          <p:txBody>
            <a:bodyPr wrap="square" rtlCol="0">
              <a:spAutoFit/>
            </a:bodyPr>
            <a:lstStyle/>
            <a:p>
              <a:r>
                <a:rPr lang="zh-TW" altLang="en-US" sz="1200" b="1" dirty="0" smtClean="0">
                  <a:ea typeface="新細明體" pitchFamily="18" charset="-120"/>
                </a:rPr>
                <a:t>專家思維  </a:t>
              </a:r>
              <a:r>
                <a:rPr lang="en-US" sz="1200" b="1" dirty="0" smtClean="0">
                  <a:latin typeface="Arial" pitchFamily="34" charset="0"/>
                  <a:cs typeface="Arial" pitchFamily="34" charset="0"/>
                </a:rPr>
                <a:t>Expert Thinking</a:t>
              </a:r>
              <a:endParaRPr lang="en-US" sz="1200" b="1"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8626" y="2144501"/>
            <a:ext cx="5540828" cy="1828786"/>
          </a:xfrm>
        </p:spPr>
        <p:txBody>
          <a:bodyPr>
            <a:normAutofit/>
          </a:bodyPr>
          <a:lstStyle/>
          <a:p>
            <a:pPr>
              <a:lnSpc>
                <a:spcPct val="150000"/>
              </a:lnSpc>
              <a:spcBef>
                <a:spcPts val="1800"/>
              </a:spcBef>
              <a:buSzPct val="75000"/>
              <a:buFont typeface="Wingdings" pitchFamily="2" charset="2"/>
              <a:buChar char="l"/>
            </a:pPr>
            <a:r>
              <a:rPr lang="zh-TW" altLang="en-US" sz="3600" b="1" dirty="0" smtClean="0"/>
              <a:t>任何一次施測，不宜超過 </a:t>
            </a:r>
            <a:r>
              <a:rPr lang="en-US" altLang="zh-TW" sz="3600" b="1" dirty="0" smtClean="0"/>
              <a:t>60</a:t>
            </a:r>
            <a:r>
              <a:rPr lang="zh-TW" altLang="en-US" sz="3600" b="1" dirty="0" smtClean="0"/>
              <a:t>至</a:t>
            </a:r>
            <a:r>
              <a:rPr lang="en-US" altLang="zh-TW" sz="3600" b="1" dirty="0" smtClean="0"/>
              <a:t>80</a:t>
            </a:r>
            <a:r>
              <a:rPr lang="zh-TW" altLang="en-US" sz="3600" b="1" dirty="0" smtClean="0"/>
              <a:t>條題項。</a:t>
            </a:r>
            <a:endParaRPr lang="zh-TW" altLang="en-US" sz="3600" b="1" dirty="0" smtClean="0">
              <a:latin typeface="Arial" pitchFamily="34" charset="0"/>
              <a:cs typeface="Arial" pitchFamily="34" charset="0"/>
            </a:endParaRPr>
          </a:p>
        </p:txBody>
      </p:sp>
      <p:sp>
        <p:nvSpPr>
          <p:cNvPr id="5" name="Title 1"/>
          <p:cNvSpPr txBox="1">
            <a:spLocks/>
          </p:cNvSpPr>
          <p:nvPr/>
        </p:nvSpPr>
        <p:spPr>
          <a:xfrm>
            <a:off x="87082" y="734698"/>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4" name="Group 3"/>
          <p:cNvGrpSpPr/>
          <p:nvPr/>
        </p:nvGrpSpPr>
        <p:grpSpPr>
          <a:xfrm>
            <a:off x="511629" y="2213235"/>
            <a:ext cx="2198913" cy="1800225"/>
            <a:chOff x="511629" y="1015775"/>
            <a:chExt cx="1664043" cy="1800225"/>
          </a:xfrm>
        </p:grpSpPr>
        <p:pic>
          <p:nvPicPr>
            <p:cNvPr id="6" name="Picture 5"/>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7" name="TextBox 6"/>
            <p:cNvSpPr txBox="1"/>
            <p:nvPr/>
          </p:nvSpPr>
          <p:spPr>
            <a:xfrm>
              <a:off x="576945" y="1491345"/>
              <a:ext cx="1584796" cy="700256"/>
            </a:xfrm>
            <a:prstGeom prst="rect">
              <a:avLst/>
            </a:prstGeom>
            <a:noFill/>
          </p:spPr>
          <p:txBody>
            <a:bodyPr wrap="square" rtlCol="0">
              <a:spAutoFit/>
            </a:bodyPr>
            <a:lstStyle/>
            <a:p>
              <a:pPr>
                <a:lnSpc>
                  <a:spcPct val="120000"/>
                </a:lnSpc>
                <a:spcBef>
                  <a:spcPts val="0"/>
                </a:spcBef>
              </a:pPr>
              <a:r>
                <a:rPr lang="zh-TW" altLang="en-US" sz="3600" b="1" dirty="0" smtClean="0">
                  <a:solidFill>
                    <a:srgbClr val="0033CC"/>
                  </a:solidFill>
                  <a:latin typeface="Arial" pitchFamily="34" charset="0"/>
                  <a:cs typeface="Arial" pitchFamily="34" charset="0"/>
                </a:rPr>
                <a:t>題項數量</a:t>
              </a:r>
              <a:endParaRPr lang="en-US" sz="3600" dirty="0"/>
            </a:p>
          </p:txBody>
        </p:sp>
      </p:grpSp>
      <p:sp>
        <p:nvSpPr>
          <p:cNvPr id="8" name="Slide Number Placeholder 7"/>
          <p:cNvSpPr>
            <a:spLocks noGrp="1"/>
          </p:cNvSpPr>
          <p:nvPr>
            <p:ph type="sldNum" sz="quarter" idx="12"/>
          </p:nvPr>
        </p:nvSpPr>
        <p:spPr/>
        <p:txBody>
          <a:bodyPr/>
          <a:lstStyle/>
          <a:p>
            <a:fld id="{811AAEEF-F233-4E32-A923-D4DF4B556C67}" type="slidenum">
              <a:rPr lang="en-US" altLang="zh-TW" smtClean="0"/>
              <a:pPr/>
              <a:t>40</a:t>
            </a:fld>
            <a:endParaRPr lang="zh-TW" alt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086" y="1436919"/>
            <a:ext cx="5743100" cy="5032120"/>
          </a:xfrm>
        </p:spPr>
        <p:txBody>
          <a:bodyPr>
            <a:normAutofit fontScale="92500"/>
          </a:bodyPr>
          <a:lstStyle/>
          <a:p>
            <a:pPr>
              <a:spcBef>
                <a:spcPts val="2400"/>
              </a:spcBef>
              <a:buSzPct val="75000"/>
              <a:buFont typeface="Wingdings" pitchFamily="2" charset="2"/>
              <a:buChar char="l"/>
            </a:pPr>
            <a:r>
              <a:rPr lang="zh-TW" altLang="en-US" sz="3600" b="1" dirty="0" smtClean="0"/>
              <a:t>目前的常模建構於</a:t>
            </a:r>
            <a:r>
              <a:rPr lang="en-US" altLang="zh-TW" sz="3600" b="1" dirty="0" smtClean="0"/>
              <a:t>2010</a:t>
            </a:r>
            <a:r>
              <a:rPr lang="zh-TW" altLang="en-US" sz="3600" b="1" dirty="0" smtClean="0"/>
              <a:t>年</a:t>
            </a:r>
            <a:r>
              <a:rPr lang="en-US" altLang="zh-TW" sz="3600" b="1" dirty="0" smtClean="0"/>
              <a:t>3</a:t>
            </a:r>
            <a:r>
              <a:rPr lang="zh-TW" altLang="en-US" sz="3600" b="1" dirty="0" smtClean="0"/>
              <a:t>月至</a:t>
            </a:r>
            <a:r>
              <a:rPr lang="en-US" altLang="zh-TW" sz="3600" b="1" dirty="0" smtClean="0"/>
              <a:t>4</a:t>
            </a:r>
            <a:r>
              <a:rPr lang="zh-TW" altLang="en-US" sz="3600" b="1" dirty="0" smtClean="0"/>
              <a:t>月</a:t>
            </a:r>
            <a:endParaRPr lang="en-US" sz="3600"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en-US" sz="3600" b="1" dirty="0" err="1" smtClean="0"/>
              <a:t>用者</a:t>
            </a:r>
            <a:r>
              <a:rPr lang="zh-TW" altLang="en-US" sz="3600" b="1" dirty="0" smtClean="0"/>
              <a:t>在應用</a:t>
            </a:r>
            <a:r>
              <a:rPr lang="en-US" sz="3600" b="1" dirty="0" err="1" smtClean="0"/>
              <a:t>這些常模數據</a:t>
            </a:r>
            <a:r>
              <a:rPr lang="en-US" sz="3600" b="1" dirty="0" smtClean="0"/>
              <a:t>，</a:t>
            </a:r>
            <a:r>
              <a:rPr lang="zh-TW" altLang="en-US" sz="3600" b="1" dirty="0" smtClean="0"/>
              <a:t>以比較</a:t>
            </a:r>
            <a:r>
              <a:rPr lang="en-US" sz="3600" b="1" dirty="0" err="1" smtClean="0"/>
              <a:t>在其他時段所收集的數據</a:t>
            </a:r>
            <a:r>
              <a:rPr lang="zh-TW" altLang="en-US" sz="3600" b="1" dirty="0" smtClean="0"/>
              <a:t>時，</a:t>
            </a:r>
            <a:r>
              <a:rPr lang="en-US" sz="3600" b="1" dirty="0" smtClean="0"/>
              <a:t>應</a:t>
            </a:r>
            <a:r>
              <a:rPr lang="zh-TW" altLang="en-US" sz="3600" b="1" dirty="0" smtClean="0"/>
              <a:t>該留意兩組</a:t>
            </a:r>
            <a:r>
              <a:rPr lang="en-US" sz="3600" b="1" dirty="0" err="1" smtClean="0"/>
              <a:t>數據</a:t>
            </a:r>
            <a:r>
              <a:rPr lang="zh-TW" altLang="en-US" sz="3600" b="1" dirty="0" smtClean="0"/>
              <a:t>的收集時間有所不同。</a:t>
            </a:r>
            <a:endParaRPr lang="zh-TW" sz="3600"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en-US" altLang="zh-TW" sz="3600" b="1" dirty="0" smtClean="0"/>
              <a:t>APASO-II</a:t>
            </a:r>
            <a:r>
              <a:rPr lang="zh-TW" altLang="en-US" sz="3600" b="1" dirty="0" smtClean="0"/>
              <a:t>不會提供某些常模， 例如每級不同年齡的常模。</a:t>
            </a:r>
            <a:endParaRPr lang="zh-TW" sz="3600" b="1" dirty="0" smtClean="0">
              <a:solidFill>
                <a:schemeClr val="tx1"/>
              </a:solidFill>
              <a:latin typeface="Arial" pitchFamily="34" charset="0"/>
              <a:cs typeface="Arial" pitchFamily="34" charset="0"/>
            </a:endParaRPr>
          </a:p>
        </p:txBody>
      </p:sp>
      <p:sp>
        <p:nvSpPr>
          <p:cNvPr id="5" name="Title 1"/>
          <p:cNvSpPr>
            <a:spLocks noGrp="1"/>
          </p:cNvSpPr>
          <p:nvPr>
            <p:ph type="title"/>
          </p:nvPr>
        </p:nvSpPr>
        <p:spPr>
          <a:xfrm>
            <a:off x="87082" y="462548"/>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7" name="Group 6"/>
          <p:cNvGrpSpPr/>
          <p:nvPr/>
        </p:nvGrpSpPr>
        <p:grpSpPr>
          <a:xfrm>
            <a:off x="491779" y="1483898"/>
            <a:ext cx="1861457" cy="1800225"/>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84959" y="1410663"/>
              <a:ext cx="1433296" cy="1223668"/>
            </a:xfrm>
            <a:prstGeom prst="rect">
              <a:avLst/>
            </a:prstGeom>
            <a:noFill/>
          </p:spPr>
          <p:txBody>
            <a:bodyPr wrap="square" rtlCol="0">
              <a:spAutoFit/>
            </a:bodyPr>
            <a:lstStyle/>
            <a:p>
              <a:pPr algn="ctr">
                <a:lnSpc>
                  <a:spcPct val="120000"/>
                </a:lnSpc>
                <a:spcBef>
                  <a:spcPts val="0"/>
                </a:spcBef>
              </a:pPr>
              <a:r>
                <a:rPr lang="zh-TW" altLang="en-US" sz="3200" b="1" dirty="0" smtClean="0">
                  <a:solidFill>
                    <a:srgbClr val="0033CC"/>
                  </a:solidFill>
                  <a:latin typeface="Arial" pitchFamily="34" charset="0"/>
                  <a:cs typeface="Arial" pitchFamily="34" charset="0"/>
                </a:rPr>
                <a:t>常模的使用</a:t>
              </a:r>
              <a:endParaRPr lang="en-US" sz="32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41</a:t>
            </a:fld>
            <a:endParaRPr lang="zh-TW" alt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758" y="1023256"/>
            <a:ext cx="5677469" cy="5623203"/>
          </a:xfrm>
        </p:spPr>
        <p:txBody>
          <a:bodyPr>
            <a:normAutofit fontScale="92500" lnSpcReduction="10000"/>
          </a:bodyPr>
          <a:lstStyle/>
          <a:p>
            <a:pPr>
              <a:spcBef>
                <a:spcPts val="1800"/>
              </a:spcBef>
              <a:buSzPct val="75000"/>
              <a:buFont typeface="Wingdings" pitchFamily="2" charset="2"/>
              <a:buChar char="l"/>
            </a:pPr>
            <a:r>
              <a:rPr lang="en-US" b="1" dirty="0" smtClean="0"/>
              <a:t>APASO-II</a:t>
            </a:r>
            <a:r>
              <a:rPr lang="zh-TW" altLang="en-US" b="1" dirty="0" smtClean="0"/>
              <a:t> 的設 計 ， 是提供團 </a:t>
            </a:r>
            <a:r>
              <a:rPr lang="en-US" b="1" dirty="0" smtClean="0"/>
              <a:t>組(</a:t>
            </a:r>
            <a:r>
              <a:rPr lang="zh-TW" altLang="en-US" b="1" dirty="0" smtClean="0"/>
              <a:t>例如所有中二學生</a:t>
            </a:r>
            <a:r>
              <a:rPr lang="en-US" b="1" dirty="0" smtClean="0"/>
              <a:t>)</a:t>
            </a:r>
            <a:r>
              <a:rPr lang="zh-TW" altLang="en-US" b="1" dirty="0" smtClean="0"/>
              <a:t>的統計數字， 而非個別學生的數值</a:t>
            </a:r>
            <a:endParaRPr lang="en-US" b="1" dirty="0" smtClean="0">
              <a:latin typeface="Arial" pitchFamily="34" charset="0"/>
              <a:cs typeface="Arial" pitchFamily="34" charset="0"/>
            </a:endParaRPr>
          </a:p>
          <a:p>
            <a:pPr>
              <a:spcBef>
                <a:spcPts val="1800"/>
              </a:spcBef>
              <a:buSzPct val="75000"/>
              <a:buFont typeface="Wingdings" pitchFamily="2" charset="2"/>
              <a:buChar char="l"/>
            </a:pPr>
            <a:r>
              <a:rPr lang="zh-TW" altLang="en-US" b="1" dirty="0" smtClean="0"/>
              <a:t>請</a:t>
            </a:r>
            <a:r>
              <a:rPr lang="en-US" b="1" dirty="0" smtClean="0"/>
              <a:t>保</a:t>
            </a:r>
            <a:r>
              <a:rPr lang="zh-TW" altLang="en-US" b="1" dirty="0" smtClean="0"/>
              <a:t>守學生</a:t>
            </a:r>
            <a:r>
              <a:rPr lang="en-US" b="1" dirty="0" err="1" smtClean="0"/>
              <a:t>隱私</a:t>
            </a:r>
            <a:r>
              <a:rPr lang="en-US" b="1" dirty="0" smtClean="0"/>
              <a:t> ，</a:t>
            </a:r>
            <a:r>
              <a:rPr lang="zh-TW" altLang="en-US" b="1" dirty="0" smtClean="0"/>
              <a:t>並嚴守</a:t>
            </a:r>
            <a:r>
              <a:rPr lang="en-US" b="1" dirty="0" err="1" smtClean="0"/>
              <a:t>保密</a:t>
            </a:r>
            <a:r>
              <a:rPr lang="zh-TW" altLang="en-US" b="1" dirty="0" smtClean="0"/>
              <a:t>原則</a:t>
            </a:r>
            <a:endParaRPr lang="en-US" altLang="en-US" b="1" dirty="0" smtClean="0"/>
          </a:p>
          <a:p>
            <a:pPr>
              <a:spcBef>
                <a:spcPts val="1800"/>
              </a:spcBef>
              <a:buSzPct val="75000"/>
              <a:buFont typeface="Wingdings" pitchFamily="2" charset="2"/>
              <a:buChar char="l"/>
            </a:pPr>
            <a:r>
              <a:rPr lang="zh-TW" altLang="en-US" b="1" dirty="0" smtClean="0"/>
              <a:t>施測並</a:t>
            </a:r>
            <a:r>
              <a:rPr lang="en-US" b="1" dirty="0" err="1" smtClean="0"/>
              <a:t>沒有時間限制</a:t>
            </a:r>
            <a:endParaRPr lang="en-US" b="1" dirty="0" smtClean="0">
              <a:latin typeface="Arial" pitchFamily="34" charset="0"/>
              <a:cs typeface="Arial" pitchFamily="34" charset="0"/>
            </a:endParaRPr>
          </a:p>
          <a:p>
            <a:pPr>
              <a:spcBef>
                <a:spcPts val="1800"/>
              </a:spcBef>
              <a:buSzPct val="75000"/>
              <a:buFont typeface="Wingdings" pitchFamily="2" charset="2"/>
              <a:buChar char="l"/>
            </a:pPr>
            <a:r>
              <a:rPr lang="zh-TW" altLang="en-US" b="1" dirty="0" smtClean="0"/>
              <a:t>教師可以為年幼學生讀出題項</a:t>
            </a:r>
            <a:endParaRPr lang="en-US" b="1" dirty="0" smtClean="0">
              <a:latin typeface="Arial" pitchFamily="34" charset="0"/>
              <a:cs typeface="Arial" pitchFamily="34" charset="0"/>
            </a:endParaRPr>
          </a:p>
          <a:p>
            <a:pPr>
              <a:spcBef>
                <a:spcPts val="1800"/>
              </a:spcBef>
              <a:buSzPct val="75000"/>
              <a:buFont typeface="Wingdings" pitchFamily="2" charset="2"/>
              <a:buChar char="l"/>
            </a:pPr>
            <a:r>
              <a:rPr lang="zh-TW" altLang="en-US" b="1" dirty="0" smtClean="0"/>
              <a:t>老師不應</a:t>
            </a:r>
            <a:r>
              <a:rPr lang="en-US" b="1" dirty="0" err="1" smtClean="0"/>
              <a:t>監視學生的答案</a:t>
            </a:r>
            <a:endParaRPr lang="en-US" b="1" dirty="0" smtClean="0">
              <a:latin typeface="Arial" pitchFamily="34" charset="0"/>
              <a:cs typeface="Arial" pitchFamily="34" charset="0"/>
            </a:endParaRPr>
          </a:p>
          <a:p>
            <a:pPr>
              <a:spcBef>
                <a:spcPts val="1800"/>
              </a:spcBef>
              <a:buSzPct val="75000"/>
              <a:buFont typeface="Wingdings" pitchFamily="2" charset="2"/>
              <a:buChar char="l"/>
            </a:pPr>
            <a:r>
              <a:rPr lang="zh-TW" altLang="en-US" b="1" dirty="0" smtClean="0"/>
              <a:t>沒有正確或錯誤的答案</a:t>
            </a:r>
            <a:endParaRPr lang="en-US" b="1" dirty="0" smtClean="0">
              <a:latin typeface="Arial" pitchFamily="34" charset="0"/>
              <a:cs typeface="Arial" pitchFamily="34" charset="0"/>
            </a:endParaRPr>
          </a:p>
          <a:p>
            <a:pPr>
              <a:spcBef>
                <a:spcPts val="1800"/>
              </a:spcBef>
              <a:buSzPct val="75000"/>
              <a:buFont typeface="Wingdings" pitchFamily="2" charset="2"/>
              <a:buChar char="l"/>
            </a:pPr>
            <a:r>
              <a:rPr lang="zh-TW" altLang="en-US" b="1" dirty="0" smtClean="0"/>
              <a:t>鼓勵學生</a:t>
            </a:r>
            <a:r>
              <a:rPr lang="en-US" b="1" dirty="0" err="1" smtClean="0"/>
              <a:t>如實回答題目</a:t>
            </a:r>
            <a:endParaRPr lang="en-US" b="1" dirty="0">
              <a:latin typeface="Arial" pitchFamily="34" charset="0"/>
              <a:cs typeface="Arial" pitchFamily="34" charset="0"/>
            </a:endParaRPr>
          </a:p>
        </p:txBody>
      </p:sp>
      <p:sp>
        <p:nvSpPr>
          <p:cNvPr id="5"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7" name="Group 6"/>
          <p:cNvGrpSpPr/>
          <p:nvPr/>
        </p:nvGrpSpPr>
        <p:grpSpPr>
          <a:xfrm>
            <a:off x="326571" y="1121229"/>
            <a:ext cx="2812414" cy="1485493"/>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93475" y="1491345"/>
              <a:ext cx="1488525" cy="742339"/>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使用程序</a:t>
              </a:r>
              <a:endParaRPr lang="en-US" sz="36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42</a:t>
            </a:fld>
            <a:endParaRPr lang="zh-TW" alt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7725" y="1491344"/>
            <a:ext cx="4860342" cy="4506044"/>
          </a:xfrm>
        </p:spPr>
        <p:txBody>
          <a:bodyPr>
            <a:noAutofit/>
          </a:bodyPr>
          <a:lstStyle/>
          <a:p>
            <a:pPr marL="0" indent="0">
              <a:spcBef>
                <a:spcPts val="2400"/>
              </a:spcBef>
              <a:buSzPct val="75000"/>
              <a:buNone/>
            </a:pPr>
            <a:r>
              <a:rPr lang="en-US" sz="4000" b="1" dirty="0" err="1" smtClean="0">
                <a:latin typeface="+mj-ea"/>
                <a:ea typeface="+mj-ea"/>
              </a:rPr>
              <a:t>對於有閱讀困難的學生，教師可向學生大聲讀出</a:t>
            </a:r>
            <a:r>
              <a:rPr lang="zh-TW" altLang="en-US" sz="4000" b="1" dirty="0" smtClean="0">
                <a:latin typeface="+mj-ea"/>
                <a:ea typeface="+mj-ea"/>
              </a:rPr>
              <a:t>：</a:t>
            </a:r>
            <a:endParaRPr lang="en-US" altLang="zh-TW" sz="4000" b="1" dirty="0" smtClean="0">
              <a:latin typeface="+mj-ea"/>
              <a:ea typeface="+mj-ea"/>
            </a:endParaRPr>
          </a:p>
          <a:p>
            <a:pPr lvl="1">
              <a:spcBef>
                <a:spcPts val="2400"/>
              </a:spcBef>
              <a:buSzPct val="75000"/>
              <a:buFont typeface="Wingdings" pitchFamily="2" charset="2"/>
              <a:buChar char="§"/>
            </a:pPr>
            <a:r>
              <a:rPr lang="en-US" sz="4000" b="1" dirty="0" err="1" smtClean="0">
                <a:latin typeface="+mj-ea"/>
                <a:ea typeface="+mj-ea"/>
              </a:rPr>
              <a:t>作答的指示</a:t>
            </a:r>
            <a:r>
              <a:rPr lang="zh-TW" altLang="en-US" sz="4000" b="1" dirty="0" smtClean="0">
                <a:latin typeface="+mj-ea"/>
                <a:ea typeface="+mj-ea"/>
              </a:rPr>
              <a:t>及</a:t>
            </a:r>
            <a:endParaRPr lang="en-US" sz="4000" b="1" dirty="0" smtClean="0">
              <a:latin typeface="+mj-ea"/>
              <a:ea typeface="+mj-ea"/>
              <a:cs typeface="Arial" pitchFamily="34" charset="0"/>
            </a:endParaRPr>
          </a:p>
          <a:p>
            <a:pPr lvl="1">
              <a:spcBef>
                <a:spcPts val="2400"/>
              </a:spcBef>
              <a:buSzPct val="75000"/>
              <a:buFont typeface="Wingdings" pitchFamily="2" charset="2"/>
              <a:buChar char="§"/>
            </a:pPr>
            <a:r>
              <a:rPr lang="en-US" sz="4000" b="1" dirty="0" err="1" smtClean="0">
                <a:latin typeface="+mj-ea"/>
                <a:ea typeface="+mj-ea"/>
              </a:rPr>
              <a:t>各題目</a:t>
            </a:r>
            <a:endParaRPr lang="zh-TW" altLang="en-US" sz="4000" b="1" dirty="0">
              <a:latin typeface="+mj-ea"/>
              <a:ea typeface="+mj-ea"/>
              <a:cs typeface="Arial" pitchFamily="34" charset="0"/>
            </a:endParaRPr>
          </a:p>
        </p:txBody>
      </p:sp>
      <p:sp>
        <p:nvSpPr>
          <p:cNvPr id="5" name="Title 1"/>
          <p:cNvSpPr>
            <a:spLocks noGrp="1"/>
          </p:cNvSpPr>
          <p:nvPr>
            <p:ph type="title"/>
          </p:nvPr>
        </p:nvSpPr>
        <p:spPr>
          <a:xfrm>
            <a:off x="87088" y="429883"/>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7" name="Group 6"/>
          <p:cNvGrpSpPr/>
          <p:nvPr/>
        </p:nvGrpSpPr>
        <p:grpSpPr>
          <a:xfrm>
            <a:off x="163773" y="1549214"/>
            <a:ext cx="3357349" cy="2299455"/>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92973" y="1410662"/>
              <a:ext cx="1450468" cy="1068690"/>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特殊教育需要 </a:t>
              </a:r>
              <a:r>
                <a:rPr lang="en-US" altLang="zh-TW" sz="3600" b="1" dirty="0" smtClean="0">
                  <a:solidFill>
                    <a:srgbClr val="0033CC"/>
                  </a:solidFill>
                  <a:latin typeface="Arial" pitchFamily="34" charset="0"/>
                  <a:cs typeface="Arial" pitchFamily="34" charset="0"/>
                </a:rPr>
                <a:t>(SEN)</a:t>
              </a:r>
              <a:endParaRPr lang="en-US" sz="36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43</a:t>
            </a:fld>
            <a:endParaRPr lang="zh-TW" alt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2686" y="1088575"/>
            <a:ext cx="5998028" cy="4039237"/>
          </a:xfrm>
        </p:spPr>
        <p:txBody>
          <a:bodyPr>
            <a:noAutofit/>
          </a:bodyPr>
          <a:lstStyle/>
          <a:p>
            <a:pPr>
              <a:spcBef>
                <a:spcPts val="2400"/>
              </a:spcBef>
              <a:buSzPct val="75000"/>
              <a:buFont typeface="Wingdings" pitchFamily="2" charset="2"/>
              <a:buChar char="l"/>
            </a:pPr>
            <a:r>
              <a:rPr lang="en-US" b="1" dirty="0" smtClean="0">
                <a:solidFill>
                  <a:schemeClr val="tx1"/>
                </a:solidFill>
                <a:latin typeface="Arial" pitchFamily="34" charset="0"/>
                <a:cs typeface="Arial" pitchFamily="34" charset="0"/>
              </a:rPr>
              <a:t>APASO-II</a:t>
            </a:r>
            <a:r>
              <a:rPr lang="zh-TW" altLang="en-US" b="1" dirty="0" smtClean="0">
                <a:solidFill>
                  <a:schemeClr val="tx1"/>
                </a:solidFill>
                <a:latin typeface="Arial" pitchFamily="34" charset="0"/>
                <a:cs typeface="Arial" pitchFamily="34" charset="0"/>
              </a:rPr>
              <a:t>量表</a:t>
            </a:r>
            <a:r>
              <a:rPr lang="zh-TW" altLang="en-US" b="1" dirty="0" smtClean="0"/>
              <a:t>可用作採集個別學生情意、態度及社交數據</a:t>
            </a:r>
            <a:endParaRPr lang="en-US"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zh-TW" altLang="en-US" b="1" dirty="0" smtClean="0">
                <a:latin typeface="Arial" pitchFamily="34" charset="0"/>
                <a:cs typeface="Arial" pitchFamily="34" charset="0"/>
              </a:rPr>
              <a:t>但</a:t>
            </a:r>
            <a:r>
              <a:rPr lang="zh-TW" altLang="en-US" b="1" dirty="0" smtClean="0"/>
              <a:t>要</a:t>
            </a:r>
            <a:r>
              <a:rPr lang="zh-TW" altLang="en-US" sz="3600" b="1" dirty="0" smtClean="0">
                <a:solidFill>
                  <a:srgbClr val="FF0000"/>
                </a:solidFill>
              </a:rPr>
              <a:t>小心分析和處理</a:t>
            </a:r>
            <a:endParaRPr lang="en-US" sz="3600" b="1" dirty="0" smtClean="0">
              <a:solidFill>
                <a:srgbClr val="FF0000"/>
              </a:solidFill>
              <a:latin typeface="Arial" pitchFamily="34" charset="0"/>
              <a:cs typeface="Arial" pitchFamily="34" charset="0"/>
            </a:endParaRPr>
          </a:p>
          <a:p>
            <a:pPr>
              <a:spcBef>
                <a:spcPts val="2400"/>
              </a:spcBef>
              <a:buSzPct val="75000"/>
              <a:buFont typeface="Wingdings" pitchFamily="2" charset="2"/>
              <a:buChar char="l"/>
            </a:pPr>
            <a:r>
              <a:rPr lang="zh-TW" altLang="en-US" b="1" dirty="0" smtClean="0"/>
              <a:t>個別測試需要駐校心理學家、輔導人員或社工進行施測及分析</a:t>
            </a:r>
            <a:endParaRPr lang="en-US" b="1" dirty="0" smtClean="0">
              <a:solidFill>
                <a:schemeClr val="tx1"/>
              </a:solidFill>
              <a:latin typeface="Arial" pitchFamily="34" charset="0"/>
              <a:cs typeface="Arial" pitchFamily="34" charset="0"/>
            </a:endParaRPr>
          </a:p>
        </p:txBody>
      </p:sp>
      <p:sp>
        <p:nvSpPr>
          <p:cNvPr id="5" name="Title 1"/>
          <p:cNvSpPr>
            <a:spLocks noGrp="1"/>
          </p:cNvSpPr>
          <p:nvPr>
            <p:ph type="title"/>
          </p:nvPr>
        </p:nvSpPr>
        <p:spPr>
          <a:xfrm>
            <a:off x="87082" y="288372"/>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7" name="Group 6"/>
          <p:cNvGrpSpPr/>
          <p:nvPr/>
        </p:nvGrpSpPr>
        <p:grpSpPr>
          <a:xfrm>
            <a:off x="391883" y="1440353"/>
            <a:ext cx="2471057" cy="2059240"/>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76945" y="1491345"/>
              <a:ext cx="1433296" cy="612177"/>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個別測試</a:t>
              </a:r>
              <a:endParaRPr lang="en-US" sz="3600" dirty="0"/>
            </a:p>
          </p:txBody>
        </p:sp>
      </p:grpSp>
      <p:sp>
        <p:nvSpPr>
          <p:cNvPr id="10" name="TextBox 9"/>
          <p:cNvSpPr txBox="1"/>
          <p:nvPr/>
        </p:nvSpPr>
        <p:spPr>
          <a:xfrm>
            <a:off x="533401" y="5410219"/>
            <a:ext cx="810985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00000"/>
              </a:lnSpc>
            </a:pPr>
            <a:r>
              <a:rPr lang="zh-TW" altLang="en-US" sz="2400" b="1" dirty="0" smtClean="0">
                <a:solidFill>
                  <a:srgbClr val="0000FF"/>
                </a:solidFill>
              </a:rPr>
              <a:t>註</a:t>
            </a:r>
            <a:r>
              <a:rPr lang="zh-TW" altLang="en-US" sz="2400" b="1" dirty="0" smtClean="0"/>
              <a:t>：社交技巧及自信量表（</a:t>
            </a:r>
            <a:r>
              <a:rPr lang="en-US" altLang="zh-TW" sz="2400" b="1" dirty="0" smtClean="0"/>
              <a:t>IDS</a:t>
            </a:r>
            <a:r>
              <a:rPr lang="zh-TW" altLang="en-US" sz="2400" b="1" dirty="0" smtClean="0"/>
              <a:t>出版公司）的著作權持有人已規定，如協議中其中一部分所述， 禁止在香港使用這些工具作為收集個別學生數據， 以作臨床決定。</a:t>
            </a:r>
            <a:endParaRPr lang="en-US" sz="2400" b="1" dirty="0"/>
          </a:p>
        </p:txBody>
      </p:sp>
      <p:sp>
        <p:nvSpPr>
          <p:cNvPr id="11" name="Slide Number Placeholder 10"/>
          <p:cNvSpPr>
            <a:spLocks noGrp="1"/>
          </p:cNvSpPr>
          <p:nvPr>
            <p:ph type="sldNum" sz="quarter" idx="12"/>
          </p:nvPr>
        </p:nvSpPr>
        <p:spPr/>
        <p:txBody>
          <a:bodyPr/>
          <a:lstStyle/>
          <a:p>
            <a:fld id="{811AAEEF-F233-4E32-A923-D4DF4B556C67}" type="slidenum">
              <a:rPr lang="en-US" altLang="zh-TW" smtClean="0"/>
              <a:pPr/>
              <a:t>44</a:t>
            </a:fld>
            <a:endParaRPr lang="zh-TW" alt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1" y="1175658"/>
            <a:ext cx="5884108" cy="5050972"/>
          </a:xfrm>
        </p:spPr>
        <p:txBody>
          <a:bodyPr>
            <a:noAutofit/>
          </a:bodyPr>
          <a:lstStyle/>
          <a:p>
            <a:pPr>
              <a:lnSpc>
                <a:spcPct val="120000"/>
              </a:lnSpc>
              <a:spcBef>
                <a:spcPts val="1800"/>
              </a:spcBef>
              <a:buSzPct val="75000"/>
              <a:buFont typeface="Wingdings" pitchFamily="2" charset="2"/>
              <a:buChar char="l"/>
            </a:pPr>
            <a:r>
              <a:rPr lang="zh-TW" altLang="en-US" sz="3600" b="1" dirty="0" smtClean="0">
                <a:latin typeface="Arial" pitchFamily="34" charset="0"/>
                <a:cs typeface="Arial" pitchFamily="34" charset="0"/>
              </a:rPr>
              <a:t>請小心</a:t>
            </a:r>
            <a:r>
              <a:rPr lang="zh-TW" altLang="en-US" sz="3600" b="1" dirty="0" smtClean="0">
                <a:solidFill>
                  <a:schemeClr val="tx1"/>
                </a:solidFill>
                <a:latin typeface="Arial" pitchFamily="34" charset="0"/>
                <a:cs typeface="Arial" pitchFamily="34" charset="0"/>
              </a:rPr>
              <a:t>詮釋</a:t>
            </a:r>
            <a:r>
              <a:rPr lang="en-US" altLang="zh-TW" sz="3600" b="1" dirty="0" smtClean="0">
                <a:latin typeface="Arial" pitchFamily="34" charset="0"/>
                <a:cs typeface="Arial" pitchFamily="34" charset="0"/>
              </a:rPr>
              <a:t>APASO-II</a:t>
            </a:r>
            <a:r>
              <a:rPr lang="zh-TW" altLang="en-US" sz="3600" b="1" dirty="0" smtClean="0">
                <a:latin typeface="Arial" pitchFamily="34" charset="0"/>
                <a:cs typeface="Arial" pitchFamily="34" charset="0"/>
              </a:rPr>
              <a:t> 數據</a:t>
            </a:r>
            <a:endParaRPr lang="en-US"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zh-TW" altLang="en-US" sz="3600" b="1" dirty="0" smtClean="0">
                <a:solidFill>
                  <a:schemeClr val="tx1"/>
                </a:solidFill>
                <a:latin typeface="Arial" pitchFamily="34" charset="0"/>
                <a:cs typeface="Arial" pitchFamily="34" charset="0"/>
              </a:rPr>
              <a:t>注意</a:t>
            </a:r>
            <a:r>
              <a:rPr lang="en-US" altLang="zh-TW" sz="3600" b="1" dirty="0" smtClean="0">
                <a:solidFill>
                  <a:schemeClr val="tx1"/>
                </a:solidFill>
                <a:latin typeface="Arial" pitchFamily="34" charset="0"/>
                <a:cs typeface="Arial" pitchFamily="34" charset="0"/>
              </a:rPr>
              <a:t>APASO-II</a:t>
            </a:r>
            <a:r>
              <a:rPr lang="zh-TW" altLang="en-US" sz="3600" b="1" dirty="0" smtClean="0">
                <a:solidFill>
                  <a:schemeClr val="tx1"/>
                </a:solidFill>
                <a:latin typeface="Arial" pitchFamily="34" charset="0"/>
                <a:cs typeface="Arial" pitchFamily="34" charset="0"/>
              </a:rPr>
              <a:t>本身的限制</a:t>
            </a:r>
            <a:endParaRPr lang="zh-TW"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en-US" sz="3600" b="1" dirty="0" smtClean="0">
                <a:solidFill>
                  <a:schemeClr val="tx1"/>
                </a:solidFill>
                <a:latin typeface="Arial" pitchFamily="34" charset="0"/>
                <a:cs typeface="Arial" pitchFamily="34" charset="0"/>
              </a:rPr>
              <a:t>APASO-II </a:t>
            </a:r>
            <a:r>
              <a:rPr lang="zh-TW" altLang="en-US" sz="3600" b="1" dirty="0" smtClean="0">
                <a:latin typeface="Arial" pitchFamily="34" charset="0"/>
                <a:cs typeface="Arial" pitchFamily="34" charset="0"/>
              </a:rPr>
              <a:t>乃提供</a:t>
            </a:r>
            <a:r>
              <a:rPr lang="en-US" sz="3600" b="1" dirty="0" err="1" smtClean="0"/>
              <a:t>情意及社交表現</a:t>
            </a:r>
            <a:r>
              <a:rPr lang="zh-TW" altLang="en-US" sz="3600" b="1" dirty="0" smtClean="0"/>
              <a:t>的</a:t>
            </a:r>
            <a:r>
              <a:rPr lang="zh-TW" altLang="en-US" sz="3600" b="1" dirty="0" smtClean="0">
                <a:solidFill>
                  <a:schemeClr val="tx1"/>
                </a:solidFill>
                <a:latin typeface="Arial" pitchFamily="34" charset="0"/>
                <a:cs typeface="Arial" pitchFamily="34" charset="0"/>
              </a:rPr>
              <a:t>一般指標</a:t>
            </a:r>
            <a:endParaRPr lang="en-US"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en-US" sz="3600" b="1" dirty="0" smtClean="0">
                <a:solidFill>
                  <a:schemeClr val="tx1"/>
                </a:solidFill>
                <a:latin typeface="Arial" pitchFamily="34" charset="0"/>
                <a:cs typeface="Arial" pitchFamily="34" charset="0"/>
              </a:rPr>
              <a:t>APASO-II</a:t>
            </a:r>
            <a:r>
              <a:rPr lang="zh-TW" altLang="en-US" sz="3600" b="1" dirty="0" smtClean="0">
                <a:solidFill>
                  <a:srgbClr val="FF0000"/>
                </a:solidFill>
                <a:latin typeface="Arial" pitchFamily="34" charset="0"/>
                <a:cs typeface="Arial" pitchFamily="34" charset="0"/>
              </a:rPr>
              <a:t>不是</a:t>
            </a:r>
            <a:r>
              <a:rPr lang="zh-TW" altLang="en-US" sz="3600" b="1" dirty="0" smtClean="0">
                <a:solidFill>
                  <a:srgbClr val="0D0D0D"/>
                </a:solidFill>
                <a:latin typeface="Arial" pitchFamily="34" charset="0"/>
                <a:cs typeface="Arial" pitchFamily="34" charset="0"/>
              </a:rPr>
              <a:t>一個課程</a:t>
            </a:r>
            <a:r>
              <a:rPr lang="zh-TW" altLang="en-US" sz="3600" b="1" dirty="0" smtClean="0"/>
              <a:t>或特定的學科</a:t>
            </a:r>
            <a:endParaRPr lang="zh-TW" altLang="en-US" sz="3600" b="1"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5" name="Group 4"/>
          <p:cNvGrpSpPr/>
          <p:nvPr/>
        </p:nvGrpSpPr>
        <p:grpSpPr>
          <a:xfrm>
            <a:off x="250368" y="1375039"/>
            <a:ext cx="2471057" cy="2059241"/>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624579"/>
              <a:ext cx="1606060" cy="671258"/>
            </a:xfrm>
            <a:prstGeom prst="rect">
              <a:avLst/>
            </a:prstGeom>
            <a:noFill/>
          </p:spPr>
          <p:txBody>
            <a:bodyPr wrap="square" rtlCol="0">
              <a:spAutoFit/>
            </a:bodyPr>
            <a:lstStyle/>
            <a:p>
              <a:pPr algn="ctr">
                <a:lnSpc>
                  <a:spcPct val="120000"/>
                </a:lnSpc>
                <a:spcBef>
                  <a:spcPts val="0"/>
                </a:spcBef>
              </a:pPr>
              <a:r>
                <a:rPr lang="zh-TW" altLang="en-US" sz="4000" b="1" dirty="0" smtClean="0">
                  <a:solidFill>
                    <a:srgbClr val="0033CC"/>
                  </a:solidFill>
                  <a:latin typeface="Arial" pitchFamily="34" charset="0"/>
                  <a:cs typeface="Arial" pitchFamily="34" charset="0"/>
                </a:rPr>
                <a:t>詮釋</a:t>
              </a:r>
              <a:endParaRPr lang="en-US" sz="4000" dirty="0"/>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45</a:t>
            </a:fld>
            <a:endParaRPr lang="zh-TW" alt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881" y="1099457"/>
            <a:ext cx="6647570" cy="5428933"/>
          </a:xfrm>
        </p:spPr>
        <p:txBody>
          <a:bodyPr>
            <a:normAutofit/>
          </a:bodyPr>
          <a:lstStyle/>
          <a:p>
            <a:pPr>
              <a:spcBef>
                <a:spcPts val="1800"/>
              </a:spcBef>
              <a:buSzPct val="75000"/>
              <a:buFont typeface="Wingdings" pitchFamily="2" charset="2"/>
              <a:buChar char="l"/>
            </a:pPr>
            <a:r>
              <a:rPr lang="zh-TW" altLang="en-US" sz="2800" b="1" dirty="0" smtClean="0">
                <a:latin typeface="Arial" pitchFamily="34" charset="0"/>
                <a:cs typeface="Arial" pitchFamily="34" charset="0"/>
              </a:rPr>
              <a:t>用常模作比較時，請</a:t>
            </a:r>
            <a:r>
              <a:rPr lang="zh-TW" altLang="en-US" sz="2800" b="1" dirty="0" smtClean="0">
                <a:solidFill>
                  <a:schemeClr val="tx1"/>
                </a:solidFill>
                <a:latin typeface="Arial" pitchFamily="34" charset="0"/>
                <a:cs typeface="Arial" pitchFamily="34" charset="0"/>
              </a:rPr>
              <a:t>小心</a:t>
            </a:r>
            <a:r>
              <a:rPr lang="zh-TW" altLang="en-US" sz="2800" b="1" dirty="0" smtClean="0">
                <a:latin typeface="Arial" pitchFamily="34" charset="0"/>
                <a:cs typeface="Arial" pitchFamily="34" charset="0"/>
              </a:rPr>
              <a:t>詮釋</a:t>
            </a:r>
            <a:endParaRPr lang="en-US" altLang="en-US" sz="2800" b="1" dirty="0" smtClean="0">
              <a:latin typeface="Arial" pitchFamily="34" charset="0"/>
              <a:cs typeface="Arial" pitchFamily="34" charset="0"/>
            </a:endParaRPr>
          </a:p>
          <a:p>
            <a:pPr>
              <a:spcBef>
                <a:spcPts val="1800"/>
              </a:spcBef>
              <a:buSzPct val="75000"/>
              <a:buFont typeface="Wingdings" pitchFamily="2" charset="2"/>
              <a:buChar char="l"/>
            </a:pPr>
            <a:r>
              <a:rPr lang="zh-TW" altLang="en-US" sz="2800" b="1" dirty="0" smtClean="0"/>
              <a:t>總會有學校低於</a:t>
            </a:r>
            <a:r>
              <a:rPr lang="zh-TW" altLang="en-US" sz="2800" b="1" dirty="0" smtClean="0">
                <a:latin typeface="Arial" pitchFamily="34" charset="0"/>
                <a:cs typeface="Arial" pitchFamily="34" charset="0"/>
              </a:rPr>
              <a:t>常模， 也</a:t>
            </a:r>
            <a:r>
              <a:rPr lang="zh-TW" altLang="en-US" sz="2800" b="1" dirty="0" smtClean="0"/>
              <a:t>總會有其他學校高於</a:t>
            </a:r>
            <a:r>
              <a:rPr lang="zh-TW" altLang="en-US" sz="2800" b="1" dirty="0" smtClean="0">
                <a:latin typeface="Arial" pitchFamily="34" charset="0"/>
                <a:cs typeface="Arial" pitchFamily="34" charset="0"/>
              </a:rPr>
              <a:t>常模</a:t>
            </a:r>
            <a:endParaRPr lang="en-US" sz="2800" b="1" dirty="0" smtClean="0">
              <a:solidFill>
                <a:schemeClr val="tx1"/>
              </a:solidFill>
              <a:latin typeface="Arial" pitchFamily="34" charset="0"/>
              <a:cs typeface="Arial" pitchFamily="34" charset="0"/>
            </a:endParaRPr>
          </a:p>
          <a:p>
            <a:pPr>
              <a:spcBef>
                <a:spcPts val="1800"/>
              </a:spcBef>
              <a:buSzPct val="75000"/>
              <a:buFont typeface="Wingdings" pitchFamily="2" charset="2"/>
              <a:buChar char="l"/>
            </a:pPr>
            <a:r>
              <a:rPr lang="zh-TW" altLang="en-US" sz="2800" b="1" dirty="0" smtClean="0"/>
              <a:t>或許最感興趣的是一組學生（如某個班級或級別 ）隨著時間對應於</a:t>
            </a:r>
            <a:r>
              <a:rPr lang="zh-TW" altLang="en-US" sz="2800" b="1" dirty="0" smtClean="0">
                <a:latin typeface="Arial" pitchFamily="34" charset="0"/>
                <a:cs typeface="Arial" pitchFamily="34" charset="0"/>
              </a:rPr>
              <a:t>常模</a:t>
            </a:r>
            <a:r>
              <a:rPr lang="zh-TW" altLang="en-US" sz="2800" b="1" dirty="0" smtClean="0"/>
              <a:t>的變化</a:t>
            </a:r>
            <a:endParaRPr lang="zh-TW" sz="2800" b="1" dirty="0" smtClean="0">
              <a:solidFill>
                <a:schemeClr val="tx1"/>
              </a:solidFill>
              <a:latin typeface="Arial" pitchFamily="34" charset="0"/>
              <a:cs typeface="Arial" pitchFamily="34" charset="0"/>
            </a:endParaRPr>
          </a:p>
          <a:p>
            <a:pPr>
              <a:spcBef>
                <a:spcPts val="1800"/>
              </a:spcBef>
              <a:buSzPct val="75000"/>
              <a:buFont typeface="Wingdings" pitchFamily="2" charset="2"/>
              <a:buChar char="l"/>
            </a:pPr>
            <a:r>
              <a:rPr lang="zh-TW" altLang="en-US" sz="2800" b="1" dirty="0" smtClean="0"/>
              <a:t>學校之間，不應以各學校的平均數作比較</a:t>
            </a:r>
            <a:endParaRPr lang="en-US" sz="2800" b="1" dirty="0" smtClean="0">
              <a:solidFill>
                <a:schemeClr val="tx1"/>
              </a:solidFill>
              <a:latin typeface="Arial" pitchFamily="34" charset="0"/>
              <a:cs typeface="Arial" pitchFamily="34" charset="0"/>
            </a:endParaRPr>
          </a:p>
          <a:p>
            <a:pPr>
              <a:spcBef>
                <a:spcPts val="1800"/>
              </a:spcBef>
              <a:buSzPct val="75000"/>
              <a:buFont typeface="Wingdings" pitchFamily="2" charset="2"/>
              <a:buChar char="l"/>
            </a:pPr>
            <a:r>
              <a:rPr lang="zh-TW" altLang="en-US" sz="2800" b="1" dirty="0" smtClean="0"/>
              <a:t>不應在學校樣本中先刪除某些學生組別</a:t>
            </a:r>
            <a:r>
              <a:rPr lang="en-US" altLang="zh-TW" sz="2800" b="1" dirty="0" smtClean="0"/>
              <a:t>(</a:t>
            </a:r>
            <a:r>
              <a:rPr lang="zh-TW" altLang="en-US" sz="2800" b="1" dirty="0" smtClean="0"/>
              <a:t>例如新來港學童</a:t>
            </a:r>
            <a:r>
              <a:rPr lang="en-US" altLang="zh-TW" sz="2800" b="1" dirty="0" smtClean="0"/>
              <a:t>)</a:t>
            </a:r>
            <a:r>
              <a:rPr lang="zh-TW" altLang="en-US" sz="2800" b="1" dirty="0" smtClean="0"/>
              <a:t>， 才與</a:t>
            </a:r>
            <a:r>
              <a:rPr lang="zh-TW" altLang="en-US" sz="2800" b="1" dirty="0" smtClean="0">
                <a:latin typeface="Arial" pitchFamily="34" charset="0"/>
                <a:cs typeface="Arial" pitchFamily="34" charset="0"/>
              </a:rPr>
              <a:t>常模作</a:t>
            </a:r>
            <a:r>
              <a:rPr lang="zh-TW" altLang="en-US" sz="2800" b="1" dirty="0" smtClean="0"/>
              <a:t>比較</a:t>
            </a:r>
            <a:endParaRPr lang="zh-TW" sz="2800" b="1" dirty="0" smtClean="0">
              <a:solidFill>
                <a:schemeClr val="tx1"/>
              </a:solidFill>
              <a:latin typeface="Arial" pitchFamily="34" charset="0"/>
              <a:cs typeface="Arial" pitchFamily="34" charset="0"/>
            </a:endParaRPr>
          </a:p>
          <a:p>
            <a:endParaRPr lang="zh-TW" altLang="en-US"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4"/>
          <p:cNvGrpSpPr/>
          <p:nvPr/>
        </p:nvGrpSpPr>
        <p:grpSpPr>
          <a:xfrm>
            <a:off x="250369" y="1375039"/>
            <a:ext cx="1783148" cy="1586525"/>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624579"/>
              <a:ext cx="1606060" cy="671258"/>
            </a:xfrm>
            <a:prstGeom prst="rect">
              <a:avLst/>
            </a:prstGeom>
            <a:noFill/>
          </p:spPr>
          <p:txBody>
            <a:bodyPr wrap="square" rtlCol="0">
              <a:spAutoFit/>
            </a:bodyPr>
            <a:lstStyle/>
            <a:p>
              <a:pPr algn="ctr">
                <a:lnSpc>
                  <a:spcPct val="120000"/>
                </a:lnSpc>
                <a:spcBef>
                  <a:spcPts val="0"/>
                </a:spcBef>
              </a:pPr>
              <a:r>
                <a:rPr lang="zh-TW" altLang="en-US" sz="4000" b="1" dirty="0" smtClean="0">
                  <a:solidFill>
                    <a:srgbClr val="0033CC"/>
                  </a:solidFill>
                  <a:latin typeface="Arial" pitchFamily="34" charset="0"/>
                  <a:cs typeface="Arial" pitchFamily="34" charset="0"/>
                </a:rPr>
                <a:t>詮釋</a:t>
              </a:r>
              <a:endParaRPr lang="en-US" sz="4000" dirty="0"/>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46</a:t>
            </a:fld>
            <a:endParaRPr lang="zh-TW" alt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3325" y="1186543"/>
            <a:ext cx="5977719" cy="5290457"/>
          </a:xfrm>
        </p:spPr>
        <p:txBody>
          <a:bodyPr>
            <a:normAutofit fontScale="70000" lnSpcReduction="20000"/>
          </a:bodyPr>
          <a:lstStyle/>
          <a:p>
            <a:pPr>
              <a:lnSpc>
                <a:spcPct val="120000"/>
              </a:lnSpc>
              <a:spcBef>
                <a:spcPts val="2400"/>
              </a:spcBef>
              <a:buSzPct val="75000"/>
              <a:buFont typeface="Wingdings" pitchFamily="2" charset="2"/>
              <a:buChar char="l"/>
            </a:pPr>
            <a:r>
              <a:rPr lang="zh-TW" altLang="en-US" sz="4000" b="1" dirty="0" smtClean="0"/>
              <a:t>學校可利用</a:t>
            </a:r>
            <a:r>
              <a:rPr lang="en-US" altLang="zh-TW" sz="4000" b="1" dirty="0" smtClean="0"/>
              <a:t>APASO- II</a:t>
            </a:r>
            <a:r>
              <a:rPr lang="zh-TW" altLang="en-US" sz="4000" b="1" dirty="0" smtClean="0"/>
              <a:t>來評估為改變</a:t>
            </a:r>
            <a:r>
              <a:rPr lang="en-US" sz="4000" b="1" dirty="0" err="1" smtClean="0"/>
              <a:t>情意及社交</a:t>
            </a:r>
            <a:r>
              <a:rPr lang="zh-TW" altLang="en-US" sz="4000" b="1" dirty="0" smtClean="0"/>
              <a:t>範疇方面而設計的實驗計劃。</a:t>
            </a:r>
            <a:endParaRPr lang="en-US" sz="4000" b="1" dirty="0" smtClean="0"/>
          </a:p>
          <a:p>
            <a:pPr>
              <a:lnSpc>
                <a:spcPct val="120000"/>
              </a:lnSpc>
              <a:spcBef>
                <a:spcPts val="2400"/>
              </a:spcBef>
              <a:buSzPct val="75000"/>
              <a:buFont typeface="Wingdings" pitchFamily="2" charset="2"/>
              <a:buChar char="l"/>
            </a:pPr>
            <a:r>
              <a:rPr lang="zh-TW" altLang="en-US" sz="4000" b="1" dirty="0" smtClean="0"/>
              <a:t>本手冊的目的並不會為學校提供有關這些改變情感及社交表現的實驗計劃的資訊</a:t>
            </a:r>
            <a:endParaRPr lang="en-US" altLang="zh-TW" sz="4000" b="1" dirty="0" smtClean="0"/>
          </a:p>
          <a:p>
            <a:pPr>
              <a:lnSpc>
                <a:spcPct val="120000"/>
              </a:lnSpc>
              <a:spcBef>
                <a:spcPts val="2400"/>
              </a:spcBef>
              <a:buSzPct val="75000"/>
              <a:buFont typeface="Wingdings" pitchFamily="2" charset="2"/>
              <a:buChar char="l"/>
            </a:pPr>
            <a:r>
              <a:rPr lang="zh-TW" altLang="en-US" sz="4000" b="1" dirty="0" smtClean="0"/>
              <a:t>如果貴校決定進行實驗計劃， 請審慎作出適當的實驗設計。否則 將會很難去確定任何變化的原因。</a:t>
            </a:r>
            <a:endParaRPr lang="zh-TW" altLang="en-US" sz="2800"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5" name="Group 4"/>
          <p:cNvGrpSpPr/>
          <p:nvPr/>
        </p:nvGrpSpPr>
        <p:grpSpPr>
          <a:xfrm>
            <a:off x="250368" y="1375039"/>
            <a:ext cx="2471057" cy="2059242"/>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424729"/>
              <a:ext cx="1606060" cy="1069752"/>
            </a:xfrm>
            <a:prstGeom prst="rect">
              <a:avLst/>
            </a:prstGeom>
            <a:noFill/>
          </p:spPr>
          <p:txBody>
            <a:bodyPr wrap="square" rtlCol="0">
              <a:spAutoFit/>
            </a:bodyPr>
            <a:lstStyle/>
            <a:p>
              <a:pPr algn="ctr">
                <a:lnSpc>
                  <a:spcPct val="120000"/>
                </a:lnSpc>
                <a:spcBef>
                  <a:spcPts val="0"/>
                </a:spcBef>
              </a:pPr>
              <a:r>
                <a:rPr lang="zh-TW" altLang="en-US" sz="3200" b="1" dirty="0" smtClean="0">
                  <a:solidFill>
                    <a:srgbClr val="0033CC"/>
                  </a:solidFill>
                  <a:latin typeface="Arial" pitchFamily="34" charset="0"/>
                  <a:cs typeface="Arial" pitchFamily="34" charset="0"/>
                </a:rPr>
                <a:t>策略性介入實驗及評估</a:t>
              </a:r>
              <a:endParaRPr lang="en-US" altLang="en-US" sz="3200" b="1" dirty="0">
                <a:solidFill>
                  <a:srgbClr val="0033CC"/>
                </a:solidFill>
                <a:latin typeface="Arial" pitchFamily="34" charset="0"/>
                <a:cs typeface="Arial" pitchFamily="34" charset="0"/>
              </a:endParaRPr>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47</a:t>
            </a:fld>
            <a:endParaRPr lang="zh-TW" alt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4"/>
            <a:ext cx="7795480" cy="230200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a:t>
            </a: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量表的選取例子，以配合學校需要</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48</a:t>
            </a:fld>
            <a:endParaRPr lang="zh-TW" alt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49</a:t>
            </a:fld>
            <a:endParaRPr lang="zh-TW" altLang="en-US" dirty="0"/>
          </a:p>
        </p:txBody>
      </p:sp>
      <p:sp>
        <p:nvSpPr>
          <p:cNvPr id="3" name="TextBox 2"/>
          <p:cNvSpPr txBox="1"/>
          <p:nvPr/>
        </p:nvSpPr>
        <p:spPr>
          <a:xfrm>
            <a:off x="1037230" y="941695"/>
            <a:ext cx="7301552" cy="4203511"/>
          </a:xfrm>
          <a:prstGeom prst="rect">
            <a:avLst/>
          </a:prstGeom>
          <a:noFill/>
        </p:spPr>
        <p:txBody>
          <a:bodyPr wrap="square" rtlCol="0" anchor="ctr" anchorCtr="0">
            <a:noAutofit/>
          </a:bodyPr>
          <a:lstStyle/>
          <a:p>
            <a:pPr marL="341313" indent="-341313">
              <a:lnSpc>
                <a:spcPct val="150000"/>
              </a:lnSpc>
              <a:buFont typeface="Arial" pitchFamily="34" charset="0"/>
              <a:buChar char="•"/>
            </a:pPr>
            <a:r>
              <a:rPr lang="zh-TW" altLang="en-US" sz="3600" b="1" dirty="0" smtClean="0">
                <a:latin typeface="+mn-ea"/>
              </a:rPr>
              <a:t>除</a:t>
            </a:r>
            <a:r>
              <a:rPr lang="en-US" altLang="zh-TW" sz="3600" b="1" dirty="0" smtClean="0">
                <a:latin typeface="+mn-ea"/>
              </a:rPr>
              <a:t>EDB</a:t>
            </a:r>
            <a:r>
              <a:rPr lang="zh-TW" altLang="en-US" sz="3600" b="1" dirty="0" smtClean="0">
                <a:latin typeface="+mn-ea"/>
              </a:rPr>
              <a:t> 指定的量表外，學校宜就校本需要， 選取合適的量表</a:t>
            </a:r>
            <a:endParaRPr lang="en-US" altLang="zh-TW" sz="3600" b="1" dirty="0" smtClean="0">
              <a:latin typeface="+mn-ea"/>
            </a:endParaRPr>
          </a:p>
          <a:p>
            <a:pPr marL="341313" indent="-341313">
              <a:lnSpc>
                <a:spcPct val="150000"/>
              </a:lnSpc>
              <a:buFont typeface="Arial" pitchFamily="34" charset="0"/>
              <a:buChar char="•"/>
            </a:pPr>
            <a:r>
              <a:rPr lang="zh-TW" altLang="en-US" sz="3600" b="1" dirty="0" smtClean="0">
                <a:latin typeface="+mn-ea"/>
              </a:rPr>
              <a:t>以下的例子， 只顯示一般學校常見的關注範疇</a:t>
            </a:r>
            <a:endParaRPr lang="en-US" sz="3600" b="1" dirty="0">
              <a:latin typeface="+mn-ea"/>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914400" y="2133600"/>
            <a:ext cx="3962400" cy="1828800"/>
          </a:xfrm>
          <a:prstGeom prst="rightArrowCallout">
            <a:avLst>
              <a:gd name="adj1" fmla="val 25000"/>
              <a:gd name="adj2" fmla="val 25000"/>
              <a:gd name="adj3" fmla="val 25000"/>
              <a:gd name="adj4" fmla="val 77889"/>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altLang="ja-JP" sz="4000" b="1" i="0" dirty="0" smtClean="0">
                <a:latin typeface="Arial" pitchFamily="34" charset="0"/>
                <a:ea typeface="PMingLiU" pitchFamily="18" charset="-120"/>
                <a:cs typeface="Arial" pitchFamily="34" charset="0"/>
              </a:rPr>
              <a:t>Provision of Education</a:t>
            </a:r>
            <a:endParaRPr lang="en-US" sz="4000" b="1" dirty="0">
              <a:latin typeface="Arial" pitchFamily="34" charset="0"/>
              <a:ea typeface="PMingLiU" pitchFamily="18" charset="-120"/>
              <a:cs typeface="Arial" pitchFamily="34" charset="0"/>
            </a:endParaRPr>
          </a:p>
        </p:txBody>
      </p:sp>
      <p:sp>
        <p:nvSpPr>
          <p:cNvPr id="3" name="Oval 2"/>
          <p:cNvSpPr/>
          <p:nvPr/>
        </p:nvSpPr>
        <p:spPr>
          <a:xfrm>
            <a:off x="5029200" y="1295400"/>
            <a:ext cx="3429000" cy="358140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ectangle 3"/>
          <p:cNvSpPr/>
          <p:nvPr/>
        </p:nvSpPr>
        <p:spPr>
          <a:xfrm>
            <a:off x="1447800" y="4191000"/>
            <a:ext cx="2220480" cy="387798"/>
          </a:xfrm>
          <a:prstGeom prst="rect">
            <a:avLst/>
          </a:prstGeom>
        </p:spPr>
        <p:txBody>
          <a:bodyPr wrap="none">
            <a:spAutoFit/>
          </a:bodyPr>
          <a:lstStyle/>
          <a:p>
            <a:r>
              <a:rPr lang="en-US" sz="2400" b="1" dirty="0" err="1" smtClean="0">
                <a:latin typeface="Arial" pitchFamily="34" charset="0"/>
                <a:cs typeface="Arial" pitchFamily="34" charset="0"/>
              </a:rPr>
              <a:t>Jomtien</a:t>
            </a:r>
            <a:r>
              <a:rPr lang="en-US" sz="2400" b="1" dirty="0" smtClean="0">
                <a:latin typeface="Arial" pitchFamily="34" charset="0"/>
                <a:cs typeface="Arial" pitchFamily="34" charset="0"/>
              </a:rPr>
              <a:t>, 1990</a:t>
            </a:r>
            <a:endParaRPr lang="en-US" sz="2400" dirty="0"/>
          </a:p>
        </p:txBody>
      </p:sp>
      <p:sp>
        <p:nvSpPr>
          <p:cNvPr id="5" name="Rectangle 4"/>
          <p:cNvSpPr/>
          <p:nvPr/>
        </p:nvSpPr>
        <p:spPr>
          <a:xfrm>
            <a:off x="5029200" y="2057400"/>
            <a:ext cx="3429000" cy="2057400"/>
          </a:xfrm>
          <a:prstGeom prst="rect">
            <a:avLst/>
          </a:prstGeom>
        </p:spPr>
        <p:txBody>
          <a:bodyPr wrap="square" anchor="ctr" anchorCtr="0">
            <a:noAutofit/>
          </a:bodyPr>
          <a:lstStyle/>
          <a:p>
            <a:pPr algn="ctr"/>
            <a:r>
              <a:rPr lang="en-US" altLang="ja-JP" sz="4400" b="1" dirty="0" smtClean="0">
                <a:latin typeface="Arial" pitchFamily="34" charset="0"/>
                <a:ea typeface="PMingLiU" pitchFamily="18" charset="-120"/>
                <a:cs typeface="Arial" pitchFamily="34" charset="0"/>
              </a:rPr>
              <a:t>Quality &amp; Relevant Education</a:t>
            </a:r>
          </a:p>
        </p:txBody>
      </p:sp>
      <p:sp>
        <p:nvSpPr>
          <p:cNvPr id="6" name="Rectangle 5"/>
          <p:cNvSpPr/>
          <p:nvPr/>
        </p:nvSpPr>
        <p:spPr>
          <a:xfrm>
            <a:off x="5239390" y="5105400"/>
            <a:ext cx="3161443" cy="387798"/>
          </a:xfrm>
          <a:prstGeom prst="rect">
            <a:avLst/>
          </a:prstGeom>
        </p:spPr>
        <p:txBody>
          <a:bodyPr wrap="none">
            <a:spAutoFit/>
          </a:bodyPr>
          <a:lstStyle/>
          <a:p>
            <a:r>
              <a:rPr lang="en-US" altLang="zh-TW" sz="2400" b="1" dirty="0" err="1" smtClean="0">
                <a:solidFill>
                  <a:schemeClr val="tx1">
                    <a:lumMod val="95000"/>
                    <a:lumOff val="5000"/>
                  </a:schemeClr>
                </a:solidFill>
                <a:latin typeface="Arial" pitchFamily="34" charset="0"/>
                <a:cs typeface="Arial" pitchFamily="34" charset="0"/>
              </a:rPr>
              <a:t>Delor’s</a:t>
            </a:r>
            <a:r>
              <a:rPr lang="en-US" altLang="zh-TW" sz="2400" b="1" dirty="0" smtClean="0">
                <a:solidFill>
                  <a:schemeClr val="tx1">
                    <a:lumMod val="95000"/>
                    <a:lumOff val="5000"/>
                  </a:schemeClr>
                </a:solidFill>
                <a:latin typeface="Arial" pitchFamily="34" charset="0"/>
                <a:cs typeface="Arial" pitchFamily="34" charset="0"/>
              </a:rPr>
              <a:t> Report, 2000</a:t>
            </a:r>
            <a:endParaRPr lang="en-US" sz="2400" b="1" dirty="0"/>
          </a:p>
        </p:txBody>
      </p:sp>
      <p:sp>
        <p:nvSpPr>
          <p:cNvPr id="7" name="Slide Number Placeholder 6"/>
          <p:cNvSpPr>
            <a:spLocks noGrp="1"/>
          </p:cNvSpPr>
          <p:nvPr>
            <p:ph type="sldNum" sz="quarter" idx="12"/>
          </p:nvPr>
        </p:nvSpPr>
        <p:spPr/>
        <p:txBody>
          <a:bodyPr/>
          <a:lstStyle/>
          <a:p>
            <a:fld id="{6AD1C6FD-A228-4DFF-9C48-5B61C80157C8}" type="slidenum">
              <a:rPr lang="en-US" altLang="zh-TW" smtClean="0"/>
              <a:pPr/>
              <a:t>5</a:t>
            </a:fld>
            <a:endParaRPr lang="zh-TW" alt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9182" y="623250"/>
          <a:ext cx="8740348" cy="6057977"/>
        </p:xfrm>
        <a:graphic>
          <a:graphicData uri="http://schemas.openxmlformats.org/drawingml/2006/table">
            <a:tbl>
              <a:tblPr/>
              <a:tblGrid>
                <a:gridCol w="2750996"/>
                <a:gridCol w="729216"/>
                <a:gridCol w="750872"/>
                <a:gridCol w="750872"/>
                <a:gridCol w="750872"/>
                <a:gridCol w="750872"/>
                <a:gridCol w="750872"/>
                <a:gridCol w="752888"/>
                <a:gridCol w="752888"/>
              </a:tblGrid>
              <a:tr h="384454">
                <a:tc rowSpan="2">
                  <a:txBody>
                    <a:bodyPr/>
                    <a:lstStyle/>
                    <a:p>
                      <a:pPr algn="just">
                        <a:spcAft>
                          <a:spcPts val="0"/>
                        </a:spcAft>
                      </a:pPr>
                      <a:r>
                        <a:rPr lang="zh-TW" altLang="en-US" sz="2200" b="1" kern="100" dirty="0" smtClean="0">
                          <a:solidFill>
                            <a:srgbClr val="0033CC"/>
                          </a:solidFill>
                          <a:latin typeface="Arial" pitchFamily="34" charset="0"/>
                          <a:ea typeface="+mn-ea"/>
                          <a:cs typeface="Arial" pitchFamily="34" charset="0"/>
                        </a:rPr>
                        <a:t>量表</a:t>
                      </a:r>
                      <a:r>
                        <a:rPr lang="en-US" sz="2200" b="1" kern="100" dirty="0" smtClean="0">
                          <a:solidFill>
                            <a:srgbClr val="0033CC"/>
                          </a:solidFill>
                          <a:latin typeface="Arial" pitchFamily="34" charset="0"/>
                          <a:ea typeface="新細明體"/>
                          <a:cs typeface="Arial" pitchFamily="34" charset="0"/>
                        </a:rPr>
                        <a:t>/</a:t>
                      </a:r>
                      <a:r>
                        <a:rPr lang="zh-TW" altLang="en-US" sz="2200" b="1" kern="100" dirty="0" smtClean="0">
                          <a:solidFill>
                            <a:srgbClr val="0033CC"/>
                          </a:solidFill>
                          <a:latin typeface="Arial" pitchFamily="34" charset="0"/>
                          <a:ea typeface="+mn-ea"/>
                          <a:cs typeface="Arial" pitchFamily="34" charset="0"/>
                        </a:rPr>
                        <a:t>副量表</a:t>
                      </a:r>
                      <a:endParaRPr lang="zh-TW" altLang="en-US" sz="22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200" b="1" kern="100" dirty="0" smtClean="0">
                          <a:solidFill>
                            <a:srgbClr val="0033CC"/>
                          </a:solidFill>
                          <a:latin typeface="Arial" pitchFamily="34" charset="0"/>
                          <a:ea typeface="+mn-ea"/>
                          <a:cs typeface="Arial" pitchFamily="34" charset="0"/>
                        </a:rPr>
                        <a:t>學校關注</a:t>
                      </a:r>
                      <a:endParaRPr lang="zh-TW" altLang="en-US" sz="22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979665">
                <a:tc vMerge="1">
                  <a:txBody>
                    <a:bodyPr/>
                    <a:lstStyle/>
                    <a:p>
                      <a:endParaRPr lang="zh-TW" altLang="en-US"/>
                    </a:p>
                  </a:txBody>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學習策略</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學校生活質素</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學習動機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道德行為</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情緒</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自我勝任感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價值觀</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28">
                <a:tc>
                  <a:txBody>
                    <a:bodyPr/>
                    <a:lstStyle/>
                    <a:p>
                      <a:pPr>
                        <a:spcAft>
                          <a:spcPts val="0"/>
                        </a:spcAft>
                        <a:buSzPct val="50000"/>
                      </a:pPr>
                      <a:r>
                        <a:rPr lang="zh-TW" altLang="en-US" sz="2400" b="1" kern="0" dirty="0" smtClean="0">
                          <a:latin typeface="Arial" pitchFamily="34" charset="0"/>
                          <a:ea typeface="SimSun"/>
                          <a:cs typeface="Arial" pitchFamily="34" charset="0"/>
                        </a:rPr>
                        <a:t>對學校的態度</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18103">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成就感</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783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經歷</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76450">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整體滿足感</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5153">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負面情感</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62412">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機會</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8664">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社群關係</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04491">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師生關係</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6"/>
            <a:ext cx="8984512" cy="535319"/>
          </a:xfrm>
        </p:spPr>
        <p:txBody>
          <a:bodyPr>
            <a:noAutofit/>
          </a:bodyPr>
          <a:lstStyle/>
          <a:p>
            <a:r>
              <a:rPr lang="zh-TW" altLang="en-US" sz="24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4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4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4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50</a:t>
            </a:fld>
            <a:endParaRPr lang="zh-TW" alt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81488" y="504907"/>
          <a:ext cx="8737006" cy="6236551"/>
        </p:xfrm>
        <a:graphic>
          <a:graphicData uri="http://schemas.openxmlformats.org/drawingml/2006/table">
            <a:tbl>
              <a:tblPr/>
              <a:tblGrid>
                <a:gridCol w="3588338"/>
                <a:gridCol w="601128"/>
                <a:gridCol w="701843"/>
                <a:gridCol w="620861"/>
                <a:gridCol w="692845"/>
                <a:gridCol w="737835"/>
                <a:gridCol w="620861"/>
                <a:gridCol w="602865"/>
                <a:gridCol w="570430"/>
              </a:tblGrid>
              <a:tr h="342890">
                <a:tc rowSpan="2">
                  <a:txBody>
                    <a:bodyPr/>
                    <a:lstStyle/>
                    <a:p>
                      <a:pPr algn="just">
                        <a:spcAft>
                          <a:spcPts val="0"/>
                        </a:spcAft>
                      </a:pPr>
                      <a:r>
                        <a:rPr lang="zh-TW" altLang="en-US" sz="2000" b="1" kern="100" dirty="0" smtClean="0">
                          <a:solidFill>
                            <a:srgbClr val="0033CC"/>
                          </a:solidFill>
                          <a:latin typeface="Arial" pitchFamily="34" charset="0"/>
                          <a:ea typeface="+mn-ea"/>
                          <a:cs typeface="Arial" pitchFamily="34" charset="0"/>
                        </a:rPr>
                        <a:t>量表</a:t>
                      </a:r>
                      <a:r>
                        <a:rPr lang="en-US" sz="2000" b="1" kern="100" dirty="0" smtClean="0">
                          <a:solidFill>
                            <a:srgbClr val="0033CC"/>
                          </a:solidFill>
                          <a:latin typeface="Arial" pitchFamily="34" charset="0"/>
                          <a:ea typeface="新細明體"/>
                          <a:cs typeface="Arial" pitchFamily="34" charset="0"/>
                        </a:rPr>
                        <a:t>/</a:t>
                      </a:r>
                      <a:r>
                        <a:rPr lang="zh-TW" altLang="en-US" sz="2000" b="1" kern="100" dirty="0" smtClean="0">
                          <a:solidFill>
                            <a:srgbClr val="0033CC"/>
                          </a:solidFill>
                          <a:latin typeface="Arial" pitchFamily="34" charset="0"/>
                          <a:ea typeface="+mn-ea"/>
                          <a:cs typeface="Arial" pitchFamily="34" charset="0"/>
                        </a:rPr>
                        <a:t>副量表</a:t>
                      </a:r>
                      <a:endParaRPr lang="zh-TW" altLang="en-US" sz="20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000" b="1" kern="100" dirty="0" smtClean="0">
                          <a:solidFill>
                            <a:srgbClr val="0033CC"/>
                          </a:solidFill>
                          <a:latin typeface="Arial" pitchFamily="34" charset="0"/>
                          <a:ea typeface="+mn-ea"/>
                          <a:cs typeface="Arial" pitchFamily="34" charset="0"/>
                        </a:rPr>
                        <a:t>學校關注</a:t>
                      </a:r>
                      <a:endParaRPr lang="zh-TW" altLang="en-US" sz="20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48067">
                <a:tc vMerge="1">
                  <a:txBody>
                    <a:bodyPr/>
                    <a:lstStyle/>
                    <a:p>
                      <a:endParaRPr lang="zh-TW" altLang="en-US"/>
                    </a:p>
                  </a:txBody>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學習策略</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學校生活質素</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學習動機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社群關係</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道德行為</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情緒</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自我勝任感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價值觀</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62">
                <a:tc>
                  <a:txBody>
                    <a:bodyPr/>
                    <a:lstStyle/>
                    <a:p>
                      <a:pPr>
                        <a:spcAft>
                          <a:spcPts val="0"/>
                        </a:spcAft>
                      </a:pPr>
                      <a:r>
                        <a:rPr lang="zh-TW" altLang="en-US" sz="2000" b="1" kern="0" dirty="0" smtClean="0">
                          <a:latin typeface="+mj-ea"/>
                          <a:ea typeface="+mj-ea"/>
                          <a:cs typeface="Arial" pitchFamily="34" charset="0"/>
                        </a:rPr>
                        <a:t>道德操守</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026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承擔</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026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a:solidFill>
                            <a:schemeClr val="tx1"/>
                          </a:solidFill>
                          <a:latin typeface="+mj-ea"/>
                          <a:ea typeface="+mj-ea"/>
                          <a:cs typeface="Arial" pitchFamily="34" charset="0"/>
                        </a:rPr>
                        <a:t>道德操守</a:t>
                      </a:r>
                      <a:endParaRPr lang="zh-TW" altLang="en-US" sz="2000" b="1" kern="10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2418">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不放縱的生活態度</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026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堅毅</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dirty="0">
                          <a:latin typeface="Arial" pitchFamily="34" charset="0"/>
                          <a:ea typeface="SimSun"/>
                          <a:cs typeface="Arial" pitchFamily="34" charset="0"/>
                          <a:sym typeface="Wingdings 2"/>
                        </a:rPr>
                        <a:t></a:t>
                      </a:r>
                      <a:endParaRPr lang="zh-TW"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026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自我控制</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Arial" pitchFamily="34" charset="0"/>
                          <a:ea typeface="SimSun"/>
                          <a:cs typeface="Arial" pitchFamily="34" charset="0"/>
                          <a:sym typeface="Wingdings 2"/>
                        </a:rPr>
                        <a:t></a:t>
                      </a:r>
                      <a:endParaRPr lang="zh-TW"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70262">
                <a:tc>
                  <a:txBody>
                    <a:bodyPr/>
                    <a:lstStyle/>
                    <a:p>
                      <a:pPr>
                        <a:spcAft>
                          <a:spcPts val="0"/>
                        </a:spcAft>
                      </a:pPr>
                      <a:r>
                        <a:rPr lang="zh-TW" altLang="en-US" sz="2000" b="1" kern="100" dirty="0" smtClean="0">
                          <a:latin typeface="+mj-ea"/>
                          <a:ea typeface="+mj-ea"/>
                          <a:cs typeface="Arial" pitchFamily="34" charset="0"/>
                        </a:rPr>
                        <a:t>人生目標</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40818">
                <a:tc>
                  <a:txBody>
                    <a:bodyPr/>
                    <a:lstStyle/>
                    <a:p>
                      <a:pPr marL="342900" lvl="0" indent="-342900">
                        <a:spcAft>
                          <a:spcPts val="0"/>
                        </a:spcAft>
                        <a:buSzPct val="50000"/>
                        <a:buFont typeface="Wingdings"/>
                        <a:buChar char=""/>
                        <a:tabLst>
                          <a:tab pos="160020" algn="l"/>
                        </a:tabLst>
                      </a:pPr>
                      <a:r>
                        <a:rPr lang="zh-TW" altLang="en-US" sz="2000" b="1" kern="0" dirty="0" smtClean="0">
                          <a:latin typeface="+mj-ea"/>
                          <a:ea typeface="+mj-ea"/>
                          <a:cs typeface="Arial" pitchFamily="34" charset="0"/>
                        </a:rPr>
                        <a:t>對事業的期望</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0262">
                <a:tc>
                  <a:txBody>
                    <a:bodyPr/>
                    <a:lstStyle/>
                    <a:p>
                      <a:pPr marL="342900" lvl="0" indent="-342900">
                        <a:spcAft>
                          <a:spcPts val="0"/>
                        </a:spcAft>
                        <a:buSzPct val="50000"/>
                        <a:buFont typeface="Wingdings"/>
                        <a:buChar char=""/>
                        <a:tabLst>
                          <a:tab pos="160020" algn="l"/>
                        </a:tabLst>
                      </a:pPr>
                      <a:r>
                        <a:rPr lang="zh-TW" altLang="en-US" sz="2000" b="1" kern="0" dirty="0" smtClean="0">
                          <a:latin typeface="+mj-ea"/>
                          <a:ea typeface="+mj-ea"/>
                          <a:cs typeface="Arial" pitchFamily="34" charset="0"/>
                        </a:rPr>
                        <a:t>目標設定</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026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zh-TW" altLang="en-US" sz="2000" b="1" kern="100" dirty="0" smtClean="0">
                          <a:latin typeface="+mj-ea"/>
                          <a:ea typeface="+mj-ea"/>
                          <a:cs typeface="Arial" pitchFamily="34" charset="0"/>
                        </a:rPr>
                        <a:t>人生目標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Arial" pitchFamily="34" charset="0"/>
                          <a:ea typeface="SimSun"/>
                          <a:cs typeface="Arial" pitchFamily="34" charset="0"/>
                          <a:sym typeface="Wingdings 2"/>
                        </a:rPr>
                        <a:t></a:t>
                      </a:r>
                      <a:endParaRPr lang="zh-TW"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70262">
                <a:tc>
                  <a:txBody>
                    <a:bodyPr/>
                    <a:lstStyle/>
                    <a:p>
                      <a:pPr>
                        <a:spcAft>
                          <a:spcPts val="0"/>
                        </a:spcAft>
                      </a:pPr>
                      <a:r>
                        <a:rPr lang="zh-TW" altLang="en-US" sz="2000" b="1" kern="0" dirty="0" smtClean="0">
                          <a:latin typeface="+mj-ea"/>
                          <a:ea typeface="+mj-ea"/>
                          <a:cs typeface="Arial" pitchFamily="34" charset="0"/>
                        </a:rPr>
                        <a:t>身心健康</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6"/>
            <a:ext cx="8984512" cy="436708"/>
          </a:xfrm>
        </p:spPr>
        <p:txBody>
          <a:bodyPr>
            <a:noAutofit/>
          </a:bodyPr>
          <a:lstStyle/>
          <a:p>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0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6898640" y="6492875"/>
            <a:ext cx="2133600" cy="365125"/>
          </a:xfrm>
        </p:spPr>
        <p:txBody>
          <a:bodyPr/>
          <a:lstStyle/>
          <a:p>
            <a:fld id="{811AAEEF-F233-4E32-A923-D4DF4B556C67}" type="slidenum">
              <a:rPr lang="en-US" altLang="zh-TW" smtClean="0"/>
              <a:pPr/>
              <a:t>51</a:t>
            </a:fld>
            <a:endParaRPr lang="zh-TW"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8804" y="503890"/>
          <a:ext cx="8674176" cy="6073047"/>
        </p:xfrm>
        <a:graphic>
          <a:graphicData uri="http://schemas.openxmlformats.org/drawingml/2006/table">
            <a:tbl>
              <a:tblPr/>
              <a:tblGrid>
                <a:gridCol w="3496536"/>
                <a:gridCol w="676893"/>
                <a:gridCol w="712520"/>
                <a:gridCol w="724395"/>
                <a:gridCol w="748145"/>
                <a:gridCol w="576189"/>
                <a:gridCol w="573742"/>
                <a:gridCol w="676521"/>
                <a:gridCol w="489235"/>
              </a:tblGrid>
              <a:tr h="263150">
                <a:tc rowSpan="2">
                  <a:txBody>
                    <a:bodyPr/>
                    <a:lstStyle/>
                    <a:p>
                      <a:pPr algn="just">
                        <a:spcAft>
                          <a:spcPts val="0"/>
                        </a:spcAft>
                      </a:pPr>
                      <a:r>
                        <a:rPr lang="zh-TW" altLang="en-US" sz="1800" b="1" kern="100" dirty="0" smtClean="0">
                          <a:solidFill>
                            <a:srgbClr val="0033CC"/>
                          </a:solidFill>
                          <a:latin typeface="Arial" pitchFamily="34" charset="0"/>
                          <a:ea typeface="+mn-ea"/>
                          <a:cs typeface="Arial" pitchFamily="34" charset="0"/>
                        </a:rPr>
                        <a:t>量表</a:t>
                      </a:r>
                      <a:r>
                        <a:rPr lang="en-US" sz="1800" b="1" kern="100" dirty="0" smtClean="0">
                          <a:solidFill>
                            <a:srgbClr val="0033CC"/>
                          </a:solidFill>
                          <a:latin typeface="Arial" pitchFamily="34" charset="0"/>
                          <a:ea typeface="新細明體"/>
                          <a:cs typeface="Arial" pitchFamily="34" charset="0"/>
                        </a:rPr>
                        <a:t>/</a:t>
                      </a:r>
                      <a:r>
                        <a:rPr lang="zh-TW" altLang="en-US" sz="1800" b="1" kern="100" dirty="0" smtClean="0">
                          <a:solidFill>
                            <a:srgbClr val="0033CC"/>
                          </a:solidFill>
                          <a:latin typeface="Arial" pitchFamily="34" charset="0"/>
                          <a:ea typeface="+mn-ea"/>
                          <a:cs typeface="Arial" pitchFamily="34" charset="0"/>
                        </a:rPr>
                        <a:t>副量表</a:t>
                      </a:r>
                      <a:endParaRPr lang="zh-TW" altLang="en-US" sz="18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1800" b="1" kern="100" dirty="0" smtClean="0">
                          <a:solidFill>
                            <a:srgbClr val="0033CC"/>
                          </a:solidFill>
                          <a:latin typeface="Arial" pitchFamily="34" charset="0"/>
                          <a:ea typeface="+mn-ea"/>
                          <a:cs typeface="Arial" pitchFamily="34" charset="0"/>
                        </a:rPr>
                        <a:t>學校關注</a:t>
                      </a:r>
                      <a:endParaRPr lang="zh-TW" altLang="en-US" sz="18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534684">
                <a:tc vMerge="1">
                  <a:txBody>
                    <a:bodyPr/>
                    <a:lstStyle/>
                    <a:p>
                      <a:endParaRPr lang="zh-TW" altLang="en-US"/>
                    </a:p>
                  </a:txBody>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學習策略</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學校生活質素</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學習動機</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社群關係</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道德行為</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情緒</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自我勝任感</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價值觀</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86">
                <a:tc>
                  <a:txBody>
                    <a:bodyPr/>
                    <a:lstStyle/>
                    <a:p>
                      <a:pPr>
                        <a:spcAft>
                          <a:spcPts val="0"/>
                        </a:spcAft>
                      </a:pPr>
                      <a:r>
                        <a:rPr lang="zh-TW" altLang="en-US" sz="1900" b="1" kern="100" dirty="0" smtClean="0">
                          <a:latin typeface="+mj-ea"/>
                          <a:ea typeface="+mj-ea"/>
                          <a:cs typeface="Arial" pitchFamily="34" charset="0"/>
                        </a:rPr>
                        <a:t>獨立學習能力</a:t>
                      </a:r>
                      <a:endParaRPr lang="zh-TW" sz="19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315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dirty="0" err="1">
                          <a:solidFill>
                            <a:schemeClr val="tx1"/>
                          </a:solidFill>
                          <a:latin typeface="+mj-ea"/>
                          <a:ea typeface="+mj-ea"/>
                          <a:cs typeface="Arial" pitchFamily="34" charset="0"/>
                        </a:rPr>
                        <a:t>學術情感</a:t>
                      </a:r>
                      <a:endParaRPr lang="zh-TW" altLang="en-US" sz="19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315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dirty="0" err="1">
                          <a:solidFill>
                            <a:schemeClr val="tx1"/>
                          </a:solidFill>
                          <a:latin typeface="+mj-ea"/>
                          <a:ea typeface="+mj-ea"/>
                          <a:cs typeface="Arial" pitchFamily="34" charset="0"/>
                        </a:rPr>
                        <a:t>學術探究</a:t>
                      </a:r>
                      <a:endParaRPr lang="zh-TW" altLang="en-US" sz="19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dirty="0">
                          <a:latin typeface="+mj-ea"/>
                          <a:ea typeface="+mj-ea"/>
                          <a:cs typeface="Arial" pitchFamily="34" charset="0"/>
                          <a:sym typeface="Wingdings 2"/>
                        </a:rPr>
                        <a:t></a:t>
                      </a:r>
                      <a:endParaRPr lang="zh-TW" sz="1900" b="1" kern="10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315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學術檢視</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902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學習自我概念</a:t>
                      </a:r>
                      <a:endParaRPr lang="zh-TW" altLang="en-US" sz="1900" b="1" kern="10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dirty="0">
                          <a:latin typeface="+mj-ea"/>
                          <a:ea typeface="+mj-ea"/>
                          <a:cs typeface="Arial" pitchFamily="34" charset="0"/>
                          <a:sym typeface="Wingdings 2"/>
                        </a:rPr>
                        <a:t></a:t>
                      </a:r>
                      <a:endParaRPr lang="zh-TW" sz="1900" b="1" kern="10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604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自我完善</a:t>
                      </a:r>
                      <a:endParaRPr lang="zh-TW" altLang="en-US" sz="1900" b="1" kern="10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315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尋找協助</a:t>
                      </a:r>
                      <a:endParaRPr lang="zh-TW" altLang="en-US" sz="1900" b="1" kern="10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目標設定</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好奇</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閱讀策略</a:t>
                      </a:r>
                      <a:endParaRPr lang="zh-TW" altLang="en-US" sz="1900" b="1" kern="10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策略性求助</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4912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控制學習環境</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學習計劃</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dirty="0" err="1">
                          <a:solidFill>
                            <a:schemeClr val="tx1"/>
                          </a:solidFill>
                          <a:latin typeface="+mj-ea"/>
                          <a:ea typeface="+mj-ea"/>
                          <a:cs typeface="Arial" pitchFamily="34" charset="0"/>
                        </a:rPr>
                        <a:t>學習的價值</a:t>
                      </a:r>
                      <a:endParaRPr lang="zh-TW" altLang="en-US" sz="19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900" b="1" kern="0" dirty="0">
                          <a:latin typeface="+mj-ea"/>
                          <a:ea typeface="+mj-ea"/>
                          <a:cs typeface="Arial" pitchFamily="34" charset="0"/>
                          <a:sym typeface="Wingdings 2"/>
                        </a:rPr>
                        <a:t></a:t>
                      </a:r>
                      <a:endParaRPr lang="zh-TW" sz="1900" b="1" kern="10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7"/>
            <a:ext cx="8984512" cy="445672"/>
          </a:xfrm>
        </p:spPr>
        <p:txBody>
          <a:bodyPr>
            <a:noAutofit/>
          </a:bodyPr>
          <a:lstStyle/>
          <a:p>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0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6898640" y="6571129"/>
            <a:ext cx="2133600" cy="286871"/>
          </a:xfrm>
        </p:spPr>
        <p:txBody>
          <a:bodyPr/>
          <a:lstStyle/>
          <a:p>
            <a:fld id="{811AAEEF-F233-4E32-A923-D4DF4B556C67}" type="slidenum">
              <a:rPr lang="en-US" altLang="zh-TW" smtClean="0"/>
              <a:pPr/>
              <a:t>52</a:t>
            </a:fld>
            <a:endParaRPr lang="zh-TW"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0777" y="518671"/>
          <a:ext cx="8859788" cy="6124174"/>
        </p:xfrm>
        <a:graphic>
          <a:graphicData uri="http://schemas.openxmlformats.org/drawingml/2006/table">
            <a:tbl>
              <a:tblPr/>
              <a:tblGrid>
                <a:gridCol w="3522221"/>
                <a:gridCol w="734968"/>
                <a:gridCol w="686776"/>
                <a:gridCol w="710872"/>
                <a:gridCol w="739657"/>
                <a:gridCol w="681317"/>
                <a:gridCol w="573741"/>
                <a:gridCol w="645459"/>
                <a:gridCol w="564777"/>
              </a:tblGrid>
              <a:tr h="310992">
                <a:tc rowSpan="2">
                  <a:txBody>
                    <a:bodyPr/>
                    <a:lstStyle/>
                    <a:p>
                      <a:pPr algn="just">
                        <a:spcAft>
                          <a:spcPts val="0"/>
                        </a:spcAft>
                      </a:pPr>
                      <a:r>
                        <a:rPr lang="zh-TW" altLang="en-US" sz="1800" b="1" kern="100" dirty="0" smtClean="0">
                          <a:solidFill>
                            <a:srgbClr val="0033CC"/>
                          </a:solidFill>
                          <a:latin typeface="Arial" pitchFamily="34" charset="0"/>
                          <a:ea typeface="+mn-ea"/>
                          <a:cs typeface="Arial" pitchFamily="34" charset="0"/>
                        </a:rPr>
                        <a:t>量表</a:t>
                      </a:r>
                      <a:r>
                        <a:rPr lang="en-US" sz="1800" b="1" kern="100" dirty="0" smtClean="0">
                          <a:solidFill>
                            <a:srgbClr val="0033CC"/>
                          </a:solidFill>
                          <a:latin typeface="Arial" pitchFamily="34" charset="0"/>
                          <a:ea typeface="新細明體"/>
                          <a:cs typeface="Arial" pitchFamily="34" charset="0"/>
                        </a:rPr>
                        <a:t>/</a:t>
                      </a:r>
                      <a:r>
                        <a:rPr lang="zh-TW" altLang="en-US" sz="1800" b="1" kern="100" dirty="0" smtClean="0">
                          <a:solidFill>
                            <a:srgbClr val="0033CC"/>
                          </a:solidFill>
                          <a:latin typeface="Arial" pitchFamily="34" charset="0"/>
                          <a:ea typeface="+mn-ea"/>
                          <a:cs typeface="Arial" pitchFamily="34" charset="0"/>
                        </a:rPr>
                        <a:t>副量表</a:t>
                      </a:r>
                      <a:endParaRPr lang="zh-TW" altLang="en-US" sz="18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1800" b="1" kern="100" dirty="0" smtClean="0">
                          <a:solidFill>
                            <a:srgbClr val="0033CC"/>
                          </a:solidFill>
                          <a:latin typeface="Arial" pitchFamily="34" charset="0"/>
                          <a:ea typeface="+mn-ea"/>
                          <a:cs typeface="Arial" pitchFamily="34" charset="0"/>
                        </a:rPr>
                        <a:t>學校關注</a:t>
                      </a:r>
                      <a:endParaRPr lang="zh-TW" altLang="en-US" sz="18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642334">
                <a:tc vMerge="1">
                  <a:txBody>
                    <a:bodyPr/>
                    <a:lstStyle/>
                    <a:p>
                      <a:endParaRPr lang="zh-TW" altLang="en-US"/>
                    </a:p>
                  </a:txBody>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學習策略</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學校生活質素</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學習動機</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社群關係</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道德行為</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情緒</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自我勝任感</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價值觀</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960">
                <a:tc>
                  <a:txBody>
                    <a:bodyPr/>
                    <a:lstStyle/>
                    <a:p>
                      <a:pPr>
                        <a:spcAft>
                          <a:spcPts val="0"/>
                        </a:spcAft>
                      </a:pPr>
                      <a:r>
                        <a:rPr lang="zh-TW" altLang="en-US" sz="2000" b="1" kern="0" dirty="0" smtClean="0">
                          <a:latin typeface="+mj-ea"/>
                          <a:ea typeface="+mj-ea"/>
                          <a:cs typeface="Arial" pitchFamily="34" charset="0"/>
                        </a:rPr>
                        <a:t>人際關係</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smtClean="0">
                          <a:solidFill>
                            <a:schemeClr val="tx1"/>
                          </a:solidFill>
                          <a:latin typeface="+mj-ea"/>
                          <a:ea typeface="+mj-ea"/>
                          <a:cs typeface="Arial" pitchFamily="34" charset="0"/>
                        </a:rPr>
                        <a:t>關愛他人</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smtClean="0">
                          <a:solidFill>
                            <a:schemeClr val="tx1"/>
                          </a:solidFill>
                          <a:latin typeface="+mj-ea"/>
                          <a:ea typeface="+mj-ea"/>
                          <a:cs typeface="Arial" pitchFamily="34" charset="0"/>
                        </a:rPr>
                        <a:t>交際能力</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smtClean="0">
                          <a:solidFill>
                            <a:schemeClr val="tx1"/>
                          </a:solidFill>
                          <a:latin typeface="+mj-ea"/>
                          <a:ea typeface="+mj-ea"/>
                          <a:cs typeface="Arial" pitchFamily="34" charset="0"/>
                        </a:rPr>
                        <a:t>尊重他人</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smtClean="0">
                          <a:solidFill>
                            <a:schemeClr val="tx1"/>
                          </a:solidFill>
                          <a:latin typeface="+mj-ea"/>
                          <a:ea typeface="+mj-ea"/>
                          <a:cs typeface="Arial" pitchFamily="34" charset="0"/>
                        </a:rPr>
                        <a:t>分享</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smtClean="0">
                          <a:solidFill>
                            <a:schemeClr val="tx1"/>
                          </a:solidFill>
                          <a:latin typeface="+mj-ea"/>
                          <a:ea typeface="+mj-ea"/>
                          <a:cs typeface="Arial" pitchFamily="34" charset="0"/>
                        </a:rPr>
                        <a:t>社交行為</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smtClean="0">
                          <a:solidFill>
                            <a:schemeClr val="tx1"/>
                          </a:solidFill>
                          <a:latin typeface="+mj-ea"/>
                          <a:ea typeface="+mj-ea"/>
                          <a:cs typeface="Arial" pitchFamily="34" charset="0"/>
                        </a:rPr>
                        <a:t>支持</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19074">
                <a:tc>
                  <a:txBody>
                    <a:bodyPr/>
                    <a:lstStyle/>
                    <a:p>
                      <a:pPr>
                        <a:spcAft>
                          <a:spcPts val="0"/>
                        </a:spcAft>
                      </a:pPr>
                      <a:r>
                        <a:rPr lang="zh-TW" altLang="en-US" sz="2000" b="1" kern="100" dirty="0" smtClean="0">
                          <a:latin typeface="+mj-ea"/>
                          <a:ea typeface="+mj-ea"/>
                          <a:cs typeface="Arial" pitchFamily="34" charset="0"/>
                        </a:rPr>
                        <a:t>領導才能</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074">
                <a:tc>
                  <a:txBody>
                    <a:bodyPr/>
                    <a:lstStyle/>
                    <a:p>
                      <a:pPr>
                        <a:spcAft>
                          <a:spcPts val="0"/>
                        </a:spcAft>
                      </a:pPr>
                      <a:r>
                        <a:rPr lang="zh-TW" altLang="en-US" sz="2000" b="1" kern="0" dirty="0" smtClean="0">
                          <a:latin typeface="+mj-ea"/>
                          <a:ea typeface="+mj-ea"/>
                          <a:cs typeface="Arial" pitchFamily="34" charset="0"/>
                        </a:rPr>
                        <a:t>學習能力</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a:solidFill>
                            <a:schemeClr val="tx1"/>
                          </a:solidFill>
                          <a:latin typeface="+mj-ea"/>
                          <a:ea typeface="+mj-ea"/>
                          <a:cs typeface="Arial" pitchFamily="34" charset="0"/>
                        </a:rPr>
                        <a:t>創意思考</a:t>
                      </a:r>
                      <a:endParaRPr lang="zh-TW" altLang="en-US" sz="20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a:solidFill>
                            <a:schemeClr val="tx1"/>
                          </a:solidFill>
                          <a:latin typeface="+mj-ea"/>
                          <a:ea typeface="+mj-ea"/>
                          <a:cs typeface="Arial" pitchFamily="34" charset="0"/>
                        </a:rPr>
                        <a:t>批判性思考</a:t>
                      </a:r>
                      <a:endParaRPr lang="zh-TW" altLang="en-US" sz="20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a:solidFill>
                            <a:schemeClr val="tx1"/>
                          </a:solidFill>
                          <a:latin typeface="+mj-ea"/>
                          <a:ea typeface="+mj-ea"/>
                          <a:cs typeface="Arial" pitchFamily="34" charset="0"/>
                        </a:rPr>
                        <a:t>解難技巧</a:t>
                      </a:r>
                      <a:endParaRPr lang="zh-TW" altLang="en-US" sz="20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時間管理</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7"/>
            <a:ext cx="8984512" cy="436708"/>
          </a:xfrm>
        </p:spPr>
        <p:txBody>
          <a:bodyPr>
            <a:noAutofit/>
          </a:bodyPr>
          <a:lstStyle/>
          <a:p>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0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53</a:t>
            </a:fld>
            <a:endParaRPr lang="zh-TW" alt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3466" y="582311"/>
          <a:ext cx="8811239" cy="5945256"/>
        </p:xfrm>
        <a:graphic>
          <a:graphicData uri="http://schemas.openxmlformats.org/drawingml/2006/table">
            <a:tbl>
              <a:tblPr/>
              <a:tblGrid>
                <a:gridCol w="2751480"/>
                <a:gridCol w="865572"/>
                <a:gridCol w="773088"/>
                <a:gridCol w="797247"/>
                <a:gridCol w="869725"/>
                <a:gridCol w="833485"/>
                <a:gridCol w="652294"/>
                <a:gridCol w="591896"/>
                <a:gridCol w="676452"/>
              </a:tblGrid>
              <a:tr h="311822">
                <a:tc rowSpan="2">
                  <a:txBody>
                    <a:bodyPr/>
                    <a:lstStyle/>
                    <a:p>
                      <a:pPr algn="just">
                        <a:spcAft>
                          <a:spcPts val="0"/>
                        </a:spcAft>
                      </a:pPr>
                      <a:r>
                        <a:rPr lang="zh-TW" altLang="en-US" sz="2400" b="1" kern="100" dirty="0" smtClean="0">
                          <a:solidFill>
                            <a:srgbClr val="0033CC"/>
                          </a:solidFill>
                          <a:latin typeface="Arial" pitchFamily="34" charset="0"/>
                          <a:ea typeface="+mn-ea"/>
                          <a:cs typeface="Arial" pitchFamily="34" charset="0"/>
                        </a:rPr>
                        <a:t>量表</a:t>
                      </a:r>
                      <a:r>
                        <a:rPr lang="en-US" sz="2400" b="1" kern="100" dirty="0" smtClean="0">
                          <a:solidFill>
                            <a:srgbClr val="0033CC"/>
                          </a:solidFill>
                          <a:latin typeface="Arial" pitchFamily="34" charset="0"/>
                          <a:ea typeface="新細明體"/>
                          <a:cs typeface="Arial" pitchFamily="34" charset="0"/>
                        </a:rPr>
                        <a:t>/</a:t>
                      </a:r>
                      <a:r>
                        <a:rPr lang="zh-TW" altLang="en-US" sz="2400" b="1" kern="100" dirty="0" smtClean="0">
                          <a:solidFill>
                            <a:srgbClr val="0033CC"/>
                          </a:solidFill>
                          <a:latin typeface="Arial" pitchFamily="34" charset="0"/>
                          <a:ea typeface="+mn-ea"/>
                          <a:cs typeface="Arial" pitchFamily="34" charset="0"/>
                        </a:rPr>
                        <a:t>副量表</a:t>
                      </a:r>
                      <a:endParaRPr lang="zh-TW" altLang="en-US" sz="24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000" b="1" kern="100" dirty="0" smtClean="0">
                          <a:solidFill>
                            <a:srgbClr val="0033CC"/>
                          </a:solidFill>
                          <a:latin typeface="Arial" pitchFamily="34" charset="0"/>
                          <a:ea typeface="+mn-ea"/>
                          <a:cs typeface="Arial" pitchFamily="34" charset="0"/>
                        </a:rPr>
                        <a:t>學校關注</a:t>
                      </a:r>
                      <a:endParaRPr lang="zh-TW" altLang="en-US" sz="20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59420">
                <a:tc vMerge="1">
                  <a:txBody>
                    <a:bodyPr/>
                    <a:lstStyle/>
                    <a:p>
                      <a:endParaRPr lang="zh-TW" altLang="en-US"/>
                    </a:p>
                  </a:txBody>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學習策略</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學校生活質素</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學習動機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社群關係</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道德行為</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情緒</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自我勝任感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價值觀</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446">
                <a:tc>
                  <a:txBody>
                    <a:bodyPr/>
                    <a:lstStyle/>
                    <a:p>
                      <a:pPr>
                        <a:spcAft>
                          <a:spcPts val="0"/>
                        </a:spcAft>
                      </a:pPr>
                      <a:r>
                        <a:rPr lang="zh-TW" altLang="en-US" sz="2400" b="1" kern="0" dirty="0" smtClean="0">
                          <a:latin typeface="Arial" pitchFamily="34" charset="0"/>
                          <a:ea typeface="SimSun"/>
                          <a:cs typeface="Arial" pitchFamily="34" charset="0"/>
                        </a:rPr>
                        <a:t>動力</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聯繫</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競爭</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努力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稱讚</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社群關係</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社會權力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作業</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獎勵</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6"/>
            <a:ext cx="8984512" cy="481531"/>
          </a:xfrm>
        </p:spPr>
        <p:txBody>
          <a:bodyPr>
            <a:noAutofit/>
          </a:bodyPr>
          <a:lstStyle/>
          <a:p>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0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6898640" y="6553200"/>
            <a:ext cx="2133600" cy="304800"/>
          </a:xfrm>
        </p:spPr>
        <p:txBody>
          <a:bodyPr/>
          <a:lstStyle/>
          <a:p>
            <a:fld id="{811AAEEF-F233-4E32-A923-D4DF4B556C67}" type="slidenum">
              <a:rPr lang="en-US" altLang="zh-TW" smtClean="0"/>
              <a:pPr/>
              <a:t>54</a:t>
            </a:fld>
            <a:endParaRPr lang="zh-TW" alt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9257" y="475130"/>
          <a:ext cx="8877167" cy="5979458"/>
        </p:xfrm>
        <a:graphic>
          <a:graphicData uri="http://schemas.openxmlformats.org/drawingml/2006/table">
            <a:tbl>
              <a:tblPr/>
              <a:tblGrid>
                <a:gridCol w="3304458"/>
                <a:gridCol w="655085"/>
                <a:gridCol w="682007"/>
                <a:gridCol w="664059"/>
                <a:gridCol w="682007"/>
                <a:gridCol w="673032"/>
                <a:gridCol w="753797"/>
                <a:gridCol w="798666"/>
                <a:gridCol w="664056"/>
              </a:tblGrid>
              <a:tr h="369175">
                <a:tc rowSpan="2">
                  <a:txBody>
                    <a:bodyPr/>
                    <a:lstStyle/>
                    <a:p>
                      <a:pPr algn="just">
                        <a:spcAft>
                          <a:spcPts val="0"/>
                        </a:spcAft>
                      </a:pPr>
                      <a:r>
                        <a:rPr lang="zh-TW" altLang="en-US" sz="2000" b="1" kern="100" dirty="0" smtClean="0">
                          <a:solidFill>
                            <a:srgbClr val="0033CC"/>
                          </a:solidFill>
                          <a:latin typeface="+mj-ea"/>
                          <a:ea typeface="+mj-ea"/>
                          <a:cs typeface="Arial" pitchFamily="34" charset="0"/>
                        </a:rPr>
                        <a:t>量表</a:t>
                      </a:r>
                      <a:r>
                        <a:rPr lang="en-US" sz="2000" b="1" kern="100" dirty="0" smtClean="0">
                          <a:solidFill>
                            <a:srgbClr val="0033CC"/>
                          </a:solidFill>
                          <a:latin typeface="+mj-ea"/>
                          <a:ea typeface="+mj-ea"/>
                          <a:cs typeface="Arial" pitchFamily="34" charset="0"/>
                        </a:rPr>
                        <a:t>/</a:t>
                      </a:r>
                      <a:r>
                        <a:rPr lang="zh-TW" altLang="en-US" sz="2000" b="1" kern="100" dirty="0" smtClean="0">
                          <a:solidFill>
                            <a:srgbClr val="0033CC"/>
                          </a:solidFill>
                          <a:latin typeface="+mj-ea"/>
                          <a:ea typeface="+mj-ea"/>
                          <a:cs typeface="Arial" pitchFamily="34" charset="0"/>
                        </a:rPr>
                        <a:t>副量表</a:t>
                      </a:r>
                      <a:endParaRPr lang="zh-TW" altLang="en-US" sz="2000" b="1" kern="100" dirty="0">
                        <a:solidFill>
                          <a:srgbClr val="0033CC"/>
                        </a:solidFill>
                        <a:latin typeface="+mj-ea"/>
                        <a:ea typeface="+mj-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000" b="1" kern="100" dirty="0" smtClean="0">
                          <a:solidFill>
                            <a:srgbClr val="0033CC"/>
                          </a:solidFill>
                          <a:latin typeface="Arial" pitchFamily="34" charset="0"/>
                          <a:ea typeface="+mn-ea"/>
                          <a:cs typeface="Arial" pitchFamily="34" charset="0"/>
                        </a:rPr>
                        <a:t>學校關注</a:t>
                      </a:r>
                      <a:endParaRPr lang="zh-TW" altLang="en-US" sz="20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92573">
                <a:tc vMerge="1">
                  <a:txBody>
                    <a:bodyPr/>
                    <a:lstStyle/>
                    <a:p>
                      <a:endParaRPr lang="zh-TW" altLang="en-US"/>
                    </a:p>
                  </a:txBody>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學習策略</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學校生活質素</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學習動機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社群關係</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道德行為</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情緒</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自我勝任感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價值觀</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75">
                <a:tc>
                  <a:txBody>
                    <a:bodyPr/>
                    <a:lstStyle/>
                    <a:p>
                      <a:pPr>
                        <a:spcAft>
                          <a:spcPts val="0"/>
                        </a:spcAft>
                        <a:buSzPct val="50000"/>
                      </a:pPr>
                      <a:r>
                        <a:rPr lang="zh-TW" altLang="en-US" sz="2000" b="1" kern="0" dirty="0" smtClean="0">
                          <a:latin typeface="+mj-ea"/>
                          <a:ea typeface="+mj-ea"/>
                          <a:cs typeface="Arial" pitchFamily="34" charset="0"/>
                        </a:rPr>
                        <a:t>自我概念</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8347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情緒穩定性</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917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整體</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917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誠實/可靠</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150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數學</a:t>
                      </a:r>
                      <a:endParaRPr lang="zh-TW" altLang="en-US" sz="20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779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親子關係</a:t>
                      </a:r>
                      <a:endParaRPr lang="zh-TW" altLang="en-US" sz="20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917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外貌</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917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英語</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69175">
                <a:tc>
                  <a:txBody>
                    <a:bodyPr/>
                    <a:lstStyle/>
                    <a:p>
                      <a:pPr>
                        <a:spcAft>
                          <a:spcPts val="0"/>
                        </a:spcAft>
                      </a:pPr>
                      <a:r>
                        <a:rPr lang="zh-TW" altLang="en-US" sz="2000" b="1" kern="100" dirty="0" smtClean="0">
                          <a:latin typeface="+mj-ea"/>
                          <a:ea typeface="+mj-ea"/>
                          <a:cs typeface="Arial" pitchFamily="34" charset="0"/>
                        </a:rPr>
                        <a:t>壓力管理</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893">
                <a:tc>
                  <a:txBody>
                    <a:bodyPr/>
                    <a:lstStyle/>
                    <a:p>
                      <a:pPr>
                        <a:spcAft>
                          <a:spcPts val="0"/>
                        </a:spcAft>
                      </a:pPr>
                      <a:r>
                        <a:rPr lang="zh-TW" altLang="en-US" sz="2000" b="1" kern="100" dirty="0" smtClean="0">
                          <a:latin typeface="+mj-ea"/>
                          <a:ea typeface="+mj-ea"/>
                          <a:cs typeface="Arial" pitchFamily="34" charset="0"/>
                        </a:rPr>
                        <a:t>國民身份認同及全球公民</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Arial" pitchFamily="34" charset="0"/>
                          <a:ea typeface="SimSun"/>
                          <a:cs typeface="Arial" pitchFamily="34" charset="0"/>
                          <a:sym typeface="Wingdings 2"/>
                        </a:rPr>
                        <a:t></a:t>
                      </a:r>
                      <a:endParaRPr lang="zh-TW"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6"/>
            <a:ext cx="8984512" cy="382919"/>
          </a:xfrm>
        </p:spPr>
        <p:txBody>
          <a:bodyPr>
            <a:noAutofit/>
          </a:bodyPr>
          <a:lstStyle/>
          <a:p>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0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6898640" y="6490446"/>
            <a:ext cx="2133600" cy="367553"/>
          </a:xfrm>
        </p:spPr>
        <p:txBody>
          <a:bodyPr/>
          <a:lstStyle/>
          <a:p>
            <a:fld id="{811AAEEF-F233-4E32-A923-D4DF4B556C67}" type="slidenum">
              <a:rPr lang="en-US" altLang="zh-TW" smtClean="0"/>
              <a:pPr/>
              <a:t>55</a:t>
            </a:fld>
            <a:endParaRPr lang="zh-TW" alt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313069"/>
          </a:xfrm>
          <a:prstGeom prst="rect">
            <a:avLst/>
          </a:prstGeom>
          <a:noFill/>
        </p:spPr>
        <p:txBody>
          <a:bodyPr wrap="square" rtlCol="0">
            <a:spAutoFit/>
          </a:bodyPr>
          <a:lstStyle/>
          <a:p>
            <a:pPr>
              <a:lnSpc>
                <a:spcPct val="130000"/>
              </a:lnSpc>
            </a:pP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APASO-II </a:t>
            </a: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常模例子：</a:t>
            </a: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 </a:t>
            </a:r>
          </a:p>
          <a:p>
            <a:pPr>
              <a:lnSpc>
                <a:spcPct val="130000"/>
              </a:lnSpc>
            </a:pP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對學校的態度</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中學</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56</a:t>
            </a:fld>
            <a:endParaRPr lang="zh-TW" alt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36" y="212271"/>
            <a:ext cx="5650906" cy="437043"/>
          </a:xfrm>
          <a:prstGeom prst="rect">
            <a:avLst/>
          </a:prstGeom>
          <a:noFill/>
        </p:spPr>
        <p:txBody>
          <a:bodyPr wrap="none" rtlCol="0">
            <a:spAutoFit/>
          </a:bodyPr>
          <a:lstStyle/>
          <a:p>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對學校的態度</a:t>
            </a:r>
            <a:r>
              <a:rPr lang="en-US" altLang="zh-TW"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a:t>
            </a:r>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學校生活質素</a:t>
            </a:r>
            <a:r>
              <a:rPr lang="en-US" altLang="zh-TW"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中學</a:t>
            </a:r>
            <a:endParaRPr lang="en-US" sz="2800" dirty="0"/>
          </a:p>
        </p:txBody>
      </p:sp>
      <p:sp>
        <p:nvSpPr>
          <p:cNvPr id="4" name="Right Arrow Callout 3"/>
          <p:cNvSpPr/>
          <p:nvPr/>
        </p:nvSpPr>
        <p:spPr>
          <a:xfrm>
            <a:off x="566049" y="957944"/>
            <a:ext cx="4920343"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1. </a:t>
            </a:r>
            <a:r>
              <a:rPr lang="zh-TW" altLang="en-US" sz="2800" b="1" dirty="0" smtClean="0">
                <a:latin typeface="Arial" pitchFamily="34" charset="0"/>
                <a:cs typeface="Arial" pitchFamily="34" charset="0"/>
              </a:rPr>
              <a:t>成就感</a:t>
            </a:r>
            <a:endParaRPr lang="en-US" sz="2800" b="1" dirty="0" smtClean="0">
              <a:latin typeface="Arial" pitchFamily="34" charset="0"/>
              <a:cs typeface="Arial" pitchFamily="34" charset="0"/>
            </a:endParaRPr>
          </a:p>
        </p:txBody>
      </p:sp>
      <p:sp>
        <p:nvSpPr>
          <p:cNvPr id="5" name="Right Arrow Callout 4"/>
          <p:cNvSpPr/>
          <p:nvPr/>
        </p:nvSpPr>
        <p:spPr>
          <a:xfrm>
            <a:off x="598706" y="2525485"/>
            <a:ext cx="4920343" cy="609601"/>
          </a:xfrm>
          <a:prstGeom prst="rightArrowCallout">
            <a:avLst>
              <a:gd name="adj1" fmla="val 25000"/>
              <a:gd name="adj2" fmla="val 50000"/>
              <a:gd name="adj3" fmla="val 62500"/>
              <a:gd name="adj4" fmla="val 8975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2800" b="1" dirty="0" smtClean="0">
                <a:latin typeface="Arial" pitchFamily="34" charset="0"/>
                <a:cs typeface="Arial" pitchFamily="34" charset="0"/>
              </a:rPr>
              <a:t>3. </a:t>
            </a:r>
            <a:r>
              <a:rPr lang="zh-TW" altLang="en-US" sz="2800" b="1" dirty="0" smtClean="0">
                <a:latin typeface="Arial" pitchFamily="34" charset="0"/>
                <a:cs typeface="Arial" pitchFamily="34" charset="0"/>
              </a:rPr>
              <a:t>整體滿足感</a:t>
            </a:r>
            <a:endParaRPr lang="en-US" sz="2800" b="1" dirty="0" smtClean="0">
              <a:latin typeface="Arial" pitchFamily="34" charset="0"/>
              <a:cs typeface="Arial" pitchFamily="34" charset="0"/>
            </a:endParaRPr>
          </a:p>
        </p:txBody>
      </p:sp>
      <p:sp>
        <p:nvSpPr>
          <p:cNvPr id="6" name="Right Arrow Callout 5"/>
          <p:cNvSpPr/>
          <p:nvPr/>
        </p:nvSpPr>
        <p:spPr>
          <a:xfrm>
            <a:off x="576931" y="1730846"/>
            <a:ext cx="4920343" cy="609601"/>
          </a:xfrm>
          <a:prstGeom prst="rightArrowCallout">
            <a:avLst>
              <a:gd name="adj1" fmla="val 25000"/>
              <a:gd name="adj2" fmla="val 50000"/>
              <a:gd name="adj3" fmla="val 62500"/>
              <a:gd name="adj4" fmla="val 89756"/>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r>
              <a:rPr lang="en-US" sz="2800" b="1" dirty="0" smtClean="0">
                <a:latin typeface="Arial" pitchFamily="34" charset="0"/>
                <a:cs typeface="Arial" pitchFamily="34" charset="0"/>
              </a:rPr>
              <a:t>2. </a:t>
            </a:r>
            <a:r>
              <a:rPr lang="zh-TW" altLang="en-US" sz="2800" b="1" dirty="0" smtClean="0">
                <a:latin typeface="Arial" pitchFamily="34" charset="0"/>
                <a:cs typeface="Arial" pitchFamily="34" charset="0"/>
              </a:rPr>
              <a:t>經歷</a:t>
            </a:r>
            <a:endParaRPr lang="en-US" sz="2800" b="1" dirty="0" smtClean="0">
              <a:latin typeface="Arial" pitchFamily="34" charset="0"/>
              <a:cs typeface="Arial" pitchFamily="34" charset="0"/>
            </a:endParaRPr>
          </a:p>
        </p:txBody>
      </p:sp>
      <p:sp>
        <p:nvSpPr>
          <p:cNvPr id="7" name="Right Arrow Callout 6"/>
          <p:cNvSpPr/>
          <p:nvPr/>
        </p:nvSpPr>
        <p:spPr>
          <a:xfrm>
            <a:off x="587817" y="3309316"/>
            <a:ext cx="4920343" cy="609601"/>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4. </a:t>
            </a:r>
            <a:r>
              <a:rPr lang="zh-TW" altLang="en-US" sz="2800" b="1" dirty="0" smtClean="0">
                <a:latin typeface="Arial" pitchFamily="34" charset="0"/>
                <a:cs typeface="Arial" pitchFamily="34" charset="0"/>
              </a:rPr>
              <a:t>負面情感</a:t>
            </a:r>
            <a:endParaRPr lang="en-US" sz="2800" b="1" dirty="0" smtClean="0">
              <a:latin typeface="Arial" pitchFamily="34" charset="0"/>
              <a:cs typeface="Arial" pitchFamily="34" charset="0"/>
            </a:endParaRPr>
          </a:p>
        </p:txBody>
      </p:sp>
      <p:sp>
        <p:nvSpPr>
          <p:cNvPr id="8" name="Right Arrow Callout 7"/>
          <p:cNvSpPr/>
          <p:nvPr/>
        </p:nvSpPr>
        <p:spPr>
          <a:xfrm>
            <a:off x="620474" y="4876857"/>
            <a:ext cx="4920343" cy="609601"/>
          </a:xfrm>
          <a:prstGeom prst="rightArrowCallout">
            <a:avLst>
              <a:gd name="adj1" fmla="val 25000"/>
              <a:gd name="adj2" fmla="val 50000"/>
              <a:gd name="adj3" fmla="val 62500"/>
              <a:gd name="adj4" fmla="val 89756"/>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en-US" sz="2800" b="1" dirty="0" smtClean="0">
                <a:latin typeface="Arial" pitchFamily="34" charset="0"/>
                <a:cs typeface="Arial" pitchFamily="34" charset="0"/>
              </a:rPr>
              <a:t>6. </a:t>
            </a:r>
            <a:r>
              <a:rPr lang="zh-TW" altLang="en-US" sz="2800" b="1" dirty="0" smtClean="0">
                <a:latin typeface="Arial" pitchFamily="34" charset="0"/>
                <a:cs typeface="Arial" pitchFamily="34" charset="0"/>
              </a:rPr>
              <a:t>社群關係</a:t>
            </a:r>
            <a:endParaRPr lang="en-US" sz="2800" b="1" dirty="0" smtClean="0">
              <a:latin typeface="Arial" pitchFamily="34" charset="0"/>
              <a:cs typeface="Arial" pitchFamily="34" charset="0"/>
            </a:endParaRPr>
          </a:p>
        </p:txBody>
      </p:sp>
      <p:sp>
        <p:nvSpPr>
          <p:cNvPr id="9" name="Right Arrow Callout 8"/>
          <p:cNvSpPr/>
          <p:nvPr/>
        </p:nvSpPr>
        <p:spPr>
          <a:xfrm>
            <a:off x="598699" y="4082218"/>
            <a:ext cx="4920343"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2800" b="1" dirty="0" smtClean="0">
                <a:latin typeface="Arial" pitchFamily="34" charset="0"/>
                <a:cs typeface="Arial" pitchFamily="34" charset="0"/>
              </a:rPr>
              <a:t>5. </a:t>
            </a:r>
            <a:r>
              <a:rPr lang="zh-TW" altLang="en-US" sz="2800" b="1" dirty="0" smtClean="0">
                <a:latin typeface="Arial" pitchFamily="34" charset="0"/>
                <a:cs typeface="Arial" pitchFamily="34" charset="0"/>
              </a:rPr>
              <a:t>機會</a:t>
            </a:r>
            <a:endParaRPr lang="en-US" sz="2800" b="1" dirty="0" smtClean="0">
              <a:latin typeface="Arial" pitchFamily="34" charset="0"/>
              <a:cs typeface="Arial" pitchFamily="34" charset="0"/>
            </a:endParaRPr>
          </a:p>
        </p:txBody>
      </p:sp>
      <p:sp>
        <p:nvSpPr>
          <p:cNvPr id="10" name="Right Arrow Callout 9"/>
          <p:cNvSpPr/>
          <p:nvPr/>
        </p:nvSpPr>
        <p:spPr>
          <a:xfrm>
            <a:off x="631356" y="5649759"/>
            <a:ext cx="4920343"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2800" b="1" dirty="0" smtClean="0">
                <a:latin typeface="Arial" pitchFamily="34" charset="0"/>
                <a:cs typeface="Arial" pitchFamily="34" charset="0"/>
              </a:rPr>
              <a:t>7. </a:t>
            </a:r>
            <a:r>
              <a:rPr lang="zh-TW" altLang="en-US" sz="2800" b="1" dirty="0" smtClean="0">
                <a:latin typeface="Arial" pitchFamily="34" charset="0"/>
                <a:cs typeface="Arial" pitchFamily="34" charset="0"/>
              </a:rPr>
              <a:t>師生關係</a:t>
            </a:r>
            <a:endParaRPr lang="en-US" sz="28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6085114" y="2807456"/>
            <a:ext cx="2275115" cy="1077218"/>
          </a:xfrm>
          <a:prstGeom prst="rect">
            <a:avLst/>
          </a:prstGeom>
          <a:noFill/>
        </p:spPr>
        <p:txBody>
          <a:bodyPr wrap="square" rtlCol="0">
            <a:spAutoFit/>
          </a:bodyPr>
          <a:lstStyle/>
          <a:p>
            <a:pPr algn="ct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對學校的態度</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lstStyle/>
          <a:p>
            <a:fld id="{6AD1C6FD-A228-4DFF-9C48-5B61C80157C8}" type="slidenum">
              <a:rPr lang="en-US" altLang="zh-TW" smtClean="0"/>
              <a:pPr/>
              <a:t>57</a:t>
            </a:fld>
            <a:endParaRPr lang="zh-TW" alt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51181" y="446567"/>
          <a:ext cx="8843963" cy="6262577"/>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695325" y="3457576"/>
            <a:ext cx="7336567" cy="8494"/>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58</a:t>
            </a:fld>
            <a:endParaRPr lang="zh-TW" altLang="en-US" dirty="0"/>
          </a:p>
        </p:txBody>
      </p:sp>
      <p:sp>
        <p:nvSpPr>
          <p:cNvPr id="10" name="TextBox 9"/>
          <p:cNvSpPr txBox="1"/>
          <p:nvPr/>
        </p:nvSpPr>
        <p:spPr>
          <a:xfrm>
            <a:off x="844062" y="5938574"/>
            <a:ext cx="7295103" cy="695575"/>
          </a:xfrm>
          <a:prstGeom prst="rect">
            <a:avLst/>
          </a:prstGeom>
          <a:solidFill>
            <a:schemeClr val="bg1"/>
          </a:solidFill>
        </p:spPr>
        <p:txBody>
          <a:bodyPr wrap="square" rtlCol="0">
            <a:spAutoFit/>
          </a:bodyPr>
          <a:lstStyle/>
          <a:p>
            <a:r>
              <a:rPr lang="zh-TW" altLang="en-US" sz="1400" b="1" dirty="0" smtClean="0"/>
              <a:t>負面情感          經歷            成就感         整體滿足感   社群關係          機會           師生關係 </a:t>
            </a:r>
            <a:endParaRPr lang="en-US" altLang="zh-TW" sz="1400" b="1" dirty="0" smtClean="0"/>
          </a:p>
          <a:p>
            <a:endParaRPr lang="en-US" altLang="zh-TW" sz="1400" dirty="0" smtClean="0"/>
          </a:p>
          <a:p>
            <a:endParaRPr lang="zh-TW" altLang="en-US" sz="14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80752" y="478465"/>
          <a:ext cx="8963248" cy="622004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666750" y="3426031"/>
            <a:ext cx="7509411" cy="2969"/>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59</a:t>
            </a:fld>
            <a:endParaRPr lang="zh-TW"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609600" y="320566"/>
            <a:ext cx="8066088" cy="647700"/>
          </a:xfrm>
          <a:prstGeom prst="roundRect">
            <a:avLst>
              <a:gd name="adj" fmla="val 21667"/>
            </a:avLst>
          </a:prstGeom>
          <a:solidFill>
            <a:schemeClr val="bg1"/>
          </a:solidFill>
          <a:ln w="9525">
            <a:noFill/>
            <a:round/>
            <a:headEnd/>
            <a:tailEnd/>
          </a:ln>
          <a:effectLst/>
        </p:spPr>
        <p:txBody>
          <a:bodyPr lIns="0" rIns="0" anchor="ctr"/>
          <a:lstStyle/>
          <a:p>
            <a:pPr algn="ctr"/>
            <a:r>
              <a:rPr lang="en-US" altLang="zh-TW" sz="44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rPr>
              <a:t>Four Pillars of Education</a:t>
            </a:r>
            <a:endParaRPr lang="zh-TW" altLang="zh-TW" sz="4400" spc="50" dirty="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endParaRPr>
          </a:p>
        </p:txBody>
      </p:sp>
      <p:grpSp>
        <p:nvGrpSpPr>
          <p:cNvPr id="13" name="Group 12"/>
          <p:cNvGrpSpPr/>
          <p:nvPr/>
        </p:nvGrpSpPr>
        <p:grpSpPr>
          <a:xfrm>
            <a:off x="283789" y="1150883"/>
            <a:ext cx="8479211" cy="1229710"/>
            <a:chOff x="283789" y="1150883"/>
            <a:chExt cx="8479211" cy="1229710"/>
          </a:xfrm>
        </p:grpSpPr>
        <p:sp>
          <p:nvSpPr>
            <p:cNvPr id="5" name="Pentagon 4"/>
            <p:cNvSpPr/>
            <p:nvPr/>
          </p:nvSpPr>
          <p:spPr>
            <a:xfrm flipH="1">
              <a:off x="2819400" y="1150883"/>
              <a:ext cx="5943600" cy="122971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學會共處</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學習了解別人，為參與和貢獻社會盡責</a:t>
              </a:r>
              <a:endParaRPr lang="en-US" sz="2400" dirty="0"/>
            </a:p>
          </p:txBody>
        </p:sp>
        <p:sp>
          <p:nvSpPr>
            <p:cNvPr id="9" name="TextBox 8"/>
            <p:cNvSpPr txBox="1"/>
            <p:nvPr/>
          </p:nvSpPr>
          <p:spPr>
            <a:xfrm>
              <a:off x="283789" y="1418895"/>
              <a:ext cx="2869324" cy="781752"/>
            </a:xfrm>
            <a:prstGeom prst="rect">
              <a:avLst/>
            </a:prstGeom>
            <a:noFill/>
          </p:spPr>
          <p:txBody>
            <a:bodyPr wrap="square" rtlCol="0">
              <a:spAutoFit/>
            </a:bodyPr>
            <a:lstStyle/>
            <a:p>
              <a:r>
                <a:rPr lang="en-US" sz="2800" b="1" dirty="0" smtClean="0">
                  <a:solidFill>
                    <a:srgbClr val="006600"/>
                  </a:solidFill>
                </a:rPr>
                <a:t>Learning to Live Together</a:t>
              </a:r>
              <a:endParaRPr lang="en-US" sz="2800" b="1" dirty="0">
                <a:solidFill>
                  <a:srgbClr val="006600"/>
                </a:solidFill>
              </a:endParaRPr>
            </a:p>
          </p:txBody>
        </p:sp>
      </p:grpSp>
      <p:grpSp>
        <p:nvGrpSpPr>
          <p:cNvPr id="14" name="Group 13"/>
          <p:cNvGrpSpPr/>
          <p:nvPr/>
        </p:nvGrpSpPr>
        <p:grpSpPr>
          <a:xfrm>
            <a:off x="294295" y="2585547"/>
            <a:ext cx="8468705" cy="1135118"/>
            <a:chOff x="294295" y="2585547"/>
            <a:chExt cx="8468705" cy="1135118"/>
          </a:xfrm>
        </p:grpSpPr>
        <p:sp>
          <p:nvSpPr>
            <p:cNvPr id="6" name="Pentagon 5"/>
            <p:cNvSpPr/>
            <p:nvPr/>
          </p:nvSpPr>
          <p:spPr>
            <a:xfrm flipH="1">
              <a:off x="2819400" y="2585547"/>
              <a:ext cx="5943600" cy="1135118"/>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學會學習</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學習如何學習新知識，和掌握學習工具</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0" name="TextBox 9"/>
            <p:cNvSpPr txBox="1"/>
            <p:nvPr/>
          </p:nvSpPr>
          <p:spPr>
            <a:xfrm>
              <a:off x="294295" y="2785277"/>
              <a:ext cx="2869324" cy="781752"/>
            </a:xfrm>
            <a:prstGeom prst="rect">
              <a:avLst/>
            </a:prstGeom>
            <a:noFill/>
          </p:spPr>
          <p:txBody>
            <a:bodyPr wrap="square" rtlCol="0">
              <a:spAutoFit/>
            </a:bodyPr>
            <a:lstStyle/>
            <a:p>
              <a:r>
                <a:rPr lang="en-US" sz="2800" b="1" dirty="0" smtClean="0">
                  <a:solidFill>
                    <a:srgbClr val="0000FF"/>
                  </a:solidFill>
                </a:rPr>
                <a:t>Learning to Learn</a:t>
              </a:r>
              <a:endParaRPr lang="en-US" sz="2800" b="1" dirty="0">
                <a:solidFill>
                  <a:srgbClr val="0000FF"/>
                </a:solidFill>
              </a:endParaRPr>
            </a:p>
          </p:txBody>
        </p:sp>
      </p:grpSp>
      <p:grpSp>
        <p:nvGrpSpPr>
          <p:cNvPr id="15" name="Group 14"/>
          <p:cNvGrpSpPr/>
          <p:nvPr/>
        </p:nvGrpSpPr>
        <p:grpSpPr>
          <a:xfrm>
            <a:off x="289035" y="3925613"/>
            <a:ext cx="8473965" cy="1198179"/>
            <a:chOff x="289035" y="3925613"/>
            <a:chExt cx="8473965" cy="1198179"/>
          </a:xfrm>
        </p:grpSpPr>
        <p:sp>
          <p:nvSpPr>
            <p:cNvPr id="7" name="Pentagon 6"/>
            <p:cNvSpPr/>
            <p:nvPr/>
          </p:nvSpPr>
          <p:spPr>
            <a:xfrm flipH="1">
              <a:off x="2819400" y="3925613"/>
              <a:ext cx="5943600" cy="1198179"/>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學會做事</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應用知識，在現實環境中創作</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1" name="TextBox 10"/>
            <p:cNvSpPr txBox="1"/>
            <p:nvPr/>
          </p:nvSpPr>
          <p:spPr>
            <a:xfrm>
              <a:off x="289035" y="4104361"/>
              <a:ext cx="2580289" cy="781752"/>
            </a:xfrm>
            <a:prstGeom prst="rect">
              <a:avLst/>
            </a:prstGeom>
            <a:noFill/>
          </p:spPr>
          <p:txBody>
            <a:bodyPr wrap="square" rtlCol="0">
              <a:spAutoFit/>
            </a:bodyPr>
            <a:lstStyle/>
            <a:p>
              <a:r>
                <a:rPr lang="en-US" sz="2800" b="1" dirty="0" smtClean="0">
                  <a:solidFill>
                    <a:srgbClr val="CC00FF"/>
                  </a:solidFill>
                </a:rPr>
                <a:t>Learning to Do</a:t>
              </a:r>
              <a:endParaRPr lang="en-US" sz="2800" b="1" dirty="0">
                <a:solidFill>
                  <a:srgbClr val="CC00FF"/>
                </a:solidFill>
              </a:endParaRPr>
            </a:p>
          </p:txBody>
        </p:sp>
      </p:grpSp>
      <p:grpSp>
        <p:nvGrpSpPr>
          <p:cNvPr id="16" name="Group 15"/>
          <p:cNvGrpSpPr/>
          <p:nvPr/>
        </p:nvGrpSpPr>
        <p:grpSpPr>
          <a:xfrm>
            <a:off x="283775" y="5297214"/>
            <a:ext cx="8479225" cy="1182413"/>
            <a:chOff x="283775" y="5297214"/>
            <a:chExt cx="8479225" cy="1182413"/>
          </a:xfrm>
        </p:grpSpPr>
        <p:sp>
          <p:nvSpPr>
            <p:cNvPr id="8" name="Pentagon 7"/>
            <p:cNvSpPr/>
            <p:nvPr/>
          </p:nvSpPr>
          <p:spPr>
            <a:xfrm flipH="1">
              <a:off x="2819400" y="5297214"/>
              <a:ext cx="5943600" cy="1182413"/>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學會做人</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認識自己，發掘創造力以自我完善</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2" name="TextBox 11"/>
            <p:cNvSpPr txBox="1"/>
            <p:nvPr/>
          </p:nvSpPr>
          <p:spPr>
            <a:xfrm>
              <a:off x="283775" y="5486509"/>
              <a:ext cx="2580289" cy="781752"/>
            </a:xfrm>
            <a:prstGeom prst="rect">
              <a:avLst/>
            </a:prstGeom>
            <a:noFill/>
          </p:spPr>
          <p:txBody>
            <a:bodyPr wrap="square" rtlCol="0">
              <a:spAutoFit/>
            </a:bodyPr>
            <a:lstStyle/>
            <a:p>
              <a:r>
                <a:rPr lang="en-US" sz="2800" b="1" dirty="0" smtClean="0">
                  <a:solidFill>
                    <a:srgbClr val="FF0000"/>
                  </a:solidFill>
                </a:rPr>
                <a:t>Learning to Be</a:t>
              </a:r>
              <a:endParaRPr lang="en-US" sz="2800" b="1" dirty="0">
                <a:solidFill>
                  <a:srgbClr val="FF0000"/>
                </a:solidFill>
              </a:endParaRPr>
            </a:p>
          </p:txBody>
        </p:sp>
      </p:grpSp>
      <p:sp>
        <p:nvSpPr>
          <p:cNvPr id="17" name="Slide Number Placeholder 16"/>
          <p:cNvSpPr>
            <a:spLocks noGrp="1"/>
          </p:cNvSpPr>
          <p:nvPr>
            <p:ph type="sldNum" sz="quarter" idx="12"/>
          </p:nvPr>
        </p:nvSpPr>
        <p:spPr/>
        <p:txBody>
          <a:bodyPr/>
          <a:lstStyle/>
          <a:p>
            <a:fld id="{6AD1C6FD-A228-4DFF-9C48-5B61C80157C8}" type="slidenum">
              <a:rPr lang="en-US" altLang="zh-TW" smtClean="0"/>
              <a:pPr/>
              <a:t>6</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80754" y="499731"/>
          <a:ext cx="8803758" cy="635827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581025" y="3590925"/>
            <a:ext cx="7886700" cy="12810"/>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0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60</a:t>
            </a:fld>
            <a:endParaRPr lang="zh-TW" alt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13087" y="714425"/>
          <a:ext cx="8698710" cy="5543155"/>
        </p:xfrm>
        <a:graphic>
          <a:graphicData uri="http://schemas.openxmlformats.org/drawingml/2006/table">
            <a:tbl>
              <a:tblPr/>
              <a:tblGrid>
                <a:gridCol w="1758084"/>
                <a:gridCol w="1804705"/>
                <a:gridCol w="678261"/>
                <a:gridCol w="720652"/>
                <a:gridCol w="706522"/>
                <a:gridCol w="678261"/>
                <a:gridCol w="669060"/>
                <a:gridCol w="735054"/>
                <a:gridCol w="948111"/>
              </a:tblGrid>
              <a:tr h="1868634">
                <a:tc gridSpan="2">
                  <a:txBody>
                    <a:bodyPr/>
                    <a:lstStyle/>
                    <a:p>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成就感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經歷</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整體滿足感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負面情感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機會</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師生關係</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933">
                <a:tc rowSpan="7">
                  <a:txBody>
                    <a:bodyPr/>
                    <a:lstStyle/>
                    <a:p>
                      <a:pPr algn="ctr">
                        <a:spcAft>
                          <a:spcPts val="0"/>
                        </a:spcAft>
                      </a:pPr>
                      <a:r>
                        <a:rPr lang="zh-TW" altLang="en-US" sz="2200" b="1" kern="100" dirty="0" smtClean="0">
                          <a:latin typeface="Arial" pitchFamily="34" charset="0"/>
                          <a:ea typeface="新細明體"/>
                          <a:cs typeface="Arial" pitchFamily="34" charset="0"/>
                        </a:rPr>
                        <a:t>對學校的態度</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成就感</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675">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經歷</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0.49</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42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整體滿足感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0.62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343">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負面情感</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-0.34</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-0.43</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189">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機會</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0.54</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0.52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-0.37</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186">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社群關係</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0.43</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0.39</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-0.50</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68">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師生關係</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0.36</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-0.37</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0.57</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0.35</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142844" y="0"/>
            <a:ext cx="8880032"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kumimoji="0" lang="zh-TW" altLang="en-US" sz="3200" b="0" i="0" u="none" strike="noStrike" kern="0" cap="none" spc="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61</a:t>
            </a:fld>
            <a:endParaRPr lang="zh-TW" alt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1"/>
          <p:cNvGraphicFramePr>
            <a:graphicFrameLocks/>
          </p:cNvGraphicFramePr>
          <p:nvPr/>
        </p:nvGraphicFramePr>
        <p:xfrm>
          <a:off x="146530" y="478465"/>
          <a:ext cx="8997470" cy="637953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690113" y="3508076"/>
            <a:ext cx="7458974" cy="5750"/>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8"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62</a:t>
            </a:fld>
            <a:endParaRPr lang="zh-TW" alt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2"/>
          <p:cNvGraphicFramePr>
            <a:graphicFrameLocks/>
          </p:cNvGraphicFramePr>
          <p:nvPr/>
        </p:nvGraphicFramePr>
        <p:xfrm>
          <a:off x="159488" y="457200"/>
          <a:ext cx="8825024" cy="627320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636226" y="3419547"/>
            <a:ext cx="7381875" cy="95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63</a:t>
            </a:fld>
            <a:endParaRPr lang="zh-TW" alt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48855" y="568840"/>
          <a:ext cx="8995145" cy="628915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542925" y="3619500"/>
            <a:ext cx="8096250" cy="95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64</a:t>
            </a:fld>
            <a:endParaRPr lang="zh-TW" alt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358" y="663624"/>
          <a:ext cx="8685406" cy="5350756"/>
        </p:xfrm>
        <a:graphic>
          <a:graphicData uri="http://schemas.openxmlformats.org/drawingml/2006/table">
            <a:tbl>
              <a:tblPr/>
              <a:tblGrid>
                <a:gridCol w="1733762"/>
                <a:gridCol w="1498294"/>
                <a:gridCol w="782198"/>
                <a:gridCol w="826265"/>
                <a:gridCol w="837282"/>
                <a:gridCol w="848299"/>
                <a:gridCol w="804231"/>
                <a:gridCol w="661012"/>
                <a:gridCol w="694063"/>
              </a:tblGrid>
              <a:tr h="1682969">
                <a:tc gridSpan="2">
                  <a:txBody>
                    <a:bodyPr/>
                    <a:lstStyle/>
                    <a:p>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sz="1200" kern="100" dirty="0">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成就感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經歷</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整體滿足感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負面情感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機會</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師生關係</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916">
                <a:tc rowSpan="7">
                  <a:txBody>
                    <a:bodyPr/>
                    <a:lstStyle/>
                    <a:p>
                      <a:pPr algn="ctr">
                        <a:spcAft>
                          <a:spcPts val="0"/>
                        </a:spcAft>
                      </a:pPr>
                      <a:r>
                        <a:rPr lang="zh-TW" altLang="en-US" sz="2200" b="1" kern="100" dirty="0" smtClean="0">
                          <a:latin typeface="Arial" pitchFamily="34" charset="0"/>
                          <a:ea typeface="+mn-ea"/>
                          <a:cs typeface="Arial" pitchFamily="34" charset="0"/>
                        </a:rPr>
                        <a:t>對學校的態度</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成就感</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762">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經歷</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0.49</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65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整體滿足感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0.41</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0.60</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153">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負面情感</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-0.27</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-0.29</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-0.39</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762">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機會</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0.45</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0.52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448">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社群關係</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0.41</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0.37</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0.33</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-0.45</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0.34</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088">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師生關係</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0.28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0.41</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0.51</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0.30</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142844" y="0"/>
            <a:ext cx="8880032"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65</a:t>
            </a:fld>
            <a:endParaRPr lang="zh-TW" alt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題項比例：成就感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66</a:t>
            </a:fld>
            <a:endParaRPr lang="zh-TW" altLang="en-US" dirty="0"/>
          </a:p>
        </p:txBody>
      </p:sp>
      <p:graphicFrame>
        <p:nvGraphicFramePr>
          <p:cNvPr id="6" name="圖表 1"/>
          <p:cNvGraphicFramePr>
            <a:graphicFrameLocks/>
          </p:cNvGraphicFramePr>
          <p:nvPr/>
        </p:nvGraphicFramePr>
        <p:xfrm>
          <a:off x="192372" y="557372"/>
          <a:ext cx="8828338" cy="60797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圖表 1"/>
          <p:cNvGraphicFramePr>
            <a:graphicFrameLocks/>
          </p:cNvGraphicFramePr>
          <p:nvPr/>
        </p:nvGraphicFramePr>
        <p:xfrm>
          <a:off x="197351" y="583432"/>
          <a:ext cx="8741166" cy="595093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題項比例：經歷</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67</a:t>
            </a:fld>
            <a:endParaRPr lang="zh-TW" altLang="en-US" dirty="0"/>
          </a:p>
        </p:txBody>
      </p:sp>
      <p:sp>
        <p:nvSpPr>
          <p:cNvPr id="6" name="Right Arrow 5"/>
          <p:cNvSpPr/>
          <p:nvPr/>
        </p:nvSpPr>
        <p:spPr>
          <a:xfrm>
            <a:off x="0" y="3421294"/>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0" y="2423004"/>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61649" y="5308330"/>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1"/>
          <p:cNvGraphicFramePr>
            <a:graphicFrameLocks/>
          </p:cNvGraphicFramePr>
          <p:nvPr/>
        </p:nvGraphicFramePr>
        <p:xfrm>
          <a:off x="251717" y="670388"/>
          <a:ext cx="8717622" cy="597699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題項比例：整體滿足感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68</a:t>
            </a:fld>
            <a:endParaRPr lang="zh-TW" altLang="en-US" dirty="0"/>
          </a:p>
        </p:txBody>
      </p:sp>
      <p:sp>
        <p:nvSpPr>
          <p:cNvPr id="6" name="Right Arrow 5"/>
          <p:cNvSpPr/>
          <p:nvPr/>
        </p:nvSpPr>
        <p:spPr>
          <a:xfrm>
            <a:off x="0" y="5493267"/>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題項比例：負面情感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69</a:t>
            </a:fld>
            <a:endParaRPr lang="zh-TW" altLang="en-US" dirty="0"/>
          </a:p>
        </p:txBody>
      </p:sp>
      <p:graphicFrame>
        <p:nvGraphicFramePr>
          <p:cNvPr id="6" name="圖表 1"/>
          <p:cNvGraphicFramePr>
            <a:graphicFrameLocks/>
          </p:cNvGraphicFramePr>
          <p:nvPr/>
        </p:nvGraphicFramePr>
        <p:xfrm>
          <a:off x="282539" y="629291"/>
          <a:ext cx="8697074" cy="59769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0" y="55181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Title 1"/>
          <p:cNvSpPr>
            <a:spLocks noGrp="1"/>
          </p:cNvSpPr>
          <p:nvPr>
            <p:ph type="title"/>
          </p:nvPr>
        </p:nvSpPr>
        <p:spPr>
          <a:xfrm>
            <a:off x="1071089" y="47298"/>
            <a:ext cx="7010400" cy="662150"/>
          </a:xfrm>
        </p:spPr>
        <p:txBody>
          <a:bodyPr>
            <a:noAutofit/>
          </a:bodyPr>
          <a:lstStyle/>
          <a:p>
            <a:pPr eaLnBrk="1" hangingPunct="1"/>
            <a:r>
              <a:rPr lang="en-US" altLang="zh-TW" sz="4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HK Education Reform</a:t>
            </a:r>
            <a:endParaRPr lang="zh-TW" altLang="en-US" sz="4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TextBox 5"/>
          <p:cNvSpPr txBox="1"/>
          <p:nvPr/>
        </p:nvSpPr>
        <p:spPr>
          <a:xfrm>
            <a:off x="993174" y="6321986"/>
            <a:ext cx="7063152" cy="338554"/>
          </a:xfrm>
          <a:prstGeom prst="rect">
            <a:avLst/>
          </a:prstGeom>
          <a:noFill/>
        </p:spPr>
        <p:txBody>
          <a:bodyPr wrap="none" rtlCol="0">
            <a:spAutoFit/>
          </a:bodyPr>
          <a:lstStyle/>
          <a:p>
            <a:r>
              <a:rPr lang="en-US" altLang="zh-TW" sz="2000" b="1" dirty="0" smtClean="0">
                <a:latin typeface="Arial" pitchFamily="34" charset="0"/>
                <a:ea typeface="新細明體" pitchFamily="18" charset="-120"/>
                <a:cs typeface="Arial" pitchFamily="34" charset="0"/>
              </a:rPr>
              <a:t>(Education Commission, 1999; Reform Proposals, 2000).</a:t>
            </a:r>
            <a:endParaRPr lang="en-US" sz="2000" dirty="0"/>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7</a:t>
            </a:fld>
            <a:endParaRPr lang="zh-TW" alt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題項比例：機會</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70</a:t>
            </a:fld>
            <a:endParaRPr lang="zh-TW" altLang="en-US" dirty="0"/>
          </a:p>
        </p:txBody>
      </p:sp>
      <p:graphicFrame>
        <p:nvGraphicFramePr>
          <p:cNvPr id="6" name="圖表 1"/>
          <p:cNvGraphicFramePr>
            <a:graphicFrameLocks/>
          </p:cNvGraphicFramePr>
          <p:nvPr/>
        </p:nvGraphicFramePr>
        <p:xfrm>
          <a:off x="241441" y="567647"/>
          <a:ext cx="8738171" cy="60591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題項比例：社群關係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71</a:t>
            </a:fld>
            <a:endParaRPr lang="zh-TW" altLang="en-US" dirty="0"/>
          </a:p>
        </p:txBody>
      </p:sp>
      <p:graphicFrame>
        <p:nvGraphicFramePr>
          <p:cNvPr id="6" name="圖表 1"/>
          <p:cNvGraphicFramePr>
            <a:graphicFrameLocks/>
          </p:cNvGraphicFramePr>
          <p:nvPr/>
        </p:nvGraphicFramePr>
        <p:xfrm>
          <a:off x="261991" y="619016"/>
          <a:ext cx="8717622" cy="605918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題項比例：師生關係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72</a:t>
            </a:fld>
            <a:endParaRPr lang="zh-TW" altLang="en-US" dirty="0"/>
          </a:p>
        </p:txBody>
      </p:sp>
      <p:graphicFrame>
        <p:nvGraphicFramePr>
          <p:cNvPr id="6" name="圖表 1"/>
          <p:cNvGraphicFramePr>
            <a:graphicFrameLocks/>
          </p:cNvGraphicFramePr>
          <p:nvPr/>
        </p:nvGraphicFramePr>
        <p:xfrm>
          <a:off x="231169" y="598468"/>
          <a:ext cx="8748444" cy="60489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圖表 1"/>
          <p:cNvGraphicFramePr>
            <a:graphicFrameLocks/>
          </p:cNvGraphicFramePr>
          <p:nvPr/>
        </p:nvGraphicFramePr>
        <p:xfrm>
          <a:off x="261990" y="547098"/>
          <a:ext cx="8748445" cy="612082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題項比例：成就感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73</a:t>
            </a:fld>
            <a:endParaRPr lang="zh-TW" altLang="en-US" dirty="0"/>
          </a:p>
        </p:txBody>
      </p:sp>
      <p:sp>
        <p:nvSpPr>
          <p:cNvPr id="6" name="Right Arrow 5"/>
          <p:cNvSpPr/>
          <p:nvPr/>
        </p:nvSpPr>
        <p:spPr>
          <a:xfrm>
            <a:off x="184935" y="3911046"/>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167825" y="5657652"/>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0" y="3048017"/>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圖表 1"/>
          <p:cNvGraphicFramePr>
            <a:graphicFrameLocks/>
          </p:cNvGraphicFramePr>
          <p:nvPr/>
        </p:nvGraphicFramePr>
        <p:xfrm>
          <a:off x="323635" y="660115"/>
          <a:ext cx="8655977" cy="594616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題項比例：經歷</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74</a:t>
            </a:fld>
            <a:endParaRPr lang="zh-TW" altLang="en-US" dirty="0"/>
          </a:p>
        </p:txBody>
      </p:sp>
      <p:sp>
        <p:nvSpPr>
          <p:cNvPr id="6" name="Right Arrow 5"/>
          <p:cNvSpPr/>
          <p:nvPr/>
        </p:nvSpPr>
        <p:spPr>
          <a:xfrm>
            <a:off x="0" y="3274048"/>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0" y="2318550"/>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題項比例：整體滿足感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75</a:t>
            </a:fld>
            <a:endParaRPr lang="zh-TW" altLang="en-US" dirty="0"/>
          </a:p>
        </p:txBody>
      </p:sp>
      <p:graphicFrame>
        <p:nvGraphicFramePr>
          <p:cNvPr id="6" name="圖表 1"/>
          <p:cNvGraphicFramePr>
            <a:graphicFrameLocks/>
          </p:cNvGraphicFramePr>
          <p:nvPr/>
        </p:nvGraphicFramePr>
        <p:xfrm>
          <a:off x="251717" y="577921"/>
          <a:ext cx="8717622" cy="61311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題項比例：負面情感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76</a:t>
            </a:fld>
            <a:endParaRPr lang="zh-TW" altLang="en-US" dirty="0"/>
          </a:p>
        </p:txBody>
      </p:sp>
      <p:sp>
        <p:nvSpPr>
          <p:cNvPr id="6" name="Right Arrow 5"/>
          <p:cNvSpPr/>
          <p:nvPr/>
        </p:nvSpPr>
        <p:spPr>
          <a:xfrm>
            <a:off x="205483" y="4856268"/>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圖表 1"/>
          <p:cNvGraphicFramePr>
            <a:graphicFrameLocks/>
          </p:cNvGraphicFramePr>
          <p:nvPr/>
        </p:nvGraphicFramePr>
        <p:xfrm>
          <a:off x="385281" y="608744"/>
          <a:ext cx="8584058" cy="60797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題項比例：機會</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77</a:t>
            </a:fld>
            <a:endParaRPr lang="zh-TW" altLang="en-US" dirty="0"/>
          </a:p>
        </p:txBody>
      </p:sp>
      <p:graphicFrame>
        <p:nvGraphicFramePr>
          <p:cNvPr id="6" name="圖表 1"/>
          <p:cNvGraphicFramePr>
            <a:graphicFrameLocks/>
          </p:cNvGraphicFramePr>
          <p:nvPr/>
        </p:nvGraphicFramePr>
        <p:xfrm>
          <a:off x="220893" y="701212"/>
          <a:ext cx="8758719" cy="59667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題項比例：社群關係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78</a:t>
            </a:fld>
            <a:endParaRPr lang="zh-TW" altLang="en-US" dirty="0"/>
          </a:p>
        </p:txBody>
      </p:sp>
      <p:graphicFrame>
        <p:nvGraphicFramePr>
          <p:cNvPr id="6" name="圖表 1"/>
          <p:cNvGraphicFramePr>
            <a:graphicFrameLocks/>
          </p:cNvGraphicFramePr>
          <p:nvPr/>
        </p:nvGraphicFramePr>
        <p:xfrm>
          <a:off x="231167" y="608744"/>
          <a:ext cx="8738171" cy="60694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題項比例：師生關係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79</a:t>
            </a:fld>
            <a:endParaRPr lang="zh-TW" altLang="en-US" dirty="0"/>
          </a:p>
        </p:txBody>
      </p:sp>
      <p:graphicFrame>
        <p:nvGraphicFramePr>
          <p:cNvPr id="6" name="圖表 1"/>
          <p:cNvGraphicFramePr>
            <a:graphicFrameLocks/>
          </p:cNvGraphicFramePr>
          <p:nvPr/>
        </p:nvGraphicFramePr>
        <p:xfrm>
          <a:off x="241443" y="608743"/>
          <a:ext cx="8738170" cy="61208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251" y="6290440"/>
            <a:ext cx="8513549" cy="520262"/>
          </a:xfrm>
        </p:spPr>
        <p:txBody>
          <a:bodyPr>
            <a:noAutofit/>
          </a:bodyPr>
          <a:lstStyle/>
          <a:p>
            <a:pPr marL="0" indent="0" algn="just" eaLnBrk="1" hangingPunct="1">
              <a:spcBef>
                <a:spcPts val="1800"/>
              </a:spcBef>
              <a:buFontTx/>
              <a:buNone/>
            </a:pPr>
            <a:r>
              <a:rPr lang="en-US" altLang="zh-TW" sz="2400" b="1" dirty="0" smtClean="0">
                <a:latin typeface="Arial" pitchFamily="34" charset="0"/>
                <a:ea typeface="新細明體" pitchFamily="18" charset="-120"/>
                <a:cs typeface="Arial" pitchFamily="34" charset="0"/>
              </a:rPr>
              <a:t>Source: Reform Proposals, 2000, p.4</a:t>
            </a:r>
            <a:endParaRPr lang="zh-TW" altLang="en-US" sz="2400" b="1" dirty="0" smtClean="0">
              <a:latin typeface="Arial" pitchFamily="34" charset="0"/>
              <a:ea typeface="新細明體" pitchFamily="18" charset="-120"/>
              <a:cs typeface="Arial" pitchFamily="34" charset="0"/>
            </a:endParaRPr>
          </a:p>
        </p:txBody>
      </p:sp>
      <p:sp>
        <p:nvSpPr>
          <p:cNvPr id="5" name="Title 1"/>
          <p:cNvSpPr txBox="1">
            <a:spLocks/>
          </p:cNvSpPr>
          <p:nvPr/>
        </p:nvSpPr>
        <p:spPr>
          <a:xfrm>
            <a:off x="1071089" y="47298"/>
            <a:ext cx="7010400" cy="6621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w="18415" cmpd="sng">
                  <a:solidFill>
                    <a:srgbClr val="FFFFFF"/>
                  </a:solidFill>
                  <a:prstDash val="solid"/>
                </a:ln>
                <a:solidFill>
                  <a:srgbClr val="FFFFFF"/>
                </a:solidFill>
                <a:effectLst>
                  <a:glow rad="139700">
                    <a:schemeClr val="accent1">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Education aims…</a:t>
            </a:r>
            <a:endParaRPr kumimoji="0" lang="zh-TW" altLang="en-US" sz="4000" b="0" i="0" u="none" strike="noStrike" kern="1200" cap="none" spc="0" normalizeH="0" baseline="0" noProof="0" dirty="0" smtClean="0">
              <a:ln w="18415" cmpd="sng">
                <a:solidFill>
                  <a:srgbClr val="FFFFFF"/>
                </a:solidFill>
                <a:prstDash val="solid"/>
              </a:ln>
              <a:solidFill>
                <a:srgbClr val="FFFFFF"/>
              </a:solidFill>
              <a:effectLst>
                <a:glow rad="139700">
                  <a:schemeClr val="accent1">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sp>
        <p:nvSpPr>
          <p:cNvPr id="8" name="Rounded Rectangle 7"/>
          <p:cNvSpPr/>
          <p:nvPr/>
        </p:nvSpPr>
        <p:spPr>
          <a:xfrm>
            <a:off x="299545" y="772515"/>
            <a:ext cx="8503920" cy="662152"/>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capable of life-long learning</a:t>
            </a:r>
            <a:endParaRPr lang="en-US" sz="2400" dirty="0"/>
          </a:p>
        </p:txBody>
      </p:sp>
      <p:sp>
        <p:nvSpPr>
          <p:cNvPr id="9" name="Rounded Rectangle 8"/>
          <p:cNvSpPr/>
          <p:nvPr/>
        </p:nvSpPr>
        <p:spPr>
          <a:xfrm>
            <a:off x="310053" y="1634363"/>
            <a:ext cx="8503920" cy="662152"/>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critical and exploratory thinking</a:t>
            </a:r>
            <a:endParaRPr lang="en-US" sz="2400" dirty="0"/>
          </a:p>
        </p:txBody>
      </p:sp>
      <p:sp>
        <p:nvSpPr>
          <p:cNvPr id="10" name="Rounded Rectangle 9"/>
          <p:cNvSpPr/>
          <p:nvPr/>
        </p:nvSpPr>
        <p:spPr>
          <a:xfrm>
            <a:off x="320564" y="2511977"/>
            <a:ext cx="8503920" cy="662152"/>
          </a:xfrm>
          <a:prstGeom prst="roundRect">
            <a:avLst/>
          </a:prstGeom>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innovating and adapting to change</a:t>
            </a:r>
            <a:endParaRPr lang="en-US" sz="2400" dirty="0"/>
          </a:p>
        </p:txBody>
      </p:sp>
      <p:sp>
        <p:nvSpPr>
          <p:cNvPr id="11" name="Rounded Rectangle 10"/>
          <p:cNvSpPr/>
          <p:nvPr/>
        </p:nvSpPr>
        <p:spPr>
          <a:xfrm>
            <a:off x="331074" y="3326528"/>
            <a:ext cx="8503920" cy="662152"/>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filled with self-confidence and team spirit</a:t>
            </a:r>
            <a:endParaRPr lang="en-US" sz="2400" dirty="0"/>
          </a:p>
        </p:txBody>
      </p:sp>
      <p:sp>
        <p:nvSpPr>
          <p:cNvPr id="12" name="Rounded Rectangle 11"/>
          <p:cNvSpPr/>
          <p:nvPr/>
        </p:nvSpPr>
        <p:spPr>
          <a:xfrm>
            <a:off x="315312" y="4193637"/>
            <a:ext cx="8503920" cy="930166"/>
          </a:xfrm>
          <a:prstGeom prst="roundRect">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willing to put forward continuing effort for the prosperity, progress, freedom and democracy of their society</a:t>
            </a:r>
            <a:endParaRPr lang="en-US" sz="2400" dirty="0"/>
          </a:p>
        </p:txBody>
      </p:sp>
      <p:sp>
        <p:nvSpPr>
          <p:cNvPr id="13" name="Rounded Rectangle 12"/>
          <p:cNvSpPr/>
          <p:nvPr/>
        </p:nvSpPr>
        <p:spPr>
          <a:xfrm>
            <a:off x="320564" y="5312983"/>
            <a:ext cx="8503920" cy="882869"/>
          </a:xfrm>
          <a:prstGeom prst="round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contribute to the future well-being of the nation and the world at large</a:t>
            </a:r>
            <a:endParaRPr lang="en-US" sz="2400" dirty="0"/>
          </a:p>
        </p:txBody>
      </p:sp>
      <p:sp>
        <p:nvSpPr>
          <p:cNvPr id="14" name="Slide Number Placeholder 13"/>
          <p:cNvSpPr>
            <a:spLocks noGrp="1"/>
          </p:cNvSpPr>
          <p:nvPr>
            <p:ph type="sldNum" sz="quarter" idx="12"/>
          </p:nvPr>
        </p:nvSpPr>
        <p:spPr/>
        <p:txBody>
          <a:bodyPr/>
          <a:lstStyle/>
          <a:p>
            <a:fld id="{811AAEEF-F233-4E32-A923-D4DF4B556C67}" type="slidenum">
              <a:rPr lang="en-US" altLang="zh-TW" smtClean="0"/>
              <a:pPr/>
              <a:t>8</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313069"/>
          </a:xfrm>
          <a:prstGeom prst="rect">
            <a:avLst/>
          </a:prstGeom>
          <a:noFill/>
        </p:spPr>
        <p:txBody>
          <a:bodyPr wrap="square" rtlCol="0">
            <a:spAutoFit/>
          </a:bodyPr>
          <a:lstStyle/>
          <a:p>
            <a:pPr>
              <a:lnSpc>
                <a:spcPct val="130000"/>
              </a:lnSpc>
            </a:pP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APASO-II </a:t>
            </a: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常模例子：</a:t>
            </a: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 </a:t>
            </a:r>
          </a:p>
          <a:p>
            <a:pPr>
              <a:lnSpc>
                <a:spcPct val="130000"/>
              </a:lnSpc>
            </a:pP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動力</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中學</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80</a:t>
            </a:fld>
            <a:endParaRPr lang="zh-TW" alt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1A23D7EB-D410-4442-97D3-5586C3BB8AC8}" type="slidenum">
              <a:rPr lang="en-US" altLang="zh-TW"/>
              <a:pPr/>
              <a:t>81</a:t>
            </a:fld>
            <a:endParaRPr lang="en-US" altLang="zh-TW"/>
          </a:p>
        </p:txBody>
      </p:sp>
      <p:grpSp>
        <p:nvGrpSpPr>
          <p:cNvPr id="2" name="Group 2"/>
          <p:cNvGrpSpPr>
            <a:grpSpLocks/>
          </p:cNvGrpSpPr>
          <p:nvPr/>
        </p:nvGrpSpPr>
        <p:grpSpPr bwMode="auto">
          <a:xfrm>
            <a:off x="98387" y="5667375"/>
            <a:ext cx="7350628" cy="963613"/>
            <a:chOff x="46" y="3570"/>
            <a:chExt cx="4603" cy="607"/>
          </a:xfrm>
        </p:grpSpPr>
        <p:sp>
          <p:nvSpPr>
            <p:cNvPr id="226307" name="AutoShape 3"/>
            <p:cNvSpPr>
              <a:spLocks noChangeArrowheads="1"/>
            </p:cNvSpPr>
            <p:nvPr/>
          </p:nvSpPr>
          <p:spPr bwMode="auto">
            <a:xfrm flipV="1">
              <a:off x="125" y="3570"/>
              <a:ext cx="4472" cy="607"/>
            </a:xfrm>
            <a:custGeom>
              <a:avLst/>
              <a:gdLst>
                <a:gd name="G0" fmla="+- 1809 0 0"/>
                <a:gd name="G1" fmla="+- 21600 0 1809"/>
                <a:gd name="G2" fmla="*/ 1809 1 2"/>
                <a:gd name="G3" fmla="+- 21600 0 G2"/>
                <a:gd name="G4" fmla="+/ 1809 21600 2"/>
                <a:gd name="G5" fmla="+/ G1 0 2"/>
                <a:gd name="G6" fmla="*/ 21600 21600 1809"/>
                <a:gd name="G7" fmla="*/ G6 1 2"/>
                <a:gd name="G8" fmla="+- 21600 0 G7"/>
                <a:gd name="G9" fmla="*/ 21600 1 2"/>
                <a:gd name="G10" fmla="+- 1809 0 G9"/>
                <a:gd name="G11" fmla="?: G10 G8 0"/>
                <a:gd name="G12" fmla="?: G10 G7 21600"/>
                <a:gd name="T0" fmla="*/ 20695 w 21600"/>
                <a:gd name="T1" fmla="*/ 10800 h 21600"/>
                <a:gd name="T2" fmla="*/ 10800 w 21600"/>
                <a:gd name="T3" fmla="*/ 21600 h 21600"/>
                <a:gd name="T4" fmla="*/ 905 w 21600"/>
                <a:gd name="T5" fmla="*/ 10800 h 21600"/>
                <a:gd name="T6" fmla="*/ 10800 w 21600"/>
                <a:gd name="T7" fmla="*/ 0 h 21600"/>
                <a:gd name="T8" fmla="*/ 2705 w 21600"/>
                <a:gd name="T9" fmla="*/ 2705 h 21600"/>
                <a:gd name="T10" fmla="*/ 18895 w 21600"/>
                <a:gd name="T11" fmla="*/ 18895 h 21600"/>
              </a:gdLst>
              <a:ahLst/>
              <a:cxnLst>
                <a:cxn ang="0">
                  <a:pos x="T0" y="T1"/>
                </a:cxn>
                <a:cxn ang="0">
                  <a:pos x="T2" y="T3"/>
                </a:cxn>
                <a:cxn ang="0">
                  <a:pos x="T4" y="T5"/>
                </a:cxn>
                <a:cxn ang="0">
                  <a:pos x="T6" y="T7"/>
                </a:cxn>
              </a:cxnLst>
              <a:rect l="T8" t="T9" r="T10" b="T11"/>
              <a:pathLst>
                <a:path w="21600" h="21600">
                  <a:moveTo>
                    <a:pt x="0" y="0"/>
                  </a:moveTo>
                  <a:lnTo>
                    <a:pt x="1809" y="21600"/>
                  </a:lnTo>
                  <a:lnTo>
                    <a:pt x="19791" y="21600"/>
                  </a:lnTo>
                  <a:lnTo>
                    <a:pt x="21600" y="0"/>
                  </a:lnTo>
                  <a:close/>
                </a:path>
              </a:pathLst>
            </a:custGeom>
            <a:solidFill>
              <a:srgbClr val="FF0000"/>
            </a:solidFill>
            <a:ln w="28575">
              <a:solidFill>
                <a:schemeClr val="tx1"/>
              </a:solidFill>
              <a:miter lim="800000"/>
              <a:headEnd/>
              <a:tailEnd/>
            </a:ln>
            <a:effectLst/>
          </p:spPr>
          <p:txBody>
            <a:bodyPr wrap="none" anchor="ctr"/>
            <a:lstStyle/>
            <a:p>
              <a:endParaRPr lang="en-US"/>
            </a:p>
          </p:txBody>
        </p:sp>
        <p:sp>
          <p:nvSpPr>
            <p:cNvPr id="226308" name="Text Box 4"/>
            <p:cNvSpPr txBox="1">
              <a:spLocks noChangeArrowheads="1"/>
            </p:cNvSpPr>
            <p:nvPr/>
          </p:nvSpPr>
          <p:spPr bwMode="auto">
            <a:xfrm>
              <a:off x="46" y="3667"/>
              <a:ext cx="4603" cy="330"/>
            </a:xfrm>
            <a:prstGeom prst="rect">
              <a:avLst/>
            </a:prstGeom>
            <a:noFill/>
            <a:ln w="9525">
              <a:noFill/>
              <a:miter lim="800000"/>
              <a:headEnd/>
              <a:tailEnd/>
            </a:ln>
            <a:effectLst/>
          </p:spPr>
          <p:txBody>
            <a:bodyPr>
              <a:spAutoFit/>
            </a:bodyPr>
            <a:lstStyle/>
            <a:p>
              <a:pPr algn="ctr"/>
              <a:r>
                <a:rPr lang="en-US" altLang="zh-TW" sz="2800" dirty="0" smtClean="0">
                  <a:solidFill>
                    <a:schemeClr val="dk1"/>
                  </a:solidFill>
                  <a:latin typeface="Arial" pitchFamily="34" charset="0"/>
                  <a:ea typeface="MingLiU" pitchFamily="49" charset="-120"/>
                  <a:cs typeface="Arial" pitchFamily="34" charset="0"/>
                </a:rPr>
                <a:t>Physiological: Basic Needs</a:t>
              </a:r>
              <a:endParaRPr lang="en-US" altLang="zh-TW" sz="2800" dirty="0">
                <a:solidFill>
                  <a:schemeClr val="dk1"/>
                </a:solidFill>
                <a:latin typeface="Arial" pitchFamily="34" charset="0"/>
                <a:ea typeface="MingLiU" pitchFamily="49" charset="-120"/>
                <a:cs typeface="Arial" pitchFamily="34" charset="0"/>
              </a:endParaRPr>
            </a:p>
          </p:txBody>
        </p:sp>
      </p:grpSp>
      <p:grpSp>
        <p:nvGrpSpPr>
          <p:cNvPr id="3" name="Group 5"/>
          <p:cNvGrpSpPr>
            <a:grpSpLocks/>
          </p:cNvGrpSpPr>
          <p:nvPr/>
        </p:nvGrpSpPr>
        <p:grpSpPr bwMode="auto">
          <a:xfrm>
            <a:off x="799307" y="4702175"/>
            <a:ext cx="5969483" cy="963613"/>
            <a:chOff x="494" y="2962"/>
            <a:chExt cx="3734" cy="607"/>
          </a:xfrm>
        </p:grpSpPr>
        <p:sp>
          <p:nvSpPr>
            <p:cNvPr id="226310" name="AutoShape 6"/>
            <p:cNvSpPr>
              <a:spLocks noChangeArrowheads="1"/>
            </p:cNvSpPr>
            <p:nvPr/>
          </p:nvSpPr>
          <p:spPr bwMode="auto">
            <a:xfrm flipV="1">
              <a:off x="494" y="2962"/>
              <a:ext cx="3734" cy="607"/>
            </a:xfrm>
            <a:custGeom>
              <a:avLst/>
              <a:gdLst>
                <a:gd name="G0" fmla="+- 2099 0 0"/>
                <a:gd name="G1" fmla="+- 21600 0 2099"/>
                <a:gd name="G2" fmla="*/ 2099 1 2"/>
                <a:gd name="G3" fmla="+- 21600 0 G2"/>
                <a:gd name="G4" fmla="+/ 2099 21600 2"/>
                <a:gd name="G5" fmla="+/ G1 0 2"/>
                <a:gd name="G6" fmla="*/ 21600 21600 2099"/>
                <a:gd name="G7" fmla="*/ G6 1 2"/>
                <a:gd name="G8" fmla="+- 21600 0 G7"/>
                <a:gd name="G9" fmla="*/ 21600 1 2"/>
                <a:gd name="G10" fmla="+- 2099 0 G9"/>
                <a:gd name="G11" fmla="?: G10 G8 0"/>
                <a:gd name="G12" fmla="?: G10 G7 21600"/>
                <a:gd name="T0" fmla="*/ 20550 w 21600"/>
                <a:gd name="T1" fmla="*/ 10800 h 21600"/>
                <a:gd name="T2" fmla="*/ 10800 w 21600"/>
                <a:gd name="T3" fmla="*/ 21600 h 21600"/>
                <a:gd name="T4" fmla="*/ 1050 w 21600"/>
                <a:gd name="T5" fmla="*/ 10800 h 21600"/>
                <a:gd name="T6" fmla="*/ 10800 w 21600"/>
                <a:gd name="T7" fmla="*/ 0 h 21600"/>
                <a:gd name="T8" fmla="*/ 2850 w 21600"/>
                <a:gd name="T9" fmla="*/ 2850 h 21600"/>
                <a:gd name="T10" fmla="*/ 18750 w 21600"/>
                <a:gd name="T11" fmla="*/ 18750 h 21600"/>
              </a:gdLst>
              <a:ahLst/>
              <a:cxnLst>
                <a:cxn ang="0">
                  <a:pos x="T0" y="T1"/>
                </a:cxn>
                <a:cxn ang="0">
                  <a:pos x="T2" y="T3"/>
                </a:cxn>
                <a:cxn ang="0">
                  <a:pos x="T4" y="T5"/>
                </a:cxn>
                <a:cxn ang="0">
                  <a:pos x="T6" y="T7"/>
                </a:cxn>
              </a:cxnLst>
              <a:rect l="T8" t="T9" r="T10" b="T11"/>
              <a:pathLst>
                <a:path w="21600" h="21600">
                  <a:moveTo>
                    <a:pt x="0" y="0"/>
                  </a:moveTo>
                  <a:lnTo>
                    <a:pt x="2099" y="21600"/>
                  </a:lnTo>
                  <a:lnTo>
                    <a:pt x="19501" y="21600"/>
                  </a:lnTo>
                  <a:lnTo>
                    <a:pt x="21600" y="0"/>
                  </a:lnTo>
                  <a:close/>
                </a:path>
              </a:pathLst>
            </a:custGeom>
            <a:gradFill rotWithShape="1">
              <a:gsLst>
                <a:gs pos="0">
                  <a:srgbClr val="FFCC66">
                    <a:gamma/>
                    <a:tint val="0"/>
                    <a:invGamma/>
                  </a:srgbClr>
                </a:gs>
                <a:gs pos="100000">
                  <a:srgbClr val="FFCC66"/>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1" name="Text Box 7"/>
            <p:cNvSpPr txBox="1">
              <a:spLocks noChangeArrowheads="1"/>
            </p:cNvSpPr>
            <p:nvPr/>
          </p:nvSpPr>
          <p:spPr bwMode="auto">
            <a:xfrm>
              <a:off x="1019" y="3078"/>
              <a:ext cx="2657" cy="330"/>
            </a:xfrm>
            <a:prstGeom prst="rect">
              <a:avLst/>
            </a:prstGeom>
            <a:noFill/>
            <a:ln w="9525">
              <a:noFill/>
              <a:miter lim="800000"/>
              <a:headEnd/>
              <a:tailEnd/>
            </a:ln>
            <a:effectLst/>
          </p:spPr>
          <p:txBody>
            <a:bodyPr>
              <a:spAutoFit/>
            </a:bodyPr>
            <a:lstStyle/>
            <a:p>
              <a:pPr algn="ctr"/>
              <a:r>
                <a:rPr lang="en-US" altLang="zh-TW" sz="2800" dirty="0" smtClean="0">
                  <a:solidFill>
                    <a:schemeClr val="dk1"/>
                  </a:solidFill>
                  <a:latin typeface="Arial" pitchFamily="34" charset="0"/>
                  <a:ea typeface="MingLiU" pitchFamily="49" charset="-120"/>
                  <a:cs typeface="Arial" pitchFamily="34" charset="0"/>
                </a:rPr>
                <a:t>Safety</a:t>
              </a:r>
              <a:endParaRPr lang="en-US" altLang="zh-TW" sz="2800" dirty="0">
                <a:solidFill>
                  <a:schemeClr val="dk1"/>
                </a:solidFill>
                <a:latin typeface="Arial" pitchFamily="34" charset="0"/>
                <a:ea typeface="MingLiU" pitchFamily="49" charset="-120"/>
                <a:cs typeface="Arial" pitchFamily="34" charset="0"/>
              </a:endParaRPr>
            </a:p>
          </p:txBody>
        </p:sp>
      </p:grpSp>
      <p:grpSp>
        <p:nvGrpSpPr>
          <p:cNvPr id="4" name="Group 8"/>
          <p:cNvGrpSpPr>
            <a:grpSpLocks/>
          </p:cNvGrpSpPr>
          <p:nvPr/>
        </p:nvGrpSpPr>
        <p:grpSpPr bwMode="auto">
          <a:xfrm>
            <a:off x="1382713" y="3776663"/>
            <a:ext cx="4806214" cy="925512"/>
            <a:chOff x="861" y="2379"/>
            <a:chExt cx="2999" cy="583"/>
          </a:xfrm>
        </p:grpSpPr>
        <p:sp>
          <p:nvSpPr>
            <p:cNvPr id="226313" name="AutoShape 9"/>
            <p:cNvSpPr>
              <a:spLocks noChangeArrowheads="1"/>
            </p:cNvSpPr>
            <p:nvPr/>
          </p:nvSpPr>
          <p:spPr bwMode="auto">
            <a:xfrm flipV="1">
              <a:off x="861" y="2379"/>
              <a:ext cx="2999" cy="583"/>
            </a:xfrm>
            <a:custGeom>
              <a:avLst/>
              <a:gdLst>
                <a:gd name="G0" fmla="+- 2547 0 0"/>
                <a:gd name="G1" fmla="+- 21600 0 2547"/>
                <a:gd name="G2" fmla="*/ 2547 1 2"/>
                <a:gd name="G3" fmla="+- 21600 0 G2"/>
                <a:gd name="G4" fmla="+/ 2547 21600 2"/>
                <a:gd name="G5" fmla="+/ G1 0 2"/>
                <a:gd name="G6" fmla="*/ 21600 21600 2547"/>
                <a:gd name="G7" fmla="*/ G6 1 2"/>
                <a:gd name="G8" fmla="+- 21600 0 G7"/>
                <a:gd name="G9" fmla="*/ 21600 1 2"/>
                <a:gd name="G10" fmla="+- 2547 0 G9"/>
                <a:gd name="G11" fmla="?: G10 G8 0"/>
                <a:gd name="G12" fmla="?: G10 G7 21600"/>
                <a:gd name="T0" fmla="*/ 20326 w 21600"/>
                <a:gd name="T1" fmla="*/ 10800 h 21600"/>
                <a:gd name="T2" fmla="*/ 10800 w 21600"/>
                <a:gd name="T3" fmla="*/ 21600 h 21600"/>
                <a:gd name="T4" fmla="*/ 1274 w 21600"/>
                <a:gd name="T5" fmla="*/ 10800 h 21600"/>
                <a:gd name="T6" fmla="*/ 10800 w 21600"/>
                <a:gd name="T7" fmla="*/ 0 h 21600"/>
                <a:gd name="T8" fmla="*/ 3074 w 21600"/>
                <a:gd name="T9" fmla="*/ 3074 h 21600"/>
                <a:gd name="T10" fmla="*/ 18526 w 21600"/>
                <a:gd name="T11" fmla="*/ 18526 h 21600"/>
              </a:gdLst>
              <a:ahLst/>
              <a:cxnLst>
                <a:cxn ang="0">
                  <a:pos x="T0" y="T1"/>
                </a:cxn>
                <a:cxn ang="0">
                  <a:pos x="T2" y="T3"/>
                </a:cxn>
                <a:cxn ang="0">
                  <a:pos x="T4" y="T5"/>
                </a:cxn>
                <a:cxn ang="0">
                  <a:pos x="T6" y="T7"/>
                </a:cxn>
              </a:cxnLst>
              <a:rect l="T8" t="T9" r="T10" b="T11"/>
              <a:pathLst>
                <a:path w="21600" h="21600">
                  <a:moveTo>
                    <a:pt x="0" y="0"/>
                  </a:moveTo>
                  <a:lnTo>
                    <a:pt x="2547" y="21600"/>
                  </a:lnTo>
                  <a:lnTo>
                    <a:pt x="19053" y="21600"/>
                  </a:lnTo>
                  <a:lnTo>
                    <a:pt x="21600" y="0"/>
                  </a:lnTo>
                  <a:close/>
                </a:path>
              </a:pathLst>
            </a:custGeom>
            <a:gradFill rotWithShape="1">
              <a:gsLst>
                <a:gs pos="0">
                  <a:srgbClr val="FFFF99">
                    <a:gamma/>
                    <a:tint val="0"/>
                    <a:invGamma/>
                  </a:srgbClr>
                </a:gs>
                <a:gs pos="100000">
                  <a:srgbClr val="FFFF99"/>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4" name="Text Box 10"/>
            <p:cNvSpPr txBox="1">
              <a:spLocks noChangeArrowheads="1"/>
            </p:cNvSpPr>
            <p:nvPr/>
          </p:nvSpPr>
          <p:spPr bwMode="auto">
            <a:xfrm>
              <a:off x="1019" y="2513"/>
              <a:ext cx="2657" cy="271"/>
            </a:xfrm>
            <a:prstGeom prst="rect">
              <a:avLst/>
            </a:prstGeom>
            <a:noFill/>
            <a:ln w="9525">
              <a:noFill/>
              <a:miter lim="800000"/>
              <a:headEnd/>
              <a:tailEnd/>
            </a:ln>
            <a:effectLst/>
          </p:spPr>
          <p:txBody>
            <a:bodyPr lIns="0" tIns="0" rIns="0" bIns="0">
              <a:spAutoFit/>
            </a:bodyPr>
            <a:lstStyle/>
            <a:p>
              <a:pPr algn="ctr">
                <a:spcBef>
                  <a:spcPct val="50000"/>
                </a:spcBef>
              </a:pPr>
              <a:r>
                <a:rPr lang="en-US" altLang="zh-TW" sz="2800" dirty="0" smtClean="0">
                  <a:solidFill>
                    <a:schemeClr val="dk1"/>
                  </a:solidFill>
                  <a:latin typeface="Arial" pitchFamily="34" charset="0"/>
                  <a:ea typeface="MingLiU" pitchFamily="49" charset="-120"/>
                  <a:cs typeface="Arial" pitchFamily="34" charset="0"/>
                </a:rPr>
                <a:t>Sense of Belongings</a:t>
              </a:r>
              <a:endParaRPr lang="en-US" sz="2800" dirty="0">
                <a:solidFill>
                  <a:schemeClr val="dk1"/>
                </a:solidFill>
                <a:latin typeface="Arial" pitchFamily="34" charset="0"/>
                <a:ea typeface="MingLiU" pitchFamily="49" charset="-120"/>
                <a:cs typeface="Arial" pitchFamily="34" charset="0"/>
              </a:endParaRPr>
            </a:p>
          </p:txBody>
        </p:sp>
      </p:grpSp>
      <p:grpSp>
        <p:nvGrpSpPr>
          <p:cNvPr id="5" name="Group 11"/>
          <p:cNvGrpSpPr>
            <a:grpSpLocks/>
          </p:cNvGrpSpPr>
          <p:nvPr/>
        </p:nvGrpSpPr>
        <p:grpSpPr bwMode="auto">
          <a:xfrm>
            <a:off x="1654175" y="2854325"/>
            <a:ext cx="4217988" cy="922338"/>
            <a:chOff x="1019" y="1798"/>
            <a:chExt cx="2657" cy="581"/>
          </a:xfrm>
        </p:grpSpPr>
        <p:sp>
          <p:nvSpPr>
            <p:cNvPr id="226316" name="AutoShape 12"/>
            <p:cNvSpPr>
              <a:spLocks noChangeArrowheads="1"/>
            </p:cNvSpPr>
            <p:nvPr/>
          </p:nvSpPr>
          <p:spPr bwMode="auto">
            <a:xfrm flipV="1">
              <a:off x="1203" y="1798"/>
              <a:ext cx="2315" cy="581"/>
            </a:xfrm>
            <a:custGeom>
              <a:avLst/>
              <a:gdLst>
                <a:gd name="G0" fmla="+- 3214 0 0"/>
                <a:gd name="G1" fmla="+- 21600 0 3214"/>
                <a:gd name="G2" fmla="*/ 3214 1 2"/>
                <a:gd name="G3" fmla="+- 21600 0 G2"/>
                <a:gd name="G4" fmla="+/ 3214 21600 2"/>
                <a:gd name="G5" fmla="+/ G1 0 2"/>
                <a:gd name="G6" fmla="*/ 21600 21600 3214"/>
                <a:gd name="G7" fmla="*/ G6 1 2"/>
                <a:gd name="G8" fmla="+- 21600 0 G7"/>
                <a:gd name="G9" fmla="*/ 21600 1 2"/>
                <a:gd name="G10" fmla="+- 3214 0 G9"/>
                <a:gd name="G11" fmla="?: G10 G8 0"/>
                <a:gd name="G12" fmla="?: G10 G7 21600"/>
                <a:gd name="T0" fmla="*/ 19993 w 21600"/>
                <a:gd name="T1" fmla="*/ 10800 h 21600"/>
                <a:gd name="T2" fmla="*/ 10800 w 21600"/>
                <a:gd name="T3" fmla="*/ 21600 h 21600"/>
                <a:gd name="T4" fmla="*/ 1607 w 21600"/>
                <a:gd name="T5" fmla="*/ 10800 h 21600"/>
                <a:gd name="T6" fmla="*/ 10800 w 21600"/>
                <a:gd name="T7" fmla="*/ 0 h 21600"/>
                <a:gd name="T8" fmla="*/ 3407 w 21600"/>
                <a:gd name="T9" fmla="*/ 3407 h 21600"/>
                <a:gd name="T10" fmla="*/ 18193 w 21600"/>
                <a:gd name="T11" fmla="*/ 18193 h 21600"/>
              </a:gdLst>
              <a:ahLst/>
              <a:cxnLst>
                <a:cxn ang="0">
                  <a:pos x="T0" y="T1"/>
                </a:cxn>
                <a:cxn ang="0">
                  <a:pos x="T2" y="T3"/>
                </a:cxn>
                <a:cxn ang="0">
                  <a:pos x="T4" y="T5"/>
                </a:cxn>
                <a:cxn ang="0">
                  <a:pos x="T6" y="T7"/>
                </a:cxn>
              </a:cxnLst>
              <a:rect l="T8" t="T9" r="T10" b="T11"/>
              <a:pathLst>
                <a:path w="21600" h="21600">
                  <a:moveTo>
                    <a:pt x="0" y="0"/>
                  </a:moveTo>
                  <a:lnTo>
                    <a:pt x="3214" y="21600"/>
                  </a:lnTo>
                  <a:lnTo>
                    <a:pt x="18386" y="21600"/>
                  </a:lnTo>
                  <a:lnTo>
                    <a:pt x="21600" y="0"/>
                  </a:lnTo>
                  <a:close/>
                </a:path>
              </a:pathLst>
            </a:custGeom>
            <a:gradFill rotWithShape="1">
              <a:gsLst>
                <a:gs pos="0">
                  <a:srgbClr val="CCFFCC">
                    <a:gamma/>
                    <a:tint val="0"/>
                    <a:invGamma/>
                  </a:srgbClr>
                </a:gs>
                <a:gs pos="100000">
                  <a:srgbClr val="CCFFCC"/>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7" name="Text Box 13"/>
            <p:cNvSpPr txBox="1">
              <a:spLocks noChangeArrowheads="1"/>
            </p:cNvSpPr>
            <p:nvPr/>
          </p:nvSpPr>
          <p:spPr bwMode="auto">
            <a:xfrm>
              <a:off x="1019" y="1937"/>
              <a:ext cx="2657" cy="271"/>
            </a:xfrm>
            <a:prstGeom prst="rect">
              <a:avLst/>
            </a:prstGeom>
            <a:noFill/>
            <a:ln w="9525">
              <a:noFill/>
              <a:miter lim="800000"/>
              <a:headEnd/>
              <a:tailEnd/>
            </a:ln>
            <a:effectLst/>
          </p:spPr>
          <p:txBody>
            <a:bodyPr lIns="0" tIns="0" rIns="0" bIns="0">
              <a:spAutoFit/>
            </a:bodyPr>
            <a:lstStyle/>
            <a:p>
              <a:pPr algn="ctr">
                <a:spcBef>
                  <a:spcPct val="50000"/>
                </a:spcBef>
              </a:pPr>
              <a:r>
                <a:rPr lang="en-US" sz="2800" dirty="0" smtClean="0">
                  <a:solidFill>
                    <a:schemeClr val="dk1"/>
                  </a:solidFill>
                  <a:latin typeface="Arial" pitchFamily="34" charset="0"/>
                  <a:ea typeface="MingLiU" pitchFamily="49" charset="-120"/>
                  <a:cs typeface="Arial" pitchFamily="34" charset="0"/>
                </a:rPr>
                <a:t>Self-Esteem</a:t>
              </a:r>
              <a:endParaRPr lang="en-US" sz="2800" dirty="0">
                <a:solidFill>
                  <a:schemeClr val="dk1"/>
                </a:solidFill>
                <a:latin typeface="Arial" pitchFamily="34" charset="0"/>
                <a:ea typeface="MingLiU" pitchFamily="49" charset="-120"/>
                <a:cs typeface="Arial" pitchFamily="34" charset="0"/>
              </a:endParaRPr>
            </a:p>
          </p:txBody>
        </p:sp>
      </p:grpSp>
      <p:grpSp>
        <p:nvGrpSpPr>
          <p:cNvPr id="6" name="Group 14"/>
          <p:cNvGrpSpPr>
            <a:grpSpLocks/>
          </p:cNvGrpSpPr>
          <p:nvPr/>
        </p:nvGrpSpPr>
        <p:grpSpPr bwMode="auto">
          <a:xfrm>
            <a:off x="1692813" y="735013"/>
            <a:ext cx="4217987" cy="2119312"/>
            <a:chOff x="1046" y="463"/>
            <a:chExt cx="2657" cy="1335"/>
          </a:xfrm>
        </p:grpSpPr>
        <p:sp>
          <p:nvSpPr>
            <p:cNvPr id="226319" name="AutoShape 15"/>
            <p:cNvSpPr>
              <a:spLocks noChangeArrowheads="1"/>
            </p:cNvSpPr>
            <p:nvPr/>
          </p:nvSpPr>
          <p:spPr bwMode="auto">
            <a:xfrm>
              <a:off x="1545" y="463"/>
              <a:ext cx="1631" cy="1335"/>
            </a:xfrm>
            <a:prstGeom prst="triangle">
              <a:avLst>
                <a:gd name="adj" fmla="val 50000"/>
              </a:avLst>
            </a:prstGeom>
            <a:gradFill rotWithShape="1">
              <a:gsLst>
                <a:gs pos="0">
                  <a:srgbClr val="E9D3FF">
                    <a:gamma/>
                    <a:tint val="0"/>
                    <a:invGamma/>
                  </a:srgbClr>
                </a:gs>
                <a:gs pos="100000">
                  <a:srgbClr val="E9D3FF"/>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20" name="Text Box 16"/>
            <p:cNvSpPr txBox="1">
              <a:spLocks noChangeArrowheads="1"/>
            </p:cNvSpPr>
            <p:nvPr/>
          </p:nvSpPr>
          <p:spPr bwMode="auto">
            <a:xfrm>
              <a:off x="1046" y="1189"/>
              <a:ext cx="2657" cy="543"/>
            </a:xfrm>
            <a:prstGeom prst="rect">
              <a:avLst/>
            </a:prstGeom>
            <a:noFill/>
            <a:ln w="9525">
              <a:noFill/>
              <a:miter lim="800000"/>
              <a:headEnd/>
              <a:tailEnd/>
            </a:ln>
            <a:effectLst/>
          </p:spPr>
          <p:txBody>
            <a:bodyPr lIns="0" tIns="0" rIns="0" bIns="0">
              <a:spAutoFit/>
            </a:bodyPr>
            <a:lstStyle/>
            <a:p>
              <a:pPr algn="ctr"/>
              <a:r>
                <a:rPr lang="en-US" sz="2800" dirty="0" smtClean="0">
                  <a:solidFill>
                    <a:schemeClr val="dk1"/>
                  </a:solidFill>
                  <a:latin typeface="Arial" pitchFamily="34" charset="0"/>
                  <a:ea typeface="MingLiU" pitchFamily="49" charset="-120"/>
                  <a:cs typeface="Arial" pitchFamily="34" charset="0"/>
                </a:rPr>
                <a:t>Self </a:t>
              </a:r>
            </a:p>
            <a:p>
              <a:pPr algn="ctr"/>
              <a:r>
                <a:rPr lang="en-US" sz="2800" dirty="0" err="1" smtClean="0">
                  <a:solidFill>
                    <a:schemeClr val="dk1"/>
                  </a:solidFill>
                  <a:latin typeface="Arial" pitchFamily="34" charset="0"/>
                  <a:ea typeface="MingLiU" pitchFamily="49" charset="-120"/>
                  <a:cs typeface="Arial" pitchFamily="34" charset="0"/>
                </a:rPr>
                <a:t>Actualisation</a:t>
              </a:r>
              <a:endParaRPr lang="en-US" sz="2800" dirty="0">
                <a:solidFill>
                  <a:schemeClr val="dk1"/>
                </a:solidFill>
                <a:latin typeface="Arial" pitchFamily="34" charset="0"/>
                <a:ea typeface="MingLiU" pitchFamily="49" charset="-120"/>
                <a:cs typeface="Arial" pitchFamily="34" charset="0"/>
              </a:endParaRPr>
            </a:p>
          </p:txBody>
        </p:sp>
      </p:grpSp>
      <p:sp>
        <p:nvSpPr>
          <p:cNvPr id="226321" name="Text Box 17"/>
          <p:cNvSpPr txBox="1">
            <a:spLocks noChangeArrowheads="1"/>
          </p:cNvSpPr>
          <p:nvPr/>
        </p:nvSpPr>
        <p:spPr bwMode="auto">
          <a:xfrm>
            <a:off x="179388" y="333375"/>
            <a:ext cx="2487612" cy="1557349"/>
          </a:xfrm>
          <a:prstGeom prst="rect">
            <a:avLst/>
          </a:prstGeom>
          <a:noFill/>
          <a:ln w="9525">
            <a:noFill/>
            <a:miter lim="800000"/>
            <a:headEnd/>
            <a:tailEnd/>
          </a:ln>
          <a:effectLst/>
        </p:spPr>
        <p:txBody>
          <a:bodyPr>
            <a:spAutoFit/>
          </a:bodyPr>
          <a:lstStyle/>
          <a:p>
            <a:r>
              <a:rPr lang="en-US" altLang="zh-TW" sz="2800" b="1" dirty="0" err="1" smtClean="0"/>
              <a:t>Marslow’s</a:t>
            </a:r>
            <a:r>
              <a:rPr lang="en-US" altLang="zh-TW" sz="2800" b="1" dirty="0" smtClean="0"/>
              <a:t> Hierarchy of Needs</a:t>
            </a:r>
            <a:r>
              <a:rPr lang="zh-TW" altLang="en-US" sz="2800" dirty="0" smtClean="0"/>
              <a:t> </a:t>
            </a:r>
            <a:endParaRPr lang="en-US" altLang="zh-TW" sz="2800" dirty="0" smtClean="0"/>
          </a:p>
          <a:p>
            <a:r>
              <a:rPr lang="zh-TW" altLang="en-US" sz="2800" b="1" dirty="0" smtClean="0"/>
              <a:t>需求層次</a:t>
            </a:r>
            <a:endParaRPr lang="en-US" altLang="zh-TW" sz="2400" b="1" dirty="0" smtClean="0">
              <a:solidFill>
                <a:schemeClr val="tx2"/>
              </a:solidFill>
              <a:latin typeface="Arial" pitchFamily="34" charset="0"/>
              <a:ea typeface="PMingLiU" pitchFamily="18" charset="-120"/>
              <a:cs typeface="Arial" pitchFamily="34" charset="0"/>
            </a:endParaRPr>
          </a:p>
        </p:txBody>
      </p:sp>
      <p:sp>
        <p:nvSpPr>
          <p:cNvPr id="226323" name="Text Box 19"/>
          <p:cNvSpPr txBox="1">
            <a:spLocks noChangeArrowheads="1"/>
          </p:cNvSpPr>
          <p:nvPr/>
        </p:nvSpPr>
        <p:spPr bwMode="auto">
          <a:xfrm>
            <a:off x="4953000" y="1600200"/>
            <a:ext cx="3621087" cy="954107"/>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ea typeface="MingLiU" pitchFamily="49" charset="-120"/>
                <a:cs typeface="Arial" pitchFamily="34" charset="0"/>
              </a:rPr>
              <a:t>Intrinsic; Mastery</a:t>
            </a:r>
          </a:p>
          <a:p>
            <a:pPr algn="ctr">
              <a:lnSpc>
                <a:spcPct val="100000"/>
              </a:lnSpc>
              <a:spcBef>
                <a:spcPts val="0"/>
              </a:spcBef>
            </a:pPr>
            <a:r>
              <a:rPr lang="zh-TW" altLang="en-US" sz="2800" b="1" dirty="0" smtClean="0"/>
              <a:t>內在動機</a:t>
            </a:r>
            <a:endParaRPr kumimoji="0" lang="en-US" sz="2800" b="1" dirty="0">
              <a:latin typeface="Arial" pitchFamily="34" charset="0"/>
              <a:ea typeface="MingLiU" pitchFamily="49" charset="-120"/>
              <a:cs typeface="Arial" pitchFamily="34" charset="0"/>
            </a:endParaRPr>
          </a:p>
        </p:txBody>
      </p:sp>
      <p:sp>
        <p:nvSpPr>
          <p:cNvPr id="226326" name="Text Box 22"/>
          <p:cNvSpPr txBox="1">
            <a:spLocks noChangeArrowheads="1"/>
          </p:cNvSpPr>
          <p:nvPr/>
        </p:nvSpPr>
        <p:spPr bwMode="auto">
          <a:xfrm>
            <a:off x="5500048" y="2704529"/>
            <a:ext cx="2590800" cy="954107"/>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cs typeface="Arial" pitchFamily="34" charset="0"/>
              </a:rPr>
              <a:t>Performance</a:t>
            </a:r>
          </a:p>
          <a:p>
            <a:pPr algn="ctr">
              <a:lnSpc>
                <a:spcPct val="100000"/>
              </a:lnSpc>
              <a:spcBef>
                <a:spcPts val="0"/>
              </a:spcBef>
            </a:pPr>
            <a:r>
              <a:rPr lang="zh-TW" altLang="en-US" sz="2800" b="1" dirty="0" smtClean="0">
                <a:latin typeface="Arial" pitchFamily="34" charset="0"/>
                <a:cs typeface="Arial" pitchFamily="34" charset="0"/>
              </a:rPr>
              <a:t>表現動機</a:t>
            </a:r>
            <a:endParaRPr kumimoji="0" lang="en-US" sz="2800" dirty="0">
              <a:latin typeface="Arial" pitchFamily="34" charset="0"/>
              <a:cs typeface="Arial" pitchFamily="34" charset="0"/>
            </a:endParaRPr>
          </a:p>
        </p:txBody>
      </p:sp>
      <p:sp>
        <p:nvSpPr>
          <p:cNvPr id="226329" name="Text Box 25"/>
          <p:cNvSpPr txBox="1">
            <a:spLocks noChangeArrowheads="1"/>
          </p:cNvSpPr>
          <p:nvPr/>
        </p:nvSpPr>
        <p:spPr bwMode="auto">
          <a:xfrm>
            <a:off x="6096000" y="3817960"/>
            <a:ext cx="2209800" cy="1026994"/>
          </a:xfrm>
          <a:prstGeom prst="rect">
            <a:avLst/>
          </a:prstGeom>
          <a:gradFill rotWithShape="1">
            <a:gsLst>
              <a:gs pos="0">
                <a:srgbClr val="FFFF99">
                  <a:gamma/>
                  <a:tint val="0"/>
                  <a:invGamma/>
                </a:srgbClr>
              </a:gs>
              <a:gs pos="100000">
                <a:srgbClr val="FFFF99"/>
              </a:gs>
            </a:gsLst>
            <a:path path="shape">
              <a:fillToRect l="50000" t="50000" r="50000" b="50000"/>
            </a:path>
          </a:gradFill>
          <a:ln w="28575">
            <a:noFill/>
            <a:miter lim="800000"/>
            <a:headEnd/>
            <a:tailEnd/>
          </a:ln>
          <a:effectLst>
            <a:innerShdw blurRad="63500" dist="50800" dir="2700000">
              <a:prstClr val="black">
                <a:alpha val="50000"/>
              </a:prstClr>
            </a:innerShdw>
            <a:softEdge rad="12700"/>
          </a:effectLst>
        </p:spPr>
        <p:txBody>
          <a:bodyPr wrap="none" anchor="ctr"/>
          <a:lstStyle/>
          <a:p>
            <a:pPr algn="ctr">
              <a:lnSpc>
                <a:spcPct val="100000"/>
              </a:lnSpc>
              <a:spcBef>
                <a:spcPts val="0"/>
              </a:spcBef>
            </a:pPr>
            <a:r>
              <a:rPr lang="en-US" sz="2800" dirty="0" smtClean="0">
                <a:latin typeface="Arial" pitchFamily="34" charset="0"/>
                <a:cs typeface="Arial" pitchFamily="34" charset="0"/>
              </a:rPr>
              <a:t>Social</a:t>
            </a:r>
          </a:p>
          <a:p>
            <a:pPr algn="ctr">
              <a:lnSpc>
                <a:spcPct val="100000"/>
              </a:lnSpc>
              <a:spcBef>
                <a:spcPts val="0"/>
              </a:spcBef>
            </a:pPr>
            <a:r>
              <a:rPr lang="zh-TW" altLang="en-US" sz="2800" b="1" dirty="0" smtClean="0">
                <a:solidFill>
                  <a:schemeClr val="dk1"/>
                </a:solidFill>
                <a:latin typeface="Arial" pitchFamily="34" charset="0"/>
                <a:cs typeface="Arial" pitchFamily="34" charset="0"/>
              </a:rPr>
              <a:t>社會</a:t>
            </a:r>
            <a:r>
              <a:rPr lang="zh-TW" altLang="en-US" sz="2800" b="1" dirty="0" smtClean="0">
                <a:latin typeface="Arial" pitchFamily="34" charset="0"/>
                <a:cs typeface="Arial" pitchFamily="34" charset="0"/>
              </a:rPr>
              <a:t>動機</a:t>
            </a:r>
            <a:endParaRPr lang="en-US" altLang="en-US" sz="2800" b="1" dirty="0">
              <a:solidFill>
                <a:schemeClr val="dk1"/>
              </a:solidFill>
              <a:latin typeface="Arial" pitchFamily="34" charset="0"/>
              <a:cs typeface="Arial" pitchFamily="34" charset="0"/>
            </a:endParaRPr>
          </a:p>
        </p:txBody>
      </p:sp>
      <p:grpSp>
        <p:nvGrpSpPr>
          <p:cNvPr id="7" name="Group 27"/>
          <p:cNvGrpSpPr>
            <a:grpSpLocks/>
          </p:cNvGrpSpPr>
          <p:nvPr/>
        </p:nvGrpSpPr>
        <p:grpSpPr bwMode="auto">
          <a:xfrm>
            <a:off x="4716463" y="115888"/>
            <a:ext cx="3589337" cy="950912"/>
            <a:chOff x="2971" y="73"/>
            <a:chExt cx="2261" cy="599"/>
          </a:xfrm>
        </p:grpSpPr>
        <p:sp>
          <p:nvSpPr>
            <p:cNvPr id="226332" name="Text Box 28"/>
            <p:cNvSpPr txBox="1">
              <a:spLocks noChangeArrowheads="1"/>
            </p:cNvSpPr>
            <p:nvPr/>
          </p:nvSpPr>
          <p:spPr bwMode="auto">
            <a:xfrm>
              <a:off x="2971" y="73"/>
              <a:ext cx="2261" cy="330"/>
            </a:xfrm>
            <a:prstGeom prst="rect">
              <a:avLst/>
            </a:prstGeom>
            <a:noFill/>
            <a:ln w="9525">
              <a:noFill/>
              <a:miter lim="800000"/>
              <a:headEnd/>
              <a:tailEnd/>
            </a:ln>
            <a:effectLst/>
          </p:spPr>
          <p:txBody>
            <a:bodyPr wrap="square">
              <a:spAutoFit/>
            </a:bodyPr>
            <a:lstStyle/>
            <a:p>
              <a:pPr>
                <a:spcBef>
                  <a:spcPct val="50000"/>
                </a:spcBef>
              </a:pPr>
              <a:r>
                <a:rPr kumimoji="0" lang="en-US" sz="2800" b="1" u="sng" dirty="0" smtClean="0">
                  <a:latin typeface="Arial" pitchFamily="34" charset="0"/>
                  <a:cs typeface="Arial" pitchFamily="34" charset="0"/>
                </a:rPr>
                <a:t>Learning Motivation</a:t>
              </a:r>
              <a:endParaRPr kumimoji="0" lang="en-US" sz="2800" b="1" u="sng" dirty="0">
                <a:latin typeface="Arial" pitchFamily="34" charset="0"/>
                <a:cs typeface="Arial" pitchFamily="34" charset="0"/>
              </a:endParaRPr>
            </a:p>
          </p:txBody>
        </p:sp>
        <p:sp>
          <p:nvSpPr>
            <p:cNvPr id="226333" name="Text Box 29"/>
            <p:cNvSpPr txBox="1">
              <a:spLocks noChangeArrowheads="1"/>
            </p:cNvSpPr>
            <p:nvPr/>
          </p:nvSpPr>
          <p:spPr bwMode="auto">
            <a:xfrm>
              <a:off x="2993" y="384"/>
              <a:ext cx="1315" cy="288"/>
            </a:xfrm>
            <a:prstGeom prst="rect">
              <a:avLst/>
            </a:prstGeom>
            <a:noFill/>
            <a:ln w="9525">
              <a:noFill/>
              <a:miter lim="800000"/>
              <a:headEnd/>
              <a:tailEnd/>
            </a:ln>
            <a:effectLst/>
          </p:spPr>
          <p:txBody>
            <a:bodyPr>
              <a:spAutoFit/>
            </a:bodyPr>
            <a:lstStyle/>
            <a:p>
              <a:pPr>
                <a:spcBef>
                  <a:spcPct val="50000"/>
                </a:spcBef>
              </a:pPr>
              <a:r>
                <a:rPr kumimoji="0" lang="en-US" sz="2400" dirty="0">
                  <a:solidFill>
                    <a:srgbClr val="9900CC"/>
                  </a:solidFill>
                </a:rPr>
                <a:t>Little (1996)</a:t>
              </a:r>
            </a:p>
          </p:txBody>
        </p:sp>
      </p:grpSp>
      <p:sp>
        <p:nvSpPr>
          <p:cNvPr id="31" name="Text Box 25"/>
          <p:cNvSpPr txBox="1">
            <a:spLocks noChangeArrowheads="1"/>
          </p:cNvSpPr>
          <p:nvPr/>
        </p:nvSpPr>
        <p:spPr bwMode="auto">
          <a:xfrm>
            <a:off x="6825016" y="5254391"/>
            <a:ext cx="2209800" cy="10360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100000"/>
              </a:lnSpc>
              <a:spcBef>
                <a:spcPts val="0"/>
              </a:spcBef>
            </a:pPr>
            <a:r>
              <a:rPr lang="en-US" sz="2800" dirty="0" smtClean="0">
                <a:latin typeface="Arial" pitchFamily="34" charset="0"/>
                <a:cs typeface="Arial" pitchFamily="34" charset="0"/>
              </a:rPr>
              <a:t>Extrinsic</a:t>
            </a:r>
          </a:p>
          <a:p>
            <a:pPr algn="ctr">
              <a:lnSpc>
                <a:spcPct val="100000"/>
              </a:lnSpc>
              <a:spcBef>
                <a:spcPts val="0"/>
              </a:spcBef>
            </a:pPr>
            <a:r>
              <a:rPr lang="zh-TW" altLang="en-US" sz="2800" b="1" dirty="0" smtClean="0">
                <a:latin typeface="Arial" pitchFamily="34" charset="0"/>
                <a:cs typeface="Arial" pitchFamily="34" charset="0"/>
              </a:rPr>
              <a:t>外在動機</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6321"/>
                                        </p:tgtEl>
                                        <p:attrNameLst>
                                          <p:attrName>style.visibility</p:attrName>
                                        </p:attrNameLst>
                                      </p:cBhvr>
                                      <p:to>
                                        <p:strVal val="visible"/>
                                      </p:to>
                                    </p:set>
                                    <p:animEffect transition="in" filter="wipe(left)">
                                      <p:cBhvr>
                                        <p:cTn id="37" dur="500"/>
                                        <p:tgtEl>
                                          <p:spTgt spid="2263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6329"/>
                                        </p:tgtEl>
                                        <p:attrNameLst>
                                          <p:attrName>style.visibility</p:attrName>
                                        </p:attrNameLst>
                                      </p:cBhvr>
                                      <p:to>
                                        <p:strVal val="visible"/>
                                      </p:to>
                                    </p:set>
                                    <p:animEffect transition="in" filter="wipe(left)">
                                      <p:cBhvr>
                                        <p:cTn id="47" dur="500"/>
                                        <p:tgtEl>
                                          <p:spTgt spid="2263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6326"/>
                                        </p:tgtEl>
                                        <p:attrNameLst>
                                          <p:attrName>style.visibility</p:attrName>
                                        </p:attrNameLst>
                                      </p:cBhvr>
                                      <p:to>
                                        <p:strVal val="visible"/>
                                      </p:to>
                                    </p:set>
                                    <p:animEffect transition="in" filter="wipe(left)">
                                      <p:cBhvr>
                                        <p:cTn id="52" dur="500"/>
                                        <p:tgtEl>
                                          <p:spTgt spid="2263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6323"/>
                                        </p:tgtEl>
                                        <p:attrNameLst>
                                          <p:attrName>style.visibility</p:attrName>
                                        </p:attrNameLst>
                                      </p:cBhvr>
                                      <p:to>
                                        <p:strVal val="visible"/>
                                      </p:to>
                                    </p:set>
                                    <p:animEffect transition="in" filter="wipe(left)">
                                      <p:cBhvr>
                                        <p:cTn id="57" dur="500"/>
                                        <p:tgtEl>
                                          <p:spTgt spid="22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1" grpId="0"/>
      <p:bldP spid="226323" grpId="0" animBg="1"/>
      <p:bldP spid="226326" grpId="0" animBg="1"/>
      <p:bldP spid="226329" grpId="0" animBg="1"/>
      <p:bldP spid="3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82</a:t>
            </a:fld>
            <a:endParaRPr lang="zh-TW" altLang="en-US" dirty="0"/>
          </a:p>
        </p:txBody>
      </p:sp>
      <p:grpSp>
        <p:nvGrpSpPr>
          <p:cNvPr id="18"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1" name="Text Box 25"/>
          <p:cNvSpPr txBox="1">
            <a:spLocks noChangeArrowheads="1"/>
          </p:cNvSpPr>
          <p:nvPr/>
        </p:nvSpPr>
        <p:spPr bwMode="auto">
          <a:xfrm>
            <a:off x="1106604" y="232015"/>
            <a:ext cx="2209800" cy="10360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100000"/>
              </a:lnSpc>
              <a:spcBef>
                <a:spcPts val="0"/>
              </a:spcBef>
            </a:pPr>
            <a:r>
              <a:rPr lang="en-US" sz="2800" dirty="0" smtClean="0">
                <a:latin typeface="Arial" pitchFamily="34" charset="0"/>
                <a:cs typeface="Arial" pitchFamily="34" charset="0"/>
              </a:rPr>
              <a:t>Extrinsic</a:t>
            </a:r>
          </a:p>
          <a:p>
            <a:pPr algn="ctr">
              <a:lnSpc>
                <a:spcPct val="100000"/>
              </a:lnSpc>
              <a:spcBef>
                <a:spcPts val="0"/>
              </a:spcBef>
            </a:pPr>
            <a:r>
              <a:rPr lang="zh-TW" altLang="en-US" sz="2800" b="1" dirty="0" smtClean="0">
                <a:latin typeface="Arial" pitchFamily="34" charset="0"/>
                <a:cs typeface="Arial" pitchFamily="34" charset="0"/>
              </a:rPr>
              <a:t>外在動機</a:t>
            </a:r>
            <a:endParaRPr lang="en-US" sz="2800" b="1" dirty="0">
              <a:latin typeface="Arial" pitchFamily="34" charset="0"/>
              <a:cs typeface="Arial" pitchFamily="34" charset="0"/>
            </a:endParaRPr>
          </a:p>
        </p:txBody>
      </p:sp>
      <p:grpSp>
        <p:nvGrpSpPr>
          <p:cNvPr id="19" name="Group 18"/>
          <p:cNvGrpSpPr/>
          <p:nvPr/>
        </p:nvGrpSpPr>
        <p:grpSpPr>
          <a:xfrm>
            <a:off x="4219432" y="1717359"/>
            <a:ext cx="4694829" cy="1730959"/>
            <a:chOff x="4219432" y="1717359"/>
            <a:chExt cx="4694829" cy="1730959"/>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4574274" y="2117675"/>
              <a:ext cx="3575714" cy="978729"/>
            </a:xfrm>
            <a:prstGeom prst="rect">
              <a:avLst/>
            </a:prstGeom>
            <a:noFill/>
          </p:spPr>
          <p:txBody>
            <a:bodyPr wrap="square" rtlCol="0">
              <a:spAutoFit/>
            </a:bodyPr>
            <a:lstStyle/>
            <a:p>
              <a:r>
                <a:rPr lang="zh-TW" altLang="en-US" sz="3600" b="1" dirty="0" smtClean="0">
                  <a:latin typeface="+mn-ea"/>
                </a:rPr>
                <a:t>很多人會讚美我啊， 爸爸！</a:t>
              </a:r>
              <a:endParaRPr lang="en-US" sz="3600" b="1" dirty="0">
                <a:latin typeface="+mn-ea"/>
              </a:endParaRPr>
            </a:p>
          </p:txBody>
        </p:sp>
        <p:pic>
          <p:nvPicPr>
            <p:cNvPr id="234503" name="Picture 7" descr="C:\Documents and Settings\mmcmok\Local Settings\Temporary Internet Files\Content.IE5\T43Z08SL\MC900445120[1].wmf"/>
            <p:cNvPicPr>
              <a:picLocks noChangeAspect="1" noChangeArrowheads="1"/>
            </p:cNvPicPr>
            <p:nvPr/>
          </p:nvPicPr>
          <p:blipFill>
            <a:blip r:embed="rId3" cstate="print"/>
            <a:srcRect/>
            <a:stretch>
              <a:fillRect/>
            </a:stretch>
          </p:blipFill>
          <p:spPr bwMode="auto">
            <a:xfrm>
              <a:off x="7780513" y="1717359"/>
              <a:ext cx="761695" cy="1730959"/>
            </a:xfrm>
            <a:prstGeom prst="rect">
              <a:avLst/>
            </a:prstGeom>
            <a:noFill/>
          </p:spPr>
        </p:pic>
      </p:grpSp>
      <p:grpSp>
        <p:nvGrpSpPr>
          <p:cNvPr id="20" name="Group 19"/>
          <p:cNvGrpSpPr/>
          <p:nvPr/>
        </p:nvGrpSpPr>
        <p:grpSpPr>
          <a:xfrm>
            <a:off x="4071582" y="3730387"/>
            <a:ext cx="4694829" cy="2819105"/>
            <a:chOff x="4071582" y="3730387"/>
            <a:chExt cx="4694829" cy="281910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p:cNvSpPr txBox="1"/>
            <p:nvPr/>
          </p:nvSpPr>
          <p:spPr>
            <a:xfrm>
              <a:off x="4808562" y="4112523"/>
              <a:ext cx="3575714" cy="978729"/>
            </a:xfrm>
            <a:prstGeom prst="rect">
              <a:avLst/>
            </a:prstGeom>
            <a:noFill/>
          </p:spPr>
          <p:txBody>
            <a:bodyPr wrap="square" rtlCol="0">
              <a:spAutoFit/>
            </a:bodyPr>
            <a:lstStyle/>
            <a:p>
              <a:r>
                <a:rPr lang="zh-TW" altLang="en-US" sz="3600" b="1" dirty="0" smtClean="0">
                  <a:latin typeface="+mn-ea"/>
                </a:rPr>
                <a:t>我將來會賺很多錢啊！</a:t>
              </a:r>
              <a:endParaRPr lang="en-US" sz="3600" b="1" dirty="0">
                <a:latin typeface="+mn-ea"/>
              </a:endParaRPr>
            </a:p>
          </p:txBody>
        </p:sp>
        <p:pic>
          <p:nvPicPr>
            <p:cNvPr id="234505" name="Picture 9" descr="C:\Documents and Settings\mmcmok\Local Settings\Temporary Internet Files\Content.IE5\AIVWJWYG\MC900242017[1].wmf"/>
            <p:cNvPicPr>
              <a:picLocks noChangeAspect="1" noChangeArrowheads="1"/>
            </p:cNvPicPr>
            <p:nvPr/>
          </p:nvPicPr>
          <p:blipFill>
            <a:blip r:embed="rId4" cstate="print"/>
            <a:srcRect/>
            <a:stretch>
              <a:fillRect/>
            </a:stretch>
          </p:blipFill>
          <p:spPr bwMode="auto">
            <a:xfrm>
              <a:off x="6175646" y="4839564"/>
              <a:ext cx="1815084" cy="1709928"/>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83</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25"/>
          <p:cNvSpPr txBox="1">
            <a:spLocks noChangeArrowheads="1"/>
          </p:cNvSpPr>
          <p:nvPr/>
        </p:nvSpPr>
        <p:spPr bwMode="auto">
          <a:xfrm>
            <a:off x="950794" y="419668"/>
            <a:ext cx="2209800" cy="1026994"/>
          </a:xfrm>
          <a:prstGeom prst="rect">
            <a:avLst/>
          </a:prstGeom>
          <a:gradFill rotWithShape="1">
            <a:gsLst>
              <a:gs pos="0">
                <a:srgbClr val="FFFF99">
                  <a:gamma/>
                  <a:tint val="0"/>
                  <a:invGamma/>
                </a:srgbClr>
              </a:gs>
              <a:gs pos="100000">
                <a:srgbClr val="FFFF99"/>
              </a:gs>
            </a:gsLst>
            <a:path path="shape">
              <a:fillToRect l="50000" t="50000" r="50000" b="50000"/>
            </a:path>
          </a:gradFill>
          <a:ln w="28575">
            <a:noFill/>
            <a:miter lim="800000"/>
            <a:headEnd/>
            <a:tailEnd/>
          </a:ln>
          <a:effectLst>
            <a:innerShdw blurRad="63500" dist="50800" dir="2700000">
              <a:prstClr val="black">
                <a:alpha val="50000"/>
              </a:prstClr>
            </a:innerShdw>
            <a:softEdge rad="12700"/>
          </a:effectLst>
        </p:spPr>
        <p:txBody>
          <a:bodyPr wrap="none" anchor="ctr"/>
          <a:lstStyle/>
          <a:p>
            <a:pPr algn="ctr">
              <a:lnSpc>
                <a:spcPct val="100000"/>
              </a:lnSpc>
              <a:spcBef>
                <a:spcPts val="0"/>
              </a:spcBef>
            </a:pPr>
            <a:r>
              <a:rPr lang="en-US" sz="2800" dirty="0" smtClean="0">
                <a:latin typeface="Arial" pitchFamily="34" charset="0"/>
                <a:cs typeface="Arial" pitchFamily="34" charset="0"/>
              </a:rPr>
              <a:t>Social</a:t>
            </a:r>
          </a:p>
          <a:p>
            <a:pPr algn="ctr">
              <a:lnSpc>
                <a:spcPct val="100000"/>
              </a:lnSpc>
              <a:spcBef>
                <a:spcPts val="0"/>
              </a:spcBef>
            </a:pPr>
            <a:r>
              <a:rPr lang="zh-TW" altLang="en-US" sz="2800" b="1" dirty="0" smtClean="0">
                <a:solidFill>
                  <a:schemeClr val="dk1"/>
                </a:solidFill>
                <a:latin typeface="Arial" pitchFamily="34" charset="0"/>
                <a:cs typeface="Arial" pitchFamily="34" charset="0"/>
              </a:rPr>
              <a:t>社會</a:t>
            </a:r>
            <a:r>
              <a:rPr lang="zh-TW" altLang="en-US" sz="2800" b="1" dirty="0" smtClean="0">
                <a:latin typeface="Arial" pitchFamily="34" charset="0"/>
                <a:cs typeface="Arial" pitchFamily="34" charset="0"/>
              </a:rPr>
              <a:t>動機</a:t>
            </a:r>
            <a:endParaRPr lang="en-US" altLang="en-US" sz="2800" b="1" dirty="0">
              <a:solidFill>
                <a:schemeClr val="dk1"/>
              </a:solidFill>
              <a:latin typeface="Arial" pitchFamily="34" charset="0"/>
              <a:cs typeface="Arial" pitchFamily="34" charset="0"/>
            </a:endParaRPr>
          </a:p>
        </p:txBody>
      </p:sp>
      <p:grpSp>
        <p:nvGrpSpPr>
          <p:cNvPr id="20" name="Group 19"/>
          <p:cNvGrpSpPr/>
          <p:nvPr/>
        </p:nvGrpSpPr>
        <p:grpSpPr>
          <a:xfrm>
            <a:off x="3875964" y="1364777"/>
            <a:ext cx="5011001" cy="2090382"/>
            <a:chOff x="3875964" y="1364777"/>
            <a:chExt cx="5011001" cy="2090382"/>
          </a:xfrm>
        </p:grpSpPr>
        <p:grpSp>
          <p:nvGrpSpPr>
            <p:cNvPr id="4" name="Group 18"/>
            <p:cNvGrpSpPr/>
            <p:nvPr/>
          </p:nvGrpSpPr>
          <p:grpSpPr>
            <a:xfrm>
              <a:off x="3875964" y="1364777"/>
              <a:ext cx="5011001" cy="2090382"/>
              <a:chOff x="3903260" y="1323834"/>
              <a:chExt cx="5011001" cy="2090382"/>
            </a:xfrm>
          </p:grpSpPr>
          <p:sp>
            <p:nvSpPr>
              <p:cNvPr id="13" name="Cloud Callout 12"/>
              <p:cNvSpPr/>
              <p:nvPr/>
            </p:nvSpPr>
            <p:spPr>
              <a:xfrm>
                <a:off x="3903260" y="1323834"/>
                <a:ext cx="5011001" cy="2090382"/>
              </a:xfrm>
              <a:prstGeom prst="cloudCallout">
                <a:avLst>
                  <a:gd name="adj1" fmla="val -58171"/>
                  <a:gd name="adj2" fmla="val 19831"/>
                </a:avLst>
              </a:prstGeom>
              <a:solidFill>
                <a:srgbClr val="FFFF99"/>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4476466" y="1842449"/>
                <a:ext cx="2593075" cy="1274195"/>
              </a:xfrm>
              <a:prstGeom prst="rect">
                <a:avLst/>
              </a:prstGeom>
              <a:noFill/>
            </p:spPr>
            <p:txBody>
              <a:bodyPr wrap="square" rtlCol="0">
                <a:spAutoFit/>
              </a:bodyPr>
              <a:lstStyle/>
              <a:p>
                <a:r>
                  <a:rPr lang="zh-TW" altLang="en-US" sz="3200" b="1" dirty="0" smtClean="0">
                    <a:latin typeface="+mn-ea"/>
                  </a:rPr>
                  <a:t>我想和我的好朋友入讀同一所大學</a:t>
                </a:r>
                <a:endParaRPr lang="en-US" sz="3200" b="1" dirty="0">
                  <a:latin typeface="+mn-ea"/>
                </a:endParaRPr>
              </a:p>
            </p:txBody>
          </p:sp>
        </p:grpSp>
        <p:pic>
          <p:nvPicPr>
            <p:cNvPr id="235522" name="Picture 2" descr="C:\Documents and Settings\mmcmok\Local Settings\Temporary Internet Files\Content.IE5\NMMXHBCL\MC900445710[1].wmf"/>
            <p:cNvPicPr>
              <a:picLocks noChangeAspect="1" noChangeArrowheads="1"/>
            </p:cNvPicPr>
            <p:nvPr/>
          </p:nvPicPr>
          <p:blipFill>
            <a:blip r:embed="rId3" cstate="print"/>
            <a:srcRect/>
            <a:stretch>
              <a:fillRect/>
            </a:stretch>
          </p:blipFill>
          <p:spPr bwMode="auto">
            <a:xfrm>
              <a:off x="7330543" y="1719618"/>
              <a:ext cx="1497593" cy="1476708"/>
            </a:xfrm>
            <a:prstGeom prst="rect">
              <a:avLst/>
            </a:prstGeom>
            <a:noFill/>
          </p:spPr>
        </p:pic>
      </p:grpSp>
      <p:grpSp>
        <p:nvGrpSpPr>
          <p:cNvPr id="21" name="Group 20"/>
          <p:cNvGrpSpPr/>
          <p:nvPr/>
        </p:nvGrpSpPr>
        <p:grpSpPr>
          <a:xfrm>
            <a:off x="4071582" y="3621898"/>
            <a:ext cx="4694829" cy="1825142"/>
            <a:chOff x="4071582" y="3621898"/>
            <a:chExt cx="4694829" cy="1825142"/>
          </a:xfrm>
        </p:grpSpPr>
        <p:grpSp>
          <p:nvGrpSpPr>
            <p:cNvPr id="5"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a:solidFill>
                <a:srgbClr val="FFFF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p:cNvSpPr txBox="1"/>
              <p:nvPr/>
            </p:nvSpPr>
            <p:spPr>
              <a:xfrm>
                <a:off x="4753970" y="3962399"/>
                <a:ext cx="2574877" cy="880241"/>
              </a:xfrm>
              <a:prstGeom prst="rect">
                <a:avLst/>
              </a:prstGeom>
              <a:noFill/>
            </p:spPr>
            <p:txBody>
              <a:bodyPr wrap="square" rtlCol="0">
                <a:spAutoFit/>
              </a:bodyPr>
              <a:lstStyle/>
              <a:p>
                <a:r>
                  <a:rPr lang="zh-TW" altLang="en-US" sz="3200" b="1" dirty="0" smtClean="0">
                    <a:latin typeface="+mn-ea"/>
                  </a:rPr>
                  <a:t>我要為社 會服務 ！</a:t>
                </a:r>
                <a:endParaRPr lang="en-US" sz="3200" b="1" dirty="0">
                  <a:latin typeface="+mn-ea"/>
                </a:endParaRPr>
              </a:p>
            </p:txBody>
          </p:sp>
        </p:grpSp>
        <p:pic>
          <p:nvPicPr>
            <p:cNvPr id="235524" name="Picture 4" descr="C:\Documents and Settings\mmcmok\Local Settings\Temporary Internet Files\Content.IE5\AIVWJWYG\MC900057322[1].wmf"/>
            <p:cNvPicPr>
              <a:picLocks noChangeAspect="1" noChangeArrowheads="1"/>
            </p:cNvPicPr>
            <p:nvPr/>
          </p:nvPicPr>
          <p:blipFill>
            <a:blip r:embed="rId4" cstate="print"/>
            <a:srcRect/>
            <a:stretch>
              <a:fillRect/>
            </a:stretch>
          </p:blipFill>
          <p:spPr bwMode="auto">
            <a:xfrm>
              <a:off x="7043957" y="3621898"/>
              <a:ext cx="1688897" cy="1825142"/>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84</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22"/>
          <p:cNvSpPr txBox="1">
            <a:spLocks noChangeArrowheads="1"/>
          </p:cNvSpPr>
          <p:nvPr/>
        </p:nvSpPr>
        <p:spPr bwMode="auto">
          <a:xfrm>
            <a:off x="559558" y="234284"/>
            <a:ext cx="2590800" cy="954107"/>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cs typeface="Arial" pitchFamily="34" charset="0"/>
              </a:rPr>
              <a:t>Performance</a:t>
            </a:r>
          </a:p>
          <a:p>
            <a:pPr algn="ctr">
              <a:lnSpc>
                <a:spcPct val="100000"/>
              </a:lnSpc>
              <a:spcBef>
                <a:spcPts val="0"/>
              </a:spcBef>
            </a:pPr>
            <a:r>
              <a:rPr lang="zh-TW" altLang="en-US" sz="2800" b="1" dirty="0" smtClean="0">
                <a:latin typeface="Arial" pitchFamily="34" charset="0"/>
                <a:cs typeface="Arial" pitchFamily="34" charset="0"/>
              </a:rPr>
              <a:t>表現動機</a:t>
            </a:r>
            <a:endParaRPr kumimoji="0" lang="en-US" sz="2800" dirty="0">
              <a:latin typeface="Arial" pitchFamily="34" charset="0"/>
              <a:cs typeface="Arial" pitchFamily="34" charset="0"/>
            </a:endParaRPr>
          </a:p>
        </p:txBody>
      </p:sp>
      <p:grpSp>
        <p:nvGrpSpPr>
          <p:cNvPr id="19" name="Group 18"/>
          <p:cNvGrpSpPr/>
          <p:nvPr/>
        </p:nvGrpSpPr>
        <p:grpSpPr>
          <a:xfrm>
            <a:off x="4071582" y="3499528"/>
            <a:ext cx="4694829" cy="2996806"/>
            <a:chOff x="4071582" y="3499528"/>
            <a:chExt cx="4694829" cy="2996806"/>
          </a:xfrm>
        </p:grpSpPr>
        <p:grpSp>
          <p:nvGrpSpPr>
            <p:cNvPr id="5"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p:cNvSpPr txBox="1"/>
              <p:nvPr/>
            </p:nvSpPr>
            <p:spPr>
              <a:xfrm>
                <a:off x="5636525" y="4249001"/>
                <a:ext cx="2988860" cy="535531"/>
              </a:xfrm>
              <a:prstGeom prst="rect">
                <a:avLst/>
              </a:prstGeom>
              <a:noFill/>
            </p:spPr>
            <p:txBody>
              <a:bodyPr wrap="square" rtlCol="0">
                <a:spAutoFit/>
              </a:bodyPr>
              <a:lstStyle/>
              <a:p>
                <a:r>
                  <a:rPr lang="zh-TW" altLang="en-US" sz="3600" b="1" dirty="0" smtClean="0">
                    <a:latin typeface="+mn-ea"/>
                  </a:rPr>
                  <a:t>我要做冠軍！</a:t>
                </a:r>
                <a:endParaRPr lang="en-US" sz="3600" b="1" dirty="0">
                  <a:latin typeface="+mn-ea"/>
                </a:endParaRPr>
              </a:p>
            </p:txBody>
          </p:sp>
        </p:grpSp>
        <p:pic>
          <p:nvPicPr>
            <p:cNvPr id="236546" name="Picture 2" descr="C:\Documents and Settings\mmcmok\Local Settings\Temporary Internet Files\Content.IE5\NMMXHBCL\MC900446220[1].wmf"/>
            <p:cNvPicPr>
              <a:picLocks noChangeAspect="1" noChangeArrowheads="1"/>
            </p:cNvPicPr>
            <p:nvPr/>
          </p:nvPicPr>
          <p:blipFill>
            <a:blip r:embed="rId3" cstate="print"/>
            <a:srcRect/>
            <a:stretch>
              <a:fillRect/>
            </a:stretch>
          </p:blipFill>
          <p:spPr bwMode="auto">
            <a:xfrm>
              <a:off x="4258102" y="3499528"/>
              <a:ext cx="1351766" cy="2996806"/>
            </a:xfrm>
            <a:prstGeom prst="rect">
              <a:avLst/>
            </a:prstGeom>
            <a:noFill/>
          </p:spPr>
        </p:pic>
      </p:grpSp>
      <p:grpSp>
        <p:nvGrpSpPr>
          <p:cNvPr id="21" name="Group 20"/>
          <p:cNvGrpSpPr/>
          <p:nvPr/>
        </p:nvGrpSpPr>
        <p:grpSpPr>
          <a:xfrm>
            <a:off x="4219432" y="1678674"/>
            <a:ext cx="4722312" cy="1776551"/>
            <a:chOff x="4219432" y="1678674"/>
            <a:chExt cx="4722312" cy="1776551"/>
          </a:xfrm>
        </p:grpSpPr>
        <p:grpSp>
          <p:nvGrpSpPr>
            <p:cNvPr id="4" name="Group 18"/>
            <p:cNvGrpSpPr/>
            <p:nvPr/>
          </p:nvGrpSpPr>
          <p:grpSpPr>
            <a:xfrm>
              <a:off x="4219432" y="1735540"/>
              <a:ext cx="4694829" cy="1678675"/>
              <a:chOff x="4219432" y="1735540"/>
              <a:chExt cx="4694829" cy="1678675"/>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p:cNvSpPr txBox="1"/>
              <p:nvPr/>
            </p:nvSpPr>
            <p:spPr>
              <a:xfrm>
                <a:off x="4615218" y="2117675"/>
                <a:ext cx="1840173" cy="978729"/>
              </a:xfrm>
              <a:prstGeom prst="rect">
                <a:avLst/>
              </a:prstGeom>
              <a:noFill/>
            </p:spPr>
            <p:txBody>
              <a:bodyPr wrap="square" rtlCol="0">
                <a:spAutoFit/>
              </a:bodyPr>
              <a:lstStyle/>
              <a:p>
                <a:r>
                  <a:rPr lang="zh-TW" altLang="en-US" sz="3600" b="1" dirty="0" smtClean="0">
                    <a:latin typeface="+mn-ea"/>
                  </a:rPr>
                  <a:t>我想做班長！</a:t>
                </a:r>
                <a:endParaRPr lang="en-US" sz="3600" b="1" dirty="0">
                  <a:latin typeface="+mn-ea"/>
                </a:endParaRPr>
              </a:p>
            </p:txBody>
          </p:sp>
        </p:grpSp>
        <p:pic>
          <p:nvPicPr>
            <p:cNvPr id="20" name="Content Placeholder 6" descr="http://shannonstanley.files.wordpress.com/2009/02/leader_on_pedastal_photo27225540_std.jpg"/>
            <p:cNvPicPr>
              <a:picLocks noChangeAspect="1" noChangeArrowheads="1"/>
            </p:cNvPicPr>
            <p:nvPr/>
          </p:nvPicPr>
          <p:blipFill>
            <a:blip r:embed="rId4" cstate="print"/>
            <a:srcRect/>
            <a:stretch>
              <a:fillRect/>
            </a:stretch>
          </p:blipFill>
          <p:spPr>
            <a:xfrm>
              <a:off x="6685669" y="1678674"/>
              <a:ext cx="2256075" cy="1776551"/>
            </a:xfrm>
            <a:prstGeom prst="rect">
              <a:avLst/>
            </a:prstGeom>
            <a:effectLst>
              <a:softEdge rad="112500"/>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85</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19"/>
          <p:cNvSpPr txBox="1">
            <a:spLocks noChangeArrowheads="1"/>
          </p:cNvSpPr>
          <p:nvPr/>
        </p:nvSpPr>
        <p:spPr bwMode="auto">
          <a:xfrm>
            <a:off x="353704" y="194480"/>
            <a:ext cx="3621087" cy="954107"/>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ea typeface="MingLiU" pitchFamily="49" charset="-120"/>
                <a:cs typeface="Arial" pitchFamily="34" charset="0"/>
              </a:rPr>
              <a:t>Intrinsic; Mastery</a:t>
            </a:r>
          </a:p>
          <a:p>
            <a:pPr algn="ctr">
              <a:lnSpc>
                <a:spcPct val="100000"/>
              </a:lnSpc>
              <a:spcBef>
                <a:spcPts val="0"/>
              </a:spcBef>
            </a:pPr>
            <a:r>
              <a:rPr lang="zh-TW" altLang="en-US" sz="2800" b="1" dirty="0" smtClean="0"/>
              <a:t>內在動機</a:t>
            </a:r>
            <a:endParaRPr kumimoji="0" lang="en-US" sz="2800" b="1" dirty="0">
              <a:latin typeface="Arial" pitchFamily="34" charset="0"/>
              <a:ea typeface="MingLiU" pitchFamily="49" charset="-120"/>
              <a:cs typeface="Arial" pitchFamily="34" charset="0"/>
            </a:endParaRPr>
          </a:p>
        </p:txBody>
      </p:sp>
      <p:grpSp>
        <p:nvGrpSpPr>
          <p:cNvPr id="19" name="Group 18"/>
          <p:cNvGrpSpPr/>
          <p:nvPr/>
        </p:nvGrpSpPr>
        <p:grpSpPr>
          <a:xfrm>
            <a:off x="4219432" y="1735540"/>
            <a:ext cx="4694829" cy="1678675"/>
            <a:chOff x="4219432" y="1735540"/>
            <a:chExt cx="4694829" cy="1678675"/>
          </a:xfrm>
        </p:grpSpPr>
        <p:grpSp>
          <p:nvGrpSpPr>
            <p:cNvPr id="4" name="Group 18"/>
            <p:cNvGrpSpPr/>
            <p:nvPr/>
          </p:nvGrpSpPr>
          <p:grpSpPr>
            <a:xfrm>
              <a:off x="4219432" y="1735540"/>
              <a:ext cx="4694829" cy="1678675"/>
              <a:chOff x="4219432" y="1735540"/>
              <a:chExt cx="4694829" cy="1678675"/>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5977718" y="2117675"/>
                <a:ext cx="2483894" cy="978729"/>
              </a:xfrm>
              <a:prstGeom prst="rect">
                <a:avLst/>
              </a:prstGeom>
              <a:noFill/>
            </p:spPr>
            <p:txBody>
              <a:bodyPr wrap="square" rtlCol="0">
                <a:spAutoFit/>
              </a:bodyPr>
              <a:lstStyle/>
              <a:p>
                <a:r>
                  <a:rPr lang="zh-TW" altLang="en-US" sz="3600" b="1" dirty="0" smtClean="0">
                    <a:latin typeface="+mn-ea"/>
                  </a:rPr>
                  <a:t>我真的喜歡作曲！</a:t>
                </a:r>
                <a:endParaRPr lang="en-US" sz="3600" b="1" dirty="0">
                  <a:latin typeface="+mn-ea"/>
                </a:endParaRPr>
              </a:p>
            </p:txBody>
          </p:sp>
        </p:grpSp>
        <p:pic>
          <p:nvPicPr>
            <p:cNvPr id="237571" name="Picture 3" descr="C:\Documents and Settings\mmcmok\Local Settings\Temporary Internet Files\Content.IE5\NMMXHBCL\MM900283915[1].gif"/>
            <p:cNvPicPr>
              <a:picLocks noChangeAspect="1" noChangeArrowheads="1" noCrop="1"/>
            </p:cNvPicPr>
            <p:nvPr/>
          </p:nvPicPr>
          <p:blipFill>
            <a:blip r:embed="rId3" cstate="print"/>
            <a:srcRect/>
            <a:stretch>
              <a:fillRect/>
            </a:stretch>
          </p:blipFill>
          <p:spPr bwMode="auto">
            <a:xfrm>
              <a:off x="4618203" y="1910687"/>
              <a:ext cx="1218558" cy="1471186"/>
            </a:xfrm>
            <a:prstGeom prst="rect">
              <a:avLst/>
            </a:prstGeom>
            <a:noFill/>
          </p:spPr>
        </p:pic>
      </p:grpSp>
      <p:grpSp>
        <p:nvGrpSpPr>
          <p:cNvPr id="21" name="Group 20"/>
          <p:cNvGrpSpPr/>
          <p:nvPr/>
        </p:nvGrpSpPr>
        <p:grpSpPr>
          <a:xfrm>
            <a:off x="4071582" y="3616656"/>
            <a:ext cx="4772167" cy="2286000"/>
            <a:chOff x="4071582" y="3616656"/>
            <a:chExt cx="4772167" cy="2286000"/>
          </a:xfrm>
        </p:grpSpPr>
        <p:grpSp>
          <p:nvGrpSpPr>
            <p:cNvPr id="5"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TextBox 9"/>
              <p:cNvSpPr txBox="1"/>
              <p:nvPr/>
            </p:nvSpPr>
            <p:spPr>
              <a:xfrm>
                <a:off x="4449170" y="4112523"/>
                <a:ext cx="2920621" cy="978729"/>
              </a:xfrm>
              <a:prstGeom prst="rect">
                <a:avLst/>
              </a:prstGeom>
              <a:noFill/>
            </p:spPr>
            <p:txBody>
              <a:bodyPr wrap="square" rtlCol="0">
                <a:spAutoFit/>
              </a:bodyPr>
              <a:lstStyle/>
              <a:p>
                <a:r>
                  <a:rPr lang="zh-TW" altLang="en-US" sz="3600" b="1" dirty="0" smtClean="0">
                    <a:latin typeface="+mn-ea"/>
                  </a:rPr>
                  <a:t>要成功就要多</a:t>
                </a:r>
                <a:r>
                  <a:rPr lang="zh-TW" altLang="en-US" sz="3600" b="1" smtClean="0">
                    <a:latin typeface="+mn-ea"/>
                  </a:rPr>
                  <a:t>下苦功！</a:t>
                </a:r>
                <a:endParaRPr lang="en-US" sz="3600" b="1" dirty="0">
                  <a:latin typeface="+mn-ea"/>
                </a:endParaRPr>
              </a:p>
            </p:txBody>
          </p:sp>
        </p:grpSp>
        <p:pic>
          <p:nvPicPr>
            <p:cNvPr id="237572" name="Picture 4" descr="C:\Documents and Settings\mmcmok\Local Settings\Temporary Internet Files\Content.IE5\T43Z08SL\MP900442700[1].jpg"/>
            <p:cNvPicPr>
              <a:picLocks noChangeAspect="1" noChangeArrowheads="1"/>
            </p:cNvPicPr>
            <p:nvPr/>
          </p:nvPicPr>
          <p:blipFill>
            <a:blip r:embed="rId4" cstate="print"/>
            <a:srcRect/>
            <a:stretch>
              <a:fillRect/>
            </a:stretch>
          </p:blipFill>
          <p:spPr bwMode="auto">
            <a:xfrm>
              <a:off x="7317952" y="3616656"/>
              <a:ext cx="1525797" cy="2286000"/>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1"/>
          <p:cNvGrpSpPr/>
          <p:nvPr/>
        </p:nvGrpSpPr>
        <p:grpSpPr>
          <a:xfrm>
            <a:off x="5254752" y="5257801"/>
            <a:ext cx="2974848" cy="1142999"/>
            <a:chOff x="5105400" y="5257801"/>
            <a:chExt cx="2974848" cy="1142999"/>
          </a:xfrm>
        </p:grpSpPr>
        <p:cxnSp>
          <p:nvCxnSpPr>
            <p:cNvPr id="58" name="Straight Arrow Connector 57"/>
            <p:cNvCxnSpPr/>
            <p:nvPr/>
          </p:nvCxnSpPr>
          <p:spPr>
            <a:xfrm flipV="1">
              <a:off x="5105400" y="5486400"/>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105400" y="5981699"/>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val 5">
              <a:hlinkClick r:id="rId3" action="ppaction://hlinksldjump"/>
            </p:cNvPr>
            <p:cNvSpPr>
              <a:spLocks noChangeAspect="1" noChangeArrowheads="1"/>
            </p:cNvSpPr>
            <p:nvPr/>
          </p:nvSpPr>
          <p:spPr bwMode="auto">
            <a:xfrm>
              <a:off x="5867400" y="5257801"/>
              <a:ext cx="2212848"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Praise</a:t>
              </a:r>
              <a:endParaRPr lang="en-US" altLang="zh-TW" sz="2000" b="1" dirty="0">
                <a:solidFill>
                  <a:schemeClr val="tx1"/>
                </a:solidFill>
                <a:latin typeface="Arial" pitchFamily="34" charset="0"/>
                <a:cs typeface="Arial" pitchFamily="34" charset="0"/>
              </a:endParaRPr>
            </a:p>
          </p:txBody>
        </p:sp>
        <p:sp>
          <p:nvSpPr>
            <p:cNvPr id="45" name="Oval 5">
              <a:hlinkClick r:id="rId3" action="ppaction://hlinksldjump"/>
            </p:cNvPr>
            <p:cNvSpPr>
              <a:spLocks noChangeAspect="1" noChangeArrowheads="1"/>
            </p:cNvSpPr>
            <p:nvPr/>
          </p:nvSpPr>
          <p:spPr bwMode="auto">
            <a:xfrm>
              <a:off x="5867400" y="5867401"/>
              <a:ext cx="2212848"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Token</a:t>
              </a:r>
              <a:endParaRPr lang="en-US" altLang="zh-TW" sz="2000" b="1" dirty="0" smtClean="0">
                <a:solidFill>
                  <a:schemeClr val="tx1"/>
                </a:solidFill>
                <a:latin typeface="Arial" pitchFamily="34" charset="0"/>
                <a:cs typeface="Arial" pitchFamily="34" charset="0"/>
              </a:endParaRPr>
            </a:p>
          </p:txBody>
        </p:sp>
      </p:grpSp>
      <p:grpSp>
        <p:nvGrpSpPr>
          <p:cNvPr id="4" name="Group 60"/>
          <p:cNvGrpSpPr/>
          <p:nvPr/>
        </p:nvGrpSpPr>
        <p:grpSpPr>
          <a:xfrm>
            <a:off x="5254752" y="3810000"/>
            <a:ext cx="2974848" cy="1142999"/>
            <a:chOff x="5105400" y="3810000"/>
            <a:chExt cx="2974848" cy="1142999"/>
          </a:xfrm>
        </p:grpSpPr>
        <p:cxnSp>
          <p:nvCxnSpPr>
            <p:cNvPr id="56" name="Straight Arrow Connector 55"/>
            <p:cNvCxnSpPr/>
            <p:nvPr/>
          </p:nvCxnSpPr>
          <p:spPr>
            <a:xfrm flipV="1">
              <a:off x="5105400" y="40767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105400" y="45720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5">
              <a:hlinkClick r:id="rId3" action="ppaction://hlinksldjump"/>
            </p:cNvPr>
            <p:cNvSpPr>
              <a:spLocks noChangeAspect="1" noChangeArrowheads="1"/>
            </p:cNvSpPr>
            <p:nvPr/>
          </p:nvSpPr>
          <p:spPr bwMode="auto">
            <a:xfrm>
              <a:off x="5867400" y="3810000"/>
              <a:ext cx="22128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Affiliation</a:t>
              </a:r>
              <a:endParaRPr lang="en-US" altLang="zh-TW" sz="2000" b="1" dirty="0" smtClean="0">
                <a:solidFill>
                  <a:schemeClr val="tx1"/>
                </a:solidFill>
                <a:latin typeface="Arial" pitchFamily="34" charset="0"/>
                <a:cs typeface="Arial" pitchFamily="34" charset="0"/>
              </a:endParaRPr>
            </a:p>
          </p:txBody>
        </p:sp>
        <p:sp>
          <p:nvSpPr>
            <p:cNvPr id="43" name="Oval 5">
              <a:hlinkClick r:id="rId3" action="ppaction://hlinksldjump"/>
            </p:cNvPr>
            <p:cNvSpPr>
              <a:spLocks noChangeAspect="1" noChangeArrowheads="1"/>
            </p:cNvSpPr>
            <p:nvPr/>
          </p:nvSpPr>
          <p:spPr bwMode="auto">
            <a:xfrm>
              <a:off x="5867400" y="4419600"/>
              <a:ext cx="22128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Social Concern</a:t>
              </a:r>
              <a:endParaRPr lang="en-US" altLang="zh-TW" sz="2000" b="1" dirty="0" smtClean="0">
                <a:solidFill>
                  <a:schemeClr val="tx1"/>
                </a:solidFill>
                <a:latin typeface="Arial" pitchFamily="34" charset="0"/>
                <a:cs typeface="Arial" pitchFamily="34" charset="0"/>
              </a:endParaRPr>
            </a:p>
          </p:txBody>
        </p:sp>
      </p:grpSp>
      <p:grpSp>
        <p:nvGrpSpPr>
          <p:cNvPr id="5" name="Group 59"/>
          <p:cNvGrpSpPr/>
          <p:nvPr/>
        </p:nvGrpSpPr>
        <p:grpSpPr>
          <a:xfrm>
            <a:off x="5254752" y="2438401"/>
            <a:ext cx="2974848" cy="1142999"/>
            <a:chOff x="5105400" y="2438401"/>
            <a:chExt cx="2974848" cy="1142999"/>
          </a:xfrm>
        </p:grpSpPr>
        <p:cxnSp>
          <p:nvCxnSpPr>
            <p:cNvPr id="54" name="Straight Arrow Connector 53"/>
            <p:cNvCxnSpPr/>
            <p:nvPr/>
          </p:nvCxnSpPr>
          <p:spPr>
            <a:xfrm flipV="1">
              <a:off x="5105400" y="26289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105400" y="31242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val 5">
              <a:hlinkClick r:id="rId3" action="ppaction://hlinksldjump"/>
            </p:cNvPr>
            <p:cNvSpPr>
              <a:spLocks noChangeAspect="1" noChangeArrowheads="1"/>
            </p:cNvSpPr>
            <p:nvPr/>
          </p:nvSpPr>
          <p:spPr bwMode="auto">
            <a:xfrm>
              <a:off x="5867400" y="2438401"/>
              <a:ext cx="22128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Competition</a:t>
              </a:r>
              <a:endParaRPr lang="en-US" altLang="zh-TW" sz="2000" b="1" dirty="0" smtClean="0">
                <a:solidFill>
                  <a:schemeClr val="tx1"/>
                </a:solidFill>
                <a:latin typeface="Arial" pitchFamily="34" charset="0"/>
                <a:cs typeface="Arial" pitchFamily="34" charset="0"/>
              </a:endParaRPr>
            </a:p>
          </p:txBody>
        </p:sp>
        <p:sp>
          <p:nvSpPr>
            <p:cNvPr id="41" name="Oval 5">
              <a:hlinkClick r:id="rId3" action="ppaction://hlinksldjump"/>
            </p:cNvPr>
            <p:cNvSpPr>
              <a:spLocks noChangeAspect="1" noChangeArrowheads="1"/>
            </p:cNvSpPr>
            <p:nvPr/>
          </p:nvSpPr>
          <p:spPr bwMode="auto">
            <a:xfrm>
              <a:off x="5867400" y="3048001"/>
              <a:ext cx="22128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Social Power</a:t>
              </a:r>
              <a:endParaRPr lang="en-US" altLang="zh-TW" sz="2000" b="1" dirty="0" smtClean="0">
                <a:solidFill>
                  <a:schemeClr val="tx1"/>
                </a:solidFill>
                <a:latin typeface="Arial" pitchFamily="34" charset="0"/>
                <a:cs typeface="Arial" pitchFamily="34" charset="0"/>
              </a:endParaRPr>
            </a:p>
          </p:txBody>
        </p:sp>
      </p:grpSp>
      <p:grpSp>
        <p:nvGrpSpPr>
          <p:cNvPr id="6" name="Group 52"/>
          <p:cNvGrpSpPr/>
          <p:nvPr/>
        </p:nvGrpSpPr>
        <p:grpSpPr>
          <a:xfrm>
            <a:off x="5254752" y="914401"/>
            <a:ext cx="2974848" cy="1142999"/>
            <a:chOff x="5105400" y="914401"/>
            <a:chExt cx="2974848" cy="1142999"/>
          </a:xfrm>
        </p:grpSpPr>
        <p:cxnSp>
          <p:nvCxnSpPr>
            <p:cNvPr id="46" name="Straight Arrow Connector 45"/>
            <p:cNvCxnSpPr>
              <a:endCxn id="38" idx="2"/>
            </p:cNvCxnSpPr>
            <p:nvPr/>
          </p:nvCxnSpPr>
          <p:spPr>
            <a:xfrm flipV="1">
              <a:off x="5105400" y="11811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105400" y="16764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5">
              <a:hlinkClick r:id="rId3" action="ppaction://hlinksldjump"/>
            </p:cNvPr>
            <p:cNvSpPr>
              <a:spLocks noChangeAspect="1" noChangeArrowheads="1"/>
            </p:cNvSpPr>
            <p:nvPr/>
          </p:nvSpPr>
          <p:spPr bwMode="auto">
            <a:xfrm>
              <a:off x="5867400" y="914401"/>
              <a:ext cx="2212848"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Task</a:t>
              </a:r>
              <a:endParaRPr lang="en-US" altLang="zh-TW" sz="2000" b="1" dirty="0" smtClean="0">
                <a:solidFill>
                  <a:schemeClr val="tx1"/>
                </a:solidFill>
                <a:latin typeface="Arial" pitchFamily="34" charset="0"/>
                <a:cs typeface="Arial" pitchFamily="34" charset="0"/>
              </a:endParaRPr>
            </a:p>
          </p:txBody>
        </p:sp>
        <p:sp>
          <p:nvSpPr>
            <p:cNvPr id="39" name="Oval 5">
              <a:hlinkClick r:id="rId3" action="ppaction://hlinksldjump"/>
            </p:cNvPr>
            <p:cNvSpPr>
              <a:spLocks noChangeAspect="1" noChangeArrowheads="1"/>
            </p:cNvSpPr>
            <p:nvPr/>
          </p:nvSpPr>
          <p:spPr bwMode="auto">
            <a:xfrm>
              <a:off x="5867400" y="1524001"/>
              <a:ext cx="2212848"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Effort</a:t>
              </a:r>
              <a:endParaRPr lang="en-US" altLang="zh-TW" sz="2000" b="1" dirty="0" smtClean="0">
                <a:solidFill>
                  <a:schemeClr val="tx1"/>
                </a:solidFill>
                <a:latin typeface="Arial" pitchFamily="34" charset="0"/>
                <a:cs typeface="Arial" pitchFamily="34" charset="0"/>
              </a:endParaRPr>
            </a:p>
          </p:txBody>
        </p:sp>
      </p:grpSp>
      <p:sp>
        <p:nvSpPr>
          <p:cNvPr id="2" name="Title 1"/>
          <p:cNvSpPr>
            <a:spLocks noGrp="1"/>
          </p:cNvSpPr>
          <p:nvPr>
            <p:ph type="title"/>
          </p:nvPr>
        </p:nvSpPr>
        <p:spPr>
          <a:xfrm>
            <a:off x="457200" y="0"/>
            <a:ext cx="8229600" cy="868362"/>
          </a:xfrm>
        </p:spPr>
        <p:txBody>
          <a:bodyPr wrap="square" lIns="91440" tIns="45720" rIns="91440" bIns="45720" numCol="1" anchorCtr="0" compatLnSpc="1">
            <a:prstTxWarp prst="textNoShape">
              <a:avLst/>
            </a:prstTxWarp>
            <a:normAutofit fontScale="90000"/>
          </a:bodyPr>
          <a:lstStyle/>
          <a:p>
            <a:pPr eaLnBrk="1" hangingPunct="1"/>
            <a:r>
              <a:rPr lang="en-US" alt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rPr>
              <a:t>Inventory of School Motivation</a:t>
            </a:r>
            <a:endParaRPr 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8444" name="Slide Number Placeholder 15"/>
          <p:cNvSpPr>
            <a:spLocks noGrp="1"/>
          </p:cNvSpPr>
          <p:nvPr>
            <p:ph type="sldNum" sz="quarter" idx="12"/>
          </p:nvPr>
        </p:nvSpPr>
        <p:spPr bwMode="auto">
          <a:xfrm>
            <a:off x="6858000" y="6400800"/>
            <a:ext cx="2133600" cy="365125"/>
          </a:xfrm>
          <a:ln>
            <a:miter lim="800000"/>
            <a:headEnd/>
            <a:tailEnd/>
          </a:ln>
        </p:spPr>
        <p:txBody>
          <a:bodyPr/>
          <a:lstStyle/>
          <a:p>
            <a:fld id="{F4379653-60E2-447C-A619-15F9E5920FBC}" type="slidenum">
              <a:rPr lang="en-AU" altLang="zh-TW"/>
              <a:pPr/>
              <a:t>86</a:t>
            </a:fld>
            <a:endParaRPr lang="en-AU" altLang="zh-TW"/>
          </a:p>
        </p:txBody>
      </p:sp>
      <p:grpSp>
        <p:nvGrpSpPr>
          <p:cNvPr id="7" name="Group 23"/>
          <p:cNvGrpSpPr/>
          <p:nvPr/>
        </p:nvGrpSpPr>
        <p:grpSpPr>
          <a:xfrm>
            <a:off x="454152" y="2767082"/>
            <a:ext cx="1981200" cy="1804918"/>
            <a:chOff x="76200" y="2462282"/>
            <a:chExt cx="1981200" cy="1804918"/>
          </a:xfrm>
        </p:grpSpPr>
        <p:sp>
          <p:nvSpPr>
            <p:cNvPr id="14" name="Oval 15"/>
            <p:cNvSpPr>
              <a:spLocks noChangeAspect="1" noChangeArrowheads="1"/>
            </p:cNvSpPr>
            <p:nvPr/>
          </p:nvSpPr>
          <p:spPr bwMode="auto">
            <a:xfrm>
              <a:off x="76200" y="2462282"/>
              <a:ext cx="1981200" cy="1804918"/>
            </a:xfrm>
            <a:prstGeom prst="ellipse">
              <a:avLst/>
            </a:prstGeom>
            <a:solidFill>
              <a:schemeClr val="accent3">
                <a:lumMod val="20000"/>
                <a:lumOff val="80000"/>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en-GB" altLang="zh-TW"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Times New Roman" pitchFamily="18" charset="0"/>
              </a:endParaRPr>
            </a:p>
          </p:txBody>
        </p:sp>
        <p:sp>
          <p:nvSpPr>
            <p:cNvPr id="16" name="TextBox 15"/>
            <p:cNvSpPr txBox="1"/>
            <p:nvPr/>
          </p:nvSpPr>
          <p:spPr>
            <a:xfrm>
              <a:off x="114300" y="3048000"/>
              <a:ext cx="1905000"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Achievement Goals</a:t>
              </a:r>
              <a:endParaRPr lang="en-US" sz="2000" b="1" dirty="0">
                <a:latin typeface="Arial" pitchFamily="34" charset="0"/>
                <a:cs typeface="Arial" pitchFamily="34" charset="0"/>
              </a:endParaRPr>
            </a:p>
          </p:txBody>
        </p:sp>
      </p:grpSp>
      <p:grpSp>
        <p:nvGrpSpPr>
          <p:cNvPr id="8" name="Group 36"/>
          <p:cNvGrpSpPr/>
          <p:nvPr/>
        </p:nvGrpSpPr>
        <p:grpSpPr>
          <a:xfrm>
            <a:off x="1901952" y="1065329"/>
            <a:ext cx="3432048" cy="5336942"/>
            <a:chOff x="1752600" y="1065329"/>
            <a:chExt cx="3432048" cy="5336942"/>
          </a:xfrm>
        </p:grpSpPr>
        <p:sp>
          <p:nvSpPr>
            <p:cNvPr id="19" name="Oval 5">
              <a:hlinkClick r:id="rId3" action="ppaction://hlinksldjump"/>
            </p:cNvPr>
            <p:cNvSpPr>
              <a:spLocks noChangeAspect="1" noChangeArrowheads="1"/>
            </p:cNvSpPr>
            <p:nvPr/>
          </p:nvSpPr>
          <p:spPr bwMode="auto">
            <a:xfrm>
              <a:off x="2971800" y="2514601"/>
              <a:ext cx="2212848" cy="1068271"/>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Performance</a:t>
              </a:r>
              <a:endParaRPr lang="en-US" altLang="zh-TW" sz="2000" b="1" dirty="0" smtClean="0">
                <a:solidFill>
                  <a:schemeClr val="tx1"/>
                </a:solidFill>
                <a:latin typeface="Arial" pitchFamily="34" charset="0"/>
                <a:cs typeface="Arial" pitchFamily="34" charset="0"/>
              </a:endParaRPr>
            </a:p>
          </p:txBody>
        </p:sp>
        <p:sp>
          <p:nvSpPr>
            <p:cNvPr id="22" name="Oval 5">
              <a:hlinkClick r:id="rId3" action="ppaction://hlinksldjump"/>
            </p:cNvPr>
            <p:cNvSpPr>
              <a:spLocks noChangeAspect="1" noChangeArrowheads="1"/>
            </p:cNvSpPr>
            <p:nvPr/>
          </p:nvSpPr>
          <p:spPr bwMode="auto">
            <a:xfrm>
              <a:off x="2971801" y="3886200"/>
              <a:ext cx="2209799" cy="1069848"/>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sz="2000" b="1" dirty="0" smtClean="0">
                  <a:latin typeface="Arial" pitchFamily="34" charset="0"/>
                  <a:cs typeface="Arial" pitchFamily="34" charset="0"/>
                </a:rPr>
                <a:t>Social</a:t>
              </a:r>
              <a:endParaRPr lang="en-US" altLang="zh-TW" sz="2000" b="1" dirty="0" smtClean="0">
                <a:latin typeface="Arial" pitchFamily="34" charset="0"/>
                <a:cs typeface="Arial" pitchFamily="34" charset="0"/>
              </a:endParaRPr>
            </a:p>
          </p:txBody>
        </p:sp>
        <p:sp>
          <p:nvSpPr>
            <p:cNvPr id="21" name="Oval 5">
              <a:hlinkClick r:id="rId3" action="ppaction://hlinksldjump"/>
            </p:cNvPr>
            <p:cNvSpPr>
              <a:spLocks noChangeAspect="1" noChangeArrowheads="1"/>
            </p:cNvSpPr>
            <p:nvPr/>
          </p:nvSpPr>
          <p:spPr bwMode="auto">
            <a:xfrm>
              <a:off x="2971800" y="5334000"/>
              <a:ext cx="2212848" cy="1068271"/>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Extrinsic</a:t>
              </a:r>
              <a:endParaRPr lang="en-US" altLang="zh-TW" sz="2000" b="1" dirty="0">
                <a:solidFill>
                  <a:schemeClr val="tx1"/>
                </a:solidFill>
                <a:latin typeface="Arial" pitchFamily="34" charset="0"/>
                <a:cs typeface="Arial" pitchFamily="34" charset="0"/>
              </a:endParaRPr>
            </a:p>
          </p:txBody>
        </p:sp>
        <p:cxnSp>
          <p:nvCxnSpPr>
            <p:cNvPr id="26" name="Straight Arrow Connector 25"/>
            <p:cNvCxnSpPr>
              <a:endCxn id="20" idx="2"/>
            </p:cNvCxnSpPr>
            <p:nvPr/>
          </p:nvCxnSpPr>
          <p:spPr>
            <a:xfrm rot="5400000" flipH="1" flipV="1">
              <a:off x="1714132" y="1637933"/>
              <a:ext cx="1296136" cy="12192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9" idx="2"/>
            </p:cNvCxnSpPr>
            <p:nvPr/>
          </p:nvCxnSpPr>
          <p:spPr>
            <a:xfrm flipV="1">
              <a:off x="2209800" y="3048737"/>
              <a:ext cx="762000" cy="30406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2" idx="2"/>
            </p:cNvCxnSpPr>
            <p:nvPr/>
          </p:nvCxnSpPr>
          <p:spPr>
            <a:xfrm>
              <a:off x="2209800" y="3962400"/>
              <a:ext cx="762001" cy="4587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1714132" y="4534268"/>
              <a:ext cx="1296136" cy="12192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5">
              <a:hlinkClick r:id="rId3" action="ppaction://hlinksldjump"/>
            </p:cNvPr>
            <p:cNvSpPr>
              <a:spLocks noChangeAspect="1" noChangeArrowheads="1"/>
            </p:cNvSpPr>
            <p:nvPr/>
          </p:nvSpPr>
          <p:spPr bwMode="auto">
            <a:xfrm>
              <a:off x="2971800" y="1065329"/>
              <a:ext cx="2212848" cy="1068271"/>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Mastery</a:t>
              </a:r>
              <a:endParaRPr lang="en-US" altLang="zh-TW" sz="2000" b="1" dirty="0" smtClean="0">
                <a:solidFill>
                  <a:schemeClr val="tx1"/>
                </a:solidFill>
                <a:latin typeface="Arial" pitchFamily="34" charset="0"/>
                <a:cs typeface="Arial" pitchFamily="34" charset="0"/>
              </a:endParaRPr>
            </a:p>
          </p:txBody>
        </p:sp>
      </p:grpSp>
      <p:sp>
        <p:nvSpPr>
          <p:cNvPr id="63" name="TextBox 62"/>
          <p:cNvSpPr txBox="1"/>
          <p:nvPr/>
        </p:nvSpPr>
        <p:spPr>
          <a:xfrm>
            <a:off x="454152" y="6172200"/>
            <a:ext cx="2642262" cy="400110"/>
          </a:xfrm>
          <a:prstGeom prst="rect">
            <a:avLst/>
          </a:prstGeom>
          <a:solidFill>
            <a:schemeClr val="accent3">
              <a:lumMod val="20000"/>
              <a:lumOff val="80000"/>
            </a:schemeClr>
          </a:solidFill>
        </p:spPr>
        <p:txBody>
          <a:bodyPr wrap="none" rtlCol="0">
            <a:spAutoFit/>
          </a:bodyPr>
          <a:lstStyle/>
          <a:p>
            <a:r>
              <a:rPr lang="en-US" sz="2000" b="1" dirty="0" err="1" smtClean="0">
                <a:latin typeface="Arial" pitchFamily="34" charset="0"/>
                <a:cs typeface="Arial" pitchFamily="34" charset="0"/>
              </a:rPr>
              <a:t>McInerney</a:t>
            </a:r>
            <a:r>
              <a:rPr lang="en-US" sz="2000" b="1" dirty="0" smtClean="0">
                <a:latin typeface="Arial" pitchFamily="34" charset="0"/>
                <a:cs typeface="Arial" pitchFamily="34" charset="0"/>
              </a:rPr>
              <a:t>, D. (2010)</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wrap="square" lIns="91440" tIns="45720" rIns="91440" bIns="45720" numCol="1" anchorCtr="0" compatLnSpc="1">
            <a:prstTxWarp prst="textNoShape">
              <a:avLst/>
            </a:prstTxWarp>
            <a:normAutofit fontScale="90000"/>
          </a:bodyPr>
          <a:lstStyle/>
          <a:p>
            <a:pPr eaLnBrk="1" hangingPunct="1"/>
            <a:r>
              <a:rPr lang="en-US" alt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rPr>
              <a:t>Inventory of School Motivation</a:t>
            </a:r>
            <a:endParaRPr 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8444" name="Slide Number Placeholder 15"/>
          <p:cNvSpPr>
            <a:spLocks noGrp="1"/>
          </p:cNvSpPr>
          <p:nvPr>
            <p:ph type="sldNum" sz="quarter" idx="12"/>
          </p:nvPr>
        </p:nvSpPr>
        <p:spPr bwMode="auto">
          <a:xfrm>
            <a:off x="6858000" y="6400800"/>
            <a:ext cx="2133600" cy="365125"/>
          </a:xfrm>
          <a:ln>
            <a:miter lim="800000"/>
            <a:headEnd/>
            <a:tailEnd/>
          </a:ln>
        </p:spPr>
        <p:txBody>
          <a:bodyPr/>
          <a:lstStyle/>
          <a:p>
            <a:fld id="{F4379653-60E2-447C-A619-15F9E5920FBC}" type="slidenum">
              <a:rPr lang="en-AU" altLang="zh-TW"/>
              <a:pPr/>
              <a:t>87</a:t>
            </a:fld>
            <a:endParaRPr lang="en-AU" altLang="zh-TW"/>
          </a:p>
        </p:txBody>
      </p:sp>
      <p:grpSp>
        <p:nvGrpSpPr>
          <p:cNvPr id="3" name="Group 23"/>
          <p:cNvGrpSpPr/>
          <p:nvPr/>
        </p:nvGrpSpPr>
        <p:grpSpPr>
          <a:xfrm>
            <a:off x="0" y="2895600"/>
            <a:ext cx="1371600" cy="1500118"/>
            <a:chOff x="76200" y="2462282"/>
            <a:chExt cx="1981200" cy="1804918"/>
          </a:xfrm>
        </p:grpSpPr>
        <p:sp>
          <p:nvSpPr>
            <p:cNvPr id="14" name="Oval 15"/>
            <p:cNvSpPr>
              <a:spLocks noChangeAspect="1" noChangeArrowheads="1"/>
            </p:cNvSpPr>
            <p:nvPr/>
          </p:nvSpPr>
          <p:spPr bwMode="auto">
            <a:xfrm>
              <a:off x="76200" y="2462282"/>
              <a:ext cx="1981200" cy="1804918"/>
            </a:xfrm>
            <a:prstGeom prst="ellipse">
              <a:avLst/>
            </a:prstGeom>
            <a:solidFill>
              <a:schemeClr val="accent3">
                <a:lumMod val="20000"/>
                <a:lumOff val="80000"/>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en-GB" altLang="zh-TW"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Times New Roman" pitchFamily="18" charset="0"/>
              </a:endParaRPr>
            </a:p>
          </p:txBody>
        </p:sp>
        <p:sp>
          <p:nvSpPr>
            <p:cNvPr id="16" name="TextBox 15"/>
            <p:cNvSpPr txBox="1"/>
            <p:nvPr/>
          </p:nvSpPr>
          <p:spPr>
            <a:xfrm>
              <a:off x="114300" y="3048000"/>
              <a:ext cx="19050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Achievement Goals</a:t>
              </a:r>
              <a:endParaRPr lang="en-US" sz="1400" b="1" dirty="0">
                <a:latin typeface="Arial" pitchFamily="34" charset="0"/>
                <a:cs typeface="Arial" pitchFamily="34" charset="0"/>
              </a:endParaRPr>
            </a:p>
          </p:txBody>
        </p:sp>
      </p:grpSp>
      <p:grpSp>
        <p:nvGrpSpPr>
          <p:cNvPr id="4" name="Group 86"/>
          <p:cNvGrpSpPr/>
          <p:nvPr/>
        </p:nvGrpSpPr>
        <p:grpSpPr>
          <a:xfrm>
            <a:off x="1295400" y="2362200"/>
            <a:ext cx="3051048" cy="1144471"/>
            <a:chOff x="1295400" y="2362200"/>
            <a:chExt cx="3051048" cy="1144471"/>
          </a:xfrm>
        </p:grpSpPr>
        <p:cxnSp>
          <p:nvCxnSpPr>
            <p:cNvPr id="54" name="Straight Arrow Connector 53"/>
            <p:cNvCxnSpPr/>
            <p:nvPr/>
          </p:nvCxnSpPr>
          <p:spPr>
            <a:xfrm flipV="1">
              <a:off x="2362200" y="2554173"/>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362200" y="3049472"/>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val 5">
              <a:hlinkClick r:id="rId3" action="ppaction://hlinksldjump"/>
            </p:cNvPr>
            <p:cNvSpPr>
              <a:spLocks noChangeAspect="1" noChangeArrowheads="1"/>
            </p:cNvSpPr>
            <p:nvPr/>
          </p:nvSpPr>
          <p:spPr bwMode="auto">
            <a:xfrm>
              <a:off x="3124200" y="2363672"/>
              <a:ext cx="12222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Competition</a:t>
              </a:r>
              <a:endParaRPr lang="en-US" altLang="zh-TW" sz="1400" b="1" dirty="0">
                <a:solidFill>
                  <a:schemeClr val="tx1"/>
                </a:solidFill>
                <a:latin typeface="Arial" pitchFamily="34" charset="0"/>
                <a:cs typeface="Arial" pitchFamily="34" charset="0"/>
              </a:endParaRPr>
            </a:p>
          </p:txBody>
        </p:sp>
        <p:sp>
          <p:nvSpPr>
            <p:cNvPr id="41" name="Oval 5">
              <a:hlinkClick r:id="rId3" action="ppaction://hlinksldjump"/>
            </p:cNvPr>
            <p:cNvSpPr>
              <a:spLocks noChangeAspect="1" noChangeArrowheads="1"/>
            </p:cNvSpPr>
            <p:nvPr/>
          </p:nvSpPr>
          <p:spPr bwMode="auto">
            <a:xfrm>
              <a:off x="3124200" y="2973272"/>
              <a:ext cx="12222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Social </a:t>
              </a:r>
            </a:p>
            <a:p>
              <a:pPr algn="ctr">
                <a:defRPr/>
              </a:pPr>
              <a:r>
                <a:rPr lang="en-GB" altLang="zh-TW" sz="1400" b="1" dirty="0" smtClean="0">
                  <a:solidFill>
                    <a:schemeClr val="tx1"/>
                  </a:solidFill>
                  <a:latin typeface="Arial" pitchFamily="34" charset="0"/>
                  <a:cs typeface="Arial" pitchFamily="34" charset="0"/>
                </a:rPr>
                <a:t>Power</a:t>
              </a:r>
              <a:endParaRPr lang="en-US" altLang="zh-TW" sz="1400" b="1" dirty="0" smtClean="0">
                <a:solidFill>
                  <a:schemeClr val="tx1"/>
                </a:solidFill>
                <a:latin typeface="Arial" pitchFamily="34" charset="0"/>
                <a:cs typeface="Arial" pitchFamily="34" charset="0"/>
              </a:endParaRPr>
            </a:p>
          </p:txBody>
        </p:sp>
        <p:sp>
          <p:nvSpPr>
            <p:cNvPr id="19" name="Oval 5">
              <a:hlinkClick r:id="rId3" action="ppaction://hlinksldjump"/>
            </p:cNvPr>
            <p:cNvSpPr>
              <a:spLocks noChangeAspect="1" noChangeArrowheads="1"/>
            </p:cNvSpPr>
            <p:nvPr/>
          </p:nvSpPr>
          <p:spPr bwMode="auto">
            <a:xfrm>
              <a:off x="1600200" y="2362200"/>
              <a:ext cx="1143000" cy="1068271"/>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a:solidFill>
                    <a:schemeClr val="tx1"/>
                  </a:solidFill>
                  <a:latin typeface="Arial" pitchFamily="34" charset="0"/>
                  <a:cs typeface="Arial" pitchFamily="34" charset="0"/>
                </a:rPr>
                <a:t>Performance</a:t>
              </a:r>
              <a:endParaRPr lang="en-US" altLang="zh-TW" sz="1400" b="1" dirty="0">
                <a:solidFill>
                  <a:schemeClr val="tx1"/>
                </a:solidFill>
                <a:latin typeface="Arial" pitchFamily="34" charset="0"/>
                <a:cs typeface="Arial" pitchFamily="34" charset="0"/>
              </a:endParaRPr>
            </a:p>
          </p:txBody>
        </p:sp>
        <p:cxnSp>
          <p:nvCxnSpPr>
            <p:cNvPr id="28" name="Straight Arrow Connector 27"/>
            <p:cNvCxnSpPr/>
            <p:nvPr/>
          </p:nvCxnSpPr>
          <p:spPr>
            <a:xfrm flipV="1">
              <a:off x="1295400" y="3048000"/>
              <a:ext cx="304800" cy="2286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 name="Group 87"/>
          <p:cNvGrpSpPr/>
          <p:nvPr/>
        </p:nvGrpSpPr>
        <p:grpSpPr>
          <a:xfrm>
            <a:off x="1295400" y="3657600"/>
            <a:ext cx="3073350" cy="1146048"/>
            <a:chOff x="1295400" y="3657600"/>
            <a:chExt cx="3073350" cy="1146048"/>
          </a:xfrm>
        </p:grpSpPr>
        <p:cxnSp>
          <p:nvCxnSpPr>
            <p:cNvPr id="56" name="Straight Arrow Connector 55"/>
            <p:cNvCxnSpPr/>
            <p:nvPr/>
          </p:nvCxnSpPr>
          <p:spPr>
            <a:xfrm flipV="1">
              <a:off x="2362200" y="3886200"/>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362200" y="4381499"/>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5">
              <a:hlinkClick r:id="rId3" action="ppaction://hlinksldjump"/>
            </p:cNvPr>
            <p:cNvSpPr>
              <a:spLocks noChangeAspect="1" noChangeArrowheads="1"/>
            </p:cNvSpPr>
            <p:nvPr/>
          </p:nvSpPr>
          <p:spPr bwMode="auto">
            <a:xfrm>
              <a:off x="3146502" y="3657600"/>
              <a:ext cx="1219200"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Affiliation</a:t>
              </a:r>
              <a:endParaRPr lang="en-US" altLang="zh-TW" sz="1400" b="1" dirty="0" smtClean="0">
                <a:solidFill>
                  <a:schemeClr val="tx1"/>
                </a:solidFill>
                <a:latin typeface="Arial" pitchFamily="34" charset="0"/>
                <a:cs typeface="Arial" pitchFamily="34" charset="0"/>
              </a:endParaRPr>
            </a:p>
          </p:txBody>
        </p:sp>
        <p:sp>
          <p:nvSpPr>
            <p:cNvPr id="43" name="Oval 5">
              <a:hlinkClick r:id="rId3" action="ppaction://hlinksldjump"/>
            </p:cNvPr>
            <p:cNvSpPr>
              <a:spLocks noChangeAspect="1" noChangeArrowheads="1"/>
            </p:cNvSpPr>
            <p:nvPr/>
          </p:nvSpPr>
          <p:spPr bwMode="auto">
            <a:xfrm>
              <a:off x="3146502" y="4267200"/>
              <a:ext cx="12222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Social </a:t>
              </a:r>
            </a:p>
            <a:p>
              <a:pPr algn="ctr">
                <a:defRPr/>
              </a:pPr>
              <a:r>
                <a:rPr lang="en-GB" altLang="zh-TW" sz="1400" b="1" dirty="0" smtClean="0">
                  <a:solidFill>
                    <a:schemeClr val="tx1"/>
                  </a:solidFill>
                  <a:latin typeface="Arial" pitchFamily="34" charset="0"/>
                  <a:cs typeface="Arial" pitchFamily="34" charset="0"/>
                </a:rPr>
                <a:t>Concern</a:t>
              </a:r>
              <a:endParaRPr lang="en-US" altLang="zh-TW" sz="1400" b="1" dirty="0" smtClean="0">
                <a:solidFill>
                  <a:schemeClr val="tx1"/>
                </a:solidFill>
                <a:latin typeface="Arial" pitchFamily="34" charset="0"/>
                <a:cs typeface="Arial" pitchFamily="34" charset="0"/>
              </a:endParaRPr>
            </a:p>
          </p:txBody>
        </p:sp>
        <p:sp>
          <p:nvSpPr>
            <p:cNvPr id="22" name="Oval 5">
              <a:hlinkClick r:id="rId3" action="ppaction://hlinksldjump"/>
            </p:cNvPr>
            <p:cNvSpPr>
              <a:spLocks noChangeAspect="1" noChangeArrowheads="1"/>
            </p:cNvSpPr>
            <p:nvPr/>
          </p:nvSpPr>
          <p:spPr bwMode="auto">
            <a:xfrm>
              <a:off x="1600200" y="3733800"/>
              <a:ext cx="1146047" cy="1069848"/>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sz="1400" b="1" dirty="0" smtClean="0">
                  <a:latin typeface="Arial" pitchFamily="34" charset="0"/>
                  <a:cs typeface="Arial" pitchFamily="34" charset="0"/>
                </a:rPr>
                <a:t>Social</a:t>
              </a:r>
              <a:endParaRPr lang="en-US" altLang="zh-TW" sz="1400" b="1" dirty="0" smtClean="0">
                <a:latin typeface="Arial" pitchFamily="34" charset="0"/>
                <a:cs typeface="Arial" pitchFamily="34" charset="0"/>
              </a:endParaRPr>
            </a:p>
          </p:txBody>
        </p:sp>
        <p:cxnSp>
          <p:nvCxnSpPr>
            <p:cNvPr id="30" name="Straight Arrow Connector 29"/>
            <p:cNvCxnSpPr/>
            <p:nvPr/>
          </p:nvCxnSpPr>
          <p:spPr>
            <a:xfrm>
              <a:off x="1295400" y="3962400"/>
              <a:ext cx="3048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oup 88"/>
          <p:cNvGrpSpPr/>
          <p:nvPr/>
        </p:nvGrpSpPr>
        <p:grpSpPr>
          <a:xfrm>
            <a:off x="990600" y="4343400"/>
            <a:ext cx="3352800" cy="1830271"/>
            <a:chOff x="990600" y="4343400"/>
            <a:chExt cx="3352800" cy="1830271"/>
          </a:xfrm>
        </p:grpSpPr>
        <p:cxnSp>
          <p:nvCxnSpPr>
            <p:cNvPr id="58" name="Straight Arrow Connector 57"/>
            <p:cNvCxnSpPr/>
            <p:nvPr/>
          </p:nvCxnSpPr>
          <p:spPr>
            <a:xfrm flipV="1">
              <a:off x="2362200" y="5257800"/>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362200" y="5753099"/>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val 5">
              <a:hlinkClick r:id="rId3" action="ppaction://hlinksldjump"/>
            </p:cNvPr>
            <p:cNvSpPr>
              <a:spLocks noChangeAspect="1" noChangeArrowheads="1"/>
            </p:cNvSpPr>
            <p:nvPr/>
          </p:nvSpPr>
          <p:spPr bwMode="auto">
            <a:xfrm>
              <a:off x="3124200" y="5029201"/>
              <a:ext cx="1219200"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Praise</a:t>
              </a:r>
              <a:endParaRPr lang="en-US" altLang="zh-TW" sz="1400" b="1" dirty="0">
                <a:solidFill>
                  <a:schemeClr val="tx1"/>
                </a:solidFill>
                <a:latin typeface="Arial" pitchFamily="34" charset="0"/>
                <a:cs typeface="Arial" pitchFamily="34" charset="0"/>
              </a:endParaRPr>
            </a:p>
          </p:txBody>
        </p:sp>
        <p:sp>
          <p:nvSpPr>
            <p:cNvPr id="45" name="Oval 5">
              <a:hlinkClick r:id="rId3" action="ppaction://hlinksldjump"/>
            </p:cNvPr>
            <p:cNvSpPr>
              <a:spLocks noChangeAspect="1" noChangeArrowheads="1"/>
            </p:cNvSpPr>
            <p:nvPr/>
          </p:nvSpPr>
          <p:spPr bwMode="auto">
            <a:xfrm>
              <a:off x="3124200" y="5638801"/>
              <a:ext cx="1219200"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Token</a:t>
              </a:r>
              <a:endParaRPr lang="en-US" altLang="zh-TW" sz="1400" b="1" dirty="0" smtClean="0">
                <a:solidFill>
                  <a:schemeClr val="tx1"/>
                </a:solidFill>
                <a:latin typeface="Arial" pitchFamily="34" charset="0"/>
                <a:cs typeface="Arial" pitchFamily="34" charset="0"/>
              </a:endParaRPr>
            </a:p>
          </p:txBody>
        </p:sp>
        <p:sp>
          <p:nvSpPr>
            <p:cNvPr id="21" name="Oval 5">
              <a:hlinkClick r:id="rId3" action="ppaction://hlinksldjump"/>
            </p:cNvPr>
            <p:cNvSpPr>
              <a:spLocks noChangeAspect="1" noChangeArrowheads="1"/>
            </p:cNvSpPr>
            <p:nvPr/>
          </p:nvSpPr>
          <p:spPr bwMode="auto">
            <a:xfrm>
              <a:off x="1600200" y="5105400"/>
              <a:ext cx="1146048" cy="1068271"/>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Extrinsic</a:t>
              </a:r>
              <a:endParaRPr lang="en-US" altLang="zh-TW" sz="1400" b="1" dirty="0">
                <a:solidFill>
                  <a:schemeClr val="tx1"/>
                </a:solidFill>
                <a:latin typeface="Arial" pitchFamily="34" charset="0"/>
                <a:cs typeface="Arial" pitchFamily="34" charset="0"/>
              </a:endParaRPr>
            </a:p>
          </p:txBody>
        </p:sp>
        <p:cxnSp>
          <p:nvCxnSpPr>
            <p:cNvPr id="36" name="Straight Arrow Connector 35"/>
            <p:cNvCxnSpPr/>
            <p:nvPr/>
          </p:nvCxnSpPr>
          <p:spPr>
            <a:xfrm rot="16200000" flipH="1">
              <a:off x="838200" y="4495800"/>
              <a:ext cx="990600" cy="685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 name="Group 85"/>
          <p:cNvGrpSpPr/>
          <p:nvPr/>
        </p:nvGrpSpPr>
        <p:grpSpPr>
          <a:xfrm>
            <a:off x="990600" y="990601"/>
            <a:ext cx="3391828" cy="1981199"/>
            <a:chOff x="990600" y="990601"/>
            <a:chExt cx="3391828" cy="1981199"/>
          </a:xfrm>
        </p:grpSpPr>
        <p:cxnSp>
          <p:nvCxnSpPr>
            <p:cNvPr id="46" name="Straight Arrow Connector 45"/>
            <p:cNvCxnSpPr>
              <a:endCxn id="38" idx="2"/>
            </p:cNvCxnSpPr>
            <p:nvPr/>
          </p:nvCxnSpPr>
          <p:spPr>
            <a:xfrm flipV="1">
              <a:off x="2384502" y="1257301"/>
              <a:ext cx="762000" cy="2667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362200" y="1676401"/>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5">
              <a:hlinkClick r:id="rId3" action="ppaction://hlinksldjump"/>
            </p:cNvPr>
            <p:cNvSpPr>
              <a:spLocks noChangeAspect="1" noChangeArrowheads="1"/>
            </p:cNvSpPr>
            <p:nvPr/>
          </p:nvSpPr>
          <p:spPr bwMode="auto">
            <a:xfrm>
              <a:off x="3146502" y="990601"/>
              <a:ext cx="1219200"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Task</a:t>
              </a:r>
              <a:endParaRPr lang="en-US" altLang="zh-TW" sz="1400" b="1" dirty="0">
                <a:solidFill>
                  <a:schemeClr val="tx1"/>
                </a:solidFill>
                <a:latin typeface="Arial" pitchFamily="34" charset="0"/>
                <a:cs typeface="Arial" pitchFamily="34" charset="0"/>
              </a:endParaRPr>
            </a:p>
          </p:txBody>
        </p:sp>
        <p:sp>
          <p:nvSpPr>
            <p:cNvPr id="39" name="Oval 5">
              <a:hlinkClick r:id="rId3" action="ppaction://hlinksldjump"/>
            </p:cNvPr>
            <p:cNvSpPr>
              <a:spLocks noChangeAspect="1" noChangeArrowheads="1"/>
            </p:cNvSpPr>
            <p:nvPr/>
          </p:nvSpPr>
          <p:spPr bwMode="auto">
            <a:xfrm>
              <a:off x="3124199" y="1600201"/>
              <a:ext cx="1258229"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Effort</a:t>
              </a:r>
              <a:endParaRPr lang="en-US" altLang="zh-TW" sz="1400" b="1" dirty="0">
                <a:solidFill>
                  <a:schemeClr val="tx1"/>
                </a:solidFill>
                <a:latin typeface="Arial" pitchFamily="34" charset="0"/>
                <a:cs typeface="Arial" pitchFamily="34" charset="0"/>
              </a:endParaRPr>
            </a:p>
          </p:txBody>
        </p:sp>
        <p:cxnSp>
          <p:nvCxnSpPr>
            <p:cNvPr id="26" name="Straight Arrow Connector 25"/>
            <p:cNvCxnSpPr/>
            <p:nvPr/>
          </p:nvCxnSpPr>
          <p:spPr>
            <a:xfrm rot="5400000" flipH="1" flipV="1">
              <a:off x="800100" y="2095500"/>
              <a:ext cx="1066800" cy="685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5">
              <a:hlinkClick r:id="rId3" action="ppaction://hlinksldjump"/>
            </p:cNvPr>
            <p:cNvSpPr>
              <a:spLocks noChangeAspect="1" noChangeArrowheads="1"/>
            </p:cNvSpPr>
            <p:nvPr/>
          </p:nvSpPr>
          <p:spPr bwMode="auto">
            <a:xfrm>
              <a:off x="1600200" y="1066800"/>
              <a:ext cx="1146048" cy="1068271"/>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Mastery</a:t>
              </a:r>
              <a:endParaRPr lang="en-US" altLang="zh-TW" sz="1400" b="1" dirty="0">
                <a:solidFill>
                  <a:schemeClr val="tx1"/>
                </a:solidFill>
                <a:latin typeface="Arial" pitchFamily="34" charset="0"/>
                <a:cs typeface="Arial" pitchFamily="34" charset="0"/>
              </a:endParaRPr>
            </a:p>
          </p:txBody>
        </p:sp>
      </p:grpSp>
      <p:sp>
        <p:nvSpPr>
          <p:cNvPr id="63" name="TextBox 62"/>
          <p:cNvSpPr txBox="1"/>
          <p:nvPr/>
        </p:nvSpPr>
        <p:spPr>
          <a:xfrm>
            <a:off x="454152" y="6172200"/>
            <a:ext cx="2642262" cy="400110"/>
          </a:xfrm>
          <a:prstGeom prst="rect">
            <a:avLst/>
          </a:prstGeom>
          <a:solidFill>
            <a:schemeClr val="accent3">
              <a:lumMod val="20000"/>
              <a:lumOff val="80000"/>
            </a:schemeClr>
          </a:solidFill>
        </p:spPr>
        <p:txBody>
          <a:bodyPr wrap="none" rtlCol="0">
            <a:spAutoFit/>
          </a:bodyPr>
          <a:lstStyle/>
          <a:p>
            <a:r>
              <a:rPr lang="en-US" sz="2000" b="1" dirty="0" err="1" smtClean="0">
                <a:latin typeface="Arial" pitchFamily="34" charset="0"/>
                <a:cs typeface="Arial" pitchFamily="34" charset="0"/>
              </a:rPr>
              <a:t>McInerney</a:t>
            </a:r>
            <a:r>
              <a:rPr lang="en-US" sz="2000" b="1" dirty="0" smtClean="0">
                <a:latin typeface="Arial" pitchFamily="34" charset="0"/>
                <a:cs typeface="Arial" pitchFamily="34" charset="0"/>
              </a:rPr>
              <a:t>, D. (2010)</a:t>
            </a:r>
            <a:endParaRPr lang="en-US" sz="2000" b="1" dirty="0">
              <a:latin typeface="Arial" pitchFamily="34" charset="0"/>
              <a:cs typeface="Arial" pitchFamily="34" charset="0"/>
            </a:endParaRPr>
          </a:p>
        </p:txBody>
      </p:sp>
      <p:grpSp>
        <p:nvGrpSpPr>
          <p:cNvPr id="8" name="Group 89"/>
          <p:cNvGrpSpPr/>
          <p:nvPr/>
        </p:nvGrpSpPr>
        <p:grpSpPr>
          <a:xfrm>
            <a:off x="4365702" y="990600"/>
            <a:ext cx="4625898" cy="521732"/>
            <a:chOff x="4365702" y="990600"/>
            <a:chExt cx="4625898" cy="521732"/>
          </a:xfrm>
        </p:grpSpPr>
        <p:sp>
          <p:nvSpPr>
            <p:cNvPr id="66" name="Rectangle 65"/>
            <p:cNvSpPr/>
            <p:nvPr/>
          </p:nvSpPr>
          <p:spPr>
            <a:xfrm>
              <a:off x="4648200" y="990600"/>
              <a:ext cx="4343400" cy="521732"/>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lIns="0" tIns="0" rIns="0" bIns="0" anchor="ctr" anchorCtr="0">
              <a:noAutofit/>
            </a:bodyPr>
            <a:lstStyle/>
            <a:p>
              <a:pPr marL="111125"/>
              <a:r>
                <a:rPr lang="zh-TW" altLang="en-US" b="1" dirty="0" smtClean="0"/>
                <a:t>我喜歡看到我的習作有進步。</a:t>
              </a:r>
              <a:endParaRPr lang="en-US" b="1" dirty="0"/>
            </a:p>
          </p:txBody>
        </p:sp>
        <p:cxnSp>
          <p:nvCxnSpPr>
            <p:cNvPr id="72" name="Straight Arrow Connector 71"/>
            <p:cNvCxnSpPr>
              <a:stCxn id="38" idx="6"/>
              <a:endCxn id="66" idx="1"/>
            </p:cNvCxnSpPr>
            <p:nvPr/>
          </p:nvCxnSpPr>
          <p:spPr>
            <a:xfrm flipV="1">
              <a:off x="4365702" y="1251466"/>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90"/>
          <p:cNvGrpSpPr/>
          <p:nvPr/>
        </p:nvGrpSpPr>
        <p:grpSpPr>
          <a:xfrm>
            <a:off x="4382428" y="1535668"/>
            <a:ext cx="4609172" cy="521732"/>
            <a:chOff x="4382428" y="1535668"/>
            <a:chExt cx="4609172" cy="521732"/>
          </a:xfrm>
        </p:grpSpPr>
        <p:sp>
          <p:nvSpPr>
            <p:cNvPr id="67" name="Rectangle 66"/>
            <p:cNvSpPr/>
            <p:nvPr/>
          </p:nvSpPr>
          <p:spPr>
            <a:xfrm>
              <a:off x="4648200" y="1535668"/>
              <a:ext cx="4343400" cy="521732"/>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lIns="0" tIns="0" rIns="0" bIns="0" anchor="ctr" anchorCtr="0">
              <a:noAutofit/>
            </a:bodyPr>
            <a:lstStyle/>
            <a:p>
              <a:pPr marL="111125"/>
              <a:r>
                <a:rPr lang="zh-TW" altLang="en-US" b="1" dirty="0" smtClean="0"/>
                <a:t>我經常努力在習作上做得更好。</a:t>
              </a:r>
              <a:endParaRPr lang="en-US" b="1" dirty="0"/>
            </a:p>
          </p:txBody>
        </p:sp>
        <p:cxnSp>
          <p:nvCxnSpPr>
            <p:cNvPr id="76" name="Straight Arrow Connector 75"/>
            <p:cNvCxnSpPr>
              <a:stCxn id="39" idx="6"/>
            </p:cNvCxnSpPr>
            <p:nvPr/>
          </p:nvCxnSpPr>
          <p:spPr>
            <a:xfrm flipV="1">
              <a:off x="4382428" y="18288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 name="Group 91"/>
          <p:cNvGrpSpPr/>
          <p:nvPr/>
        </p:nvGrpSpPr>
        <p:grpSpPr>
          <a:xfrm>
            <a:off x="4343400" y="2362200"/>
            <a:ext cx="4648200" cy="521732"/>
            <a:chOff x="4343400" y="2362200"/>
            <a:chExt cx="4648200" cy="521732"/>
          </a:xfrm>
        </p:grpSpPr>
        <p:sp>
          <p:nvSpPr>
            <p:cNvPr id="68" name="Rectangle 67"/>
            <p:cNvSpPr/>
            <p:nvPr/>
          </p:nvSpPr>
          <p:spPr>
            <a:xfrm>
              <a:off x="4648200" y="2362200"/>
              <a:ext cx="4343400" cy="5217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b="1" dirty="0" smtClean="0"/>
                <a:t>勝利對我來說是重要的。</a:t>
              </a:r>
              <a:endParaRPr lang="en-US" b="1" dirty="0"/>
            </a:p>
          </p:txBody>
        </p:sp>
        <p:cxnSp>
          <p:nvCxnSpPr>
            <p:cNvPr id="78" name="Straight Arrow Connector 77"/>
            <p:cNvCxnSpPr/>
            <p:nvPr/>
          </p:nvCxnSpPr>
          <p:spPr>
            <a:xfrm flipV="1">
              <a:off x="4343400" y="2623066"/>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oup 92"/>
          <p:cNvGrpSpPr/>
          <p:nvPr/>
        </p:nvGrpSpPr>
        <p:grpSpPr>
          <a:xfrm>
            <a:off x="4360126" y="2907268"/>
            <a:ext cx="4631474" cy="521732"/>
            <a:chOff x="4360126" y="2907268"/>
            <a:chExt cx="4631474" cy="521732"/>
          </a:xfrm>
        </p:grpSpPr>
        <p:sp>
          <p:nvSpPr>
            <p:cNvPr id="69" name="Rectangle 68"/>
            <p:cNvSpPr/>
            <p:nvPr/>
          </p:nvSpPr>
          <p:spPr>
            <a:xfrm>
              <a:off x="4648200" y="2907268"/>
              <a:ext cx="4343400" cy="5217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b="1" dirty="0" smtClean="0"/>
                <a:t>我希望在我的同學面前受到重視。</a:t>
              </a:r>
              <a:endParaRPr lang="en-US" b="1" dirty="0"/>
            </a:p>
          </p:txBody>
        </p:sp>
        <p:cxnSp>
          <p:nvCxnSpPr>
            <p:cNvPr id="79" name="Straight Arrow Connector 78"/>
            <p:cNvCxnSpPr/>
            <p:nvPr/>
          </p:nvCxnSpPr>
          <p:spPr>
            <a:xfrm flipV="1">
              <a:off x="4360126" y="32004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oup 93"/>
          <p:cNvGrpSpPr/>
          <p:nvPr/>
        </p:nvGrpSpPr>
        <p:grpSpPr>
          <a:xfrm>
            <a:off x="4365702" y="3724506"/>
            <a:ext cx="4625898" cy="521732"/>
            <a:chOff x="4365702" y="3724506"/>
            <a:chExt cx="4625898" cy="521732"/>
          </a:xfrm>
        </p:grpSpPr>
        <p:sp>
          <p:nvSpPr>
            <p:cNvPr id="70" name="Rectangle 69"/>
            <p:cNvSpPr/>
            <p:nvPr/>
          </p:nvSpPr>
          <p:spPr>
            <a:xfrm>
              <a:off x="4648200" y="3724506"/>
              <a:ext cx="4343400" cy="521732"/>
            </a:xfrm>
            <a:prstGeom prst="rect">
              <a:avLst/>
            </a:prstGeom>
            <a:solidFill>
              <a:srgbClr val="FFFF99"/>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b="1" dirty="0" smtClean="0"/>
                <a:t>當我和別人一起學習時，我會學得最好。</a:t>
              </a:r>
              <a:endParaRPr lang="en-US" b="1" dirty="0"/>
            </a:p>
          </p:txBody>
        </p:sp>
        <p:cxnSp>
          <p:nvCxnSpPr>
            <p:cNvPr id="80" name="Straight Arrow Connector 79"/>
            <p:cNvCxnSpPr/>
            <p:nvPr/>
          </p:nvCxnSpPr>
          <p:spPr>
            <a:xfrm flipV="1">
              <a:off x="4365702" y="3956565"/>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 name="Group 94"/>
          <p:cNvGrpSpPr/>
          <p:nvPr/>
        </p:nvGrpSpPr>
        <p:grpSpPr>
          <a:xfrm>
            <a:off x="4382428" y="4269574"/>
            <a:ext cx="4609172" cy="521732"/>
            <a:chOff x="4382428" y="4269574"/>
            <a:chExt cx="4609172" cy="521732"/>
          </a:xfrm>
        </p:grpSpPr>
        <p:sp>
          <p:nvSpPr>
            <p:cNvPr id="71" name="Rectangle 70"/>
            <p:cNvSpPr/>
            <p:nvPr/>
          </p:nvSpPr>
          <p:spPr>
            <a:xfrm>
              <a:off x="4648200" y="4269574"/>
              <a:ext cx="4343400" cy="521732"/>
            </a:xfrm>
            <a:prstGeom prst="rect">
              <a:avLst/>
            </a:prstGeom>
            <a:solidFill>
              <a:srgbClr val="FFFF99"/>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b="1" dirty="0" smtClean="0"/>
                <a:t>我喜歡幫助其他同學在學校做得更好。</a:t>
              </a:r>
              <a:endParaRPr lang="en-US" b="1" dirty="0"/>
            </a:p>
          </p:txBody>
        </p:sp>
        <p:cxnSp>
          <p:nvCxnSpPr>
            <p:cNvPr id="81" name="Straight Arrow Connector 80"/>
            <p:cNvCxnSpPr/>
            <p:nvPr/>
          </p:nvCxnSpPr>
          <p:spPr>
            <a:xfrm flipV="1">
              <a:off x="4382428" y="44958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95"/>
          <p:cNvGrpSpPr/>
          <p:nvPr/>
        </p:nvGrpSpPr>
        <p:grpSpPr>
          <a:xfrm>
            <a:off x="4343400" y="5105400"/>
            <a:ext cx="4648200" cy="521732"/>
            <a:chOff x="4343400" y="5105400"/>
            <a:chExt cx="4648200" cy="521732"/>
          </a:xfrm>
        </p:grpSpPr>
        <p:sp>
          <p:nvSpPr>
            <p:cNvPr id="82" name="Rectangle 81"/>
            <p:cNvSpPr/>
            <p:nvPr/>
          </p:nvSpPr>
          <p:spPr>
            <a:xfrm>
              <a:off x="4648200" y="5105400"/>
              <a:ext cx="4343400" cy="5217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marL="111125"/>
              <a:r>
                <a:rPr lang="zh-TW" altLang="en-US" b="1" dirty="0" smtClean="0"/>
                <a:t>我希望我做得好的習作會得到稱讚。</a:t>
              </a:r>
              <a:endParaRPr lang="en-US" b="1" dirty="0"/>
            </a:p>
          </p:txBody>
        </p:sp>
        <p:cxnSp>
          <p:nvCxnSpPr>
            <p:cNvPr id="84" name="Straight Arrow Connector 83"/>
            <p:cNvCxnSpPr/>
            <p:nvPr/>
          </p:nvCxnSpPr>
          <p:spPr>
            <a:xfrm flipV="1">
              <a:off x="4343400" y="5328165"/>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 name="Group 96"/>
          <p:cNvGrpSpPr/>
          <p:nvPr/>
        </p:nvGrpSpPr>
        <p:grpSpPr>
          <a:xfrm>
            <a:off x="4360126" y="5650468"/>
            <a:ext cx="4631474" cy="521732"/>
            <a:chOff x="4360126" y="5650468"/>
            <a:chExt cx="4631474" cy="521732"/>
          </a:xfrm>
        </p:grpSpPr>
        <p:sp>
          <p:nvSpPr>
            <p:cNvPr id="83" name="Rectangle 82"/>
            <p:cNvSpPr/>
            <p:nvPr/>
          </p:nvSpPr>
          <p:spPr>
            <a:xfrm>
              <a:off x="4648200" y="5650468"/>
              <a:ext cx="4343400" cy="5217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marL="111125"/>
              <a:r>
                <a:rPr lang="zh-TW" altLang="en-US" b="1" dirty="0" smtClean="0"/>
                <a:t>我在學校努力，是為了得到父母的獎勵。</a:t>
              </a:r>
              <a:endParaRPr lang="en-US" b="1" dirty="0"/>
            </a:p>
          </p:txBody>
        </p:sp>
        <p:cxnSp>
          <p:nvCxnSpPr>
            <p:cNvPr id="85" name="Straight Arrow Connector 84"/>
            <p:cNvCxnSpPr/>
            <p:nvPr/>
          </p:nvCxnSpPr>
          <p:spPr>
            <a:xfrm flipV="1">
              <a:off x="4360126" y="58674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979" y="185056"/>
            <a:ext cx="2053767" cy="486287"/>
          </a:xfrm>
          <a:prstGeom prst="rect">
            <a:avLst/>
          </a:prstGeom>
          <a:noFill/>
        </p:spPr>
        <p:txBody>
          <a:bodyPr wrap="none" rtlCol="0">
            <a:spAutoFit/>
          </a:bodyPr>
          <a:lstStyle/>
          <a:p>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動力</a:t>
            </a:r>
            <a:r>
              <a:rPr lang="en-US" altLang="zh-TW"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中學</a:t>
            </a:r>
            <a:endParaRPr lang="en-US" sz="3200" dirty="0"/>
          </a:p>
        </p:txBody>
      </p:sp>
      <p:sp>
        <p:nvSpPr>
          <p:cNvPr id="4" name="Right Arrow Callout 3"/>
          <p:cNvSpPr/>
          <p:nvPr/>
        </p:nvSpPr>
        <p:spPr>
          <a:xfrm>
            <a:off x="1175661" y="729338"/>
            <a:ext cx="4310731"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1. </a:t>
            </a:r>
            <a:r>
              <a:rPr lang="zh-TW" altLang="en-US" sz="2800" b="1" dirty="0" smtClean="0">
                <a:latin typeface="Arial" pitchFamily="34" charset="0"/>
                <a:cs typeface="Arial" pitchFamily="34" charset="0"/>
              </a:rPr>
              <a:t>聯繫</a:t>
            </a:r>
            <a:endParaRPr lang="en-US" sz="2800" b="1" dirty="0" smtClean="0">
              <a:latin typeface="Arial" pitchFamily="34" charset="0"/>
              <a:cs typeface="Arial" pitchFamily="34" charset="0"/>
            </a:endParaRPr>
          </a:p>
        </p:txBody>
      </p:sp>
      <p:sp>
        <p:nvSpPr>
          <p:cNvPr id="5" name="Right Arrow Callout 4"/>
          <p:cNvSpPr/>
          <p:nvPr/>
        </p:nvSpPr>
        <p:spPr>
          <a:xfrm>
            <a:off x="1175661" y="2275107"/>
            <a:ext cx="4310731" cy="609601"/>
          </a:xfrm>
          <a:prstGeom prst="rightArrowCallout">
            <a:avLst>
              <a:gd name="adj1" fmla="val 25000"/>
              <a:gd name="adj2" fmla="val 50000"/>
              <a:gd name="adj3" fmla="val 62500"/>
              <a:gd name="adj4" fmla="val 89756"/>
            </a:avLst>
          </a:prstGeom>
          <a:solidFill>
            <a:srgbClr val="FFFFCC"/>
          </a:solid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2800" b="1" dirty="0" smtClean="0">
                <a:latin typeface="Arial" pitchFamily="34" charset="0"/>
                <a:cs typeface="Arial" pitchFamily="34" charset="0"/>
              </a:rPr>
              <a:t>3. </a:t>
            </a:r>
            <a:r>
              <a:rPr lang="zh-TW" altLang="en-US" sz="2800" b="1" dirty="0" smtClean="0">
                <a:latin typeface="Arial" pitchFamily="34" charset="0"/>
                <a:cs typeface="Arial" pitchFamily="34" charset="0"/>
              </a:rPr>
              <a:t>競爭</a:t>
            </a:r>
            <a:endParaRPr lang="en-US" sz="2800" b="1" dirty="0" smtClean="0">
              <a:latin typeface="Arial" pitchFamily="34" charset="0"/>
              <a:cs typeface="Arial" pitchFamily="34" charset="0"/>
            </a:endParaRPr>
          </a:p>
        </p:txBody>
      </p:sp>
      <p:sp>
        <p:nvSpPr>
          <p:cNvPr id="6" name="Right Arrow Callout 5"/>
          <p:cNvSpPr/>
          <p:nvPr/>
        </p:nvSpPr>
        <p:spPr>
          <a:xfrm>
            <a:off x="1175661" y="1436924"/>
            <a:ext cx="4310731"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2. </a:t>
            </a:r>
            <a:r>
              <a:rPr lang="zh-TW" altLang="en-US" sz="2800" b="1" dirty="0" smtClean="0">
                <a:latin typeface="Arial" pitchFamily="34" charset="0"/>
                <a:cs typeface="Arial" pitchFamily="34" charset="0"/>
              </a:rPr>
              <a:t>社群關係</a:t>
            </a:r>
            <a:endParaRPr lang="en-US" sz="2800" b="1" dirty="0" smtClean="0">
              <a:latin typeface="Arial" pitchFamily="34" charset="0"/>
              <a:cs typeface="Arial" pitchFamily="34" charset="0"/>
            </a:endParaRPr>
          </a:p>
        </p:txBody>
      </p:sp>
      <p:sp>
        <p:nvSpPr>
          <p:cNvPr id="7" name="Right Arrow Callout 6"/>
          <p:cNvSpPr/>
          <p:nvPr/>
        </p:nvSpPr>
        <p:spPr>
          <a:xfrm>
            <a:off x="1175661" y="2971850"/>
            <a:ext cx="4310731" cy="609601"/>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4. </a:t>
            </a:r>
            <a:r>
              <a:rPr lang="zh-TW" altLang="en-US" sz="2800" b="1" dirty="0" smtClean="0">
                <a:latin typeface="Arial" pitchFamily="34" charset="0"/>
                <a:cs typeface="Arial" pitchFamily="34" charset="0"/>
              </a:rPr>
              <a:t>社會權力</a:t>
            </a:r>
            <a:endParaRPr lang="en-US" sz="2800" b="1" dirty="0" smtClean="0">
              <a:latin typeface="Arial" pitchFamily="34" charset="0"/>
              <a:cs typeface="Arial" pitchFamily="34" charset="0"/>
            </a:endParaRPr>
          </a:p>
        </p:txBody>
      </p:sp>
      <p:sp>
        <p:nvSpPr>
          <p:cNvPr id="8" name="Right Arrow Callout 7"/>
          <p:cNvSpPr/>
          <p:nvPr/>
        </p:nvSpPr>
        <p:spPr>
          <a:xfrm>
            <a:off x="1175661" y="4495847"/>
            <a:ext cx="4310731"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2800" b="1" dirty="0" smtClean="0">
                <a:latin typeface="Arial" pitchFamily="34" charset="0"/>
                <a:cs typeface="Arial" pitchFamily="34" charset="0"/>
              </a:rPr>
              <a:t>6. </a:t>
            </a:r>
            <a:r>
              <a:rPr lang="zh-TW" altLang="en-US" sz="2800" b="1" dirty="0" smtClean="0">
                <a:latin typeface="Arial" pitchFamily="34" charset="0"/>
                <a:cs typeface="Arial" pitchFamily="34" charset="0"/>
              </a:rPr>
              <a:t>作業</a:t>
            </a:r>
            <a:endParaRPr lang="en-US" sz="2800" b="1" dirty="0" smtClean="0">
              <a:latin typeface="Arial" pitchFamily="34" charset="0"/>
              <a:cs typeface="Arial" pitchFamily="34" charset="0"/>
            </a:endParaRPr>
          </a:p>
        </p:txBody>
      </p:sp>
      <p:sp>
        <p:nvSpPr>
          <p:cNvPr id="9" name="Right Arrow Callout 8"/>
          <p:cNvSpPr/>
          <p:nvPr/>
        </p:nvSpPr>
        <p:spPr>
          <a:xfrm>
            <a:off x="1175661" y="3799182"/>
            <a:ext cx="4310731"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2800" b="1" dirty="0" smtClean="0">
                <a:latin typeface="Arial" pitchFamily="34" charset="0"/>
                <a:cs typeface="Arial" pitchFamily="34" charset="0"/>
              </a:rPr>
              <a:t>5. </a:t>
            </a:r>
            <a:r>
              <a:rPr lang="zh-TW" altLang="en-US" sz="2800" b="1" dirty="0" smtClean="0">
                <a:latin typeface="Arial" pitchFamily="34" charset="0"/>
                <a:cs typeface="Arial" pitchFamily="34" charset="0"/>
              </a:rPr>
              <a:t>努力</a:t>
            </a:r>
            <a:endParaRPr lang="en-US" sz="2800" b="1" dirty="0" smtClean="0">
              <a:latin typeface="Arial" pitchFamily="34" charset="0"/>
              <a:cs typeface="Arial" pitchFamily="34" charset="0"/>
            </a:endParaRPr>
          </a:p>
        </p:txBody>
      </p:sp>
      <p:sp>
        <p:nvSpPr>
          <p:cNvPr id="10" name="Right Arrow Callout 9"/>
          <p:cNvSpPr/>
          <p:nvPr/>
        </p:nvSpPr>
        <p:spPr>
          <a:xfrm>
            <a:off x="1175661" y="5355837"/>
            <a:ext cx="4310731"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2800" b="1" dirty="0" smtClean="0">
                <a:latin typeface="Arial" pitchFamily="34" charset="0"/>
                <a:cs typeface="Arial" pitchFamily="34" charset="0"/>
              </a:rPr>
              <a:t>7. </a:t>
            </a:r>
            <a:r>
              <a:rPr lang="zh-TW" altLang="en-US" sz="2800" b="1" dirty="0" smtClean="0">
                <a:latin typeface="Arial" pitchFamily="34" charset="0"/>
                <a:cs typeface="Arial" pitchFamily="34" charset="0"/>
              </a:rPr>
              <a:t>稱讚</a:t>
            </a:r>
            <a:endParaRPr lang="en-US" sz="28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834744" y="3406186"/>
            <a:ext cx="2743200" cy="584775"/>
          </a:xfrm>
          <a:prstGeom prst="rect">
            <a:avLst/>
          </a:prstGeom>
          <a:noFill/>
        </p:spPr>
        <p:txBody>
          <a:bodyPr wrap="square" rtlCol="0">
            <a:spAutoFit/>
          </a:bodyPr>
          <a:lstStyle/>
          <a:p>
            <a:pPr algn="ct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動力</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ight Arrow Callout 12"/>
          <p:cNvSpPr/>
          <p:nvPr/>
        </p:nvSpPr>
        <p:spPr>
          <a:xfrm>
            <a:off x="1175661" y="6052537"/>
            <a:ext cx="4310731"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2800" b="1" dirty="0" smtClean="0">
                <a:latin typeface="Arial" pitchFamily="34" charset="0"/>
                <a:cs typeface="Arial" pitchFamily="34" charset="0"/>
              </a:rPr>
              <a:t>8. </a:t>
            </a:r>
            <a:r>
              <a:rPr lang="zh-TW" altLang="en-US" sz="2800" b="1" dirty="0" smtClean="0">
                <a:latin typeface="Arial" pitchFamily="34" charset="0"/>
                <a:cs typeface="Arial" pitchFamily="34" charset="0"/>
              </a:rPr>
              <a:t>獎勵</a:t>
            </a:r>
            <a:endParaRPr lang="en-US" sz="2800" b="1" dirty="0" smtClean="0">
              <a:latin typeface="Arial" pitchFamily="34" charset="0"/>
              <a:cs typeface="Arial" pitchFamily="34" charset="0"/>
            </a:endParaRPr>
          </a:p>
        </p:txBody>
      </p:sp>
      <p:sp>
        <p:nvSpPr>
          <p:cNvPr id="14" name="Slide Number Placeholder 13"/>
          <p:cNvSpPr>
            <a:spLocks noGrp="1"/>
          </p:cNvSpPr>
          <p:nvPr>
            <p:ph type="sldNum" sz="quarter" idx="12"/>
          </p:nvPr>
        </p:nvSpPr>
        <p:spPr/>
        <p:txBody>
          <a:bodyPr/>
          <a:lstStyle/>
          <a:p>
            <a:fld id="{6AD1C6FD-A228-4DFF-9C48-5B61C80157C8}" type="slidenum">
              <a:rPr lang="en-US" altLang="zh-TW" smtClean="0"/>
              <a:pPr/>
              <a:t>88</a:t>
            </a:fld>
            <a:endParaRPr lang="zh-TW" alt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47527" y="489099"/>
          <a:ext cx="8815720" cy="618814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628650" y="3524250"/>
            <a:ext cx="750570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89</a:t>
            </a:fld>
            <a:endParaRPr lang="zh-TW"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251" y="6290440"/>
            <a:ext cx="8513549" cy="520262"/>
          </a:xfrm>
        </p:spPr>
        <p:txBody>
          <a:bodyPr>
            <a:noAutofit/>
          </a:bodyPr>
          <a:lstStyle/>
          <a:p>
            <a:pPr marL="0" indent="0" algn="just" eaLnBrk="1" hangingPunct="1">
              <a:spcBef>
                <a:spcPts val="1800"/>
              </a:spcBef>
              <a:buFontTx/>
              <a:buNone/>
            </a:pPr>
            <a:r>
              <a:rPr lang="en-US" altLang="zh-TW" sz="2400" b="1" dirty="0" smtClean="0">
                <a:latin typeface="Arial" pitchFamily="34" charset="0"/>
                <a:ea typeface="新細明體" pitchFamily="18" charset="-120"/>
                <a:cs typeface="Arial" pitchFamily="34" charset="0"/>
              </a:rPr>
              <a:t>Source: Reform Proposals, 2000, p.4</a:t>
            </a:r>
            <a:endParaRPr lang="zh-TW" altLang="en-US" sz="2400" b="1" dirty="0" smtClean="0">
              <a:latin typeface="Arial" pitchFamily="34" charset="0"/>
              <a:ea typeface="新細明體" pitchFamily="18" charset="-120"/>
              <a:cs typeface="Arial" pitchFamily="34" charset="0"/>
            </a:endParaRPr>
          </a:p>
        </p:txBody>
      </p:sp>
      <p:sp>
        <p:nvSpPr>
          <p:cNvPr id="5" name="Title 1"/>
          <p:cNvSpPr txBox="1">
            <a:spLocks/>
          </p:cNvSpPr>
          <p:nvPr/>
        </p:nvSpPr>
        <p:spPr>
          <a:xfrm>
            <a:off x="282813" y="126128"/>
            <a:ext cx="5140525"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spc="0" normalizeH="0" baseline="0" noProof="0" dirty="0" smtClean="0">
                <a:ln w="18415" cmpd="sng">
                  <a:solidFill>
                    <a:srgbClr val="FFFFFF"/>
                  </a:solidFill>
                  <a:prstDash val="solid"/>
                </a:ln>
                <a:solidFill>
                  <a:srgbClr val="FFFFFF"/>
                </a:solidFill>
                <a:effectLst>
                  <a:glow rad="139700">
                    <a:schemeClr val="tx2">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Education aims…</a:t>
            </a:r>
            <a:endParaRPr kumimoji="0" lang="zh-TW" altLang="en-US" sz="3600" b="0" i="0" u="none" strike="noStrike" kern="1200" cap="none" spc="0" normalizeH="0" baseline="0" noProof="0" dirty="0" smtClean="0">
              <a:ln w="18415" cmpd="sng">
                <a:solidFill>
                  <a:srgbClr val="FFFFFF"/>
                </a:solidFill>
                <a:prstDash val="solid"/>
              </a:ln>
              <a:solidFill>
                <a:srgbClr val="FFFFFF"/>
              </a:solidFill>
              <a:effectLst>
                <a:glow rad="139700">
                  <a:schemeClr val="tx2">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grpSp>
        <p:nvGrpSpPr>
          <p:cNvPr id="23" name="Group 22"/>
          <p:cNvGrpSpPr/>
          <p:nvPr/>
        </p:nvGrpSpPr>
        <p:grpSpPr>
          <a:xfrm>
            <a:off x="299545" y="796163"/>
            <a:ext cx="8639502" cy="677918"/>
            <a:chOff x="299545" y="796163"/>
            <a:chExt cx="8639502" cy="677918"/>
          </a:xfrm>
        </p:grpSpPr>
        <p:sp>
          <p:nvSpPr>
            <p:cNvPr id="8" name="Rounded Rectangle 7"/>
            <p:cNvSpPr/>
            <p:nvPr/>
          </p:nvSpPr>
          <p:spPr>
            <a:xfrm>
              <a:off x="299545" y="804046"/>
              <a:ext cx="5123793" cy="662152"/>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capable of life-long learning</a:t>
              </a:r>
              <a:endParaRPr lang="en-US" sz="2000" dirty="0"/>
            </a:p>
          </p:txBody>
        </p:sp>
        <p:sp>
          <p:nvSpPr>
            <p:cNvPr id="16" name="Left Arrow Callout 15"/>
            <p:cNvSpPr/>
            <p:nvPr/>
          </p:nvSpPr>
          <p:spPr>
            <a:xfrm>
              <a:off x="5517930" y="796163"/>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Arial" pitchFamily="34" charset="0"/>
                  <a:cs typeface="Arial" pitchFamily="34" charset="0"/>
                </a:rPr>
                <a:t>Self-directed Learning, Motivation</a:t>
              </a:r>
              <a:endParaRPr lang="en-US" sz="2000" b="1" dirty="0">
                <a:latin typeface="Arial" pitchFamily="34" charset="0"/>
                <a:cs typeface="Arial" pitchFamily="34" charset="0"/>
              </a:endParaRPr>
            </a:p>
          </p:txBody>
        </p:sp>
      </p:grpSp>
      <p:sp>
        <p:nvSpPr>
          <p:cNvPr id="17" name="Title 1"/>
          <p:cNvSpPr txBox="1">
            <a:spLocks/>
          </p:cNvSpPr>
          <p:nvPr/>
        </p:nvSpPr>
        <p:spPr>
          <a:xfrm>
            <a:off x="5849007" y="126128"/>
            <a:ext cx="3294993"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spc="5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endParaRPr lang="zh-TW" altLang="en-US" sz="3600" spc="5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4" name="Group 23"/>
          <p:cNvGrpSpPr/>
          <p:nvPr/>
        </p:nvGrpSpPr>
        <p:grpSpPr>
          <a:xfrm>
            <a:off x="310054" y="1650139"/>
            <a:ext cx="8671031" cy="677918"/>
            <a:chOff x="310054" y="1650139"/>
            <a:chExt cx="8671031" cy="677918"/>
          </a:xfrm>
        </p:grpSpPr>
        <p:sp>
          <p:nvSpPr>
            <p:cNvPr id="9" name="Rounded Rectangle 8"/>
            <p:cNvSpPr/>
            <p:nvPr/>
          </p:nvSpPr>
          <p:spPr>
            <a:xfrm>
              <a:off x="310054" y="1658022"/>
              <a:ext cx="5129049" cy="662152"/>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critical and exploratory thinking</a:t>
              </a:r>
              <a:endParaRPr lang="en-US" sz="2000" dirty="0"/>
            </a:p>
          </p:txBody>
        </p:sp>
        <p:sp>
          <p:nvSpPr>
            <p:cNvPr id="18" name="Left Arrow Callout 17"/>
            <p:cNvSpPr/>
            <p:nvPr/>
          </p:nvSpPr>
          <p:spPr>
            <a:xfrm>
              <a:off x="5559968" y="1650139"/>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latin typeface="Arial" pitchFamily="34" charset="0"/>
                  <a:cs typeface="Arial" pitchFamily="34" charset="0"/>
                </a:rPr>
                <a:t>Critical Thinking</a:t>
              </a:r>
              <a:endParaRPr lang="en-US" sz="2000" b="1" dirty="0">
                <a:latin typeface="Arial" pitchFamily="34" charset="0"/>
                <a:cs typeface="Arial" pitchFamily="34" charset="0"/>
              </a:endParaRPr>
            </a:p>
          </p:txBody>
        </p:sp>
      </p:grpSp>
      <p:grpSp>
        <p:nvGrpSpPr>
          <p:cNvPr id="25" name="Group 24"/>
          <p:cNvGrpSpPr/>
          <p:nvPr/>
        </p:nvGrpSpPr>
        <p:grpSpPr>
          <a:xfrm>
            <a:off x="320566" y="2527743"/>
            <a:ext cx="8644753" cy="677918"/>
            <a:chOff x="320566" y="2527743"/>
            <a:chExt cx="8644753" cy="677918"/>
          </a:xfrm>
        </p:grpSpPr>
        <p:sp>
          <p:nvSpPr>
            <p:cNvPr id="10" name="Rounded Rectangle 9"/>
            <p:cNvSpPr/>
            <p:nvPr/>
          </p:nvSpPr>
          <p:spPr>
            <a:xfrm>
              <a:off x="320566" y="2527743"/>
              <a:ext cx="5118538" cy="662152"/>
            </a:xfrm>
            <a:prstGeom prst="roundRect">
              <a:avLst/>
            </a:prstGeom>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innovating and adapting to change</a:t>
              </a:r>
              <a:endParaRPr lang="en-US" sz="2000" dirty="0"/>
            </a:p>
          </p:txBody>
        </p:sp>
        <p:sp>
          <p:nvSpPr>
            <p:cNvPr id="19" name="Left Arrow Callout 18"/>
            <p:cNvSpPr/>
            <p:nvPr/>
          </p:nvSpPr>
          <p:spPr>
            <a:xfrm>
              <a:off x="5544202" y="2527743"/>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latin typeface="Arial" pitchFamily="34" charset="0"/>
                  <a:cs typeface="Arial" pitchFamily="34" charset="0"/>
                </a:rPr>
                <a:t>Creative Thinking; Problem Solving</a:t>
              </a:r>
              <a:endParaRPr lang="en-US" sz="2000" b="1" dirty="0">
                <a:latin typeface="Arial" pitchFamily="34" charset="0"/>
                <a:cs typeface="Arial" pitchFamily="34" charset="0"/>
              </a:endParaRPr>
            </a:p>
          </p:txBody>
        </p:sp>
      </p:grpSp>
      <p:grpSp>
        <p:nvGrpSpPr>
          <p:cNvPr id="26" name="Group 25"/>
          <p:cNvGrpSpPr/>
          <p:nvPr/>
        </p:nvGrpSpPr>
        <p:grpSpPr>
          <a:xfrm>
            <a:off x="331076" y="3342294"/>
            <a:ext cx="8676281" cy="677918"/>
            <a:chOff x="331076" y="3342294"/>
            <a:chExt cx="8676281" cy="677918"/>
          </a:xfrm>
        </p:grpSpPr>
        <p:sp>
          <p:nvSpPr>
            <p:cNvPr id="11" name="Rounded Rectangle 10"/>
            <p:cNvSpPr/>
            <p:nvPr/>
          </p:nvSpPr>
          <p:spPr>
            <a:xfrm>
              <a:off x="331076" y="3342294"/>
              <a:ext cx="5123794" cy="662152"/>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filled with self-confidence and team spirit</a:t>
              </a:r>
              <a:endParaRPr lang="en-US" sz="2000" dirty="0"/>
            </a:p>
          </p:txBody>
        </p:sp>
        <p:sp>
          <p:nvSpPr>
            <p:cNvPr id="20" name="Left Arrow Callout 19"/>
            <p:cNvSpPr/>
            <p:nvPr/>
          </p:nvSpPr>
          <p:spPr>
            <a:xfrm>
              <a:off x="5586240" y="3342294"/>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latin typeface="Arial" pitchFamily="34" charset="0"/>
                  <a:cs typeface="Arial" pitchFamily="34" charset="0"/>
                </a:rPr>
                <a:t>Self-Concept &amp; Interpersonal Relations</a:t>
              </a:r>
              <a:endParaRPr lang="en-US" sz="2000" b="1" dirty="0">
                <a:latin typeface="Arial" pitchFamily="34" charset="0"/>
                <a:cs typeface="Arial" pitchFamily="34" charset="0"/>
              </a:endParaRPr>
            </a:p>
          </p:txBody>
        </p:sp>
      </p:grpSp>
      <p:grpSp>
        <p:nvGrpSpPr>
          <p:cNvPr id="27" name="Group 26"/>
          <p:cNvGrpSpPr/>
          <p:nvPr/>
        </p:nvGrpSpPr>
        <p:grpSpPr>
          <a:xfrm>
            <a:off x="315312" y="4209403"/>
            <a:ext cx="8686785" cy="930166"/>
            <a:chOff x="315312" y="4209403"/>
            <a:chExt cx="8686785" cy="930166"/>
          </a:xfrm>
        </p:grpSpPr>
        <p:sp>
          <p:nvSpPr>
            <p:cNvPr id="12" name="Rounded Rectangle 11"/>
            <p:cNvSpPr/>
            <p:nvPr/>
          </p:nvSpPr>
          <p:spPr>
            <a:xfrm>
              <a:off x="315312" y="4209403"/>
              <a:ext cx="5123791" cy="930166"/>
            </a:xfrm>
            <a:prstGeom prst="roundRect">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willing to put forward continuing effort for the prosperity, progress, freedom and democracy of their society</a:t>
              </a:r>
              <a:endParaRPr lang="en-US" sz="2000" dirty="0"/>
            </a:p>
          </p:txBody>
        </p:sp>
        <p:sp>
          <p:nvSpPr>
            <p:cNvPr id="21" name="Left Arrow Callout 20"/>
            <p:cNvSpPr/>
            <p:nvPr/>
          </p:nvSpPr>
          <p:spPr>
            <a:xfrm>
              <a:off x="5580980" y="4209403"/>
              <a:ext cx="3421117" cy="919632"/>
            </a:xfrm>
            <a:prstGeom prst="leftArrowCallout">
              <a:avLst>
                <a:gd name="adj1" fmla="val 25000"/>
                <a:gd name="adj2" fmla="val 50000"/>
                <a:gd name="adj3" fmla="val 32692"/>
                <a:gd name="adj4" fmla="val 90380"/>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National Identity</a:t>
              </a:r>
            </a:p>
          </p:txBody>
        </p:sp>
      </p:grpSp>
      <p:grpSp>
        <p:nvGrpSpPr>
          <p:cNvPr id="28" name="Group 27"/>
          <p:cNvGrpSpPr/>
          <p:nvPr/>
        </p:nvGrpSpPr>
        <p:grpSpPr>
          <a:xfrm>
            <a:off x="320564" y="5323529"/>
            <a:ext cx="8676273" cy="919632"/>
            <a:chOff x="320564" y="5323529"/>
            <a:chExt cx="8676273" cy="919632"/>
          </a:xfrm>
        </p:grpSpPr>
        <p:sp>
          <p:nvSpPr>
            <p:cNvPr id="13" name="Rounded Rectangle 12"/>
            <p:cNvSpPr/>
            <p:nvPr/>
          </p:nvSpPr>
          <p:spPr>
            <a:xfrm>
              <a:off x="320564" y="5328749"/>
              <a:ext cx="5150070" cy="882869"/>
            </a:xfrm>
            <a:prstGeom prst="round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contribute to the future well-being of the nation and the world at large</a:t>
              </a:r>
              <a:endParaRPr lang="en-US" sz="2000" dirty="0"/>
            </a:p>
          </p:txBody>
        </p:sp>
        <p:sp>
          <p:nvSpPr>
            <p:cNvPr id="22" name="Left Arrow Callout 21"/>
            <p:cNvSpPr/>
            <p:nvPr/>
          </p:nvSpPr>
          <p:spPr>
            <a:xfrm>
              <a:off x="5575720" y="5323529"/>
              <a:ext cx="3421117" cy="919632"/>
            </a:xfrm>
            <a:prstGeom prst="leftArrowCallout">
              <a:avLst>
                <a:gd name="adj1" fmla="val 25000"/>
                <a:gd name="adj2" fmla="val 50000"/>
                <a:gd name="adj3" fmla="val 32692"/>
                <a:gd name="adj4" fmla="val 90380"/>
              </a:avLst>
            </a:prstGeom>
            <a:gradFill>
              <a:gsLst>
                <a:gs pos="0">
                  <a:srgbClr val="FFEFD1"/>
                </a:gs>
                <a:gs pos="64999">
                  <a:srgbClr val="F0EBD5"/>
                </a:gs>
                <a:gs pos="100000">
                  <a:srgbClr val="D1C39F"/>
                </a:gs>
              </a:gsLst>
              <a:lin ang="16200000" scaled="0"/>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Global Citizenship</a:t>
              </a:r>
            </a:p>
          </p:txBody>
        </p:sp>
      </p:grpSp>
      <p:sp>
        <p:nvSpPr>
          <p:cNvPr id="29" name="Slide Number Placeholder 28"/>
          <p:cNvSpPr>
            <a:spLocks noGrp="1"/>
          </p:cNvSpPr>
          <p:nvPr>
            <p:ph type="sldNum" sz="quarter" idx="12"/>
          </p:nvPr>
        </p:nvSpPr>
        <p:spPr/>
        <p:txBody>
          <a:bodyPr/>
          <a:lstStyle/>
          <a:p>
            <a:fld id="{811AAEEF-F233-4E32-A923-D4DF4B556C67}" type="slidenum">
              <a:rPr lang="en-US" altLang="zh-TW" smtClean="0"/>
              <a:pPr/>
              <a:t>9</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59488" y="446568"/>
          <a:ext cx="8984511" cy="641143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733425" y="3177257"/>
            <a:ext cx="750570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90</a:t>
            </a:fld>
            <a:endParaRPr lang="zh-TW" altLang="en-US" dirty="0"/>
          </a:p>
        </p:txBody>
      </p:sp>
      <p:sp>
        <p:nvSpPr>
          <p:cNvPr id="8" name="TextBox 7"/>
          <p:cNvSpPr txBox="1"/>
          <p:nvPr/>
        </p:nvSpPr>
        <p:spPr>
          <a:xfrm>
            <a:off x="380217" y="5404206"/>
            <a:ext cx="7808291" cy="1325367"/>
          </a:xfrm>
          <a:prstGeom prst="rect">
            <a:avLst/>
          </a:prstGeom>
          <a:solidFill>
            <a:schemeClr val="bg1"/>
          </a:solidFill>
        </p:spPr>
        <p:txBody>
          <a:bodyPr vert="eaVert" wrap="square" rtlCol="0">
            <a:spAutoFit/>
          </a:bodyPr>
          <a:lstStyle/>
          <a:p>
            <a:endParaRPr lang="en-US" altLang="zh-TW" dirty="0" smtClean="0"/>
          </a:p>
          <a:p>
            <a:r>
              <a:rPr lang="zh-TW" altLang="en-US" b="1" dirty="0" smtClean="0"/>
              <a:t>獎勵</a:t>
            </a:r>
            <a:endParaRPr lang="en-US" altLang="zh-TW" b="1" dirty="0" smtClean="0"/>
          </a:p>
          <a:p>
            <a:endParaRPr lang="en-US" altLang="zh-TW" b="1" dirty="0" smtClean="0"/>
          </a:p>
          <a:p>
            <a:endParaRPr lang="en-US" altLang="zh-TW" b="1" dirty="0" smtClean="0"/>
          </a:p>
          <a:p>
            <a:endParaRPr lang="en-US" altLang="zh-TW" sz="1100" b="1" dirty="0" smtClean="0"/>
          </a:p>
          <a:p>
            <a:r>
              <a:rPr lang="zh-TW" altLang="en-US" b="1" dirty="0" smtClean="0"/>
              <a:t>稱讚</a:t>
            </a:r>
            <a:endParaRPr lang="en-US" altLang="zh-TW" b="1" dirty="0" smtClean="0"/>
          </a:p>
          <a:p>
            <a:endParaRPr lang="en-US" altLang="zh-TW" b="1" dirty="0" smtClean="0"/>
          </a:p>
          <a:p>
            <a:endParaRPr lang="en-US" altLang="zh-TW" b="1" dirty="0" smtClean="0"/>
          </a:p>
          <a:p>
            <a:r>
              <a:rPr lang="zh-TW" altLang="en-US" b="1" dirty="0" smtClean="0"/>
              <a:t>作業</a:t>
            </a:r>
            <a:endParaRPr lang="en-US" altLang="zh-TW" b="1" dirty="0" smtClean="0"/>
          </a:p>
          <a:p>
            <a:endParaRPr lang="en-US" altLang="zh-TW" b="1" dirty="0" smtClean="0"/>
          </a:p>
          <a:p>
            <a:endParaRPr lang="en-US" altLang="zh-TW" b="1" dirty="0" smtClean="0"/>
          </a:p>
          <a:p>
            <a:endParaRPr lang="en-US" altLang="zh-TW" sz="1200" b="1" dirty="0" smtClean="0"/>
          </a:p>
          <a:p>
            <a:r>
              <a:rPr lang="zh-TW" altLang="en-US" b="1" dirty="0" smtClean="0"/>
              <a:t>努力</a:t>
            </a:r>
            <a:endParaRPr lang="en-US" altLang="zh-TW" b="1" dirty="0" smtClean="0"/>
          </a:p>
          <a:p>
            <a:endParaRPr lang="en-US" altLang="zh-TW" b="1" dirty="0" smtClean="0"/>
          </a:p>
          <a:p>
            <a:endParaRPr lang="en-US" altLang="zh-TW" b="1" dirty="0" smtClean="0"/>
          </a:p>
          <a:p>
            <a:r>
              <a:rPr lang="zh-TW" altLang="en-US" b="1" dirty="0" smtClean="0"/>
              <a:t>社會權力</a:t>
            </a:r>
            <a:endParaRPr lang="en-US" altLang="zh-TW" b="1" dirty="0" smtClean="0"/>
          </a:p>
          <a:p>
            <a:endParaRPr lang="en-US" altLang="zh-TW" b="1" dirty="0" smtClean="0"/>
          </a:p>
          <a:p>
            <a:endParaRPr lang="en-US" altLang="zh-TW" b="1" dirty="0" smtClean="0"/>
          </a:p>
          <a:p>
            <a:endParaRPr lang="en-US" altLang="zh-TW" sz="800" b="1" dirty="0" smtClean="0"/>
          </a:p>
          <a:p>
            <a:r>
              <a:rPr lang="zh-TW" altLang="en-US" b="1" dirty="0" smtClean="0"/>
              <a:t>競爭</a:t>
            </a:r>
            <a:endParaRPr lang="en-US" altLang="zh-TW" b="1" dirty="0" smtClean="0"/>
          </a:p>
          <a:p>
            <a:endParaRPr lang="en-US" altLang="zh-TW" b="1" dirty="0" smtClean="0"/>
          </a:p>
          <a:p>
            <a:endParaRPr lang="en-US" altLang="zh-TW" b="1" dirty="0" smtClean="0"/>
          </a:p>
          <a:p>
            <a:endParaRPr lang="en-US" altLang="zh-TW" sz="900" b="1" dirty="0" smtClean="0"/>
          </a:p>
          <a:p>
            <a:r>
              <a:rPr lang="zh-TW" altLang="en-US" b="1" dirty="0" smtClean="0"/>
              <a:t>社群關係</a:t>
            </a:r>
            <a:endParaRPr lang="en-US" altLang="zh-TW" b="1" dirty="0" smtClean="0"/>
          </a:p>
          <a:p>
            <a:endParaRPr lang="en-US" altLang="zh-TW" b="1" dirty="0" smtClean="0"/>
          </a:p>
          <a:p>
            <a:endParaRPr lang="en-US" altLang="zh-TW" b="1" dirty="0" smtClean="0"/>
          </a:p>
          <a:p>
            <a:endParaRPr lang="en-US" altLang="zh-TW" sz="900" b="1" dirty="0" smtClean="0"/>
          </a:p>
          <a:p>
            <a:r>
              <a:rPr lang="zh-TW" altLang="en-US" b="1" dirty="0" smtClean="0"/>
              <a:t>聯繫</a:t>
            </a:r>
            <a:endParaRPr lang="en-US" altLang="zh-TW" b="1" dirty="0" smtClean="0"/>
          </a:p>
          <a:p>
            <a:endParaRPr lang="en-US" altLang="zh-TW" b="1" dirty="0" smtClean="0"/>
          </a:p>
          <a:p>
            <a:endParaRPr lang="zh-TW" altLang="en-US" b="1"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59487" y="435935"/>
          <a:ext cx="8846290" cy="628384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611841" y="3651091"/>
            <a:ext cx="780097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91</a:t>
            </a:fld>
            <a:endParaRPr lang="zh-TW" altLang="en-U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1567" y="714353"/>
          <a:ext cx="8591467" cy="5606059"/>
        </p:xfrm>
        <a:graphic>
          <a:graphicData uri="http://schemas.openxmlformats.org/drawingml/2006/table">
            <a:tbl>
              <a:tblPr/>
              <a:tblGrid>
                <a:gridCol w="903236"/>
                <a:gridCol w="1659191"/>
                <a:gridCol w="753630"/>
                <a:gridCol w="753630"/>
                <a:gridCol w="753630"/>
                <a:gridCol w="753630"/>
                <a:gridCol w="753630"/>
                <a:gridCol w="753630"/>
                <a:gridCol w="753630"/>
                <a:gridCol w="753630"/>
              </a:tblGrid>
              <a:tr h="1793025">
                <a:tc gridSpan="2">
                  <a:txBody>
                    <a:bodyPr/>
                    <a:lstStyle/>
                    <a:p>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聯繫</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社群關係</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競爭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努力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作業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稱讚</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獎勵</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19">
                <a:tc rowSpan="8">
                  <a:txBody>
                    <a:bodyPr/>
                    <a:lstStyle/>
                    <a:p>
                      <a:pPr algn="ctr">
                        <a:spcAft>
                          <a:spcPts val="0"/>
                        </a:spcAft>
                      </a:pPr>
                      <a:r>
                        <a:rPr lang="zh-TW" altLang="en-US" sz="2400" b="1" kern="100" dirty="0" smtClean="0">
                          <a:latin typeface="Arial" pitchFamily="34" charset="0"/>
                          <a:ea typeface="新細明體"/>
                          <a:cs typeface="Arial" pitchFamily="34" charset="0"/>
                        </a:rPr>
                        <a:t>動力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聯繫</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社群關係</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19">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競爭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0.19</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00"/>
                          </a:solidFill>
                          <a:latin typeface="Arial" pitchFamily="34" charset="0"/>
                          <a:ea typeface="新細明體"/>
                          <a:cs typeface="Arial" pitchFamily="34" charset="0"/>
                        </a:rPr>
                        <a:t>0.18</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0.34</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0.51</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努力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0.42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0.53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00"/>
                          </a:solidFill>
                          <a:latin typeface="Arial" pitchFamily="34" charset="0"/>
                          <a:ea typeface="新細明體"/>
                          <a:cs typeface="Arial" pitchFamily="34" charset="0"/>
                        </a:rPr>
                        <a:t>0.40</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作業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0.42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0.55</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0.38</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0.38</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0.67</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稱讚</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0.36</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00"/>
                          </a:solidFill>
                          <a:latin typeface="Arial" pitchFamily="34" charset="0"/>
                          <a:ea typeface="新細明體"/>
                          <a:cs typeface="Arial" pitchFamily="34" charset="0"/>
                        </a:rPr>
                        <a:t>0.37</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0.56</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0.41</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0.47</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獎勵</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solidFill>
                            <a:srgbClr val="000000"/>
                          </a:solidFill>
                          <a:latin typeface="Arial" pitchFamily="34" charset="0"/>
                          <a:ea typeface="新細明體"/>
                          <a:cs typeface="Arial" pitchFamily="34" charset="0"/>
                        </a:rPr>
                        <a:t>0.23</a:t>
                      </a:r>
                      <a:endParaRPr lang="zh-TW" sz="24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0.18</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0.51</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0.51</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0.25</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0.29</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0.63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fontAlgn="auto">
              <a:lnSpc>
                <a:spcPct val="100000"/>
              </a:lnSpc>
              <a:spcBef>
                <a:spcPct val="0"/>
              </a:spcBef>
              <a:spcAft>
                <a:spcPts val="0"/>
              </a:spcAft>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92</a:t>
            </a:fld>
            <a:endParaRPr lang="zh-TW" altLang="en-US"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94376" y="457200"/>
          <a:ext cx="8779503"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84594" y="3626778"/>
            <a:ext cx="7243482"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93</a:t>
            </a:fld>
            <a:endParaRPr lang="zh-TW" altLang="en-U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55611" y="457201"/>
          <a:ext cx="8988389" cy="622004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618742" y="3524036"/>
            <a:ext cx="7538939" cy="2462"/>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94</a:t>
            </a:fld>
            <a:endParaRPr lang="zh-TW" altLang="en-US"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48854" y="435936"/>
          <a:ext cx="8995146" cy="626257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637615" y="3522008"/>
            <a:ext cx="793432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95</a:t>
            </a:fld>
            <a:endParaRPr lang="zh-TW" alt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1082" y="622839"/>
          <a:ext cx="8661998" cy="5687527"/>
        </p:xfrm>
        <a:graphic>
          <a:graphicData uri="http://schemas.openxmlformats.org/drawingml/2006/table">
            <a:tbl>
              <a:tblPr/>
              <a:tblGrid>
                <a:gridCol w="1126498"/>
                <a:gridCol w="1642764"/>
                <a:gridCol w="736592"/>
                <a:gridCol w="736592"/>
                <a:gridCol w="736592"/>
                <a:gridCol w="736592"/>
                <a:gridCol w="736592"/>
                <a:gridCol w="736592"/>
                <a:gridCol w="736592"/>
                <a:gridCol w="736592"/>
              </a:tblGrid>
              <a:tr h="2020377">
                <a:tc gridSpan="2">
                  <a:txBody>
                    <a:bodyPr/>
                    <a:lstStyle/>
                    <a:p>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聯繫</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社群關係</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競爭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努力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作業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稱讚</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獎勵</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250">
                <a:tc rowSpan="8">
                  <a:txBody>
                    <a:bodyPr/>
                    <a:lstStyle/>
                    <a:p>
                      <a:pPr algn="ctr">
                        <a:spcAft>
                          <a:spcPts val="0"/>
                        </a:spcAft>
                      </a:pPr>
                      <a:r>
                        <a:rPr lang="zh-TW" altLang="en-US" sz="2400" b="1" kern="100" dirty="0" smtClean="0">
                          <a:latin typeface="Arial" pitchFamily="34" charset="0"/>
                          <a:ea typeface="+mn-ea"/>
                          <a:cs typeface="Arial" pitchFamily="34" charset="0"/>
                        </a:rPr>
                        <a:t>動力</a:t>
                      </a:r>
                      <a:endParaRPr lang="zh-TW" altLang="en-US" sz="24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聯繫</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社群關係</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0.44</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競爭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0.10</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00"/>
                          </a:solidFill>
                          <a:latin typeface="Arial" pitchFamily="34" charset="0"/>
                          <a:ea typeface="新細明體"/>
                          <a:cs typeface="Arial" pitchFamily="34" charset="0"/>
                        </a:rPr>
                        <a:t>0.12</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0.29</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0.30</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0.48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努力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0.30</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FF"/>
                          </a:solidFill>
                          <a:latin typeface="Arial" pitchFamily="34" charset="0"/>
                          <a:ea typeface="新細明體"/>
                          <a:cs typeface="Arial" pitchFamily="34" charset="0"/>
                        </a:rPr>
                        <a:t>0.44</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0.31</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00"/>
                          </a:solidFill>
                          <a:latin typeface="Arial" pitchFamily="34" charset="0"/>
                          <a:ea typeface="新細明體"/>
                          <a:cs typeface="Arial" pitchFamily="34" charset="0"/>
                        </a:rPr>
                        <a:t>0.35</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40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作業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0.29</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0.45</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0.33</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0.29</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0.58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稱讚</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0.33</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00"/>
                          </a:solidFill>
                          <a:latin typeface="Arial" pitchFamily="34" charset="0"/>
                          <a:ea typeface="新細明體"/>
                          <a:cs typeface="Arial" pitchFamily="34" charset="0"/>
                        </a:rPr>
                        <a:t>0.36</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0.45</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FF"/>
                          </a:solidFill>
                          <a:latin typeface="Arial" pitchFamily="34" charset="0"/>
                          <a:ea typeface="新細明體"/>
                          <a:cs typeface="Arial" pitchFamily="34" charset="0"/>
                        </a:rPr>
                        <a:t>0.52</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FF"/>
                          </a:solidFill>
                          <a:latin typeface="Arial" pitchFamily="34" charset="0"/>
                          <a:ea typeface="新細明體"/>
                          <a:cs typeface="Arial" pitchFamily="34" charset="0"/>
                        </a:rPr>
                        <a:t>0.44</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獎勵</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0.26</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0.17</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0.47</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0.52</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0.28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0.25</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0.59</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fontAlgn="auto">
              <a:lnSpc>
                <a:spcPct val="100000"/>
              </a:lnSpc>
              <a:spcBef>
                <a:spcPct val="0"/>
              </a:spcBef>
              <a:spcAft>
                <a:spcPts val="0"/>
              </a:spcAft>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96</a:t>
            </a:fld>
            <a:endParaRPr lang="zh-TW" altLang="en-US"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題項比例：聯繫</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97</a:t>
            </a:fld>
            <a:endParaRPr lang="zh-TW" altLang="en-US" dirty="0"/>
          </a:p>
        </p:txBody>
      </p:sp>
      <p:graphicFrame>
        <p:nvGraphicFramePr>
          <p:cNvPr id="6" name="圖表 1"/>
          <p:cNvGraphicFramePr>
            <a:graphicFrameLocks/>
          </p:cNvGraphicFramePr>
          <p:nvPr/>
        </p:nvGraphicFramePr>
        <p:xfrm>
          <a:off x="241443" y="619018"/>
          <a:ext cx="8717622" cy="60386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題項比例：社群關係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98</a:t>
            </a:fld>
            <a:endParaRPr lang="zh-TW" altLang="en-US" dirty="0"/>
          </a:p>
        </p:txBody>
      </p:sp>
      <p:graphicFrame>
        <p:nvGraphicFramePr>
          <p:cNvPr id="6" name="圖表 1"/>
          <p:cNvGraphicFramePr>
            <a:graphicFrameLocks/>
          </p:cNvGraphicFramePr>
          <p:nvPr/>
        </p:nvGraphicFramePr>
        <p:xfrm>
          <a:off x="231168" y="577920"/>
          <a:ext cx="8758719" cy="60797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題項比例：競爭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99</a:t>
            </a:fld>
            <a:endParaRPr lang="zh-TW" altLang="en-US" dirty="0"/>
          </a:p>
        </p:txBody>
      </p:sp>
      <p:sp>
        <p:nvSpPr>
          <p:cNvPr id="6" name="Right Arrow 5"/>
          <p:cNvSpPr/>
          <p:nvPr/>
        </p:nvSpPr>
        <p:spPr>
          <a:xfrm>
            <a:off x="133564" y="2082245"/>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圖表 1"/>
          <p:cNvGraphicFramePr>
            <a:graphicFrameLocks/>
          </p:cNvGraphicFramePr>
          <p:nvPr/>
        </p:nvGraphicFramePr>
        <p:xfrm>
          <a:off x="385281" y="660115"/>
          <a:ext cx="8584058" cy="59667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3664</TotalTime>
  <Words>6182</Words>
  <Application>Microsoft Office PowerPoint</Application>
  <PresentationFormat>如螢幕大小 (4:3)</PresentationFormat>
  <Paragraphs>1990</Paragraphs>
  <Slides>168</Slides>
  <Notes>9</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168</vt:i4>
      </vt:variant>
    </vt:vector>
  </HeadingPairs>
  <TitlesOfParts>
    <vt:vector size="170" baseType="lpstr">
      <vt:lpstr>Office Theme</vt:lpstr>
      <vt:lpstr>Chart</vt:lpstr>
      <vt:lpstr>Assessment Program for Affective &amp; Social Outcomes (APASO)-II </vt:lpstr>
      <vt:lpstr>投影片 2</vt:lpstr>
      <vt:lpstr>World Declaration on Education For All: Meeting Basic Learning Needs.  Framework for Action to Meet Basic Learning Needs.  Jomtien Conference 1990; Dekar Conference 2000; Goal: 2015</vt:lpstr>
      <vt:lpstr>Changes in Job Task-Skill Demands (USA, 1960 – 1998)</vt:lpstr>
      <vt:lpstr>投影片 5</vt:lpstr>
      <vt:lpstr>投影片 6</vt:lpstr>
      <vt:lpstr>HK Education Reform</vt:lpstr>
      <vt:lpstr>投影片 8</vt:lpstr>
      <vt:lpstr>投影片 9</vt:lpstr>
      <vt:lpstr>投影片 10</vt:lpstr>
      <vt:lpstr>投影片 11</vt:lpstr>
      <vt:lpstr>投影片 12</vt:lpstr>
      <vt:lpstr>Conception &amp; Design</vt:lpstr>
      <vt:lpstr>投影片 14</vt:lpstr>
      <vt:lpstr>Conceptual Framework</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中學題本一至題本九的共通量表</vt:lpstr>
      <vt:lpstr>投影片 36</vt:lpstr>
      <vt:lpstr>投影片 37</vt:lpstr>
      <vt:lpstr>投影片 38</vt:lpstr>
      <vt:lpstr>投影片 39</vt:lpstr>
      <vt:lpstr>投影片 40</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投影片 48</vt:lpstr>
      <vt:lpstr>投影片 49</vt:lpstr>
      <vt:lpstr>選取APASO-II中學量表，以配合學校關注</vt:lpstr>
      <vt:lpstr>選取APASO-II中學量表，以配合學校關注</vt:lpstr>
      <vt:lpstr>選取APASO-II中學量表，以配合學校關注</vt:lpstr>
      <vt:lpstr>選取APASO-II中學量表，以配合學校關注</vt:lpstr>
      <vt:lpstr>選取APASO-II中學量表，以配合學校關注</vt:lpstr>
      <vt:lpstr>選取APASO-II中學量表，以配合學校關注</vt:lpstr>
      <vt:lpstr>投影片 56</vt:lpstr>
      <vt:lpstr>投影片 57</vt:lpstr>
      <vt:lpstr>投影片 58</vt:lpstr>
      <vt:lpstr>投影片 59</vt:lpstr>
      <vt:lpstr>投影片 60</vt:lpstr>
      <vt:lpstr>投影片 61</vt:lpstr>
      <vt:lpstr>投影片 62</vt:lpstr>
      <vt:lpstr>投影片 63</vt:lpstr>
      <vt:lpstr>投影片 64</vt:lpstr>
      <vt:lpstr>投影片 65</vt:lpstr>
      <vt:lpstr>投影片 66</vt:lpstr>
      <vt:lpstr>投影片 67</vt:lpstr>
      <vt:lpstr>投影片 68</vt:lpstr>
      <vt:lpstr>投影片 69</vt:lpstr>
      <vt:lpstr>投影片 70</vt:lpstr>
      <vt:lpstr>投影片 71</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投影片 82</vt:lpstr>
      <vt:lpstr>投影片 83</vt:lpstr>
      <vt:lpstr>投影片 84</vt:lpstr>
      <vt:lpstr>投影片 85</vt:lpstr>
      <vt:lpstr>Inventory of School Motivation</vt:lpstr>
      <vt:lpstr>Inventory of School Motivation</vt:lpstr>
      <vt:lpstr>投影片 88</vt:lpstr>
      <vt:lpstr>投影片 89</vt:lpstr>
      <vt:lpstr>投影片 90</vt:lpstr>
      <vt:lpstr>投影片 91</vt:lpstr>
      <vt:lpstr>投影片 92</vt:lpstr>
      <vt:lpstr>投影片 93</vt:lpstr>
      <vt:lpstr>投影片 94</vt:lpstr>
      <vt:lpstr>投影片 95</vt:lpstr>
      <vt:lpstr>投影片 96</vt:lpstr>
      <vt:lpstr>投影片 97</vt:lpstr>
      <vt:lpstr>投影片 98</vt:lpstr>
      <vt:lpstr>投影片 99</vt:lpstr>
      <vt:lpstr>投影片 100</vt:lpstr>
      <vt:lpstr>投影片 101</vt:lpstr>
      <vt:lpstr>投影片 102</vt:lpstr>
      <vt:lpstr>投影片 103</vt:lpstr>
      <vt:lpstr>投影片 104</vt:lpstr>
      <vt:lpstr>投影片 105</vt:lpstr>
      <vt:lpstr>投影片 106</vt:lpstr>
      <vt:lpstr>投影片 107</vt:lpstr>
      <vt:lpstr>投影片 108</vt:lpstr>
      <vt:lpstr>投影片 109</vt:lpstr>
      <vt:lpstr>投影片 110</vt:lpstr>
      <vt:lpstr>投影片 111</vt:lpstr>
      <vt:lpstr>投影片 112</vt:lpstr>
      <vt:lpstr>投影片 113</vt:lpstr>
      <vt:lpstr>投影片 114</vt:lpstr>
      <vt:lpstr>投影片 115</vt:lpstr>
      <vt:lpstr>投影片 116</vt:lpstr>
      <vt:lpstr>投影片 117</vt:lpstr>
      <vt:lpstr>投影片 118</vt:lpstr>
      <vt:lpstr>投影片 119</vt:lpstr>
      <vt:lpstr>投影片 120</vt:lpstr>
      <vt:lpstr>投影片 121</vt:lpstr>
      <vt:lpstr>投影片 122</vt:lpstr>
      <vt:lpstr>投影片 123</vt:lpstr>
      <vt:lpstr>投影片 124</vt:lpstr>
      <vt:lpstr>投影片 125</vt:lpstr>
      <vt:lpstr>投影片 126</vt:lpstr>
      <vt:lpstr>投影片 127</vt:lpstr>
      <vt:lpstr>壓力管理：副量表的相關性 (初中) </vt:lpstr>
      <vt:lpstr>投影片 129</vt:lpstr>
      <vt:lpstr>投影片 130</vt:lpstr>
      <vt:lpstr>投影片 131</vt:lpstr>
      <vt:lpstr>壓力管理：副量表的相關性 (高中) </vt:lpstr>
      <vt:lpstr>投影片 133</vt:lpstr>
      <vt:lpstr>投影片 134</vt:lpstr>
      <vt:lpstr>投影片 135</vt:lpstr>
      <vt:lpstr>投影片 136</vt:lpstr>
      <vt:lpstr>投影片 137</vt:lpstr>
      <vt:lpstr>投影片 138</vt:lpstr>
      <vt:lpstr>投影片 139</vt:lpstr>
      <vt:lpstr>投影片 140</vt:lpstr>
      <vt:lpstr>投影片 141</vt:lpstr>
      <vt:lpstr>投影片 142</vt:lpstr>
      <vt:lpstr>投影片 143</vt:lpstr>
      <vt:lpstr>國民身份認同及全球公民：副量表的相關性 (初中) </vt:lpstr>
      <vt:lpstr>投影片 145</vt:lpstr>
      <vt:lpstr>投影片 146</vt:lpstr>
      <vt:lpstr>投影片 147</vt:lpstr>
      <vt:lpstr>國民身份認同及全球公民：副量表的相關性 (高中) </vt:lpstr>
      <vt:lpstr>投影片 149</vt:lpstr>
      <vt:lpstr>投影片 150</vt:lpstr>
      <vt:lpstr>投影片 151</vt:lpstr>
      <vt:lpstr>投影片 152</vt:lpstr>
      <vt:lpstr>投影片 153</vt:lpstr>
      <vt:lpstr>投影片 154</vt:lpstr>
      <vt:lpstr>投影片 155</vt:lpstr>
      <vt:lpstr>投影片 156</vt:lpstr>
      <vt:lpstr>投影片 157</vt:lpstr>
      <vt:lpstr>投影片 158</vt:lpstr>
      <vt:lpstr>投影片 159</vt:lpstr>
      <vt:lpstr>投影片 160</vt:lpstr>
      <vt:lpstr>分析及詮釋方法</vt:lpstr>
      <vt:lpstr>初中換算表例子</vt:lpstr>
      <vt:lpstr>高中換算表例子</vt:lpstr>
      <vt:lpstr>投影片 164</vt:lpstr>
      <vt:lpstr>投影片 165</vt:lpstr>
      <vt:lpstr>投影片 166</vt:lpstr>
      <vt:lpstr>投影片 167</vt:lpstr>
      <vt:lpstr>謝謝!</vt:lpstr>
    </vt:vector>
  </TitlesOfParts>
  <Company>HKIEd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APASO-II Training</dc:title>
  <dc:creator>HKIEd</dc:creator>
  <cp:lastModifiedBy>tsui_takming</cp:lastModifiedBy>
  <cp:revision>1902</cp:revision>
  <dcterms:created xsi:type="dcterms:W3CDTF">2010-06-10T03:06:33Z</dcterms:created>
  <dcterms:modified xsi:type="dcterms:W3CDTF">2010-07-12T09:56:52Z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TC300014601033</vt:lpwstr>
  </property>
</Properties>
</file>