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Override PartName="/ppt/charts/chart20.xml" ContentType="application/vnd.openxmlformats-officedocument.drawingml.chart+xml"/>
  <Override PartName="/ppt/slides/slide99.xml" ContentType="application/vnd.openxmlformats-officedocument.presentationml.slide+xml"/>
  <Override PartName="/ppt/diagrams/layout1.xml" ContentType="application/vnd.openxmlformats-officedocument.drawingml.diagramLayout+xml"/>
  <Override PartName="/ppt/charts/chart3.xml" ContentType="application/vnd.openxmlformats-officedocument.drawingml.chart+xml"/>
  <Override PartName="/ppt/notesSlides/notesSlide7.xml" ContentType="application/vnd.openxmlformats-officedocument.presentationml.notesSlide+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25.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10.xml" ContentType="application/vnd.openxmlformats-officedocument.drawingml.chart+xml"/>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charts/chart4.xml" ContentType="application/vnd.openxmlformats-officedocument.drawingml.chart+xml"/>
  <Override PartName="/ppt/drawings/drawing8.xml" ContentType="application/vnd.openxmlformats-officedocument.drawingml.chartshape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xls" ContentType="application/vnd.ms-exce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9.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charts/chart27.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charts/chart16.xml" ContentType="application/vnd.openxmlformats-officedocument.drawingml.chart+xml"/>
  <Override PartName="/ppt/charts/chart34.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6.xml" ContentType="application/vnd.openxmlformats-officedocument.drawingml.chart+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110"/>
  </p:notesMasterIdLst>
  <p:handoutMasterIdLst>
    <p:handoutMasterId r:id="rId111"/>
  </p:handoutMasterIdLst>
  <p:sldIdLst>
    <p:sldId id="266" r:id="rId2"/>
    <p:sldId id="706" r:id="rId3"/>
    <p:sldId id="683" r:id="rId4"/>
    <p:sldId id="684" r:id="rId5"/>
    <p:sldId id="686" r:id="rId6"/>
    <p:sldId id="688" r:id="rId7"/>
    <p:sldId id="267" r:id="rId8"/>
    <p:sldId id="682" r:id="rId9"/>
    <p:sldId id="268" r:id="rId10"/>
    <p:sldId id="689" r:id="rId11"/>
    <p:sldId id="269" r:id="rId12"/>
    <p:sldId id="271" r:id="rId13"/>
    <p:sldId id="693" r:id="rId14"/>
    <p:sldId id="692" r:id="rId15"/>
    <p:sldId id="694" r:id="rId16"/>
    <p:sldId id="707" r:id="rId17"/>
    <p:sldId id="690" r:id="rId18"/>
    <p:sldId id="279" r:id="rId19"/>
    <p:sldId id="708" r:id="rId20"/>
    <p:sldId id="976" r:id="rId21"/>
    <p:sldId id="283" r:id="rId22"/>
    <p:sldId id="284" r:id="rId23"/>
    <p:sldId id="285" r:id="rId24"/>
    <p:sldId id="695" r:id="rId25"/>
    <p:sldId id="773" r:id="rId26"/>
    <p:sldId id="780" r:id="rId27"/>
    <p:sldId id="697" r:id="rId28"/>
    <p:sldId id="705" r:id="rId29"/>
    <p:sldId id="702" r:id="rId30"/>
    <p:sldId id="700" r:id="rId31"/>
    <p:sldId id="709" r:id="rId32"/>
    <p:sldId id="965" r:id="rId33"/>
    <p:sldId id="966" r:id="rId34"/>
    <p:sldId id="967" r:id="rId35"/>
    <p:sldId id="968" r:id="rId36"/>
    <p:sldId id="969" r:id="rId37"/>
    <p:sldId id="970" r:id="rId38"/>
    <p:sldId id="971" r:id="rId39"/>
    <p:sldId id="972" r:id="rId40"/>
    <p:sldId id="973" r:id="rId41"/>
    <p:sldId id="974" r:id="rId42"/>
    <p:sldId id="710" r:id="rId43"/>
    <p:sldId id="975" r:id="rId44"/>
    <p:sldId id="318" r:id="rId45"/>
    <p:sldId id="319" r:id="rId46"/>
    <p:sldId id="320" r:id="rId47"/>
    <p:sldId id="321" r:id="rId48"/>
    <p:sldId id="322" r:id="rId49"/>
    <p:sldId id="323" r:id="rId50"/>
    <p:sldId id="324" r:id="rId51"/>
    <p:sldId id="711" r:id="rId52"/>
    <p:sldId id="712" r:id="rId53"/>
    <p:sldId id="551" r:id="rId54"/>
    <p:sldId id="713" r:id="rId55"/>
    <p:sldId id="715" r:id="rId56"/>
    <p:sldId id="714" r:id="rId57"/>
    <p:sldId id="725" r:id="rId58"/>
    <p:sldId id="726" r:id="rId59"/>
    <p:sldId id="727" r:id="rId60"/>
    <p:sldId id="716" r:id="rId61"/>
    <p:sldId id="728" r:id="rId62"/>
    <p:sldId id="717" r:id="rId63"/>
    <p:sldId id="721" r:id="rId64"/>
    <p:sldId id="723" r:id="rId65"/>
    <p:sldId id="957" r:id="rId66"/>
    <p:sldId id="958" r:id="rId67"/>
    <p:sldId id="959" r:id="rId68"/>
    <p:sldId id="960" r:id="rId69"/>
    <p:sldId id="961" r:id="rId70"/>
    <p:sldId id="962" r:id="rId71"/>
    <p:sldId id="963" r:id="rId72"/>
    <p:sldId id="724" r:id="rId73"/>
    <p:sldId id="729" r:id="rId74"/>
    <p:sldId id="730" r:id="rId75"/>
    <p:sldId id="731" r:id="rId76"/>
    <p:sldId id="880" r:id="rId77"/>
    <p:sldId id="443" r:id="rId78"/>
    <p:sldId id="447" r:id="rId79"/>
    <p:sldId id="444" r:id="rId80"/>
    <p:sldId id="448" r:id="rId81"/>
    <p:sldId id="445" r:id="rId82"/>
    <p:sldId id="449" r:id="rId83"/>
    <p:sldId id="446" r:id="rId84"/>
    <p:sldId id="450" r:id="rId85"/>
    <p:sldId id="781" r:id="rId86"/>
    <p:sldId id="793" r:id="rId87"/>
    <p:sldId id="896" r:id="rId88"/>
    <p:sldId id="897" r:id="rId89"/>
    <p:sldId id="898" r:id="rId90"/>
    <p:sldId id="899" r:id="rId91"/>
    <p:sldId id="782" r:id="rId92"/>
    <p:sldId id="783" r:id="rId93"/>
    <p:sldId id="784" r:id="rId94"/>
    <p:sldId id="795" r:id="rId95"/>
    <p:sldId id="796" r:id="rId96"/>
    <p:sldId id="797" r:id="rId97"/>
    <p:sldId id="798" r:id="rId98"/>
    <p:sldId id="955" r:id="rId99"/>
    <p:sldId id="939" r:id="rId100"/>
    <p:sldId id="940" r:id="rId101"/>
    <p:sldId id="941" r:id="rId102"/>
    <p:sldId id="964" r:id="rId103"/>
    <p:sldId id="943" r:id="rId104"/>
    <p:sldId id="944" r:id="rId105"/>
    <p:sldId id="945" r:id="rId106"/>
    <p:sldId id="956" r:id="rId107"/>
    <p:sldId id="949" r:id="rId108"/>
    <p:sldId id="950" r:id="rId109"/>
  </p:sldIdLst>
  <p:sldSz cx="9144000" cy="6858000" type="screen4x3"/>
  <p:notesSz cx="6797675" cy="9928225"/>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CCFFFF"/>
    <a:srgbClr val="F1D5FF"/>
    <a:srgbClr val="FFCCCC"/>
    <a:srgbClr val="CC66FF"/>
    <a:srgbClr val="006600"/>
    <a:srgbClr val="00CC99"/>
    <a:srgbClr val="FF7C80"/>
    <a:srgbClr val="0000FF"/>
    <a:srgbClr val="3399FF"/>
    <a:srgbClr val="33CCFF"/>
  </p:clrMru>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8542" autoAdjust="0"/>
  </p:normalViewPr>
  <p:slideViewPr>
    <p:cSldViewPr snapToGrid="0">
      <p:cViewPr>
        <p:scale>
          <a:sx n="80" d="100"/>
          <a:sy n="80" d="100"/>
        </p:scale>
        <p:origin x="-2490" y="-804"/>
      </p:cViewPr>
      <p:guideLst>
        <p:guide orient="horz" pos="2160"/>
        <p:guide pos="2880"/>
      </p:guideLst>
    </p:cSldViewPr>
  </p:slideViewPr>
  <p:outlineViewPr>
    <p:cViewPr>
      <p:scale>
        <a:sx n="33" d="100"/>
        <a:sy n="33" d="100"/>
      </p:scale>
      <p:origin x="0" y="3168"/>
    </p:cViewPr>
  </p:outlineViewPr>
  <p:notesTextViewPr>
    <p:cViewPr>
      <p:scale>
        <a:sx n="100" d="100"/>
        <a:sy n="100" d="100"/>
      </p:scale>
      <p:origin x="0" y="0"/>
    </p:cViewPr>
  </p:notesTextViewPr>
  <p:sorterViewPr>
    <p:cViewPr>
      <p:scale>
        <a:sx n="100" d="100"/>
        <a:sy n="100" d="100"/>
      </p:scale>
      <p:origin x="0" y="6510"/>
    </p:cViewPr>
  </p:sorterViewPr>
  <p:notesViewPr>
    <p:cSldViewPr snapToGrid="0">
      <p:cViewPr varScale="1">
        <p:scale>
          <a:sx n="66" d="100"/>
          <a:sy n="66" d="100"/>
        </p:scale>
        <p:origin x="-2424" y="-102"/>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New%20Folder\Primary%20scale%20mean%20graph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New%20Folder\Primary%20scale%20mean%20graphs.xls"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D:\New%20Folder\Primary%20scale%20mean%20graphs.xls"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D:\New%20Folder\Primary%20scale%20mean%20graphs.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New%20Folder\Primary%20scale%20mean%20graphs.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Motivation%20Pri).xls"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D:\New%20Folder\Primary%20scale%20mean%20graphs.xls"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New%20Folder\Primary%20scale%20mean%20graphs.xls"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D:\New%20Folder\Primary%20scale%20mean%20graphs.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New%20Folder\Primary%20scale%20mean%20graphs.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Value%20Pri).xls"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E:\CARD%202008-2011\Presentation%20on%20EDB%20Assessment%20for%20Learn%2022Jun10\effect%20size.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E:\CARD%202008-2011\Presentation%20on%20EDB%20Assessment%20for%20Learn%2022Jun10\effect%20size.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E:\CARD%202008-2011\Presentation%20on%20EDB%20Assessment%20for%20Learn%2022Jun10\effect%20size.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E:\APASO%20Round%202%20Sep07\Training\rasch%20to%20raw.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E:\APASO%20Round%202%20Sep07\Training\rasch%20to%20raw.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sallyko\Desktop\APASO\Pri\Item%20proportion%20graph%20(Attitudes%20to%20school%20Pri).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sz="2000" dirty="0" smtClean="0"/>
              <a:t>對學校的態度</a:t>
            </a:r>
            <a:endParaRPr lang="en-US" sz="2000" dirty="0"/>
          </a:p>
        </c:rich>
      </c:tx>
    </c:title>
    <c:plotArea>
      <c:layout/>
      <c:barChart>
        <c:barDir val="col"/>
        <c:grouping val="clustered"/>
        <c:ser>
          <c:idx val="0"/>
          <c:order val="0"/>
          <c:tx>
            <c:strRef>
              <c:f>'Attitudes To School'!$B$1</c:f>
              <c:strCache>
                <c:ptCount val="1"/>
                <c:pt idx="0">
                  <c:v>Mean</c:v>
                </c:pt>
              </c:strCache>
            </c:strRef>
          </c:tx>
          <c:spPr>
            <a:solidFill>
              <a:srgbClr val="0099FF"/>
            </a:solidFill>
          </c:spPr>
          <c:dLbls>
            <c:txPr>
              <a:bodyPr/>
              <a:lstStyle/>
              <a:p>
                <a:pPr>
                  <a:defRPr lang="en-US" b="1"/>
                </a:pPr>
                <a:endParaRPr lang="zh-TW"/>
              </a:p>
            </c:txPr>
            <c:showVal val="1"/>
          </c:dLbls>
          <c:cat>
            <c:strRef>
              <c:f>'Attitudes To School'!$A$2:$A$8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School'!$B$2:$B$8</c:f>
              <c:numCache>
                <c:formatCode>0.00_ </c:formatCode>
                <c:ptCount val="7"/>
                <c:pt idx="0">
                  <c:v>1.67813394771818</c:v>
                </c:pt>
                <c:pt idx="1">
                  <c:v>2.7837184944928604</c:v>
                </c:pt>
                <c:pt idx="2">
                  <c:v>2.8188787417554662</c:v>
                </c:pt>
                <c:pt idx="3">
                  <c:v>2.8797745578644602</c:v>
                </c:pt>
                <c:pt idx="4">
                  <c:v>2.9232881799383783</c:v>
                </c:pt>
                <c:pt idx="5">
                  <c:v>3.2001066566284244</c:v>
                </c:pt>
                <c:pt idx="6">
                  <c:v>3.2022680487565216</c:v>
                </c:pt>
              </c:numCache>
            </c:numRef>
          </c:val>
        </c:ser>
        <c:axId val="75267072"/>
        <c:axId val="75293440"/>
      </c:barChart>
      <c:catAx>
        <c:axId val="75267072"/>
        <c:scaling>
          <c:orientation val="minMax"/>
        </c:scaling>
        <c:axPos val="b"/>
        <c:numFmt formatCode="General" sourceLinked="1"/>
        <c:tickLblPos val="nextTo"/>
        <c:txPr>
          <a:bodyPr/>
          <a:lstStyle/>
          <a:p>
            <a:pPr>
              <a:defRPr lang="en-US" sz="1400" b="1">
                <a:latin typeface="Arial" pitchFamily="34" charset="0"/>
                <a:cs typeface="Arial" pitchFamily="34" charset="0"/>
              </a:defRPr>
            </a:pPr>
            <a:endParaRPr lang="zh-TW"/>
          </a:p>
        </c:txPr>
        <c:crossAx val="75293440"/>
        <c:crosses val="autoZero"/>
        <c:auto val="1"/>
        <c:lblAlgn val="ctr"/>
        <c:lblOffset val="100"/>
      </c:catAx>
      <c:valAx>
        <c:axId val="75293440"/>
        <c:scaling>
          <c:orientation val="minMax"/>
          <c:max val="4"/>
          <c:min val="1"/>
        </c:scaling>
        <c:axPos val="l"/>
        <c:majorGridlines/>
        <c:numFmt formatCode="0.0_ " sourceLinked="0"/>
        <c:tickLblPos val="nextTo"/>
        <c:txPr>
          <a:bodyPr/>
          <a:lstStyle/>
          <a:p>
            <a:pPr>
              <a:defRPr lang="en-US" b="1"/>
            </a:pPr>
            <a:endParaRPr lang="zh-TW"/>
          </a:p>
        </c:txPr>
        <c:crossAx val="75267072"/>
        <c:crosses val="autoZero"/>
        <c:crossBetween val="between"/>
      </c:valAx>
    </c:plotArea>
    <c:legend>
      <c:legendPos val="r"/>
      <c:txPr>
        <a:bodyPr/>
        <a:lstStyle/>
        <a:p>
          <a:pPr>
            <a:defRPr lang="en-US" b="1"/>
          </a:pPr>
          <a:endParaRPr lang="zh-TW"/>
        </a:p>
      </c:txPr>
    </c:legend>
    <c:plotVisOnly val="1"/>
    <c:dispBlanksAs val="gap"/>
  </c:chart>
  <c:txPr>
    <a:bodyPr/>
    <a:lstStyle/>
    <a:p>
      <a:pPr>
        <a:defRPr sz="1300" baseline="0"/>
      </a:pPr>
      <a:endParaRPr lang="zh-TW"/>
    </a:p>
  </c:tx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TW"/>
            </a:pPr>
            <a:r>
              <a:rPr lang="zh-TW" altLang="zh-TW" sz="1800" b="1" i="0" baseline="0"/>
              <a:t>社群關係</a:t>
            </a:r>
            <a:endParaRPr lang="en-US" altLang="zh-TW" sz="1800" b="1" i="0" baseline="0"/>
          </a:p>
        </c:rich>
      </c:tx>
    </c:title>
    <c:plotArea>
      <c:layout/>
      <c:barChart>
        <c:barDir val="bar"/>
        <c:grouping val="percentStacked"/>
        <c:ser>
          <c:idx val="0"/>
          <c:order val="0"/>
          <c:tx>
            <c:strRef>
              <c:f>'Social Integration'!$H$1</c:f>
              <c:strCache>
                <c:ptCount val="1"/>
                <c:pt idx="0">
                  <c:v>毫不同意</c:v>
                </c:pt>
              </c:strCache>
            </c:strRef>
          </c:tx>
          <c:spPr>
            <a:solidFill>
              <a:srgbClr val="3399FF"/>
            </a:solidFill>
            <a:ln>
              <a:solidFill>
                <a:srgbClr val="0000FF"/>
              </a:solidFill>
            </a:ln>
          </c:spPr>
          <c:cat>
            <c:strRef>
              <c:f>'Social Integration'!$F$2:$F$8</c:f>
              <c:strCache>
                <c:ptCount val="7"/>
                <c:pt idx="0">
                  <c:v>其他同學都接納我。</c:v>
                </c:pt>
                <c:pt idx="1">
                  <c:v>在學校，別人都信任我。</c:v>
                </c:pt>
                <c:pt idx="2">
                  <c:v>其他同學都喜歡我。</c:v>
                </c:pt>
                <c:pt idx="3">
                  <c:v>我能與班中其他同學融洽相處。</c:v>
                </c:pt>
                <c:pt idx="4">
                  <c:v>在學校，別人都尊敬我。</c:v>
                </c:pt>
                <c:pt idx="5">
                  <c:v>其他同學都很友善。</c:v>
                </c:pt>
                <c:pt idx="6">
                  <c:v>在學校，別人都重視我的意見。</c:v>
                </c:pt>
              </c:strCache>
            </c:strRef>
          </c:cat>
          <c:val>
            <c:numRef>
              <c:f>'Social Integration'!$H$2:$H$8</c:f>
              <c:numCache>
                <c:formatCode>0.00%</c:formatCode>
                <c:ptCount val="7"/>
                <c:pt idx="0">
                  <c:v>6.7946374162096312E-2</c:v>
                </c:pt>
                <c:pt idx="1">
                  <c:v>7.1995926680244404E-2</c:v>
                </c:pt>
                <c:pt idx="2">
                  <c:v>9.9216444489671526E-2</c:v>
                </c:pt>
                <c:pt idx="3">
                  <c:v>6.2391504135607199E-2</c:v>
                </c:pt>
                <c:pt idx="4">
                  <c:v>0.14602625419761894</c:v>
                </c:pt>
                <c:pt idx="5">
                  <c:v>7.3986901350798412E-2</c:v>
                </c:pt>
                <c:pt idx="6">
                  <c:v>0.13086872390263768</c:v>
                </c:pt>
              </c:numCache>
            </c:numRef>
          </c:val>
        </c:ser>
        <c:ser>
          <c:idx val="1"/>
          <c:order val="1"/>
          <c:tx>
            <c:strRef>
              <c:f>'Social Integration'!$I$1</c:f>
              <c:strCache>
                <c:ptCount val="1"/>
                <c:pt idx="0">
                  <c:v>不太同意</c:v>
                </c:pt>
              </c:strCache>
            </c:strRef>
          </c:tx>
          <c:spPr>
            <a:solidFill>
              <a:srgbClr val="FF7C80"/>
            </a:solidFill>
            <a:ln>
              <a:solidFill>
                <a:srgbClr val="FF0000"/>
              </a:solidFill>
            </a:ln>
          </c:spPr>
          <c:cat>
            <c:strRef>
              <c:f>'Social Integration'!$F$2:$F$8</c:f>
              <c:strCache>
                <c:ptCount val="7"/>
                <c:pt idx="0">
                  <c:v>其他同學都接納我。</c:v>
                </c:pt>
                <c:pt idx="1">
                  <c:v>在學校，別人都信任我。</c:v>
                </c:pt>
                <c:pt idx="2">
                  <c:v>其他同學都喜歡我。</c:v>
                </c:pt>
                <c:pt idx="3">
                  <c:v>我能與班中其他同學融洽相處。</c:v>
                </c:pt>
                <c:pt idx="4">
                  <c:v>在學校，別人都尊敬我。</c:v>
                </c:pt>
                <c:pt idx="5">
                  <c:v>其他同學都很友善。</c:v>
                </c:pt>
                <c:pt idx="6">
                  <c:v>在學校，別人都重視我的意見。</c:v>
                </c:pt>
              </c:strCache>
            </c:strRef>
          </c:cat>
          <c:val>
            <c:numRef>
              <c:f>'Social Integration'!$I$2:$I$8</c:f>
              <c:numCache>
                <c:formatCode>0.00%</c:formatCode>
                <c:ptCount val="7"/>
                <c:pt idx="0">
                  <c:v>0.16646353849278894</c:v>
                </c:pt>
                <c:pt idx="1">
                  <c:v>0.20091649694501054</c:v>
                </c:pt>
                <c:pt idx="2">
                  <c:v>0.25521522336420088</c:v>
                </c:pt>
                <c:pt idx="3">
                  <c:v>0.15735729602777529</c:v>
                </c:pt>
                <c:pt idx="4">
                  <c:v>0.30640073267528301</c:v>
                </c:pt>
                <c:pt idx="5">
                  <c:v>0.18164142447810094</c:v>
                </c:pt>
                <c:pt idx="6">
                  <c:v>0.28607801201751731</c:v>
                </c:pt>
              </c:numCache>
            </c:numRef>
          </c:val>
        </c:ser>
        <c:ser>
          <c:idx val="2"/>
          <c:order val="2"/>
          <c:tx>
            <c:strRef>
              <c:f>'Social Integration'!$J$1</c:f>
              <c:strCache>
                <c:ptCount val="1"/>
                <c:pt idx="0">
                  <c:v>相當同意</c:v>
                </c:pt>
              </c:strCache>
            </c:strRef>
          </c:tx>
          <c:spPr>
            <a:solidFill>
              <a:srgbClr val="00CC99"/>
            </a:solidFill>
            <a:ln>
              <a:solidFill>
                <a:srgbClr val="006600"/>
              </a:solidFill>
            </a:ln>
          </c:spPr>
          <c:cat>
            <c:strRef>
              <c:f>'Social Integration'!$F$2:$F$8</c:f>
              <c:strCache>
                <c:ptCount val="7"/>
                <c:pt idx="0">
                  <c:v>其他同學都接納我。</c:v>
                </c:pt>
                <c:pt idx="1">
                  <c:v>在學校，別人都信任我。</c:v>
                </c:pt>
                <c:pt idx="2">
                  <c:v>其他同學都喜歡我。</c:v>
                </c:pt>
                <c:pt idx="3">
                  <c:v>我能與班中其他同學融洽相處。</c:v>
                </c:pt>
                <c:pt idx="4">
                  <c:v>在學校，別人都尊敬我。</c:v>
                </c:pt>
                <c:pt idx="5">
                  <c:v>其他同學都很友善。</c:v>
                </c:pt>
                <c:pt idx="6">
                  <c:v>在學校，別人都重視我的意見。</c:v>
                </c:pt>
              </c:strCache>
            </c:strRef>
          </c:cat>
          <c:val>
            <c:numRef>
              <c:f>'Social Integration'!$J$2:$J$8</c:f>
              <c:numCache>
                <c:formatCode>0.00%</c:formatCode>
                <c:ptCount val="7"/>
                <c:pt idx="0">
                  <c:v>0.40970952671135474</c:v>
                </c:pt>
                <c:pt idx="1">
                  <c:v>0.43380855397148776</c:v>
                </c:pt>
                <c:pt idx="2">
                  <c:v>0.41477561819476982</c:v>
                </c:pt>
                <c:pt idx="3">
                  <c:v>0.41090574900439092</c:v>
                </c:pt>
                <c:pt idx="4">
                  <c:v>0.36257250432482058</c:v>
                </c:pt>
                <c:pt idx="5">
                  <c:v>0.36277118297175631</c:v>
                </c:pt>
                <c:pt idx="6">
                  <c:v>0.37641307668805452</c:v>
                </c:pt>
              </c:numCache>
            </c:numRef>
          </c:val>
        </c:ser>
        <c:ser>
          <c:idx val="3"/>
          <c:order val="3"/>
          <c:tx>
            <c:strRef>
              <c:f>'Social Integration'!$K$1</c:f>
              <c:strCache>
                <c:ptCount val="1"/>
                <c:pt idx="0">
                  <c:v>極之同意</c:v>
                </c:pt>
              </c:strCache>
            </c:strRef>
          </c:tx>
          <c:spPr>
            <a:solidFill>
              <a:srgbClr val="CC66FF"/>
            </a:solidFill>
            <a:ln>
              <a:solidFill>
                <a:srgbClr val="7030A0"/>
              </a:solidFill>
            </a:ln>
          </c:spPr>
          <c:cat>
            <c:strRef>
              <c:f>'Social Integration'!$F$2:$F$8</c:f>
              <c:strCache>
                <c:ptCount val="7"/>
                <c:pt idx="0">
                  <c:v>其他同學都接納我。</c:v>
                </c:pt>
                <c:pt idx="1">
                  <c:v>在學校，別人都信任我。</c:v>
                </c:pt>
                <c:pt idx="2">
                  <c:v>其他同學都喜歡我。</c:v>
                </c:pt>
                <c:pt idx="3">
                  <c:v>我能與班中其他同學融洽相處。</c:v>
                </c:pt>
                <c:pt idx="4">
                  <c:v>在學校，別人都尊敬我。</c:v>
                </c:pt>
                <c:pt idx="5">
                  <c:v>其他同學都很友善。</c:v>
                </c:pt>
                <c:pt idx="6">
                  <c:v>在學校，別人都重視我的意見。</c:v>
                </c:pt>
              </c:strCache>
            </c:strRef>
          </c:cat>
          <c:val>
            <c:numRef>
              <c:f>'Social Integration'!$K$2:$K$8</c:f>
              <c:numCache>
                <c:formatCode>0.00%</c:formatCode>
                <c:ptCount val="7"/>
                <c:pt idx="0">
                  <c:v>0.355880560633761</c:v>
                </c:pt>
                <c:pt idx="1">
                  <c:v>0.29327902240325865</c:v>
                </c:pt>
                <c:pt idx="2">
                  <c:v>0.2307927139513585</c:v>
                </c:pt>
                <c:pt idx="3">
                  <c:v>0.36934545083222708</c:v>
                </c:pt>
                <c:pt idx="4">
                  <c:v>0.18500050880227975</c:v>
                </c:pt>
                <c:pt idx="5">
                  <c:v>0.38160049119934636</c:v>
                </c:pt>
                <c:pt idx="6">
                  <c:v>0.20664018739179188</c:v>
                </c:pt>
              </c:numCache>
            </c:numRef>
          </c:val>
        </c:ser>
        <c:overlap val="100"/>
        <c:axId val="84902272"/>
        <c:axId val="84903808"/>
      </c:barChart>
      <c:catAx>
        <c:axId val="84902272"/>
        <c:scaling>
          <c:orientation val="minMax"/>
        </c:scaling>
        <c:axPos val="l"/>
        <c:numFmt formatCode="General" sourceLinked="1"/>
        <c:tickLblPos val="nextTo"/>
        <c:txPr>
          <a:bodyPr/>
          <a:lstStyle/>
          <a:p>
            <a:pPr>
              <a:defRPr lang="zh-TW" sz="2000" b="1"/>
            </a:pPr>
            <a:endParaRPr lang="zh-TW"/>
          </a:p>
        </c:txPr>
        <c:crossAx val="84903808"/>
        <c:crosses val="autoZero"/>
        <c:auto val="1"/>
        <c:lblAlgn val="ctr"/>
        <c:lblOffset val="100"/>
      </c:catAx>
      <c:valAx>
        <c:axId val="84903808"/>
        <c:scaling>
          <c:orientation val="minMax"/>
        </c:scaling>
        <c:axPos val="b"/>
        <c:majorGridlines/>
        <c:numFmt formatCode="0%" sourceLinked="1"/>
        <c:tickLblPos val="nextTo"/>
        <c:txPr>
          <a:bodyPr/>
          <a:lstStyle/>
          <a:p>
            <a:pPr>
              <a:defRPr lang="zh-TW" sz="1600" b="1"/>
            </a:pPr>
            <a:endParaRPr lang="zh-TW"/>
          </a:p>
        </c:txPr>
        <c:crossAx val="84902272"/>
        <c:crosses val="autoZero"/>
        <c:crossBetween val="between"/>
      </c:valAx>
    </c:plotArea>
    <c:legend>
      <c:legendPos val="r"/>
      <c:txPr>
        <a:bodyPr/>
        <a:lstStyle/>
        <a:p>
          <a:pPr>
            <a:defRPr lang="zh-TW" sz="1200" b="1"/>
          </a:pPr>
          <a:endParaRPr lang="zh-TW"/>
        </a:p>
      </c:txPr>
    </c:legend>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dirty="0" smtClean="0"/>
              <a:t>動力</a:t>
            </a:r>
            <a:endParaRPr lang="en-US" dirty="0"/>
          </a:p>
        </c:rich>
      </c:tx>
    </c:title>
    <c:plotArea>
      <c:layout/>
      <c:barChart>
        <c:barDir val="col"/>
        <c:grouping val="clustered"/>
        <c:ser>
          <c:idx val="0"/>
          <c:order val="0"/>
          <c:tx>
            <c:strRef>
              <c:f>Motivation!$B$1</c:f>
              <c:strCache>
                <c:ptCount val="1"/>
                <c:pt idx="0">
                  <c:v>Mean</c:v>
                </c:pt>
              </c:strCache>
            </c:strRef>
          </c:tx>
          <c:spPr>
            <a:solidFill>
              <a:srgbClr val="3399FF"/>
            </a:solidFill>
          </c:spPr>
          <c:dLbls>
            <c:txPr>
              <a:bodyPr/>
              <a:lstStyle/>
              <a:p>
                <a:pPr>
                  <a:defRPr lang="en-US"/>
                </a:pPr>
                <a:endParaRPr lang="zh-TW"/>
              </a:p>
            </c:txPr>
            <c:showVal val="1"/>
          </c:dLbls>
          <c:cat>
            <c:strRef>
              <c:f>Motivation!$A$2:$A$9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Motivation!$B$2:$B$9</c:f>
              <c:numCache>
                <c:formatCode>0.00_ </c:formatCode>
                <c:ptCount val="8"/>
                <c:pt idx="0">
                  <c:v>3.1364422294547913</c:v>
                </c:pt>
                <c:pt idx="1">
                  <c:v>3.1259227249618697</c:v>
                </c:pt>
                <c:pt idx="2">
                  <c:v>2.5598235115123202</c:v>
                </c:pt>
                <c:pt idx="3">
                  <c:v>2.5524736415247387</c:v>
                </c:pt>
                <c:pt idx="4">
                  <c:v>3.1118253968254064</c:v>
                </c:pt>
                <c:pt idx="5">
                  <c:v>3.3367215558717982</c:v>
                </c:pt>
                <c:pt idx="6">
                  <c:v>2.6469849672537231</c:v>
                </c:pt>
                <c:pt idx="7">
                  <c:v>2.4371995349513056</c:v>
                </c:pt>
              </c:numCache>
            </c:numRef>
          </c:val>
        </c:ser>
        <c:axId val="84931328"/>
        <c:axId val="84932864"/>
      </c:barChart>
      <c:catAx>
        <c:axId val="84931328"/>
        <c:scaling>
          <c:orientation val="minMax"/>
        </c:scaling>
        <c:axPos val="b"/>
        <c:numFmt formatCode="General" sourceLinked="1"/>
        <c:tickLblPos val="nextTo"/>
        <c:txPr>
          <a:bodyPr/>
          <a:lstStyle/>
          <a:p>
            <a:pPr>
              <a:defRPr lang="en-US"/>
            </a:pPr>
            <a:endParaRPr lang="zh-TW"/>
          </a:p>
        </c:txPr>
        <c:crossAx val="84932864"/>
        <c:crosses val="autoZero"/>
        <c:auto val="1"/>
        <c:lblAlgn val="ctr"/>
        <c:lblOffset val="100"/>
      </c:catAx>
      <c:valAx>
        <c:axId val="84932864"/>
        <c:scaling>
          <c:orientation val="minMax"/>
          <c:max val="4"/>
          <c:min val="1"/>
        </c:scaling>
        <c:axPos val="l"/>
        <c:majorGridlines/>
        <c:numFmt formatCode="0.0_ " sourceLinked="0"/>
        <c:tickLblPos val="nextTo"/>
        <c:txPr>
          <a:bodyPr/>
          <a:lstStyle/>
          <a:p>
            <a:pPr>
              <a:defRPr lang="en-US"/>
            </a:pPr>
            <a:endParaRPr lang="zh-TW"/>
          </a:p>
        </c:txPr>
        <c:crossAx val="84931328"/>
        <c:crosses val="autoZero"/>
        <c:crossBetween val="between"/>
      </c:valAx>
    </c:plotArea>
    <c:legend>
      <c:legendPos val="r"/>
      <c:txPr>
        <a:bodyPr/>
        <a:lstStyle/>
        <a:p>
          <a:pPr>
            <a:defRPr lang="en-US"/>
          </a:pPr>
          <a:endParaRPr lang="zh-TW"/>
        </a:p>
      </c:txPr>
    </c:legend>
    <c:plotVisOnly val="1"/>
    <c:dispBlanksAs val="gap"/>
  </c:chart>
  <c:txPr>
    <a:bodyPr/>
    <a:lstStyle/>
    <a:p>
      <a:pPr>
        <a:defRPr sz="1600" b="1" baseline="0">
          <a:latin typeface="Arial" pitchFamily="34" charset="0"/>
          <a:cs typeface="Arial" pitchFamily="34" charset="0"/>
        </a:defRPr>
      </a:pPr>
      <a:endParaRPr lang="zh-TW"/>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dirty="0" smtClean="0"/>
              <a:t>動力</a:t>
            </a:r>
            <a:r>
              <a:rPr lang="en-US" altLang="zh-TW" dirty="0" smtClean="0"/>
              <a:t>-- </a:t>
            </a:r>
            <a:r>
              <a:rPr lang="zh-TW" altLang="en-US" dirty="0" smtClean="0"/>
              <a:t>按性別劃分</a:t>
            </a:r>
            <a:endParaRPr lang="zh-TW" dirty="0"/>
          </a:p>
        </c:rich>
      </c:tx>
    </c:title>
    <c:plotArea>
      <c:layout/>
      <c:barChart>
        <c:barDir val="col"/>
        <c:grouping val="clustered"/>
        <c:ser>
          <c:idx val="0"/>
          <c:order val="0"/>
          <c:tx>
            <c:strRef>
              <c:f>Motivation!$E$1</c:f>
              <c:strCache>
                <c:ptCount val="1"/>
                <c:pt idx="0">
                  <c:v>Male</c:v>
                </c:pt>
              </c:strCache>
            </c:strRef>
          </c:tx>
          <c:spPr>
            <a:solidFill>
              <a:srgbClr val="66FFFF"/>
            </a:solidFill>
            <a:ln>
              <a:solidFill>
                <a:srgbClr val="0D0D0D"/>
              </a:solidFill>
            </a:ln>
          </c:spPr>
          <c:dLbls>
            <c:txPr>
              <a:bodyPr/>
              <a:lstStyle/>
              <a:p>
                <a:pPr>
                  <a:defRPr lang="en-US"/>
                </a:pPr>
                <a:endParaRPr lang="zh-TW"/>
              </a:p>
            </c:txPr>
            <c:showVal val="1"/>
          </c:dLbls>
          <c:cat>
            <c:strRef>
              <c:f>Motivation!$D$2:$D$9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Motivation!$E$2:$E$9</c:f>
              <c:numCache>
                <c:formatCode>0.00_ </c:formatCode>
                <c:ptCount val="8"/>
                <c:pt idx="0">
                  <c:v>3.0683933630109212</c:v>
                </c:pt>
                <c:pt idx="1">
                  <c:v>3.0216535167577083</c:v>
                </c:pt>
                <c:pt idx="2">
                  <c:v>2.6106861755802178</c:v>
                </c:pt>
                <c:pt idx="3">
                  <c:v>2.5332022585198644</c:v>
                </c:pt>
                <c:pt idx="4">
                  <c:v>3.0307537283353612</c:v>
                </c:pt>
                <c:pt idx="5">
                  <c:v>3.2564751112909707</c:v>
                </c:pt>
                <c:pt idx="6">
                  <c:v>2.6032199270960001</c:v>
                </c:pt>
                <c:pt idx="7">
                  <c:v>2.4443252361673693</c:v>
                </c:pt>
              </c:numCache>
            </c:numRef>
          </c:val>
        </c:ser>
        <c:ser>
          <c:idx val="1"/>
          <c:order val="1"/>
          <c:tx>
            <c:strRef>
              <c:f>Motivation!$F$1</c:f>
              <c:strCache>
                <c:ptCount val="1"/>
                <c:pt idx="0">
                  <c:v>Female</c:v>
                </c:pt>
              </c:strCache>
            </c:strRef>
          </c:tx>
          <c:spPr>
            <a:solidFill>
              <a:srgbClr val="FF00FF"/>
            </a:solidFill>
            <a:ln>
              <a:solidFill>
                <a:schemeClr val="tx1">
                  <a:lumMod val="95000"/>
                  <a:lumOff val="5000"/>
                </a:schemeClr>
              </a:solidFill>
            </a:ln>
          </c:spPr>
          <c:dLbls>
            <c:txPr>
              <a:bodyPr/>
              <a:lstStyle/>
              <a:p>
                <a:pPr>
                  <a:defRPr lang="en-US"/>
                </a:pPr>
                <a:endParaRPr lang="zh-TW"/>
              </a:p>
            </c:txPr>
            <c:showVal val="1"/>
          </c:dLbls>
          <c:cat>
            <c:strRef>
              <c:f>Motivation!$D$2:$D$9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Motivation!$F$2:$F$9</c:f>
              <c:numCache>
                <c:formatCode>0.00_ </c:formatCode>
                <c:ptCount val="8"/>
                <c:pt idx="0">
                  <c:v>3.2169761473430007</c:v>
                </c:pt>
                <c:pt idx="1">
                  <c:v>3.2483582427536479</c:v>
                </c:pt>
                <c:pt idx="2">
                  <c:v>2.4969611387257187</c:v>
                </c:pt>
                <c:pt idx="3">
                  <c:v>2.5661170092613612</c:v>
                </c:pt>
                <c:pt idx="4">
                  <c:v>3.2051399105261011</c:v>
                </c:pt>
                <c:pt idx="5">
                  <c:v>3.4297570544741172</c:v>
                </c:pt>
                <c:pt idx="6">
                  <c:v>2.6847849096545002</c:v>
                </c:pt>
                <c:pt idx="7">
                  <c:v>2.4162978778467905</c:v>
                </c:pt>
              </c:numCache>
            </c:numRef>
          </c:val>
        </c:ser>
        <c:axId val="88187264"/>
        <c:axId val="88188800"/>
      </c:barChart>
      <c:catAx>
        <c:axId val="88187264"/>
        <c:scaling>
          <c:orientation val="minMax"/>
        </c:scaling>
        <c:axPos val="b"/>
        <c:numFmt formatCode="General" sourceLinked="1"/>
        <c:tickLblPos val="nextTo"/>
        <c:txPr>
          <a:bodyPr/>
          <a:lstStyle/>
          <a:p>
            <a:pPr>
              <a:defRPr lang="en-US"/>
            </a:pPr>
            <a:endParaRPr lang="zh-TW"/>
          </a:p>
        </c:txPr>
        <c:crossAx val="88188800"/>
        <c:crosses val="autoZero"/>
        <c:auto val="1"/>
        <c:lblAlgn val="ctr"/>
        <c:lblOffset val="100"/>
      </c:catAx>
      <c:valAx>
        <c:axId val="88188800"/>
        <c:scaling>
          <c:orientation val="minMax"/>
          <c:max val="4"/>
          <c:min val="1"/>
        </c:scaling>
        <c:axPos val="l"/>
        <c:majorGridlines/>
        <c:numFmt formatCode="0.0_ " sourceLinked="0"/>
        <c:tickLblPos val="nextTo"/>
        <c:txPr>
          <a:bodyPr/>
          <a:lstStyle/>
          <a:p>
            <a:pPr>
              <a:defRPr lang="en-US"/>
            </a:pPr>
            <a:endParaRPr lang="zh-TW"/>
          </a:p>
        </c:txPr>
        <c:crossAx val="88187264"/>
        <c:crosses val="autoZero"/>
        <c:crossBetween val="between"/>
      </c:valAx>
    </c:plotArea>
    <c:legend>
      <c:legendPos val="r"/>
      <c:txPr>
        <a:bodyPr/>
        <a:lstStyle/>
        <a:p>
          <a:pPr>
            <a:defRPr lang="en-US"/>
          </a:pPr>
          <a:endParaRPr lang="zh-TW"/>
        </a:p>
      </c:txPr>
    </c:legend>
    <c:plotVisOnly val="1"/>
    <c:dispBlanksAs val="gap"/>
  </c:chart>
  <c:txPr>
    <a:bodyPr/>
    <a:lstStyle/>
    <a:p>
      <a:pPr>
        <a:defRPr sz="1200" b="1">
          <a:latin typeface="Arial" pitchFamily="34" charset="0"/>
          <a:cs typeface="Arial" pitchFamily="34" charset="0"/>
        </a:defRPr>
      </a:pPr>
      <a:endParaRPr lang="zh-TW"/>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400" b="1" i="0" baseline="0" dirty="0" smtClean="0"/>
              <a:t>動力</a:t>
            </a:r>
            <a:r>
              <a:rPr lang="en-US" sz="1400" b="1" i="0" baseline="0" dirty="0" smtClean="0"/>
              <a:t>-- </a:t>
            </a:r>
            <a:r>
              <a:rPr lang="zh-TW" sz="1400" b="1" i="0" baseline="0" dirty="0" smtClean="0"/>
              <a:t>按</a:t>
            </a:r>
            <a:r>
              <a:rPr lang="zh-TW" altLang="en-US" sz="1400" b="1" i="0" baseline="0" dirty="0" smtClean="0"/>
              <a:t>年級</a:t>
            </a:r>
            <a:r>
              <a:rPr lang="zh-TW" sz="1400" b="1" i="0" baseline="0" dirty="0" smtClean="0"/>
              <a:t>劃分</a:t>
            </a:r>
            <a:endParaRPr lang="zh-TW" sz="1400" b="1" i="0" baseline="0" dirty="0"/>
          </a:p>
        </c:rich>
      </c:tx>
    </c:title>
    <c:plotArea>
      <c:layout/>
      <c:barChart>
        <c:barDir val="col"/>
        <c:grouping val="clustered"/>
        <c:ser>
          <c:idx val="0"/>
          <c:order val="0"/>
          <c:tx>
            <c:strRef>
              <c:f>Motivation!$I$1</c:f>
              <c:strCache>
                <c:ptCount val="1"/>
                <c:pt idx="0">
                  <c:v>P3</c:v>
                </c:pt>
              </c:strCache>
            </c:strRef>
          </c:tx>
          <c:spPr>
            <a:solidFill>
              <a:srgbClr val="6699FF"/>
            </a:solidFill>
            <a:ln>
              <a:solidFill>
                <a:schemeClr val="tx1">
                  <a:lumMod val="95000"/>
                  <a:lumOff val="5000"/>
                </a:schemeClr>
              </a:solidFill>
            </a:ln>
          </c:spPr>
          <c:dLbls>
            <c:txPr>
              <a:bodyPr/>
              <a:lstStyle/>
              <a:p>
                <a:pPr>
                  <a:defRPr lang="en-US"/>
                </a:pPr>
                <a:endParaRPr lang="zh-TW"/>
              </a:p>
            </c:txPr>
            <c:showVal val="1"/>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Motivation!$I$2:$I$9</c:f>
              <c:numCache>
                <c:formatCode>0.00_ </c:formatCode>
                <c:ptCount val="8"/>
                <c:pt idx="0">
                  <c:v>3.2554632194521398</c:v>
                </c:pt>
                <c:pt idx="1">
                  <c:v>3.24627324419856</c:v>
                </c:pt>
                <c:pt idx="2">
                  <c:v>2.658413793103457</c:v>
                </c:pt>
                <c:pt idx="3">
                  <c:v>2.796769254325524</c:v>
                </c:pt>
                <c:pt idx="4">
                  <c:v>3.2505384447356893</c:v>
                </c:pt>
                <c:pt idx="5">
                  <c:v>3.4171649800674682</c:v>
                </c:pt>
                <c:pt idx="6">
                  <c:v>2.8213878619839816</c:v>
                </c:pt>
                <c:pt idx="7">
                  <c:v>2.7133366325745052</c:v>
                </c:pt>
              </c:numCache>
            </c:numRef>
          </c:val>
        </c:ser>
        <c:ser>
          <c:idx val="1"/>
          <c:order val="1"/>
          <c:tx>
            <c:strRef>
              <c:f>Motivation!$J$1</c:f>
              <c:strCache>
                <c:ptCount val="1"/>
                <c:pt idx="0">
                  <c:v>P4</c:v>
                </c:pt>
              </c:strCache>
            </c:strRef>
          </c:tx>
          <c:spPr>
            <a:solidFill>
              <a:srgbClr val="FF9999"/>
            </a:solidFill>
            <a:ln>
              <a:solidFill>
                <a:schemeClr val="tx1">
                  <a:lumMod val="95000"/>
                  <a:lumOff val="5000"/>
                </a:schemeClr>
              </a:solidFill>
            </a:ln>
          </c:spPr>
          <c:dLbls>
            <c:txPr>
              <a:bodyPr/>
              <a:lstStyle/>
              <a:p>
                <a:pPr>
                  <a:defRPr lang="en-US"/>
                </a:pPr>
                <a:endParaRPr lang="zh-TW"/>
              </a:p>
            </c:txPr>
            <c:showVal val="1"/>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Motivation!$J$2:$J$9</c:f>
              <c:numCache>
                <c:formatCode>0.00_ </c:formatCode>
                <c:ptCount val="8"/>
                <c:pt idx="0">
                  <c:v>3.1315040650406551</c:v>
                </c:pt>
                <c:pt idx="1">
                  <c:v>3.1561645689538511</c:v>
                </c:pt>
                <c:pt idx="2">
                  <c:v>2.5504116059379216</c:v>
                </c:pt>
                <c:pt idx="3">
                  <c:v>2.5760353433157968</c:v>
                </c:pt>
                <c:pt idx="4">
                  <c:v>3.1200652764138397</c:v>
                </c:pt>
                <c:pt idx="5">
                  <c:v>3.3430256201707977</c:v>
                </c:pt>
                <c:pt idx="6">
                  <c:v>2.6378202521350484</c:v>
                </c:pt>
                <c:pt idx="7">
                  <c:v>2.457790538058505</c:v>
                </c:pt>
              </c:numCache>
            </c:numRef>
          </c:val>
        </c:ser>
        <c:ser>
          <c:idx val="2"/>
          <c:order val="2"/>
          <c:tx>
            <c:strRef>
              <c:f>Motivation!$K$1</c:f>
              <c:strCache>
                <c:ptCount val="1"/>
                <c:pt idx="0">
                  <c:v>P5</c:v>
                </c:pt>
              </c:strCache>
            </c:strRef>
          </c:tx>
          <c:spPr>
            <a:solidFill>
              <a:srgbClr val="00CC99"/>
            </a:solidFill>
            <a:ln>
              <a:solidFill>
                <a:schemeClr val="tx1">
                  <a:lumMod val="95000"/>
                  <a:lumOff val="5000"/>
                </a:schemeClr>
              </a:solidFill>
            </a:ln>
          </c:spPr>
          <c:dLbls>
            <c:txPr>
              <a:bodyPr/>
              <a:lstStyle/>
              <a:p>
                <a:pPr>
                  <a:defRPr lang="en-US"/>
                </a:pPr>
                <a:endParaRPr lang="zh-TW"/>
              </a:p>
            </c:txPr>
            <c:showVal val="1"/>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Motivation!$K$2:$K$9</c:f>
              <c:numCache>
                <c:formatCode>0.00_ </c:formatCode>
                <c:ptCount val="8"/>
                <c:pt idx="0">
                  <c:v>3.1044874325569216</c:v>
                </c:pt>
                <c:pt idx="1">
                  <c:v>3.0887264585802652</c:v>
                </c:pt>
                <c:pt idx="2">
                  <c:v>2.5484286653517407</c:v>
                </c:pt>
                <c:pt idx="3">
                  <c:v>2.5026606227828125</c:v>
                </c:pt>
                <c:pt idx="4">
                  <c:v>3.0850594769034525</c:v>
                </c:pt>
                <c:pt idx="5">
                  <c:v>3.3224809260720947</c:v>
                </c:pt>
                <c:pt idx="6">
                  <c:v>2.6153151371307977</c:v>
                </c:pt>
                <c:pt idx="7">
                  <c:v>2.3672386220390962</c:v>
                </c:pt>
              </c:numCache>
            </c:numRef>
          </c:val>
        </c:ser>
        <c:ser>
          <c:idx val="3"/>
          <c:order val="3"/>
          <c:tx>
            <c:strRef>
              <c:f>Motivation!$L$1</c:f>
              <c:strCache>
                <c:ptCount val="1"/>
                <c:pt idx="0">
                  <c:v>P6</c:v>
                </c:pt>
              </c:strCache>
            </c:strRef>
          </c:tx>
          <c:spPr>
            <a:solidFill>
              <a:srgbClr val="CC66FF"/>
            </a:solidFill>
            <a:ln>
              <a:solidFill>
                <a:schemeClr val="tx1">
                  <a:lumMod val="95000"/>
                  <a:lumOff val="5000"/>
                </a:schemeClr>
              </a:solidFill>
            </a:ln>
          </c:spPr>
          <c:dLbls>
            <c:txPr>
              <a:bodyPr/>
              <a:lstStyle/>
              <a:p>
                <a:pPr>
                  <a:defRPr lang="en-US"/>
                </a:pPr>
                <a:endParaRPr lang="zh-TW"/>
              </a:p>
            </c:txPr>
            <c:showVal val="1"/>
          </c:dLbls>
          <c:cat>
            <c:strRef>
              <c:f>Motivation!$H$2:$H$9</c:f>
              <c:strCache>
                <c:ptCount val="8"/>
                <c:pt idx="0">
                  <c:v>Affiliation</c:v>
                </c:pt>
                <c:pt idx="1">
                  <c:v>Social Concern</c:v>
                </c:pt>
                <c:pt idx="2">
                  <c:v>Competition</c:v>
                </c:pt>
                <c:pt idx="3">
                  <c:v>Social Power</c:v>
                </c:pt>
                <c:pt idx="4">
                  <c:v>Effort</c:v>
                </c:pt>
                <c:pt idx="5">
                  <c:v>Task</c:v>
                </c:pt>
                <c:pt idx="6">
                  <c:v>Praise</c:v>
                </c:pt>
                <c:pt idx="7">
                  <c:v>Token</c:v>
                </c:pt>
              </c:strCache>
            </c:strRef>
          </c:cat>
          <c:val>
            <c:numRef>
              <c:f>Motivation!$L$2:$L$9</c:f>
              <c:numCache>
                <c:formatCode>0.00_ </c:formatCode>
                <c:ptCount val="8"/>
                <c:pt idx="0">
                  <c:v>3.0748222970445132</c:v>
                </c:pt>
                <c:pt idx="1">
                  <c:v>3.0355850798403172</c:v>
                </c:pt>
                <c:pt idx="2">
                  <c:v>2.4992410103272387</c:v>
                </c:pt>
                <c:pt idx="3">
                  <c:v>2.3793952967525152</c:v>
                </c:pt>
                <c:pt idx="4">
                  <c:v>3.0167004390408163</c:v>
                </c:pt>
                <c:pt idx="5">
                  <c:v>3.2789529514538867</c:v>
                </c:pt>
                <c:pt idx="6">
                  <c:v>2.5441367265469474</c:v>
                </c:pt>
                <c:pt idx="7">
                  <c:v>2.2606808578916784</c:v>
                </c:pt>
              </c:numCache>
            </c:numRef>
          </c:val>
        </c:ser>
        <c:axId val="88430464"/>
        <c:axId val="88432000"/>
      </c:barChart>
      <c:catAx>
        <c:axId val="88430464"/>
        <c:scaling>
          <c:orientation val="minMax"/>
        </c:scaling>
        <c:axPos val="b"/>
        <c:numFmt formatCode="General" sourceLinked="1"/>
        <c:tickLblPos val="nextTo"/>
        <c:txPr>
          <a:bodyPr/>
          <a:lstStyle/>
          <a:p>
            <a:pPr>
              <a:defRPr lang="en-US"/>
            </a:pPr>
            <a:endParaRPr lang="zh-TW"/>
          </a:p>
        </c:txPr>
        <c:crossAx val="88432000"/>
        <c:crosses val="autoZero"/>
        <c:auto val="1"/>
        <c:lblAlgn val="ctr"/>
        <c:lblOffset val="100"/>
      </c:catAx>
      <c:valAx>
        <c:axId val="88432000"/>
        <c:scaling>
          <c:orientation val="minMax"/>
          <c:max val="4"/>
          <c:min val="1"/>
        </c:scaling>
        <c:axPos val="l"/>
        <c:majorGridlines/>
        <c:numFmt formatCode="0.0_ " sourceLinked="0"/>
        <c:tickLblPos val="nextTo"/>
        <c:txPr>
          <a:bodyPr/>
          <a:lstStyle/>
          <a:p>
            <a:pPr>
              <a:defRPr lang="en-US"/>
            </a:pPr>
            <a:endParaRPr lang="zh-TW"/>
          </a:p>
        </c:txPr>
        <c:crossAx val="88430464"/>
        <c:crosses val="autoZero"/>
        <c:crossBetween val="between"/>
      </c:valAx>
    </c:plotArea>
    <c:legend>
      <c:legendPos val="r"/>
      <c:txPr>
        <a:bodyPr/>
        <a:lstStyle/>
        <a:p>
          <a:pPr>
            <a:defRPr lang="en-US"/>
          </a:pPr>
          <a:endParaRPr lang="zh-TW"/>
        </a:p>
      </c:txPr>
    </c:legend>
    <c:plotVisOnly val="1"/>
    <c:dispBlanksAs val="gap"/>
  </c:chart>
  <c:txPr>
    <a:bodyPr/>
    <a:lstStyle/>
    <a:p>
      <a:pPr>
        <a:defRPr sz="900" b="1">
          <a:latin typeface="Arial" pitchFamily="34" charset="0"/>
          <a:cs typeface="Arial" pitchFamily="34" charset="0"/>
        </a:defRPr>
      </a:pPr>
      <a:endParaRPr lang="zh-TW"/>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聯繫</a:t>
            </a:r>
            <a:endParaRPr lang="en-US" altLang="zh-TW" sz="2000" b="1" i="0" baseline="0"/>
          </a:p>
        </c:rich>
      </c:tx>
    </c:title>
    <c:plotArea>
      <c:layout/>
      <c:barChart>
        <c:barDir val="bar"/>
        <c:grouping val="percentStacked"/>
        <c:ser>
          <c:idx val="0"/>
          <c:order val="0"/>
          <c:tx>
            <c:strRef>
              <c:f>Affiliation!$H$1</c:f>
              <c:strCache>
                <c:ptCount val="1"/>
                <c:pt idx="0">
                  <c:v>毫不同意</c:v>
                </c:pt>
              </c:strCache>
            </c:strRef>
          </c:tx>
          <c:spPr>
            <a:solidFill>
              <a:srgbClr val="3399FF"/>
            </a:solidFill>
            <a:ln>
              <a:solidFill>
                <a:srgbClr val="0000FF"/>
              </a:solidFill>
            </a:ln>
          </c:spPr>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Affiliation!$H$2:$H$4</c:f>
              <c:numCache>
                <c:formatCode>0.00%</c:formatCode>
                <c:ptCount val="3"/>
                <c:pt idx="0">
                  <c:v>6.8986568986568991E-2</c:v>
                </c:pt>
                <c:pt idx="1">
                  <c:v>5.5589555283557628E-2</c:v>
                </c:pt>
                <c:pt idx="2">
                  <c:v>7.3442288049029733E-2</c:v>
                </c:pt>
              </c:numCache>
            </c:numRef>
          </c:val>
        </c:ser>
        <c:ser>
          <c:idx val="1"/>
          <c:order val="1"/>
          <c:tx>
            <c:strRef>
              <c:f>Affiliation!$I$1</c:f>
              <c:strCache>
                <c:ptCount val="1"/>
                <c:pt idx="0">
                  <c:v>不太同意</c:v>
                </c:pt>
              </c:strCache>
            </c:strRef>
          </c:tx>
          <c:spPr>
            <a:solidFill>
              <a:srgbClr val="FF7C80"/>
            </a:solidFill>
            <a:ln>
              <a:solidFill>
                <a:srgbClr val="FF0000"/>
              </a:solidFill>
            </a:ln>
          </c:spPr>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Affiliation!$I$2:$I$4</c:f>
              <c:numCache>
                <c:formatCode>0.00%</c:formatCode>
                <c:ptCount val="3"/>
                <c:pt idx="0">
                  <c:v>0.20940170940170941</c:v>
                </c:pt>
                <c:pt idx="1">
                  <c:v>0.12994696042431692</c:v>
                </c:pt>
                <c:pt idx="2">
                  <c:v>0.1113381001021449</c:v>
                </c:pt>
              </c:numCache>
            </c:numRef>
          </c:val>
        </c:ser>
        <c:ser>
          <c:idx val="2"/>
          <c:order val="2"/>
          <c:tx>
            <c:strRef>
              <c:f>Affiliation!$J$1</c:f>
              <c:strCache>
                <c:ptCount val="1"/>
                <c:pt idx="0">
                  <c:v>相當同意</c:v>
                </c:pt>
              </c:strCache>
            </c:strRef>
          </c:tx>
          <c:spPr>
            <a:solidFill>
              <a:srgbClr val="00CC99"/>
            </a:solidFill>
            <a:ln>
              <a:solidFill>
                <a:srgbClr val="006600"/>
              </a:solidFill>
            </a:ln>
          </c:spPr>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Affiliation!$J$2:$J$4</c:f>
              <c:numCache>
                <c:formatCode>0.00%</c:formatCode>
                <c:ptCount val="3"/>
                <c:pt idx="0">
                  <c:v>0.38675213675213677</c:v>
                </c:pt>
                <c:pt idx="1">
                  <c:v>0.39983680130559079</c:v>
                </c:pt>
                <c:pt idx="2">
                  <c:v>0.30704800817160388</c:v>
                </c:pt>
              </c:numCache>
            </c:numRef>
          </c:val>
        </c:ser>
        <c:ser>
          <c:idx val="3"/>
          <c:order val="3"/>
          <c:tx>
            <c:strRef>
              <c:f>Affiliation!$K$1</c:f>
              <c:strCache>
                <c:ptCount val="1"/>
                <c:pt idx="0">
                  <c:v>極之同意</c:v>
                </c:pt>
              </c:strCache>
            </c:strRef>
          </c:tx>
          <c:spPr>
            <a:solidFill>
              <a:srgbClr val="CC66FF"/>
            </a:solidFill>
            <a:ln>
              <a:solidFill>
                <a:srgbClr val="7030A0"/>
              </a:solidFill>
            </a:ln>
          </c:spPr>
          <c:cat>
            <c:strRef>
              <c:f>Affiliation!$F$2:$F$4</c:f>
              <c:strCache>
                <c:ptCount val="3"/>
                <c:pt idx="0">
                  <c:v>當我和別人一起學習時，我會學得最好。</c:v>
                </c:pt>
                <c:pt idx="1">
                  <c:v>在學校，我盡量跟朋友一起學習。</c:v>
                </c:pt>
                <c:pt idx="2">
                  <c:v>我比較喜歡跟別人在學校一起學習，而不是單獨學習。</c:v>
                </c:pt>
              </c:strCache>
            </c:strRef>
          </c:cat>
          <c:val>
            <c:numRef>
              <c:f>Affiliation!$K$2:$K$4</c:f>
              <c:numCache>
                <c:formatCode>0.00%</c:formatCode>
                <c:ptCount val="3"/>
                <c:pt idx="0">
                  <c:v>0.33485958485958595</c:v>
                </c:pt>
                <c:pt idx="1">
                  <c:v>0.41462668298653632</c:v>
                </c:pt>
                <c:pt idx="2">
                  <c:v>0.50817160367722169</c:v>
                </c:pt>
              </c:numCache>
            </c:numRef>
          </c:val>
        </c:ser>
        <c:overlap val="100"/>
        <c:axId val="88483328"/>
        <c:axId val="88484864"/>
      </c:barChart>
      <c:catAx>
        <c:axId val="88483328"/>
        <c:scaling>
          <c:orientation val="minMax"/>
        </c:scaling>
        <c:axPos val="l"/>
        <c:numFmt formatCode="General" sourceLinked="1"/>
        <c:tickLblPos val="nextTo"/>
        <c:txPr>
          <a:bodyPr/>
          <a:lstStyle/>
          <a:p>
            <a:pPr>
              <a:defRPr lang="zh-TW" sz="2400" b="1"/>
            </a:pPr>
            <a:endParaRPr lang="zh-TW"/>
          </a:p>
        </c:txPr>
        <c:crossAx val="88484864"/>
        <c:crosses val="autoZero"/>
        <c:auto val="1"/>
        <c:lblAlgn val="ctr"/>
        <c:lblOffset val="100"/>
      </c:catAx>
      <c:valAx>
        <c:axId val="88484864"/>
        <c:scaling>
          <c:orientation val="minMax"/>
        </c:scaling>
        <c:axPos val="b"/>
        <c:majorGridlines/>
        <c:numFmt formatCode="0%" sourceLinked="1"/>
        <c:tickLblPos val="nextTo"/>
        <c:txPr>
          <a:bodyPr/>
          <a:lstStyle/>
          <a:p>
            <a:pPr>
              <a:defRPr lang="zh-TW" sz="1600" b="1"/>
            </a:pPr>
            <a:endParaRPr lang="zh-TW"/>
          </a:p>
        </c:txPr>
        <c:crossAx val="88483328"/>
        <c:crosses val="autoZero"/>
        <c:crossBetween val="between"/>
      </c:valAx>
    </c:plotArea>
    <c:legend>
      <c:legendPos val="r"/>
      <c:txPr>
        <a:bodyPr/>
        <a:lstStyle/>
        <a:p>
          <a:pPr>
            <a:defRPr lang="zh-TW" sz="1200" b="1"/>
          </a:pPr>
          <a:endParaRPr lang="zh-TW"/>
        </a:p>
      </c:txPr>
    </c:legend>
    <c:plotVisOnly val="1"/>
    <c:dispBlanksAs val="gap"/>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社群關係</a:t>
            </a:r>
            <a:endParaRPr lang="en-US" altLang="zh-TW" sz="2000" b="1" i="0" baseline="0"/>
          </a:p>
        </c:rich>
      </c:tx>
    </c:title>
    <c:plotArea>
      <c:layout/>
      <c:barChart>
        <c:barDir val="bar"/>
        <c:grouping val="percentStacked"/>
        <c:ser>
          <c:idx val="0"/>
          <c:order val="0"/>
          <c:tx>
            <c:strRef>
              <c:f>'Social Concern'!$H$1</c:f>
              <c:strCache>
                <c:ptCount val="1"/>
                <c:pt idx="0">
                  <c:v>毫不同意</c:v>
                </c:pt>
              </c:strCache>
            </c:strRef>
          </c:tx>
          <c:spPr>
            <a:solidFill>
              <a:srgbClr val="3399FF"/>
            </a:solidFill>
            <a:ln>
              <a:solidFill>
                <a:srgbClr val="0000FF"/>
              </a:solidFill>
            </a:ln>
          </c:spPr>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Concern'!$H$2:$H$6</c:f>
              <c:numCache>
                <c:formatCode>0.00%</c:formatCode>
                <c:ptCount val="5"/>
                <c:pt idx="0">
                  <c:v>3.5932410423452812E-2</c:v>
                </c:pt>
                <c:pt idx="1">
                  <c:v>4.9856967715570133E-2</c:v>
                </c:pt>
                <c:pt idx="2">
                  <c:v>5.9184299294694882E-2</c:v>
                </c:pt>
                <c:pt idx="3">
                  <c:v>6.0065600656006732E-2</c:v>
                </c:pt>
                <c:pt idx="4">
                  <c:v>0.13945857260049221</c:v>
                </c:pt>
              </c:numCache>
            </c:numRef>
          </c:val>
        </c:ser>
        <c:ser>
          <c:idx val="1"/>
          <c:order val="1"/>
          <c:tx>
            <c:strRef>
              <c:f>'Social Concern'!$I$1</c:f>
              <c:strCache>
                <c:ptCount val="1"/>
                <c:pt idx="0">
                  <c:v>不太同意</c:v>
                </c:pt>
              </c:strCache>
            </c:strRef>
          </c:tx>
          <c:spPr>
            <a:solidFill>
              <a:srgbClr val="FF7C80"/>
            </a:solidFill>
            <a:ln>
              <a:solidFill>
                <a:srgbClr val="FF0000"/>
              </a:solidFill>
            </a:ln>
          </c:spPr>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Concern'!$I$2:$I$6</c:f>
              <c:numCache>
                <c:formatCode>0.00%</c:formatCode>
                <c:ptCount val="5"/>
                <c:pt idx="0">
                  <c:v>6.9727198697068407E-2</c:v>
                </c:pt>
                <c:pt idx="1">
                  <c:v>0.13547200653861868</c:v>
                </c:pt>
                <c:pt idx="2">
                  <c:v>0.16007359705611768</c:v>
                </c:pt>
                <c:pt idx="3">
                  <c:v>0.11982369823698263</c:v>
                </c:pt>
                <c:pt idx="4">
                  <c:v>0.25738310090237898</c:v>
                </c:pt>
              </c:numCache>
            </c:numRef>
          </c:val>
        </c:ser>
        <c:ser>
          <c:idx val="2"/>
          <c:order val="2"/>
          <c:tx>
            <c:strRef>
              <c:f>'Social Concern'!$J$1</c:f>
              <c:strCache>
                <c:ptCount val="1"/>
                <c:pt idx="0">
                  <c:v>相當同意</c:v>
                </c:pt>
              </c:strCache>
            </c:strRef>
          </c:tx>
          <c:spPr>
            <a:solidFill>
              <a:srgbClr val="00CC99"/>
            </a:solidFill>
            <a:ln>
              <a:solidFill>
                <a:srgbClr val="006600"/>
              </a:solidFill>
            </a:ln>
          </c:spPr>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Concern'!$J$2:$J$6</c:f>
              <c:numCache>
                <c:formatCode>0.00%</c:formatCode>
                <c:ptCount val="5"/>
                <c:pt idx="0">
                  <c:v>0.30791938110749301</c:v>
                </c:pt>
                <c:pt idx="1">
                  <c:v>0.39303228442991472</c:v>
                </c:pt>
                <c:pt idx="2">
                  <c:v>0.42297863641009931</c:v>
                </c:pt>
                <c:pt idx="3">
                  <c:v>0.37648626486265052</c:v>
                </c:pt>
                <c:pt idx="4">
                  <c:v>0.35100492206726897</c:v>
                </c:pt>
              </c:numCache>
            </c:numRef>
          </c:val>
        </c:ser>
        <c:ser>
          <c:idx val="3"/>
          <c:order val="3"/>
          <c:tx>
            <c:strRef>
              <c:f>'Social Concern'!$K$1</c:f>
              <c:strCache>
                <c:ptCount val="1"/>
                <c:pt idx="0">
                  <c:v>極之同意</c:v>
                </c:pt>
              </c:strCache>
            </c:strRef>
          </c:tx>
          <c:spPr>
            <a:solidFill>
              <a:srgbClr val="CC66FF"/>
            </a:solidFill>
            <a:ln>
              <a:solidFill>
                <a:srgbClr val="7030A0"/>
              </a:solidFill>
            </a:ln>
          </c:spPr>
          <c:cat>
            <c:strRef>
              <c:f>'Social Concern'!$F$2:$F$6</c:f>
              <c:strCache>
                <c:ptCount val="5"/>
                <c:pt idx="0">
                  <c:v>學生在學校互相幫忙是非常重要的。</c:v>
                </c:pt>
                <c:pt idx="1">
                  <c:v>我喜歡幫助其他同學在學校做得更好。</c:v>
                </c:pt>
                <c:pt idx="2">
                  <c:v>我關心學校裏的其他人。</c:v>
                </c:pt>
                <c:pt idx="3">
                  <c:v>即使我的成績不是很好，但我樂意在習作上幫助別人。</c:v>
                </c:pt>
                <c:pt idx="4">
                  <c:v>如果我的朋友在學校表現不好，我會感到難過。</c:v>
                </c:pt>
              </c:strCache>
            </c:strRef>
          </c:cat>
          <c:val>
            <c:numRef>
              <c:f>'Social Concern'!$K$2:$K$6</c:f>
              <c:numCache>
                <c:formatCode>0.00%</c:formatCode>
                <c:ptCount val="5"/>
                <c:pt idx="0">
                  <c:v>0.58642100977198575</c:v>
                </c:pt>
                <c:pt idx="1">
                  <c:v>0.42163874131589768</c:v>
                </c:pt>
                <c:pt idx="2">
                  <c:v>0.35776346723908897</c:v>
                </c:pt>
                <c:pt idx="3">
                  <c:v>0.44362443624436282</c:v>
                </c:pt>
                <c:pt idx="4">
                  <c:v>0.25215340442986056</c:v>
                </c:pt>
              </c:numCache>
            </c:numRef>
          </c:val>
        </c:ser>
        <c:overlap val="100"/>
        <c:axId val="88579072"/>
        <c:axId val="88593152"/>
      </c:barChart>
      <c:catAx>
        <c:axId val="88579072"/>
        <c:scaling>
          <c:orientation val="minMax"/>
        </c:scaling>
        <c:axPos val="l"/>
        <c:numFmt formatCode="General" sourceLinked="1"/>
        <c:tickLblPos val="nextTo"/>
        <c:txPr>
          <a:bodyPr/>
          <a:lstStyle/>
          <a:p>
            <a:pPr>
              <a:defRPr lang="zh-TW" sz="2400" b="1"/>
            </a:pPr>
            <a:endParaRPr lang="zh-TW"/>
          </a:p>
        </c:txPr>
        <c:crossAx val="88593152"/>
        <c:crosses val="autoZero"/>
        <c:auto val="1"/>
        <c:lblAlgn val="ctr"/>
        <c:lblOffset val="100"/>
      </c:catAx>
      <c:valAx>
        <c:axId val="88593152"/>
        <c:scaling>
          <c:orientation val="minMax"/>
        </c:scaling>
        <c:axPos val="b"/>
        <c:majorGridlines/>
        <c:numFmt formatCode="0%" sourceLinked="1"/>
        <c:tickLblPos val="nextTo"/>
        <c:txPr>
          <a:bodyPr/>
          <a:lstStyle/>
          <a:p>
            <a:pPr>
              <a:defRPr lang="zh-TW" sz="1600" b="1"/>
            </a:pPr>
            <a:endParaRPr lang="zh-TW"/>
          </a:p>
        </c:txPr>
        <c:crossAx val="88579072"/>
        <c:crosses val="autoZero"/>
        <c:crossBetween val="between"/>
      </c:valAx>
    </c:plotArea>
    <c:legend>
      <c:legendPos val="r"/>
      <c:txPr>
        <a:bodyPr/>
        <a:lstStyle/>
        <a:p>
          <a:pPr>
            <a:defRPr lang="zh-TW" sz="1100" b="1"/>
          </a:pPr>
          <a:endParaRPr lang="zh-TW"/>
        </a:p>
      </c:txPr>
    </c:legend>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競爭</a:t>
            </a:r>
            <a:endParaRPr lang="en-US" altLang="zh-TW" sz="2000" b="1" i="0" baseline="0"/>
          </a:p>
        </c:rich>
      </c:tx>
    </c:title>
    <c:plotArea>
      <c:layout/>
      <c:barChart>
        <c:barDir val="bar"/>
        <c:grouping val="percentStacked"/>
        <c:ser>
          <c:idx val="0"/>
          <c:order val="0"/>
          <c:tx>
            <c:strRef>
              <c:f>Competition!$H$1</c:f>
              <c:strCache>
                <c:ptCount val="1"/>
                <c:pt idx="0">
                  <c:v>毫不同意</c:v>
                </c:pt>
              </c:strCache>
            </c:strRef>
          </c:tx>
          <c:spPr>
            <a:solidFill>
              <a:srgbClr val="3399FF"/>
            </a:solidFill>
            <a:ln>
              <a:solidFill>
                <a:srgbClr val="0000FF"/>
              </a:solidFill>
            </a:ln>
          </c:spPr>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Competition!$H$2:$H$7</c:f>
              <c:numCache>
                <c:formatCode>0.00%</c:formatCode>
                <c:ptCount val="6"/>
                <c:pt idx="0">
                  <c:v>0.18841314935064973</c:v>
                </c:pt>
                <c:pt idx="1">
                  <c:v>0.21393643031784901</c:v>
                </c:pt>
                <c:pt idx="2">
                  <c:v>0.35897697167312104</c:v>
                </c:pt>
                <c:pt idx="3">
                  <c:v>5.8781435289306933E-2</c:v>
                </c:pt>
                <c:pt idx="4">
                  <c:v>8.2897837893226758E-2</c:v>
                </c:pt>
                <c:pt idx="5">
                  <c:v>0.36839410077836982</c:v>
                </c:pt>
              </c:numCache>
            </c:numRef>
          </c:val>
        </c:ser>
        <c:ser>
          <c:idx val="1"/>
          <c:order val="1"/>
          <c:tx>
            <c:strRef>
              <c:f>Competition!$I$1</c:f>
              <c:strCache>
                <c:ptCount val="1"/>
                <c:pt idx="0">
                  <c:v>不太同意</c:v>
                </c:pt>
              </c:strCache>
            </c:strRef>
          </c:tx>
          <c:spPr>
            <a:solidFill>
              <a:srgbClr val="FF7C80"/>
            </a:solidFill>
            <a:ln>
              <a:solidFill>
                <a:srgbClr val="FF0000"/>
              </a:solidFill>
            </a:ln>
          </c:spPr>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Competition!$I$2:$I$7</c:f>
              <c:numCache>
                <c:formatCode>0.00%</c:formatCode>
                <c:ptCount val="6"/>
                <c:pt idx="0">
                  <c:v>0.34760551948051949</c:v>
                </c:pt>
                <c:pt idx="1">
                  <c:v>0.34983700081499591</c:v>
                </c:pt>
                <c:pt idx="2">
                  <c:v>0.31241084165478011</c:v>
                </c:pt>
                <c:pt idx="3">
                  <c:v>0.11735841341238998</c:v>
                </c:pt>
                <c:pt idx="4">
                  <c:v>0.19090070703965567</c:v>
                </c:pt>
                <c:pt idx="5">
                  <c:v>0.35866448176976773</c:v>
                </c:pt>
              </c:numCache>
            </c:numRef>
          </c:val>
        </c:ser>
        <c:ser>
          <c:idx val="2"/>
          <c:order val="2"/>
          <c:tx>
            <c:strRef>
              <c:f>Competition!$J$1</c:f>
              <c:strCache>
                <c:ptCount val="1"/>
                <c:pt idx="0">
                  <c:v>相當同意</c:v>
                </c:pt>
              </c:strCache>
            </c:strRef>
          </c:tx>
          <c:spPr>
            <a:solidFill>
              <a:srgbClr val="00CC99"/>
            </a:solidFill>
            <a:ln>
              <a:solidFill>
                <a:srgbClr val="006600"/>
              </a:solidFill>
            </a:ln>
          </c:spPr>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Competition!$J$2:$J$7</c:f>
              <c:numCache>
                <c:formatCode>0.00%</c:formatCode>
                <c:ptCount val="6"/>
                <c:pt idx="0">
                  <c:v>0.22554788961038971</c:v>
                </c:pt>
                <c:pt idx="1">
                  <c:v>0.21964140179299177</c:v>
                </c:pt>
                <c:pt idx="2">
                  <c:v>0.17291624210311837</c:v>
                </c:pt>
                <c:pt idx="3">
                  <c:v>0.35340421181762527</c:v>
                </c:pt>
                <c:pt idx="4">
                  <c:v>0.35669638282610922</c:v>
                </c:pt>
                <c:pt idx="5">
                  <c:v>0.14154035231462544</c:v>
                </c:pt>
              </c:numCache>
            </c:numRef>
          </c:val>
        </c:ser>
        <c:ser>
          <c:idx val="3"/>
          <c:order val="3"/>
          <c:tx>
            <c:strRef>
              <c:f>Competition!$K$1</c:f>
              <c:strCache>
                <c:ptCount val="1"/>
                <c:pt idx="0">
                  <c:v>極之同意</c:v>
                </c:pt>
              </c:strCache>
            </c:strRef>
          </c:tx>
          <c:spPr>
            <a:solidFill>
              <a:srgbClr val="CC66FF"/>
            </a:solidFill>
            <a:ln>
              <a:solidFill>
                <a:srgbClr val="7030A0"/>
              </a:solidFill>
            </a:ln>
          </c:spPr>
          <c:cat>
            <c:strRef>
              <c:f>Competition!$F$2:$F$7</c:f>
              <c:strCache>
                <c:ptCount val="6"/>
                <c:pt idx="0">
                  <c:v>勝利對我來說是重要的。</c:v>
                </c:pt>
                <c:pt idx="1">
                  <c:v>第一對我來說是非常重要的。</c:v>
                </c:pt>
                <c:pt idx="2">
                  <c:v>我在學校喜歡與別人競爭。</c:v>
                </c:pt>
                <c:pt idx="3">
                  <c:v>假如我要比別人做得更好，我會更加努力。</c:v>
                </c:pt>
                <c:pt idx="4">
                  <c:v>我想在學校能比我的同學做得更好。</c:v>
                </c:pt>
                <c:pt idx="5">
                  <c:v>當我是班中的尖子，我才會快樂。</c:v>
                </c:pt>
              </c:strCache>
            </c:strRef>
          </c:cat>
          <c:val>
            <c:numRef>
              <c:f>Competition!$K$2:$K$7</c:f>
              <c:numCache>
                <c:formatCode>0.00%</c:formatCode>
                <c:ptCount val="6"/>
                <c:pt idx="0">
                  <c:v>0.23843344155844223</c:v>
                </c:pt>
                <c:pt idx="1">
                  <c:v>0.21658516707416495</c:v>
                </c:pt>
                <c:pt idx="2">
                  <c:v>0.15569594456898339</c:v>
                </c:pt>
                <c:pt idx="3">
                  <c:v>0.47045593948067882</c:v>
                </c:pt>
                <c:pt idx="4">
                  <c:v>0.36950507224100831</c:v>
                </c:pt>
                <c:pt idx="5">
                  <c:v>0.13140106513723918</c:v>
                </c:pt>
              </c:numCache>
            </c:numRef>
          </c:val>
        </c:ser>
        <c:overlap val="100"/>
        <c:axId val="88298240"/>
        <c:axId val="88299776"/>
      </c:barChart>
      <c:catAx>
        <c:axId val="88298240"/>
        <c:scaling>
          <c:orientation val="minMax"/>
        </c:scaling>
        <c:axPos val="l"/>
        <c:numFmt formatCode="General" sourceLinked="1"/>
        <c:tickLblPos val="nextTo"/>
        <c:txPr>
          <a:bodyPr/>
          <a:lstStyle/>
          <a:p>
            <a:pPr>
              <a:defRPr lang="zh-TW" sz="2400" b="1"/>
            </a:pPr>
            <a:endParaRPr lang="zh-TW"/>
          </a:p>
        </c:txPr>
        <c:crossAx val="88299776"/>
        <c:crosses val="autoZero"/>
        <c:auto val="1"/>
        <c:lblAlgn val="ctr"/>
        <c:lblOffset val="100"/>
      </c:catAx>
      <c:valAx>
        <c:axId val="88299776"/>
        <c:scaling>
          <c:orientation val="minMax"/>
        </c:scaling>
        <c:axPos val="b"/>
        <c:majorGridlines/>
        <c:numFmt formatCode="0%" sourceLinked="1"/>
        <c:tickLblPos val="nextTo"/>
        <c:txPr>
          <a:bodyPr/>
          <a:lstStyle/>
          <a:p>
            <a:pPr>
              <a:defRPr lang="zh-TW" sz="1600" b="1"/>
            </a:pPr>
            <a:endParaRPr lang="zh-TW"/>
          </a:p>
        </c:txPr>
        <c:crossAx val="88298240"/>
        <c:crosses val="autoZero"/>
        <c:crossBetween val="between"/>
      </c:valAx>
    </c:plotArea>
    <c:legend>
      <c:legendPos val="r"/>
      <c:txPr>
        <a:bodyPr/>
        <a:lstStyle/>
        <a:p>
          <a:pPr>
            <a:defRPr lang="zh-TW" sz="1100" b="1"/>
          </a:pPr>
          <a:endParaRPr lang="zh-TW"/>
        </a:p>
      </c:txPr>
    </c:legend>
    <c:plotVisOnly val="1"/>
    <c:dispBlanksAs val="gap"/>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TW" sz="2000"/>
            </a:pPr>
            <a:r>
              <a:rPr lang="zh-TW" altLang="zh-TW" sz="2000" b="1" i="0" baseline="0"/>
              <a:t>社會權力</a:t>
            </a:r>
            <a:endParaRPr lang="en-US" altLang="zh-TW" sz="2000" b="1" i="0" baseline="0"/>
          </a:p>
        </c:rich>
      </c:tx>
    </c:title>
    <c:plotArea>
      <c:layout/>
      <c:barChart>
        <c:barDir val="bar"/>
        <c:grouping val="percentStacked"/>
        <c:ser>
          <c:idx val="0"/>
          <c:order val="0"/>
          <c:tx>
            <c:strRef>
              <c:f>'Social Power'!$H$1</c:f>
              <c:strCache>
                <c:ptCount val="1"/>
                <c:pt idx="0">
                  <c:v>毫不同意</c:v>
                </c:pt>
              </c:strCache>
            </c:strRef>
          </c:tx>
          <c:spPr>
            <a:solidFill>
              <a:srgbClr val="3399FF"/>
            </a:solidFill>
            <a:ln>
              <a:solidFill>
                <a:srgbClr val="0000FF"/>
              </a:solidFill>
            </a:ln>
          </c:spPr>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Power'!$H$2:$H$7</c:f>
              <c:numCache>
                <c:formatCode>0.00%</c:formatCode>
                <c:ptCount val="6"/>
                <c:pt idx="0">
                  <c:v>0.15440056847020636</c:v>
                </c:pt>
                <c:pt idx="1">
                  <c:v>0.12286237785016289</c:v>
                </c:pt>
                <c:pt idx="2">
                  <c:v>0.17339981683117944</c:v>
                </c:pt>
                <c:pt idx="3">
                  <c:v>0.33615675068884676</c:v>
                </c:pt>
                <c:pt idx="4">
                  <c:v>0.17750636132315523</c:v>
                </c:pt>
                <c:pt idx="5">
                  <c:v>0.20370370370370369</c:v>
                </c:pt>
              </c:numCache>
            </c:numRef>
          </c:val>
        </c:ser>
        <c:ser>
          <c:idx val="1"/>
          <c:order val="1"/>
          <c:tx>
            <c:strRef>
              <c:f>'Social Power'!$I$1</c:f>
              <c:strCache>
                <c:ptCount val="1"/>
                <c:pt idx="0">
                  <c:v>不太同意</c:v>
                </c:pt>
              </c:strCache>
            </c:strRef>
          </c:tx>
          <c:spPr>
            <a:solidFill>
              <a:srgbClr val="FF7C80"/>
            </a:solidFill>
            <a:ln>
              <a:solidFill>
                <a:srgbClr val="FF0000"/>
              </a:solidFill>
            </a:ln>
          </c:spPr>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Power'!$I$2:$I$7</c:f>
              <c:numCache>
                <c:formatCode>0.00%</c:formatCode>
                <c:ptCount val="6"/>
                <c:pt idx="0">
                  <c:v>0.29651811998781979</c:v>
                </c:pt>
                <c:pt idx="1">
                  <c:v>0.24002442996742704</c:v>
                </c:pt>
                <c:pt idx="2">
                  <c:v>0.29388419660120146</c:v>
                </c:pt>
                <c:pt idx="3">
                  <c:v>0.38116134299418308</c:v>
                </c:pt>
                <c:pt idx="4">
                  <c:v>0.31206106870229061</c:v>
                </c:pt>
                <c:pt idx="5">
                  <c:v>0.26343101343101277</c:v>
                </c:pt>
              </c:numCache>
            </c:numRef>
          </c:val>
        </c:ser>
        <c:ser>
          <c:idx val="2"/>
          <c:order val="2"/>
          <c:tx>
            <c:strRef>
              <c:f>'Social Power'!$J$1</c:f>
              <c:strCache>
                <c:ptCount val="1"/>
                <c:pt idx="0">
                  <c:v>相當同意</c:v>
                </c:pt>
              </c:strCache>
            </c:strRef>
          </c:tx>
          <c:spPr>
            <a:solidFill>
              <a:srgbClr val="00CC99"/>
            </a:solidFill>
            <a:ln>
              <a:solidFill>
                <a:srgbClr val="006600"/>
              </a:solidFill>
            </a:ln>
          </c:spPr>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Power'!$J$2:$J$7</c:f>
              <c:numCache>
                <c:formatCode>0.00%</c:formatCode>
                <c:ptCount val="6"/>
                <c:pt idx="0">
                  <c:v>0.29123946807430717</c:v>
                </c:pt>
                <c:pt idx="1">
                  <c:v>0.33916938110749301</c:v>
                </c:pt>
                <c:pt idx="2">
                  <c:v>0.2655947898646599</c:v>
                </c:pt>
                <c:pt idx="3">
                  <c:v>0.15848555975099538</c:v>
                </c:pt>
                <c:pt idx="4">
                  <c:v>0.28142493638676913</c:v>
                </c:pt>
                <c:pt idx="5">
                  <c:v>0.27431827431827527</c:v>
                </c:pt>
              </c:numCache>
            </c:numRef>
          </c:val>
        </c:ser>
        <c:ser>
          <c:idx val="3"/>
          <c:order val="3"/>
          <c:tx>
            <c:strRef>
              <c:f>'Social Power'!$K$1</c:f>
              <c:strCache>
                <c:ptCount val="1"/>
                <c:pt idx="0">
                  <c:v>極之同意</c:v>
                </c:pt>
              </c:strCache>
            </c:strRef>
          </c:tx>
          <c:spPr>
            <a:solidFill>
              <a:srgbClr val="CC66FF"/>
            </a:solidFill>
            <a:ln>
              <a:solidFill>
                <a:srgbClr val="7030A0"/>
              </a:solidFill>
            </a:ln>
          </c:spPr>
          <c:cat>
            <c:strRef>
              <c:f>'Social Power'!$F$2:$F$7</c:f>
              <c:strCache>
                <c:ptCount val="6"/>
                <c:pt idx="0">
                  <c:v>為了要當組長，我會在學校積極進取。</c:v>
                </c:pt>
                <c:pt idx="1">
                  <c:v>我希望在我的同學面前受到重視。</c:v>
                </c:pt>
                <c:pt idx="2">
                  <c:v>我希望在學校當組長。</c:v>
                </c:pt>
                <c:pt idx="3">
                  <c:v>成為組長對我來說是非常重要的。</c:v>
                </c:pt>
                <c:pt idx="4">
                  <c:v>我希望得到同學的注意，所以我在學校很努力。</c:v>
                </c:pt>
                <c:pt idx="5">
                  <c:v>我經常嘗試當組長。</c:v>
                </c:pt>
              </c:strCache>
            </c:strRef>
          </c:cat>
          <c:val>
            <c:numRef>
              <c:f>'Social Power'!$K$2:$K$7</c:f>
              <c:numCache>
                <c:formatCode>0.00%</c:formatCode>
                <c:ptCount val="6"/>
                <c:pt idx="0">
                  <c:v>0.25784184346766831</c:v>
                </c:pt>
                <c:pt idx="1">
                  <c:v>0.29794381107491935</c:v>
                </c:pt>
                <c:pt idx="2">
                  <c:v>0.26712119670296131</c:v>
                </c:pt>
                <c:pt idx="3">
                  <c:v>0.12419634656597642</c:v>
                </c:pt>
                <c:pt idx="4">
                  <c:v>0.22900763358778653</c:v>
                </c:pt>
                <c:pt idx="5">
                  <c:v>0.25854700854700829</c:v>
                </c:pt>
              </c:numCache>
            </c:numRef>
          </c:val>
        </c:ser>
        <c:overlap val="100"/>
        <c:axId val="88619264"/>
        <c:axId val="88621056"/>
      </c:barChart>
      <c:catAx>
        <c:axId val="88619264"/>
        <c:scaling>
          <c:orientation val="minMax"/>
        </c:scaling>
        <c:axPos val="l"/>
        <c:numFmt formatCode="General" sourceLinked="1"/>
        <c:tickLblPos val="nextTo"/>
        <c:txPr>
          <a:bodyPr/>
          <a:lstStyle/>
          <a:p>
            <a:pPr>
              <a:defRPr lang="zh-TW" sz="2400" b="1"/>
            </a:pPr>
            <a:endParaRPr lang="zh-TW"/>
          </a:p>
        </c:txPr>
        <c:crossAx val="88621056"/>
        <c:crosses val="autoZero"/>
        <c:auto val="1"/>
        <c:lblAlgn val="ctr"/>
        <c:lblOffset val="100"/>
      </c:catAx>
      <c:valAx>
        <c:axId val="88621056"/>
        <c:scaling>
          <c:orientation val="minMax"/>
        </c:scaling>
        <c:axPos val="b"/>
        <c:majorGridlines/>
        <c:numFmt formatCode="0%" sourceLinked="1"/>
        <c:tickLblPos val="nextTo"/>
        <c:txPr>
          <a:bodyPr/>
          <a:lstStyle/>
          <a:p>
            <a:pPr>
              <a:defRPr lang="zh-TW" sz="1600" b="1"/>
            </a:pPr>
            <a:endParaRPr lang="zh-TW"/>
          </a:p>
        </c:txPr>
        <c:crossAx val="88619264"/>
        <c:crosses val="autoZero"/>
        <c:crossBetween val="between"/>
      </c:valAx>
    </c:plotArea>
    <c:legend>
      <c:legendPos val="r"/>
      <c:txPr>
        <a:bodyPr/>
        <a:lstStyle/>
        <a:p>
          <a:pPr>
            <a:defRPr lang="zh-TW" sz="1100" b="1"/>
          </a:pPr>
          <a:endParaRPr lang="zh-TW"/>
        </a:p>
      </c:txPr>
    </c:legend>
    <c:plotVisOnly val="1"/>
    <c:dispBlanksAs val="gap"/>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努力</a:t>
            </a:r>
            <a:endParaRPr lang="en-US" altLang="zh-TW" sz="2000" b="1" i="0" baseline="0"/>
          </a:p>
        </c:rich>
      </c:tx>
    </c:title>
    <c:plotArea>
      <c:layout>
        <c:manualLayout>
          <c:layoutTarget val="inner"/>
          <c:xMode val="edge"/>
          <c:yMode val="edge"/>
          <c:x val="0.50452427821522261"/>
          <c:y val="9.6196447230930002E-2"/>
          <c:w val="0.38154844706911656"/>
          <c:h val="0.80897933996494953"/>
        </c:manualLayout>
      </c:layout>
      <c:barChart>
        <c:barDir val="bar"/>
        <c:grouping val="percentStacked"/>
        <c:ser>
          <c:idx val="0"/>
          <c:order val="0"/>
          <c:tx>
            <c:strRef>
              <c:f>Effort!$H$1</c:f>
              <c:strCache>
                <c:ptCount val="1"/>
                <c:pt idx="0">
                  <c:v>毫不同意</c:v>
                </c:pt>
              </c:strCache>
            </c:strRef>
          </c:tx>
          <c:spPr>
            <a:solidFill>
              <a:srgbClr val="3399FF"/>
            </a:solidFill>
            <a:ln>
              <a:solidFill>
                <a:srgbClr val="0000FF"/>
              </a:solidFill>
            </a:ln>
          </c:spPr>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Effort!$H$2:$H$8</c:f>
              <c:numCache>
                <c:formatCode>0.00%</c:formatCode>
                <c:ptCount val="7"/>
                <c:pt idx="0">
                  <c:v>9.8258833112717728E-2</c:v>
                </c:pt>
                <c:pt idx="1">
                  <c:v>4.2946036927471336E-2</c:v>
                </c:pt>
                <c:pt idx="2">
                  <c:v>3.7346938775510277E-2</c:v>
                </c:pt>
                <c:pt idx="3">
                  <c:v>5.974874885098571E-2</c:v>
                </c:pt>
                <c:pt idx="4">
                  <c:v>7.6111223868479808E-2</c:v>
                </c:pt>
                <c:pt idx="5">
                  <c:v>4.1080530071355759E-2</c:v>
                </c:pt>
                <c:pt idx="6">
                  <c:v>5.1114291555919122E-2</c:v>
                </c:pt>
              </c:numCache>
            </c:numRef>
          </c:val>
        </c:ser>
        <c:ser>
          <c:idx val="1"/>
          <c:order val="1"/>
          <c:tx>
            <c:strRef>
              <c:f>Effort!$I$1</c:f>
              <c:strCache>
                <c:ptCount val="1"/>
                <c:pt idx="0">
                  <c:v>不太同意</c:v>
                </c:pt>
              </c:strCache>
            </c:strRef>
          </c:tx>
          <c:spPr>
            <a:solidFill>
              <a:srgbClr val="FF7C80"/>
            </a:solidFill>
            <a:ln>
              <a:solidFill>
                <a:srgbClr val="FF0000"/>
              </a:solidFill>
            </a:ln>
          </c:spPr>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Effort!$I$2:$I$8</c:f>
              <c:numCache>
                <c:formatCode>0.00%</c:formatCode>
                <c:ptCount val="7"/>
                <c:pt idx="0">
                  <c:v>0.16882191222889717</c:v>
                </c:pt>
                <c:pt idx="1">
                  <c:v>0.13108232173824338</c:v>
                </c:pt>
                <c:pt idx="2">
                  <c:v>0.1089795918367347</c:v>
                </c:pt>
                <c:pt idx="3">
                  <c:v>0.17638647737718324</c:v>
                </c:pt>
                <c:pt idx="4">
                  <c:v>0.20925512482240757</c:v>
                </c:pt>
                <c:pt idx="5">
                  <c:v>0.11773700305810411</c:v>
                </c:pt>
                <c:pt idx="6">
                  <c:v>0.18319362093641381</c:v>
                </c:pt>
              </c:numCache>
            </c:numRef>
          </c:val>
        </c:ser>
        <c:ser>
          <c:idx val="2"/>
          <c:order val="2"/>
          <c:tx>
            <c:strRef>
              <c:f>Effort!$J$1</c:f>
              <c:strCache>
                <c:ptCount val="1"/>
                <c:pt idx="0">
                  <c:v>相當同意</c:v>
                </c:pt>
              </c:strCache>
            </c:strRef>
          </c:tx>
          <c:spPr>
            <a:solidFill>
              <a:srgbClr val="00CC99"/>
            </a:solidFill>
            <a:ln>
              <a:solidFill>
                <a:srgbClr val="006600"/>
              </a:solidFill>
            </a:ln>
          </c:spPr>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Effort!$J$2:$J$8</c:f>
              <c:numCache>
                <c:formatCode>0.00%</c:formatCode>
                <c:ptCount val="7"/>
                <c:pt idx="0">
                  <c:v>0.30780979533652453</c:v>
                </c:pt>
                <c:pt idx="1">
                  <c:v>0.41436295011731156</c:v>
                </c:pt>
                <c:pt idx="2">
                  <c:v>0.40183673469387782</c:v>
                </c:pt>
                <c:pt idx="3">
                  <c:v>0.37769380042896539</c:v>
                </c:pt>
                <c:pt idx="4">
                  <c:v>0.42287395981327452</c:v>
                </c:pt>
                <c:pt idx="5">
                  <c:v>0.44627930682976552</c:v>
                </c:pt>
                <c:pt idx="6">
                  <c:v>0.43355142097730531</c:v>
                </c:pt>
              </c:numCache>
            </c:numRef>
          </c:val>
        </c:ser>
        <c:ser>
          <c:idx val="3"/>
          <c:order val="3"/>
          <c:tx>
            <c:strRef>
              <c:f>Effort!$K$1</c:f>
              <c:strCache>
                <c:ptCount val="1"/>
                <c:pt idx="0">
                  <c:v>極之同意</c:v>
                </c:pt>
              </c:strCache>
            </c:strRef>
          </c:tx>
          <c:spPr>
            <a:solidFill>
              <a:srgbClr val="CC66FF"/>
            </a:solidFill>
            <a:ln>
              <a:solidFill>
                <a:srgbClr val="7030A0"/>
              </a:solidFill>
            </a:ln>
          </c:spPr>
          <c:cat>
            <c:strRef>
              <c:f>Effort!$F$2:$F$8</c:f>
              <c:strCache>
                <c:ptCount val="7"/>
                <c:pt idx="0">
                  <c:v>我不介意花長時間做我有興趣的習作。</c:v>
                </c:pt>
                <c:pt idx="1">
                  <c:v>我會盡力確保我的習作做得好。</c:v>
                </c:pt>
                <c:pt idx="2">
                  <c:v>當我的習作有改善時，我會加倍努力。</c:v>
                </c:pt>
                <c:pt idx="3">
                  <c:v>問題越是困難，我越會努力嘗試。</c:v>
                </c:pt>
                <c:pt idx="4">
                  <c:v>因為我對學校的學習感興趣，所以我會努力。</c:v>
                </c:pt>
                <c:pt idx="5">
                  <c:v>我在學校努力學習新的事物。</c:v>
                </c:pt>
                <c:pt idx="6">
                  <c:v>我經常努力在習作上做得更好。</c:v>
                </c:pt>
              </c:strCache>
            </c:strRef>
          </c:cat>
          <c:val>
            <c:numRef>
              <c:f>Effort!$K$2:$K$8</c:f>
              <c:numCache>
                <c:formatCode>0.00%</c:formatCode>
                <c:ptCount val="7"/>
                <c:pt idx="0">
                  <c:v>0.42510945932186195</c:v>
                </c:pt>
                <c:pt idx="1">
                  <c:v>0.41160869121697508</c:v>
                </c:pt>
                <c:pt idx="2">
                  <c:v>0.45183673469387758</c:v>
                </c:pt>
                <c:pt idx="3">
                  <c:v>0.38617097334286798</c:v>
                </c:pt>
                <c:pt idx="4">
                  <c:v>0.2917596914958393</c:v>
                </c:pt>
                <c:pt idx="5">
                  <c:v>0.39490316004077547</c:v>
                </c:pt>
                <c:pt idx="6">
                  <c:v>0.3321406665303625</c:v>
                </c:pt>
              </c:numCache>
            </c:numRef>
          </c:val>
        </c:ser>
        <c:overlap val="100"/>
        <c:axId val="88670208"/>
        <c:axId val="88671744"/>
      </c:barChart>
      <c:catAx>
        <c:axId val="88670208"/>
        <c:scaling>
          <c:orientation val="minMax"/>
        </c:scaling>
        <c:axPos val="l"/>
        <c:numFmt formatCode="General" sourceLinked="1"/>
        <c:tickLblPos val="nextTo"/>
        <c:txPr>
          <a:bodyPr/>
          <a:lstStyle/>
          <a:p>
            <a:pPr>
              <a:defRPr lang="zh-TW" sz="2000" b="1"/>
            </a:pPr>
            <a:endParaRPr lang="zh-TW"/>
          </a:p>
        </c:txPr>
        <c:crossAx val="88671744"/>
        <c:crosses val="autoZero"/>
        <c:auto val="1"/>
        <c:lblAlgn val="ctr"/>
        <c:lblOffset val="100"/>
      </c:catAx>
      <c:valAx>
        <c:axId val="88671744"/>
        <c:scaling>
          <c:orientation val="minMax"/>
        </c:scaling>
        <c:axPos val="b"/>
        <c:majorGridlines/>
        <c:numFmt formatCode="0%" sourceLinked="1"/>
        <c:tickLblPos val="nextTo"/>
        <c:txPr>
          <a:bodyPr/>
          <a:lstStyle/>
          <a:p>
            <a:pPr>
              <a:defRPr lang="zh-TW" sz="1600" b="1"/>
            </a:pPr>
            <a:endParaRPr lang="zh-TW"/>
          </a:p>
        </c:txPr>
        <c:crossAx val="88670208"/>
        <c:crosses val="autoZero"/>
        <c:crossBetween val="between"/>
      </c:valAx>
    </c:plotArea>
    <c:legend>
      <c:legendPos val="r"/>
      <c:txPr>
        <a:bodyPr/>
        <a:lstStyle/>
        <a:p>
          <a:pPr>
            <a:defRPr lang="zh-TW" sz="1100" b="1"/>
          </a:pPr>
          <a:endParaRPr lang="zh-TW"/>
        </a:p>
      </c:txPr>
    </c:legend>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作業</a:t>
            </a:r>
            <a:endParaRPr lang="en-US" altLang="zh-TW" sz="2000" b="1" i="0" baseline="0"/>
          </a:p>
        </c:rich>
      </c:tx>
    </c:title>
    <c:plotArea>
      <c:layout/>
      <c:barChart>
        <c:barDir val="bar"/>
        <c:grouping val="percentStacked"/>
        <c:ser>
          <c:idx val="0"/>
          <c:order val="0"/>
          <c:tx>
            <c:strRef>
              <c:f>Task!$H$1</c:f>
              <c:strCache>
                <c:ptCount val="1"/>
                <c:pt idx="0">
                  <c:v>毫不同意</c:v>
                </c:pt>
              </c:strCache>
            </c:strRef>
          </c:tx>
          <c:spPr>
            <a:solidFill>
              <a:srgbClr val="3399FF"/>
            </a:solidFill>
            <a:ln>
              <a:solidFill>
                <a:srgbClr val="0000FF"/>
              </a:solidFill>
            </a:ln>
          </c:spPr>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Task!$H$2:$H$5</c:f>
              <c:numCache>
                <c:formatCode>0.00%</c:formatCode>
                <c:ptCount val="4"/>
                <c:pt idx="0">
                  <c:v>6.1303462321792304E-2</c:v>
                </c:pt>
                <c:pt idx="1">
                  <c:v>3.0108185343947737E-2</c:v>
                </c:pt>
                <c:pt idx="2">
                  <c:v>2.7153940383830209E-2</c:v>
                </c:pt>
                <c:pt idx="3">
                  <c:v>4.5533613015450822E-2</c:v>
                </c:pt>
              </c:numCache>
            </c:numRef>
          </c:val>
        </c:ser>
        <c:ser>
          <c:idx val="1"/>
          <c:order val="1"/>
          <c:tx>
            <c:strRef>
              <c:f>Task!$I$1</c:f>
              <c:strCache>
                <c:ptCount val="1"/>
                <c:pt idx="0">
                  <c:v>不太同意</c:v>
                </c:pt>
              </c:strCache>
            </c:strRef>
          </c:tx>
          <c:spPr>
            <a:solidFill>
              <a:srgbClr val="FF7C80"/>
            </a:solidFill>
            <a:ln>
              <a:solidFill>
                <a:srgbClr val="FF0000"/>
              </a:solidFill>
            </a:ln>
          </c:spPr>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Task!$I$2:$I$5</c:f>
              <c:numCache>
                <c:formatCode>0.00%</c:formatCode>
                <c:ptCount val="4"/>
                <c:pt idx="0">
                  <c:v>0.15427698574338114</c:v>
                </c:pt>
                <c:pt idx="1">
                  <c:v>6.7973055725658302E-2</c:v>
                </c:pt>
                <c:pt idx="2">
                  <c:v>6.6966108615761535E-2</c:v>
                </c:pt>
                <c:pt idx="3">
                  <c:v>0.11020157576997852</c:v>
                </c:pt>
              </c:numCache>
            </c:numRef>
          </c:val>
        </c:ser>
        <c:ser>
          <c:idx val="2"/>
          <c:order val="2"/>
          <c:tx>
            <c:strRef>
              <c:f>Task!$J$1</c:f>
              <c:strCache>
                <c:ptCount val="1"/>
                <c:pt idx="0">
                  <c:v>相當同意</c:v>
                </c:pt>
              </c:strCache>
            </c:strRef>
          </c:tx>
          <c:spPr>
            <a:solidFill>
              <a:srgbClr val="00CC99"/>
            </a:solidFill>
            <a:ln>
              <a:solidFill>
                <a:srgbClr val="006600"/>
              </a:solidFill>
            </a:ln>
          </c:spPr>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Task!$J$2:$J$5</c:f>
              <c:numCache>
                <c:formatCode>0.00%</c:formatCode>
                <c:ptCount val="4"/>
                <c:pt idx="0">
                  <c:v>0.35641547861507183</c:v>
                </c:pt>
                <c:pt idx="1">
                  <c:v>0.33333333333333331</c:v>
                </c:pt>
                <c:pt idx="2">
                  <c:v>0.29001633319722414</c:v>
                </c:pt>
                <c:pt idx="3">
                  <c:v>0.38023124936048297</c:v>
                </c:pt>
              </c:numCache>
            </c:numRef>
          </c:val>
        </c:ser>
        <c:ser>
          <c:idx val="3"/>
          <c:order val="3"/>
          <c:tx>
            <c:strRef>
              <c:f>Task!$K$1</c:f>
              <c:strCache>
                <c:ptCount val="1"/>
                <c:pt idx="0">
                  <c:v>極之同意</c:v>
                </c:pt>
              </c:strCache>
            </c:strRef>
          </c:tx>
          <c:spPr>
            <a:solidFill>
              <a:srgbClr val="CC66FF"/>
            </a:solidFill>
            <a:ln>
              <a:solidFill>
                <a:srgbClr val="7030A0"/>
              </a:solidFill>
            </a:ln>
          </c:spPr>
          <c:cat>
            <c:strRef>
              <c:f>Task!$F$2:$F$5</c:f>
              <c:strCache>
                <c:ptCount val="4"/>
                <c:pt idx="0">
                  <c:v>我喜歡有再做一次的機會，以求把事情做得更好。</c:v>
                </c:pt>
                <c:pt idx="1">
                  <c:v>對有興趣的事務，我會更加努力。</c:v>
                </c:pt>
                <c:pt idx="2">
                  <c:v>我喜歡看到我的習作有進步。</c:v>
                </c:pt>
                <c:pt idx="3">
                  <c:v>我需要知道我的習作是有進步的。</c:v>
                </c:pt>
              </c:strCache>
            </c:strRef>
          </c:cat>
          <c:val>
            <c:numRef>
              <c:f>Task!$K$2:$K$5</c:f>
              <c:numCache>
                <c:formatCode>0.00%</c:formatCode>
                <c:ptCount val="4"/>
                <c:pt idx="0">
                  <c:v>0.42800407331975726</c:v>
                </c:pt>
                <c:pt idx="1">
                  <c:v>0.56858542559706049</c:v>
                </c:pt>
                <c:pt idx="2">
                  <c:v>0.61586361780318721</c:v>
                </c:pt>
                <c:pt idx="3">
                  <c:v>0.46403356185408839</c:v>
                </c:pt>
              </c:numCache>
            </c:numRef>
          </c:val>
        </c:ser>
        <c:overlap val="100"/>
        <c:axId val="88720896"/>
        <c:axId val="88722432"/>
      </c:barChart>
      <c:catAx>
        <c:axId val="88720896"/>
        <c:scaling>
          <c:orientation val="minMax"/>
        </c:scaling>
        <c:axPos val="l"/>
        <c:numFmt formatCode="General" sourceLinked="1"/>
        <c:tickLblPos val="nextTo"/>
        <c:txPr>
          <a:bodyPr/>
          <a:lstStyle/>
          <a:p>
            <a:pPr>
              <a:defRPr lang="zh-TW" sz="2400" b="1"/>
            </a:pPr>
            <a:endParaRPr lang="zh-TW"/>
          </a:p>
        </c:txPr>
        <c:crossAx val="88722432"/>
        <c:crosses val="autoZero"/>
        <c:auto val="1"/>
        <c:lblAlgn val="ctr"/>
        <c:lblOffset val="100"/>
      </c:catAx>
      <c:valAx>
        <c:axId val="88722432"/>
        <c:scaling>
          <c:orientation val="minMax"/>
        </c:scaling>
        <c:axPos val="b"/>
        <c:majorGridlines/>
        <c:numFmt formatCode="0%" sourceLinked="1"/>
        <c:tickLblPos val="nextTo"/>
        <c:txPr>
          <a:bodyPr/>
          <a:lstStyle/>
          <a:p>
            <a:pPr>
              <a:defRPr lang="zh-TW" sz="1600" b="1"/>
            </a:pPr>
            <a:endParaRPr lang="zh-TW"/>
          </a:p>
        </c:txPr>
        <c:crossAx val="88720896"/>
        <c:crosses val="autoZero"/>
        <c:crossBetween val="between"/>
      </c:valAx>
    </c:plotArea>
    <c:legend>
      <c:legendPos val="r"/>
      <c:txPr>
        <a:bodyPr/>
        <a:lstStyle/>
        <a:p>
          <a:pPr>
            <a:defRPr lang="zh-TW" sz="1100" b="1"/>
          </a:pPr>
          <a:endParaRPr lang="zh-TW"/>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dirty="0" smtClean="0"/>
              <a:t>對學校的態度</a:t>
            </a:r>
            <a:r>
              <a:rPr lang="en-US" altLang="zh-TW" dirty="0" smtClean="0"/>
              <a:t>--</a:t>
            </a:r>
            <a:r>
              <a:rPr lang="zh-TW" altLang="en-US" dirty="0" smtClean="0"/>
              <a:t>按性別劃分</a:t>
            </a:r>
            <a:endParaRPr lang="zh-TW" dirty="0"/>
          </a:p>
        </c:rich>
      </c:tx>
    </c:title>
    <c:plotArea>
      <c:layout/>
      <c:barChart>
        <c:barDir val="col"/>
        <c:grouping val="clustered"/>
        <c:ser>
          <c:idx val="0"/>
          <c:order val="0"/>
          <c:tx>
            <c:strRef>
              <c:f>'Attitudes To School'!$E$1</c:f>
              <c:strCache>
                <c:ptCount val="1"/>
                <c:pt idx="0">
                  <c:v>Male</c:v>
                </c:pt>
              </c:strCache>
            </c:strRef>
          </c:tx>
          <c:spPr>
            <a:solidFill>
              <a:srgbClr val="66FFFF"/>
            </a:solidFill>
            <a:ln>
              <a:solidFill>
                <a:schemeClr val="tx1">
                  <a:lumMod val="95000"/>
                  <a:lumOff val="5000"/>
                </a:schemeClr>
              </a:solidFill>
            </a:ln>
          </c:spPr>
          <c:dLbls>
            <c:txPr>
              <a:bodyPr/>
              <a:lstStyle/>
              <a:p>
                <a:pPr>
                  <a:defRPr lang="en-US"/>
                </a:pPr>
                <a:endParaRPr lang="zh-TW"/>
              </a:p>
            </c:txPr>
            <c:showVal val="1"/>
          </c:dLbls>
          <c:cat>
            <c:strRef>
              <c:f>'Attitudes To School'!$D$2:$D$8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School'!$E$2:$E$8</c:f>
              <c:numCache>
                <c:formatCode>0.00_ </c:formatCode>
                <c:ptCount val="7"/>
                <c:pt idx="0">
                  <c:v>1.7282257928900495</c:v>
                </c:pt>
                <c:pt idx="1">
                  <c:v>2.7321555819477403</c:v>
                </c:pt>
                <c:pt idx="2">
                  <c:v>2.7374611364688763</c:v>
                </c:pt>
                <c:pt idx="3">
                  <c:v>2.8156034977738345</c:v>
                </c:pt>
                <c:pt idx="4">
                  <c:v>2.8168847760491564</c:v>
                </c:pt>
                <c:pt idx="5">
                  <c:v>3.1520707827775802</c:v>
                </c:pt>
                <c:pt idx="6">
                  <c:v>3.1175332588911058</c:v>
                </c:pt>
              </c:numCache>
            </c:numRef>
          </c:val>
        </c:ser>
        <c:ser>
          <c:idx val="1"/>
          <c:order val="1"/>
          <c:tx>
            <c:strRef>
              <c:f>'Attitudes To School'!$F$1</c:f>
              <c:strCache>
                <c:ptCount val="1"/>
                <c:pt idx="0">
                  <c:v>Female</c:v>
                </c:pt>
              </c:strCache>
            </c:strRef>
          </c:tx>
          <c:spPr>
            <a:solidFill>
              <a:srgbClr val="FF00FF"/>
            </a:solidFill>
            <a:ln>
              <a:solidFill>
                <a:schemeClr val="tx1">
                  <a:lumMod val="95000"/>
                  <a:lumOff val="5000"/>
                </a:schemeClr>
              </a:solidFill>
            </a:ln>
          </c:spPr>
          <c:dLbls>
            <c:txPr>
              <a:bodyPr/>
              <a:lstStyle/>
              <a:p>
                <a:pPr>
                  <a:defRPr lang="en-US"/>
                </a:pPr>
                <a:endParaRPr lang="zh-TW"/>
              </a:p>
            </c:txPr>
            <c:showVal val="1"/>
          </c:dLbls>
          <c:cat>
            <c:strRef>
              <c:f>'Attitudes To School'!$D$2:$D$8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School'!$F$2:$F$8</c:f>
              <c:numCache>
                <c:formatCode>0.00_ </c:formatCode>
                <c:ptCount val="7"/>
                <c:pt idx="0">
                  <c:v>1.6042127752378761</c:v>
                </c:pt>
                <c:pt idx="1">
                  <c:v>2.8430433441308107</c:v>
                </c:pt>
                <c:pt idx="2">
                  <c:v>2.9151571164510122</c:v>
                </c:pt>
                <c:pt idx="3">
                  <c:v>2.960756645541764</c:v>
                </c:pt>
                <c:pt idx="4">
                  <c:v>3.0470598488702851</c:v>
                </c:pt>
                <c:pt idx="5">
                  <c:v>3.2619631023930609</c:v>
                </c:pt>
                <c:pt idx="6">
                  <c:v>3.3065774314247967</c:v>
                </c:pt>
              </c:numCache>
            </c:numRef>
          </c:val>
        </c:ser>
        <c:axId val="75281152"/>
        <c:axId val="75282688"/>
      </c:barChart>
      <c:catAx>
        <c:axId val="75281152"/>
        <c:scaling>
          <c:orientation val="minMax"/>
        </c:scaling>
        <c:axPos val="b"/>
        <c:numFmt formatCode="General" sourceLinked="1"/>
        <c:tickLblPos val="nextTo"/>
        <c:txPr>
          <a:bodyPr/>
          <a:lstStyle/>
          <a:p>
            <a:pPr>
              <a:defRPr lang="en-US"/>
            </a:pPr>
            <a:endParaRPr lang="zh-TW"/>
          </a:p>
        </c:txPr>
        <c:crossAx val="75282688"/>
        <c:crosses val="autoZero"/>
        <c:auto val="1"/>
        <c:lblAlgn val="ctr"/>
        <c:lblOffset val="100"/>
      </c:catAx>
      <c:valAx>
        <c:axId val="75282688"/>
        <c:scaling>
          <c:orientation val="minMax"/>
          <c:max val="4"/>
          <c:min val="1"/>
        </c:scaling>
        <c:axPos val="l"/>
        <c:majorGridlines/>
        <c:numFmt formatCode="0.0_ " sourceLinked="0"/>
        <c:tickLblPos val="nextTo"/>
        <c:txPr>
          <a:bodyPr/>
          <a:lstStyle/>
          <a:p>
            <a:pPr>
              <a:defRPr lang="en-US"/>
            </a:pPr>
            <a:endParaRPr lang="zh-TW"/>
          </a:p>
        </c:txPr>
        <c:crossAx val="75281152"/>
        <c:crosses val="autoZero"/>
        <c:crossBetween val="between"/>
      </c:valAx>
    </c:plotArea>
    <c:legend>
      <c:legendPos val="r"/>
      <c:txPr>
        <a:bodyPr/>
        <a:lstStyle/>
        <a:p>
          <a:pPr>
            <a:defRPr lang="en-US"/>
          </a:pPr>
          <a:endParaRPr lang="zh-TW"/>
        </a:p>
      </c:txPr>
    </c:legend>
    <c:plotVisOnly val="1"/>
    <c:dispBlanksAs val="gap"/>
  </c:chart>
  <c:txPr>
    <a:bodyPr/>
    <a:lstStyle/>
    <a:p>
      <a:pPr>
        <a:defRPr sz="1300" b="1" baseline="0">
          <a:latin typeface="Arial" pitchFamily="34" charset="0"/>
          <a:cs typeface="Arial" pitchFamily="34" charset="0"/>
        </a:defRPr>
      </a:pPr>
      <a:endParaRPr lang="zh-TW"/>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TW"/>
            </a:pPr>
            <a:r>
              <a:rPr lang="zh-TW" altLang="zh-TW" sz="1800" b="1" i="0" baseline="0"/>
              <a:t>稱讚</a:t>
            </a:r>
            <a:endParaRPr lang="en-US" altLang="zh-TW" sz="1800" b="1" i="0" baseline="0"/>
          </a:p>
        </c:rich>
      </c:tx>
    </c:title>
    <c:plotArea>
      <c:layout/>
      <c:barChart>
        <c:barDir val="bar"/>
        <c:grouping val="percentStacked"/>
        <c:ser>
          <c:idx val="0"/>
          <c:order val="0"/>
          <c:tx>
            <c:strRef>
              <c:f>Praise!$H$1</c:f>
              <c:strCache>
                <c:ptCount val="1"/>
                <c:pt idx="0">
                  <c:v>毫不同意</c:v>
                </c:pt>
              </c:strCache>
            </c:strRef>
          </c:tx>
          <c:spPr>
            <a:solidFill>
              <a:srgbClr val="3399FF"/>
            </a:solidFill>
            <a:ln>
              <a:solidFill>
                <a:srgbClr val="0000FF"/>
              </a:solidFill>
            </a:ln>
          </c:spPr>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Praise!$H$2:$H$6</c:f>
              <c:numCache>
                <c:formatCode>0.00%</c:formatCode>
                <c:ptCount val="5"/>
                <c:pt idx="0">
                  <c:v>0.16857026310422191</c:v>
                </c:pt>
                <c:pt idx="1">
                  <c:v>0.18428322930522897</c:v>
                </c:pt>
                <c:pt idx="2">
                  <c:v>0.15397994679762692</c:v>
                </c:pt>
                <c:pt idx="3">
                  <c:v>0.11523056382869469</c:v>
                </c:pt>
                <c:pt idx="4">
                  <c:v>0.13240560728537809</c:v>
                </c:pt>
              </c:numCache>
            </c:numRef>
          </c:val>
        </c:ser>
        <c:ser>
          <c:idx val="1"/>
          <c:order val="1"/>
          <c:tx>
            <c:strRef>
              <c:f>Praise!$I$1</c:f>
              <c:strCache>
                <c:ptCount val="1"/>
                <c:pt idx="0">
                  <c:v>不太同意</c:v>
                </c:pt>
              </c:strCache>
            </c:strRef>
          </c:tx>
          <c:spPr>
            <a:solidFill>
              <a:srgbClr val="FF7C80"/>
            </a:solidFill>
            <a:ln>
              <a:solidFill>
                <a:srgbClr val="FF0000"/>
              </a:solidFill>
            </a:ln>
          </c:spPr>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Praise!$I$2:$I$6</c:f>
              <c:numCache>
                <c:formatCode>0.00%</c:formatCode>
                <c:ptCount val="5"/>
                <c:pt idx="0">
                  <c:v>0.35274321843769119</c:v>
                </c:pt>
                <c:pt idx="1">
                  <c:v>0.37173846311265857</c:v>
                </c:pt>
                <c:pt idx="2">
                  <c:v>0.3089830161653368</c:v>
                </c:pt>
                <c:pt idx="3">
                  <c:v>0.22142343637670744</c:v>
                </c:pt>
                <c:pt idx="4">
                  <c:v>0.24680241481633125</c:v>
                </c:pt>
              </c:numCache>
            </c:numRef>
          </c:val>
        </c:ser>
        <c:ser>
          <c:idx val="2"/>
          <c:order val="2"/>
          <c:tx>
            <c:strRef>
              <c:f>Praise!$J$1</c:f>
              <c:strCache>
                <c:ptCount val="1"/>
                <c:pt idx="0">
                  <c:v>相當同意</c:v>
                </c:pt>
              </c:strCache>
            </c:strRef>
          </c:tx>
          <c:spPr>
            <a:solidFill>
              <a:srgbClr val="00CC99"/>
            </a:solidFill>
            <a:ln>
              <a:solidFill>
                <a:srgbClr val="006600"/>
              </a:solidFill>
            </a:ln>
          </c:spPr>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Praise!$J$2:$J$6</c:f>
              <c:numCache>
                <c:formatCode>0.00%</c:formatCode>
                <c:ptCount val="5"/>
                <c:pt idx="0">
                  <c:v>0.27625943300020395</c:v>
                </c:pt>
                <c:pt idx="1">
                  <c:v>0.26481121457075618</c:v>
                </c:pt>
                <c:pt idx="2">
                  <c:v>0.31614487415592457</c:v>
                </c:pt>
                <c:pt idx="3">
                  <c:v>0.34661600082160832</c:v>
                </c:pt>
                <c:pt idx="4">
                  <c:v>0.2939731914458209</c:v>
                </c:pt>
              </c:numCache>
            </c:numRef>
          </c:val>
        </c:ser>
        <c:ser>
          <c:idx val="3"/>
          <c:order val="3"/>
          <c:tx>
            <c:strRef>
              <c:f>Praise!$K$1</c:f>
              <c:strCache>
                <c:ptCount val="1"/>
                <c:pt idx="0">
                  <c:v>極之同意</c:v>
                </c:pt>
              </c:strCache>
            </c:strRef>
          </c:tx>
          <c:spPr>
            <a:solidFill>
              <a:srgbClr val="CC66FF"/>
            </a:solidFill>
            <a:ln>
              <a:solidFill>
                <a:srgbClr val="7030A0"/>
              </a:solidFill>
            </a:ln>
          </c:spPr>
          <c:cat>
            <c:strRef>
              <c:f>Praise!$F$2:$F$6</c:f>
              <c:strCache>
                <c:ptCount val="5"/>
                <c:pt idx="0">
                  <c:v>我做得好的習作得到老師稱讚，對我來說是重要的。</c:v>
                </c:pt>
                <c:pt idx="1">
                  <c:v>我做得好的習作得到朋友稱讚，對於我來說是重要的。</c:v>
                </c:pt>
                <c:pt idx="2">
                  <c:v>得到稱讚時，我在學校會有最佳表現。</c:v>
                </c:pt>
                <c:pt idx="3">
                  <c:v>我希望我做得好的習作會得到稱讚。</c:v>
                </c:pt>
                <c:pt idx="4">
                  <c:v>我做得好的習作得到父母稱讚，對於我來說是重要的。</c:v>
                </c:pt>
              </c:strCache>
            </c:strRef>
          </c:cat>
          <c:val>
            <c:numRef>
              <c:f>Praise!$K$2:$K$6</c:f>
              <c:numCache>
                <c:formatCode>0.00%</c:formatCode>
                <c:ptCount val="5"/>
                <c:pt idx="0">
                  <c:v>0.20242708545788338</c:v>
                </c:pt>
                <c:pt idx="1">
                  <c:v>0.17916709301135791</c:v>
                </c:pt>
                <c:pt idx="2">
                  <c:v>0.22089216288111321</c:v>
                </c:pt>
                <c:pt idx="3">
                  <c:v>0.31672999897299048</c:v>
                </c:pt>
                <c:pt idx="4">
                  <c:v>0.32681878645247253</c:v>
                </c:pt>
              </c:numCache>
            </c:numRef>
          </c:val>
        </c:ser>
        <c:overlap val="100"/>
        <c:axId val="88763392"/>
        <c:axId val="88785664"/>
      </c:barChart>
      <c:catAx>
        <c:axId val="88763392"/>
        <c:scaling>
          <c:orientation val="minMax"/>
        </c:scaling>
        <c:axPos val="l"/>
        <c:numFmt formatCode="General" sourceLinked="1"/>
        <c:tickLblPos val="nextTo"/>
        <c:txPr>
          <a:bodyPr/>
          <a:lstStyle/>
          <a:p>
            <a:pPr>
              <a:defRPr lang="zh-TW" sz="1800" b="1"/>
            </a:pPr>
            <a:endParaRPr lang="zh-TW"/>
          </a:p>
        </c:txPr>
        <c:crossAx val="88785664"/>
        <c:crosses val="autoZero"/>
        <c:auto val="1"/>
        <c:lblAlgn val="ctr"/>
        <c:lblOffset val="100"/>
      </c:catAx>
      <c:valAx>
        <c:axId val="88785664"/>
        <c:scaling>
          <c:orientation val="minMax"/>
        </c:scaling>
        <c:axPos val="b"/>
        <c:majorGridlines/>
        <c:numFmt formatCode="0%" sourceLinked="1"/>
        <c:tickLblPos val="nextTo"/>
        <c:txPr>
          <a:bodyPr/>
          <a:lstStyle/>
          <a:p>
            <a:pPr>
              <a:defRPr lang="zh-TW" sz="1600" b="1"/>
            </a:pPr>
            <a:endParaRPr lang="zh-TW"/>
          </a:p>
        </c:txPr>
        <c:crossAx val="88763392"/>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zh-TW" sz="2000" b="1" i="0" baseline="0"/>
              <a:t>獎勵</a:t>
            </a:r>
            <a:endParaRPr lang="en-US" altLang="zh-TW" sz="2000" b="1" i="0" baseline="0"/>
          </a:p>
        </c:rich>
      </c:tx>
    </c:title>
    <c:plotArea>
      <c:layout/>
      <c:barChart>
        <c:barDir val="bar"/>
        <c:grouping val="percentStacked"/>
        <c:ser>
          <c:idx val="0"/>
          <c:order val="0"/>
          <c:tx>
            <c:strRef>
              <c:f>Token!$H$1</c:f>
              <c:strCache>
                <c:ptCount val="1"/>
                <c:pt idx="0">
                  <c:v>毫不同意</c:v>
                </c:pt>
              </c:strCache>
            </c:strRef>
          </c:tx>
          <c:spPr>
            <a:solidFill>
              <a:srgbClr val="3399FF"/>
            </a:solidFill>
            <a:ln>
              <a:solidFill>
                <a:srgbClr val="0000FF"/>
              </a:solidFill>
            </a:ln>
          </c:spPr>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Token!$H$2:$H$8</c:f>
              <c:numCache>
                <c:formatCode>0.00%</c:formatCode>
                <c:ptCount val="7"/>
                <c:pt idx="0">
                  <c:v>0.14833316342134803</c:v>
                </c:pt>
                <c:pt idx="1">
                  <c:v>0.29791154791154845</c:v>
                </c:pt>
                <c:pt idx="2">
                  <c:v>0.25664078463424655</c:v>
                </c:pt>
                <c:pt idx="3">
                  <c:v>0.24155923879680827</c:v>
                </c:pt>
                <c:pt idx="4">
                  <c:v>0.23363338788870724</c:v>
                </c:pt>
                <c:pt idx="5">
                  <c:v>0.35907138474125588</c:v>
                </c:pt>
                <c:pt idx="6">
                  <c:v>0.11495308037535698</c:v>
                </c:pt>
              </c:numCache>
            </c:numRef>
          </c:val>
        </c:ser>
        <c:ser>
          <c:idx val="1"/>
          <c:order val="1"/>
          <c:tx>
            <c:strRef>
              <c:f>Token!$I$1</c:f>
              <c:strCache>
                <c:ptCount val="1"/>
                <c:pt idx="0">
                  <c:v>不太同意</c:v>
                </c:pt>
              </c:strCache>
            </c:strRef>
          </c:tx>
          <c:spPr>
            <a:solidFill>
              <a:srgbClr val="FF7C80"/>
            </a:solidFill>
            <a:ln>
              <a:solidFill>
                <a:srgbClr val="FF0000"/>
              </a:solidFill>
            </a:ln>
          </c:spPr>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Token!$I$2:$I$8</c:f>
              <c:numCache>
                <c:formatCode>0.00%</c:formatCode>
                <c:ptCount val="7"/>
                <c:pt idx="0">
                  <c:v>0.3002344785401162</c:v>
                </c:pt>
                <c:pt idx="1">
                  <c:v>0.38022113022113024</c:v>
                </c:pt>
                <c:pt idx="2">
                  <c:v>0.33265222721700138</c:v>
                </c:pt>
                <c:pt idx="3">
                  <c:v>0.34561080417434092</c:v>
                </c:pt>
                <c:pt idx="4">
                  <c:v>0.32405891980360191</c:v>
                </c:pt>
                <c:pt idx="5">
                  <c:v>0.34393536510533851</c:v>
                </c:pt>
                <c:pt idx="6">
                  <c:v>0.17554059567523492</c:v>
                </c:pt>
              </c:numCache>
            </c:numRef>
          </c:val>
        </c:ser>
        <c:ser>
          <c:idx val="2"/>
          <c:order val="2"/>
          <c:tx>
            <c:strRef>
              <c:f>Token!$J$1</c:f>
              <c:strCache>
                <c:ptCount val="1"/>
                <c:pt idx="0">
                  <c:v>相當同意</c:v>
                </c:pt>
              </c:strCache>
            </c:strRef>
          </c:tx>
          <c:spPr>
            <a:solidFill>
              <a:srgbClr val="00CC99"/>
            </a:solidFill>
            <a:ln>
              <a:solidFill>
                <a:srgbClr val="006600"/>
              </a:solidFill>
            </a:ln>
          </c:spPr>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Token!$J$2:$J$8</c:f>
              <c:numCache>
                <c:formatCode>0.00%</c:formatCode>
                <c:ptCount val="7"/>
                <c:pt idx="0">
                  <c:v>0.30767662350902303</c:v>
                </c:pt>
                <c:pt idx="1">
                  <c:v>0.17669942669942701</c:v>
                </c:pt>
                <c:pt idx="2">
                  <c:v>0.20576215774417686</c:v>
                </c:pt>
                <c:pt idx="3">
                  <c:v>0.22580315121751585</c:v>
                </c:pt>
                <c:pt idx="4">
                  <c:v>0.22473404255319196</c:v>
                </c:pt>
                <c:pt idx="5">
                  <c:v>0.14563305379423194</c:v>
                </c:pt>
                <c:pt idx="6">
                  <c:v>0.29681762545899631</c:v>
                </c:pt>
              </c:numCache>
            </c:numRef>
          </c:val>
        </c:ser>
        <c:ser>
          <c:idx val="3"/>
          <c:order val="3"/>
          <c:tx>
            <c:strRef>
              <c:f>Token!$K$1</c:f>
              <c:strCache>
                <c:ptCount val="1"/>
                <c:pt idx="0">
                  <c:v>極之同意</c:v>
                </c:pt>
              </c:strCache>
            </c:strRef>
          </c:tx>
          <c:spPr>
            <a:solidFill>
              <a:srgbClr val="CC66FF"/>
            </a:solidFill>
            <a:ln>
              <a:solidFill>
                <a:srgbClr val="7030A0"/>
              </a:solidFill>
            </a:ln>
          </c:spPr>
          <c:cat>
            <c:strRef>
              <c:f>Token!$F$2:$F$8</c:f>
              <c:strCache>
                <c:ptCount val="7"/>
                <c:pt idx="0">
                  <c:v>當我得到獎勵時，我會在班中做到最好。</c:v>
                </c:pt>
                <c:pt idx="1">
                  <c:v>我在班中努力，是為了得到老師的獎勵。</c:v>
                </c:pt>
                <c:pt idx="2">
                  <c:v>我在學校努力，是為了得到父母的獎勵。</c:v>
                </c:pt>
                <c:pt idx="3">
                  <c:v>我的習作做得好而得到獎勵，對我來說是重要的。</c:v>
                </c:pt>
                <c:pt idx="4">
                  <c:v>我在學校努力，是為了得到優異證書。</c:v>
                </c:pt>
                <c:pt idx="5">
                  <c:v>我的習作只得到稱讚是不足夠的，因我喜歡獎品。</c:v>
                </c:pt>
                <c:pt idx="6">
                  <c:v>假如我在學校得到獎勵，我會更加努力。</c:v>
                </c:pt>
              </c:strCache>
            </c:strRef>
          </c:cat>
          <c:val>
            <c:numRef>
              <c:f>Token!$K$2:$K$8</c:f>
              <c:numCache>
                <c:formatCode>0.00%</c:formatCode>
                <c:ptCount val="7"/>
                <c:pt idx="0">
                  <c:v>0.24375573452951371</c:v>
                </c:pt>
                <c:pt idx="1">
                  <c:v>0.14516789516789569</c:v>
                </c:pt>
                <c:pt idx="2">
                  <c:v>0.20494483040457737</c:v>
                </c:pt>
                <c:pt idx="3">
                  <c:v>0.18702680581133663</c:v>
                </c:pt>
                <c:pt idx="4">
                  <c:v>0.21757364975450083</c:v>
                </c:pt>
                <c:pt idx="5">
                  <c:v>0.15136019635917394</c:v>
                </c:pt>
                <c:pt idx="6">
                  <c:v>0.41268869849041268</c:v>
                </c:pt>
              </c:numCache>
            </c:numRef>
          </c:val>
        </c:ser>
        <c:overlap val="100"/>
        <c:axId val="88838912"/>
        <c:axId val="88840448"/>
      </c:barChart>
      <c:catAx>
        <c:axId val="88838912"/>
        <c:scaling>
          <c:orientation val="minMax"/>
        </c:scaling>
        <c:axPos val="l"/>
        <c:numFmt formatCode="General" sourceLinked="1"/>
        <c:tickLblPos val="nextTo"/>
        <c:txPr>
          <a:bodyPr/>
          <a:lstStyle/>
          <a:p>
            <a:pPr>
              <a:defRPr lang="zh-TW" sz="2000" b="1"/>
            </a:pPr>
            <a:endParaRPr lang="zh-TW"/>
          </a:p>
        </c:txPr>
        <c:crossAx val="88840448"/>
        <c:crosses val="autoZero"/>
        <c:auto val="1"/>
        <c:lblAlgn val="ctr"/>
        <c:lblOffset val="100"/>
      </c:catAx>
      <c:valAx>
        <c:axId val="88840448"/>
        <c:scaling>
          <c:orientation val="minMax"/>
        </c:scaling>
        <c:axPos val="b"/>
        <c:majorGridlines/>
        <c:numFmt formatCode="0%" sourceLinked="1"/>
        <c:tickLblPos val="nextTo"/>
        <c:txPr>
          <a:bodyPr/>
          <a:lstStyle/>
          <a:p>
            <a:pPr>
              <a:defRPr lang="zh-TW" sz="1600" b="1"/>
            </a:pPr>
            <a:endParaRPr lang="zh-TW"/>
          </a:p>
        </c:txPr>
        <c:crossAx val="88838912"/>
        <c:crosses val="autoZero"/>
        <c:crossBetween val="between"/>
      </c:valAx>
    </c:plotArea>
    <c:legend>
      <c:legendPos val="r"/>
      <c:txPr>
        <a:bodyPr/>
        <a:lstStyle/>
        <a:p>
          <a:pPr>
            <a:defRPr lang="zh-TW" sz="1100" b="1"/>
          </a:pPr>
          <a:endParaRPr lang="zh-TW"/>
        </a:p>
      </c:txPr>
    </c:legend>
    <c:plotVisOnly val="1"/>
    <c:dispBlanksAs val="gap"/>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sz="2400" dirty="0" smtClean="0"/>
              <a:t>價值觀</a:t>
            </a:r>
            <a:endParaRPr sz="2400"/>
          </a:p>
        </c:rich>
      </c:tx>
    </c:title>
    <c:plotArea>
      <c:layout/>
      <c:barChart>
        <c:barDir val="col"/>
        <c:grouping val="clustered"/>
        <c:ser>
          <c:idx val="0"/>
          <c:order val="0"/>
          <c:tx>
            <c:strRef>
              <c:f>Values!$B$1</c:f>
              <c:strCache>
                <c:ptCount val="1"/>
                <c:pt idx="0">
                  <c:v>Mean</c:v>
                </c:pt>
              </c:strCache>
            </c:strRef>
          </c:tx>
          <c:spPr>
            <a:solidFill>
              <a:srgbClr val="0099FF"/>
            </a:solidFill>
          </c:spPr>
          <c:dLbls>
            <c:txPr>
              <a:bodyPr/>
              <a:lstStyle/>
              <a:p>
                <a:pPr>
                  <a:defRPr lang="en-US" b="1"/>
                </a:pPr>
                <a:endParaRPr lang="zh-TW"/>
              </a:p>
            </c:txPr>
            <c:showVal val="1"/>
          </c:dLbls>
          <c:cat>
            <c:strRef>
              <c:f>Values!$A$2:$A$8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Values!$B$2:$B$8</c:f>
              <c:numCache>
                <c:formatCode>0.00_ </c:formatCode>
                <c:ptCount val="7"/>
                <c:pt idx="0">
                  <c:v>3.1679357021996934</c:v>
                </c:pt>
                <c:pt idx="1">
                  <c:v>3.0162875282062287</c:v>
                </c:pt>
                <c:pt idx="2">
                  <c:v>3.4775910933132161</c:v>
                </c:pt>
                <c:pt idx="3">
                  <c:v>3.4412832314549981</c:v>
                </c:pt>
                <c:pt idx="4">
                  <c:v>3.0995914878594899</c:v>
                </c:pt>
                <c:pt idx="5">
                  <c:v>3.3011704773540407</c:v>
                </c:pt>
                <c:pt idx="6">
                  <c:v>3.3756740822579991</c:v>
                </c:pt>
              </c:numCache>
            </c:numRef>
          </c:val>
        </c:ser>
        <c:axId val="88879872"/>
        <c:axId val="88881408"/>
      </c:barChart>
      <c:catAx>
        <c:axId val="88879872"/>
        <c:scaling>
          <c:orientation val="minMax"/>
        </c:scaling>
        <c:axPos val="b"/>
        <c:numFmt formatCode="General" sourceLinked="1"/>
        <c:tickLblPos val="nextTo"/>
        <c:txPr>
          <a:bodyPr/>
          <a:lstStyle/>
          <a:p>
            <a:pPr>
              <a:defRPr lang="en-US" sz="1400" b="1" baseline="0"/>
            </a:pPr>
            <a:endParaRPr lang="zh-TW"/>
          </a:p>
        </c:txPr>
        <c:crossAx val="88881408"/>
        <c:crosses val="autoZero"/>
        <c:auto val="1"/>
        <c:lblAlgn val="ctr"/>
        <c:lblOffset val="100"/>
      </c:catAx>
      <c:valAx>
        <c:axId val="88881408"/>
        <c:scaling>
          <c:orientation val="minMax"/>
          <c:max val="4"/>
          <c:min val="1"/>
        </c:scaling>
        <c:axPos val="l"/>
        <c:majorGridlines/>
        <c:numFmt formatCode="0.0_ " sourceLinked="0"/>
        <c:tickLblPos val="nextTo"/>
        <c:txPr>
          <a:bodyPr/>
          <a:lstStyle/>
          <a:p>
            <a:pPr>
              <a:defRPr lang="en-US" b="1"/>
            </a:pPr>
            <a:endParaRPr lang="zh-TW"/>
          </a:p>
        </c:txPr>
        <c:crossAx val="88879872"/>
        <c:crosses val="autoZero"/>
        <c:crossBetween val="between"/>
      </c:valAx>
    </c:plotArea>
    <c:legend>
      <c:legendPos val="r"/>
      <c:txPr>
        <a:bodyPr/>
        <a:lstStyle/>
        <a:p>
          <a:pPr>
            <a:defRPr lang="en-US" b="1"/>
          </a:pPr>
          <a:endParaRPr lang="zh-TW"/>
        </a:p>
      </c:txPr>
    </c:legend>
    <c:plotVisOnly val="1"/>
    <c:dispBlanksAs val="gap"/>
  </c:chart>
  <c:txPr>
    <a:bodyPr/>
    <a:lstStyle/>
    <a:p>
      <a:pPr>
        <a:defRPr sz="1600" baseline="0"/>
      </a:pPr>
      <a:endParaRPr lang="zh-TW"/>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sz="2000" dirty="0" smtClean="0"/>
              <a:t>價值觀</a:t>
            </a:r>
            <a:r>
              <a:rPr lang="en-US" altLang="zh-TW" sz="2000" dirty="0" smtClean="0"/>
              <a:t>—</a:t>
            </a:r>
            <a:r>
              <a:rPr lang="zh-TW" altLang="en-US" sz="2000" dirty="0" smtClean="0"/>
              <a:t>按性別劃分</a:t>
            </a:r>
            <a:endParaRPr lang="zh-TW" sz="2000" dirty="0"/>
          </a:p>
        </c:rich>
      </c:tx>
    </c:title>
    <c:plotArea>
      <c:layout/>
      <c:barChart>
        <c:barDir val="col"/>
        <c:grouping val="clustered"/>
        <c:ser>
          <c:idx val="0"/>
          <c:order val="0"/>
          <c:tx>
            <c:strRef>
              <c:f>Values!$E$1</c:f>
              <c:strCache>
                <c:ptCount val="1"/>
                <c:pt idx="0">
                  <c:v>Male</c:v>
                </c:pt>
              </c:strCache>
            </c:strRef>
          </c:tx>
          <c:spPr>
            <a:solidFill>
              <a:srgbClr val="66FFFF"/>
            </a:solidFill>
            <a:ln>
              <a:solidFill>
                <a:srgbClr val="0D0D0D"/>
              </a:solidFill>
            </a:ln>
          </c:spPr>
          <c:dLbls>
            <c:txPr>
              <a:bodyPr/>
              <a:lstStyle/>
              <a:p>
                <a:pPr>
                  <a:defRPr lang="en-US" b="1"/>
                </a:pPr>
                <a:endParaRPr lang="zh-TW"/>
              </a:p>
            </c:txPr>
            <c:showVal val="1"/>
          </c:dLbls>
          <c:cat>
            <c:strRef>
              <c:f>Values!$D$2:$D$8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Values!$E$2:$E$8</c:f>
              <c:numCache>
                <c:formatCode>0.00_ </c:formatCode>
                <c:ptCount val="7"/>
                <c:pt idx="0">
                  <c:v>3.0860782742269479</c:v>
                </c:pt>
                <c:pt idx="1">
                  <c:v>2.9798823139563178</c:v>
                </c:pt>
                <c:pt idx="2">
                  <c:v>3.3803156146179316</c:v>
                </c:pt>
                <c:pt idx="3">
                  <c:v>3.3448677885764226</c:v>
                </c:pt>
                <c:pt idx="4">
                  <c:v>3.0672291408213637</c:v>
                </c:pt>
                <c:pt idx="5">
                  <c:v>3.2236592882107602</c:v>
                </c:pt>
                <c:pt idx="6">
                  <c:v>3.2677570800788982</c:v>
                </c:pt>
              </c:numCache>
            </c:numRef>
          </c:val>
        </c:ser>
        <c:ser>
          <c:idx val="1"/>
          <c:order val="1"/>
          <c:tx>
            <c:strRef>
              <c:f>Values!$F$1</c:f>
              <c:strCache>
                <c:ptCount val="1"/>
                <c:pt idx="0">
                  <c:v>Female</c:v>
                </c:pt>
              </c:strCache>
            </c:strRef>
          </c:tx>
          <c:spPr>
            <a:solidFill>
              <a:srgbClr val="FF00FF"/>
            </a:solidFill>
            <a:ln>
              <a:solidFill>
                <a:schemeClr val="tx1"/>
              </a:solidFill>
            </a:ln>
          </c:spPr>
          <c:dLbls>
            <c:txPr>
              <a:bodyPr/>
              <a:lstStyle/>
              <a:p>
                <a:pPr>
                  <a:defRPr lang="en-US" b="1"/>
                </a:pPr>
                <a:endParaRPr lang="zh-TW"/>
              </a:p>
            </c:txPr>
            <c:showVal val="1"/>
          </c:dLbls>
          <c:cat>
            <c:strRef>
              <c:f>Values!$D$2:$D$8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Values!$F$2:$F$8</c:f>
              <c:numCache>
                <c:formatCode>0.00_ </c:formatCode>
                <c:ptCount val="7"/>
                <c:pt idx="0">
                  <c:v>3.2671983780889429</c:v>
                </c:pt>
                <c:pt idx="1">
                  <c:v>3.061932533511075</c:v>
                </c:pt>
                <c:pt idx="2">
                  <c:v>3.6002140396916484</c:v>
                </c:pt>
                <c:pt idx="3">
                  <c:v>3.5626200319356003</c:v>
                </c:pt>
                <c:pt idx="4">
                  <c:v>3.1331288170303586</c:v>
                </c:pt>
                <c:pt idx="5">
                  <c:v>3.3934094887129502</c:v>
                </c:pt>
                <c:pt idx="6">
                  <c:v>3.5080290518537902</c:v>
                </c:pt>
              </c:numCache>
            </c:numRef>
          </c:val>
        </c:ser>
        <c:axId val="88909696"/>
        <c:axId val="88917504"/>
      </c:barChart>
      <c:catAx>
        <c:axId val="88909696"/>
        <c:scaling>
          <c:orientation val="minMax"/>
        </c:scaling>
        <c:axPos val="b"/>
        <c:numFmt formatCode="General" sourceLinked="1"/>
        <c:tickLblPos val="nextTo"/>
        <c:txPr>
          <a:bodyPr/>
          <a:lstStyle/>
          <a:p>
            <a:pPr>
              <a:defRPr lang="en-US" b="1"/>
            </a:pPr>
            <a:endParaRPr lang="zh-TW"/>
          </a:p>
        </c:txPr>
        <c:crossAx val="88917504"/>
        <c:crosses val="autoZero"/>
        <c:auto val="1"/>
        <c:lblAlgn val="ctr"/>
        <c:lblOffset val="100"/>
      </c:catAx>
      <c:valAx>
        <c:axId val="88917504"/>
        <c:scaling>
          <c:orientation val="minMax"/>
          <c:max val="4"/>
          <c:min val="1"/>
        </c:scaling>
        <c:axPos val="l"/>
        <c:majorGridlines/>
        <c:numFmt formatCode="0.0_ " sourceLinked="0"/>
        <c:tickLblPos val="nextTo"/>
        <c:txPr>
          <a:bodyPr/>
          <a:lstStyle/>
          <a:p>
            <a:pPr>
              <a:defRPr lang="en-US" b="1"/>
            </a:pPr>
            <a:endParaRPr lang="zh-TW"/>
          </a:p>
        </c:txPr>
        <c:crossAx val="88909696"/>
        <c:crosses val="autoZero"/>
        <c:crossBetween val="between"/>
      </c:valAx>
    </c:plotArea>
    <c:legend>
      <c:legendPos val="r"/>
      <c:txPr>
        <a:bodyPr/>
        <a:lstStyle/>
        <a:p>
          <a:pPr>
            <a:defRPr lang="en-US" b="1"/>
          </a:pPr>
          <a:endParaRPr lang="zh-TW"/>
        </a:p>
      </c:txPr>
    </c:legend>
    <c:plotVisOnly val="1"/>
    <c:dispBlanksAs val="gap"/>
  </c:chart>
  <c:txPr>
    <a:bodyPr/>
    <a:lstStyle/>
    <a:p>
      <a:pPr>
        <a:defRPr sz="1300" baseline="0"/>
      </a:pPr>
      <a:endParaRPr lang="zh-TW"/>
    </a:p>
  </c:txPr>
  <c:externalData r:id="rId1"/>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sz="1800" b="1" i="0" baseline="0" dirty="0" smtClean="0"/>
              <a:t>價值觀</a:t>
            </a:r>
            <a:r>
              <a:rPr lang="en-US" sz="1800" b="1" i="0" baseline="0" dirty="0" smtClean="0"/>
              <a:t>—</a:t>
            </a:r>
            <a:r>
              <a:rPr lang="zh-TW" sz="1800" b="1" i="0" baseline="0" dirty="0" smtClean="0"/>
              <a:t>按</a:t>
            </a:r>
            <a:r>
              <a:rPr lang="zh-TW" altLang="en-US" sz="1800" b="1" i="0" baseline="0" dirty="0" smtClean="0"/>
              <a:t>年級</a:t>
            </a:r>
            <a:r>
              <a:rPr lang="zh-TW" sz="1800" b="1" i="0" baseline="0" dirty="0" smtClean="0"/>
              <a:t>劃分</a:t>
            </a:r>
            <a:endParaRPr lang="zh-TW" sz="1800" b="1" i="0" baseline="0" dirty="0"/>
          </a:p>
        </c:rich>
      </c:tx>
    </c:title>
    <c:plotArea>
      <c:layout/>
      <c:barChart>
        <c:barDir val="col"/>
        <c:grouping val="clustered"/>
        <c:ser>
          <c:idx val="0"/>
          <c:order val="0"/>
          <c:tx>
            <c:strRef>
              <c:f>Values!$I$1</c:f>
              <c:strCache>
                <c:ptCount val="1"/>
                <c:pt idx="0">
                  <c:v>P3</c:v>
                </c:pt>
              </c:strCache>
            </c:strRef>
          </c:tx>
          <c:spPr>
            <a:solidFill>
              <a:srgbClr val="6699FF"/>
            </a:solidFill>
            <a:ln>
              <a:solidFill>
                <a:schemeClr val="tx1"/>
              </a:solidFill>
            </a:ln>
          </c:spPr>
          <c:dLbls>
            <c:txPr>
              <a:bodyPr/>
              <a:lstStyle/>
              <a:p>
                <a:pPr>
                  <a:defRPr lang="en-US" b="1"/>
                </a:pPr>
                <a:endParaRPr lang="zh-TW"/>
              </a:p>
            </c:txPr>
            <c:showVal val="1"/>
          </c:dLbls>
          <c:cat>
            <c:strRef>
              <c:f>Values!$H$2:$H$8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Values!$I$2:$I$8</c:f>
              <c:numCache>
                <c:formatCode>0.00_ </c:formatCode>
                <c:ptCount val="7"/>
                <c:pt idx="0">
                  <c:v>3.2406353507979855</c:v>
                </c:pt>
                <c:pt idx="1">
                  <c:v>3.1425519626277212</c:v>
                </c:pt>
                <c:pt idx="2">
                  <c:v>3.5430039359917376</c:v>
                </c:pt>
                <c:pt idx="3">
                  <c:v>3.5001755292800087</c:v>
                </c:pt>
                <c:pt idx="4">
                  <c:v>3.3399703412017017</c:v>
                </c:pt>
                <c:pt idx="5">
                  <c:v>3.3694382715311884</c:v>
                </c:pt>
                <c:pt idx="6">
                  <c:v>3.4375873950002536</c:v>
                </c:pt>
              </c:numCache>
            </c:numRef>
          </c:val>
        </c:ser>
        <c:ser>
          <c:idx val="1"/>
          <c:order val="1"/>
          <c:tx>
            <c:strRef>
              <c:f>Values!$J$1</c:f>
              <c:strCache>
                <c:ptCount val="1"/>
                <c:pt idx="0">
                  <c:v>P4</c:v>
                </c:pt>
              </c:strCache>
            </c:strRef>
          </c:tx>
          <c:spPr>
            <a:solidFill>
              <a:srgbClr val="FF9999"/>
            </a:solidFill>
            <a:ln>
              <a:solidFill>
                <a:schemeClr val="tx1"/>
              </a:solidFill>
            </a:ln>
          </c:spPr>
          <c:dLbls>
            <c:txPr>
              <a:bodyPr/>
              <a:lstStyle/>
              <a:p>
                <a:pPr>
                  <a:defRPr lang="en-US" b="1"/>
                </a:pPr>
                <a:endParaRPr lang="zh-TW"/>
              </a:p>
            </c:txPr>
            <c:showVal val="1"/>
          </c:dLbls>
          <c:cat>
            <c:strRef>
              <c:f>Values!$H$2:$H$8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Values!$J$2:$J$8</c:f>
              <c:numCache>
                <c:formatCode>0.00_ </c:formatCode>
                <c:ptCount val="7"/>
                <c:pt idx="0">
                  <c:v>3.1802294197031027</c:v>
                </c:pt>
                <c:pt idx="1">
                  <c:v>3.0447952025345364</c:v>
                </c:pt>
                <c:pt idx="2">
                  <c:v>3.4976412184306955</c:v>
                </c:pt>
                <c:pt idx="3">
                  <c:v>3.4571930434111202</c:v>
                </c:pt>
                <c:pt idx="4">
                  <c:v>3.1650906111432477</c:v>
                </c:pt>
                <c:pt idx="5">
                  <c:v>3.3405089459038937</c:v>
                </c:pt>
                <c:pt idx="6">
                  <c:v>3.4001873002989202</c:v>
                </c:pt>
              </c:numCache>
            </c:numRef>
          </c:val>
        </c:ser>
        <c:ser>
          <c:idx val="2"/>
          <c:order val="2"/>
          <c:tx>
            <c:strRef>
              <c:f>Values!$K$1</c:f>
              <c:strCache>
                <c:ptCount val="1"/>
                <c:pt idx="0">
                  <c:v>P5</c:v>
                </c:pt>
              </c:strCache>
            </c:strRef>
          </c:tx>
          <c:spPr>
            <a:solidFill>
              <a:srgbClr val="00CC99"/>
            </a:solidFill>
            <a:ln>
              <a:solidFill>
                <a:schemeClr val="tx1"/>
              </a:solidFill>
            </a:ln>
          </c:spPr>
          <c:dLbls>
            <c:txPr>
              <a:bodyPr/>
              <a:lstStyle/>
              <a:p>
                <a:pPr>
                  <a:defRPr lang="en-US" b="1"/>
                </a:pPr>
                <a:endParaRPr lang="zh-TW"/>
              </a:p>
            </c:txPr>
            <c:showVal val="1"/>
          </c:dLbls>
          <c:cat>
            <c:strRef>
              <c:f>Values!$H$2:$H$8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Values!$K$2:$K$8</c:f>
              <c:numCache>
                <c:formatCode>0.00_ </c:formatCode>
                <c:ptCount val="7"/>
                <c:pt idx="0">
                  <c:v>3.1589895792111866</c:v>
                </c:pt>
                <c:pt idx="1">
                  <c:v>2.9782671174978823</c:v>
                </c:pt>
                <c:pt idx="2">
                  <c:v>3.4750198019801966</c:v>
                </c:pt>
                <c:pt idx="3">
                  <c:v>3.4458455965587182</c:v>
                </c:pt>
                <c:pt idx="4">
                  <c:v>3.054664505020797</c:v>
                </c:pt>
                <c:pt idx="5">
                  <c:v>3.2927486899665177</c:v>
                </c:pt>
                <c:pt idx="6">
                  <c:v>3.3690159800532293</c:v>
                </c:pt>
              </c:numCache>
            </c:numRef>
          </c:val>
        </c:ser>
        <c:ser>
          <c:idx val="3"/>
          <c:order val="3"/>
          <c:tx>
            <c:strRef>
              <c:f>Values!$L$1</c:f>
              <c:strCache>
                <c:ptCount val="1"/>
                <c:pt idx="0">
                  <c:v>P6</c:v>
                </c:pt>
              </c:strCache>
            </c:strRef>
          </c:tx>
          <c:spPr>
            <a:solidFill>
              <a:srgbClr val="CC66FF"/>
            </a:solidFill>
            <a:ln>
              <a:solidFill>
                <a:schemeClr val="tx1"/>
              </a:solidFill>
            </a:ln>
          </c:spPr>
          <c:dLbls>
            <c:txPr>
              <a:bodyPr/>
              <a:lstStyle/>
              <a:p>
                <a:pPr>
                  <a:defRPr lang="en-US" b="1"/>
                </a:pPr>
                <a:endParaRPr lang="zh-TW"/>
              </a:p>
            </c:txPr>
            <c:showVal val="1"/>
          </c:dLbls>
          <c:cat>
            <c:strRef>
              <c:f>Values!$H$2:$H$8</c:f>
              <c:strCache>
                <c:ptCount val="7"/>
                <c:pt idx="0">
                  <c:v>Commitment</c:v>
                </c:pt>
                <c:pt idx="1">
                  <c:v>Perseverance</c:v>
                </c:pt>
                <c:pt idx="2">
                  <c:v>Code of Conduct</c:v>
                </c:pt>
                <c:pt idx="3">
                  <c:v>Well-behaved</c:v>
                </c:pt>
                <c:pt idx="4">
                  <c:v>Attitudes toward the Nation</c:v>
                </c:pt>
                <c:pt idx="5">
                  <c:v>Sense of Responsibility</c:v>
                </c:pt>
                <c:pt idx="6">
                  <c:v>Social Harmony</c:v>
                </c:pt>
              </c:strCache>
            </c:strRef>
          </c:cat>
          <c:val>
            <c:numRef>
              <c:f>Values!$L$2:$L$8</c:f>
              <c:numCache>
                <c:formatCode>0.00_ </c:formatCode>
                <c:ptCount val="7"/>
                <c:pt idx="0">
                  <c:v>3.104004041935104</c:v>
                </c:pt>
                <c:pt idx="1">
                  <c:v>2.9227905227529445</c:v>
                </c:pt>
                <c:pt idx="2">
                  <c:v>3.4063528179569142</c:v>
                </c:pt>
                <c:pt idx="3">
                  <c:v>3.3726538093431793</c:v>
                </c:pt>
                <c:pt idx="4">
                  <c:v>2.8796310336113198</c:v>
                </c:pt>
                <c:pt idx="5">
                  <c:v>3.2170137226288462</c:v>
                </c:pt>
                <c:pt idx="6">
                  <c:v>3.3071659161195797</c:v>
                </c:pt>
              </c:numCache>
            </c:numRef>
          </c:val>
        </c:ser>
        <c:axId val="89388544"/>
        <c:axId val="89390080"/>
      </c:barChart>
      <c:catAx>
        <c:axId val="89388544"/>
        <c:scaling>
          <c:orientation val="minMax"/>
        </c:scaling>
        <c:axPos val="b"/>
        <c:numFmt formatCode="General" sourceLinked="1"/>
        <c:tickLblPos val="nextTo"/>
        <c:txPr>
          <a:bodyPr/>
          <a:lstStyle/>
          <a:p>
            <a:pPr>
              <a:defRPr lang="en-US" sz="1200" b="1" baseline="0"/>
            </a:pPr>
            <a:endParaRPr lang="zh-TW"/>
          </a:p>
        </c:txPr>
        <c:crossAx val="89390080"/>
        <c:crosses val="autoZero"/>
        <c:auto val="1"/>
        <c:lblAlgn val="ctr"/>
        <c:lblOffset val="100"/>
      </c:catAx>
      <c:valAx>
        <c:axId val="89390080"/>
        <c:scaling>
          <c:orientation val="minMax"/>
          <c:max val="4"/>
          <c:min val="1"/>
        </c:scaling>
        <c:axPos val="l"/>
        <c:majorGridlines/>
        <c:numFmt formatCode="0.0_ " sourceLinked="0"/>
        <c:tickLblPos val="nextTo"/>
        <c:txPr>
          <a:bodyPr/>
          <a:lstStyle/>
          <a:p>
            <a:pPr>
              <a:defRPr lang="en-US" b="1"/>
            </a:pPr>
            <a:endParaRPr lang="zh-TW"/>
          </a:p>
        </c:txPr>
        <c:crossAx val="89388544"/>
        <c:crosses val="autoZero"/>
        <c:crossBetween val="between"/>
      </c:valAx>
    </c:plotArea>
    <c:legend>
      <c:legendPos val="r"/>
      <c:txPr>
        <a:bodyPr/>
        <a:lstStyle/>
        <a:p>
          <a:pPr>
            <a:defRPr lang="en-US" b="1"/>
          </a:pPr>
          <a:endParaRPr lang="zh-TW"/>
        </a:p>
      </c:txPr>
    </c:legend>
    <c:plotVisOnly val="1"/>
    <c:dispBlanksAs val="gap"/>
  </c:chart>
  <c:externalData r:id="rId1"/>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承擔</a:t>
            </a:r>
            <a:endParaRPr lang="en-US" altLang="en-US" sz="2000"/>
          </a:p>
        </c:rich>
      </c:tx>
    </c:title>
    <c:plotArea>
      <c:layout/>
      <c:barChart>
        <c:barDir val="bar"/>
        <c:grouping val="percentStacked"/>
        <c:ser>
          <c:idx val="0"/>
          <c:order val="0"/>
          <c:tx>
            <c:strRef>
              <c:f>Commitment!$H$1</c:f>
              <c:strCache>
                <c:ptCount val="1"/>
                <c:pt idx="0">
                  <c:v>毫不同意</c:v>
                </c:pt>
              </c:strCache>
            </c:strRef>
          </c:tx>
          <c:spPr>
            <a:solidFill>
              <a:srgbClr val="3399FF"/>
            </a:solidFill>
            <a:ln>
              <a:solidFill>
                <a:srgbClr val="0000FF"/>
              </a:solidFill>
            </a:ln>
          </c:spPr>
          <c:cat>
            <c:strRef>
              <c:f>Commitment!$F$2:$F$7</c:f>
              <c:strCache>
                <c:ptCount val="6"/>
                <c:pt idx="0">
                  <c:v>我會對別人守諾言。</c:v>
                </c:pt>
                <c:pt idx="1">
                  <c:v>我自覺對家人忠誠。</c:v>
                </c:pt>
                <c:pt idx="2">
                  <c:v>我會優先處理學校的習作多於個人興趣。</c:v>
                </c:pt>
                <c:pt idx="3">
                  <c:v>我對同輩忠實。</c:v>
                </c:pt>
                <c:pt idx="4">
                  <c:v>我會訂立目標，並努力達成。</c:v>
                </c:pt>
                <c:pt idx="5">
                  <c:v>在我偶爾參加的小組，我會做好本份。</c:v>
                </c:pt>
              </c:strCache>
            </c:strRef>
          </c:cat>
          <c:val>
            <c:numRef>
              <c:f>Commitment!$H$2:$H$7</c:f>
              <c:numCache>
                <c:formatCode>0.00%</c:formatCode>
                <c:ptCount val="6"/>
                <c:pt idx="0">
                  <c:v>3.1470317768468502E-2</c:v>
                </c:pt>
                <c:pt idx="1">
                  <c:v>3.5150645624103388E-2</c:v>
                </c:pt>
                <c:pt idx="2">
                  <c:v>7.7560626215082529E-2</c:v>
                </c:pt>
                <c:pt idx="3">
                  <c:v>3.8662166308683646E-2</c:v>
                </c:pt>
                <c:pt idx="4">
                  <c:v>4.6112765738933963E-2</c:v>
                </c:pt>
                <c:pt idx="5">
                  <c:v>4.5150673660392875E-2</c:v>
                </c:pt>
              </c:numCache>
            </c:numRef>
          </c:val>
        </c:ser>
        <c:ser>
          <c:idx val="1"/>
          <c:order val="1"/>
          <c:tx>
            <c:strRef>
              <c:f>Commitment!$I$1</c:f>
              <c:strCache>
                <c:ptCount val="1"/>
                <c:pt idx="0">
                  <c:v>不太同意</c:v>
                </c:pt>
              </c:strCache>
            </c:strRef>
          </c:tx>
          <c:spPr>
            <a:solidFill>
              <a:srgbClr val="FF7C80"/>
            </a:solidFill>
            <a:ln>
              <a:solidFill>
                <a:srgbClr val="FF0000"/>
              </a:solidFill>
            </a:ln>
          </c:spPr>
          <c:cat>
            <c:strRef>
              <c:f>Commitment!$F$2:$F$7</c:f>
              <c:strCache>
                <c:ptCount val="6"/>
                <c:pt idx="0">
                  <c:v>我會對別人守諾言。</c:v>
                </c:pt>
                <c:pt idx="1">
                  <c:v>我自覺對家人忠誠。</c:v>
                </c:pt>
                <c:pt idx="2">
                  <c:v>我會優先處理學校的習作多於個人興趣。</c:v>
                </c:pt>
                <c:pt idx="3">
                  <c:v>我對同輩忠實。</c:v>
                </c:pt>
                <c:pt idx="4">
                  <c:v>我會訂立目標，並努力達成。</c:v>
                </c:pt>
                <c:pt idx="5">
                  <c:v>在我偶爾參加的小組，我會做好本份。</c:v>
                </c:pt>
              </c:strCache>
            </c:strRef>
          </c:cat>
          <c:val>
            <c:numRef>
              <c:f>Commitment!$I$2:$I$7</c:f>
              <c:numCache>
                <c:formatCode>0.00%</c:formatCode>
                <c:ptCount val="6"/>
                <c:pt idx="0">
                  <c:v>0.10473076530090963</c:v>
                </c:pt>
                <c:pt idx="1">
                  <c:v>0.13291658126665301</c:v>
                </c:pt>
                <c:pt idx="2">
                  <c:v>0.19830144275043526</c:v>
                </c:pt>
                <c:pt idx="3">
                  <c:v>0.11250894957553442</c:v>
                </c:pt>
                <c:pt idx="4">
                  <c:v>0.15548937044264197</c:v>
                </c:pt>
                <c:pt idx="5">
                  <c:v>0.12023038156947446</c:v>
                </c:pt>
              </c:numCache>
            </c:numRef>
          </c:val>
        </c:ser>
        <c:ser>
          <c:idx val="2"/>
          <c:order val="2"/>
          <c:tx>
            <c:strRef>
              <c:f>Commitment!$J$1</c:f>
              <c:strCache>
                <c:ptCount val="1"/>
                <c:pt idx="0">
                  <c:v>相當同意</c:v>
                </c:pt>
              </c:strCache>
            </c:strRef>
          </c:tx>
          <c:spPr>
            <a:solidFill>
              <a:srgbClr val="00CC99"/>
            </a:solidFill>
            <a:ln>
              <a:solidFill>
                <a:srgbClr val="006600"/>
              </a:solidFill>
            </a:ln>
          </c:spPr>
          <c:cat>
            <c:strRef>
              <c:f>Commitment!$F$2:$F$7</c:f>
              <c:strCache>
                <c:ptCount val="6"/>
                <c:pt idx="0">
                  <c:v>我會對別人守諾言。</c:v>
                </c:pt>
                <c:pt idx="1">
                  <c:v>我自覺對家人忠誠。</c:v>
                </c:pt>
                <c:pt idx="2">
                  <c:v>我會優先處理學校的習作多於個人興趣。</c:v>
                </c:pt>
                <c:pt idx="3">
                  <c:v>我對同輩忠實。</c:v>
                </c:pt>
                <c:pt idx="4">
                  <c:v>我會訂立目標，並努力達成。</c:v>
                </c:pt>
                <c:pt idx="5">
                  <c:v>在我偶爾參加的小組，我會做好本份。</c:v>
                </c:pt>
              </c:strCache>
            </c:strRef>
          </c:cat>
          <c:val>
            <c:numRef>
              <c:f>Commitment!$J$2:$J$7</c:f>
              <c:numCache>
                <c:formatCode>0.00%</c:formatCode>
                <c:ptCount val="6"/>
                <c:pt idx="0">
                  <c:v>0.43894962705629931</c:v>
                </c:pt>
                <c:pt idx="1">
                  <c:v>0.44404591104734581</c:v>
                </c:pt>
                <c:pt idx="2">
                  <c:v>0.37716156758416125</c:v>
                </c:pt>
                <c:pt idx="3">
                  <c:v>0.44962667484913582</c:v>
                </c:pt>
                <c:pt idx="4">
                  <c:v>0.40433398377323632</c:v>
                </c:pt>
                <c:pt idx="5">
                  <c:v>0.39946518564229261</c:v>
                </c:pt>
              </c:numCache>
            </c:numRef>
          </c:val>
        </c:ser>
        <c:ser>
          <c:idx val="3"/>
          <c:order val="3"/>
          <c:tx>
            <c:strRef>
              <c:f>Commitment!$K$1</c:f>
              <c:strCache>
                <c:ptCount val="1"/>
                <c:pt idx="0">
                  <c:v>極之同意</c:v>
                </c:pt>
              </c:strCache>
            </c:strRef>
          </c:tx>
          <c:spPr>
            <a:solidFill>
              <a:srgbClr val="CC66FF"/>
            </a:solidFill>
            <a:ln>
              <a:solidFill>
                <a:srgbClr val="7030A0"/>
              </a:solidFill>
            </a:ln>
          </c:spPr>
          <c:cat>
            <c:strRef>
              <c:f>Commitment!$F$2:$F$7</c:f>
              <c:strCache>
                <c:ptCount val="6"/>
                <c:pt idx="0">
                  <c:v>我會對別人守諾言。</c:v>
                </c:pt>
                <c:pt idx="1">
                  <c:v>我自覺對家人忠誠。</c:v>
                </c:pt>
                <c:pt idx="2">
                  <c:v>我會優先處理學校的習作多於個人興趣。</c:v>
                </c:pt>
                <c:pt idx="3">
                  <c:v>我對同輩忠實。</c:v>
                </c:pt>
                <c:pt idx="4">
                  <c:v>我會訂立目標，並努力達成。</c:v>
                </c:pt>
                <c:pt idx="5">
                  <c:v>在我偶爾參加的小組，我會做好本份。</c:v>
                </c:pt>
              </c:strCache>
            </c:strRef>
          </c:cat>
          <c:val>
            <c:numRef>
              <c:f>Commitment!$K$2:$K$7</c:f>
              <c:numCache>
                <c:formatCode>0.00%</c:formatCode>
                <c:ptCount val="6"/>
                <c:pt idx="0">
                  <c:v>0.42484928987432385</c:v>
                </c:pt>
                <c:pt idx="1">
                  <c:v>0.3878868620618996</c:v>
                </c:pt>
                <c:pt idx="2">
                  <c:v>0.34697636345032296</c:v>
                </c:pt>
                <c:pt idx="3">
                  <c:v>0.39920220926664751</c:v>
                </c:pt>
                <c:pt idx="4">
                  <c:v>0.394063880045189</c:v>
                </c:pt>
                <c:pt idx="5">
                  <c:v>0.43515375912784215</c:v>
                </c:pt>
              </c:numCache>
            </c:numRef>
          </c:val>
        </c:ser>
        <c:overlap val="100"/>
        <c:axId val="89406464"/>
        <c:axId val="89428736"/>
      </c:barChart>
      <c:catAx>
        <c:axId val="89406464"/>
        <c:scaling>
          <c:orientation val="minMax"/>
        </c:scaling>
        <c:axPos val="l"/>
        <c:numFmt formatCode="General" sourceLinked="1"/>
        <c:tickLblPos val="nextTo"/>
        <c:txPr>
          <a:bodyPr/>
          <a:lstStyle/>
          <a:p>
            <a:pPr>
              <a:defRPr lang="zh-TW" sz="2400" b="1"/>
            </a:pPr>
            <a:endParaRPr lang="zh-TW"/>
          </a:p>
        </c:txPr>
        <c:crossAx val="89428736"/>
        <c:crosses val="autoZero"/>
        <c:auto val="1"/>
        <c:lblAlgn val="ctr"/>
        <c:lblOffset val="100"/>
      </c:catAx>
      <c:valAx>
        <c:axId val="89428736"/>
        <c:scaling>
          <c:orientation val="minMax"/>
        </c:scaling>
        <c:axPos val="b"/>
        <c:majorGridlines/>
        <c:numFmt formatCode="0%" sourceLinked="1"/>
        <c:tickLblPos val="nextTo"/>
        <c:txPr>
          <a:bodyPr/>
          <a:lstStyle/>
          <a:p>
            <a:pPr>
              <a:defRPr lang="zh-TW" sz="1600" b="1"/>
            </a:pPr>
            <a:endParaRPr lang="zh-TW"/>
          </a:p>
        </c:txPr>
        <c:crossAx val="89406464"/>
        <c:crosses val="autoZero"/>
        <c:crossBetween val="between"/>
      </c:valAx>
    </c:plotArea>
    <c:legend>
      <c:legendPos val="r"/>
      <c:txPr>
        <a:bodyPr/>
        <a:lstStyle/>
        <a:p>
          <a:pPr>
            <a:defRPr lang="zh-TW" sz="1100" b="1"/>
          </a:pPr>
          <a:endParaRPr lang="zh-TW"/>
        </a:p>
      </c:txPr>
    </c:legend>
    <c:plotVisOnly val="1"/>
    <c:dispBlanksAs val="gap"/>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zh-TW"/>
  <c:chart>
    <c:title>
      <c:tx>
        <c:rich>
          <a:bodyPr/>
          <a:lstStyle/>
          <a:p>
            <a:pPr>
              <a:defRPr lang="zh-TW" sz="2000"/>
            </a:pPr>
            <a:r>
              <a:rPr lang="zh-TW" altLang="en-US" sz="2000" dirty="0"/>
              <a:t>堅毅</a:t>
            </a:r>
            <a:endParaRPr lang="en-US" altLang="en-US" sz="2000" dirty="0"/>
          </a:p>
        </c:rich>
      </c:tx>
    </c:title>
    <c:plotArea>
      <c:layout/>
      <c:barChart>
        <c:barDir val="bar"/>
        <c:grouping val="percentStacked"/>
        <c:ser>
          <c:idx val="0"/>
          <c:order val="0"/>
          <c:tx>
            <c:strRef>
              <c:f>Perseverance!$H$1</c:f>
              <c:strCache>
                <c:ptCount val="1"/>
                <c:pt idx="0">
                  <c:v>毫不同意</c:v>
                </c:pt>
              </c:strCache>
            </c:strRef>
          </c:tx>
          <c:spPr>
            <a:solidFill>
              <a:srgbClr val="3399FF"/>
            </a:solidFill>
            <a:ln>
              <a:solidFill>
                <a:srgbClr val="0000FF"/>
              </a:solidFill>
            </a:ln>
          </c:spPr>
          <c:cat>
            <c:strRef>
              <c:f>Perseverance!$F$2:$F$11</c:f>
              <c:strCache>
                <c:ptCount val="10"/>
                <c:pt idx="0">
                  <c:v>我有恆心去做大部份的事。</c:v>
                </c:pt>
                <c:pt idx="1">
                  <c:v>學習時，即使遇到困難，我也會繼續努力。</c:v>
                </c:pt>
                <c:pt idx="2">
                  <c:v>即使工作十分困難，我也不會停止。</c:v>
                </c:pt>
                <c:pt idx="3">
                  <c:v>當我要解決問題時，除非我找到答案或其他解決方法，我是不會放棄的。</c:v>
                </c:pt>
                <c:pt idx="4">
                  <c:v>我能完成決定要做的事。</c:v>
                </c:pt>
                <c:pt idx="5">
                  <c:v>我開始了的工作通常都會完成。</c:v>
                </c:pt>
                <c:pt idx="6">
                  <c:v>我經常堅持達至成功。</c:v>
                </c:pt>
                <c:pt idx="7">
                  <c:v>學習時，我十分盡力。</c:v>
                </c:pt>
                <c:pt idx="8">
                  <c:v>我能自律地實踐計劃。</c:v>
                </c:pt>
                <c:pt idx="9">
                  <c:v>我會擔心還未完成的任務。</c:v>
                </c:pt>
              </c:strCache>
            </c:strRef>
          </c:cat>
          <c:val>
            <c:numRef>
              <c:f>Perseverance!$H$2:$H$11</c:f>
              <c:numCache>
                <c:formatCode>0.00%</c:formatCode>
                <c:ptCount val="10"/>
                <c:pt idx="0">
                  <c:v>5.4111892387649053E-2</c:v>
                </c:pt>
                <c:pt idx="1">
                  <c:v>4.3656067886719163E-2</c:v>
                </c:pt>
                <c:pt idx="2">
                  <c:v>6.8076804600061602E-2</c:v>
                </c:pt>
                <c:pt idx="3">
                  <c:v>5.4679500307188204E-2</c:v>
                </c:pt>
                <c:pt idx="4">
                  <c:v>3.9668745527042241E-2</c:v>
                </c:pt>
                <c:pt idx="5">
                  <c:v>4.4485444854448775E-2</c:v>
                </c:pt>
                <c:pt idx="6">
                  <c:v>4.8530766868024981E-2</c:v>
                </c:pt>
                <c:pt idx="7">
                  <c:v>4.3669912865197336E-2</c:v>
                </c:pt>
                <c:pt idx="8">
                  <c:v>5.9922019289965114E-2</c:v>
                </c:pt>
                <c:pt idx="9">
                  <c:v>0.10500874215777023</c:v>
                </c:pt>
              </c:numCache>
            </c:numRef>
          </c:val>
        </c:ser>
        <c:ser>
          <c:idx val="1"/>
          <c:order val="1"/>
          <c:tx>
            <c:strRef>
              <c:f>Perseverance!$I$1</c:f>
              <c:strCache>
                <c:ptCount val="1"/>
                <c:pt idx="0">
                  <c:v>不太同意</c:v>
                </c:pt>
              </c:strCache>
            </c:strRef>
          </c:tx>
          <c:spPr>
            <a:solidFill>
              <a:srgbClr val="FF7C80"/>
            </a:solidFill>
            <a:ln>
              <a:solidFill>
                <a:srgbClr val="FF0000"/>
              </a:solidFill>
            </a:ln>
          </c:spPr>
          <c:cat>
            <c:strRef>
              <c:f>Perseverance!$F$2:$F$11</c:f>
              <c:strCache>
                <c:ptCount val="10"/>
                <c:pt idx="0">
                  <c:v>我有恆心去做大部份的事。</c:v>
                </c:pt>
                <c:pt idx="1">
                  <c:v>學習時，即使遇到困難，我也會繼續努力。</c:v>
                </c:pt>
                <c:pt idx="2">
                  <c:v>即使工作十分困難，我也不會停止。</c:v>
                </c:pt>
                <c:pt idx="3">
                  <c:v>當我要解決問題時，除非我找到答案或其他解決方法，我是不會放棄的。</c:v>
                </c:pt>
                <c:pt idx="4">
                  <c:v>我能完成決定要做的事。</c:v>
                </c:pt>
                <c:pt idx="5">
                  <c:v>我開始了的工作通常都會完成。</c:v>
                </c:pt>
                <c:pt idx="6">
                  <c:v>我經常堅持達至成功。</c:v>
                </c:pt>
                <c:pt idx="7">
                  <c:v>學習時，我十分盡力。</c:v>
                </c:pt>
                <c:pt idx="8">
                  <c:v>我能自律地實踐計劃。</c:v>
                </c:pt>
                <c:pt idx="9">
                  <c:v>我會擔心還未完成的任務。</c:v>
                </c:pt>
              </c:strCache>
            </c:strRef>
          </c:cat>
          <c:val>
            <c:numRef>
              <c:f>Perseverance!$I$2:$I$11</c:f>
              <c:numCache>
                <c:formatCode>0.00%</c:formatCode>
                <c:ptCount val="10"/>
                <c:pt idx="0">
                  <c:v>0.19525119739121574</c:v>
                </c:pt>
                <c:pt idx="1">
                  <c:v>0.15182496677231391</c:v>
                </c:pt>
                <c:pt idx="2">
                  <c:v>0.22743608173323793</c:v>
                </c:pt>
                <c:pt idx="3">
                  <c:v>0.21718206020888767</c:v>
                </c:pt>
                <c:pt idx="4">
                  <c:v>0.18525713117268225</c:v>
                </c:pt>
                <c:pt idx="5">
                  <c:v>0.18429684296843013</c:v>
                </c:pt>
                <c:pt idx="6">
                  <c:v>0.21306440053240583</c:v>
                </c:pt>
                <c:pt idx="7">
                  <c:v>0.19210661199384893</c:v>
                </c:pt>
                <c:pt idx="8">
                  <c:v>0.24091935152883295</c:v>
                </c:pt>
                <c:pt idx="9">
                  <c:v>0.17103774555178444</c:v>
                </c:pt>
              </c:numCache>
            </c:numRef>
          </c:val>
        </c:ser>
        <c:ser>
          <c:idx val="2"/>
          <c:order val="2"/>
          <c:tx>
            <c:strRef>
              <c:f>Perseverance!$J$1</c:f>
              <c:strCache>
                <c:ptCount val="1"/>
                <c:pt idx="0">
                  <c:v>相當同意</c:v>
                </c:pt>
              </c:strCache>
            </c:strRef>
          </c:tx>
          <c:spPr>
            <a:solidFill>
              <a:srgbClr val="00CC99"/>
            </a:solidFill>
            <a:ln>
              <a:solidFill>
                <a:srgbClr val="006600"/>
              </a:solidFill>
            </a:ln>
          </c:spPr>
          <c:cat>
            <c:strRef>
              <c:f>Perseverance!$F$2:$F$11</c:f>
              <c:strCache>
                <c:ptCount val="10"/>
                <c:pt idx="0">
                  <c:v>我有恆心去做大部份的事。</c:v>
                </c:pt>
                <c:pt idx="1">
                  <c:v>學習時，即使遇到困難，我也會繼續努力。</c:v>
                </c:pt>
                <c:pt idx="2">
                  <c:v>即使工作十分困難，我也不會停止。</c:v>
                </c:pt>
                <c:pt idx="3">
                  <c:v>當我要解決問題時，除非我找到答案或其他解決方法，我是不會放棄的。</c:v>
                </c:pt>
                <c:pt idx="4">
                  <c:v>我能完成決定要做的事。</c:v>
                </c:pt>
                <c:pt idx="5">
                  <c:v>我開始了的工作通常都會完成。</c:v>
                </c:pt>
                <c:pt idx="6">
                  <c:v>我經常堅持達至成功。</c:v>
                </c:pt>
                <c:pt idx="7">
                  <c:v>學習時，我十分盡力。</c:v>
                </c:pt>
                <c:pt idx="8">
                  <c:v>我能自律地實踐計劃。</c:v>
                </c:pt>
                <c:pt idx="9">
                  <c:v>我會擔心還未完成的任務。</c:v>
                </c:pt>
              </c:strCache>
            </c:strRef>
          </c:cat>
          <c:val>
            <c:numRef>
              <c:f>Perseverance!$J$2:$J$11</c:f>
              <c:numCache>
                <c:formatCode>0.00%</c:formatCode>
                <c:ptCount val="10"/>
                <c:pt idx="0">
                  <c:v>0.44033425048405178</c:v>
                </c:pt>
                <c:pt idx="1">
                  <c:v>0.45782639811880277</c:v>
                </c:pt>
                <c:pt idx="2">
                  <c:v>0.40702330834788047</c:v>
                </c:pt>
                <c:pt idx="3">
                  <c:v>0.39412246569731857</c:v>
                </c:pt>
                <c:pt idx="4">
                  <c:v>0.42889275125242915</c:v>
                </c:pt>
                <c:pt idx="5">
                  <c:v>0.44690446904469155</c:v>
                </c:pt>
                <c:pt idx="6">
                  <c:v>0.41271628954643186</c:v>
                </c:pt>
                <c:pt idx="7">
                  <c:v>0.4379292670425437</c:v>
                </c:pt>
                <c:pt idx="8">
                  <c:v>0.42561050687461616</c:v>
                </c:pt>
                <c:pt idx="9">
                  <c:v>0.34063560629435358</c:v>
                </c:pt>
              </c:numCache>
            </c:numRef>
          </c:val>
        </c:ser>
        <c:ser>
          <c:idx val="3"/>
          <c:order val="3"/>
          <c:tx>
            <c:strRef>
              <c:f>Perseverance!$K$1</c:f>
              <c:strCache>
                <c:ptCount val="1"/>
                <c:pt idx="0">
                  <c:v>極之同意</c:v>
                </c:pt>
              </c:strCache>
            </c:strRef>
          </c:tx>
          <c:spPr>
            <a:solidFill>
              <a:srgbClr val="CC66FF"/>
            </a:solidFill>
            <a:ln>
              <a:solidFill>
                <a:srgbClr val="7030A0"/>
              </a:solidFill>
            </a:ln>
          </c:spPr>
          <c:cat>
            <c:strRef>
              <c:f>Perseverance!$F$2:$F$11</c:f>
              <c:strCache>
                <c:ptCount val="10"/>
                <c:pt idx="0">
                  <c:v>我有恆心去做大部份的事。</c:v>
                </c:pt>
                <c:pt idx="1">
                  <c:v>學習時，即使遇到困難，我也會繼續努力。</c:v>
                </c:pt>
                <c:pt idx="2">
                  <c:v>即使工作十分困難，我也不會停止。</c:v>
                </c:pt>
                <c:pt idx="3">
                  <c:v>當我要解決問題時，除非我找到答案或其他解決方法，我是不會放棄的。</c:v>
                </c:pt>
                <c:pt idx="4">
                  <c:v>我能完成決定要做的事。</c:v>
                </c:pt>
                <c:pt idx="5">
                  <c:v>我開始了的工作通常都會完成。</c:v>
                </c:pt>
                <c:pt idx="6">
                  <c:v>我經常堅持達至成功。</c:v>
                </c:pt>
                <c:pt idx="7">
                  <c:v>學習時，我十分盡力。</c:v>
                </c:pt>
                <c:pt idx="8">
                  <c:v>我能自律地實踐計劃。</c:v>
                </c:pt>
                <c:pt idx="9">
                  <c:v>我會擔心還未完成的任務。</c:v>
                </c:pt>
              </c:strCache>
            </c:strRef>
          </c:cat>
          <c:val>
            <c:numRef>
              <c:f>Perseverance!$K$2:$K$11</c:f>
              <c:numCache>
                <c:formatCode>0.00%</c:formatCode>
                <c:ptCount val="10"/>
                <c:pt idx="0">
                  <c:v>0.31030265973708443</c:v>
                </c:pt>
                <c:pt idx="1">
                  <c:v>0.34669256722216607</c:v>
                </c:pt>
                <c:pt idx="2">
                  <c:v>0.29746380531882227</c:v>
                </c:pt>
                <c:pt idx="3">
                  <c:v>0.33401597378660786</c:v>
                </c:pt>
                <c:pt idx="4">
                  <c:v>0.34618137204784888</c:v>
                </c:pt>
                <c:pt idx="5">
                  <c:v>0.32431324313243226</c:v>
                </c:pt>
                <c:pt idx="6">
                  <c:v>0.32568854305313832</c:v>
                </c:pt>
                <c:pt idx="7">
                  <c:v>0.32629420809841131</c:v>
                </c:pt>
                <c:pt idx="8">
                  <c:v>0.27354812230658726</c:v>
                </c:pt>
                <c:pt idx="9">
                  <c:v>0.38331790599609283</c:v>
                </c:pt>
              </c:numCache>
            </c:numRef>
          </c:val>
        </c:ser>
        <c:overlap val="100"/>
        <c:axId val="84755584"/>
        <c:axId val="84757120"/>
      </c:barChart>
      <c:catAx>
        <c:axId val="84755584"/>
        <c:scaling>
          <c:orientation val="minMax"/>
        </c:scaling>
        <c:axPos val="l"/>
        <c:numFmt formatCode="General" sourceLinked="1"/>
        <c:tickLblPos val="nextTo"/>
        <c:txPr>
          <a:bodyPr/>
          <a:lstStyle/>
          <a:p>
            <a:pPr>
              <a:defRPr lang="zh-TW" sz="1400" b="1"/>
            </a:pPr>
            <a:endParaRPr lang="zh-TW"/>
          </a:p>
        </c:txPr>
        <c:crossAx val="84757120"/>
        <c:crosses val="autoZero"/>
        <c:auto val="1"/>
        <c:lblAlgn val="ctr"/>
        <c:lblOffset val="100"/>
      </c:catAx>
      <c:valAx>
        <c:axId val="84757120"/>
        <c:scaling>
          <c:orientation val="minMax"/>
        </c:scaling>
        <c:axPos val="b"/>
        <c:majorGridlines/>
        <c:numFmt formatCode="0%" sourceLinked="1"/>
        <c:tickLblPos val="nextTo"/>
        <c:txPr>
          <a:bodyPr/>
          <a:lstStyle/>
          <a:p>
            <a:pPr>
              <a:defRPr lang="zh-TW" sz="1800" b="1"/>
            </a:pPr>
            <a:endParaRPr lang="zh-TW"/>
          </a:p>
        </c:txPr>
        <c:crossAx val="84755584"/>
        <c:crosses val="autoZero"/>
        <c:crossBetween val="between"/>
      </c:valAx>
    </c:plotArea>
    <c:legend>
      <c:legendPos val="r"/>
      <c:txPr>
        <a:bodyPr/>
        <a:lstStyle/>
        <a:p>
          <a:pPr>
            <a:defRPr lang="zh-TW" sz="900" b="1"/>
          </a:pPr>
          <a:endParaRPr lang="zh-TW"/>
        </a:p>
      </c:txPr>
    </c:legend>
    <c:plotVisOnly val="1"/>
    <c:dispBlanksAs val="gap"/>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操行</a:t>
            </a:r>
          </a:p>
        </c:rich>
      </c:tx>
    </c:title>
    <c:plotArea>
      <c:layout/>
      <c:barChart>
        <c:barDir val="bar"/>
        <c:grouping val="percentStacked"/>
        <c:ser>
          <c:idx val="0"/>
          <c:order val="0"/>
          <c:tx>
            <c:strRef>
              <c:f>'Code of Conduct'!$H$1</c:f>
              <c:strCache>
                <c:ptCount val="1"/>
                <c:pt idx="0">
                  <c:v>毫不同意</c:v>
                </c:pt>
              </c:strCache>
            </c:strRef>
          </c:tx>
          <c:spPr>
            <a:solidFill>
              <a:srgbClr val="3399FF"/>
            </a:solidFill>
            <a:ln>
              <a:solidFill>
                <a:srgbClr val="0000FF"/>
              </a:solidFill>
            </a:ln>
          </c:spPr>
          <c:cat>
            <c:strRef>
              <c:f>'Code of Conduct'!$F$2:$F$9</c:f>
              <c:strCache>
                <c:ptCount val="8"/>
                <c:pt idx="0">
                  <c:v>遵守校規。</c:v>
                </c:pt>
                <c:pt idx="1">
                  <c:v>原諒那些對自己不好的人。</c:v>
                </c:pt>
                <c:pt idx="2">
                  <c:v>效法那些品行良好的人。</c:v>
                </c:pt>
                <c:pt idx="3">
                  <c:v>對老師有禮。</c:v>
                </c:pt>
                <c:pt idx="4">
                  <c:v>愛護公物。</c:v>
                </c:pt>
                <c:pt idx="5">
                  <c:v>尊敬師長。</c:v>
                </c:pt>
                <c:pt idx="6">
                  <c:v>保持個人整潔。</c:v>
                </c:pt>
                <c:pt idx="7">
                  <c:v>穿著整齊校服。</c:v>
                </c:pt>
              </c:strCache>
            </c:strRef>
          </c:cat>
          <c:val>
            <c:numRef>
              <c:f>'Code of Conduct'!$H$2:$H$9</c:f>
              <c:numCache>
                <c:formatCode>0.00%</c:formatCode>
                <c:ptCount val="8"/>
                <c:pt idx="0">
                  <c:v>2.2292345276873082E-2</c:v>
                </c:pt>
                <c:pt idx="1">
                  <c:v>9.7735156090593758E-2</c:v>
                </c:pt>
                <c:pt idx="2">
                  <c:v>5.1224489795918364E-2</c:v>
                </c:pt>
                <c:pt idx="3">
                  <c:v>1.6326530612244903E-2</c:v>
                </c:pt>
                <c:pt idx="4">
                  <c:v>1.1198208286674135E-2</c:v>
                </c:pt>
                <c:pt idx="5">
                  <c:v>1.6653044544340009E-2</c:v>
                </c:pt>
                <c:pt idx="6">
                  <c:v>9.6928884807672873E-3</c:v>
                </c:pt>
                <c:pt idx="7">
                  <c:v>1.1865793780687431E-2</c:v>
                </c:pt>
              </c:numCache>
            </c:numRef>
          </c:val>
        </c:ser>
        <c:ser>
          <c:idx val="1"/>
          <c:order val="1"/>
          <c:tx>
            <c:strRef>
              <c:f>'Code of Conduct'!$I$1</c:f>
              <c:strCache>
                <c:ptCount val="1"/>
                <c:pt idx="0">
                  <c:v>不太同意</c:v>
                </c:pt>
              </c:strCache>
            </c:strRef>
          </c:tx>
          <c:spPr>
            <a:solidFill>
              <a:srgbClr val="FF7C80"/>
            </a:solidFill>
            <a:ln>
              <a:solidFill>
                <a:srgbClr val="FF0000"/>
              </a:solidFill>
            </a:ln>
          </c:spPr>
          <c:cat>
            <c:strRef>
              <c:f>'Code of Conduct'!$F$2:$F$9</c:f>
              <c:strCache>
                <c:ptCount val="8"/>
                <c:pt idx="0">
                  <c:v>遵守校規。</c:v>
                </c:pt>
                <c:pt idx="1">
                  <c:v>原諒那些對自己不好的人。</c:v>
                </c:pt>
                <c:pt idx="2">
                  <c:v>效法那些品行良好的人。</c:v>
                </c:pt>
                <c:pt idx="3">
                  <c:v>對老師有禮。</c:v>
                </c:pt>
                <c:pt idx="4">
                  <c:v>愛護公物。</c:v>
                </c:pt>
                <c:pt idx="5">
                  <c:v>尊敬師長。</c:v>
                </c:pt>
                <c:pt idx="6">
                  <c:v>保持個人整潔。</c:v>
                </c:pt>
                <c:pt idx="7">
                  <c:v>穿著整齊校服。</c:v>
                </c:pt>
              </c:strCache>
            </c:strRef>
          </c:cat>
          <c:val>
            <c:numRef>
              <c:f>'Code of Conduct'!$I$2:$I$9</c:f>
              <c:numCache>
                <c:formatCode>0.00%</c:formatCode>
                <c:ptCount val="8"/>
                <c:pt idx="0">
                  <c:v>6.0260586319218351E-2</c:v>
                </c:pt>
                <c:pt idx="1">
                  <c:v>0.15721281371148782</c:v>
                </c:pt>
                <c:pt idx="2">
                  <c:v>0.11357142857142857</c:v>
                </c:pt>
                <c:pt idx="3">
                  <c:v>4.7040816326530614E-2</c:v>
                </c:pt>
                <c:pt idx="4">
                  <c:v>2.8504530184261426E-2</c:v>
                </c:pt>
                <c:pt idx="5">
                  <c:v>4.4646505925623331E-2</c:v>
                </c:pt>
                <c:pt idx="6">
                  <c:v>3.1425364758698095E-2</c:v>
                </c:pt>
                <c:pt idx="7">
                  <c:v>2.731178396072018E-2</c:v>
                </c:pt>
              </c:numCache>
            </c:numRef>
          </c:val>
        </c:ser>
        <c:ser>
          <c:idx val="2"/>
          <c:order val="2"/>
          <c:tx>
            <c:strRef>
              <c:f>'Code of Conduct'!$J$1</c:f>
              <c:strCache>
                <c:ptCount val="1"/>
                <c:pt idx="0">
                  <c:v>相當同意</c:v>
                </c:pt>
              </c:strCache>
            </c:strRef>
          </c:tx>
          <c:spPr>
            <a:solidFill>
              <a:srgbClr val="00CC99"/>
            </a:solidFill>
            <a:ln>
              <a:solidFill>
                <a:srgbClr val="006600"/>
              </a:solidFill>
            </a:ln>
          </c:spPr>
          <c:cat>
            <c:strRef>
              <c:f>'Code of Conduct'!$F$2:$F$9</c:f>
              <c:strCache>
                <c:ptCount val="8"/>
                <c:pt idx="0">
                  <c:v>遵守校規。</c:v>
                </c:pt>
                <c:pt idx="1">
                  <c:v>原諒那些對自己不好的人。</c:v>
                </c:pt>
                <c:pt idx="2">
                  <c:v>效法那些品行良好的人。</c:v>
                </c:pt>
                <c:pt idx="3">
                  <c:v>對老師有禮。</c:v>
                </c:pt>
                <c:pt idx="4">
                  <c:v>愛護公物。</c:v>
                </c:pt>
                <c:pt idx="5">
                  <c:v>尊敬師長。</c:v>
                </c:pt>
                <c:pt idx="6">
                  <c:v>保持個人整潔。</c:v>
                </c:pt>
                <c:pt idx="7">
                  <c:v>穿著整齊校服。</c:v>
                </c:pt>
              </c:strCache>
            </c:strRef>
          </c:cat>
          <c:val>
            <c:numRef>
              <c:f>'Code of Conduct'!$J$2:$J$9</c:f>
              <c:numCache>
                <c:formatCode>0.00%</c:formatCode>
                <c:ptCount val="8"/>
                <c:pt idx="0">
                  <c:v>0.29041123778501632</c:v>
                </c:pt>
                <c:pt idx="1">
                  <c:v>0.37543358498265772</c:v>
                </c:pt>
                <c:pt idx="2">
                  <c:v>0.36887755102040898</c:v>
                </c:pt>
                <c:pt idx="3">
                  <c:v>0.31714285714285839</c:v>
                </c:pt>
                <c:pt idx="4">
                  <c:v>0.27486511249109224</c:v>
                </c:pt>
                <c:pt idx="5">
                  <c:v>0.29781364936657195</c:v>
                </c:pt>
                <c:pt idx="6">
                  <c:v>0.27466585042342573</c:v>
                </c:pt>
                <c:pt idx="7">
                  <c:v>0.24018003273322441</c:v>
                </c:pt>
              </c:numCache>
            </c:numRef>
          </c:val>
        </c:ser>
        <c:ser>
          <c:idx val="3"/>
          <c:order val="3"/>
          <c:tx>
            <c:strRef>
              <c:f>'Code of Conduct'!$K$1</c:f>
              <c:strCache>
                <c:ptCount val="1"/>
                <c:pt idx="0">
                  <c:v>極之同意</c:v>
                </c:pt>
              </c:strCache>
            </c:strRef>
          </c:tx>
          <c:spPr>
            <a:solidFill>
              <a:srgbClr val="CC66FF"/>
            </a:solidFill>
            <a:ln>
              <a:solidFill>
                <a:srgbClr val="7030A0"/>
              </a:solidFill>
            </a:ln>
          </c:spPr>
          <c:cat>
            <c:strRef>
              <c:f>'Code of Conduct'!$F$2:$F$9</c:f>
              <c:strCache>
                <c:ptCount val="8"/>
                <c:pt idx="0">
                  <c:v>遵守校規。</c:v>
                </c:pt>
                <c:pt idx="1">
                  <c:v>原諒那些對自己不好的人。</c:v>
                </c:pt>
                <c:pt idx="2">
                  <c:v>效法那些品行良好的人。</c:v>
                </c:pt>
                <c:pt idx="3">
                  <c:v>對老師有禮。</c:v>
                </c:pt>
                <c:pt idx="4">
                  <c:v>愛護公物。</c:v>
                </c:pt>
                <c:pt idx="5">
                  <c:v>尊敬師長。</c:v>
                </c:pt>
                <c:pt idx="6">
                  <c:v>保持個人整潔。</c:v>
                </c:pt>
                <c:pt idx="7">
                  <c:v>穿著整齊校服。</c:v>
                </c:pt>
              </c:strCache>
            </c:strRef>
          </c:cat>
          <c:val>
            <c:numRef>
              <c:f>'Code of Conduct'!$K$2:$K$9</c:f>
              <c:numCache>
                <c:formatCode>0.00%</c:formatCode>
                <c:ptCount val="8"/>
                <c:pt idx="0">
                  <c:v>0.62703583061889578</c:v>
                </c:pt>
                <c:pt idx="1">
                  <c:v>0.36961844521526327</c:v>
                </c:pt>
                <c:pt idx="2">
                  <c:v>0.46632653061224588</c:v>
                </c:pt>
                <c:pt idx="3">
                  <c:v>0.61948979591836739</c:v>
                </c:pt>
                <c:pt idx="4">
                  <c:v>0.68543214903797001</c:v>
                </c:pt>
                <c:pt idx="5">
                  <c:v>0.64088680016346655</c:v>
                </c:pt>
                <c:pt idx="6">
                  <c:v>0.68421589633710955</c:v>
                </c:pt>
                <c:pt idx="7">
                  <c:v>0.7206423895253683</c:v>
                </c:pt>
              </c:numCache>
            </c:numRef>
          </c:val>
        </c:ser>
        <c:overlap val="100"/>
        <c:axId val="89459328"/>
        <c:axId val="89477504"/>
      </c:barChart>
      <c:catAx>
        <c:axId val="89459328"/>
        <c:scaling>
          <c:orientation val="minMax"/>
        </c:scaling>
        <c:axPos val="l"/>
        <c:numFmt formatCode="General" sourceLinked="1"/>
        <c:tickLblPos val="nextTo"/>
        <c:txPr>
          <a:bodyPr/>
          <a:lstStyle/>
          <a:p>
            <a:pPr>
              <a:defRPr lang="zh-TW" sz="2400" b="1"/>
            </a:pPr>
            <a:endParaRPr lang="zh-TW"/>
          </a:p>
        </c:txPr>
        <c:crossAx val="89477504"/>
        <c:crosses val="autoZero"/>
        <c:auto val="1"/>
        <c:lblAlgn val="ctr"/>
        <c:lblOffset val="100"/>
      </c:catAx>
      <c:valAx>
        <c:axId val="89477504"/>
        <c:scaling>
          <c:orientation val="minMax"/>
        </c:scaling>
        <c:axPos val="b"/>
        <c:majorGridlines/>
        <c:numFmt formatCode="0%" sourceLinked="1"/>
        <c:tickLblPos val="nextTo"/>
        <c:txPr>
          <a:bodyPr/>
          <a:lstStyle/>
          <a:p>
            <a:pPr>
              <a:defRPr lang="zh-TW" sz="1600" b="1"/>
            </a:pPr>
            <a:endParaRPr lang="zh-TW"/>
          </a:p>
        </c:txPr>
        <c:crossAx val="89459328"/>
        <c:crosses val="autoZero"/>
        <c:crossBetween val="between"/>
      </c:valAx>
    </c:plotArea>
    <c:legend>
      <c:legendPos val="r"/>
      <c:layout>
        <c:manualLayout>
          <c:xMode val="edge"/>
          <c:yMode val="edge"/>
          <c:x val="0.89439506149721759"/>
          <c:y val="0.39037808078868313"/>
          <c:w val="9.3288267622908483E-2"/>
          <c:h val="0.22863564005718798"/>
        </c:manualLayout>
      </c:layout>
      <c:txPr>
        <a:bodyPr/>
        <a:lstStyle/>
        <a:p>
          <a:pPr>
            <a:defRPr lang="zh-TW" sz="1100" b="1"/>
          </a:pPr>
          <a:endParaRPr lang="zh-TW"/>
        </a:p>
      </c:txPr>
    </c:legend>
    <c:plotVisOnly val="1"/>
    <c:dispBlanksAs val="gap"/>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良好行為</a:t>
            </a:r>
            <a:endParaRPr lang="en-US" altLang="en-US" sz="2000"/>
          </a:p>
        </c:rich>
      </c:tx>
    </c:title>
    <c:plotArea>
      <c:layout/>
      <c:barChart>
        <c:barDir val="bar"/>
        <c:grouping val="percentStacked"/>
        <c:ser>
          <c:idx val="0"/>
          <c:order val="0"/>
          <c:tx>
            <c:strRef>
              <c:f>'Well-behaved'!$H$1</c:f>
              <c:strCache>
                <c:ptCount val="1"/>
                <c:pt idx="0">
                  <c:v>毫不同意</c:v>
                </c:pt>
              </c:strCache>
            </c:strRef>
          </c:tx>
          <c:spPr>
            <a:solidFill>
              <a:srgbClr val="3399FF"/>
            </a:solidFill>
            <a:ln>
              <a:solidFill>
                <a:srgbClr val="0000FF"/>
              </a:solidFill>
            </a:ln>
          </c:spPr>
          <c:cat>
            <c:strRef>
              <c:f>'Well-behaved'!$F$2:$F$8</c:f>
              <c:strCache>
                <c:ptCount val="7"/>
                <c:pt idx="0">
                  <c:v>幫助家人。</c:v>
                </c:pt>
                <c:pt idx="1">
                  <c:v>遵守諾言。</c:v>
                </c:pt>
                <c:pt idx="2">
                  <c:v>幫助同學。</c:v>
                </c:pt>
                <c:pt idx="3">
                  <c:v>經常保持良好紀律。</c:v>
                </c:pt>
                <c:pt idx="4">
                  <c:v>幫助學校。</c:v>
                </c:pt>
                <c:pt idx="5">
                  <c:v>成為一個好人。</c:v>
                </c:pt>
                <c:pt idx="6">
                  <c:v>幫助鄰居。</c:v>
                </c:pt>
              </c:strCache>
            </c:strRef>
          </c:cat>
          <c:val>
            <c:numRef>
              <c:f>'Well-behaved'!$H$2:$H$8</c:f>
              <c:numCache>
                <c:formatCode>0.00%</c:formatCode>
                <c:ptCount val="7"/>
                <c:pt idx="0">
                  <c:v>1.7204520004072115E-2</c:v>
                </c:pt>
                <c:pt idx="1">
                  <c:v>1.5946028825513665E-2</c:v>
                </c:pt>
                <c:pt idx="2">
                  <c:v>1.7849857201142426E-2</c:v>
                </c:pt>
                <c:pt idx="3">
                  <c:v>1.7999590918388222E-2</c:v>
                </c:pt>
                <c:pt idx="4">
                  <c:v>3.6057201225740611E-2</c:v>
                </c:pt>
                <c:pt idx="5">
                  <c:v>1.4982042072857875E-2</c:v>
                </c:pt>
                <c:pt idx="6">
                  <c:v>5.4454434000817523E-2</c:v>
                </c:pt>
              </c:numCache>
            </c:numRef>
          </c:val>
        </c:ser>
        <c:ser>
          <c:idx val="1"/>
          <c:order val="1"/>
          <c:tx>
            <c:strRef>
              <c:f>'Well-behaved'!$I$1</c:f>
              <c:strCache>
                <c:ptCount val="1"/>
                <c:pt idx="0">
                  <c:v>不太同意</c:v>
                </c:pt>
              </c:strCache>
            </c:strRef>
          </c:tx>
          <c:spPr>
            <a:solidFill>
              <a:srgbClr val="FF7C80"/>
            </a:solidFill>
            <a:ln>
              <a:solidFill>
                <a:srgbClr val="FF0000"/>
              </a:solidFill>
            </a:ln>
          </c:spPr>
          <c:cat>
            <c:strRef>
              <c:f>'Well-behaved'!$F$2:$F$8</c:f>
              <c:strCache>
                <c:ptCount val="7"/>
                <c:pt idx="0">
                  <c:v>幫助家人。</c:v>
                </c:pt>
                <c:pt idx="1">
                  <c:v>遵守諾言。</c:v>
                </c:pt>
                <c:pt idx="2">
                  <c:v>幫助同學。</c:v>
                </c:pt>
                <c:pt idx="3">
                  <c:v>經常保持良好紀律。</c:v>
                </c:pt>
                <c:pt idx="4">
                  <c:v>幫助學校。</c:v>
                </c:pt>
                <c:pt idx="5">
                  <c:v>成為一個好人。</c:v>
                </c:pt>
                <c:pt idx="6">
                  <c:v>幫助鄰居。</c:v>
                </c:pt>
              </c:strCache>
            </c:strRef>
          </c:cat>
          <c:val>
            <c:numRef>
              <c:f>'Well-behaved'!$I$2:$I$8</c:f>
              <c:numCache>
                <c:formatCode>0.00%</c:formatCode>
                <c:ptCount val="7"/>
                <c:pt idx="0">
                  <c:v>4.9577522141911932E-2</c:v>
                </c:pt>
                <c:pt idx="1">
                  <c:v>6.3273024634570171E-2</c:v>
                </c:pt>
                <c:pt idx="2">
                  <c:v>5.4161566707466371E-2</c:v>
                </c:pt>
                <c:pt idx="3">
                  <c:v>7.2611986091225336E-2</c:v>
                </c:pt>
                <c:pt idx="4">
                  <c:v>0.10337078651685402</c:v>
                </c:pt>
                <c:pt idx="5">
                  <c:v>3.87891226269882E-2</c:v>
                </c:pt>
                <c:pt idx="6">
                  <c:v>0.10584389047813662</c:v>
                </c:pt>
              </c:numCache>
            </c:numRef>
          </c:val>
        </c:ser>
        <c:ser>
          <c:idx val="2"/>
          <c:order val="2"/>
          <c:tx>
            <c:strRef>
              <c:f>'Well-behaved'!$J$1</c:f>
              <c:strCache>
                <c:ptCount val="1"/>
                <c:pt idx="0">
                  <c:v>相當同意</c:v>
                </c:pt>
              </c:strCache>
            </c:strRef>
          </c:tx>
          <c:spPr>
            <a:solidFill>
              <a:srgbClr val="00CC99"/>
            </a:solidFill>
            <a:ln>
              <a:solidFill>
                <a:srgbClr val="006600"/>
              </a:solidFill>
            </a:ln>
          </c:spPr>
          <c:cat>
            <c:strRef>
              <c:f>'Well-behaved'!$F$2:$F$8</c:f>
              <c:strCache>
                <c:ptCount val="7"/>
                <c:pt idx="0">
                  <c:v>幫助家人。</c:v>
                </c:pt>
                <c:pt idx="1">
                  <c:v>遵守諾言。</c:v>
                </c:pt>
                <c:pt idx="2">
                  <c:v>幫助同學。</c:v>
                </c:pt>
                <c:pt idx="3">
                  <c:v>經常保持良好紀律。</c:v>
                </c:pt>
                <c:pt idx="4">
                  <c:v>幫助學校。</c:v>
                </c:pt>
                <c:pt idx="5">
                  <c:v>成為一個好人。</c:v>
                </c:pt>
                <c:pt idx="6">
                  <c:v>幫助鄰居。</c:v>
                </c:pt>
              </c:strCache>
            </c:strRef>
          </c:cat>
          <c:val>
            <c:numRef>
              <c:f>'Well-behaved'!$J$2:$J$8</c:f>
              <c:numCache>
                <c:formatCode>0.00%</c:formatCode>
                <c:ptCount val="7"/>
                <c:pt idx="0">
                  <c:v>0.3509111269469613</c:v>
                </c:pt>
                <c:pt idx="1">
                  <c:v>0.34795052642338753</c:v>
                </c:pt>
                <c:pt idx="2">
                  <c:v>0.36617707058343535</c:v>
                </c:pt>
                <c:pt idx="3">
                  <c:v>0.34424217631417481</c:v>
                </c:pt>
                <c:pt idx="4">
                  <c:v>0.36813074565883552</c:v>
                </c:pt>
                <c:pt idx="5">
                  <c:v>0.26680348896870187</c:v>
                </c:pt>
                <c:pt idx="6">
                  <c:v>0.3612586841029839</c:v>
                </c:pt>
              </c:numCache>
            </c:numRef>
          </c:val>
        </c:ser>
        <c:ser>
          <c:idx val="3"/>
          <c:order val="3"/>
          <c:tx>
            <c:strRef>
              <c:f>'Well-behaved'!$K$1</c:f>
              <c:strCache>
                <c:ptCount val="1"/>
                <c:pt idx="0">
                  <c:v>極之同意</c:v>
                </c:pt>
              </c:strCache>
            </c:strRef>
          </c:tx>
          <c:spPr>
            <a:solidFill>
              <a:srgbClr val="CC66FF"/>
            </a:solidFill>
            <a:ln>
              <a:solidFill>
                <a:srgbClr val="7030A0"/>
              </a:solidFill>
            </a:ln>
          </c:spPr>
          <c:cat>
            <c:strRef>
              <c:f>'Well-behaved'!$F$2:$F$8</c:f>
              <c:strCache>
                <c:ptCount val="7"/>
                <c:pt idx="0">
                  <c:v>幫助家人。</c:v>
                </c:pt>
                <c:pt idx="1">
                  <c:v>遵守諾言。</c:v>
                </c:pt>
                <c:pt idx="2">
                  <c:v>幫助同學。</c:v>
                </c:pt>
                <c:pt idx="3">
                  <c:v>經常保持良好紀律。</c:v>
                </c:pt>
                <c:pt idx="4">
                  <c:v>幫助學校。</c:v>
                </c:pt>
                <c:pt idx="5">
                  <c:v>成為一個好人。</c:v>
                </c:pt>
                <c:pt idx="6">
                  <c:v>幫助鄰居。</c:v>
                </c:pt>
              </c:strCache>
            </c:strRef>
          </c:cat>
          <c:val>
            <c:numRef>
              <c:f>'Well-behaved'!$K$2:$K$8</c:f>
              <c:numCache>
                <c:formatCode>0.00%</c:formatCode>
                <c:ptCount val="7"/>
                <c:pt idx="0">
                  <c:v>0.58230683090705315</c:v>
                </c:pt>
                <c:pt idx="1">
                  <c:v>0.57283042011652863</c:v>
                </c:pt>
                <c:pt idx="2">
                  <c:v>0.56181150550795556</c:v>
                </c:pt>
                <c:pt idx="3">
                  <c:v>0.56514624667621194</c:v>
                </c:pt>
                <c:pt idx="4">
                  <c:v>0.49244126659856996</c:v>
                </c:pt>
                <c:pt idx="5">
                  <c:v>0.67942534633145324</c:v>
                </c:pt>
                <c:pt idx="6">
                  <c:v>0.47844299141806357</c:v>
                </c:pt>
              </c:numCache>
            </c:numRef>
          </c:val>
        </c:ser>
        <c:overlap val="100"/>
        <c:axId val="89518464"/>
        <c:axId val="89520000"/>
      </c:barChart>
      <c:catAx>
        <c:axId val="89518464"/>
        <c:scaling>
          <c:orientation val="minMax"/>
        </c:scaling>
        <c:axPos val="l"/>
        <c:numFmt formatCode="General" sourceLinked="1"/>
        <c:tickLblPos val="nextTo"/>
        <c:txPr>
          <a:bodyPr/>
          <a:lstStyle/>
          <a:p>
            <a:pPr>
              <a:defRPr lang="zh-TW" sz="1800" b="1"/>
            </a:pPr>
            <a:endParaRPr lang="zh-TW"/>
          </a:p>
        </c:txPr>
        <c:crossAx val="89520000"/>
        <c:crosses val="autoZero"/>
        <c:auto val="1"/>
        <c:lblAlgn val="ctr"/>
        <c:lblOffset val="100"/>
      </c:catAx>
      <c:valAx>
        <c:axId val="89520000"/>
        <c:scaling>
          <c:orientation val="minMax"/>
        </c:scaling>
        <c:axPos val="b"/>
        <c:majorGridlines/>
        <c:numFmt formatCode="0%" sourceLinked="1"/>
        <c:tickLblPos val="nextTo"/>
        <c:txPr>
          <a:bodyPr/>
          <a:lstStyle/>
          <a:p>
            <a:pPr>
              <a:defRPr lang="zh-TW" sz="1600" b="1"/>
            </a:pPr>
            <a:endParaRPr lang="zh-TW"/>
          </a:p>
        </c:txPr>
        <c:crossAx val="8951846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對國家的態度</a:t>
            </a:r>
            <a:endParaRPr lang="en-US" altLang="en-US" sz="2000"/>
          </a:p>
        </c:rich>
      </c:tx>
    </c:title>
    <c:plotArea>
      <c:layout/>
      <c:barChart>
        <c:barDir val="bar"/>
        <c:grouping val="percentStacked"/>
        <c:ser>
          <c:idx val="0"/>
          <c:order val="0"/>
          <c:tx>
            <c:strRef>
              <c:f>'Attitudes toward the Nation'!$H$1</c:f>
              <c:strCache>
                <c:ptCount val="1"/>
                <c:pt idx="0">
                  <c:v>毫不同意</c:v>
                </c:pt>
              </c:strCache>
            </c:strRef>
          </c:tx>
          <c:spPr>
            <a:solidFill>
              <a:srgbClr val="3399FF"/>
            </a:solidFill>
            <a:ln>
              <a:solidFill>
                <a:srgbClr val="0000FF"/>
              </a:solidFill>
            </a:ln>
          </c:spPr>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我們應防止外人影響中國的傳統和文化。</c:v>
                </c:pt>
              </c:strCache>
            </c:strRef>
          </c:cat>
          <c:val>
            <c:numRef>
              <c:f>'Attitudes toward the Nation'!$H$2:$H$10</c:f>
              <c:numCache>
                <c:formatCode>0.00%</c:formatCode>
                <c:ptCount val="9"/>
                <c:pt idx="0">
                  <c:v>4.2677214531071102E-2</c:v>
                </c:pt>
                <c:pt idx="1">
                  <c:v>5.7567510990161344E-2</c:v>
                </c:pt>
                <c:pt idx="2">
                  <c:v>6.3727985340527413E-2</c:v>
                </c:pt>
                <c:pt idx="3">
                  <c:v>5.9912074430017573E-2</c:v>
                </c:pt>
                <c:pt idx="4">
                  <c:v>7.5383043922369802E-2</c:v>
                </c:pt>
                <c:pt idx="5">
                  <c:v>4.6133250952528189E-2</c:v>
                </c:pt>
                <c:pt idx="6">
                  <c:v>0.16185207949190739</c:v>
                </c:pt>
                <c:pt idx="7">
                  <c:v>0.17550518001846388</c:v>
                </c:pt>
                <c:pt idx="8">
                  <c:v>9.2854217854217852E-2</c:v>
                </c:pt>
              </c:numCache>
            </c:numRef>
          </c:val>
        </c:ser>
        <c:ser>
          <c:idx val="1"/>
          <c:order val="1"/>
          <c:tx>
            <c:strRef>
              <c:f>'Attitudes toward the Nation'!$I$1</c:f>
              <c:strCache>
                <c:ptCount val="1"/>
                <c:pt idx="0">
                  <c:v>不太同意</c:v>
                </c:pt>
              </c:strCache>
            </c:strRef>
          </c:tx>
          <c:spPr>
            <a:solidFill>
              <a:srgbClr val="FF7C80"/>
            </a:solidFill>
            <a:ln>
              <a:solidFill>
                <a:srgbClr val="FF0000"/>
              </a:solidFill>
            </a:ln>
          </c:spPr>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我們應防止外人影響中國的傳統和文化。</c:v>
                </c:pt>
              </c:strCache>
            </c:strRef>
          </c:cat>
          <c:val>
            <c:numRef>
              <c:f>'Attitudes toward the Nation'!$I$2:$I$10</c:f>
              <c:numCache>
                <c:formatCode>0.00%</c:formatCode>
                <c:ptCount val="9"/>
                <c:pt idx="0">
                  <c:v>0.11064848547933798</c:v>
                </c:pt>
                <c:pt idx="1">
                  <c:v>0.14109273602679542</c:v>
                </c:pt>
                <c:pt idx="2">
                  <c:v>0.16512267128168537</c:v>
                </c:pt>
                <c:pt idx="3">
                  <c:v>0.12626520805643632</c:v>
                </c:pt>
                <c:pt idx="4">
                  <c:v>0.15362614913176742</c:v>
                </c:pt>
                <c:pt idx="5">
                  <c:v>0.1016373185047882</c:v>
                </c:pt>
                <c:pt idx="6">
                  <c:v>0.34470395410776478</c:v>
                </c:pt>
                <c:pt idx="7">
                  <c:v>0.22084316340137478</c:v>
                </c:pt>
                <c:pt idx="8">
                  <c:v>0.15079852579852579</c:v>
                </c:pt>
              </c:numCache>
            </c:numRef>
          </c:val>
        </c:ser>
        <c:ser>
          <c:idx val="2"/>
          <c:order val="2"/>
          <c:tx>
            <c:strRef>
              <c:f>'Attitudes toward the Nation'!$J$1</c:f>
              <c:strCache>
                <c:ptCount val="1"/>
                <c:pt idx="0">
                  <c:v>相當同意</c:v>
                </c:pt>
              </c:strCache>
            </c:strRef>
          </c:tx>
          <c:spPr>
            <a:solidFill>
              <a:srgbClr val="00CC99"/>
            </a:solidFill>
            <a:ln>
              <a:solidFill>
                <a:srgbClr val="006600"/>
              </a:solidFill>
            </a:ln>
          </c:spPr>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我們應防止外人影響中國的傳統和文化。</c:v>
                </c:pt>
              </c:strCache>
            </c:strRef>
          </c:cat>
          <c:val>
            <c:numRef>
              <c:f>'Attitudes toward the Nation'!$J$2:$J$10</c:f>
              <c:numCache>
                <c:formatCode>0.00%</c:formatCode>
                <c:ptCount val="9"/>
                <c:pt idx="0">
                  <c:v>0.31310502758405395</c:v>
                </c:pt>
                <c:pt idx="1">
                  <c:v>0.30918986811806654</c:v>
                </c:pt>
                <c:pt idx="2">
                  <c:v>0.3478570701415048</c:v>
                </c:pt>
                <c:pt idx="3">
                  <c:v>0.3109089050199379</c:v>
                </c:pt>
                <c:pt idx="4">
                  <c:v>0.33993871297242206</c:v>
                </c:pt>
                <c:pt idx="5">
                  <c:v>0.32952322108948739</c:v>
                </c:pt>
                <c:pt idx="6">
                  <c:v>0.26582667486170941</c:v>
                </c:pt>
                <c:pt idx="7">
                  <c:v>0.25397476664273316</c:v>
                </c:pt>
                <c:pt idx="8">
                  <c:v>0.2712940212940213</c:v>
                </c:pt>
              </c:numCache>
            </c:numRef>
          </c:val>
        </c:ser>
        <c:ser>
          <c:idx val="3"/>
          <c:order val="3"/>
          <c:tx>
            <c:strRef>
              <c:f>'Attitudes toward the Nation'!$K$1</c:f>
              <c:strCache>
                <c:ptCount val="1"/>
                <c:pt idx="0">
                  <c:v>極之同意</c:v>
                </c:pt>
              </c:strCache>
            </c:strRef>
          </c:tx>
          <c:spPr>
            <a:solidFill>
              <a:srgbClr val="CC66FF"/>
            </a:solidFill>
            <a:ln>
              <a:solidFill>
                <a:srgbClr val="7030A0"/>
              </a:solidFill>
            </a:ln>
          </c:spPr>
          <c:cat>
            <c:strRef>
              <c:f>'Attitudes toward the Nation'!$F$2:$F$10</c:f>
              <c:strCache>
                <c:ptCount val="9"/>
                <c:pt idx="0">
                  <c:v>我非常愛中國。</c:v>
                </c:pt>
                <c:pt idx="1">
                  <c:v>中國國旗對我來說是重要的。</c:v>
                </c:pt>
                <c:pt idx="2">
                  <c:v>中國國歌對我來說是重要的。</c:v>
                </c:pt>
                <c:pt idx="3">
                  <c:v>我為中國的歷史感到驕傲。</c:v>
                </c:pt>
                <c:pt idx="4">
                  <c:v>中國應該對已達到的成就感到驕傲。</c:v>
                </c:pt>
                <c:pt idx="5">
                  <c:v>中國應受到其他國家的尊重。</c:v>
                </c:pt>
                <c:pt idx="6">
                  <c:v>為了保障中國的就業情況，我們應該購買中國製造的產品。</c:v>
                </c:pt>
                <c:pt idx="7">
                  <c:v>即使人民認為國家所做的不對，他們也應該支持國家。</c:v>
                </c:pt>
                <c:pt idx="8">
                  <c:v>我們應防止外人影響中國的傳統和文化。</c:v>
                </c:pt>
              </c:strCache>
            </c:strRef>
          </c:cat>
          <c:val>
            <c:numRef>
              <c:f>'Attitudes toward the Nation'!$K$2:$K$10</c:f>
              <c:numCache>
                <c:formatCode>0.00%</c:formatCode>
                <c:ptCount val="9"/>
                <c:pt idx="0">
                  <c:v>0.53356927240553764</c:v>
                </c:pt>
                <c:pt idx="1">
                  <c:v>0.49214988486497874</c:v>
                </c:pt>
                <c:pt idx="2">
                  <c:v>0.42329227323628232</c:v>
                </c:pt>
                <c:pt idx="3">
                  <c:v>0.50291381249361133</c:v>
                </c:pt>
                <c:pt idx="4">
                  <c:v>0.43105209397344352</c:v>
                </c:pt>
                <c:pt idx="5">
                  <c:v>0.52270620945319879</c:v>
                </c:pt>
                <c:pt idx="6">
                  <c:v>0.2276172915386192</c:v>
                </c:pt>
                <c:pt idx="7">
                  <c:v>0.34967688993743068</c:v>
                </c:pt>
                <c:pt idx="8">
                  <c:v>0.48505323505323505</c:v>
                </c:pt>
              </c:numCache>
            </c:numRef>
          </c:val>
        </c:ser>
        <c:overlap val="100"/>
        <c:axId val="89540864"/>
        <c:axId val="89550848"/>
      </c:barChart>
      <c:catAx>
        <c:axId val="89540864"/>
        <c:scaling>
          <c:orientation val="minMax"/>
        </c:scaling>
        <c:axPos val="l"/>
        <c:numFmt formatCode="General" sourceLinked="1"/>
        <c:tickLblPos val="nextTo"/>
        <c:txPr>
          <a:bodyPr/>
          <a:lstStyle/>
          <a:p>
            <a:pPr>
              <a:defRPr lang="zh-TW" sz="1600" b="1"/>
            </a:pPr>
            <a:endParaRPr lang="zh-TW"/>
          </a:p>
        </c:txPr>
        <c:crossAx val="89550848"/>
        <c:crosses val="autoZero"/>
        <c:auto val="1"/>
        <c:lblAlgn val="ctr"/>
        <c:lblOffset val="100"/>
      </c:catAx>
      <c:valAx>
        <c:axId val="89550848"/>
        <c:scaling>
          <c:orientation val="minMax"/>
        </c:scaling>
        <c:axPos val="b"/>
        <c:majorGridlines/>
        <c:numFmt formatCode="0%" sourceLinked="1"/>
        <c:tickLblPos val="nextTo"/>
        <c:txPr>
          <a:bodyPr/>
          <a:lstStyle/>
          <a:p>
            <a:pPr>
              <a:defRPr lang="zh-TW" sz="1600" b="1"/>
            </a:pPr>
            <a:endParaRPr lang="zh-TW"/>
          </a:p>
        </c:txPr>
        <c:crossAx val="89540864"/>
        <c:crosses val="autoZero"/>
        <c:crossBetween val="between"/>
      </c:valAx>
    </c:plotArea>
    <c:legend>
      <c:legendPos val="r"/>
      <c:txPr>
        <a:bodyPr/>
        <a:lstStyle/>
        <a:p>
          <a:pPr>
            <a:defRPr lang="zh-TW" sz="1200" b="1"/>
          </a:pPr>
          <a:endParaRPr lang="zh-TW"/>
        </a:p>
      </c:txPr>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sz="1200" dirty="0" smtClean="0"/>
              <a:t>對學校的態度</a:t>
            </a:r>
            <a:r>
              <a:rPr lang="en-US" altLang="zh-TW" sz="1200" dirty="0" smtClean="0"/>
              <a:t>—</a:t>
            </a:r>
            <a:r>
              <a:rPr lang="zh-TW" altLang="en-US" sz="1200" dirty="0" smtClean="0"/>
              <a:t>按年級劃分</a:t>
            </a:r>
            <a:endParaRPr lang="zh-TW" sz="1200" dirty="0"/>
          </a:p>
        </c:rich>
      </c:tx>
      <c:layout>
        <c:manualLayout>
          <c:xMode val="edge"/>
          <c:yMode val="edge"/>
          <c:x val="0.41255404452038474"/>
          <c:y val="1.2324463064660139E-2"/>
        </c:manualLayout>
      </c:layout>
    </c:title>
    <c:plotArea>
      <c:layout/>
      <c:barChart>
        <c:barDir val="col"/>
        <c:grouping val="clustered"/>
        <c:ser>
          <c:idx val="0"/>
          <c:order val="0"/>
          <c:tx>
            <c:strRef>
              <c:f>'Attitudes To School'!$I$1</c:f>
              <c:strCache>
                <c:ptCount val="1"/>
                <c:pt idx="0">
                  <c:v>P3</c:v>
                </c:pt>
              </c:strCache>
            </c:strRef>
          </c:tx>
          <c:spPr>
            <a:solidFill>
              <a:srgbClr val="6699FF"/>
            </a:solidFill>
            <a:ln>
              <a:solidFill>
                <a:srgbClr val="0000FF"/>
              </a:solidFill>
            </a:ln>
          </c:spPr>
          <c:dLbls>
            <c:txPr>
              <a:bodyPr/>
              <a:lstStyle/>
              <a:p>
                <a:pPr>
                  <a:defRPr lang="en-US" b="1"/>
                </a:pPr>
                <a:endParaRPr lang="zh-TW"/>
              </a:p>
            </c:txPr>
            <c:showVal val="1"/>
          </c:dLbls>
          <c:cat>
            <c:strRef>
              <c:f>'Attitudes To School'!$H$2:$H$8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School'!$I$2:$I$8</c:f>
              <c:numCache>
                <c:formatCode>0.00_ </c:formatCode>
                <c:ptCount val="7"/>
                <c:pt idx="0">
                  <c:v>1.7453758999908031</c:v>
                </c:pt>
                <c:pt idx="1">
                  <c:v>2.9409131803868678</c:v>
                </c:pt>
                <c:pt idx="2">
                  <c:v>3.0005772979457292</c:v>
                </c:pt>
                <c:pt idx="3">
                  <c:v>2.8552421506477716</c:v>
                </c:pt>
                <c:pt idx="4">
                  <c:v>3.1053625163231637</c:v>
                </c:pt>
                <c:pt idx="5">
                  <c:v>3.2476243980738282</c:v>
                </c:pt>
                <c:pt idx="6">
                  <c:v>3.3044846002001087</c:v>
                </c:pt>
              </c:numCache>
            </c:numRef>
          </c:val>
        </c:ser>
        <c:ser>
          <c:idx val="1"/>
          <c:order val="1"/>
          <c:tx>
            <c:strRef>
              <c:f>'Attitudes To School'!$J$1</c:f>
              <c:strCache>
                <c:ptCount val="1"/>
                <c:pt idx="0">
                  <c:v>P4</c:v>
                </c:pt>
              </c:strCache>
            </c:strRef>
          </c:tx>
          <c:spPr>
            <a:solidFill>
              <a:srgbClr val="FF9999"/>
            </a:solidFill>
            <a:ln>
              <a:solidFill>
                <a:srgbClr val="FF0000"/>
              </a:solidFill>
            </a:ln>
          </c:spPr>
          <c:dLbls>
            <c:txPr>
              <a:bodyPr/>
              <a:lstStyle/>
              <a:p>
                <a:pPr>
                  <a:defRPr lang="en-US" b="1"/>
                </a:pPr>
                <a:endParaRPr lang="zh-TW"/>
              </a:p>
            </c:txPr>
            <c:showVal val="1"/>
          </c:dLbls>
          <c:cat>
            <c:strRef>
              <c:f>'Attitudes To School'!$H$2:$H$8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School'!$J$2:$J$8</c:f>
              <c:numCache>
                <c:formatCode>0.00_ </c:formatCode>
                <c:ptCount val="7"/>
                <c:pt idx="0">
                  <c:v>1.6693567928945559</c:v>
                </c:pt>
                <c:pt idx="1">
                  <c:v>2.8284781721746177</c:v>
                </c:pt>
                <c:pt idx="2">
                  <c:v>2.8500408997954967</c:v>
                </c:pt>
                <c:pt idx="3">
                  <c:v>2.8637566137566126</c:v>
                </c:pt>
                <c:pt idx="4">
                  <c:v>2.9404951348064077</c:v>
                </c:pt>
                <c:pt idx="5">
                  <c:v>3.2040925958306672</c:v>
                </c:pt>
                <c:pt idx="6">
                  <c:v>3.1950288271336778</c:v>
                </c:pt>
              </c:numCache>
            </c:numRef>
          </c:val>
        </c:ser>
        <c:ser>
          <c:idx val="2"/>
          <c:order val="2"/>
          <c:tx>
            <c:strRef>
              <c:f>'Attitudes To School'!$K$1</c:f>
              <c:strCache>
                <c:ptCount val="1"/>
                <c:pt idx="0">
                  <c:v>P5</c:v>
                </c:pt>
              </c:strCache>
            </c:strRef>
          </c:tx>
          <c:spPr>
            <a:solidFill>
              <a:srgbClr val="00CC99"/>
            </a:solidFill>
            <a:ln>
              <a:solidFill>
                <a:srgbClr val="006600"/>
              </a:solidFill>
            </a:ln>
          </c:spPr>
          <c:dLbls>
            <c:txPr>
              <a:bodyPr/>
              <a:lstStyle/>
              <a:p>
                <a:pPr>
                  <a:defRPr lang="en-US" b="1"/>
                </a:pPr>
                <a:endParaRPr lang="zh-TW"/>
              </a:p>
            </c:txPr>
            <c:showVal val="1"/>
          </c:dLbls>
          <c:cat>
            <c:strRef>
              <c:f>'Attitudes To School'!$H$2:$H$8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School'!$K$2:$K$8</c:f>
              <c:numCache>
                <c:formatCode>0.00_ </c:formatCode>
                <c:ptCount val="7"/>
                <c:pt idx="0">
                  <c:v>1.6351728675146879</c:v>
                </c:pt>
                <c:pt idx="1">
                  <c:v>2.7329277864992152</c:v>
                </c:pt>
                <c:pt idx="2">
                  <c:v>2.7646546074190592</c:v>
                </c:pt>
                <c:pt idx="3">
                  <c:v>2.8833408117860402</c:v>
                </c:pt>
                <c:pt idx="4">
                  <c:v>2.8703435227049536</c:v>
                </c:pt>
                <c:pt idx="5">
                  <c:v>3.1839409576158642</c:v>
                </c:pt>
                <c:pt idx="6">
                  <c:v>3.1885249047525686</c:v>
                </c:pt>
              </c:numCache>
            </c:numRef>
          </c:val>
        </c:ser>
        <c:ser>
          <c:idx val="3"/>
          <c:order val="3"/>
          <c:tx>
            <c:strRef>
              <c:f>'Attitudes To School'!$L$1</c:f>
              <c:strCache>
                <c:ptCount val="1"/>
                <c:pt idx="0">
                  <c:v>P6</c:v>
                </c:pt>
              </c:strCache>
            </c:strRef>
          </c:tx>
          <c:spPr>
            <a:solidFill>
              <a:srgbClr val="CC66FF"/>
            </a:solidFill>
            <a:ln>
              <a:solidFill>
                <a:srgbClr val="9900CC"/>
              </a:solidFill>
            </a:ln>
          </c:spPr>
          <c:dLbls>
            <c:txPr>
              <a:bodyPr/>
              <a:lstStyle/>
              <a:p>
                <a:pPr>
                  <a:defRPr lang="en-US" b="1"/>
                </a:pPr>
                <a:endParaRPr lang="zh-TW"/>
              </a:p>
            </c:txPr>
            <c:showVal val="1"/>
          </c:dLbls>
          <c:cat>
            <c:strRef>
              <c:f>'Attitudes To School'!$H$2:$H$8</c:f>
              <c:strCache>
                <c:ptCount val="7"/>
                <c:pt idx="0">
                  <c:v>Negative Affect</c:v>
                </c:pt>
                <c:pt idx="1">
                  <c:v>Achievement</c:v>
                </c:pt>
                <c:pt idx="2">
                  <c:v>Experience</c:v>
                </c:pt>
                <c:pt idx="3">
                  <c:v>Social Integration</c:v>
                </c:pt>
                <c:pt idx="4">
                  <c:v>General Satisfaction</c:v>
                </c:pt>
                <c:pt idx="5">
                  <c:v>Opportunity</c:v>
                </c:pt>
                <c:pt idx="6">
                  <c:v>Teacher-Student Relationship</c:v>
                </c:pt>
              </c:strCache>
            </c:strRef>
          </c:cat>
          <c:val>
            <c:numRef>
              <c:f>'Attitudes To School'!$L$2:$L$8</c:f>
              <c:numCache>
                <c:formatCode>0.00_ </c:formatCode>
                <c:ptCount val="7"/>
                <c:pt idx="0">
                  <c:v>1.6717032493865585</c:v>
                </c:pt>
                <c:pt idx="1">
                  <c:v>2.6590078164397397</c:v>
                </c:pt>
                <c:pt idx="2">
                  <c:v>2.689447806354011</c:v>
                </c:pt>
                <c:pt idx="3">
                  <c:v>2.9119245731575552</c:v>
                </c:pt>
                <c:pt idx="4">
                  <c:v>2.8073523657479202</c:v>
                </c:pt>
                <c:pt idx="5">
                  <c:v>3.1719967941790972</c:v>
                </c:pt>
                <c:pt idx="6">
                  <c:v>3.1375943203235646</c:v>
                </c:pt>
              </c:numCache>
            </c:numRef>
          </c:val>
        </c:ser>
        <c:axId val="75970816"/>
        <c:axId val="75980800"/>
      </c:barChart>
      <c:catAx>
        <c:axId val="75970816"/>
        <c:scaling>
          <c:orientation val="minMax"/>
        </c:scaling>
        <c:axPos val="b"/>
        <c:numFmt formatCode="General" sourceLinked="1"/>
        <c:tickLblPos val="nextTo"/>
        <c:txPr>
          <a:bodyPr/>
          <a:lstStyle/>
          <a:p>
            <a:pPr>
              <a:defRPr lang="en-US" b="1">
                <a:solidFill>
                  <a:schemeClr val="tx1">
                    <a:lumMod val="95000"/>
                    <a:lumOff val="5000"/>
                  </a:schemeClr>
                </a:solidFill>
                <a:latin typeface="Arial" pitchFamily="34" charset="0"/>
                <a:cs typeface="Arial" pitchFamily="34" charset="0"/>
              </a:defRPr>
            </a:pPr>
            <a:endParaRPr lang="zh-TW"/>
          </a:p>
        </c:txPr>
        <c:crossAx val="75980800"/>
        <c:crosses val="autoZero"/>
        <c:auto val="1"/>
        <c:lblAlgn val="ctr"/>
        <c:lblOffset val="100"/>
      </c:catAx>
      <c:valAx>
        <c:axId val="75980800"/>
        <c:scaling>
          <c:orientation val="minMax"/>
          <c:max val="4"/>
          <c:min val="1"/>
        </c:scaling>
        <c:axPos val="l"/>
        <c:majorGridlines/>
        <c:numFmt formatCode="0.0_ " sourceLinked="0"/>
        <c:tickLblPos val="nextTo"/>
        <c:txPr>
          <a:bodyPr/>
          <a:lstStyle/>
          <a:p>
            <a:pPr>
              <a:defRPr lang="en-US" b="1"/>
            </a:pPr>
            <a:endParaRPr lang="zh-TW"/>
          </a:p>
        </c:txPr>
        <c:crossAx val="75970816"/>
        <c:crosses val="autoZero"/>
        <c:crossBetween val="between"/>
      </c:valAx>
    </c:plotArea>
    <c:legend>
      <c:legendPos val="r"/>
      <c:txPr>
        <a:bodyPr/>
        <a:lstStyle/>
        <a:p>
          <a:pPr>
            <a:defRPr lang="en-US"/>
          </a:pPr>
          <a:endParaRPr lang="zh-TW"/>
        </a:p>
      </c:txPr>
    </c:legend>
    <c:plotVisOnly val="1"/>
    <c:dispBlanksAs val="gap"/>
  </c:chart>
  <c:txPr>
    <a:bodyPr/>
    <a:lstStyle/>
    <a:p>
      <a:pPr>
        <a:defRPr sz="800" baseline="0">
          <a:solidFill>
            <a:schemeClr val="tx1">
              <a:lumMod val="95000"/>
              <a:lumOff val="5000"/>
            </a:schemeClr>
          </a:solidFill>
        </a:defRPr>
      </a:pPr>
      <a:endParaRPr lang="zh-TW"/>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責任感</a:t>
            </a:r>
            <a:endParaRPr lang="en-US" altLang="en-US" sz="2000"/>
          </a:p>
        </c:rich>
      </c:tx>
    </c:title>
    <c:plotArea>
      <c:layout/>
      <c:barChart>
        <c:barDir val="bar"/>
        <c:grouping val="percentStacked"/>
        <c:ser>
          <c:idx val="0"/>
          <c:order val="0"/>
          <c:tx>
            <c:strRef>
              <c:f>'Sense of Responsibility'!$H$1</c:f>
              <c:strCache>
                <c:ptCount val="1"/>
                <c:pt idx="0">
                  <c:v>毫不同意</c:v>
                </c:pt>
              </c:strCache>
            </c:strRef>
          </c:tx>
          <c:spPr>
            <a:solidFill>
              <a:srgbClr val="3399FF"/>
            </a:solidFill>
            <a:ln>
              <a:solidFill>
                <a:srgbClr val="0000FF"/>
              </a:solidFill>
            </a:ln>
          </c:spPr>
          <c:cat>
            <c:strRef>
              <c:f>'Sense of Responsibility'!$F$2:$F$12</c:f>
              <c:strCache>
                <c:ptCount val="11"/>
                <c:pt idx="0">
                  <c:v>我保持健康生活方式。</c:v>
                </c:pt>
                <c:pt idx="1">
                  <c:v>我不會不必要地做一些可能危及自己的事情。</c:v>
                </c:pt>
                <c:pt idx="2">
                  <c:v>我不會過於沉迷我喜愛的事。</c:v>
                </c:pt>
                <c:pt idx="3">
                  <c:v>學業是我的首要任務。</c:v>
                </c:pt>
                <c:pt idx="4">
                  <c:v>我愛護學校財物。</c:v>
                </c:pt>
                <c:pt idx="5">
                  <c:v>我盡力維護學校的名譽。</c:v>
                </c:pt>
                <c:pt idx="6">
                  <c:v>我關心家人的名譽。</c:v>
                </c:pt>
                <c:pt idx="7">
                  <c:v>我盡力履行我在家中的角色。</c:v>
                </c:pt>
                <c:pt idx="8">
                  <c:v>我關心家中事情。</c:v>
                </c:pt>
                <c:pt idx="9">
                  <c:v>我會盡本分保護環境。</c:v>
                </c:pt>
                <c:pt idx="10">
                  <c:v>我不會浪費物資。</c:v>
                </c:pt>
              </c:strCache>
            </c:strRef>
          </c:cat>
          <c:val>
            <c:numRef>
              <c:f>'Sense of Responsibility'!$H$2:$H$12</c:f>
              <c:numCache>
                <c:formatCode>0.00%</c:formatCode>
                <c:ptCount val="11"/>
                <c:pt idx="0">
                  <c:v>3.2551020408163371E-2</c:v>
                </c:pt>
                <c:pt idx="1">
                  <c:v>5.6712132089016612E-2</c:v>
                </c:pt>
                <c:pt idx="2">
                  <c:v>0.10813024779848478</c:v>
                </c:pt>
                <c:pt idx="3">
                  <c:v>5.4411312634491379E-2</c:v>
                </c:pt>
                <c:pt idx="4">
                  <c:v>2.5572831423895256E-2</c:v>
                </c:pt>
                <c:pt idx="5">
                  <c:v>3.7192622950819675E-2</c:v>
                </c:pt>
                <c:pt idx="6">
                  <c:v>2.6305015353121849E-2</c:v>
                </c:pt>
                <c:pt idx="7">
                  <c:v>3.4398034398034377E-2</c:v>
                </c:pt>
                <c:pt idx="8">
                  <c:v>2.8860914952410201E-2</c:v>
                </c:pt>
                <c:pt idx="9">
                  <c:v>2.3897435897435888E-2</c:v>
                </c:pt>
                <c:pt idx="10">
                  <c:v>3.1048922479828496E-2</c:v>
                </c:pt>
              </c:numCache>
            </c:numRef>
          </c:val>
        </c:ser>
        <c:ser>
          <c:idx val="1"/>
          <c:order val="1"/>
          <c:tx>
            <c:strRef>
              <c:f>'Sense of Responsibility'!$I$1</c:f>
              <c:strCache>
                <c:ptCount val="1"/>
                <c:pt idx="0">
                  <c:v>不太同意</c:v>
                </c:pt>
              </c:strCache>
            </c:strRef>
          </c:tx>
          <c:spPr>
            <a:solidFill>
              <a:srgbClr val="FF7C80"/>
            </a:solidFill>
            <a:ln>
              <a:solidFill>
                <a:srgbClr val="FF0000"/>
              </a:solidFill>
            </a:ln>
          </c:spPr>
          <c:cat>
            <c:strRef>
              <c:f>'Sense of Responsibility'!$F$2:$F$12</c:f>
              <c:strCache>
                <c:ptCount val="11"/>
                <c:pt idx="0">
                  <c:v>我保持健康生活方式。</c:v>
                </c:pt>
                <c:pt idx="1">
                  <c:v>我不會不必要地做一些可能危及自己的事情。</c:v>
                </c:pt>
                <c:pt idx="2">
                  <c:v>我不會過於沉迷我喜愛的事。</c:v>
                </c:pt>
                <c:pt idx="3">
                  <c:v>學業是我的首要任務。</c:v>
                </c:pt>
                <c:pt idx="4">
                  <c:v>我愛護學校財物。</c:v>
                </c:pt>
                <c:pt idx="5">
                  <c:v>我盡力維護學校的名譽。</c:v>
                </c:pt>
                <c:pt idx="6">
                  <c:v>我關心家人的名譽。</c:v>
                </c:pt>
                <c:pt idx="7">
                  <c:v>我盡力履行我在家中的角色。</c:v>
                </c:pt>
                <c:pt idx="8">
                  <c:v>我關心家中事情。</c:v>
                </c:pt>
                <c:pt idx="9">
                  <c:v>我會盡本分保護環境。</c:v>
                </c:pt>
                <c:pt idx="10">
                  <c:v>我不會浪費物資。</c:v>
                </c:pt>
              </c:strCache>
            </c:strRef>
          </c:cat>
          <c:val>
            <c:numRef>
              <c:f>'Sense of Responsibility'!$I$2:$I$12</c:f>
              <c:numCache>
                <c:formatCode>0.00%</c:formatCode>
                <c:ptCount val="11"/>
                <c:pt idx="0">
                  <c:v>0.12806122448979593</c:v>
                </c:pt>
                <c:pt idx="1">
                  <c:v>0.11086042457183878</c:v>
                </c:pt>
                <c:pt idx="2">
                  <c:v>0.20468973991398717</c:v>
                </c:pt>
                <c:pt idx="3">
                  <c:v>0.14284250435495438</c:v>
                </c:pt>
                <c:pt idx="4">
                  <c:v>5.8919803600654665E-2</c:v>
                </c:pt>
                <c:pt idx="5">
                  <c:v>0.10112704918032787</c:v>
                </c:pt>
                <c:pt idx="6">
                  <c:v>7.0931422722620333E-2</c:v>
                </c:pt>
                <c:pt idx="7">
                  <c:v>0.10319410319410319</c:v>
                </c:pt>
                <c:pt idx="8">
                  <c:v>7.8906969603929997E-2</c:v>
                </c:pt>
                <c:pt idx="9">
                  <c:v>7.4051282051282113E-2</c:v>
                </c:pt>
                <c:pt idx="10">
                  <c:v>0.11714840159329996</c:v>
                </c:pt>
              </c:numCache>
            </c:numRef>
          </c:val>
        </c:ser>
        <c:ser>
          <c:idx val="2"/>
          <c:order val="2"/>
          <c:tx>
            <c:strRef>
              <c:f>'Sense of Responsibility'!$J$1</c:f>
              <c:strCache>
                <c:ptCount val="1"/>
                <c:pt idx="0">
                  <c:v>相當同意</c:v>
                </c:pt>
              </c:strCache>
            </c:strRef>
          </c:tx>
          <c:spPr>
            <a:solidFill>
              <a:srgbClr val="00CC99"/>
            </a:solidFill>
            <a:ln>
              <a:solidFill>
                <a:srgbClr val="006600"/>
              </a:solidFill>
            </a:ln>
          </c:spPr>
          <c:cat>
            <c:strRef>
              <c:f>'Sense of Responsibility'!$F$2:$F$12</c:f>
              <c:strCache>
                <c:ptCount val="11"/>
                <c:pt idx="0">
                  <c:v>我保持健康生活方式。</c:v>
                </c:pt>
                <c:pt idx="1">
                  <c:v>我不會不必要地做一些可能危及自己的事情。</c:v>
                </c:pt>
                <c:pt idx="2">
                  <c:v>我不會過於沉迷我喜愛的事。</c:v>
                </c:pt>
                <c:pt idx="3">
                  <c:v>學業是我的首要任務。</c:v>
                </c:pt>
                <c:pt idx="4">
                  <c:v>我愛護學校財物。</c:v>
                </c:pt>
                <c:pt idx="5">
                  <c:v>我盡力維護學校的名譽。</c:v>
                </c:pt>
                <c:pt idx="6">
                  <c:v>我關心家人的名譽。</c:v>
                </c:pt>
                <c:pt idx="7">
                  <c:v>我盡力履行我在家中的角色。</c:v>
                </c:pt>
                <c:pt idx="8">
                  <c:v>我關心家中事情。</c:v>
                </c:pt>
                <c:pt idx="9">
                  <c:v>我會盡本分保護環境。</c:v>
                </c:pt>
                <c:pt idx="10">
                  <c:v>我不會浪費物資。</c:v>
                </c:pt>
              </c:strCache>
            </c:strRef>
          </c:cat>
          <c:val>
            <c:numRef>
              <c:f>'Sense of Responsibility'!$J$2:$J$12</c:f>
              <c:numCache>
                <c:formatCode>0.00%</c:formatCode>
                <c:ptCount val="11"/>
                <c:pt idx="0">
                  <c:v>0.39418367346938876</c:v>
                </c:pt>
                <c:pt idx="1">
                  <c:v>0.3110450210234848</c:v>
                </c:pt>
                <c:pt idx="2">
                  <c:v>0.3609461396682368</c:v>
                </c:pt>
                <c:pt idx="3">
                  <c:v>0.35341735833589538</c:v>
                </c:pt>
                <c:pt idx="4">
                  <c:v>0.3412438625204583</c:v>
                </c:pt>
                <c:pt idx="5">
                  <c:v>0.37448770491803351</c:v>
                </c:pt>
                <c:pt idx="6">
                  <c:v>0.33275332650972367</c:v>
                </c:pt>
                <c:pt idx="7">
                  <c:v>0.38298525798525923</c:v>
                </c:pt>
                <c:pt idx="8">
                  <c:v>0.33486848838399469</c:v>
                </c:pt>
                <c:pt idx="9">
                  <c:v>0.343794871794873</c:v>
                </c:pt>
                <c:pt idx="10">
                  <c:v>0.38443468491471866</c:v>
                </c:pt>
              </c:numCache>
            </c:numRef>
          </c:val>
        </c:ser>
        <c:ser>
          <c:idx val="3"/>
          <c:order val="3"/>
          <c:tx>
            <c:strRef>
              <c:f>'Sense of Responsibility'!$K$1</c:f>
              <c:strCache>
                <c:ptCount val="1"/>
                <c:pt idx="0">
                  <c:v>極之同意</c:v>
                </c:pt>
              </c:strCache>
            </c:strRef>
          </c:tx>
          <c:spPr>
            <a:solidFill>
              <a:srgbClr val="CC66FF"/>
            </a:solidFill>
            <a:ln>
              <a:solidFill>
                <a:srgbClr val="7030A0"/>
              </a:solidFill>
            </a:ln>
          </c:spPr>
          <c:cat>
            <c:strRef>
              <c:f>'Sense of Responsibility'!$F$2:$F$12</c:f>
              <c:strCache>
                <c:ptCount val="11"/>
                <c:pt idx="0">
                  <c:v>我保持健康生活方式。</c:v>
                </c:pt>
                <c:pt idx="1">
                  <c:v>我不會不必要地做一些可能危及自己的事情。</c:v>
                </c:pt>
                <c:pt idx="2">
                  <c:v>我不會過於沉迷我喜愛的事。</c:v>
                </c:pt>
                <c:pt idx="3">
                  <c:v>學業是我的首要任務。</c:v>
                </c:pt>
                <c:pt idx="4">
                  <c:v>我愛護學校財物。</c:v>
                </c:pt>
                <c:pt idx="5">
                  <c:v>我盡力維護學校的名譽。</c:v>
                </c:pt>
                <c:pt idx="6">
                  <c:v>我關心家人的名譽。</c:v>
                </c:pt>
                <c:pt idx="7">
                  <c:v>我盡力履行我在家中的角色。</c:v>
                </c:pt>
                <c:pt idx="8">
                  <c:v>我關心家中事情。</c:v>
                </c:pt>
                <c:pt idx="9">
                  <c:v>我會盡本分保護環境。</c:v>
                </c:pt>
                <c:pt idx="10">
                  <c:v>我不會浪費物資。</c:v>
                </c:pt>
              </c:strCache>
            </c:strRef>
          </c:cat>
          <c:val>
            <c:numRef>
              <c:f>'Sense of Responsibility'!$K$2:$K$12</c:f>
              <c:numCache>
                <c:formatCode>0.00%</c:formatCode>
                <c:ptCount val="11"/>
                <c:pt idx="0">
                  <c:v>0.44520408163265385</c:v>
                </c:pt>
                <c:pt idx="1">
                  <c:v>0.52138242231565957</c:v>
                </c:pt>
                <c:pt idx="2">
                  <c:v>0.32623387261929182</c:v>
                </c:pt>
                <c:pt idx="3">
                  <c:v>0.44932882467466057</c:v>
                </c:pt>
                <c:pt idx="4">
                  <c:v>0.5742635024549918</c:v>
                </c:pt>
                <c:pt idx="5">
                  <c:v>0.48719262295082022</c:v>
                </c:pt>
                <c:pt idx="6">
                  <c:v>0.57001023541453544</c:v>
                </c:pt>
                <c:pt idx="7">
                  <c:v>0.47942260442260543</c:v>
                </c:pt>
                <c:pt idx="8">
                  <c:v>0.55736362705966636</c:v>
                </c:pt>
                <c:pt idx="9">
                  <c:v>0.5582564102564106</c:v>
                </c:pt>
                <c:pt idx="10">
                  <c:v>0.46736799101215504</c:v>
                </c:pt>
              </c:numCache>
            </c:numRef>
          </c:val>
        </c:ser>
        <c:overlap val="100"/>
        <c:axId val="89681920"/>
        <c:axId val="89683456"/>
      </c:barChart>
      <c:catAx>
        <c:axId val="89681920"/>
        <c:scaling>
          <c:orientation val="minMax"/>
        </c:scaling>
        <c:axPos val="l"/>
        <c:numFmt formatCode="General" sourceLinked="1"/>
        <c:tickLblPos val="nextTo"/>
        <c:txPr>
          <a:bodyPr/>
          <a:lstStyle/>
          <a:p>
            <a:pPr>
              <a:defRPr lang="zh-TW" sz="1600" b="1"/>
            </a:pPr>
            <a:endParaRPr lang="zh-TW"/>
          </a:p>
        </c:txPr>
        <c:crossAx val="89683456"/>
        <c:crosses val="autoZero"/>
        <c:auto val="1"/>
        <c:lblAlgn val="ctr"/>
        <c:lblOffset val="100"/>
      </c:catAx>
      <c:valAx>
        <c:axId val="89683456"/>
        <c:scaling>
          <c:orientation val="minMax"/>
        </c:scaling>
        <c:axPos val="b"/>
        <c:majorGridlines/>
        <c:numFmt formatCode="0%" sourceLinked="1"/>
        <c:tickLblPos val="nextTo"/>
        <c:txPr>
          <a:bodyPr/>
          <a:lstStyle/>
          <a:p>
            <a:pPr>
              <a:defRPr lang="zh-TW" sz="1600" b="1"/>
            </a:pPr>
            <a:endParaRPr lang="zh-TW"/>
          </a:p>
        </c:txPr>
        <c:crossAx val="89681920"/>
        <c:crosses val="autoZero"/>
        <c:crossBetween val="between"/>
      </c:valAx>
    </c:plotArea>
    <c:legend>
      <c:legendPos val="r"/>
      <c:txPr>
        <a:bodyPr/>
        <a:lstStyle/>
        <a:p>
          <a:pPr>
            <a:defRPr lang="zh-TW" sz="1050" b="1"/>
          </a:pPr>
          <a:endParaRPr lang="zh-TW"/>
        </a:p>
      </c:txPr>
    </c:legend>
    <c:plotVisOnly val="1"/>
    <c:dispBlanksAs val="gap"/>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sz="2000"/>
            </a:pPr>
            <a:r>
              <a:rPr lang="zh-TW" altLang="en-US" sz="2000"/>
              <a:t>和諧人際關係</a:t>
            </a:r>
            <a:endParaRPr lang="en-US" altLang="en-US" sz="2000"/>
          </a:p>
        </c:rich>
      </c:tx>
    </c:title>
    <c:plotArea>
      <c:layout/>
      <c:barChart>
        <c:barDir val="bar"/>
        <c:grouping val="percentStacked"/>
        <c:ser>
          <c:idx val="0"/>
          <c:order val="0"/>
          <c:tx>
            <c:strRef>
              <c:f>'Social Harmony'!$H$1</c:f>
              <c:strCache>
                <c:ptCount val="1"/>
                <c:pt idx="0">
                  <c:v>毫不同意</c:v>
                </c:pt>
              </c:strCache>
            </c:strRef>
          </c:tx>
          <c:spPr>
            <a:solidFill>
              <a:srgbClr val="3399FF"/>
            </a:solidFill>
            <a:ln>
              <a:solidFill>
                <a:srgbClr val="0000FF"/>
              </a:solidFill>
            </a:ln>
          </c:spPr>
          <c:cat>
            <c:strRef>
              <c:f>'Social Harmony'!$F$2:$F$10</c:f>
              <c:strCache>
                <c:ptCount val="9"/>
                <c:pt idx="0">
                  <c:v>待別人說完才發言。</c:v>
                </c:pt>
                <c:pt idx="1">
                  <c:v>對每個人都一樣友善。</c:v>
                </c:pt>
                <c:pt idx="2">
                  <c:v>對男女同學一視同仁。</c:v>
                </c:pt>
                <c:pt idx="3">
                  <c:v>對來自不同國家的人都一樣友善。</c:v>
                </c:pt>
                <c:pt idx="4">
                  <c:v>對殘疾人士友善。</c:v>
                </c:pt>
                <c:pt idx="5">
                  <c:v>不傷害別人。</c:v>
                </c:pt>
                <c:pt idx="6">
                  <c:v>維護世界和平。</c:v>
                </c:pt>
                <c:pt idx="7">
                  <c:v>不取笑同學。</c:v>
                </c:pt>
                <c:pt idx="8">
                  <c:v>勸阻同學吵架。</c:v>
                </c:pt>
              </c:strCache>
            </c:strRef>
          </c:cat>
          <c:val>
            <c:numRef>
              <c:f>'Social Harmony'!$H$2:$H$10</c:f>
              <c:numCache>
                <c:formatCode>0.00%</c:formatCode>
                <c:ptCount val="9"/>
                <c:pt idx="0">
                  <c:v>3.4975017844396931E-2</c:v>
                </c:pt>
                <c:pt idx="1">
                  <c:v>3.5091319515698827E-2</c:v>
                </c:pt>
                <c:pt idx="2">
                  <c:v>5.1743532058492712E-2</c:v>
                </c:pt>
                <c:pt idx="3">
                  <c:v>4.2688558234992305E-2</c:v>
                </c:pt>
                <c:pt idx="4">
                  <c:v>3.0306122448979646E-2</c:v>
                </c:pt>
                <c:pt idx="5">
                  <c:v>2.6902146010884118E-2</c:v>
                </c:pt>
                <c:pt idx="6">
                  <c:v>3.177684683764178E-2</c:v>
                </c:pt>
                <c:pt idx="7">
                  <c:v>4.3138866064091966E-2</c:v>
                </c:pt>
                <c:pt idx="8">
                  <c:v>7.325783083358843E-2</c:v>
                </c:pt>
              </c:numCache>
            </c:numRef>
          </c:val>
        </c:ser>
        <c:ser>
          <c:idx val="1"/>
          <c:order val="1"/>
          <c:tx>
            <c:strRef>
              <c:f>'Social Harmony'!$I$1</c:f>
              <c:strCache>
                <c:ptCount val="1"/>
                <c:pt idx="0">
                  <c:v>不太同意</c:v>
                </c:pt>
              </c:strCache>
            </c:strRef>
          </c:tx>
          <c:spPr>
            <a:solidFill>
              <a:srgbClr val="FF7C80"/>
            </a:solidFill>
            <a:ln>
              <a:solidFill>
                <a:srgbClr val="FF0000"/>
              </a:solidFill>
            </a:ln>
          </c:spPr>
          <c:cat>
            <c:strRef>
              <c:f>'Social Harmony'!$F$2:$F$10</c:f>
              <c:strCache>
                <c:ptCount val="9"/>
                <c:pt idx="0">
                  <c:v>待別人說完才發言。</c:v>
                </c:pt>
                <c:pt idx="1">
                  <c:v>對每個人都一樣友善。</c:v>
                </c:pt>
                <c:pt idx="2">
                  <c:v>對男女同學一視同仁。</c:v>
                </c:pt>
                <c:pt idx="3">
                  <c:v>對來自不同國家的人都一樣友善。</c:v>
                </c:pt>
                <c:pt idx="4">
                  <c:v>對殘疾人士友善。</c:v>
                </c:pt>
                <c:pt idx="5">
                  <c:v>不傷害別人。</c:v>
                </c:pt>
                <c:pt idx="6">
                  <c:v>維護世界和平。</c:v>
                </c:pt>
                <c:pt idx="7">
                  <c:v>不取笑同學。</c:v>
                </c:pt>
                <c:pt idx="8">
                  <c:v>勸阻同學吵架。</c:v>
                </c:pt>
              </c:strCache>
            </c:strRef>
          </c:cat>
          <c:val>
            <c:numRef>
              <c:f>'Social Harmony'!$I$2:$I$10</c:f>
              <c:numCache>
                <c:formatCode>0.00%</c:formatCode>
                <c:ptCount val="9"/>
                <c:pt idx="0">
                  <c:v>8.4225553176302898E-2</c:v>
                </c:pt>
                <c:pt idx="1">
                  <c:v>0.11255899856351315</c:v>
                </c:pt>
                <c:pt idx="2">
                  <c:v>0.10778198179772989</c:v>
                </c:pt>
                <c:pt idx="3">
                  <c:v>8.8558234992303766E-2</c:v>
                </c:pt>
                <c:pt idx="4">
                  <c:v>6.1122448979591827E-2</c:v>
                </c:pt>
                <c:pt idx="5">
                  <c:v>5.8630249512270263E-2</c:v>
                </c:pt>
                <c:pt idx="6">
                  <c:v>5.834269949933598E-2</c:v>
                </c:pt>
                <c:pt idx="7">
                  <c:v>9.7986852917009065E-2</c:v>
                </c:pt>
                <c:pt idx="8">
                  <c:v>0.10682583409856139</c:v>
                </c:pt>
              </c:numCache>
            </c:numRef>
          </c:val>
        </c:ser>
        <c:ser>
          <c:idx val="2"/>
          <c:order val="2"/>
          <c:tx>
            <c:strRef>
              <c:f>'Social Harmony'!$J$1</c:f>
              <c:strCache>
                <c:ptCount val="1"/>
                <c:pt idx="0">
                  <c:v>相當同意</c:v>
                </c:pt>
              </c:strCache>
            </c:strRef>
          </c:tx>
          <c:spPr>
            <a:solidFill>
              <a:srgbClr val="00CC99"/>
            </a:solidFill>
            <a:ln>
              <a:solidFill>
                <a:srgbClr val="006600"/>
              </a:solidFill>
            </a:ln>
          </c:spPr>
          <c:cat>
            <c:strRef>
              <c:f>'Social Harmony'!$F$2:$F$10</c:f>
              <c:strCache>
                <c:ptCount val="9"/>
                <c:pt idx="0">
                  <c:v>待別人說完才發言。</c:v>
                </c:pt>
                <c:pt idx="1">
                  <c:v>對每個人都一樣友善。</c:v>
                </c:pt>
                <c:pt idx="2">
                  <c:v>對男女同學一視同仁。</c:v>
                </c:pt>
                <c:pt idx="3">
                  <c:v>對來自不同國家的人都一樣友善。</c:v>
                </c:pt>
                <c:pt idx="4">
                  <c:v>對殘疾人士友善。</c:v>
                </c:pt>
                <c:pt idx="5">
                  <c:v>不傷害別人。</c:v>
                </c:pt>
                <c:pt idx="6">
                  <c:v>維護世界和平。</c:v>
                </c:pt>
                <c:pt idx="7">
                  <c:v>不取笑同學。</c:v>
                </c:pt>
                <c:pt idx="8">
                  <c:v>勸阻同學吵架。</c:v>
                </c:pt>
              </c:strCache>
            </c:strRef>
          </c:cat>
          <c:val>
            <c:numRef>
              <c:f>'Social Harmony'!$J$2:$J$10</c:f>
              <c:numCache>
                <c:formatCode>0.00%</c:formatCode>
                <c:ptCount val="9"/>
                <c:pt idx="0">
                  <c:v>0.35943713673906391</c:v>
                </c:pt>
                <c:pt idx="1">
                  <c:v>0.35040016416991687</c:v>
                </c:pt>
                <c:pt idx="2">
                  <c:v>0.34021883628182842</c:v>
                </c:pt>
                <c:pt idx="3">
                  <c:v>0.32498717290918527</c:v>
                </c:pt>
                <c:pt idx="4">
                  <c:v>0.30846938775510274</c:v>
                </c:pt>
                <c:pt idx="5">
                  <c:v>0.30896395933874216</c:v>
                </c:pt>
                <c:pt idx="6">
                  <c:v>0.28435679983651851</c:v>
                </c:pt>
                <c:pt idx="7">
                  <c:v>0.35507395234182432</c:v>
                </c:pt>
                <c:pt idx="8">
                  <c:v>0.31813080297928853</c:v>
                </c:pt>
              </c:numCache>
            </c:numRef>
          </c:val>
        </c:ser>
        <c:ser>
          <c:idx val="3"/>
          <c:order val="3"/>
          <c:tx>
            <c:strRef>
              <c:f>'Social Harmony'!$K$1</c:f>
              <c:strCache>
                <c:ptCount val="1"/>
                <c:pt idx="0">
                  <c:v>極之同意</c:v>
                </c:pt>
              </c:strCache>
            </c:strRef>
          </c:tx>
          <c:spPr>
            <a:solidFill>
              <a:srgbClr val="CC66FF"/>
            </a:solidFill>
            <a:ln>
              <a:solidFill>
                <a:srgbClr val="7030A0"/>
              </a:solidFill>
            </a:ln>
          </c:spPr>
          <c:cat>
            <c:strRef>
              <c:f>'Social Harmony'!$F$2:$F$10</c:f>
              <c:strCache>
                <c:ptCount val="9"/>
                <c:pt idx="0">
                  <c:v>待別人說完才發言。</c:v>
                </c:pt>
                <c:pt idx="1">
                  <c:v>對每個人都一樣友善。</c:v>
                </c:pt>
                <c:pt idx="2">
                  <c:v>對男女同學一視同仁。</c:v>
                </c:pt>
                <c:pt idx="3">
                  <c:v>對來自不同國家的人都一樣友善。</c:v>
                </c:pt>
                <c:pt idx="4">
                  <c:v>對殘疾人士友善。</c:v>
                </c:pt>
                <c:pt idx="5">
                  <c:v>不傷害別人。</c:v>
                </c:pt>
                <c:pt idx="6">
                  <c:v>維護世界和平。</c:v>
                </c:pt>
                <c:pt idx="7">
                  <c:v>不取笑同學。</c:v>
                </c:pt>
                <c:pt idx="8">
                  <c:v>勸阻同學吵架。</c:v>
                </c:pt>
              </c:strCache>
            </c:strRef>
          </c:cat>
          <c:val>
            <c:numRef>
              <c:f>'Social Harmony'!$K$2:$K$10</c:f>
              <c:numCache>
                <c:formatCode>0.00%</c:formatCode>
                <c:ptCount val="9"/>
                <c:pt idx="0">
                  <c:v>0.52136229224023656</c:v>
                </c:pt>
                <c:pt idx="1">
                  <c:v>0.50194951775087371</c:v>
                </c:pt>
                <c:pt idx="2">
                  <c:v>0.50025564986194737</c:v>
                </c:pt>
                <c:pt idx="3">
                  <c:v>0.54376603386351974</c:v>
                </c:pt>
                <c:pt idx="4">
                  <c:v>0.60010204081632657</c:v>
                </c:pt>
                <c:pt idx="5">
                  <c:v>0.60550364513810462</c:v>
                </c:pt>
                <c:pt idx="6">
                  <c:v>0.62552365382650565</c:v>
                </c:pt>
                <c:pt idx="7">
                  <c:v>0.5038003286770748</c:v>
                </c:pt>
                <c:pt idx="8">
                  <c:v>0.50178553208856391</c:v>
                </c:pt>
              </c:numCache>
            </c:numRef>
          </c:val>
        </c:ser>
        <c:overlap val="100"/>
        <c:axId val="89633920"/>
        <c:axId val="89635456"/>
      </c:barChart>
      <c:catAx>
        <c:axId val="89633920"/>
        <c:scaling>
          <c:orientation val="minMax"/>
        </c:scaling>
        <c:axPos val="l"/>
        <c:numFmt formatCode="General" sourceLinked="1"/>
        <c:tickLblPos val="nextTo"/>
        <c:txPr>
          <a:bodyPr/>
          <a:lstStyle/>
          <a:p>
            <a:pPr>
              <a:defRPr lang="zh-TW" sz="1800" b="1"/>
            </a:pPr>
            <a:endParaRPr lang="zh-TW"/>
          </a:p>
        </c:txPr>
        <c:crossAx val="89635456"/>
        <c:crosses val="autoZero"/>
        <c:auto val="1"/>
        <c:lblAlgn val="ctr"/>
        <c:lblOffset val="100"/>
      </c:catAx>
      <c:valAx>
        <c:axId val="89635456"/>
        <c:scaling>
          <c:orientation val="minMax"/>
        </c:scaling>
        <c:axPos val="b"/>
        <c:majorGridlines/>
        <c:numFmt formatCode="0%" sourceLinked="1"/>
        <c:tickLblPos val="nextTo"/>
        <c:txPr>
          <a:bodyPr/>
          <a:lstStyle/>
          <a:p>
            <a:pPr>
              <a:defRPr lang="zh-TW" sz="1600" b="1"/>
            </a:pPr>
            <a:endParaRPr lang="zh-TW"/>
          </a:p>
        </c:txPr>
        <c:crossAx val="89633920"/>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zh-TW"/>
  <c:chart>
    <c:plotArea>
      <c:layout/>
      <c:barChart>
        <c:barDir val="bar"/>
        <c:grouping val="percentStacked"/>
        <c:ser>
          <c:idx val="0"/>
          <c:order val="0"/>
          <c:tx>
            <c:strRef>
              <c:f>apaso!$F$36</c:f>
              <c:strCache>
                <c:ptCount val="1"/>
                <c:pt idx="0">
                  <c:v>SD</c:v>
                </c:pt>
              </c:strCache>
            </c:strRef>
          </c:tx>
          <c:spPr>
            <a:solidFill>
              <a:srgbClr val="33CCFF"/>
            </a:solidFill>
            <a:ln>
              <a:solidFill>
                <a:schemeClr val="tx1">
                  <a:lumMod val="95000"/>
                  <a:lumOff val="5000"/>
                </a:schemeClr>
              </a:solidFill>
            </a:ln>
          </c:spPr>
          <c:cat>
            <c:strRef>
              <c:f>apaso!$E$37:$E$39</c:f>
              <c:strCache>
                <c:ptCount val="3"/>
                <c:pt idx="0">
                  <c:v>P3-P6</c:v>
                </c:pt>
                <c:pt idx="1">
                  <c:v>S1-S3</c:v>
                </c:pt>
                <c:pt idx="2">
                  <c:v>S4-S7</c:v>
                </c:pt>
              </c:strCache>
            </c:strRef>
          </c:cat>
          <c:val>
            <c:numRef>
              <c:f>apaso!$F$37:$F$39</c:f>
              <c:numCache>
                <c:formatCode>General</c:formatCode>
                <c:ptCount val="3"/>
                <c:pt idx="0">
                  <c:v>11.98</c:v>
                </c:pt>
                <c:pt idx="1">
                  <c:v>13.02</c:v>
                </c:pt>
                <c:pt idx="2">
                  <c:v>13.06</c:v>
                </c:pt>
              </c:numCache>
            </c:numRef>
          </c:val>
        </c:ser>
        <c:ser>
          <c:idx val="1"/>
          <c:order val="1"/>
          <c:tx>
            <c:strRef>
              <c:f>apaso!$G$36</c:f>
              <c:strCache>
                <c:ptCount val="1"/>
                <c:pt idx="0">
                  <c:v>D</c:v>
                </c:pt>
              </c:strCache>
            </c:strRef>
          </c:tx>
          <c:spPr>
            <a:solidFill>
              <a:srgbClr val="FF0000"/>
            </a:solidFill>
            <a:ln>
              <a:solidFill>
                <a:schemeClr val="tx1">
                  <a:lumMod val="95000"/>
                  <a:lumOff val="5000"/>
                </a:schemeClr>
              </a:solidFill>
            </a:ln>
          </c:spPr>
          <c:cat>
            <c:strRef>
              <c:f>apaso!$E$37:$E$39</c:f>
              <c:strCache>
                <c:ptCount val="3"/>
                <c:pt idx="0">
                  <c:v>P3-P6</c:v>
                </c:pt>
                <c:pt idx="1">
                  <c:v>S1-S3</c:v>
                </c:pt>
                <c:pt idx="2">
                  <c:v>S4-S7</c:v>
                </c:pt>
              </c:strCache>
            </c:strRef>
          </c:cat>
          <c:val>
            <c:numRef>
              <c:f>apaso!$G$37:$G$39</c:f>
              <c:numCache>
                <c:formatCode>General</c:formatCode>
                <c:ptCount val="3"/>
                <c:pt idx="0">
                  <c:v>26.64</c:v>
                </c:pt>
                <c:pt idx="1">
                  <c:v>41.49</c:v>
                </c:pt>
                <c:pt idx="2">
                  <c:v>46.68</c:v>
                </c:pt>
              </c:numCache>
            </c:numRef>
          </c:val>
        </c:ser>
        <c:ser>
          <c:idx val="2"/>
          <c:order val="2"/>
          <c:tx>
            <c:strRef>
              <c:f>apaso!$H$36</c:f>
              <c:strCache>
                <c:ptCount val="1"/>
                <c:pt idx="0">
                  <c:v>A</c:v>
                </c:pt>
              </c:strCache>
            </c:strRef>
          </c:tx>
          <c:spPr>
            <a:solidFill>
              <a:srgbClr val="92D050"/>
            </a:solidFill>
            <a:ln>
              <a:solidFill>
                <a:schemeClr val="tx1">
                  <a:lumMod val="95000"/>
                  <a:lumOff val="5000"/>
                </a:schemeClr>
              </a:solidFill>
            </a:ln>
          </c:spPr>
          <c:cat>
            <c:strRef>
              <c:f>apaso!$E$37:$E$39</c:f>
              <c:strCache>
                <c:ptCount val="3"/>
                <c:pt idx="0">
                  <c:v>P3-P6</c:v>
                </c:pt>
                <c:pt idx="1">
                  <c:v>S1-S3</c:v>
                </c:pt>
                <c:pt idx="2">
                  <c:v>S4-S7</c:v>
                </c:pt>
              </c:strCache>
            </c:strRef>
          </c:cat>
          <c:val>
            <c:numRef>
              <c:f>apaso!$H$37:$H$39</c:f>
              <c:numCache>
                <c:formatCode>General</c:formatCode>
                <c:ptCount val="3"/>
                <c:pt idx="0">
                  <c:v>36.74</c:v>
                </c:pt>
                <c:pt idx="1">
                  <c:v>38.4</c:v>
                </c:pt>
                <c:pt idx="2">
                  <c:v>36.450000000000003</c:v>
                </c:pt>
              </c:numCache>
            </c:numRef>
          </c:val>
        </c:ser>
        <c:ser>
          <c:idx val="3"/>
          <c:order val="3"/>
          <c:tx>
            <c:strRef>
              <c:f>apaso!$I$36</c:f>
              <c:strCache>
                <c:ptCount val="1"/>
                <c:pt idx="0">
                  <c:v>SA</c:v>
                </c:pt>
              </c:strCache>
            </c:strRef>
          </c:tx>
          <c:spPr>
            <a:solidFill>
              <a:srgbClr val="FFFF00"/>
            </a:solidFill>
            <a:ln>
              <a:solidFill>
                <a:schemeClr val="tx1">
                  <a:lumMod val="95000"/>
                  <a:lumOff val="5000"/>
                </a:schemeClr>
              </a:solidFill>
            </a:ln>
          </c:spPr>
          <c:cat>
            <c:strRef>
              <c:f>apaso!$E$37:$E$39</c:f>
              <c:strCache>
                <c:ptCount val="3"/>
                <c:pt idx="0">
                  <c:v>P3-P6</c:v>
                </c:pt>
                <c:pt idx="1">
                  <c:v>S1-S3</c:v>
                </c:pt>
                <c:pt idx="2">
                  <c:v>S4-S7</c:v>
                </c:pt>
              </c:strCache>
            </c:strRef>
          </c:cat>
          <c:val>
            <c:numRef>
              <c:f>apaso!$I$37:$I$39</c:f>
              <c:numCache>
                <c:formatCode>General</c:formatCode>
                <c:ptCount val="3"/>
                <c:pt idx="0">
                  <c:v>24.630000000000031</c:v>
                </c:pt>
                <c:pt idx="1">
                  <c:v>7.09</c:v>
                </c:pt>
                <c:pt idx="2">
                  <c:v>3.8</c:v>
                </c:pt>
              </c:numCache>
            </c:numRef>
          </c:val>
        </c:ser>
        <c:overlap val="100"/>
        <c:axId val="90149632"/>
        <c:axId val="90151168"/>
      </c:barChart>
      <c:catAx>
        <c:axId val="90149632"/>
        <c:scaling>
          <c:orientation val="minMax"/>
        </c:scaling>
        <c:axPos val="l"/>
        <c:tickLblPos val="nextTo"/>
        <c:txPr>
          <a:bodyPr/>
          <a:lstStyle/>
          <a:p>
            <a:pPr>
              <a:defRPr lang="en-US" sz="1600"/>
            </a:pPr>
            <a:endParaRPr lang="zh-TW"/>
          </a:p>
        </c:txPr>
        <c:crossAx val="90151168"/>
        <c:crosses val="autoZero"/>
        <c:auto val="1"/>
        <c:lblAlgn val="ctr"/>
        <c:lblOffset val="100"/>
      </c:catAx>
      <c:valAx>
        <c:axId val="90151168"/>
        <c:scaling>
          <c:orientation val="minMax"/>
        </c:scaling>
        <c:axPos val="b"/>
        <c:majorGridlines>
          <c:spPr>
            <a:ln>
              <a:solidFill>
                <a:schemeClr val="tx1">
                  <a:lumMod val="95000"/>
                  <a:lumOff val="5000"/>
                </a:schemeClr>
              </a:solidFill>
            </a:ln>
          </c:spPr>
        </c:majorGridlines>
        <c:numFmt formatCode="0%" sourceLinked="1"/>
        <c:tickLblPos val="nextTo"/>
        <c:txPr>
          <a:bodyPr/>
          <a:lstStyle/>
          <a:p>
            <a:pPr>
              <a:defRPr lang="en-US"/>
            </a:pPr>
            <a:endParaRPr lang="zh-TW"/>
          </a:p>
        </c:txPr>
        <c:crossAx val="90149632"/>
        <c:crosses val="autoZero"/>
        <c:crossBetween val="between"/>
      </c:valAx>
      <c:spPr>
        <a:solidFill>
          <a:srgbClr val="FFFFFF"/>
        </a:solidFill>
        <a:ln>
          <a:solidFill>
            <a:schemeClr val="tx1">
              <a:lumMod val="95000"/>
              <a:lumOff val="5000"/>
            </a:schemeClr>
          </a:solidFill>
        </a:ln>
      </c:spPr>
    </c:plotArea>
    <c:legend>
      <c:legendPos val="r"/>
      <c:txPr>
        <a:bodyPr/>
        <a:lstStyle/>
        <a:p>
          <a:pPr>
            <a:defRPr lang="en-US"/>
          </a:pPr>
          <a:endParaRPr lang="zh-TW"/>
        </a:p>
      </c:txPr>
    </c:legend>
    <c:plotVisOnly val="1"/>
  </c:chart>
  <c:spPr>
    <a:solidFill>
      <a:schemeClr val="bg2"/>
    </a:solidFill>
  </c:spPr>
  <c:txPr>
    <a:bodyPr/>
    <a:lstStyle/>
    <a:p>
      <a:pPr>
        <a:defRPr sz="1400" b="1">
          <a:latin typeface="Arial" pitchFamily="34" charset="0"/>
          <a:cs typeface="Arial" pitchFamily="34" charset="0"/>
        </a:defRPr>
      </a:pPr>
      <a:endParaRPr lang="zh-TW"/>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zh-TW"/>
  <c:chart>
    <c:plotArea>
      <c:layout/>
      <c:barChart>
        <c:barDir val="bar"/>
        <c:grouping val="percentStacked"/>
        <c:ser>
          <c:idx val="0"/>
          <c:order val="0"/>
          <c:tx>
            <c:strRef>
              <c:f>apaso!$F$3</c:f>
              <c:strCache>
                <c:ptCount val="1"/>
                <c:pt idx="0">
                  <c:v>SD</c:v>
                </c:pt>
              </c:strCache>
            </c:strRef>
          </c:tx>
          <c:spPr>
            <a:solidFill>
              <a:srgbClr val="33CCFF"/>
            </a:solidFill>
            <a:ln>
              <a:solidFill>
                <a:schemeClr val="tx1">
                  <a:lumMod val="95000"/>
                  <a:lumOff val="5000"/>
                </a:schemeClr>
              </a:solidFill>
            </a:ln>
          </c:spPr>
          <c:cat>
            <c:strRef>
              <c:f>apaso!$E$4:$E$6</c:f>
              <c:strCache>
                <c:ptCount val="3"/>
                <c:pt idx="0">
                  <c:v>P3-P6</c:v>
                </c:pt>
                <c:pt idx="1">
                  <c:v>S1-S3</c:v>
                </c:pt>
                <c:pt idx="2">
                  <c:v>S4-S7</c:v>
                </c:pt>
              </c:strCache>
            </c:strRef>
          </c:cat>
          <c:val>
            <c:numRef>
              <c:f>apaso!$F$4:$F$6</c:f>
              <c:numCache>
                <c:formatCode>General</c:formatCode>
                <c:ptCount val="3"/>
                <c:pt idx="0">
                  <c:v>7.58</c:v>
                </c:pt>
                <c:pt idx="1">
                  <c:v>5.1099999999999985</c:v>
                </c:pt>
                <c:pt idx="2">
                  <c:v>6.56</c:v>
                </c:pt>
              </c:numCache>
            </c:numRef>
          </c:val>
        </c:ser>
        <c:ser>
          <c:idx val="1"/>
          <c:order val="1"/>
          <c:tx>
            <c:strRef>
              <c:f>apaso!$G$3</c:f>
              <c:strCache>
                <c:ptCount val="1"/>
                <c:pt idx="0">
                  <c:v>D</c:v>
                </c:pt>
              </c:strCache>
            </c:strRef>
          </c:tx>
          <c:spPr>
            <a:solidFill>
              <a:srgbClr val="FF0000"/>
            </a:solidFill>
            <a:ln>
              <a:solidFill>
                <a:schemeClr val="tx1">
                  <a:lumMod val="95000"/>
                  <a:lumOff val="5000"/>
                </a:schemeClr>
              </a:solidFill>
            </a:ln>
          </c:spPr>
          <c:cat>
            <c:strRef>
              <c:f>apaso!$E$4:$E$6</c:f>
              <c:strCache>
                <c:ptCount val="3"/>
                <c:pt idx="0">
                  <c:v>P3-P6</c:v>
                </c:pt>
                <c:pt idx="1">
                  <c:v>S1-S3</c:v>
                </c:pt>
                <c:pt idx="2">
                  <c:v>S4-S7</c:v>
                </c:pt>
              </c:strCache>
            </c:strRef>
          </c:cat>
          <c:val>
            <c:numRef>
              <c:f>apaso!$G$4:$G$6</c:f>
              <c:numCache>
                <c:formatCode>General</c:formatCode>
                <c:ptCount val="3"/>
                <c:pt idx="0">
                  <c:v>28.759999999999987</c:v>
                </c:pt>
                <c:pt idx="1">
                  <c:v>35.51</c:v>
                </c:pt>
                <c:pt idx="2">
                  <c:v>42.98</c:v>
                </c:pt>
              </c:numCache>
            </c:numRef>
          </c:val>
        </c:ser>
        <c:ser>
          <c:idx val="2"/>
          <c:order val="2"/>
          <c:tx>
            <c:strRef>
              <c:f>apaso!$H$3</c:f>
              <c:strCache>
                <c:ptCount val="1"/>
                <c:pt idx="0">
                  <c:v>A</c:v>
                </c:pt>
              </c:strCache>
            </c:strRef>
          </c:tx>
          <c:spPr>
            <a:solidFill>
              <a:srgbClr val="92D050"/>
            </a:solidFill>
            <a:ln>
              <a:solidFill>
                <a:schemeClr val="tx1">
                  <a:lumMod val="95000"/>
                  <a:lumOff val="5000"/>
                </a:schemeClr>
              </a:solidFill>
            </a:ln>
          </c:spPr>
          <c:cat>
            <c:strRef>
              <c:f>apaso!$E$4:$E$6</c:f>
              <c:strCache>
                <c:ptCount val="3"/>
                <c:pt idx="0">
                  <c:v>P3-P6</c:v>
                </c:pt>
                <c:pt idx="1">
                  <c:v>S1-S3</c:v>
                </c:pt>
                <c:pt idx="2">
                  <c:v>S4-S7</c:v>
                </c:pt>
              </c:strCache>
            </c:strRef>
          </c:cat>
          <c:val>
            <c:numRef>
              <c:f>apaso!$H$4:$H$6</c:f>
              <c:numCache>
                <c:formatCode>General</c:formatCode>
                <c:ptCount val="3"/>
                <c:pt idx="0">
                  <c:v>45.27</c:v>
                </c:pt>
                <c:pt idx="1">
                  <c:v>52.54</c:v>
                </c:pt>
                <c:pt idx="2">
                  <c:v>45.48</c:v>
                </c:pt>
              </c:numCache>
            </c:numRef>
          </c:val>
        </c:ser>
        <c:ser>
          <c:idx val="3"/>
          <c:order val="3"/>
          <c:tx>
            <c:strRef>
              <c:f>apaso!$I$3</c:f>
              <c:strCache>
                <c:ptCount val="1"/>
                <c:pt idx="0">
                  <c:v>SA</c:v>
                </c:pt>
              </c:strCache>
            </c:strRef>
          </c:tx>
          <c:spPr>
            <a:solidFill>
              <a:srgbClr val="FFFF00"/>
            </a:solidFill>
            <a:ln>
              <a:solidFill>
                <a:schemeClr val="tx1">
                  <a:lumMod val="95000"/>
                  <a:lumOff val="5000"/>
                </a:schemeClr>
              </a:solidFill>
            </a:ln>
          </c:spPr>
          <c:cat>
            <c:strRef>
              <c:f>apaso!$E$4:$E$6</c:f>
              <c:strCache>
                <c:ptCount val="3"/>
                <c:pt idx="0">
                  <c:v>P3-P6</c:v>
                </c:pt>
                <c:pt idx="1">
                  <c:v>S1-S3</c:v>
                </c:pt>
                <c:pt idx="2">
                  <c:v>S4-S7</c:v>
                </c:pt>
              </c:strCache>
            </c:strRef>
          </c:cat>
          <c:val>
            <c:numRef>
              <c:f>apaso!$I$4:$I$6</c:f>
              <c:numCache>
                <c:formatCode>General</c:formatCode>
                <c:ptCount val="3"/>
                <c:pt idx="0">
                  <c:v>18.39</c:v>
                </c:pt>
                <c:pt idx="1">
                  <c:v>7.2</c:v>
                </c:pt>
                <c:pt idx="2">
                  <c:v>4.9800000000000004</c:v>
                </c:pt>
              </c:numCache>
            </c:numRef>
          </c:val>
        </c:ser>
        <c:overlap val="100"/>
        <c:axId val="90193920"/>
        <c:axId val="90195456"/>
      </c:barChart>
      <c:catAx>
        <c:axId val="90193920"/>
        <c:scaling>
          <c:orientation val="minMax"/>
        </c:scaling>
        <c:axPos val="l"/>
        <c:tickLblPos val="nextTo"/>
        <c:txPr>
          <a:bodyPr/>
          <a:lstStyle/>
          <a:p>
            <a:pPr>
              <a:defRPr lang="en-US"/>
            </a:pPr>
            <a:endParaRPr lang="zh-TW"/>
          </a:p>
        </c:txPr>
        <c:crossAx val="90195456"/>
        <c:crosses val="autoZero"/>
        <c:auto val="1"/>
        <c:lblAlgn val="ctr"/>
        <c:lblOffset val="100"/>
      </c:catAx>
      <c:valAx>
        <c:axId val="90195456"/>
        <c:scaling>
          <c:orientation val="minMax"/>
        </c:scaling>
        <c:axPos val="b"/>
        <c:majorGridlines>
          <c:spPr>
            <a:ln>
              <a:solidFill>
                <a:schemeClr val="tx1">
                  <a:lumMod val="95000"/>
                  <a:lumOff val="5000"/>
                </a:schemeClr>
              </a:solidFill>
            </a:ln>
          </c:spPr>
        </c:majorGridlines>
        <c:numFmt formatCode="0%" sourceLinked="1"/>
        <c:tickLblPos val="nextTo"/>
        <c:txPr>
          <a:bodyPr/>
          <a:lstStyle/>
          <a:p>
            <a:pPr>
              <a:defRPr lang="en-US" sz="900"/>
            </a:pPr>
            <a:endParaRPr lang="zh-TW"/>
          </a:p>
        </c:txPr>
        <c:crossAx val="90193920"/>
        <c:crosses val="autoZero"/>
        <c:crossBetween val="between"/>
        <c:majorUnit val="0.2"/>
      </c:valAx>
      <c:spPr>
        <a:solidFill>
          <a:srgbClr val="FFFFFF"/>
        </a:solidFill>
        <a:ln>
          <a:solidFill>
            <a:schemeClr val="tx1">
              <a:lumMod val="95000"/>
              <a:lumOff val="5000"/>
            </a:schemeClr>
          </a:solidFill>
        </a:ln>
      </c:spPr>
    </c:plotArea>
    <c:legend>
      <c:legendPos val="r"/>
      <c:txPr>
        <a:bodyPr/>
        <a:lstStyle/>
        <a:p>
          <a:pPr>
            <a:defRPr lang="en-US"/>
          </a:pPr>
          <a:endParaRPr lang="zh-TW"/>
        </a:p>
      </c:txPr>
    </c:legend>
    <c:plotVisOnly val="1"/>
  </c:chart>
  <c:spPr>
    <a:solidFill>
      <a:schemeClr val="bg2"/>
    </a:solidFill>
  </c:spPr>
  <c:txPr>
    <a:bodyPr/>
    <a:lstStyle/>
    <a:p>
      <a:pPr>
        <a:defRPr sz="1200" b="1">
          <a:latin typeface="Arial" pitchFamily="34" charset="0"/>
          <a:cs typeface="Arial" pitchFamily="34" charset="0"/>
        </a:defRPr>
      </a:pPr>
      <a:endParaRPr lang="zh-TW"/>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zh-TW"/>
  <c:chart>
    <c:plotArea>
      <c:layout/>
      <c:barChart>
        <c:barDir val="bar"/>
        <c:grouping val="percentStacked"/>
        <c:ser>
          <c:idx val="0"/>
          <c:order val="0"/>
          <c:tx>
            <c:strRef>
              <c:f>apaso!$F$10</c:f>
              <c:strCache>
                <c:ptCount val="1"/>
                <c:pt idx="0">
                  <c:v>SD</c:v>
                </c:pt>
              </c:strCache>
            </c:strRef>
          </c:tx>
          <c:spPr>
            <a:solidFill>
              <a:srgbClr val="33CCFF"/>
            </a:solidFill>
            <a:ln>
              <a:solidFill>
                <a:schemeClr val="tx1">
                  <a:lumMod val="95000"/>
                  <a:lumOff val="5000"/>
                </a:schemeClr>
              </a:solidFill>
            </a:ln>
          </c:spPr>
          <c:cat>
            <c:strRef>
              <c:f>apaso!$E$11:$E$13</c:f>
              <c:strCache>
                <c:ptCount val="3"/>
                <c:pt idx="0">
                  <c:v>P3-P6</c:v>
                </c:pt>
                <c:pt idx="1">
                  <c:v>S1-S3</c:v>
                </c:pt>
                <c:pt idx="2">
                  <c:v>S4-S7</c:v>
                </c:pt>
              </c:strCache>
            </c:strRef>
          </c:cat>
          <c:val>
            <c:numRef>
              <c:f>apaso!$F$11:$F$13</c:f>
              <c:numCache>
                <c:formatCode>General</c:formatCode>
                <c:ptCount val="3"/>
                <c:pt idx="0">
                  <c:v>9.83</c:v>
                </c:pt>
                <c:pt idx="1">
                  <c:v>7.74</c:v>
                </c:pt>
                <c:pt idx="2">
                  <c:v>9.34</c:v>
                </c:pt>
              </c:numCache>
            </c:numRef>
          </c:val>
        </c:ser>
        <c:ser>
          <c:idx val="1"/>
          <c:order val="1"/>
          <c:tx>
            <c:strRef>
              <c:f>apaso!$G$10</c:f>
              <c:strCache>
                <c:ptCount val="1"/>
                <c:pt idx="0">
                  <c:v>D</c:v>
                </c:pt>
              </c:strCache>
            </c:strRef>
          </c:tx>
          <c:spPr>
            <a:solidFill>
              <a:srgbClr val="FF0000"/>
            </a:solidFill>
            <a:ln>
              <a:solidFill>
                <a:schemeClr val="tx1">
                  <a:lumMod val="95000"/>
                  <a:lumOff val="5000"/>
                </a:schemeClr>
              </a:solidFill>
            </a:ln>
          </c:spPr>
          <c:cat>
            <c:strRef>
              <c:f>apaso!$E$11:$E$13</c:f>
              <c:strCache>
                <c:ptCount val="3"/>
                <c:pt idx="0">
                  <c:v>P3-P6</c:v>
                </c:pt>
                <c:pt idx="1">
                  <c:v>S1-S3</c:v>
                </c:pt>
                <c:pt idx="2">
                  <c:v>S4-S7</c:v>
                </c:pt>
              </c:strCache>
            </c:strRef>
          </c:cat>
          <c:val>
            <c:numRef>
              <c:f>apaso!$G$11:$G$13</c:f>
              <c:numCache>
                <c:formatCode>General</c:formatCode>
                <c:ptCount val="3"/>
                <c:pt idx="0">
                  <c:v>30.959999999999987</c:v>
                </c:pt>
                <c:pt idx="1">
                  <c:v>44.57</c:v>
                </c:pt>
                <c:pt idx="2">
                  <c:v>52.220000000000013</c:v>
                </c:pt>
              </c:numCache>
            </c:numRef>
          </c:val>
        </c:ser>
        <c:ser>
          <c:idx val="2"/>
          <c:order val="2"/>
          <c:tx>
            <c:strRef>
              <c:f>apaso!$H$10</c:f>
              <c:strCache>
                <c:ptCount val="1"/>
                <c:pt idx="0">
                  <c:v>A</c:v>
                </c:pt>
              </c:strCache>
            </c:strRef>
          </c:tx>
          <c:spPr>
            <a:solidFill>
              <a:srgbClr val="92D050"/>
            </a:solidFill>
            <a:ln>
              <a:solidFill>
                <a:schemeClr val="tx1">
                  <a:lumMod val="95000"/>
                  <a:lumOff val="5000"/>
                </a:schemeClr>
              </a:solidFill>
            </a:ln>
          </c:spPr>
          <c:cat>
            <c:strRef>
              <c:f>apaso!$E$11:$E$13</c:f>
              <c:strCache>
                <c:ptCount val="3"/>
                <c:pt idx="0">
                  <c:v>P3-P6</c:v>
                </c:pt>
                <c:pt idx="1">
                  <c:v>S1-S3</c:v>
                </c:pt>
                <c:pt idx="2">
                  <c:v>S4-S7</c:v>
                </c:pt>
              </c:strCache>
            </c:strRef>
          </c:cat>
          <c:val>
            <c:numRef>
              <c:f>apaso!$H$11:$H$13</c:f>
              <c:numCache>
                <c:formatCode>General</c:formatCode>
                <c:ptCount val="3"/>
                <c:pt idx="0">
                  <c:v>39.58</c:v>
                </c:pt>
                <c:pt idx="1">
                  <c:v>40.800000000000004</c:v>
                </c:pt>
                <c:pt idx="2">
                  <c:v>32.9</c:v>
                </c:pt>
              </c:numCache>
            </c:numRef>
          </c:val>
        </c:ser>
        <c:ser>
          <c:idx val="3"/>
          <c:order val="3"/>
          <c:tx>
            <c:strRef>
              <c:f>apaso!$I$10</c:f>
              <c:strCache>
                <c:ptCount val="1"/>
                <c:pt idx="0">
                  <c:v>SA</c:v>
                </c:pt>
              </c:strCache>
            </c:strRef>
          </c:tx>
          <c:spPr>
            <a:solidFill>
              <a:srgbClr val="FFFF00"/>
            </a:solidFill>
            <a:ln>
              <a:solidFill>
                <a:schemeClr val="tx1">
                  <a:lumMod val="95000"/>
                  <a:lumOff val="5000"/>
                </a:schemeClr>
              </a:solidFill>
            </a:ln>
          </c:spPr>
          <c:cat>
            <c:strRef>
              <c:f>apaso!$E$11:$E$13</c:f>
              <c:strCache>
                <c:ptCount val="3"/>
                <c:pt idx="0">
                  <c:v>P3-P6</c:v>
                </c:pt>
                <c:pt idx="1">
                  <c:v>S1-S3</c:v>
                </c:pt>
                <c:pt idx="2">
                  <c:v>S4-S7</c:v>
                </c:pt>
              </c:strCache>
            </c:strRef>
          </c:cat>
          <c:val>
            <c:numRef>
              <c:f>apaso!$I$11:$I$13</c:f>
              <c:numCache>
                <c:formatCode>General</c:formatCode>
                <c:ptCount val="3"/>
                <c:pt idx="0">
                  <c:v>19.630000000000031</c:v>
                </c:pt>
                <c:pt idx="1">
                  <c:v>6.9</c:v>
                </c:pt>
                <c:pt idx="2">
                  <c:v>5.54</c:v>
                </c:pt>
              </c:numCache>
            </c:numRef>
          </c:val>
        </c:ser>
        <c:overlap val="100"/>
        <c:axId val="90217472"/>
        <c:axId val="90223360"/>
      </c:barChart>
      <c:catAx>
        <c:axId val="90217472"/>
        <c:scaling>
          <c:orientation val="minMax"/>
        </c:scaling>
        <c:axPos val="l"/>
        <c:tickLblPos val="nextTo"/>
        <c:txPr>
          <a:bodyPr/>
          <a:lstStyle/>
          <a:p>
            <a:pPr>
              <a:defRPr lang="en-US"/>
            </a:pPr>
            <a:endParaRPr lang="zh-TW"/>
          </a:p>
        </c:txPr>
        <c:crossAx val="90223360"/>
        <c:crosses val="autoZero"/>
        <c:auto val="1"/>
        <c:lblAlgn val="ctr"/>
        <c:lblOffset val="100"/>
      </c:catAx>
      <c:valAx>
        <c:axId val="90223360"/>
        <c:scaling>
          <c:orientation val="minMax"/>
        </c:scaling>
        <c:axPos val="b"/>
        <c:majorGridlines>
          <c:spPr>
            <a:ln>
              <a:solidFill>
                <a:schemeClr val="tx1">
                  <a:lumMod val="95000"/>
                  <a:lumOff val="5000"/>
                </a:schemeClr>
              </a:solidFill>
            </a:ln>
          </c:spPr>
        </c:majorGridlines>
        <c:numFmt formatCode="0%" sourceLinked="1"/>
        <c:tickLblPos val="nextTo"/>
        <c:txPr>
          <a:bodyPr/>
          <a:lstStyle/>
          <a:p>
            <a:pPr>
              <a:defRPr lang="en-US" sz="900"/>
            </a:pPr>
            <a:endParaRPr lang="zh-TW"/>
          </a:p>
        </c:txPr>
        <c:crossAx val="90217472"/>
        <c:crosses val="autoZero"/>
        <c:crossBetween val="between"/>
      </c:valAx>
      <c:spPr>
        <a:solidFill>
          <a:srgbClr val="FFFFFF"/>
        </a:solidFill>
        <a:ln>
          <a:solidFill>
            <a:schemeClr val="tx1">
              <a:lumMod val="95000"/>
              <a:lumOff val="5000"/>
            </a:schemeClr>
          </a:solidFill>
        </a:ln>
      </c:spPr>
    </c:plotArea>
    <c:legend>
      <c:legendPos val="r"/>
      <c:txPr>
        <a:bodyPr/>
        <a:lstStyle/>
        <a:p>
          <a:pPr>
            <a:defRPr lang="en-US"/>
          </a:pPr>
          <a:endParaRPr lang="zh-TW"/>
        </a:p>
      </c:txPr>
    </c:legend>
    <c:plotVisOnly val="1"/>
  </c:chart>
  <c:spPr>
    <a:solidFill>
      <a:schemeClr val="bg2"/>
    </a:solidFill>
  </c:spPr>
  <c:txPr>
    <a:bodyPr/>
    <a:lstStyle/>
    <a:p>
      <a:pPr>
        <a:defRPr sz="1200" b="1">
          <a:latin typeface="Arial" pitchFamily="34" charset="0"/>
          <a:cs typeface="Arial" pitchFamily="34" charset="0"/>
        </a:defRPr>
      </a:pPr>
      <a:endParaRPr lang="zh-TW"/>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zh-TW" altLang="en-US" dirty="0" smtClean="0"/>
              <a:t>自我概念</a:t>
            </a:r>
            <a:r>
              <a:rPr lang="en-US" dirty="0" smtClean="0"/>
              <a:t> (</a:t>
            </a:r>
            <a:r>
              <a:rPr lang="zh-TW" altLang="en-US" dirty="0" smtClean="0"/>
              <a:t>小學</a:t>
            </a:r>
            <a:r>
              <a:rPr lang="en-US" dirty="0" smtClean="0"/>
              <a:t>)</a:t>
            </a:r>
            <a:endParaRPr lang="en-US" dirty="0"/>
          </a:p>
        </c:rich>
      </c:tx>
    </c:title>
    <c:plotArea>
      <c:layout/>
      <c:scatterChart>
        <c:scatterStyle val="lineMarker"/>
        <c:ser>
          <c:idx val="0"/>
          <c:order val="0"/>
          <c:spPr>
            <a:ln>
              <a:solidFill>
                <a:srgbClr val="0000FF"/>
              </a:solidFill>
            </a:ln>
          </c:spPr>
          <c:marker>
            <c:symbol val="circle"/>
            <c:size val="5"/>
            <c:spPr>
              <a:solidFill>
                <a:srgbClr val="0000FF"/>
              </a:solidFill>
            </c:spPr>
          </c:marker>
          <c:xVal>
            <c:numRef>
              <c:f>Sheet1!$A$2:$A$26</c:f>
              <c:numCache>
                <c:formatCode>General</c:formatCod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31</c:v>
                </c:pt>
                <c:pt idx="24">
                  <c:v>32</c:v>
                </c:pt>
              </c:numCache>
            </c:numRef>
          </c:xVal>
          <c:yVal>
            <c:numRef>
              <c:f>Sheet1!$B$2:$B$26</c:f>
              <c:numCache>
                <c:formatCode>General</c:formatCode>
                <c:ptCount val="25"/>
                <c:pt idx="0">
                  <c:v>-5.9149799999999955</c:v>
                </c:pt>
                <c:pt idx="1">
                  <c:v>-4.6141899999999465</c:v>
                </c:pt>
                <c:pt idx="2">
                  <c:v>-3.7726999999999977</c:v>
                </c:pt>
                <c:pt idx="3">
                  <c:v>-3.2054999999999998</c:v>
                </c:pt>
                <c:pt idx="4">
                  <c:v>-2.7409300000000232</c:v>
                </c:pt>
                <c:pt idx="5">
                  <c:v>-2.3245200000000001</c:v>
                </c:pt>
                <c:pt idx="6">
                  <c:v>-1.9325100000000088</c:v>
                </c:pt>
                <c:pt idx="7">
                  <c:v>-1.5542800000000001</c:v>
                </c:pt>
                <c:pt idx="8">
                  <c:v>-1.18703</c:v>
                </c:pt>
                <c:pt idx="9">
                  <c:v>-0.83229100000000489</c:v>
                </c:pt>
                <c:pt idx="10">
                  <c:v>-0.49224800000000002</c:v>
                </c:pt>
                <c:pt idx="11">
                  <c:v>-0.167627</c:v>
                </c:pt>
                <c:pt idx="12">
                  <c:v>0.14315700000000001</c:v>
                </c:pt>
                <c:pt idx="13">
                  <c:v>0.44302200000000008</c:v>
                </c:pt>
                <c:pt idx="14">
                  <c:v>0.735514</c:v>
                </c:pt>
                <c:pt idx="15">
                  <c:v>1.024518</c:v>
                </c:pt>
                <c:pt idx="16">
                  <c:v>1.3143469999999999</c:v>
                </c:pt>
                <c:pt idx="17">
                  <c:v>1.6096359999999998</c:v>
                </c:pt>
                <c:pt idx="18">
                  <c:v>1.9163890000000001</c:v>
                </c:pt>
                <c:pt idx="19">
                  <c:v>2.2430910000000255</c:v>
                </c:pt>
                <c:pt idx="20">
                  <c:v>2.603065</c:v>
                </c:pt>
                <c:pt idx="21">
                  <c:v>3.0205310000000232</c:v>
                </c:pt>
                <c:pt idx="22">
                  <c:v>3.549207</c:v>
                </c:pt>
                <c:pt idx="23">
                  <c:v>4.3594749999999856</c:v>
                </c:pt>
                <c:pt idx="24">
                  <c:v>5.6419999999999995</c:v>
                </c:pt>
              </c:numCache>
            </c:numRef>
          </c:yVal>
        </c:ser>
        <c:axId val="90315392"/>
        <c:axId val="90338432"/>
      </c:scatterChart>
      <c:valAx>
        <c:axId val="90315392"/>
        <c:scaling>
          <c:orientation val="minMax"/>
        </c:scaling>
        <c:axPos val="b"/>
        <c:majorGridlines/>
        <c:title>
          <c:tx>
            <c:rich>
              <a:bodyPr/>
              <a:lstStyle/>
              <a:p>
                <a:pPr algn="r">
                  <a:defRPr lang="en-US"/>
                </a:pPr>
                <a:r>
                  <a:rPr lang="en-US"/>
                  <a:t>Raw Score</a:t>
                </a:r>
              </a:p>
            </c:rich>
          </c:tx>
        </c:title>
        <c:numFmt formatCode="General" sourceLinked="1"/>
        <c:tickLblPos val="nextTo"/>
        <c:txPr>
          <a:bodyPr/>
          <a:lstStyle/>
          <a:p>
            <a:pPr>
              <a:defRPr lang="en-US"/>
            </a:pPr>
            <a:endParaRPr lang="zh-TW"/>
          </a:p>
        </c:txPr>
        <c:crossAx val="90338432"/>
        <c:crosses val="autoZero"/>
        <c:crossBetween val="midCat"/>
      </c:valAx>
      <c:valAx>
        <c:axId val="90338432"/>
        <c:scaling>
          <c:orientation val="minMax"/>
        </c:scaling>
        <c:axPos val="l"/>
        <c:majorGridlines/>
        <c:title>
          <c:tx>
            <c:rich>
              <a:bodyPr rot="-5400000" vert="horz"/>
              <a:lstStyle/>
              <a:p>
                <a:pPr>
                  <a:defRPr lang="en-US"/>
                </a:pPr>
                <a:r>
                  <a:rPr lang="en-US"/>
                  <a:t>Rasch Score</a:t>
                </a:r>
              </a:p>
            </c:rich>
          </c:tx>
        </c:title>
        <c:numFmt formatCode="General" sourceLinked="1"/>
        <c:tickLblPos val="nextTo"/>
        <c:txPr>
          <a:bodyPr/>
          <a:lstStyle/>
          <a:p>
            <a:pPr>
              <a:defRPr lang="en-US"/>
            </a:pPr>
            <a:endParaRPr lang="zh-TW"/>
          </a:p>
        </c:txPr>
        <c:crossAx val="90315392"/>
        <c:crosses val="autoZero"/>
        <c:crossBetween val="midCat"/>
      </c:valAx>
      <c:spPr>
        <a:solidFill>
          <a:srgbClr val="FFFFFF"/>
        </a:solidFill>
        <a:ln>
          <a:solidFill>
            <a:schemeClr val="tx1">
              <a:lumMod val="95000"/>
              <a:lumOff val="5000"/>
            </a:schemeClr>
          </a:solidFill>
        </a:ln>
      </c:spPr>
    </c:plotArea>
    <c:plotVisOnly val="1"/>
  </c:chart>
  <c:spPr>
    <a:solidFill>
      <a:srgbClr val="FFFFFF"/>
    </a:solidFill>
  </c:spPr>
  <c:txPr>
    <a:bodyPr/>
    <a:lstStyle/>
    <a:p>
      <a:pPr>
        <a:defRPr sz="1400">
          <a:latin typeface="Arial" pitchFamily="34" charset="0"/>
          <a:cs typeface="Arial" pitchFamily="34" charset="0"/>
        </a:defRPr>
      </a:pPr>
      <a:endParaRPr lang="zh-TW"/>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en-US"/>
            </a:pPr>
            <a:r>
              <a:rPr lang="en-US"/>
              <a:t>Rasch Score - Raw Score Conversion </a:t>
            </a:r>
          </a:p>
        </c:rich>
      </c:tx>
    </c:title>
    <c:plotArea>
      <c:layout/>
      <c:scatterChart>
        <c:scatterStyle val="lineMarker"/>
        <c:ser>
          <c:idx val="0"/>
          <c:order val="0"/>
          <c:tx>
            <c:strRef>
              <c:f>Sheet1!$C$29</c:f>
              <c:strCache>
                <c:ptCount val="1"/>
                <c:pt idx="0">
                  <c:v>Raw Score </c:v>
                </c:pt>
              </c:strCache>
            </c:strRef>
          </c:tx>
          <c:spPr>
            <a:ln>
              <a:solidFill>
                <a:srgbClr val="FF0000"/>
              </a:solidFill>
            </a:ln>
          </c:spPr>
          <c:marker>
            <c:symbol val="circle"/>
            <c:size val="5"/>
            <c:spPr>
              <a:solidFill>
                <a:srgbClr val="FF0000"/>
              </a:solidFill>
            </c:spPr>
          </c:marker>
          <c:xVal>
            <c:numRef>
              <c:f>Sheet1!$B$30:$B$54</c:f>
              <c:numCache>
                <c:formatCode>General</c:formatCode>
                <c:ptCount val="25"/>
                <c:pt idx="0">
                  <c:v>-5.9149799999999955</c:v>
                </c:pt>
                <c:pt idx="1">
                  <c:v>-4.6141899999999465</c:v>
                </c:pt>
                <c:pt idx="2">
                  <c:v>-3.7726999999999977</c:v>
                </c:pt>
                <c:pt idx="3">
                  <c:v>-3.2054999999999998</c:v>
                </c:pt>
                <c:pt idx="4">
                  <c:v>-2.7409300000000232</c:v>
                </c:pt>
                <c:pt idx="5">
                  <c:v>-2.3245200000000001</c:v>
                </c:pt>
                <c:pt idx="6">
                  <c:v>-1.9325100000000088</c:v>
                </c:pt>
                <c:pt idx="7">
                  <c:v>-1.5542800000000001</c:v>
                </c:pt>
                <c:pt idx="8">
                  <c:v>-1.18703</c:v>
                </c:pt>
                <c:pt idx="9">
                  <c:v>-0.83229100000000489</c:v>
                </c:pt>
                <c:pt idx="10">
                  <c:v>-0.49224800000000002</c:v>
                </c:pt>
                <c:pt idx="11">
                  <c:v>-0.167627</c:v>
                </c:pt>
                <c:pt idx="12">
                  <c:v>0.14315700000000001</c:v>
                </c:pt>
                <c:pt idx="13">
                  <c:v>0.44302200000000008</c:v>
                </c:pt>
                <c:pt idx="14">
                  <c:v>0.735514</c:v>
                </c:pt>
                <c:pt idx="15">
                  <c:v>1.024518</c:v>
                </c:pt>
                <c:pt idx="16">
                  <c:v>1.3143469999999999</c:v>
                </c:pt>
                <c:pt idx="17">
                  <c:v>1.6096359999999998</c:v>
                </c:pt>
                <c:pt idx="18">
                  <c:v>1.9163890000000001</c:v>
                </c:pt>
                <c:pt idx="19">
                  <c:v>2.2430910000000255</c:v>
                </c:pt>
                <c:pt idx="20">
                  <c:v>2.603065</c:v>
                </c:pt>
                <c:pt idx="21">
                  <c:v>3.0205310000000232</c:v>
                </c:pt>
                <c:pt idx="22">
                  <c:v>3.549207</c:v>
                </c:pt>
                <c:pt idx="23">
                  <c:v>4.3594749999999856</c:v>
                </c:pt>
                <c:pt idx="24">
                  <c:v>5.6419999999999995</c:v>
                </c:pt>
              </c:numCache>
            </c:numRef>
          </c:xVal>
          <c:yVal>
            <c:numRef>
              <c:f>Sheet1!$C$30:$C$54</c:f>
              <c:numCache>
                <c:formatCode>General</c:formatCode>
                <c:ptCount val="25"/>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31</c:v>
                </c:pt>
                <c:pt idx="24">
                  <c:v>32</c:v>
                </c:pt>
              </c:numCache>
            </c:numRef>
          </c:yVal>
        </c:ser>
        <c:axId val="90362624"/>
        <c:axId val="90364928"/>
      </c:scatterChart>
      <c:valAx>
        <c:axId val="90362624"/>
        <c:scaling>
          <c:orientation val="minMax"/>
        </c:scaling>
        <c:axPos val="b"/>
        <c:majorGridlines>
          <c:spPr>
            <a:ln>
              <a:solidFill>
                <a:schemeClr val="tx1"/>
              </a:solidFill>
            </a:ln>
          </c:spPr>
        </c:majorGridlines>
        <c:title>
          <c:tx>
            <c:rich>
              <a:bodyPr/>
              <a:lstStyle/>
              <a:p>
                <a:pPr>
                  <a:defRPr lang="en-US"/>
                </a:pPr>
                <a:r>
                  <a:rPr lang="en-US"/>
                  <a:t>Rasch Score</a:t>
                </a:r>
              </a:p>
            </c:rich>
          </c:tx>
        </c:title>
        <c:numFmt formatCode="General" sourceLinked="1"/>
        <c:tickLblPos val="nextTo"/>
        <c:txPr>
          <a:bodyPr/>
          <a:lstStyle/>
          <a:p>
            <a:pPr>
              <a:defRPr lang="en-US"/>
            </a:pPr>
            <a:endParaRPr lang="zh-TW"/>
          </a:p>
        </c:txPr>
        <c:crossAx val="90364928"/>
        <c:crosses val="autoZero"/>
        <c:crossBetween val="midCat"/>
      </c:valAx>
      <c:valAx>
        <c:axId val="90364928"/>
        <c:scaling>
          <c:orientation val="minMax"/>
        </c:scaling>
        <c:axPos val="l"/>
        <c:majorGridlines>
          <c:spPr>
            <a:ln>
              <a:solidFill>
                <a:schemeClr val="tx1"/>
              </a:solidFill>
            </a:ln>
          </c:spPr>
        </c:majorGridlines>
        <c:title>
          <c:tx>
            <c:rich>
              <a:bodyPr rot="-5400000" vert="horz"/>
              <a:lstStyle/>
              <a:p>
                <a:pPr>
                  <a:defRPr lang="en-US"/>
                </a:pPr>
                <a:r>
                  <a:rPr lang="en-US"/>
                  <a:t>Raw Score</a:t>
                </a:r>
              </a:p>
            </c:rich>
          </c:tx>
        </c:title>
        <c:numFmt formatCode="General" sourceLinked="1"/>
        <c:tickLblPos val="nextTo"/>
        <c:spPr>
          <a:ln>
            <a:solidFill>
              <a:schemeClr val="tx1"/>
            </a:solidFill>
          </a:ln>
        </c:spPr>
        <c:txPr>
          <a:bodyPr/>
          <a:lstStyle/>
          <a:p>
            <a:pPr>
              <a:defRPr lang="en-US"/>
            </a:pPr>
            <a:endParaRPr lang="zh-TW"/>
          </a:p>
        </c:txPr>
        <c:crossAx val="90362624"/>
        <c:crosses val="autoZero"/>
        <c:crossBetween val="midCat"/>
      </c:valAx>
      <c:spPr>
        <a:solidFill>
          <a:srgbClr val="FFFFFF"/>
        </a:solidFill>
      </c:spPr>
    </c:plotArea>
    <c:plotVisOnly val="1"/>
  </c:chart>
  <c:spPr>
    <a:solidFill>
      <a:srgbClr val="FFFFFF"/>
    </a:solidFill>
  </c:spPr>
  <c:txPr>
    <a:bodyPr/>
    <a:lstStyle/>
    <a:p>
      <a:pPr>
        <a:defRPr sz="1200" b="1">
          <a:latin typeface="Arial" pitchFamily="34" charset="0"/>
          <a:cs typeface="Arial" pitchFamily="34" charset="0"/>
        </a:defRPr>
      </a:pPr>
      <a:endParaRPr lang="zh-TW"/>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zh-TW" sz="1800" b="1" i="0" baseline="0"/>
              <a:t>整體滿足感</a:t>
            </a:r>
            <a:endParaRPr lang="en-US" altLang="zh-TW" sz="1800" b="1" i="0" baseline="0"/>
          </a:p>
        </c:rich>
      </c:tx>
    </c:title>
    <c:plotArea>
      <c:layout/>
      <c:barChart>
        <c:barDir val="bar"/>
        <c:grouping val="percentStacked"/>
        <c:ser>
          <c:idx val="0"/>
          <c:order val="0"/>
          <c:tx>
            <c:strRef>
              <c:f>'General Satisfaction'!$H$1</c:f>
              <c:strCache>
                <c:ptCount val="1"/>
                <c:pt idx="0">
                  <c:v>毫不同意</c:v>
                </c:pt>
              </c:strCache>
            </c:strRef>
          </c:tx>
          <c:spPr>
            <a:solidFill>
              <a:srgbClr val="3399FF"/>
            </a:solidFill>
            <a:ln>
              <a:solidFill>
                <a:srgbClr val="0000FF"/>
              </a:solidFill>
            </a:ln>
          </c:spPr>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我在假期裏也想回校。</c:v>
                </c:pt>
              </c:strCache>
            </c:strRef>
          </c:cat>
          <c:val>
            <c:numRef>
              <c:f>'General Satisfaction'!$H$2:$H$7</c:f>
              <c:numCache>
                <c:formatCode>0.00%</c:formatCode>
                <c:ptCount val="6"/>
                <c:pt idx="0">
                  <c:v>4.39521443779783E-2</c:v>
                </c:pt>
                <c:pt idx="1">
                  <c:v>3.8409754858376742E-2</c:v>
                </c:pt>
                <c:pt idx="2">
                  <c:v>4.0059516996680783E-2</c:v>
                </c:pt>
                <c:pt idx="3">
                  <c:v>3.7939445019091106E-2</c:v>
                </c:pt>
                <c:pt idx="4">
                  <c:v>0.119677217533421</c:v>
                </c:pt>
                <c:pt idx="5">
                  <c:v>0.20638804980945474</c:v>
                </c:pt>
              </c:numCache>
            </c:numRef>
          </c:val>
        </c:ser>
        <c:ser>
          <c:idx val="1"/>
          <c:order val="1"/>
          <c:tx>
            <c:strRef>
              <c:f>'General Satisfaction'!$I$1</c:f>
              <c:strCache>
                <c:ptCount val="1"/>
                <c:pt idx="0">
                  <c:v>不太同意</c:v>
                </c:pt>
              </c:strCache>
            </c:strRef>
          </c:tx>
          <c:spPr>
            <a:solidFill>
              <a:srgbClr val="FF7C80"/>
            </a:solidFill>
            <a:ln>
              <a:solidFill>
                <a:srgbClr val="FF0000"/>
              </a:solidFill>
            </a:ln>
          </c:spPr>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我在假期裏也想回校。</c:v>
                </c:pt>
              </c:strCache>
            </c:strRef>
          </c:cat>
          <c:val>
            <c:numRef>
              <c:f>'General Satisfaction'!$I$2:$I$7</c:f>
              <c:numCache>
                <c:formatCode>0.00%</c:formatCode>
                <c:ptCount val="6"/>
                <c:pt idx="0">
                  <c:v>0.18122021697252386</c:v>
                </c:pt>
                <c:pt idx="1">
                  <c:v>0.1569033405309293</c:v>
                </c:pt>
                <c:pt idx="2">
                  <c:v>0.15220072997342091</c:v>
                </c:pt>
                <c:pt idx="3">
                  <c:v>0.1412225925500265</c:v>
                </c:pt>
                <c:pt idx="4">
                  <c:v>0.32898785735262359</c:v>
                </c:pt>
                <c:pt idx="5">
                  <c:v>0.31806421188136547</c:v>
                </c:pt>
              </c:numCache>
            </c:numRef>
          </c:val>
        </c:ser>
        <c:ser>
          <c:idx val="2"/>
          <c:order val="2"/>
          <c:tx>
            <c:strRef>
              <c:f>'General Satisfaction'!$J$1</c:f>
              <c:strCache>
                <c:ptCount val="1"/>
                <c:pt idx="0">
                  <c:v>相當同意</c:v>
                </c:pt>
              </c:strCache>
            </c:strRef>
          </c:tx>
          <c:spPr>
            <a:solidFill>
              <a:srgbClr val="00CC99"/>
            </a:solidFill>
            <a:ln>
              <a:solidFill>
                <a:srgbClr val="006600"/>
              </a:solidFill>
            </a:ln>
          </c:spPr>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我在假期裏也想回校。</c:v>
                </c:pt>
              </c:strCache>
            </c:strRef>
          </c:cat>
          <c:val>
            <c:numRef>
              <c:f>'General Satisfaction'!$J$2:$J$7</c:f>
              <c:numCache>
                <c:formatCode>0.00%</c:formatCode>
                <c:ptCount val="6"/>
                <c:pt idx="0">
                  <c:v>0.47257426746426157</c:v>
                </c:pt>
                <c:pt idx="1">
                  <c:v>0.45220373428172178</c:v>
                </c:pt>
                <c:pt idx="2">
                  <c:v>0.43177800668930388</c:v>
                </c:pt>
                <c:pt idx="3">
                  <c:v>0.43182775926138811</c:v>
                </c:pt>
                <c:pt idx="4">
                  <c:v>0.37168503172921075</c:v>
                </c:pt>
                <c:pt idx="5">
                  <c:v>0.28343466014096602</c:v>
                </c:pt>
              </c:numCache>
            </c:numRef>
          </c:val>
        </c:ser>
        <c:ser>
          <c:idx val="3"/>
          <c:order val="3"/>
          <c:tx>
            <c:strRef>
              <c:f>'General Satisfaction'!$K$1</c:f>
              <c:strCache>
                <c:ptCount val="1"/>
                <c:pt idx="0">
                  <c:v>極之同意</c:v>
                </c:pt>
              </c:strCache>
            </c:strRef>
          </c:tx>
          <c:spPr>
            <a:solidFill>
              <a:srgbClr val="CC66FF"/>
            </a:solidFill>
            <a:ln>
              <a:solidFill>
                <a:srgbClr val="7030A0"/>
              </a:solidFill>
            </a:ln>
          </c:spPr>
          <c:cat>
            <c:strRef>
              <c:f>'General Satisfaction'!$F$2:$F$7</c:f>
              <c:strCache>
                <c:ptCount val="6"/>
                <c:pt idx="0">
                  <c:v>我每天都喜愛上學。</c:v>
                </c:pt>
                <c:pt idx="1">
                  <c:v>我喜歡學校。</c:v>
                </c:pt>
                <c:pt idx="2">
                  <c:v>我在學校感到快樂。</c:v>
                </c:pt>
                <c:pt idx="3">
                  <c:v>我在學校得到樂趣。</c:v>
                </c:pt>
                <c:pt idx="4">
                  <c:v>我經常掛念學校。</c:v>
                </c:pt>
                <c:pt idx="5">
                  <c:v>我在假期裏也想回校。</c:v>
                </c:pt>
              </c:strCache>
            </c:strRef>
          </c:cat>
          <c:val>
            <c:numRef>
              <c:f>'General Satisfaction'!$K$2:$K$7</c:f>
              <c:numCache>
                <c:formatCode>0.00%</c:formatCode>
                <c:ptCount val="6"/>
                <c:pt idx="0">
                  <c:v>0.30225337118523782</c:v>
                </c:pt>
                <c:pt idx="1">
                  <c:v>0.35248317032897325</c:v>
                </c:pt>
                <c:pt idx="2">
                  <c:v>0.37596174634059498</c:v>
                </c:pt>
                <c:pt idx="3">
                  <c:v>0.38901020316949647</c:v>
                </c:pt>
                <c:pt idx="4">
                  <c:v>0.17964989338474699</c:v>
                </c:pt>
                <c:pt idx="5">
                  <c:v>0.19211307816821518</c:v>
                </c:pt>
              </c:numCache>
            </c:numRef>
          </c:val>
        </c:ser>
        <c:overlap val="100"/>
        <c:axId val="76042240"/>
        <c:axId val="76043776"/>
      </c:barChart>
      <c:catAx>
        <c:axId val="76042240"/>
        <c:scaling>
          <c:orientation val="minMax"/>
        </c:scaling>
        <c:axPos val="l"/>
        <c:numFmt formatCode="General" sourceLinked="1"/>
        <c:tickLblPos val="nextTo"/>
        <c:txPr>
          <a:bodyPr/>
          <a:lstStyle/>
          <a:p>
            <a:pPr>
              <a:defRPr lang="zh-TW" sz="1800" b="1"/>
            </a:pPr>
            <a:endParaRPr lang="zh-TW"/>
          </a:p>
        </c:txPr>
        <c:crossAx val="76043776"/>
        <c:crosses val="autoZero"/>
        <c:auto val="1"/>
        <c:lblAlgn val="ctr"/>
        <c:lblOffset val="100"/>
      </c:catAx>
      <c:valAx>
        <c:axId val="76043776"/>
        <c:scaling>
          <c:orientation val="minMax"/>
        </c:scaling>
        <c:axPos val="b"/>
        <c:majorGridlines/>
        <c:numFmt formatCode="0%" sourceLinked="1"/>
        <c:tickLblPos val="nextTo"/>
        <c:txPr>
          <a:bodyPr/>
          <a:lstStyle/>
          <a:p>
            <a:pPr>
              <a:defRPr lang="zh-TW" sz="1600" b="1"/>
            </a:pPr>
            <a:endParaRPr lang="zh-TW"/>
          </a:p>
        </c:txPr>
        <c:crossAx val="76042240"/>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b="1"/>
            </a:pPr>
            <a:r>
              <a:rPr lang="zh-TW" altLang="zh-TW" sz="1800" b="1" i="0" baseline="0" dirty="0"/>
              <a:t>負面情感</a:t>
            </a:r>
            <a:endParaRPr lang="en-US" altLang="zh-TW" sz="1800" b="1" i="0" baseline="0" dirty="0"/>
          </a:p>
        </c:rich>
      </c:tx>
    </c:title>
    <c:plotArea>
      <c:layout/>
      <c:barChart>
        <c:barDir val="bar"/>
        <c:grouping val="percentStacked"/>
        <c:ser>
          <c:idx val="0"/>
          <c:order val="0"/>
          <c:tx>
            <c:strRef>
              <c:f>'Negative Affect'!$H$1</c:f>
              <c:strCache>
                <c:ptCount val="1"/>
                <c:pt idx="0">
                  <c:v>毫不同意</c:v>
                </c:pt>
              </c:strCache>
            </c:strRef>
          </c:tx>
          <c:spPr>
            <a:solidFill>
              <a:srgbClr val="3399FF"/>
            </a:solidFill>
            <a:ln>
              <a:solidFill>
                <a:srgbClr val="0000FF"/>
              </a:solidFill>
            </a:ln>
          </c:spPr>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Affect'!$H$2:$H$8</c:f>
              <c:numCache>
                <c:formatCode>0.00%</c:formatCode>
                <c:ptCount val="7"/>
                <c:pt idx="0">
                  <c:v>0.54682009058269865</c:v>
                </c:pt>
                <c:pt idx="1">
                  <c:v>0.45120026474556435</c:v>
                </c:pt>
                <c:pt idx="2">
                  <c:v>0.50757469758449325</c:v>
                </c:pt>
                <c:pt idx="3">
                  <c:v>0.49088684391649157</c:v>
                </c:pt>
                <c:pt idx="4">
                  <c:v>0.58443955148846249</c:v>
                </c:pt>
                <c:pt idx="5">
                  <c:v>0.63833835623435664</c:v>
                </c:pt>
                <c:pt idx="6">
                  <c:v>0.58965183506099894</c:v>
                </c:pt>
              </c:numCache>
            </c:numRef>
          </c:val>
        </c:ser>
        <c:ser>
          <c:idx val="1"/>
          <c:order val="1"/>
          <c:tx>
            <c:strRef>
              <c:f>'Negative Affect'!$I$1</c:f>
              <c:strCache>
                <c:ptCount val="1"/>
                <c:pt idx="0">
                  <c:v>不太同意</c:v>
                </c:pt>
              </c:strCache>
            </c:strRef>
          </c:tx>
          <c:spPr>
            <a:solidFill>
              <a:srgbClr val="FF7C80"/>
            </a:solidFill>
            <a:ln>
              <a:solidFill>
                <a:srgbClr val="FF0000"/>
              </a:solidFill>
            </a:ln>
          </c:spPr>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Affect'!$I$2:$I$8</c:f>
              <c:numCache>
                <c:formatCode>0.00%</c:formatCode>
                <c:ptCount val="7"/>
                <c:pt idx="0">
                  <c:v>0.29849155703284647</c:v>
                </c:pt>
                <c:pt idx="1">
                  <c:v>0.33888705037802691</c:v>
                </c:pt>
                <c:pt idx="2">
                  <c:v>0.33602147118307868</c:v>
                </c:pt>
                <c:pt idx="3">
                  <c:v>0.31796630044100038</c:v>
                </c:pt>
                <c:pt idx="4">
                  <c:v>0.28291608863321088</c:v>
                </c:pt>
                <c:pt idx="5">
                  <c:v>0.23754916483628796</c:v>
                </c:pt>
                <c:pt idx="6">
                  <c:v>0.27262308025367432</c:v>
                </c:pt>
              </c:numCache>
            </c:numRef>
          </c:val>
        </c:ser>
        <c:ser>
          <c:idx val="2"/>
          <c:order val="2"/>
          <c:tx>
            <c:strRef>
              <c:f>'Negative Affect'!$J$1</c:f>
              <c:strCache>
                <c:ptCount val="1"/>
                <c:pt idx="0">
                  <c:v>相當同意</c:v>
                </c:pt>
              </c:strCache>
            </c:strRef>
          </c:tx>
          <c:spPr>
            <a:solidFill>
              <a:srgbClr val="00CC99"/>
            </a:solidFill>
            <a:ln>
              <a:solidFill>
                <a:srgbClr val="006600"/>
              </a:solidFill>
            </a:ln>
          </c:spPr>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Affect'!$J$2:$J$8</c:f>
              <c:numCache>
                <c:formatCode>0.00%</c:formatCode>
                <c:ptCount val="7"/>
                <c:pt idx="0">
                  <c:v>9.1559570176217922E-2</c:v>
                </c:pt>
                <c:pt idx="1">
                  <c:v>0.13540208232568796</c:v>
                </c:pt>
                <c:pt idx="2">
                  <c:v>9.5704491394991223E-2</c:v>
                </c:pt>
                <c:pt idx="3">
                  <c:v>0.11880241657957118</c:v>
                </c:pt>
                <c:pt idx="4">
                  <c:v>7.8922248666810899E-2</c:v>
                </c:pt>
                <c:pt idx="5">
                  <c:v>6.9686366654747922E-2</c:v>
                </c:pt>
                <c:pt idx="6">
                  <c:v>7.9922573415174586E-2</c:v>
                </c:pt>
              </c:numCache>
            </c:numRef>
          </c:val>
        </c:ser>
        <c:ser>
          <c:idx val="3"/>
          <c:order val="3"/>
          <c:tx>
            <c:strRef>
              <c:f>'Negative Affect'!$K$1</c:f>
              <c:strCache>
                <c:ptCount val="1"/>
                <c:pt idx="0">
                  <c:v>極之同意</c:v>
                </c:pt>
              </c:strCache>
            </c:strRef>
          </c:tx>
          <c:spPr>
            <a:solidFill>
              <a:srgbClr val="CC66FF"/>
            </a:solidFill>
            <a:ln>
              <a:solidFill>
                <a:srgbClr val="7030A0"/>
              </a:solidFill>
            </a:ln>
          </c:spPr>
          <c:cat>
            <c:strRef>
              <c:f>'Negative Affect'!$F$2:$F$8</c:f>
              <c:strCache>
                <c:ptCount val="7"/>
                <c:pt idx="0">
                  <c:v>我在學校感到孤單。</c:v>
                </c:pt>
                <c:pt idx="1">
                  <c:v>我在學校感到憂慮。</c:v>
                </c:pt>
                <c:pt idx="2">
                  <c:v>我在學校感到不快樂。</c:v>
                </c:pt>
                <c:pt idx="3">
                  <c:v>我在學校感到煩躁。</c:v>
                </c:pt>
                <c:pt idx="4">
                  <c:v>我在學校感到無助。</c:v>
                </c:pt>
                <c:pt idx="5">
                  <c:v>我在學校感到受威脅。</c:v>
                </c:pt>
                <c:pt idx="6">
                  <c:v>我在學校感到被忽略。</c:v>
                </c:pt>
              </c:strCache>
            </c:strRef>
          </c:cat>
          <c:val>
            <c:numRef>
              <c:f>'Negative Affect'!$K$2:$K$8</c:f>
              <c:numCache>
                <c:formatCode>0.00%</c:formatCode>
                <c:ptCount val="7"/>
                <c:pt idx="0">
                  <c:v>6.3128782208238712E-2</c:v>
                </c:pt>
                <c:pt idx="1">
                  <c:v>7.4510602550721894E-2</c:v>
                </c:pt>
                <c:pt idx="2">
                  <c:v>6.0699339837439845E-2</c:v>
                </c:pt>
                <c:pt idx="3">
                  <c:v>7.2344439062938304E-2</c:v>
                </c:pt>
                <c:pt idx="4">
                  <c:v>5.3722111211515808E-2</c:v>
                </c:pt>
                <c:pt idx="5">
                  <c:v>5.442611227460796E-2</c:v>
                </c:pt>
                <c:pt idx="6">
                  <c:v>5.7802511270152582E-2</c:v>
                </c:pt>
              </c:numCache>
            </c:numRef>
          </c:val>
        </c:ser>
        <c:overlap val="100"/>
        <c:axId val="76079104"/>
        <c:axId val="76080640"/>
      </c:barChart>
      <c:catAx>
        <c:axId val="76079104"/>
        <c:scaling>
          <c:orientation val="minMax"/>
        </c:scaling>
        <c:axPos val="l"/>
        <c:numFmt formatCode="General" sourceLinked="1"/>
        <c:tickLblPos val="nextTo"/>
        <c:txPr>
          <a:bodyPr/>
          <a:lstStyle/>
          <a:p>
            <a:pPr>
              <a:defRPr lang="zh-TW" sz="1800" b="1"/>
            </a:pPr>
            <a:endParaRPr lang="zh-TW"/>
          </a:p>
        </c:txPr>
        <c:crossAx val="76080640"/>
        <c:crosses val="autoZero"/>
        <c:auto val="1"/>
        <c:lblAlgn val="ctr"/>
        <c:lblOffset val="100"/>
      </c:catAx>
      <c:valAx>
        <c:axId val="76080640"/>
        <c:scaling>
          <c:orientation val="minMax"/>
        </c:scaling>
        <c:axPos val="b"/>
        <c:majorGridlines/>
        <c:numFmt formatCode="0%" sourceLinked="1"/>
        <c:tickLblPos val="nextTo"/>
        <c:txPr>
          <a:bodyPr/>
          <a:lstStyle/>
          <a:p>
            <a:pPr>
              <a:defRPr lang="zh-TW" sz="1600" b="1"/>
            </a:pPr>
            <a:endParaRPr lang="zh-TW"/>
          </a:p>
        </c:txPr>
        <c:crossAx val="76079104"/>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zh-TW" sz="1800" b="1" i="0" baseline="0"/>
              <a:t>師生關係</a:t>
            </a:r>
            <a:endParaRPr lang="en-US" altLang="zh-TW" sz="1800" b="1" i="0" baseline="0"/>
          </a:p>
        </c:rich>
      </c:tx>
    </c:title>
    <c:plotArea>
      <c:layout/>
      <c:barChart>
        <c:barDir val="bar"/>
        <c:grouping val="percentStacked"/>
        <c:ser>
          <c:idx val="0"/>
          <c:order val="0"/>
          <c:tx>
            <c:strRef>
              <c:f>'Teacher-Student Relationship'!$H$1</c:f>
              <c:strCache>
                <c:ptCount val="1"/>
                <c:pt idx="0">
                  <c:v>毫不同意</c:v>
                </c:pt>
              </c:strCache>
            </c:strRef>
          </c:tx>
          <c:spPr>
            <a:solidFill>
              <a:srgbClr val="3399FF"/>
            </a:solidFill>
            <a:ln>
              <a:solidFill>
                <a:srgbClr val="0000FF"/>
              </a:solidFill>
            </a:ln>
          </c:spPr>
          <c:cat>
            <c:strRef>
              <c:f>'Teacher-Student Relationship'!$F$2:$F$8</c:f>
              <c:strCache>
                <c:ptCount val="7"/>
                <c:pt idx="0">
                  <c:v>老師公正地對待我。</c:v>
                </c:pt>
                <c:pt idx="1">
                  <c:v>老師樂於在學習上幫助我。</c:v>
                </c:pt>
                <c:pt idx="2">
                  <c:v>老師樂於聽我傾訴。</c:v>
                </c:pt>
                <c:pt idx="3">
                  <c:v>老師協助我做到最好。</c:v>
                </c:pt>
                <c:pt idx="4">
                  <c:v>我得到老師在班上公平對待。</c:v>
                </c:pt>
                <c:pt idx="5">
                  <c:v>老師樂於助我解決疑難。</c:v>
                </c:pt>
                <c:pt idx="6">
                  <c:v>老師耐心地指導我。</c:v>
                </c:pt>
              </c:strCache>
            </c:strRef>
          </c:cat>
          <c:val>
            <c:numRef>
              <c:f>'Teacher-Student Relationship'!$H$2:$H$8</c:f>
              <c:numCache>
                <c:formatCode>0.00%</c:formatCode>
                <c:ptCount val="7"/>
                <c:pt idx="0">
                  <c:v>3.8927741886351806E-2</c:v>
                </c:pt>
                <c:pt idx="1">
                  <c:v>2.1847841300945442E-2</c:v>
                </c:pt>
                <c:pt idx="2">
                  <c:v>8.2316413656202694E-2</c:v>
                </c:pt>
                <c:pt idx="3">
                  <c:v>3.8214372065205025E-2</c:v>
                </c:pt>
                <c:pt idx="4">
                  <c:v>4.8552002658282849E-2</c:v>
                </c:pt>
                <c:pt idx="5">
                  <c:v>3.192744811308653E-2</c:v>
                </c:pt>
                <c:pt idx="6">
                  <c:v>3.0337987456409126E-2</c:v>
                </c:pt>
              </c:numCache>
            </c:numRef>
          </c:val>
        </c:ser>
        <c:ser>
          <c:idx val="1"/>
          <c:order val="1"/>
          <c:tx>
            <c:strRef>
              <c:f>'Teacher-Student Relationship'!$I$1</c:f>
              <c:strCache>
                <c:ptCount val="1"/>
                <c:pt idx="0">
                  <c:v>不太同意</c:v>
                </c:pt>
              </c:strCache>
            </c:strRef>
          </c:tx>
          <c:spPr>
            <a:solidFill>
              <a:srgbClr val="FF7C80"/>
            </a:solidFill>
            <a:ln>
              <a:solidFill>
                <a:srgbClr val="FF0000"/>
              </a:solidFill>
            </a:ln>
          </c:spPr>
          <c:cat>
            <c:strRef>
              <c:f>'Teacher-Student Relationship'!$F$2:$F$8</c:f>
              <c:strCache>
                <c:ptCount val="7"/>
                <c:pt idx="0">
                  <c:v>老師公正地對待我。</c:v>
                </c:pt>
                <c:pt idx="1">
                  <c:v>老師樂於在學習上幫助我。</c:v>
                </c:pt>
                <c:pt idx="2">
                  <c:v>老師樂於聽我傾訴。</c:v>
                </c:pt>
                <c:pt idx="3">
                  <c:v>老師協助我做到最好。</c:v>
                </c:pt>
                <c:pt idx="4">
                  <c:v>我得到老師在班上公平對待。</c:v>
                </c:pt>
                <c:pt idx="5">
                  <c:v>老師樂於助我解決疑難。</c:v>
                </c:pt>
                <c:pt idx="6">
                  <c:v>老師耐心地指導我。</c:v>
                </c:pt>
              </c:strCache>
            </c:strRef>
          </c:cat>
          <c:val>
            <c:numRef>
              <c:f>'Teacher-Student Relationship'!$I$2:$I$8</c:f>
              <c:numCache>
                <c:formatCode>0.00%</c:formatCode>
                <c:ptCount val="7"/>
                <c:pt idx="0">
                  <c:v>0.12810489040070061</c:v>
                </c:pt>
                <c:pt idx="1">
                  <c:v>8.6220717912175809E-2</c:v>
                </c:pt>
                <c:pt idx="2">
                  <c:v>0.21037830684464351</c:v>
                </c:pt>
                <c:pt idx="3">
                  <c:v>0.13411297608897588</c:v>
                </c:pt>
                <c:pt idx="4">
                  <c:v>0.14063338701019895</c:v>
                </c:pt>
                <c:pt idx="5">
                  <c:v>0.11434362092408742</c:v>
                </c:pt>
                <c:pt idx="6">
                  <c:v>0.10374318787541288</c:v>
                </c:pt>
              </c:numCache>
            </c:numRef>
          </c:val>
        </c:ser>
        <c:ser>
          <c:idx val="2"/>
          <c:order val="2"/>
          <c:tx>
            <c:strRef>
              <c:f>'Teacher-Student Relationship'!$J$1</c:f>
              <c:strCache>
                <c:ptCount val="1"/>
                <c:pt idx="0">
                  <c:v>相當同意</c:v>
                </c:pt>
              </c:strCache>
            </c:strRef>
          </c:tx>
          <c:spPr>
            <a:solidFill>
              <a:srgbClr val="00CC99"/>
            </a:solidFill>
            <a:ln>
              <a:solidFill>
                <a:srgbClr val="006600"/>
              </a:solidFill>
            </a:ln>
          </c:spPr>
          <c:cat>
            <c:strRef>
              <c:f>'Teacher-Student Relationship'!$F$2:$F$8</c:f>
              <c:strCache>
                <c:ptCount val="7"/>
                <c:pt idx="0">
                  <c:v>老師公正地對待我。</c:v>
                </c:pt>
                <c:pt idx="1">
                  <c:v>老師樂於在學習上幫助我。</c:v>
                </c:pt>
                <c:pt idx="2">
                  <c:v>老師樂於聽我傾訴。</c:v>
                </c:pt>
                <c:pt idx="3">
                  <c:v>老師協助我做到最好。</c:v>
                </c:pt>
                <c:pt idx="4">
                  <c:v>我得到老師在班上公平對待。</c:v>
                </c:pt>
                <c:pt idx="5">
                  <c:v>老師樂於助我解決疑難。</c:v>
                </c:pt>
                <c:pt idx="6">
                  <c:v>老師耐心地指導我。</c:v>
                </c:pt>
              </c:strCache>
            </c:strRef>
          </c:cat>
          <c:val>
            <c:numRef>
              <c:f>'Teacher-Student Relationship'!$J$2:$J$8</c:f>
              <c:numCache>
                <c:formatCode>0.00%</c:formatCode>
                <c:ptCount val="7"/>
                <c:pt idx="0">
                  <c:v>0.41376115348978876</c:v>
                </c:pt>
                <c:pt idx="1">
                  <c:v>0.40788151013500684</c:v>
                </c:pt>
                <c:pt idx="2">
                  <c:v>0.40683573619046431</c:v>
                </c:pt>
                <c:pt idx="3">
                  <c:v>0.4035351157375005</c:v>
                </c:pt>
                <c:pt idx="4">
                  <c:v>0.41423203742044334</c:v>
                </c:pt>
                <c:pt idx="5">
                  <c:v>0.41830216270299475</c:v>
                </c:pt>
                <c:pt idx="6">
                  <c:v>0.39801371043663897</c:v>
                </c:pt>
              </c:numCache>
            </c:numRef>
          </c:val>
        </c:ser>
        <c:ser>
          <c:idx val="3"/>
          <c:order val="3"/>
          <c:tx>
            <c:strRef>
              <c:f>'Teacher-Student Relationship'!$K$1</c:f>
              <c:strCache>
                <c:ptCount val="1"/>
                <c:pt idx="0">
                  <c:v>極之同意</c:v>
                </c:pt>
              </c:strCache>
            </c:strRef>
          </c:tx>
          <c:spPr>
            <a:solidFill>
              <a:srgbClr val="CC66FF"/>
            </a:solidFill>
            <a:ln>
              <a:solidFill>
                <a:srgbClr val="7030A0"/>
              </a:solidFill>
            </a:ln>
          </c:spPr>
          <c:cat>
            <c:strRef>
              <c:f>'Teacher-Student Relationship'!$F$2:$F$8</c:f>
              <c:strCache>
                <c:ptCount val="7"/>
                <c:pt idx="0">
                  <c:v>老師公正地對待我。</c:v>
                </c:pt>
                <c:pt idx="1">
                  <c:v>老師樂於在學習上幫助我。</c:v>
                </c:pt>
                <c:pt idx="2">
                  <c:v>老師樂於聽我傾訴。</c:v>
                </c:pt>
                <c:pt idx="3">
                  <c:v>老師協助我做到最好。</c:v>
                </c:pt>
                <c:pt idx="4">
                  <c:v>我得到老師在班上公平對待。</c:v>
                </c:pt>
                <c:pt idx="5">
                  <c:v>老師樂於助我解決疑難。</c:v>
                </c:pt>
                <c:pt idx="6">
                  <c:v>老師耐心地指導我。</c:v>
                </c:pt>
              </c:strCache>
            </c:strRef>
          </c:cat>
          <c:val>
            <c:numRef>
              <c:f>'Teacher-Student Relationship'!$K$2:$K$8</c:f>
              <c:numCache>
                <c:formatCode>0.00%</c:formatCode>
                <c:ptCount val="7"/>
                <c:pt idx="0">
                  <c:v>0.41920621422315862</c:v>
                </c:pt>
                <c:pt idx="1">
                  <c:v>0.48404993065187241</c:v>
                </c:pt>
                <c:pt idx="2">
                  <c:v>0.30046954330869047</c:v>
                </c:pt>
                <c:pt idx="3">
                  <c:v>0.42413753610831806</c:v>
                </c:pt>
                <c:pt idx="4">
                  <c:v>0.39658257291107657</c:v>
                </c:pt>
                <c:pt idx="5">
                  <c:v>0.43542676825983401</c:v>
                </c:pt>
                <c:pt idx="6">
                  <c:v>0.46790511423153924</c:v>
                </c:pt>
              </c:numCache>
            </c:numRef>
          </c:val>
        </c:ser>
        <c:overlap val="100"/>
        <c:axId val="82513920"/>
        <c:axId val="82515456"/>
      </c:barChart>
      <c:catAx>
        <c:axId val="82513920"/>
        <c:scaling>
          <c:orientation val="minMax"/>
        </c:scaling>
        <c:axPos val="l"/>
        <c:numFmt formatCode="General" sourceLinked="1"/>
        <c:tickLblPos val="nextTo"/>
        <c:txPr>
          <a:bodyPr/>
          <a:lstStyle/>
          <a:p>
            <a:pPr>
              <a:defRPr lang="zh-TW" sz="1800" b="1"/>
            </a:pPr>
            <a:endParaRPr lang="zh-TW"/>
          </a:p>
        </c:txPr>
        <c:crossAx val="82515456"/>
        <c:crosses val="autoZero"/>
        <c:auto val="1"/>
        <c:lblAlgn val="ctr"/>
        <c:lblOffset val="100"/>
      </c:catAx>
      <c:valAx>
        <c:axId val="82515456"/>
        <c:scaling>
          <c:orientation val="minMax"/>
        </c:scaling>
        <c:axPos val="b"/>
        <c:majorGridlines/>
        <c:numFmt formatCode="0%" sourceLinked="1"/>
        <c:tickLblPos val="nextTo"/>
        <c:txPr>
          <a:bodyPr/>
          <a:lstStyle/>
          <a:p>
            <a:pPr>
              <a:defRPr lang="zh-TW" sz="1600" b="1"/>
            </a:pPr>
            <a:endParaRPr lang="zh-TW"/>
          </a:p>
        </c:txPr>
        <c:crossAx val="82513920"/>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zh-TW" sz="1800" b="1" i="0" baseline="0"/>
              <a:t>成就感</a:t>
            </a:r>
            <a:endParaRPr lang="en-US" altLang="zh-TW" sz="1800" b="1" i="0" baseline="0"/>
          </a:p>
        </c:rich>
      </c:tx>
    </c:title>
    <c:plotArea>
      <c:layout/>
      <c:barChart>
        <c:barDir val="bar"/>
        <c:grouping val="percentStacked"/>
        <c:ser>
          <c:idx val="0"/>
          <c:order val="0"/>
          <c:tx>
            <c:strRef>
              <c:f>Achievement!$H$1</c:f>
              <c:strCache>
                <c:ptCount val="1"/>
                <c:pt idx="0">
                  <c:v>毫不同意</c:v>
                </c:pt>
              </c:strCache>
            </c:strRef>
          </c:tx>
          <c:spPr>
            <a:solidFill>
              <a:srgbClr val="3399FF"/>
            </a:solidFill>
            <a:ln>
              <a:solidFill>
                <a:srgbClr val="0000FF"/>
              </a:solidFill>
            </a:ln>
          </c:spPr>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Achievement!$H$2:$H$7</c:f>
              <c:numCache>
                <c:formatCode>0.00%</c:formatCode>
                <c:ptCount val="6"/>
                <c:pt idx="0">
                  <c:v>9.8334010564811267E-2</c:v>
                </c:pt>
                <c:pt idx="1">
                  <c:v>7.5793124553708263E-2</c:v>
                </c:pt>
                <c:pt idx="2">
                  <c:v>0.10148767067454655</c:v>
                </c:pt>
                <c:pt idx="3">
                  <c:v>0.10217858238723548</c:v>
                </c:pt>
                <c:pt idx="4">
                  <c:v>7.2630827297765987E-2</c:v>
                </c:pt>
                <c:pt idx="5">
                  <c:v>7.9766536964980775E-2</c:v>
                </c:pt>
              </c:numCache>
            </c:numRef>
          </c:val>
        </c:ser>
        <c:ser>
          <c:idx val="1"/>
          <c:order val="1"/>
          <c:tx>
            <c:strRef>
              <c:f>Achievement!$I$1</c:f>
              <c:strCache>
                <c:ptCount val="1"/>
                <c:pt idx="0">
                  <c:v>不太同意</c:v>
                </c:pt>
              </c:strCache>
            </c:strRef>
          </c:tx>
          <c:spPr>
            <a:solidFill>
              <a:srgbClr val="FF7C80"/>
            </a:solidFill>
            <a:ln>
              <a:solidFill>
                <a:srgbClr val="FF0000"/>
              </a:solidFill>
            </a:ln>
          </c:spPr>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Achievement!$I$2:$I$7</c:f>
              <c:numCache>
                <c:formatCode>0.00%</c:formatCode>
                <c:ptCount val="6"/>
                <c:pt idx="0">
                  <c:v>0.30963023161316539</c:v>
                </c:pt>
                <c:pt idx="1">
                  <c:v>0.28756503111292481</c:v>
                </c:pt>
                <c:pt idx="2">
                  <c:v>0.32881597717546535</c:v>
                </c:pt>
                <c:pt idx="3">
                  <c:v>0.28863659609287162</c:v>
                </c:pt>
                <c:pt idx="4">
                  <c:v>0.23023564215036257</c:v>
                </c:pt>
                <c:pt idx="5">
                  <c:v>0.19956993651443836</c:v>
                </c:pt>
              </c:numCache>
            </c:numRef>
          </c:val>
        </c:ser>
        <c:ser>
          <c:idx val="2"/>
          <c:order val="2"/>
          <c:tx>
            <c:strRef>
              <c:f>Achievement!$J$1</c:f>
              <c:strCache>
                <c:ptCount val="1"/>
                <c:pt idx="0">
                  <c:v>相當同意</c:v>
                </c:pt>
              </c:strCache>
            </c:strRef>
          </c:tx>
          <c:spPr>
            <a:solidFill>
              <a:srgbClr val="00CC99"/>
            </a:solidFill>
            <a:ln>
              <a:solidFill>
                <a:srgbClr val="006600"/>
              </a:solidFill>
            </a:ln>
          </c:spPr>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Achievement!$J$2:$J$7</c:f>
              <c:numCache>
                <c:formatCode>0.00%</c:formatCode>
                <c:ptCount val="6"/>
                <c:pt idx="0">
                  <c:v>0.39577407557903393</c:v>
                </c:pt>
                <c:pt idx="1">
                  <c:v>0.4527185555442213</c:v>
                </c:pt>
                <c:pt idx="2">
                  <c:v>0.38149582229468204</c:v>
                </c:pt>
                <c:pt idx="3">
                  <c:v>0.37097269100951341</c:v>
                </c:pt>
                <c:pt idx="4">
                  <c:v>0.43068448434152873</c:v>
                </c:pt>
                <c:pt idx="5">
                  <c:v>0.3830636903542915</c:v>
                </c:pt>
              </c:numCache>
            </c:numRef>
          </c:val>
        </c:ser>
        <c:ser>
          <c:idx val="3"/>
          <c:order val="3"/>
          <c:tx>
            <c:strRef>
              <c:f>Achievement!$K$1</c:f>
              <c:strCache>
                <c:ptCount val="1"/>
                <c:pt idx="0">
                  <c:v>極之同意</c:v>
                </c:pt>
              </c:strCache>
            </c:strRef>
          </c:tx>
          <c:spPr>
            <a:solidFill>
              <a:srgbClr val="CC66FF"/>
            </a:solidFill>
            <a:ln>
              <a:solidFill>
                <a:srgbClr val="7030A0"/>
              </a:solidFill>
            </a:ln>
          </c:spPr>
          <c:cat>
            <c:strRef>
              <c:f>Achievement!$F$2:$F$7</c:f>
              <c:strCache>
                <c:ptCount val="6"/>
                <c:pt idx="0">
                  <c:v>我是個成功學生。</c:v>
                </c:pt>
                <c:pt idx="1">
                  <c:v>我的習作表現良好。</c:v>
                </c:pt>
                <c:pt idx="2">
                  <c:v>我於學業上常常有滿意表現。</c:v>
                </c:pt>
                <c:pt idx="3">
                  <c:v>在學校，我經常享受成功經驗。</c:v>
                </c:pt>
                <c:pt idx="4">
                  <c:v>我很投入做習作。</c:v>
                </c:pt>
                <c:pt idx="5">
                  <c:v>在學校，我知道我能夠成功。</c:v>
                </c:pt>
              </c:strCache>
            </c:strRef>
          </c:cat>
          <c:val>
            <c:numRef>
              <c:f>Achievement!$K$2:$K$7</c:f>
              <c:numCache>
                <c:formatCode>0.00%</c:formatCode>
                <c:ptCount val="6"/>
                <c:pt idx="0">
                  <c:v>0.19626168224299098</c:v>
                </c:pt>
                <c:pt idx="1">
                  <c:v>0.18392328878914663</c:v>
                </c:pt>
                <c:pt idx="2">
                  <c:v>0.18820052985530891</c:v>
                </c:pt>
                <c:pt idx="3">
                  <c:v>0.23821213051038212</c:v>
                </c:pt>
                <c:pt idx="4">
                  <c:v>0.26644904621034377</c:v>
                </c:pt>
                <c:pt idx="5">
                  <c:v>0.3375998361662913</c:v>
                </c:pt>
              </c:numCache>
            </c:numRef>
          </c:val>
        </c:ser>
        <c:overlap val="100"/>
        <c:axId val="82448768"/>
        <c:axId val="82450304"/>
      </c:barChart>
      <c:catAx>
        <c:axId val="82448768"/>
        <c:scaling>
          <c:orientation val="minMax"/>
        </c:scaling>
        <c:axPos val="l"/>
        <c:numFmt formatCode="General" sourceLinked="1"/>
        <c:tickLblPos val="nextTo"/>
        <c:txPr>
          <a:bodyPr/>
          <a:lstStyle/>
          <a:p>
            <a:pPr>
              <a:defRPr lang="zh-TW" sz="1800" b="1"/>
            </a:pPr>
            <a:endParaRPr lang="zh-TW"/>
          </a:p>
        </c:txPr>
        <c:crossAx val="82450304"/>
        <c:crosses val="autoZero"/>
        <c:auto val="1"/>
        <c:lblAlgn val="ctr"/>
        <c:lblOffset val="100"/>
      </c:catAx>
      <c:valAx>
        <c:axId val="82450304"/>
        <c:scaling>
          <c:orientation val="minMax"/>
        </c:scaling>
        <c:axPos val="b"/>
        <c:majorGridlines/>
        <c:numFmt formatCode="0%" sourceLinked="1"/>
        <c:tickLblPos val="nextTo"/>
        <c:txPr>
          <a:bodyPr/>
          <a:lstStyle/>
          <a:p>
            <a:pPr>
              <a:defRPr lang="zh-TW" sz="1600" b="1"/>
            </a:pPr>
            <a:endParaRPr lang="zh-TW"/>
          </a:p>
        </c:txPr>
        <c:crossAx val="82448768"/>
        <c:crosses val="autoZero"/>
        <c:crossBetween val="between"/>
      </c:valAx>
    </c:plotArea>
    <c:legend>
      <c:legendPos val="r"/>
      <c:txPr>
        <a:bodyPr/>
        <a:lstStyle/>
        <a:p>
          <a:pPr>
            <a:defRPr lang="zh-TW" sz="1400" b="1"/>
          </a:pPr>
          <a:endParaRPr lang="zh-TW"/>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lang="zh-TW"/>
            </a:pPr>
            <a:r>
              <a:rPr lang="zh-TW" altLang="zh-TW" sz="1800" b="1" i="0" baseline="0"/>
              <a:t>機會</a:t>
            </a:r>
            <a:endParaRPr lang="en-US" altLang="zh-TW" sz="1800" b="1" i="0" baseline="0"/>
          </a:p>
        </c:rich>
      </c:tx>
    </c:title>
    <c:plotArea>
      <c:layout/>
      <c:barChart>
        <c:barDir val="bar"/>
        <c:grouping val="percentStacked"/>
        <c:ser>
          <c:idx val="0"/>
          <c:order val="0"/>
          <c:tx>
            <c:strRef>
              <c:f>Opportunity!$H$1</c:f>
              <c:strCache>
                <c:ptCount val="1"/>
                <c:pt idx="0">
                  <c:v>毫不同意</c:v>
                </c:pt>
              </c:strCache>
            </c:strRef>
          </c:tx>
          <c:spPr>
            <a:solidFill>
              <a:srgbClr val="3399FF"/>
            </a:solidFill>
            <a:ln>
              <a:solidFill>
                <a:srgbClr val="0000FF"/>
              </a:solidFill>
            </a:ln>
          </c:spPr>
          <c:cat>
            <c:strRef>
              <c:f>Opportunity!$F$2:$F$8</c:f>
              <c:strCache>
                <c:ptCount val="7"/>
                <c:pt idx="0">
                  <c:v>學校能為我前途作好準備。</c:v>
                </c:pt>
                <c:pt idx="1">
                  <c:v>我在學校能學習到對我重要的知識。</c:v>
                </c:pt>
                <c:pt idx="2">
                  <c:v>我在學校所學的能為我中學生活作準備。</c:v>
                </c:pt>
                <c:pt idx="3">
                  <c:v>我在學校學到我需要知道的東西。</c:v>
                </c:pt>
                <c:pt idx="4">
                  <c:v>我在學校學到有用的東西。</c:v>
                </c:pt>
                <c:pt idx="5">
                  <c:v>我懂得處理學校的習作。</c:v>
                </c:pt>
                <c:pt idx="6">
                  <c:v>我能趕上學校的學習進度。</c:v>
                </c:pt>
              </c:strCache>
            </c:strRef>
          </c:cat>
          <c:val>
            <c:numRef>
              <c:f>Opportunity!$H$2:$H$8</c:f>
              <c:numCache>
                <c:formatCode>0.00%</c:formatCode>
                <c:ptCount val="7"/>
                <c:pt idx="0">
                  <c:v>5.2775804323556302E-2</c:v>
                </c:pt>
                <c:pt idx="1">
                  <c:v>3.0408163265306178E-2</c:v>
                </c:pt>
                <c:pt idx="2">
                  <c:v>4.6857492105531376E-2</c:v>
                </c:pt>
                <c:pt idx="3">
                  <c:v>4.2583683079127924E-2</c:v>
                </c:pt>
                <c:pt idx="4">
                  <c:v>3.0686104597818342E-2</c:v>
                </c:pt>
                <c:pt idx="5">
                  <c:v>4.4209662529490212E-2</c:v>
                </c:pt>
                <c:pt idx="6">
                  <c:v>5.73494957726393E-2</c:v>
                </c:pt>
              </c:numCache>
            </c:numRef>
          </c:val>
        </c:ser>
        <c:ser>
          <c:idx val="1"/>
          <c:order val="1"/>
          <c:tx>
            <c:strRef>
              <c:f>Opportunity!$I$1</c:f>
              <c:strCache>
                <c:ptCount val="1"/>
                <c:pt idx="0">
                  <c:v>不太同意</c:v>
                </c:pt>
              </c:strCache>
            </c:strRef>
          </c:tx>
          <c:spPr>
            <a:solidFill>
              <a:srgbClr val="FF7C80"/>
            </a:solidFill>
            <a:ln>
              <a:solidFill>
                <a:srgbClr val="FF0000"/>
              </a:solidFill>
            </a:ln>
          </c:spPr>
          <c:cat>
            <c:strRef>
              <c:f>Opportunity!$F$2:$F$8</c:f>
              <c:strCache>
                <c:ptCount val="7"/>
                <c:pt idx="0">
                  <c:v>學校能為我前途作好準備。</c:v>
                </c:pt>
                <c:pt idx="1">
                  <c:v>我在學校能學習到對我重要的知識。</c:v>
                </c:pt>
                <c:pt idx="2">
                  <c:v>我在學校所學的能為我中學生活作準備。</c:v>
                </c:pt>
                <c:pt idx="3">
                  <c:v>我在學校學到我需要知道的東西。</c:v>
                </c:pt>
                <c:pt idx="4">
                  <c:v>我在學校學到有用的東西。</c:v>
                </c:pt>
                <c:pt idx="5">
                  <c:v>我懂得處理學校的習作。</c:v>
                </c:pt>
                <c:pt idx="6">
                  <c:v>我能趕上學校的學習進度。</c:v>
                </c:pt>
              </c:strCache>
            </c:strRef>
          </c:cat>
          <c:val>
            <c:numRef>
              <c:f>Opportunity!$I$2:$I$8</c:f>
              <c:numCache>
                <c:formatCode>0.00%</c:formatCode>
                <c:ptCount val="7"/>
                <c:pt idx="0">
                  <c:v>0.14422003450725704</c:v>
                </c:pt>
                <c:pt idx="1">
                  <c:v>8.887755102040816E-2</c:v>
                </c:pt>
                <c:pt idx="2">
                  <c:v>0.12549658755220586</c:v>
                </c:pt>
                <c:pt idx="3">
                  <c:v>0.11342000204729252</c:v>
                </c:pt>
                <c:pt idx="4">
                  <c:v>8.1761647466612297E-2</c:v>
                </c:pt>
                <c:pt idx="5">
                  <c:v>0.15652887475638541</c:v>
                </c:pt>
                <c:pt idx="6">
                  <c:v>0.17092798207191642</c:v>
                </c:pt>
              </c:numCache>
            </c:numRef>
          </c:val>
        </c:ser>
        <c:ser>
          <c:idx val="2"/>
          <c:order val="2"/>
          <c:tx>
            <c:strRef>
              <c:f>Opportunity!$J$1</c:f>
              <c:strCache>
                <c:ptCount val="1"/>
                <c:pt idx="0">
                  <c:v>相當同意</c:v>
                </c:pt>
              </c:strCache>
            </c:strRef>
          </c:tx>
          <c:spPr>
            <a:solidFill>
              <a:srgbClr val="00CC99"/>
            </a:solidFill>
            <a:ln>
              <a:solidFill>
                <a:srgbClr val="006600"/>
              </a:solidFill>
            </a:ln>
          </c:spPr>
          <c:cat>
            <c:strRef>
              <c:f>Opportunity!$F$2:$F$8</c:f>
              <c:strCache>
                <c:ptCount val="7"/>
                <c:pt idx="0">
                  <c:v>學校能為我前途作好準備。</c:v>
                </c:pt>
                <c:pt idx="1">
                  <c:v>我在學校能學習到對我重要的知識。</c:v>
                </c:pt>
                <c:pt idx="2">
                  <c:v>我在學校所學的能為我中學生活作準備。</c:v>
                </c:pt>
                <c:pt idx="3">
                  <c:v>我在學校學到我需要知道的東西。</c:v>
                </c:pt>
                <c:pt idx="4">
                  <c:v>我在學校學到有用的東西。</c:v>
                </c:pt>
                <c:pt idx="5">
                  <c:v>我懂得處理學校的習作。</c:v>
                </c:pt>
                <c:pt idx="6">
                  <c:v>我能趕上學校的學習進度。</c:v>
                </c:pt>
              </c:strCache>
            </c:strRef>
          </c:cat>
          <c:val>
            <c:numRef>
              <c:f>Opportunity!$J$2:$J$8</c:f>
              <c:numCache>
                <c:formatCode>0.00%</c:formatCode>
                <c:ptCount val="7"/>
                <c:pt idx="0">
                  <c:v>0.40647518522277576</c:v>
                </c:pt>
                <c:pt idx="1">
                  <c:v>0.40846938775510261</c:v>
                </c:pt>
                <c:pt idx="2">
                  <c:v>0.4129571152083123</c:v>
                </c:pt>
                <c:pt idx="3">
                  <c:v>0.41498618077592464</c:v>
                </c:pt>
                <c:pt idx="4">
                  <c:v>0.40289530023447917</c:v>
                </c:pt>
                <c:pt idx="5">
                  <c:v>0.45071289363011591</c:v>
                </c:pt>
                <c:pt idx="6">
                  <c:v>0.41794845675868392</c:v>
                </c:pt>
              </c:numCache>
            </c:numRef>
          </c:val>
        </c:ser>
        <c:ser>
          <c:idx val="3"/>
          <c:order val="3"/>
          <c:tx>
            <c:strRef>
              <c:f>Opportunity!$K$1</c:f>
              <c:strCache>
                <c:ptCount val="1"/>
                <c:pt idx="0">
                  <c:v>極之同意</c:v>
                </c:pt>
              </c:strCache>
            </c:strRef>
          </c:tx>
          <c:spPr>
            <a:solidFill>
              <a:srgbClr val="CC66FF"/>
            </a:solidFill>
            <a:ln>
              <a:solidFill>
                <a:srgbClr val="7030A0"/>
              </a:solidFill>
            </a:ln>
          </c:spPr>
          <c:cat>
            <c:strRef>
              <c:f>Opportunity!$F$2:$F$8</c:f>
              <c:strCache>
                <c:ptCount val="7"/>
                <c:pt idx="0">
                  <c:v>學校能為我前途作好準備。</c:v>
                </c:pt>
                <c:pt idx="1">
                  <c:v>我在學校能學習到對我重要的知識。</c:v>
                </c:pt>
                <c:pt idx="2">
                  <c:v>我在學校所學的能為我中學生活作準備。</c:v>
                </c:pt>
                <c:pt idx="3">
                  <c:v>我在學校學到我需要知道的東西。</c:v>
                </c:pt>
                <c:pt idx="4">
                  <c:v>我在學校學到有用的東西。</c:v>
                </c:pt>
                <c:pt idx="5">
                  <c:v>我懂得處理學校的習作。</c:v>
                </c:pt>
                <c:pt idx="6">
                  <c:v>我能趕上學校的學習進度。</c:v>
                </c:pt>
              </c:strCache>
            </c:strRef>
          </c:cat>
          <c:val>
            <c:numRef>
              <c:f>Opportunity!$K$2:$K$8</c:f>
              <c:numCache>
                <c:formatCode>0.00%</c:formatCode>
                <c:ptCount val="7"/>
                <c:pt idx="0">
                  <c:v>0.39652897594641401</c:v>
                </c:pt>
                <c:pt idx="1">
                  <c:v>0.47224489795918434</c:v>
                </c:pt>
                <c:pt idx="2">
                  <c:v>0.41468880513395256</c:v>
                </c:pt>
                <c:pt idx="3">
                  <c:v>0.42901013409765687</c:v>
                </c:pt>
                <c:pt idx="4">
                  <c:v>0.48465694770109086</c:v>
                </c:pt>
                <c:pt idx="5">
                  <c:v>0.34854856908400972</c:v>
                </c:pt>
                <c:pt idx="6">
                  <c:v>0.35377406539676165</c:v>
                </c:pt>
              </c:numCache>
            </c:numRef>
          </c:val>
        </c:ser>
        <c:overlap val="100"/>
        <c:axId val="82506112"/>
        <c:axId val="82507648"/>
      </c:barChart>
      <c:catAx>
        <c:axId val="82506112"/>
        <c:scaling>
          <c:orientation val="minMax"/>
        </c:scaling>
        <c:axPos val="l"/>
        <c:numFmt formatCode="General" sourceLinked="1"/>
        <c:tickLblPos val="nextTo"/>
        <c:txPr>
          <a:bodyPr/>
          <a:lstStyle/>
          <a:p>
            <a:pPr>
              <a:defRPr lang="zh-TW" sz="2000" b="1"/>
            </a:pPr>
            <a:endParaRPr lang="zh-TW"/>
          </a:p>
        </c:txPr>
        <c:crossAx val="82507648"/>
        <c:crosses val="autoZero"/>
        <c:auto val="1"/>
        <c:lblAlgn val="ctr"/>
        <c:lblOffset val="100"/>
      </c:catAx>
      <c:valAx>
        <c:axId val="82507648"/>
        <c:scaling>
          <c:orientation val="minMax"/>
        </c:scaling>
        <c:axPos val="b"/>
        <c:majorGridlines/>
        <c:numFmt formatCode="0%" sourceLinked="1"/>
        <c:tickLblPos val="nextTo"/>
        <c:txPr>
          <a:bodyPr/>
          <a:lstStyle/>
          <a:p>
            <a:pPr>
              <a:defRPr lang="zh-TW" sz="1600" b="1"/>
            </a:pPr>
            <a:endParaRPr lang="zh-TW"/>
          </a:p>
        </c:txPr>
        <c:crossAx val="82506112"/>
        <c:crosses val="autoZero"/>
        <c:crossBetween val="between"/>
      </c:valAx>
    </c:plotArea>
    <c:legend>
      <c:legendPos val="r"/>
      <c:txPr>
        <a:bodyPr/>
        <a:lstStyle/>
        <a:p>
          <a:pPr>
            <a:defRPr lang="zh-TW" sz="1100" b="1"/>
          </a:pPr>
          <a:endParaRPr lang="zh-TW"/>
        </a:p>
      </c:txPr>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zh-TW" sz="1800" b="1" i="0" u="none" strike="noStrike" kern="1200" baseline="0">
                <a:solidFill>
                  <a:sysClr val="windowText" lastClr="000000"/>
                </a:solidFill>
                <a:latin typeface="+mn-lt"/>
                <a:ea typeface="+mn-ea"/>
                <a:cs typeface="+mn-cs"/>
              </a:defRPr>
            </a:pPr>
            <a:r>
              <a:rPr lang="zh-TW" altLang="zh-TW" sz="1800" b="1" i="0" baseline="0"/>
              <a:t>經歷</a:t>
            </a:r>
            <a:endParaRPr lang="en-US" altLang="zh-TW" sz="1800" b="1" i="0" baseline="0"/>
          </a:p>
        </c:rich>
      </c:tx>
    </c:title>
    <c:plotArea>
      <c:layout/>
      <c:barChart>
        <c:barDir val="bar"/>
        <c:grouping val="percentStacked"/>
        <c:ser>
          <c:idx val="0"/>
          <c:order val="0"/>
          <c:tx>
            <c:strRef>
              <c:f>Experience!$H$1</c:f>
              <c:strCache>
                <c:ptCount val="1"/>
                <c:pt idx="0">
                  <c:v>毫不同意</c:v>
                </c:pt>
              </c:strCache>
            </c:strRef>
          </c:tx>
          <c:spPr>
            <a:solidFill>
              <a:srgbClr val="3399FF"/>
            </a:solidFill>
            <a:ln>
              <a:solidFill>
                <a:srgbClr val="0000FF"/>
              </a:solidFill>
            </a:ln>
          </c:spPr>
          <c:cat>
            <c:strRef>
              <c:f>Experience!$F$2:$F$6</c:f>
              <c:strCache>
                <c:ptCount val="5"/>
                <c:pt idx="0">
                  <c:v>我在學校喜愛做額外工作。</c:v>
                </c:pt>
                <c:pt idx="1">
                  <c:v>我享受在班上所做的一切。</c:v>
                </c:pt>
                <c:pt idx="2">
                  <c:v>我對我們在學校所做的習作感到興奮。</c:v>
                </c:pt>
                <c:pt idx="3">
                  <c:v>我對我們在學校所做的習作都感到興趣。</c:v>
                </c:pt>
                <c:pt idx="4">
                  <c:v>在學校，我可經常做我喜歡的事情。</c:v>
                </c:pt>
              </c:strCache>
            </c:strRef>
          </c:cat>
          <c:val>
            <c:numRef>
              <c:f>Experience!$H$2:$H$6</c:f>
              <c:numCache>
                <c:formatCode>0.00%</c:formatCode>
                <c:ptCount val="5"/>
                <c:pt idx="0">
                  <c:v>9.7937620644112572E-2</c:v>
                </c:pt>
                <c:pt idx="1">
                  <c:v>7.7166156982670764E-2</c:v>
                </c:pt>
                <c:pt idx="2">
                  <c:v>0.12933496532027738</c:v>
                </c:pt>
                <c:pt idx="3">
                  <c:v>0.11978258640139473</c:v>
                </c:pt>
                <c:pt idx="4">
                  <c:v>0.13579237764381322</c:v>
                </c:pt>
              </c:numCache>
            </c:numRef>
          </c:val>
        </c:ser>
        <c:ser>
          <c:idx val="1"/>
          <c:order val="1"/>
          <c:tx>
            <c:strRef>
              <c:f>Experience!$I$1</c:f>
              <c:strCache>
                <c:ptCount val="1"/>
                <c:pt idx="0">
                  <c:v>不太同意</c:v>
                </c:pt>
              </c:strCache>
            </c:strRef>
          </c:tx>
          <c:spPr>
            <a:solidFill>
              <a:srgbClr val="FF7C80"/>
            </a:solidFill>
            <a:ln>
              <a:solidFill>
                <a:srgbClr val="FF0000"/>
              </a:solidFill>
            </a:ln>
          </c:spPr>
          <c:cat>
            <c:strRef>
              <c:f>Experience!$F$2:$F$6</c:f>
              <c:strCache>
                <c:ptCount val="5"/>
                <c:pt idx="0">
                  <c:v>我在學校喜愛做額外工作。</c:v>
                </c:pt>
                <c:pt idx="1">
                  <c:v>我享受在班上所做的一切。</c:v>
                </c:pt>
                <c:pt idx="2">
                  <c:v>我對我們在學校所做的習作感到興奮。</c:v>
                </c:pt>
                <c:pt idx="3">
                  <c:v>我對我們在學校所做的習作都感到興趣。</c:v>
                </c:pt>
                <c:pt idx="4">
                  <c:v>在學校，我可經常做我喜歡的事情。</c:v>
                </c:pt>
              </c:strCache>
            </c:strRef>
          </c:cat>
          <c:val>
            <c:numRef>
              <c:f>Experience!$I$2:$I$6</c:f>
              <c:numCache>
                <c:formatCode>0.00%</c:formatCode>
                <c:ptCount val="5"/>
                <c:pt idx="0">
                  <c:v>0.21202885299197399</c:v>
                </c:pt>
                <c:pt idx="1">
                  <c:v>0.2131498470948015</c:v>
                </c:pt>
                <c:pt idx="2">
                  <c:v>0.28192574459404396</c:v>
                </c:pt>
                <c:pt idx="3">
                  <c:v>0.26643421187570532</c:v>
                </c:pt>
                <c:pt idx="4">
                  <c:v>0.25452130377030757</c:v>
                </c:pt>
              </c:numCache>
            </c:numRef>
          </c:val>
        </c:ser>
        <c:ser>
          <c:idx val="2"/>
          <c:order val="2"/>
          <c:tx>
            <c:strRef>
              <c:f>Experience!$J$1</c:f>
              <c:strCache>
                <c:ptCount val="1"/>
                <c:pt idx="0">
                  <c:v>相當同意</c:v>
                </c:pt>
              </c:strCache>
            </c:strRef>
          </c:tx>
          <c:spPr>
            <a:solidFill>
              <a:srgbClr val="00CC99"/>
            </a:solidFill>
            <a:ln>
              <a:solidFill>
                <a:srgbClr val="006600"/>
              </a:solidFill>
            </a:ln>
          </c:spPr>
          <c:cat>
            <c:strRef>
              <c:f>Experience!$F$2:$F$6</c:f>
              <c:strCache>
                <c:ptCount val="5"/>
                <c:pt idx="0">
                  <c:v>我在學校喜愛做額外工作。</c:v>
                </c:pt>
                <c:pt idx="1">
                  <c:v>我享受在班上所做的一切。</c:v>
                </c:pt>
                <c:pt idx="2">
                  <c:v>我對我們在學校所做的習作感到興奮。</c:v>
                </c:pt>
                <c:pt idx="3">
                  <c:v>我對我們在學校所做的習作都感到興趣。</c:v>
                </c:pt>
                <c:pt idx="4">
                  <c:v>在學校，我可經常做我喜歡的事情。</c:v>
                </c:pt>
              </c:strCache>
            </c:strRef>
          </c:cat>
          <c:val>
            <c:numRef>
              <c:f>Experience!$J$2:$J$6</c:f>
              <c:numCache>
                <c:formatCode>0.00%</c:formatCode>
                <c:ptCount val="5"/>
                <c:pt idx="0">
                  <c:v>0.32185309356903452</c:v>
                </c:pt>
                <c:pt idx="1">
                  <c:v>0.39765545361875637</c:v>
                </c:pt>
                <c:pt idx="2">
                  <c:v>0.35179518563851475</c:v>
                </c:pt>
                <c:pt idx="3">
                  <c:v>0.36744949235975893</c:v>
                </c:pt>
                <c:pt idx="4">
                  <c:v>0.32880351486666087</c:v>
                </c:pt>
              </c:numCache>
            </c:numRef>
          </c:val>
        </c:ser>
        <c:ser>
          <c:idx val="3"/>
          <c:order val="3"/>
          <c:tx>
            <c:strRef>
              <c:f>Experience!$K$1</c:f>
              <c:strCache>
                <c:ptCount val="1"/>
                <c:pt idx="0">
                  <c:v>極之同意</c:v>
                </c:pt>
              </c:strCache>
            </c:strRef>
          </c:tx>
          <c:spPr>
            <a:solidFill>
              <a:srgbClr val="CC66FF"/>
            </a:solidFill>
            <a:ln>
              <a:solidFill>
                <a:srgbClr val="7030A0"/>
              </a:solidFill>
            </a:ln>
          </c:spPr>
          <c:cat>
            <c:strRef>
              <c:f>Experience!$F$2:$F$6</c:f>
              <c:strCache>
                <c:ptCount val="5"/>
                <c:pt idx="0">
                  <c:v>我在學校喜愛做額外工作。</c:v>
                </c:pt>
                <c:pt idx="1">
                  <c:v>我享受在班上所做的一切。</c:v>
                </c:pt>
                <c:pt idx="2">
                  <c:v>我對我們在學校所做的習作感到興奮。</c:v>
                </c:pt>
                <c:pt idx="3">
                  <c:v>我對我們在學校所做的習作都感到興趣。</c:v>
                </c:pt>
                <c:pt idx="4">
                  <c:v>在學校，我可經常做我喜歡的事情。</c:v>
                </c:pt>
              </c:strCache>
            </c:strRef>
          </c:cat>
          <c:val>
            <c:numRef>
              <c:f>Experience!$K$2:$K$6</c:f>
              <c:numCache>
                <c:formatCode>0.00%</c:formatCode>
                <c:ptCount val="5"/>
                <c:pt idx="0">
                  <c:v>0.36818043279488072</c:v>
                </c:pt>
                <c:pt idx="1">
                  <c:v>0.31202854230377247</c:v>
                </c:pt>
                <c:pt idx="2">
                  <c:v>0.2369441044471651</c:v>
                </c:pt>
                <c:pt idx="3">
                  <c:v>0.24633370936314225</c:v>
                </c:pt>
                <c:pt idx="4">
                  <c:v>0.28088280371922075</c:v>
                </c:pt>
              </c:numCache>
            </c:numRef>
          </c:val>
        </c:ser>
        <c:overlap val="100"/>
        <c:axId val="84726144"/>
        <c:axId val="84727680"/>
      </c:barChart>
      <c:catAx>
        <c:axId val="84726144"/>
        <c:scaling>
          <c:orientation val="minMax"/>
        </c:scaling>
        <c:axPos val="l"/>
        <c:numFmt formatCode="General" sourceLinked="1"/>
        <c:tickLblPos val="nextTo"/>
        <c:txPr>
          <a:bodyPr/>
          <a:lstStyle/>
          <a:p>
            <a:pPr>
              <a:defRPr lang="zh-TW" sz="2400" b="1"/>
            </a:pPr>
            <a:endParaRPr lang="zh-TW"/>
          </a:p>
        </c:txPr>
        <c:crossAx val="84727680"/>
        <c:crosses val="autoZero"/>
        <c:auto val="1"/>
        <c:lblAlgn val="ctr"/>
        <c:lblOffset val="100"/>
      </c:catAx>
      <c:valAx>
        <c:axId val="84727680"/>
        <c:scaling>
          <c:orientation val="minMax"/>
        </c:scaling>
        <c:axPos val="b"/>
        <c:majorGridlines/>
        <c:numFmt formatCode="0%" sourceLinked="1"/>
        <c:tickLblPos val="nextTo"/>
        <c:txPr>
          <a:bodyPr/>
          <a:lstStyle/>
          <a:p>
            <a:pPr>
              <a:defRPr lang="zh-TW" sz="1600" b="1"/>
            </a:pPr>
            <a:endParaRPr lang="zh-TW"/>
          </a:p>
        </c:txPr>
        <c:crossAx val="84726144"/>
        <c:crosses val="autoZero"/>
        <c:crossBetween val="between"/>
      </c:valAx>
    </c:plotArea>
    <c:legend>
      <c:legendPos val="r"/>
      <c:txPr>
        <a:bodyPr/>
        <a:lstStyle/>
        <a:p>
          <a:pPr>
            <a:defRPr lang="zh-TW" sz="1100" b="1"/>
          </a:pPr>
          <a:endParaRPr lang="zh-TW"/>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20E36-8687-4F94-A0EC-44159A8574AD}" type="doc">
      <dgm:prSet loTypeId="urn:Themegallery.com/smartart/show2#1" loCatId="other" qsTypeId="urn:microsoft.com/office/officeart/2005/8/quickstyle/simple1" qsCatId="simple" csTypeId="urn:microsoft.com/office/officeart/2005/8/colors/colorful1" csCatId="colorful" phldr="1"/>
      <dgm:spPr/>
      <dgm:t>
        <a:bodyPr/>
        <a:lstStyle/>
        <a:p>
          <a:endParaRPr lang="en-US"/>
        </a:p>
      </dgm:t>
    </dgm:pt>
    <dgm:pt modelId="{9A569ED3-7357-44A9-8C09-85C2BD2E672E}">
      <dgm:prSet phldrT="[Text]" custT="1"/>
      <dgm:spPr/>
      <dgm:t>
        <a:bodyPr/>
        <a:lstStyle/>
        <a:p>
          <a:r>
            <a:rPr lang="zh-TW" altLang="en-US" sz="2800" dirty="0" smtClean="0">
              <a:effectLst>
                <a:glow rad="139700">
                  <a:schemeClr val="tx2">
                    <a:lumMod val="50000"/>
                    <a:alpha val="40000"/>
                  </a:schemeClr>
                </a:glow>
              </a:effectLst>
              <a:latin typeface="Arial" pitchFamily="34" charset="0"/>
              <a:cs typeface="Arial" pitchFamily="34" charset="0"/>
            </a:rPr>
            <a:t>均衡教育</a:t>
          </a:r>
          <a:endParaRPr lang="en-US" sz="2800" dirty="0">
            <a:effectLst>
              <a:glow rad="139700">
                <a:schemeClr val="tx2">
                  <a:lumMod val="50000"/>
                  <a:alpha val="40000"/>
                </a:schemeClr>
              </a:glow>
            </a:effectLst>
            <a:latin typeface="Arial" pitchFamily="34" charset="0"/>
            <a:cs typeface="Arial" pitchFamily="34" charset="0"/>
          </a:endParaRPr>
        </a:p>
      </dgm:t>
    </dgm:pt>
    <dgm:pt modelId="{71BDEDDC-87F3-4E24-9402-B56A95DBDDE4}" type="parTrans" cxnId="{70D52FFF-6CB4-4B7A-9D4F-F56AFC551A1D}">
      <dgm:prSet/>
      <dgm:spPr/>
      <dgm:t>
        <a:bodyPr/>
        <a:lstStyle/>
        <a:p>
          <a:endParaRPr lang="en-US"/>
        </a:p>
      </dgm:t>
    </dgm:pt>
    <dgm:pt modelId="{447C15B4-404F-49B1-BA29-A087B189D7CE}" type="sibTrans" cxnId="{70D52FFF-6CB4-4B7A-9D4F-F56AFC551A1D}">
      <dgm:prSet/>
      <dgm:spPr/>
      <dgm:t>
        <a:bodyPr/>
        <a:lstStyle/>
        <a:p>
          <a:endParaRPr lang="en-US"/>
        </a:p>
      </dgm:t>
    </dgm:pt>
    <dgm:pt modelId="{1C5FC965-996A-4478-9469-8309180154AA}">
      <dgm:prSet phldrT="[Text]" custT="1"/>
      <dgm:spPr>
        <a:scene3d>
          <a:camera prst="orthographicFront"/>
          <a:lightRig rig="threePt" dir="t"/>
        </a:scene3d>
        <a:sp3d>
          <a:bevelT/>
        </a:sp3d>
      </dgm:spPr>
      <dgm:t>
        <a:bodyPr lIns="91440" rIns="91440"/>
        <a:lstStyle/>
        <a:p>
          <a:r>
            <a:rPr lang="zh-TW" altLang="en-US" sz="3200" b="1" dirty="0" smtClean="0">
              <a:effectLst>
                <a:glow rad="63500">
                  <a:srgbClr val="C00000">
                    <a:alpha val="40000"/>
                  </a:srgbClr>
                </a:glow>
              </a:effectLst>
              <a:latin typeface="Arial" pitchFamily="34" charset="0"/>
              <a:ea typeface="PMingLiU" pitchFamily="18" charset="-120"/>
              <a:cs typeface="Arial" pitchFamily="34" charset="0"/>
            </a:rPr>
            <a:t>德</a:t>
          </a:r>
          <a:endParaRPr lang="en-US" sz="3200" b="1" dirty="0">
            <a:effectLst>
              <a:glow rad="63500">
                <a:srgbClr val="C00000">
                  <a:alpha val="40000"/>
                </a:srgbClr>
              </a:glow>
            </a:effectLst>
            <a:latin typeface="Arial" pitchFamily="34" charset="0"/>
            <a:ea typeface="PMingLiU" pitchFamily="18" charset="-120"/>
            <a:cs typeface="Arial" pitchFamily="34" charset="0"/>
          </a:endParaRPr>
        </a:p>
      </dgm:t>
    </dgm:pt>
    <dgm:pt modelId="{46540BE3-F230-4991-BBC1-4520FDC1D311}" type="parTrans" cxnId="{4E710A49-39D4-46D2-92A6-5D6016EDCBB4}">
      <dgm:prSet/>
      <dgm:spPr/>
      <dgm:t>
        <a:bodyPr/>
        <a:lstStyle/>
        <a:p>
          <a:endParaRPr lang="en-US"/>
        </a:p>
      </dgm:t>
    </dgm:pt>
    <dgm:pt modelId="{4CF52871-97B3-46EE-937D-8BCE822D3BB3}" type="sibTrans" cxnId="{4E710A49-39D4-46D2-92A6-5D6016EDCBB4}">
      <dgm:prSet/>
      <dgm:spPr/>
      <dgm:t>
        <a:bodyPr/>
        <a:lstStyle/>
        <a:p>
          <a:endParaRPr lang="en-US"/>
        </a:p>
      </dgm:t>
    </dgm:pt>
    <dgm:pt modelId="{E9717CB1-304E-4D07-AFB6-50F6E5775E1E}">
      <dgm:prSet phldrT="[Text]" custT="1"/>
      <dgm:spPr>
        <a:scene3d>
          <a:camera prst="orthographicFront"/>
          <a:lightRig rig="threePt" dir="t"/>
        </a:scene3d>
        <a:sp3d>
          <a:bevelT/>
        </a:sp3d>
      </dgm:spPr>
      <dgm:t>
        <a:bodyPr lIns="0" rIns="0"/>
        <a:lstStyle/>
        <a:p>
          <a:pPr>
            <a:lnSpc>
              <a:spcPct val="100000"/>
            </a:lnSpc>
            <a:spcAft>
              <a:spcPts val="0"/>
            </a:spcAft>
          </a:pPr>
          <a:r>
            <a:rPr lang="zh-TW" altLang="en-US" sz="3200" b="1" dirty="0" smtClean="0">
              <a:effectLst>
                <a:glow rad="63500">
                  <a:srgbClr val="C00000">
                    <a:alpha val="40000"/>
                  </a:srgbClr>
                </a:glow>
              </a:effectLst>
              <a:latin typeface="Arial" pitchFamily="34" charset="0"/>
              <a:ea typeface="PMingLiU" pitchFamily="18" charset="-120"/>
              <a:cs typeface="Arial" pitchFamily="34" charset="0"/>
            </a:rPr>
            <a:t>智</a:t>
          </a:r>
          <a:endParaRPr lang="en-US" altLang="ja-JP" sz="3200" b="1" dirty="0">
            <a:effectLst>
              <a:glow rad="63500">
                <a:srgbClr val="C00000">
                  <a:alpha val="40000"/>
                </a:srgbClr>
              </a:glow>
            </a:effectLst>
            <a:latin typeface="Arial" pitchFamily="34" charset="0"/>
            <a:ea typeface="PMingLiU" pitchFamily="18" charset="-120"/>
            <a:cs typeface="Arial" pitchFamily="34" charset="0"/>
          </a:endParaRPr>
        </a:p>
      </dgm:t>
    </dgm:pt>
    <dgm:pt modelId="{B8636EE3-CD33-4455-B90D-A072DECE09CD}" type="parTrans" cxnId="{3D654A3F-ED3B-4590-BC64-9C7A91908F0F}">
      <dgm:prSet/>
      <dgm:spPr/>
      <dgm:t>
        <a:bodyPr/>
        <a:lstStyle/>
        <a:p>
          <a:endParaRPr lang="en-US"/>
        </a:p>
      </dgm:t>
    </dgm:pt>
    <dgm:pt modelId="{670DBB2A-7BEC-4947-A211-AB0EEE22C394}" type="sibTrans" cxnId="{3D654A3F-ED3B-4590-BC64-9C7A91908F0F}">
      <dgm:prSet/>
      <dgm:spPr/>
      <dgm:t>
        <a:bodyPr/>
        <a:lstStyle/>
        <a:p>
          <a:endParaRPr lang="en-US"/>
        </a:p>
      </dgm:t>
    </dgm:pt>
    <dgm:pt modelId="{7B76CDD9-585A-4152-99D7-5B0F7201998E}">
      <dgm:prSet phldrT="[Text]" custT="1"/>
      <dgm:spPr>
        <a:scene3d>
          <a:camera prst="orthographicFront"/>
          <a:lightRig rig="threePt" dir="t"/>
        </a:scene3d>
        <a:sp3d>
          <a:bevelT/>
        </a:sp3d>
      </dgm:spPr>
      <dgm:t>
        <a:bodyPr lIns="0" rIns="0"/>
        <a:lstStyle/>
        <a:p>
          <a:pPr>
            <a:lnSpc>
              <a:spcPct val="100000"/>
            </a:lnSpc>
            <a:spcAft>
              <a:spcPts val="0"/>
            </a:spcAft>
          </a:pPr>
          <a:r>
            <a:rPr lang="zh-TW" altLang="en-US" sz="3200" b="1" i="0" dirty="0" smtClean="0">
              <a:effectLst>
                <a:glow rad="63500">
                  <a:schemeClr val="accent4">
                    <a:lumMod val="50000"/>
                    <a:alpha val="40000"/>
                  </a:schemeClr>
                </a:glow>
              </a:effectLst>
              <a:latin typeface="Arial" pitchFamily="34" charset="0"/>
              <a:ea typeface="PMingLiU" pitchFamily="18" charset="-120"/>
              <a:cs typeface="Arial" pitchFamily="34" charset="0"/>
            </a:rPr>
            <a:t>體</a:t>
          </a:r>
          <a:endParaRPr lang="en-US" altLang="ja-JP" sz="3200" b="1" i="0" dirty="0">
            <a:effectLst>
              <a:glow rad="63500">
                <a:schemeClr val="accent4">
                  <a:lumMod val="50000"/>
                  <a:alpha val="40000"/>
                </a:schemeClr>
              </a:glow>
            </a:effectLst>
            <a:latin typeface="Arial" pitchFamily="34" charset="0"/>
            <a:ea typeface="PMingLiU" pitchFamily="18" charset="-120"/>
            <a:cs typeface="Arial" pitchFamily="34" charset="0"/>
          </a:endParaRPr>
        </a:p>
      </dgm:t>
    </dgm:pt>
    <dgm:pt modelId="{39594AA7-595E-4DAA-A3DD-30A71C4D9B50}" type="parTrans" cxnId="{9BE842B1-9BDA-4DB4-99C0-3AAFA88656C4}">
      <dgm:prSet/>
      <dgm:spPr/>
      <dgm:t>
        <a:bodyPr/>
        <a:lstStyle/>
        <a:p>
          <a:endParaRPr lang="en-US"/>
        </a:p>
      </dgm:t>
    </dgm:pt>
    <dgm:pt modelId="{3EB1A01C-9DAE-4B19-9BB4-405BDE911A36}" type="sibTrans" cxnId="{9BE842B1-9BDA-4DB4-99C0-3AAFA88656C4}">
      <dgm:prSet/>
      <dgm:spPr/>
      <dgm:t>
        <a:bodyPr/>
        <a:lstStyle/>
        <a:p>
          <a:endParaRPr lang="en-US"/>
        </a:p>
      </dgm:t>
    </dgm:pt>
    <dgm:pt modelId="{66851CFF-6B9D-4051-912D-23E70CA7B8CB}">
      <dgm:prSet phldrT="[Text]" custT="1"/>
      <dgm:spPr>
        <a:scene3d>
          <a:camera prst="orthographicFront"/>
          <a:lightRig rig="threePt" dir="t"/>
        </a:scene3d>
        <a:sp3d>
          <a:bevelT/>
        </a:sp3d>
      </dgm:spPr>
      <dgm:t>
        <a:bodyPr/>
        <a:lstStyle/>
        <a:p>
          <a:pPr>
            <a:lnSpc>
              <a:spcPct val="100000"/>
            </a:lnSpc>
            <a:spcAft>
              <a:spcPts val="0"/>
            </a:spcAft>
          </a:pPr>
          <a:r>
            <a:rPr lang="zh-TW" altLang="en-US" sz="3200" b="1" i="0" dirty="0" smtClean="0">
              <a:effectLst>
                <a:glow rad="139700">
                  <a:schemeClr val="tx2">
                    <a:lumMod val="75000"/>
                    <a:alpha val="40000"/>
                  </a:schemeClr>
                </a:glow>
              </a:effectLst>
              <a:latin typeface="Arial" pitchFamily="34" charset="0"/>
              <a:ea typeface="PMingLiU" pitchFamily="18" charset="-120"/>
              <a:cs typeface="Arial" pitchFamily="34" charset="0"/>
            </a:rPr>
            <a:t>群</a:t>
          </a:r>
          <a:endParaRPr lang="en-US" altLang="ja-JP" sz="3200" b="1" i="0" dirty="0">
            <a:effectLst>
              <a:glow rad="139700">
                <a:schemeClr val="tx2">
                  <a:lumMod val="75000"/>
                  <a:alpha val="40000"/>
                </a:schemeClr>
              </a:glow>
            </a:effectLst>
            <a:latin typeface="Arial" pitchFamily="34" charset="0"/>
            <a:ea typeface="PMingLiU" pitchFamily="18" charset="-120"/>
            <a:cs typeface="Arial" pitchFamily="34" charset="0"/>
          </a:endParaRPr>
        </a:p>
      </dgm:t>
    </dgm:pt>
    <dgm:pt modelId="{E67FDFDE-2945-4A90-8612-2E7C2F3E8309}" type="parTrans" cxnId="{15CC238C-0AEF-42E9-A030-B69FC488EA08}">
      <dgm:prSet/>
      <dgm:spPr/>
      <dgm:t>
        <a:bodyPr/>
        <a:lstStyle/>
        <a:p>
          <a:endParaRPr lang="en-US"/>
        </a:p>
      </dgm:t>
    </dgm:pt>
    <dgm:pt modelId="{624DF3E8-1D8B-4DD3-8C59-551541B75C82}" type="sibTrans" cxnId="{15CC238C-0AEF-42E9-A030-B69FC488EA08}">
      <dgm:prSet/>
      <dgm:spPr/>
      <dgm:t>
        <a:bodyPr/>
        <a:lstStyle/>
        <a:p>
          <a:endParaRPr lang="en-US"/>
        </a:p>
      </dgm:t>
    </dgm:pt>
    <dgm:pt modelId="{3155388D-8439-4BFC-9942-AC0D4241C7B1}">
      <dgm:prSet phldrT="[Text]" custT="1"/>
      <dgm:spPr>
        <a:scene3d>
          <a:camera prst="orthographicFront"/>
          <a:lightRig rig="threePt" dir="t"/>
        </a:scene3d>
        <a:sp3d>
          <a:bevelT/>
        </a:sp3d>
      </dgm:spPr>
      <dgm:t>
        <a:bodyPr lIns="0" rIns="0"/>
        <a:lstStyle/>
        <a:p>
          <a:pPr>
            <a:lnSpc>
              <a:spcPct val="100000"/>
            </a:lnSpc>
            <a:spcAft>
              <a:spcPts val="0"/>
            </a:spcAft>
          </a:pPr>
          <a:r>
            <a:rPr lang="zh-TW" altLang="en-US" sz="2800" b="1" i="0" dirty="0" smtClean="0">
              <a:effectLst>
                <a:glow rad="63500">
                  <a:schemeClr val="accent6">
                    <a:lumMod val="50000"/>
                    <a:alpha val="40000"/>
                  </a:schemeClr>
                </a:glow>
              </a:effectLst>
              <a:latin typeface="Arial" pitchFamily="34" charset="0"/>
              <a:ea typeface="PMingLiU" pitchFamily="18" charset="-120"/>
              <a:cs typeface="Arial" pitchFamily="34" charset="0"/>
            </a:rPr>
            <a:t>美</a:t>
          </a:r>
          <a:endParaRPr lang="en-US" altLang="ja-JP" sz="2800" b="1" i="0" dirty="0">
            <a:effectLst>
              <a:glow rad="63500">
                <a:schemeClr val="accent6">
                  <a:lumMod val="50000"/>
                  <a:alpha val="40000"/>
                </a:schemeClr>
              </a:glow>
            </a:effectLst>
            <a:latin typeface="Arial" pitchFamily="34" charset="0"/>
            <a:ea typeface="PMingLiU" pitchFamily="18" charset="-120"/>
            <a:cs typeface="Arial" pitchFamily="34" charset="0"/>
          </a:endParaRPr>
        </a:p>
      </dgm:t>
    </dgm:pt>
    <dgm:pt modelId="{30983BB4-8359-4225-8324-D212A555C885}" type="parTrans" cxnId="{03BDDCB3-16F9-486B-ADC0-CB1D88213537}">
      <dgm:prSet/>
      <dgm:spPr/>
      <dgm:t>
        <a:bodyPr/>
        <a:lstStyle/>
        <a:p>
          <a:endParaRPr lang="en-US"/>
        </a:p>
      </dgm:t>
    </dgm:pt>
    <dgm:pt modelId="{FD59CF20-BBDC-48E1-96C6-3A9CB30D44C6}" type="sibTrans" cxnId="{03BDDCB3-16F9-486B-ADC0-CB1D88213537}">
      <dgm:prSet/>
      <dgm:spPr/>
      <dgm:t>
        <a:bodyPr/>
        <a:lstStyle/>
        <a:p>
          <a:endParaRPr lang="en-US"/>
        </a:p>
      </dgm:t>
    </dgm:pt>
    <dgm:pt modelId="{BBC48E20-9131-47E3-8141-7F402875AEA4}">
      <dgm:prSet/>
      <dgm:spPr/>
      <dgm:t>
        <a:bodyPr/>
        <a:lstStyle/>
        <a:p>
          <a:endParaRPr lang="en-US" dirty="0"/>
        </a:p>
      </dgm:t>
    </dgm:pt>
    <dgm:pt modelId="{EA6694B5-CE9F-408F-B976-1832C2100A12}" type="parTrans" cxnId="{58042EA3-5FB5-4E8F-AA3C-E215B5D28D1A}">
      <dgm:prSet/>
      <dgm:spPr/>
      <dgm:t>
        <a:bodyPr/>
        <a:lstStyle/>
        <a:p>
          <a:endParaRPr lang="en-US"/>
        </a:p>
      </dgm:t>
    </dgm:pt>
    <dgm:pt modelId="{8FB212D5-A87C-4CC4-9729-3FC2B41F94A1}" type="sibTrans" cxnId="{58042EA3-5FB5-4E8F-AA3C-E215B5D28D1A}">
      <dgm:prSet/>
      <dgm:spPr/>
      <dgm:t>
        <a:bodyPr/>
        <a:lstStyle/>
        <a:p>
          <a:endParaRPr lang="en-US"/>
        </a:p>
      </dgm:t>
    </dgm:pt>
    <dgm:pt modelId="{4AD5779E-1B28-4288-9550-F508C295C4EC}" type="pres">
      <dgm:prSet presAssocID="{32F20E36-8687-4F94-A0EC-44159A8574AD}" presName="show2" presStyleCnt="0">
        <dgm:presLayoutVars>
          <dgm:animOne val="branch"/>
          <dgm:animLvl val="ctr"/>
          <dgm:resizeHandles val="exact"/>
        </dgm:presLayoutVars>
      </dgm:prSet>
      <dgm:spPr/>
      <dgm:t>
        <a:bodyPr/>
        <a:lstStyle/>
        <a:p>
          <a:endParaRPr lang="en-US"/>
        </a:p>
      </dgm:t>
    </dgm:pt>
    <dgm:pt modelId="{37F97AA8-4DC9-483E-85DA-59AD9A153B8D}" type="pres">
      <dgm:prSet presAssocID="{9A569ED3-7357-44A9-8C09-85C2BD2E672E}" presName="Theme" presStyleCnt="0"/>
      <dgm:spPr/>
      <dgm:t>
        <a:bodyPr/>
        <a:lstStyle/>
        <a:p>
          <a:endParaRPr lang="en-US"/>
        </a:p>
      </dgm:t>
    </dgm:pt>
    <dgm:pt modelId="{B4AAE1A4-9AFE-42FD-A45A-8F39CB29F1D4}" type="pres">
      <dgm:prSet presAssocID="{9A569ED3-7357-44A9-8C09-85C2BD2E672E}" presName="guri" presStyleLbl="node0" presStyleIdx="0" presStyleCnt="1"/>
      <dgm:spPr/>
      <dgm:t>
        <a:bodyPr/>
        <a:lstStyle/>
        <a:p>
          <a:endParaRPr lang="en-US"/>
        </a:p>
      </dgm:t>
    </dgm:pt>
    <dgm:pt modelId="{E4CF1A36-A6FA-40DE-9214-947E867521FB}" type="pres">
      <dgm:prSet presAssocID="{9A569ED3-7357-44A9-8C09-85C2BD2E672E}" presName="Theme1" presStyleLbl="node0" presStyleIdx="0" presStyleCnt="1"/>
      <dgm:spPr/>
      <dgm:t>
        <a:bodyPr/>
        <a:lstStyle/>
        <a:p>
          <a:endParaRPr lang="en-US"/>
        </a:p>
      </dgm:t>
    </dgm:pt>
    <dgm:pt modelId="{DD212A85-65A2-4BA3-9B38-6681888D0F7A}" type="pres">
      <dgm:prSet presAssocID="{9A569ED3-7357-44A9-8C09-85C2BD2E672E}" presName="Theme2" presStyleLbl="node0" presStyleIdx="0" presStyleCnt="1"/>
      <dgm:spPr/>
      <dgm:t>
        <a:bodyPr/>
        <a:lstStyle/>
        <a:p>
          <a:endParaRPr lang="en-US"/>
        </a:p>
      </dgm:t>
    </dgm:pt>
    <dgm:pt modelId="{B1670D53-3466-46D0-86CA-7B0B3096E108}" type="pres">
      <dgm:prSet presAssocID="{46540BE3-F230-4991-BBC1-4520FDC1D311}" presName="parTrans" presStyleLbl="sibTrans2D1" presStyleIdx="0" presStyleCnt="5"/>
      <dgm:spPr/>
      <dgm:t>
        <a:bodyPr/>
        <a:lstStyle/>
        <a:p>
          <a:endParaRPr lang="en-US"/>
        </a:p>
      </dgm:t>
    </dgm:pt>
    <dgm:pt modelId="{D6A947EA-C020-425E-8890-BD38CA53A597}" type="pres">
      <dgm:prSet presAssocID="{B8636EE3-CD33-4455-B90D-A072DECE09CD}" presName="parTrans" presStyleLbl="sibTrans2D1" presStyleIdx="1" presStyleCnt="5"/>
      <dgm:spPr/>
      <dgm:t>
        <a:bodyPr/>
        <a:lstStyle/>
        <a:p>
          <a:endParaRPr lang="en-US"/>
        </a:p>
      </dgm:t>
    </dgm:pt>
    <dgm:pt modelId="{F57DC3A6-268A-47FC-866A-063FD4670E83}" type="pres">
      <dgm:prSet presAssocID="{39594AA7-595E-4DAA-A3DD-30A71C4D9B50}" presName="parTrans" presStyleLbl="sibTrans2D1" presStyleIdx="2" presStyleCnt="5"/>
      <dgm:spPr/>
      <dgm:t>
        <a:bodyPr/>
        <a:lstStyle/>
        <a:p>
          <a:endParaRPr lang="en-US"/>
        </a:p>
      </dgm:t>
    </dgm:pt>
    <dgm:pt modelId="{9F4ED8A5-F211-4117-878F-9507AD2BDB5A}" type="pres">
      <dgm:prSet presAssocID="{E67FDFDE-2945-4A90-8612-2E7C2F3E8309}" presName="parTrans" presStyleLbl="sibTrans2D1" presStyleIdx="3" presStyleCnt="5"/>
      <dgm:spPr/>
      <dgm:t>
        <a:bodyPr/>
        <a:lstStyle/>
        <a:p>
          <a:endParaRPr lang="en-US"/>
        </a:p>
      </dgm:t>
    </dgm:pt>
    <dgm:pt modelId="{D6425023-DFA0-480A-96E3-457F98113F37}" type="pres">
      <dgm:prSet presAssocID="{30983BB4-8359-4225-8324-D212A555C885}" presName="parTrans" presStyleLbl="sibTrans2D1" presStyleIdx="4" presStyleCnt="5"/>
      <dgm:spPr/>
      <dgm:t>
        <a:bodyPr/>
        <a:lstStyle/>
        <a:p>
          <a:endParaRPr lang="en-US"/>
        </a:p>
      </dgm:t>
    </dgm:pt>
    <dgm:pt modelId="{CB504A72-58C5-4016-AE2D-D5F8390DB08D}" type="pres">
      <dgm:prSet presAssocID="{1C5FC965-996A-4478-9469-8309180154AA}" presName="Themegallery" presStyleCnt="0"/>
      <dgm:spPr/>
      <dgm:t>
        <a:bodyPr/>
        <a:lstStyle/>
        <a:p>
          <a:endParaRPr lang="en-US"/>
        </a:p>
      </dgm:t>
    </dgm:pt>
    <dgm:pt modelId="{9089D9A7-5070-448D-9EE0-2661006CABD6}" type="pres">
      <dgm:prSet presAssocID="{1C5FC965-996A-4478-9469-8309180154AA}" presName="ji" presStyleLbl="solidAlignAcc1" presStyleIdx="0" presStyleCnt="5"/>
      <dgm:spPr>
        <a:scene3d>
          <a:camera prst="orthographicFront"/>
          <a:lightRig rig="threePt" dir="t"/>
        </a:scene3d>
        <a:sp3d>
          <a:bevelT/>
        </a:sp3d>
      </dgm:spPr>
      <dgm:t>
        <a:bodyPr/>
        <a:lstStyle/>
        <a:p>
          <a:endParaRPr lang="en-US"/>
        </a:p>
      </dgm:t>
    </dgm:pt>
    <dgm:pt modelId="{942CF503-B0CF-4F46-9B04-51B6A230CA5F}" type="pres">
      <dgm:prSet presAssocID="{1C5FC965-996A-4478-9469-8309180154AA}" presName="hoon1" presStyleLbl="node1" presStyleIdx="0" presStyleCnt="5"/>
      <dgm:spPr/>
      <dgm:t>
        <a:bodyPr/>
        <a:lstStyle/>
        <a:p>
          <a:endParaRPr lang="en-US"/>
        </a:p>
      </dgm:t>
    </dgm:pt>
    <dgm:pt modelId="{164657C4-4FB0-4067-A037-B2FC733A3D4F}" type="pres">
      <dgm:prSet presAssocID="{1C5FC965-996A-4478-9469-8309180154AA}" presName="hoontext1" presStyleLbl="node1" presStyleIdx="0" presStyleCnt="5"/>
      <dgm:spPr/>
      <dgm:t>
        <a:bodyPr/>
        <a:lstStyle/>
        <a:p>
          <a:endParaRPr lang="en-US"/>
        </a:p>
      </dgm:t>
    </dgm:pt>
    <dgm:pt modelId="{772B5F8E-2695-4F4D-8302-2D09551B9714}" type="pres">
      <dgm:prSet presAssocID="{4CF52871-97B3-46EE-937D-8BCE822D3BB3}" presName="sibTrans-" presStyleLbl="alignAccFollowNode1" presStyleIdx="0" presStyleCnt="4"/>
      <dgm:spPr/>
      <dgm:t>
        <a:bodyPr/>
        <a:lstStyle/>
        <a:p>
          <a:endParaRPr lang="en-US"/>
        </a:p>
      </dgm:t>
    </dgm:pt>
    <dgm:pt modelId="{192610AE-810E-45BA-81D7-960BAFD249E4}" type="pres">
      <dgm:prSet presAssocID="{E9717CB1-304E-4D07-AFB6-50F6E5775E1E}" presName="Themegallery" presStyleCnt="0"/>
      <dgm:spPr/>
      <dgm:t>
        <a:bodyPr/>
        <a:lstStyle/>
        <a:p>
          <a:endParaRPr lang="en-US"/>
        </a:p>
      </dgm:t>
    </dgm:pt>
    <dgm:pt modelId="{A2F4A57F-1867-43D0-BCA7-75A765B86F60}" type="pres">
      <dgm:prSet presAssocID="{E9717CB1-304E-4D07-AFB6-50F6E5775E1E}" presName="ji" presStyleLbl="solidAlignAcc1" presStyleIdx="1" presStyleCnt="5"/>
      <dgm:spPr>
        <a:scene3d>
          <a:camera prst="orthographicFront"/>
          <a:lightRig rig="threePt" dir="t"/>
        </a:scene3d>
        <a:sp3d>
          <a:bevelT/>
        </a:sp3d>
      </dgm:spPr>
      <dgm:t>
        <a:bodyPr/>
        <a:lstStyle/>
        <a:p>
          <a:endParaRPr lang="en-US"/>
        </a:p>
      </dgm:t>
    </dgm:pt>
    <dgm:pt modelId="{29802CA3-4BD1-4199-81AD-AB3614066064}" type="pres">
      <dgm:prSet presAssocID="{E9717CB1-304E-4D07-AFB6-50F6E5775E1E}" presName="hoon1" presStyleLbl="node1" presStyleIdx="1" presStyleCnt="5"/>
      <dgm:spPr/>
      <dgm:t>
        <a:bodyPr/>
        <a:lstStyle/>
        <a:p>
          <a:endParaRPr lang="en-US"/>
        </a:p>
      </dgm:t>
    </dgm:pt>
    <dgm:pt modelId="{8E7B8D23-E2F7-43AF-9D18-23EC6E0C5DEE}" type="pres">
      <dgm:prSet presAssocID="{E9717CB1-304E-4D07-AFB6-50F6E5775E1E}" presName="hoontext1" presStyleLbl="node1" presStyleIdx="1" presStyleCnt="5"/>
      <dgm:spPr/>
      <dgm:t>
        <a:bodyPr/>
        <a:lstStyle/>
        <a:p>
          <a:endParaRPr lang="en-US"/>
        </a:p>
      </dgm:t>
    </dgm:pt>
    <dgm:pt modelId="{64A9DA9B-701B-4CD3-8AAF-E705E4C6698B}" type="pres">
      <dgm:prSet presAssocID="{670DBB2A-7BEC-4947-A211-AB0EEE22C394}" presName="sibTrans-" presStyleLbl="alignAccFollowNode1" presStyleIdx="1" presStyleCnt="4"/>
      <dgm:spPr/>
      <dgm:t>
        <a:bodyPr/>
        <a:lstStyle/>
        <a:p>
          <a:endParaRPr lang="en-US"/>
        </a:p>
      </dgm:t>
    </dgm:pt>
    <dgm:pt modelId="{0B7D6FED-3EDA-4C5C-A74C-5AD282930596}" type="pres">
      <dgm:prSet presAssocID="{7B76CDD9-585A-4152-99D7-5B0F7201998E}" presName="Themegallery" presStyleCnt="0"/>
      <dgm:spPr/>
      <dgm:t>
        <a:bodyPr/>
        <a:lstStyle/>
        <a:p>
          <a:endParaRPr lang="en-US"/>
        </a:p>
      </dgm:t>
    </dgm:pt>
    <dgm:pt modelId="{A7ABC1A3-5873-4731-8D95-10E777128138}" type="pres">
      <dgm:prSet presAssocID="{7B76CDD9-585A-4152-99D7-5B0F7201998E}" presName="ji" presStyleLbl="solidAlignAcc1" presStyleIdx="2" presStyleCnt="5"/>
      <dgm:spPr>
        <a:scene3d>
          <a:camera prst="orthographicFront"/>
          <a:lightRig rig="threePt" dir="t"/>
        </a:scene3d>
        <a:sp3d>
          <a:bevelT/>
        </a:sp3d>
      </dgm:spPr>
      <dgm:t>
        <a:bodyPr/>
        <a:lstStyle/>
        <a:p>
          <a:endParaRPr lang="en-US"/>
        </a:p>
      </dgm:t>
    </dgm:pt>
    <dgm:pt modelId="{79F06595-19AC-46E0-B1D3-F66FDE016107}" type="pres">
      <dgm:prSet presAssocID="{7B76CDD9-585A-4152-99D7-5B0F7201998E}" presName="hoon1" presStyleLbl="node1" presStyleIdx="2" presStyleCnt="5"/>
      <dgm:spPr/>
      <dgm:t>
        <a:bodyPr/>
        <a:lstStyle/>
        <a:p>
          <a:endParaRPr lang="en-US"/>
        </a:p>
      </dgm:t>
    </dgm:pt>
    <dgm:pt modelId="{B7DD6270-8867-4C40-A205-9DE127B249E9}" type="pres">
      <dgm:prSet presAssocID="{7B76CDD9-585A-4152-99D7-5B0F7201998E}" presName="hoontext1" presStyleLbl="node1" presStyleIdx="2" presStyleCnt="5"/>
      <dgm:spPr/>
      <dgm:t>
        <a:bodyPr/>
        <a:lstStyle/>
        <a:p>
          <a:endParaRPr lang="en-US"/>
        </a:p>
      </dgm:t>
    </dgm:pt>
    <dgm:pt modelId="{6EE7455C-8D64-4509-8FD7-9DA2672C0264}" type="pres">
      <dgm:prSet presAssocID="{3EB1A01C-9DAE-4B19-9BB4-405BDE911A36}" presName="sibTrans-" presStyleLbl="alignAccFollowNode1" presStyleIdx="2" presStyleCnt="4"/>
      <dgm:spPr/>
      <dgm:t>
        <a:bodyPr/>
        <a:lstStyle/>
        <a:p>
          <a:endParaRPr lang="en-US"/>
        </a:p>
      </dgm:t>
    </dgm:pt>
    <dgm:pt modelId="{99B0B079-9F47-43AC-9EE7-0B9977CDF46E}" type="pres">
      <dgm:prSet presAssocID="{66851CFF-6B9D-4051-912D-23E70CA7B8CB}" presName="Themegallery" presStyleCnt="0"/>
      <dgm:spPr/>
      <dgm:t>
        <a:bodyPr/>
        <a:lstStyle/>
        <a:p>
          <a:endParaRPr lang="en-US"/>
        </a:p>
      </dgm:t>
    </dgm:pt>
    <dgm:pt modelId="{9483A86B-4F7C-41CA-AD1E-80F0E8BFF21E}" type="pres">
      <dgm:prSet presAssocID="{66851CFF-6B9D-4051-912D-23E70CA7B8CB}" presName="ji" presStyleLbl="solidAlignAcc1" presStyleIdx="3" presStyleCnt="5"/>
      <dgm:spPr>
        <a:scene3d>
          <a:camera prst="orthographicFront"/>
          <a:lightRig rig="threePt" dir="t"/>
        </a:scene3d>
        <a:sp3d>
          <a:bevelT/>
        </a:sp3d>
      </dgm:spPr>
      <dgm:t>
        <a:bodyPr/>
        <a:lstStyle/>
        <a:p>
          <a:endParaRPr lang="en-US"/>
        </a:p>
      </dgm:t>
    </dgm:pt>
    <dgm:pt modelId="{9E0BEFDD-1194-41BB-A292-7C478E5DA6D9}" type="pres">
      <dgm:prSet presAssocID="{66851CFF-6B9D-4051-912D-23E70CA7B8CB}" presName="hoon1" presStyleLbl="node1" presStyleIdx="3" presStyleCnt="5"/>
      <dgm:spPr/>
      <dgm:t>
        <a:bodyPr/>
        <a:lstStyle/>
        <a:p>
          <a:endParaRPr lang="en-US"/>
        </a:p>
      </dgm:t>
    </dgm:pt>
    <dgm:pt modelId="{C11BD3F6-D507-4846-BABD-85DA661594F0}" type="pres">
      <dgm:prSet presAssocID="{66851CFF-6B9D-4051-912D-23E70CA7B8CB}" presName="hoontext1" presStyleLbl="node1" presStyleIdx="3" presStyleCnt="5"/>
      <dgm:spPr/>
      <dgm:t>
        <a:bodyPr/>
        <a:lstStyle/>
        <a:p>
          <a:endParaRPr lang="en-US"/>
        </a:p>
      </dgm:t>
    </dgm:pt>
    <dgm:pt modelId="{4742277C-6B0C-4869-92A6-0A87E3B9C4E7}" type="pres">
      <dgm:prSet presAssocID="{624DF3E8-1D8B-4DD3-8C59-551541B75C82}" presName="sibTrans-" presStyleLbl="alignAccFollowNode1" presStyleIdx="3" presStyleCnt="4"/>
      <dgm:spPr/>
      <dgm:t>
        <a:bodyPr/>
        <a:lstStyle/>
        <a:p>
          <a:endParaRPr lang="en-US"/>
        </a:p>
      </dgm:t>
    </dgm:pt>
    <dgm:pt modelId="{B0B799F2-07B9-4ED4-8FCE-A1889AEEB1FD}" type="pres">
      <dgm:prSet presAssocID="{3155388D-8439-4BFC-9942-AC0D4241C7B1}" presName="Themegallery" presStyleCnt="0"/>
      <dgm:spPr/>
      <dgm:t>
        <a:bodyPr/>
        <a:lstStyle/>
        <a:p>
          <a:endParaRPr lang="en-US"/>
        </a:p>
      </dgm:t>
    </dgm:pt>
    <dgm:pt modelId="{A5A66506-0022-45E0-A90E-A948B605BCBF}" type="pres">
      <dgm:prSet presAssocID="{3155388D-8439-4BFC-9942-AC0D4241C7B1}" presName="ji" presStyleLbl="solidAlignAcc1" presStyleIdx="4" presStyleCnt="5"/>
      <dgm:spPr>
        <a:scene3d>
          <a:camera prst="orthographicFront"/>
          <a:lightRig rig="threePt" dir="t"/>
        </a:scene3d>
        <a:sp3d>
          <a:bevelT/>
        </a:sp3d>
      </dgm:spPr>
      <dgm:t>
        <a:bodyPr/>
        <a:lstStyle/>
        <a:p>
          <a:endParaRPr lang="en-US"/>
        </a:p>
      </dgm:t>
    </dgm:pt>
    <dgm:pt modelId="{E247169C-2521-4B99-BC64-C03EA12DBB48}" type="pres">
      <dgm:prSet presAssocID="{3155388D-8439-4BFC-9942-AC0D4241C7B1}" presName="hoon1" presStyleLbl="node1" presStyleIdx="4" presStyleCnt="5"/>
      <dgm:spPr/>
      <dgm:t>
        <a:bodyPr/>
        <a:lstStyle/>
        <a:p>
          <a:endParaRPr lang="en-US"/>
        </a:p>
      </dgm:t>
    </dgm:pt>
    <dgm:pt modelId="{57238E35-3F9C-4EAE-B04F-B2C6E224B543}" type="pres">
      <dgm:prSet presAssocID="{3155388D-8439-4BFC-9942-AC0D4241C7B1}" presName="hoontext1" presStyleLbl="node1" presStyleIdx="4" presStyleCnt="5"/>
      <dgm:spPr/>
      <dgm:t>
        <a:bodyPr/>
        <a:lstStyle/>
        <a:p>
          <a:endParaRPr lang="en-US"/>
        </a:p>
      </dgm:t>
    </dgm:pt>
  </dgm:ptLst>
  <dgm:cxnLst>
    <dgm:cxn modelId="{020556E0-F5DE-4D37-875D-8C5B47CD1528}" type="presOf" srcId="{670DBB2A-7BEC-4947-A211-AB0EEE22C394}" destId="{64A9DA9B-701B-4CD3-8AAF-E705E4C6698B}" srcOrd="0" destOrd="0" presId="urn:Themegallery.com/smartart/show2#1"/>
    <dgm:cxn modelId="{70D52FFF-6CB4-4B7A-9D4F-F56AFC551A1D}" srcId="{32F20E36-8687-4F94-A0EC-44159A8574AD}" destId="{9A569ED3-7357-44A9-8C09-85C2BD2E672E}" srcOrd="0" destOrd="0" parTransId="{71BDEDDC-87F3-4E24-9402-B56A95DBDDE4}" sibTransId="{447C15B4-404F-49B1-BA29-A087B189D7CE}"/>
    <dgm:cxn modelId="{40A1CF93-0979-4653-BF6E-1C5F530A0F8D}" type="presOf" srcId="{7B76CDD9-585A-4152-99D7-5B0F7201998E}" destId="{79F06595-19AC-46E0-B1D3-F66FDE016107}" srcOrd="0" destOrd="0" presId="urn:Themegallery.com/smartart/show2#1"/>
    <dgm:cxn modelId="{D84A31BC-9E21-44EB-A7FD-21A9EA737C65}" type="presOf" srcId="{1C5FC965-996A-4478-9469-8309180154AA}" destId="{942CF503-B0CF-4F46-9B04-51B6A230CA5F}" srcOrd="0" destOrd="0" presId="urn:Themegallery.com/smartart/show2#1"/>
    <dgm:cxn modelId="{A4C51F23-A1F6-47A0-AA42-E7A8C26C9FA8}" type="presOf" srcId="{B8636EE3-CD33-4455-B90D-A072DECE09CD}" destId="{D6A947EA-C020-425E-8890-BD38CA53A597}" srcOrd="0" destOrd="0" presId="urn:Themegallery.com/smartart/show2#1"/>
    <dgm:cxn modelId="{563AAF0F-DEE3-40FD-8BDF-D6C398C7EA43}" type="presOf" srcId="{624DF3E8-1D8B-4DD3-8C59-551541B75C82}" destId="{4742277C-6B0C-4869-92A6-0A87E3B9C4E7}" srcOrd="0" destOrd="0" presId="urn:Themegallery.com/smartart/show2#1"/>
    <dgm:cxn modelId="{E09A3D1F-A819-485D-93B9-C82031BD4FF7}" type="presOf" srcId="{4CF52871-97B3-46EE-937D-8BCE822D3BB3}" destId="{772B5F8E-2695-4F4D-8302-2D09551B9714}" srcOrd="0" destOrd="0" presId="urn:Themegallery.com/smartart/show2#1"/>
    <dgm:cxn modelId="{53BABE60-9184-429B-8C26-C1770C146488}" type="presOf" srcId="{9A569ED3-7357-44A9-8C09-85C2BD2E672E}" destId="{E4CF1A36-A6FA-40DE-9214-947E867521FB}" srcOrd="0" destOrd="0" presId="urn:Themegallery.com/smartart/show2#1"/>
    <dgm:cxn modelId="{6F51C6A9-DABB-4629-9304-6BEA02B55956}" type="presOf" srcId="{46540BE3-F230-4991-BBC1-4520FDC1D311}" destId="{B1670D53-3466-46D0-86CA-7B0B3096E108}" srcOrd="0" destOrd="0" presId="urn:Themegallery.com/smartart/show2#1"/>
    <dgm:cxn modelId="{00FCC390-A49A-44DC-B22C-E702F2F470B3}" type="presOf" srcId="{66851CFF-6B9D-4051-912D-23E70CA7B8CB}" destId="{9E0BEFDD-1194-41BB-A292-7C478E5DA6D9}" srcOrd="0" destOrd="0" presId="urn:Themegallery.com/smartart/show2#1"/>
    <dgm:cxn modelId="{03BDDCB3-16F9-486B-ADC0-CB1D88213537}" srcId="{9A569ED3-7357-44A9-8C09-85C2BD2E672E}" destId="{3155388D-8439-4BFC-9942-AC0D4241C7B1}" srcOrd="4" destOrd="0" parTransId="{30983BB4-8359-4225-8324-D212A555C885}" sibTransId="{FD59CF20-BBDC-48E1-96C6-3A9CB30D44C6}"/>
    <dgm:cxn modelId="{3D654A3F-ED3B-4590-BC64-9C7A91908F0F}" srcId="{9A569ED3-7357-44A9-8C09-85C2BD2E672E}" destId="{E9717CB1-304E-4D07-AFB6-50F6E5775E1E}" srcOrd="1" destOrd="0" parTransId="{B8636EE3-CD33-4455-B90D-A072DECE09CD}" sibTransId="{670DBB2A-7BEC-4947-A211-AB0EEE22C394}"/>
    <dgm:cxn modelId="{412D0D5B-1E9B-4EAD-A7F8-9A2E506238ED}" type="presOf" srcId="{7B76CDD9-585A-4152-99D7-5B0F7201998E}" destId="{B7DD6270-8867-4C40-A205-9DE127B249E9}" srcOrd="1" destOrd="0" presId="urn:Themegallery.com/smartart/show2#1"/>
    <dgm:cxn modelId="{5DD3C7DF-1ABE-4DA7-AA66-628F527409C5}" type="presOf" srcId="{32F20E36-8687-4F94-A0EC-44159A8574AD}" destId="{4AD5779E-1B28-4288-9550-F508C295C4EC}" srcOrd="0" destOrd="0" presId="urn:Themegallery.com/smartart/show2#1"/>
    <dgm:cxn modelId="{58558497-55DA-463B-889D-E8F10E50A7D1}" type="presOf" srcId="{E9717CB1-304E-4D07-AFB6-50F6E5775E1E}" destId="{29802CA3-4BD1-4199-81AD-AB3614066064}" srcOrd="0" destOrd="0" presId="urn:Themegallery.com/smartart/show2#1"/>
    <dgm:cxn modelId="{078C9332-9940-4C41-993B-AB69EE7FE97A}" type="presOf" srcId="{3155388D-8439-4BFC-9942-AC0D4241C7B1}" destId="{E247169C-2521-4B99-BC64-C03EA12DBB48}" srcOrd="0" destOrd="0" presId="urn:Themegallery.com/smartart/show2#1"/>
    <dgm:cxn modelId="{A965373C-F441-44AF-9B0B-4DA0801ADB5D}" type="presOf" srcId="{9A569ED3-7357-44A9-8C09-85C2BD2E672E}" destId="{DD212A85-65A2-4BA3-9B38-6681888D0F7A}" srcOrd="1" destOrd="0" presId="urn:Themegallery.com/smartart/show2#1"/>
    <dgm:cxn modelId="{34D144C0-8D25-4974-859B-D8882A90E119}" type="presOf" srcId="{E67FDFDE-2945-4A90-8612-2E7C2F3E8309}" destId="{9F4ED8A5-F211-4117-878F-9507AD2BDB5A}" srcOrd="0" destOrd="0" presId="urn:Themegallery.com/smartart/show2#1"/>
    <dgm:cxn modelId="{18F32CE3-260D-491C-8CC0-95F7A2FFF17E}" type="presOf" srcId="{3EB1A01C-9DAE-4B19-9BB4-405BDE911A36}" destId="{6EE7455C-8D64-4509-8FD7-9DA2672C0264}" srcOrd="0" destOrd="0" presId="urn:Themegallery.com/smartart/show2#1"/>
    <dgm:cxn modelId="{15CC238C-0AEF-42E9-A030-B69FC488EA08}" srcId="{9A569ED3-7357-44A9-8C09-85C2BD2E672E}" destId="{66851CFF-6B9D-4051-912D-23E70CA7B8CB}" srcOrd="3" destOrd="0" parTransId="{E67FDFDE-2945-4A90-8612-2E7C2F3E8309}" sibTransId="{624DF3E8-1D8B-4DD3-8C59-551541B75C82}"/>
    <dgm:cxn modelId="{9BE842B1-9BDA-4DB4-99C0-3AAFA88656C4}" srcId="{9A569ED3-7357-44A9-8C09-85C2BD2E672E}" destId="{7B76CDD9-585A-4152-99D7-5B0F7201998E}" srcOrd="2" destOrd="0" parTransId="{39594AA7-595E-4DAA-A3DD-30A71C4D9B50}" sibTransId="{3EB1A01C-9DAE-4B19-9BB4-405BDE911A36}"/>
    <dgm:cxn modelId="{231C00A2-F8FD-472E-B89B-CA7C480EE329}" type="presOf" srcId="{3155388D-8439-4BFC-9942-AC0D4241C7B1}" destId="{57238E35-3F9C-4EAE-B04F-B2C6E224B543}" srcOrd="1" destOrd="0" presId="urn:Themegallery.com/smartart/show2#1"/>
    <dgm:cxn modelId="{58042EA3-5FB5-4E8F-AA3C-E215B5D28D1A}" srcId="{32F20E36-8687-4F94-A0EC-44159A8574AD}" destId="{BBC48E20-9131-47E3-8141-7F402875AEA4}" srcOrd="1" destOrd="0" parTransId="{EA6694B5-CE9F-408F-B976-1832C2100A12}" sibTransId="{8FB212D5-A87C-4CC4-9729-3FC2B41F94A1}"/>
    <dgm:cxn modelId="{69173B5B-82E8-43F4-84C5-FBF7DD886EEF}" type="presOf" srcId="{E9717CB1-304E-4D07-AFB6-50F6E5775E1E}" destId="{8E7B8D23-E2F7-43AF-9D18-23EC6E0C5DEE}" srcOrd="1" destOrd="0" presId="urn:Themegallery.com/smartart/show2#1"/>
    <dgm:cxn modelId="{E574AFB3-3494-4089-AEFF-581049A0A749}" type="presOf" srcId="{39594AA7-595E-4DAA-A3DD-30A71C4D9B50}" destId="{F57DC3A6-268A-47FC-866A-063FD4670E83}" srcOrd="0" destOrd="0" presId="urn:Themegallery.com/smartart/show2#1"/>
    <dgm:cxn modelId="{4E710A49-39D4-46D2-92A6-5D6016EDCBB4}" srcId="{9A569ED3-7357-44A9-8C09-85C2BD2E672E}" destId="{1C5FC965-996A-4478-9469-8309180154AA}" srcOrd="0" destOrd="0" parTransId="{46540BE3-F230-4991-BBC1-4520FDC1D311}" sibTransId="{4CF52871-97B3-46EE-937D-8BCE822D3BB3}"/>
    <dgm:cxn modelId="{829B2B17-4713-454A-85A2-892231D66D8E}" type="presOf" srcId="{1C5FC965-996A-4478-9469-8309180154AA}" destId="{164657C4-4FB0-4067-A037-B2FC733A3D4F}" srcOrd="1" destOrd="0" presId="urn:Themegallery.com/smartart/show2#1"/>
    <dgm:cxn modelId="{D4F48B09-7C9C-496C-B4C2-6C2C26D645C8}" type="presOf" srcId="{30983BB4-8359-4225-8324-D212A555C885}" destId="{D6425023-DFA0-480A-96E3-457F98113F37}" srcOrd="0" destOrd="0" presId="urn:Themegallery.com/smartart/show2#1"/>
    <dgm:cxn modelId="{365B3A8A-8954-4C1A-BFBC-12E86578FC3D}" type="presOf" srcId="{66851CFF-6B9D-4051-912D-23E70CA7B8CB}" destId="{C11BD3F6-D507-4846-BABD-85DA661594F0}" srcOrd="1" destOrd="0" presId="urn:Themegallery.com/smartart/show2#1"/>
    <dgm:cxn modelId="{28717528-6BD0-45AB-B445-2DEF037F543C}" type="presParOf" srcId="{4AD5779E-1B28-4288-9550-F508C295C4EC}" destId="{37F97AA8-4DC9-483E-85DA-59AD9A153B8D}" srcOrd="0" destOrd="0" presId="urn:Themegallery.com/smartart/show2#1"/>
    <dgm:cxn modelId="{0C6F8A0D-B765-4780-9D9A-AA67DDE2D290}" type="presParOf" srcId="{37F97AA8-4DC9-483E-85DA-59AD9A153B8D}" destId="{B4AAE1A4-9AFE-42FD-A45A-8F39CB29F1D4}" srcOrd="0" destOrd="0" presId="urn:Themegallery.com/smartart/show2#1"/>
    <dgm:cxn modelId="{0F95E2C8-FD13-456B-A373-7C59A9961355}" type="presParOf" srcId="{37F97AA8-4DC9-483E-85DA-59AD9A153B8D}" destId="{E4CF1A36-A6FA-40DE-9214-947E867521FB}" srcOrd="1" destOrd="0" presId="urn:Themegallery.com/smartart/show2#1"/>
    <dgm:cxn modelId="{78E8D433-C2B0-405B-B41B-8CD2094215BF}" type="presParOf" srcId="{37F97AA8-4DC9-483E-85DA-59AD9A153B8D}" destId="{DD212A85-65A2-4BA3-9B38-6681888D0F7A}" srcOrd="2" destOrd="0" presId="urn:Themegallery.com/smartart/show2#1"/>
    <dgm:cxn modelId="{07129B49-C98A-40B0-ACD9-A4B74BB2F833}" type="presParOf" srcId="{4AD5779E-1B28-4288-9550-F508C295C4EC}" destId="{B1670D53-3466-46D0-86CA-7B0B3096E108}" srcOrd="1" destOrd="0" presId="urn:Themegallery.com/smartart/show2#1"/>
    <dgm:cxn modelId="{1DF1D89A-89C7-4124-8934-087663EE0637}" type="presParOf" srcId="{4AD5779E-1B28-4288-9550-F508C295C4EC}" destId="{D6A947EA-C020-425E-8890-BD38CA53A597}" srcOrd="2" destOrd="0" presId="urn:Themegallery.com/smartart/show2#1"/>
    <dgm:cxn modelId="{EC0EF560-9CB4-4EEB-A314-CA5B195C62D6}" type="presParOf" srcId="{4AD5779E-1B28-4288-9550-F508C295C4EC}" destId="{F57DC3A6-268A-47FC-866A-063FD4670E83}" srcOrd="3" destOrd="0" presId="urn:Themegallery.com/smartart/show2#1"/>
    <dgm:cxn modelId="{5A5C65A7-5A3E-4A53-81F6-EBC17D7B0EDE}" type="presParOf" srcId="{4AD5779E-1B28-4288-9550-F508C295C4EC}" destId="{9F4ED8A5-F211-4117-878F-9507AD2BDB5A}" srcOrd="4" destOrd="0" presId="urn:Themegallery.com/smartart/show2#1"/>
    <dgm:cxn modelId="{909C6F24-463D-44D9-9C1A-187D55301BE5}" type="presParOf" srcId="{4AD5779E-1B28-4288-9550-F508C295C4EC}" destId="{D6425023-DFA0-480A-96E3-457F98113F37}" srcOrd="5" destOrd="0" presId="urn:Themegallery.com/smartart/show2#1"/>
    <dgm:cxn modelId="{38B805BF-354A-4398-B502-A1DEFAC79C6A}" type="presParOf" srcId="{4AD5779E-1B28-4288-9550-F508C295C4EC}" destId="{CB504A72-58C5-4016-AE2D-D5F8390DB08D}" srcOrd="6" destOrd="0" presId="urn:Themegallery.com/smartart/show2#1"/>
    <dgm:cxn modelId="{B3D97ADB-CF66-4DA7-886E-A522CEEE2A76}" type="presParOf" srcId="{CB504A72-58C5-4016-AE2D-D5F8390DB08D}" destId="{9089D9A7-5070-448D-9EE0-2661006CABD6}" srcOrd="0" destOrd="0" presId="urn:Themegallery.com/smartart/show2#1"/>
    <dgm:cxn modelId="{BCE071F4-79AE-4593-AB07-E027B00F6AD3}" type="presParOf" srcId="{CB504A72-58C5-4016-AE2D-D5F8390DB08D}" destId="{942CF503-B0CF-4F46-9B04-51B6A230CA5F}" srcOrd="1" destOrd="0" presId="urn:Themegallery.com/smartart/show2#1"/>
    <dgm:cxn modelId="{9149FF4D-A761-466D-91E7-80B91D7464C8}" type="presParOf" srcId="{CB504A72-58C5-4016-AE2D-D5F8390DB08D}" destId="{164657C4-4FB0-4067-A037-B2FC733A3D4F}" srcOrd="2" destOrd="0" presId="urn:Themegallery.com/smartart/show2#1"/>
    <dgm:cxn modelId="{016018F0-5D82-42CA-9CA5-7F1DB9FAA78B}" type="presParOf" srcId="{4AD5779E-1B28-4288-9550-F508C295C4EC}" destId="{772B5F8E-2695-4F4D-8302-2D09551B9714}" srcOrd="7" destOrd="0" presId="urn:Themegallery.com/smartart/show2#1"/>
    <dgm:cxn modelId="{05306AF1-BDCA-412C-BD43-95EFAE4685CB}" type="presParOf" srcId="{4AD5779E-1B28-4288-9550-F508C295C4EC}" destId="{192610AE-810E-45BA-81D7-960BAFD249E4}" srcOrd="8" destOrd="0" presId="urn:Themegallery.com/smartart/show2#1"/>
    <dgm:cxn modelId="{571FAC01-E69B-4DC6-B1C4-0DA2B4B9B3C9}" type="presParOf" srcId="{192610AE-810E-45BA-81D7-960BAFD249E4}" destId="{A2F4A57F-1867-43D0-BCA7-75A765B86F60}" srcOrd="0" destOrd="0" presId="urn:Themegallery.com/smartart/show2#1"/>
    <dgm:cxn modelId="{25DAD82C-905A-4929-88D9-490128BF42A2}" type="presParOf" srcId="{192610AE-810E-45BA-81D7-960BAFD249E4}" destId="{29802CA3-4BD1-4199-81AD-AB3614066064}" srcOrd="1" destOrd="0" presId="urn:Themegallery.com/smartart/show2#1"/>
    <dgm:cxn modelId="{9F833D10-1D41-465E-A5FE-EB4F6885A20C}" type="presParOf" srcId="{192610AE-810E-45BA-81D7-960BAFD249E4}" destId="{8E7B8D23-E2F7-43AF-9D18-23EC6E0C5DEE}" srcOrd="2" destOrd="0" presId="urn:Themegallery.com/smartart/show2#1"/>
    <dgm:cxn modelId="{E2B4F35F-028A-4D4A-BFDD-EE0B3F0A56C7}" type="presParOf" srcId="{4AD5779E-1B28-4288-9550-F508C295C4EC}" destId="{64A9DA9B-701B-4CD3-8AAF-E705E4C6698B}" srcOrd="9" destOrd="0" presId="urn:Themegallery.com/smartart/show2#1"/>
    <dgm:cxn modelId="{98025059-577E-4B17-A0CB-0A1AC7980874}" type="presParOf" srcId="{4AD5779E-1B28-4288-9550-F508C295C4EC}" destId="{0B7D6FED-3EDA-4C5C-A74C-5AD282930596}" srcOrd="10" destOrd="0" presId="urn:Themegallery.com/smartart/show2#1"/>
    <dgm:cxn modelId="{B9ED4AEE-FEB3-4D3E-AE64-9F7C36A92F4D}" type="presParOf" srcId="{0B7D6FED-3EDA-4C5C-A74C-5AD282930596}" destId="{A7ABC1A3-5873-4731-8D95-10E777128138}" srcOrd="0" destOrd="0" presId="urn:Themegallery.com/smartart/show2#1"/>
    <dgm:cxn modelId="{9F7293DE-9A28-4EE0-A6BE-F0A5533830E2}" type="presParOf" srcId="{0B7D6FED-3EDA-4C5C-A74C-5AD282930596}" destId="{79F06595-19AC-46E0-B1D3-F66FDE016107}" srcOrd="1" destOrd="0" presId="urn:Themegallery.com/smartart/show2#1"/>
    <dgm:cxn modelId="{58BB5253-6859-423D-8C18-050627DE8F5F}" type="presParOf" srcId="{0B7D6FED-3EDA-4C5C-A74C-5AD282930596}" destId="{B7DD6270-8867-4C40-A205-9DE127B249E9}" srcOrd="2" destOrd="0" presId="urn:Themegallery.com/smartart/show2#1"/>
    <dgm:cxn modelId="{EEFE2E0E-B0C0-4A6B-B0FA-133642E91CE7}" type="presParOf" srcId="{4AD5779E-1B28-4288-9550-F508C295C4EC}" destId="{6EE7455C-8D64-4509-8FD7-9DA2672C0264}" srcOrd="11" destOrd="0" presId="urn:Themegallery.com/smartart/show2#1"/>
    <dgm:cxn modelId="{BD8C0B03-1F24-469A-81A5-4D4ACE7BC7EF}" type="presParOf" srcId="{4AD5779E-1B28-4288-9550-F508C295C4EC}" destId="{99B0B079-9F47-43AC-9EE7-0B9977CDF46E}" srcOrd="12" destOrd="0" presId="urn:Themegallery.com/smartart/show2#1"/>
    <dgm:cxn modelId="{2DAE8C51-8EBA-43F1-AD4B-531394EB509B}" type="presParOf" srcId="{99B0B079-9F47-43AC-9EE7-0B9977CDF46E}" destId="{9483A86B-4F7C-41CA-AD1E-80F0E8BFF21E}" srcOrd="0" destOrd="0" presId="urn:Themegallery.com/smartart/show2#1"/>
    <dgm:cxn modelId="{0CE0F280-5B17-4475-A104-19452ECC4A5F}" type="presParOf" srcId="{99B0B079-9F47-43AC-9EE7-0B9977CDF46E}" destId="{9E0BEFDD-1194-41BB-A292-7C478E5DA6D9}" srcOrd="1" destOrd="0" presId="urn:Themegallery.com/smartart/show2#1"/>
    <dgm:cxn modelId="{FFAAF7C9-6815-4A71-B396-B7E6C094FDBF}" type="presParOf" srcId="{99B0B079-9F47-43AC-9EE7-0B9977CDF46E}" destId="{C11BD3F6-D507-4846-BABD-85DA661594F0}" srcOrd="2" destOrd="0" presId="urn:Themegallery.com/smartart/show2#1"/>
    <dgm:cxn modelId="{492B9B4D-F238-48F0-BDFC-676703656366}" type="presParOf" srcId="{4AD5779E-1B28-4288-9550-F508C295C4EC}" destId="{4742277C-6B0C-4869-92A6-0A87E3B9C4E7}" srcOrd="13" destOrd="0" presId="urn:Themegallery.com/smartart/show2#1"/>
    <dgm:cxn modelId="{39DDD780-6213-4B0A-BFD0-5B439FD739A4}" type="presParOf" srcId="{4AD5779E-1B28-4288-9550-F508C295C4EC}" destId="{B0B799F2-07B9-4ED4-8FCE-A1889AEEB1FD}" srcOrd="14" destOrd="0" presId="urn:Themegallery.com/smartart/show2#1"/>
    <dgm:cxn modelId="{F23DFEA8-CFB1-4497-9BA8-58DF085F1C50}" type="presParOf" srcId="{B0B799F2-07B9-4ED4-8FCE-A1889AEEB1FD}" destId="{A5A66506-0022-45E0-A90E-A948B605BCBF}" srcOrd="0" destOrd="0" presId="urn:Themegallery.com/smartart/show2#1"/>
    <dgm:cxn modelId="{76E57AE9-8086-4EE8-B6A2-30641284F6C0}" type="presParOf" srcId="{B0B799F2-07B9-4ED4-8FCE-A1889AEEB1FD}" destId="{E247169C-2521-4B99-BC64-C03EA12DBB48}" srcOrd="1" destOrd="0" presId="urn:Themegallery.com/smartart/show2#1"/>
    <dgm:cxn modelId="{06127836-D6A4-4928-B218-871AD17DA7DA}" type="presParOf" srcId="{B0B799F2-07B9-4ED4-8FCE-A1889AEEB1FD}" destId="{57238E35-3F9C-4EAE-B04F-B2C6E224B543}" srcOrd="2" destOrd="0" presId="urn:Themegallery.com/smartart/show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742277C-6B0C-4869-92A6-0A87E3B9C4E7}">
      <dsp:nvSpPr>
        <dsp:cNvPr id="0" name=""/>
        <dsp:cNvSpPr/>
      </dsp:nvSpPr>
      <dsp:spPr>
        <a:xfrm>
          <a:off x="754232" y="721157"/>
          <a:ext cx="7996690" cy="7996690"/>
        </a:xfrm>
        <a:prstGeom prst="leftRightCircularArrow">
          <a:avLst>
            <a:gd name="adj1" fmla="val 8576"/>
            <a:gd name="adj2" fmla="val 276188"/>
            <a:gd name="adj3" fmla="val 21376948"/>
            <a:gd name="adj4" fmla="val 19123052"/>
            <a:gd name="adj5" fmla="val 6003"/>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E7455C-8D64-4509-8FD7-9DA2672C0264}">
      <dsp:nvSpPr>
        <dsp:cNvPr id="0" name=""/>
        <dsp:cNvSpPr/>
      </dsp:nvSpPr>
      <dsp:spPr>
        <a:xfrm>
          <a:off x="648452" y="615377"/>
          <a:ext cx="7996690" cy="7996690"/>
        </a:xfrm>
        <a:prstGeom prst="leftRightCircularArrow">
          <a:avLst>
            <a:gd name="adj1" fmla="val 8576"/>
            <a:gd name="adj2" fmla="val 276188"/>
            <a:gd name="adj3" fmla="val 18676948"/>
            <a:gd name="adj4" fmla="val 16423052"/>
            <a:gd name="adj5" fmla="val 6003"/>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A9DA9B-701B-4CD3-8AAF-E705E4C6698B}">
      <dsp:nvSpPr>
        <dsp:cNvPr id="0" name=""/>
        <dsp:cNvSpPr/>
      </dsp:nvSpPr>
      <dsp:spPr>
        <a:xfrm>
          <a:off x="498856" y="615377"/>
          <a:ext cx="7996690" cy="7996690"/>
        </a:xfrm>
        <a:prstGeom prst="leftRightCircularArrow">
          <a:avLst>
            <a:gd name="adj1" fmla="val 8576"/>
            <a:gd name="adj2" fmla="val 276188"/>
            <a:gd name="adj3" fmla="val 15976948"/>
            <a:gd name="adj4" fmla="val 13723052"/>
            <a:gd name="adj5" fmla="val 6003"/>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B5F8E-2695-4F4D-8302-2D09551B9714}">
      <dsp:nvSpPr>
        <dsp:cNvPr id="0" name=""/>
        <dsp:cNvSpPr/>
      </dsp:nvSpPr>
      <dsp:spPr>
        <a:xfrm>
          <a:off x="393076" y="721157"/>
          <a:ext cx="7996690" cy="7996690"/>
        </a:xfrm>
        <a:prstGeom prst="leftRightCircularArrow">
          <a:avLst>
            <a:gd name="adj1" fmla="val 8576"/>
            <a:gd name="adj2" fmla="val 276188"/>
            <a:gd name="adj3" fmla="val 13276948"/>
            <a:gd name="adj4" fmla="val 11023052"/>
            <a:gd name="adj5" fmla="val 6003"/>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425023-DFA0-480A-96E3-457F98113F37}">
      <dsp:nvSpPr>
        <dsp:cNvPr id="0" name=""/>
        <dsp:cNvSpPr/>
      </dsp:nvSpPr>
      <dsp:spPr>
        <a:xfrm rot="70349">
          <a:off x="5650337" y="4705268"/>
          <a:ext cx="2049678" cy="116993"/>
        </a:xfrm>
        <a:prstGeom prst="lef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4ED8A5-F211-4117-878F-9507AD2BDB5A}">
      <dsp:nvSpPr>
        <dsp:cNvPr id="0" name=""/>
        <dsp:cNvSpPr/>
      </dsp:nvSpPr>
      <dsp:spPr>
        <a:xfrm rot="18950478">
          <a:off x="5049265" y="3218097"/>
          <a:ext cx="2019810" cy="116993"/>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7DC3A6-268A-47FC-866A-063FD4670E83}">
      <dsp:nvSpPr>
        <dsp:cNvPr id="0" name=""/>
        <dsp:cNvSpPr/>
      </dsp:nvSpPr>
      <dsp:spPr>
        <a:xfrm rot="16200000">
          <a:off x="3568345" y="2602091"/>
          <a:ext cx="2007308" cy="116993"/>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A947EA-C020-425E-8890-BD38CA53A597}">
      <dsp:nvSpPr>
        <dsp:cNvPr id="0" name=""/>
        <dsp:cNvSpPr/>
      </dsp:nvSpPr>
      <dsp:spPr>
        <a:xfrm rot="13449522">
          <a:off x="2074924" y="3218097"/>
          <a:ext cx="2019810" cy="116993"/>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70D53-3466-46D0-86CA-7B0B3096E108}">
      <dsp:nvSpPr>
        <dsp:cNvPr id="0" name=""/>
        <dsp:cNvSpPr/>
      </dsp:nvSpPr>
      <dsp:spPr>
        <a:xfrm rot="10729651">
          <a:off x="1443984" y="4705268"/>
          <a:ext cx="2049678" cy="116993"/>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CF1A36-A6FA-40DE-9214-947E867521FB}">
      <dsp:nvSpPr>
        <dsp:cNvPr id="0" name=""/>
        <dsp:cNvSpPr/>
      </dsp:nvSpPr>
      <dsp:spPr>
        <a:xfrm>
          <a:off x="2732484" y="2954785"/>
          <a:ext cx="3679031" cy="3679031"/>
        </a:xfrm>
        <a:prstGeom prst="pie">
          <a:avLst>
            <a:gd name="adj1" fmla="val 108000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0" rIns="106680" bIns="533400" numCol="1" spcCol="1270" anchor="ctr" anchorCtr="0">
          <a:noAutofit/>
        </a:bodyPr>
        <a:lstStyle/>
        <a:p>
          <a:pPr lvl="0" algn="ctr" defTabSz="1244600">
            <a:lnSpc>
              <a:spcPct val="90000"/>
            </a:lnSpc>
            <a:spcBef>
              <a:spcPct val="0"/>
            </a:spcBef>
            <a:spcAft>
              <a:spcPct val="35000"/>
            </a:spcAft>
          </a:pPr>
          <a:r>
            <a:rPr lang="zh-TW" altLang="en-US" sz="2800" kern="1200" dirty="0" smtClean="0">
              <a:effectLst>
                <a:glow rad="139700">
                  <a:schemeClr val="tx2">
                    <a:lumMod val="50000"/>
                    <a:alpha val="40000"/>
                  </a:schemeClr>
                </a:glow>
              </a:effectLst>
              <a:latin typeface="Arial" pitchFamily="34" charset="0"/>
              <a:cs typeface="Arial" pitchFamily="34" charset="0"/>
            </a:rPr>
            <a:t>均衡教育</a:t>
          </a:r>
          <a:endParaRPr lang="en-US" sz="2800" kern="1200" dirty="0">
            <a:effectLst>
              <a:glow rad="139700">
                <a:schemeClr val="tx2">
                  <a:lumMod val="50000"/>
                  <a:alpha val="40000"/>
                </a:schemeClr>
              </a:glow>
            </a:effectLst>
            <a:latin typeface="Arial" pitchFamily="34" charset="0"/>
            <a:cs typeface="Arial" pitchFamily="34" charset="0"/>
          </a:endParaRPr>
        </a:p>
      </dsp:txBody>
      <dsp:txXfrm>
        <a:off x="2732484" y="2954785"/>
        <a:ext cx="3679031" cy="3679031"/>
      </dsp:txXfrm>
    </dsp:sp>
    <dsp:sp modelId="{9089D9A7-5070-448D-9EE0-2661006CABD6}">
      <dsp:nvSpPr>
        <dsp:cNvPr id="0" name=""/>
        <dsp:cNvSpPr/>
      </dsp:nvSpPr>
      <dsp:spPr>
        <a:xfrm>
          <a:off x="1882" y="3819357"/>
          <a:ext cx="1949886" cy="1949886"/>
        </a:xfrm>
        <a:prstGeom prst="roundRect">
          <a:avLst>
            <a:gd name="adj" fmla="val 50000"/>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942CF503-B0CF-4F46-9B04-51B6A230CA5F}">
      <dsp:nvSpPr>
        <dsp:cNvPr id="0" name=""/>
        <dsp:cNvSpPr/>
      </dsp:nvSpPr>
      <dsp:spPr>
        <a:xfrm>
          <a:off x="70128" y="3887603"/>
          <a:ext cx="1813394" cy="1813394"/>
        </a:xfrm>
        <a:prstGeom prst="roundRect">
          <a:avLst>
            <a:gd name="adj"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0" rIns="91440" bIns="0" numCol="1" spcCol="1270" anchor="ctr" anchorCtr="0">
          <a:noAutofit/>
        </a:bodyPr>
        <a:lstStyle/>
        <a:p>
          <a:pPr lvl="0" algn="ctr" defTabSz="1422400">
            <a:lnSpc>
              <a:spcPct val="90000"/>
            </a:lnSpc>
            <a:spcBef>
              <a:spcPct val="0"/>
            </a:spcBef>
            <a:spcAft>
              <a:spcPct val="35000"/>
            </a:spcAft>
          </a:pPr>
          <a:r>
            <a:rPr lang="zh-TW" altLang="en-US" sz="3200" b="1" kern="1200" dirty="0" smtClean="0">
              <a:effectLst>
                <a:glow rad="63500">
                  <a:srgbClr val="C00000">
                    <a:alpha val="40000"/>
                  </a:srgbClr>
                </a:glow>
              </a:effectLst>
              <a:latin typeface="Arial" pitchFamily="34" charset="0"/>
              <a:ea typeface="PMingLiU" pitchFamily="18" charset="-120"/>
              <a:cs typeface="Arial" pitchFamily="34" charset="0"/>
            </a:rPr>
            <a:t>德</a:t>
          </a:r>
          <a:endParaRPr lang="en-US" sz="3200" b="1" kern="1200" dirty="0">
            <a:effectLst>
              <a:glow rad="63500">
                <a:srgbClr val="C00000">
                  <a:alpha val="40000"/>
                </a:srgbClr>
              </a:glow>
            </a:effectLst>
            <a:latin typeface="Arial" pitchFamily="34" charset="0"/>
            <a:ea typeface="PMingLiU" pitchFamily="18" charset="-120"/>
            <a:cs typeface="Arial" pitchFamily="34" charset="0"/>
          </a:endParaRPr>
        </a:p>
      </dsp:txBody>
      <dsp:txXfrm>
        <a:off x="70128" y="3887603"/>
        <a:ext cx="1813394" cy="1813394"/>
      </dsp:txXfrm>
    </dsp:sp>
    <dsp:sp modelId="{A2F4A57F-1867-43D0-BCA7-75A765B86F60}">
      <dsp:nvSpPr>
        <dsp:cNvPr id="0" name=""/>
        <dsp:cNvSpPr/>
      </dsp:nvSpPr>
      <dsp:spPr>
        <a:xfrm>
          <a:off x="1054884" y="1277185"/>
          <a:ext cx="1949886" cy="1949886"/>
        </a:xfrm>
        <a:prstGeom prst="roundRect">
          <a:avLst>
            <a:gd name="adj" fmla="val 5000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29802CA3-4BD1-4199-81AD-AB3614066064}">
      <dsp:nvSpPr>
        <dsp:cNvPr id="0" name=""/>
        <dsp:cNvSpPr/>
      </dsp:nvSpPr>
      <dsp:spPr>
        <a:xfrm>
          <a:off x="1123130" y="1345431"/>
          <a:ext cx="1813394" cy="1813394"/>
        </a:xfrm>
        <a:prstGeom prst="roundRect">
          <a:avLst>
            <a:gd name="adj"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100000"/>
            </a:lnSpc>
            <a:spcBef>
              <a:spcPct val="0"/>
            </a:spcBef>
            <a:spcAft>
              <a:spcPts val="0"/>
            </a:spcAft>
          </a:pPr>
          <a:r>
            <a:rPr lang="zh-TW" altLang="en-US" sz="3200" b="1" kern="1200" dirty="0" smtClean="0">
              <a:effectLst>
                <a:glow rad="63500">
                  <a:srgbClr val="C00000">
                    <a:alpha val="40000"/>
                  </a:srgbClr>
                </a:glow>
              </a:effectLst>
              <a:latin typeface="Arial" pitchFamily="34" charset="0"/>
              <a:ea typeface="PMingLiU" pitchFamily="18" charset="-120"/>
              <a:cs typeface="Arial" pitchFamily="34" charset="0"/>
            </a:rPr>
            <a:t>智</a:t>
          </a:r>
          <a:endParaRPr lang="en-US" altLang="ja-JP" sz="3200" b="1" kern="1200" dirty="0">
            <a:effectLst>
              <a:glow rad="63500">
                <a:srgbClr val="C00000">
                  <a:alpha val="40000"/>
                </a:srgbClr>
              </a:glow>
            </a:effectLst>
            <a:latin typeface="Arial" pitchFamily="34" charset="0"/>
            <a:ea typeface="PMingLiU" pitchFamily="18" charset="-120"/>
            <a:cs typeface="Arial" pitchFamily="34" charset="0"/>
          </a:endParaRPr>
        </a:p>
      </dsp:txBody>
      <dsp:txXfrm>
        <a:off x="1123130" y="1345431"/>
        <a:ext cx="1813394" cy="1813394"/>
      </dsp:txXfrm>
    </dsp:sp>
    <dsp:sp modelId="{A7ABC1A3-5873-4731-8D95-10E777128138}">
      <dsp:nvSpPr>
        <dsp:cNvPr id="0" name=""/>
        <dsp:cNvSpPr/>
      </dsp:nvSpPr>
      <dsp:spPr>
        <a:xfrm>
          <a:off x="3597056" y="224183"/>
          <a:ext cx="1949886" cy="1949886"/>
        </a:xfrm>
        <a:prstGeom prst="roundRect">
          <a:avLst>
            <a:gd name="adj" fmla="val 50000"/>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79F06595-19AC-46E0-B1D3-F66FDE016107}">
      <dsp:nvSpPr>
        <dsp:cNvPr id="0" name=""/>
        <dsp:cNvSpPr/>
      </dsp:nvSpPr>
      <dsp:spPr>
        <a:xfrm>
          <a:off x="3665302" y="292429"/>
          <a:ext cx="1813394" cy="1813394"/>
        </a:xfrm>
        <a:prstGeom prst="roundRect">
          <a:avLst>
            <a:gd name="adj"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100000"/>
            </a:lnSpc>
            <a:spcBef>
              <a:spcPct val="0"/>
            </a:spcBef>
            <a:spcAft>
              <a:spcPts val="0"/>
            </a:spcAft>
          </a:pPr>
          <a:r>
            <a:rPr lang="zh-TW" altLang="en-US" sz="3200" b="1" i="0" kern="1200" dirty="0" smtClean="0">
              <a:effectLst>
                <a:glow rad="63500">
                  <a:schemeClr val="accent4">
                    <a:lumMod val="50000"/>
                    <a:alpha val="40000"/>
                  </a:schemeClr>
                </a:glow>
              </a:effectLst>
              <a:latin typeface="Arial" pitchFamily="34" charset="0"/>
              <a:ea typeface="PMingLiU" pitchFamily="18" charset="-120"/>
              <a:cs typeface="Arial" pitchFamily="34" charset="0"/>
            </a:rPr>
            <a:t>體</a:t>
          </a:r>
          <a:endParaRPr lang="en-US" altLang="ja-JP" sz="3200" b="1" i="0" kern="1200" dirty="0">
            <a:effectLst>
              <a:glow rad="63500">
                <a:schemeClr val="accent4">
                  <a:lumMod val="50000"/>
                  <a:alpha val="40000"/>
                </a:schemeClr>
              </a:glow>
            </a:effectLst>
            <a:latin typeface="Arial" pitchFamily="34" charset="0"/>
            <a:ea typeface="PMingLiU" pitchFamily="18" charset="-120"/>
            <a:cs typeface="Arial" pitchFamily="34" charset="0"/>
          </a:endParaRPr>
        </a:p>
      </dsp:txBody>
      <dsp:txXfrm>
        <a:off x="3665302" y="292429"/>
        <a:ext cx="1813394" cy="1813394"/>
      </dsp:txXfrm>
    </dsp:sp>
    <dsp:sp modelId="{9483A86B-4F7C-41CA-AD1E-80F0E8BFF21E}">
      <dsp:nvSpPr>
        <dsp:cNvPr id="0" name=""/>
        <dsp:cNvSpPr/>
      </dsp:nvSpPr>
      <dsp:spPr>
        <a:xfrm>
          <a:off x="6139228" y="1277185"/>
          <a:ext cx="1949886" cy="1949886"/>
        </a:xfrm>
        <a:prstGeom prst="roundRect">
          <a:avLst>
            <a:gd name="adj" fmla="val 50000"/>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9E0BEFDD-1194-41BB-A292-7C478E5DA6D9}">
      <dsp:nvSpPr>
        <dsp:cNvPr id="0" name=""/>
        <dsp:cNvSpPr/>
      </dsp:nvSpPr>
      <dsp:spPr>
        <a:xfrm>
          <a:off x="6207474" y="1345431"/>
          <a:ext cx="1813394" cy="1813394"/>
        </a:xfrm>
        <a:prstGeom prst="roundRect">
          <a:avLst>
            <a:gd name="adj"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3200" tIns="0" rIns="203200" bIns="0" numCol="1" spcCol="1270" anchor="ctr" anchorCtr="0">
          <a:noAutofit/>
        </a:bodyPr>
        <a:lstStyle/>
        <a:p>
          <a:pPr lvl="0" algn="ctr" defTabSz="1422400">
            <a:lnSpc>
              <a:spcPct val="100000"/>
            </a:lnSpc>
            <a:spcBef>
              <a:spcPct val="0"/>
            </a:spcBef>
            <a:spcAft>
              <a:spcPts val="0"/>
            </a:spcAft>
          </a:pPr>
          <a:r>
            <a:rPr lang="zh-TW" altLang="en-US" sz="3200" b="1" i="0" kern="1200" dirty="0" smtClean="0">
              <a:effectLst>
                <a:glow rad="139700">
                  <a:schemeClr val="tx2">
                    <a:lumMod val="75000"/>
                    <a:alpha val="40000"/>
                  </a:schemeClr>
                </a:glow>
              </a:effectLst>
              <a:latin typeface="Arial" pitchFamily="34" charset="0"/>
              <a:ea typeface="PMingLiU" pitchFamily="18" charset="-120"/>
              <a:cs typeface="Arial" pitchFamily="34" charset="0"/>
            </a:rPr>
            <a:t>群</a:t>
          </a:r>
          <a:endParaRPr lang="en-US" altLang="ja-JP" sz="3200" b="1" i="0" kern="1200" dirty="0">
            <a:effectLst>
              <a:glow rad="139700">
                <a:schemeClr val="tx2">
                  <a:lumMod val="75000"/>
                  <a:alpha val="40000"/>
                </a:schemeClr>
              </a:glow>
            </a:effectLst>
            <a:latin typeface="Arial" pitchFamily="34" charset="0"/>
            <a:ea typeface="PMingLiU" pitchFamily="18" charset="-120"/>
            <a:cs typeface="Arial" pitchFamily="34" charset="0"/>
          </a:endParaRPr>
        </a:p>
      </dsp:txBody>
      <dsp:txXfrm>
        <a:off x="6207474" y="1345431"/>
        <a:ext cx="1813394" cy="1813394"/>
      </dsp:txXfrm>
    </dsp:sp>
    <dsp:sp modelId="{A5A66506-0022-45E0-A90E-A948B605BCBF}">
      <dsp:nvSpPr>
        <dsp:cNvPr id="0" name=""/>
        <dsp:cNvSpPr/>
      </dsp:nvSpPr>
      <dsp:spPr>
        <a:xfrm>
          <a:off x="7192230" y="3819357"/>
          <a:ext cx="1949886" cy="1949886"/>
        </a:xfrm>
        <a:prstGeom prst="roundRect">
          <a:avLst>
            <a:gd name="adj" fmla="val 50000"/>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E247169C-2521-4B99-BC64-C03EA12DBB48}">
      <dsp:nvSpPr>
        <dsp:cNvPr id="0" name=""/>
        <dsp:cNvSpPr/>
      </dsp:nvSpPr>
      <dsp:spPr>
        <a:xfrm>
          <a:off x="7260476" y="3887603"/>
          <a:ext cx="1813394" cy="1813394"/>
        </a:xfrm>
        <a:prstGeom prst="roundRect">
          <a:avLst>
            <a:gd name="adj" fmla="val 5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100000"/>
            </a:lnSpc>
            <a:spcBef>
              <a:spcPct val="0"/>
            </a:spcBef>
            <a:spcAft>
              <a:spcPts val="0"/>
            </a:spcAft>
          </a:pPr>
          <a:r>
            <a:rPr lang="zh-TW" altLang="en-US" sz="2800" b="1" i="0" kern="1200" dirty="0" smtClean="0">
              <a:effectLst>
                <a:glow rad="63500">
                  <a:schemeClr val="accent6">
                    <a:lumMod val="50000"/>
                    <a:alpha val="40000"/>
                  </a:schemeClr>
                </a:glow>
              </a:effectLst>
              <a:latin typeface="Arial" pitchFamily="34" charset="0"/>
              <a:ea typeface="PMingLiU" pitchFamily="18" charset="-120"/>
              <a:cs typeface="Arial" pitchFamily="34" charset="0"/>
            </a:rPr>
            <a:t>美</a:t>
          </a:r>
          <a:endParaRPr lang="en-US" altLang="ja-JP" sz="2800" b="1" i="0" kern="1200" dirty="0">
            <a:effectLst>
              <a:glow rad="63500">
                <a:schemeClr val="accent6">
                  <a:lumMod val="50000"/>
                  <a:alpha val="40000"/>
                </a:schemeClr>
              </a:glow>
            </a:effectLst>
            <a:latin typeface="Arial" pitchFamily="34" charset="0"/>
            <a:ea typeface="PMingLiU" pitchFamily="18" charset="-120"/>
            <a:cs typeface="Arial" pitchFamily="34" charset="0"/>
          </a:endParaRPr>
        </a:p>
      </dsp:txBody>
      <dsp:txXfrm>
        <a:off x="7260476" y="3887603"/>
        <a:ext cx="1813394" cy="1813394"/>
      </dsp:txXfrm>
    </dsp:sp>
  </dsp:spTree>
</dsp:drawing>
</file>

<file path=ppt/diagrams/layout1.xml><?xml version="1.0" encoding="utf-8"?>
<dgm:layoutDef xmlns:dgm="http://schemas.openxmlformats.org/drawingml/2006/diagram" xmlns:a="http://schemas.openxmlformats.org/drawingml/2006/main" uniqueId="urn:Themegallery.com/smartart/show2#1">
  <dgm:title val="show2(Yoon 1.0)"/>
  <dgm:desc val="Copyright Guild Design, Inc. (www.themegallery.com) All rights reserved.&#10;"/>
  <dgm:catLst>
    <dgm:cat type="other" pri="902"/>
  </dgm:catLst>
  <dgm:sampData>
    <dgm:dataModel>
      <dgm:ptLst>
        <dgm:pt modelId="0" type="doc"/>
        <dgm:pt modelId="1">
          <dgm:prSet phldr="1"/>
        </dgm:pt>
        <dgm:pt modelId="11">
          <dgm:prSet phldr="1"/>
        </dgm:pt>
        <dgm:pt modelId="12">
          <dgm:prSet phldr="1"/>
        </dgm:pt>
        <dgm:pt modelId="13">
          <dgm:prSet phldr="1"/>
        </dgm:pt>
        <dgm:pt modelId="14">
          <dgm:prSet phldr="1"/>
        </dgm:pt>
        <dgm:pt modelId="15">
          <dgm:prSet phldr="1"/>
        </dgm:pt>
      </dgm:ptLst>
      <dgm:cxnLst>
        <dgm:cxn modelId="2" srcId="0" destId="1" srcOrd="0" destOrd="0"/>
        <dgm:cxn modelId="14" srcId="1" destId="11" srcOrd="0" destOrd="0"/>
        <dgm:cxn modelId="15" srcId="1" destId="12" srcOrd="0" destOrd="0"/>
        <dgm:cxn modelId="16" srcId="1" destId="13" srcOrd="0" destOrd="0"/>
        <dgm:cxn modelId="17" srcId="1" destId="14" srcOrd="0" destOrd="0"/>
        <dgm:cxn modelId="18" srcId="1" destId="15" srcOrd="0" destOrd="0"/>
      </dgm:cxnLst>
      <dgm:bg/>
      <dgm:whole/>
    </dgm:dataModel>
  </dgm:sampData>
  <dgm:styleData useDef="1">
    <dgm:dataModel>
      <dgm:ptLst/>
      <dgm:bg/>
      <dgm:whole/>
    </dgm:dataModel>
  </dgm:styleData>
  <dgm:clrData useDef="1">
    <dgm:dataModel>
      <dgm:ptLst/>
      <dgm:bg/>
      <dgm:whole/>
    </dgm:dataModel>
  </dgm:clrData>
  <dgm:layoutNode name="show2">
    <dgm:varLst>
      <dgm:animOne val="branch"/>
      <dgm:animLvl val="ctr"/>
      <dgm:resizeHandles val="exact"/>
    </dgm:varLst>
    <dgm:alg type="cycle">
      <dgm:param type="stAng" val="-90"/>
      <dgm:param type="spanAng" val="180"/>
      <dgm:param type="ctrShpMap" val="fNode"/>
    </dgm:alg>
    <dgm:choose name="Name13xx">
      <dgm:if name="Name15xx" axis="ch ch" ptType="node node" st="1 1" cnt="1 0" func="cnt" op="lte" val="2">
        <dgm:constrLst>
          <dgm:constr type="diam" val="1"/>
          <dgm:constr type="userA" for="ch" forName="sibTrans-" refType="w" fact="1.5"/>
          <dgm:constr type="diam" for="ch" ptType="sibTrans" refType="diam" op="equ" fact="1.1"/>
          <dgm:constr type="w" for="ch" forName="Theme" refType="w"/>
          <dgm:constr type="w" for="des" forName="Themegallery" refType="w" fact="0.65"/>
          <dgm:constr type="h" for="ch" forName="parTrans" refType="w" refFor="des" refForName="Themegallery" fact="0.03"/>
          <dgm:constr type="sp" refType="w" refFor="des" refForName="Themegallery" fact="0.27"/>
          <dgm:constr type="sibSp" refType="w" refFor="des" refForName="Themegallery" fact="0"/>
        </dgm:constrLst>
      </dgm:if>
      <dgm:if name="Name16xx" axis="ch ch" ptType="node node" st="1 1" cnt="1 0" func="cnt" op="equ" val="3">
        <dgm:constrLst>
          <dgm:constr type="diam" val="1"/>
          <dgm:constr type="userA" for="ch" forName="sibTrans-" refType="w" fact="1.7"/>
          <dgm:constr type="diam" for="ch" ptType="sibTrans" refType="diam" op="equ" fact="0.95"/>
          <dgm:constr type="w" for="ch" forName="Theme" refType="w"/>
          <dgm:constr type="w" for="des" forName="Themegallery" refType="w" fact="0.7"/>
          <dgm:constr type="h" for="ch" forName="parTrans" refType="w" refFor="des" refForName="Themegallery" fact="0.05"/>
          <dgm:constr type="sp" refType="w" refFor="des" refForName="Themegallery" fact="0.2"/>
          <dgm:constr type="sibSp" refType="w" refFor="des" refForName="Themegallery" fact="0"/>
        </dgm:constrLst>
      </dgm:if>
      <dgm:if name="Name17xx" axis="ch ch" ptType="node node" st="1 1" cnt="1 0" func="cnt" op="equ" val="4">
        <dgm:constrLst>
          <dgm:constr type="diam" val="1"/>
          <dgm:constr type="userA" for="ch" forName="sibTrans-" refType="w" fact="1.6"/>
          <dgm:constr type="diam" for="ch" ptType="sibTrans" refType="diam" op="equ" fact="0.95"/>
          <dgm:constr type="w" for="ch" forName="Theme" refType="w"/>
          <dgm:constr type="w" for="des" forName="Themegallery" refType="w" fact="0.6"/>
          <dgm:constr type="h" for="ch" forName="parTrans" refType="w" refFor="des" refForName="Themegallery" fact="0.05"/>
          <dgm:constr type="sp" refType="w" refFor="des" refForName="Themegallery" fact="0.1"/>
          <dgm:constr type="sibSp" refType="w" refFor="des" refForName="Themegallery" fact="0"/>
        </dgm:constrLst>
      </dgm:if>
      <dgm:if name="Name18xx" axis="ch ch" ptType="node node" st="1 1" cnt="1 0" func="cnt" op="equ" val="5">
        <dgm:constrLst>
          <dgm:constr type="diam" val="1"/>
          <dgm:constr type="userA" for="ch" forName="sibTrans-" refType="w" fact="1.5"/>
          <dgm:constr type="diam" for="ch" ptType="sibTrans" refType="diam" op="equ" fact="0.95"/>
          <dgm:constr type="w" for="ch" forName="Theme" refType="w"/>
          <dgm:constr type="w" for="des" forName="Themegallery" refType="w" fact="0.53"/>
          <dgm:constr type="h" for="ch" forName="parTrans" refType="w" refFor="des" refForName="Themegallery" fact="0.06"/>
          <dgm:constr type="sp" refType="w" refFor="des" refForName="Themegallery" fact="-0.2"/>
          <dgm:constr type="sibSp" refType="w" refFor="des" refForName="Themegallery" fact="-0.3"/>
        </dgm:constrLst>
      </dgm:if>
      <dgm:if name="Name19xx" axis="ch ch" ptType="node node" st="1 1" cnt="1 0" func="cnt" op="equ" val="6">
        <dgm:constrLst>
          <dgm:constr type="diam" val="1"/>
          <dgm:constr type="userA" for="ch" forName="sibTrans-" refType="w" fact="1.4"/>
          <dgm:constr type="diam" for="ch" ptType="sibTrans" refType="diam" op="equ" fact="0.98"/>
          <dgm:constr type="w" for="ch" forName="Theme" refType="w"/>
          <dgm:constr type="w" for="des" forName="Themegallery" refType="w" fact="0.5"/>
          <dgm:constr type="h" for="ch" forName="parTrans" refType="w" refFor="des" refForName="Themegallery" fact="0.06"/>
          <dgm:constr type="sp" refType="w" refFor="des" refForName="Themegallery" fact="0.2"/>
          <dgm:constr type="sibSp" refType="w" refFor="des" refForName="Themegallery" fact="0"/>
        </dgm:constrLst>
      </dgm:if>
      <dgm:if name="Name20xx" axis="ch ch" ptType="node node" st="1 1" cnt="1 0" func="cnt" op="equ" val="7">
        <dgm:constrLst>
          <dgm:constr type="diam" val="1"/>
          <dgm:constr type="userA" for="ch" forName="sibTrans-" refType="w" fact="1.25"/>
          <dgm:constr type="diam" for="ch" ptType="sibTrans" refType="diam" op="equ"/>
          <dgm:constr type="w" for="ch" forName="Theme" refType="w"/>
          <dgm:constr type="w" for="des" forName="Themegallery" refType="w" fact="0.42"/>
          <dgm:constr type="h" for="ch" forName="parTrans" refType="w" refFor="des" refForName="Themegallery" fact="0.07"/>
          <dgm:constr type="sp" refType="w" refFor="des" refForName="Themegallery" fact="0"/>
          <dgm:constr type="sibSp" refType="w" refFor="des" refForName="Themegallery" fact="-0.21"/>
        </dgm:constrLst>
      </dgm:if>
      <dgm:if name="Name20xxe" axis="ch ch" ptType="node node" st="1 1" cnt="1 0" func="cnt" op="equ" val="8">
        <dgm:constrLst>
          <dgm:constr type="diam" val="1"/>
          <dgm:constr type="userA" for="ch" forName="sibTrans-" refType="w" fact="1.1"/>
          <dgm:constr type="diam" for="ch" ptType="sibTrans" refType="diam" op="equ"/>
          <dgm:constr type="w" for="ch" forName="Theme" refType="w"/>
          <dgm:constr type="w" for="des" forName="Themegallery" refType="w" fact="0.37"/>
          <dgm:constr type="h" for="ch" forName="parTrans" refType="w" refFor="des" refForName="Themegallery" fact="0.08"/>
          <dgm:constr type="sp" refType="w" refFor="des" refForName="Themegallery" fact="0"/>
          <dgm:constr type="sibSp" refType="w" refFor="des" refForName="Themegallery" fact="-0.1"/>
        </dgm:constrLst>
      </dgm:if>
      <dgm:else name="Name14xx">
        <dgm:constrLst>
          <dgm:constr type="diam" val="1"/>
          <dgm:constr type="userA" for="ch" forName="sibTrans-" refType="w" fact="0.87"/>
          <dgm:constr type="diam" for="ch" ptType="sibTrans" refType="diam" op="equ" fact="1.35"/>
          <dgm:constr type="w" for="ch" forName="Theme" refType="w"/>
          <dgm:constr type="w" for="des" forName="Themegallery" refType="w" fact="0.3"/>
          <dgm:constr type="h" for="ch" forName="parTrans" refType="w" refFor="des" refForName="Themegallery" fact="0.06"/>
          <dgm:constr type="sp" refType="w" refFor="des" refForName="Themegallery" fact="0"/>
          <dgm:constr type="sibSp" refType="w" refFor="des" refForName="Themegallery" fact="-0.2"/>
        </dgm:constrLst>
      </dgm:else>
    </dgm:choose>
    <dgm:ruleLst>
      <dgm:rule type="diam" val="INF" fact="NaN" max="NaN"/>
    </dgm:ruleLst>
    <dgm:forEach name="jihoon" axis="ch" ptType="node" cnt="1">
      <dgm:layoutNode name="Theme" styleLbl="node0">
        <dgm:alg type="composite"/>
        <dgm:constrLst>
          <dgm:constr type="w" for="ch" forName="guri" refType="w" fact="0.1"/>
          <dgm:constr type="h" for="ch" forName="guri" refType="w" fact="0.1"/>
          <dgm:constr type="ctrX" for="ch" forName="guri" refType="w" fact="0.5"/>
          <dgm:constr type="t" for="ch" forName="guri" refType="h" fact="0.43"/>
          <dgm:constr type="w" for="ch" forName="Theme1" refType="w"/>
          <dgm:constr type="t" for="ch" forName="Theme1" refType="h" fact="0"/>
          <dgm:constr type="w" for="ch" forName="Theme2" refType="w"/>
          <dgm:constr type="t" for="ch" forName="Theme2" refType="h" fact="0"/>
        </dgm:constrLst>
        <dgm:layoutNode name="guri" styleLbl="node0" moveWith="Theme1">
          <dgm:alg type="sp"/>
          <dgm:shape xmlns:r="http://schemas.openxmlformats.org/officeDocument/2006/relationships" type="pie" r:blip="" hideGeom="1">
            <dgm:adjLst>
              <dgm:adj idx="1" val="180"/>
              <dgm:adj idx="2" val="0"/>
            </dgm:adjLst>
          </dgm:shape>
          <dgm:presOf ptType="node"/>
        </dgm:layoutNode>
        <dgm:layoutNode name="Theme1" styleLbl="node0">
          <dgm:alg type="sp"/>
          <dgm:shape xmlns:r="http://schemas.openxmlformats.org/officeDocument/2006/relationships" type="pie" r:blip="">
            <dgm:adjLst>
              <dgm:adj idx="1" val="180"/>
              <dgm:adj idx="2" val="0"/>
            </dgm:adjLst>
          </dgm:shape>
          <dgm:presOf axis="self" ptType="node"/>
        </dgm:layoutNode>
        <dgm:layoutNode name="Theme2" styleLbl="node0">
          <dgm:alg type="tx"/>
          <dgm:shape xmlns:r="http://schemas.openxmlformats.org/officeDocument/2006/relationships" type="rect" r:blip="" hideGeom="1">
            <dgm:adjLst/>
          </dgm:shape>
          <dgm:presOf axis="self" ptType="node"/>
          <dgm:constrLst>
            <dgm:constr type="h" refType="w"/>
            <dgm:constr type="primFontSz" val="34"/>
            <dgm:constr type="tMarg" refType="primFontSz" fact="0"/>
            <dgm:constr type="bMarg" refType="primFontSz" fact="1.5"/>
            <dgm:constr type="lMarg" refType="primFontSz" fact="0.3"/>
            <dgm:constr type="rMarg" refType="primFontSz" fact="0.3"/>
          </dgm:constrLst>
          <dgm:ruleLst>
            <dgm:rule type="primFontSz" val="2" fact="NaN" max="NaN"/>
          </dgm:ruleLst>
        </dgm:layoutNode>
      </dgm:layoutNode>
      <dgm:forEach name="Name312f" axis="ch">
        <dgm:forEach name="Name313f" axis="self" ptType="parTrans">
          <dgm:layoutNode name="parTrans" styleLbl="sibTrans2D1">
            <dgm:alg type="conn">
              <dgm:param type="begSty" val="arr"/>
              <dgm:param type="begPts" val="ctr"/>
              <dgm:param type="endPts" val="ctr"/>
              <dgm:param type="srcNode" val="guri"/>
              <dgm:param type="dstNode" val="ji"/>
            </dgm:alg>
            <dgm:shape xmlns:r="http://schemas.openxmlformats.org/officeDocument/2006/relationships" type="conn" r:blip="" zOrderOff="-99">
              <dgm:adjLst/>
            </dgm:shape>
            <dgm:presOf axis="self"/>
            <dgm:constrLst>
              <dgm:constr type="begPad" refType="connDist" fact="0.3"/>
              <dgm:constr type="endPad" refType="connDist" fact="0.13"/>
            </dgm:constrLst>
          </dgm:layoutNode>
        </dgm:forEach>
      </dgm:forEach>
      <dgm:forEach name="Name312ff" axis="ch" ptType="node">
        <dgm:forEach name="Name314f" axis="self" ptType="node">
          <dgm:layoutNode name="Themegallery">
            <dgm:alg type="composite"/>
            <dgm:constrLst>
              <dgm:constr type="w" for="ch" forName="ji" refType="w"/>
              <dgm:constr type="h" for="ch" forName="ji" refType="w"/>
              <dgm:constr type="w" for="ch" forName="hoon1" refType="w" fact="0.93"/>
              <dgm:constr type="h" for="ch" forName="hoon1" refType="w" fact="0.93"/>
              <dgm:constr type="ctrX" for="ch" forName="hoon1" refType="w" refFor="ch" refForName="ji" fact="0.5"/>
              <dgm:constr type="ctrY" for="ch" forName="hoon1" refType="h" refFor="ch" refForName="ji" fact="0.5"/>
              <dgm:constr type="w" for="ch" forName="hoontext1" refType="w" fact="0.93"/>
              <dgm:constr type="h" for="ch" forName="hoontext1" refType="w" fact="0.93"/>
              <dgm:constr type="ctrX" for="ch" forName="hoontext1" refType="w" refFor="ch" refForName="ji" fact="0.5"/>
              <dgm:constr type="ctrY" for="ch" forName="hoontext1" refType="h" refFor="ch" refForName="ji" fact="0.5"/>
              <dgm:constr type="w" for="ch" forName="next1" refType="w"/>
              <dgm:constr type="h" for="ch" forName="next1" refType="w"/>
              <dgm:constr type="ctrX" for="ch" forName="next1" refType="w" refFor="ch" refForName="ji" fact="0.5"/>
              <dgm:constr type="ctrY" for="ch" forName="next1" refType="h" refFor="ch" refForName="ji" fact="0.5"/>
            </dgm:constrLst>
            <dgm:layoutNode name="ji" styleLbl="solidAlignAcc1" moveWith="hoon1">
              <dgm:alg type="sp"/>
              <dgm:shape xmlns:r="http://schemas.openxmlformats.org/officeDocument/2006/relationships" type="roundRect" r:blip="">
                <dgm:adjLst>
                  <dgm:adj idx="1" val="0.5"/>
                </dgm:adjLst>
              </dgm:shape>
              <dgm:presOf ptType="node" cnt="1"/>
            </dgm:layoutNode>
            <dgm:layoutNode name="hoon1" styleLbl="node1">
              <dgm:alg type="sp"/>
              <dgm:shape xmlns:r="http://schemas.openxmlformats.org/officeDocument/2006/relationships" type="roundRect" r:blip="">
                <dgm:adjLst>
                  <dgm:adj idx="1" val="0.5"/>
                </dgm:adjLst>
              </dgm:shape>
              <dgm:presOf axis="self" ptType="node" cnt="1"/>
            </dgm:layoutNode>
            <dgm:layoutNode name="hoontext1" styleLbl="node1">
              <dgm:alg type="tx"/>
              <dgm:shape xmlns:r="http://schemas.openxmlformats.org/officeDocument/2006/relationships" type="roundRect" r:blip="" hideGeom="1">
                <dgm:adjLst>
                  <dgm:adj idx="1" val="0.1"/>
                </dgm:adjLst>
              </dgm:shape>
              <dgm:presOf axis="self" ptType="node" cnt="1"/>
              <dgm:constrLst>
                <dgm:constr type="primFontSz" val="22"/>
                <dgm:constr type="lMarg" refType="primFontSz" fact="0.5"/>
                <dgm:constr type="rMarg" refType="primFontSz" fact="0.5"/>
                <dgm:constr type="tMarg" refType="primFontSz" fact="0"/>
                <dgm:constr type="bMarg" refType="primFontSz" fact="0"/>
              </dgm:constrLst>
              <dgm:ruleLst>
                <dgm:rule type="primFontSz" val="3" fact="NaN" max="NaN"/>
              </dgm:ruleLst>
            </dgm:layoutNode>
          </dgm:layoutNode>
          <dgm:forEach name="Name41-" axis="followSib" ptType="sibTrans" cnt="1">
            <dgm:layoutNode name="sibTrans-" styleLbl="alignAccFollowNode1">
              <dgm:alg type="conn">
                <dgm:param type="connRout" val="curve"/>
                <dgm:param type="begPts" val="ctr"/>
                <dgm:param type="endPts" val="ctr"/>
                <dgm:param type="begSty" val="arr"/>
                <dgm:param type="srcNode" val="Themegallery"/>
                <dgm:param type="dstNode" val="Themegallery"/>
              </dgm:alg>
              <dgm:shape xmlns:r="http://schemas.openxmlformats.org/officeDocument/2006/relationships" type="conn" r:blip="" zOrderOff="-99999999">
                <dgm:adjLst/>
              </dgm:shape>
              <dgm:presOf axis="self"/>
              <dgm:constrLst>
                <dgm:constr type="userA"/>
                <dgm:constr type="diam" refType="userA"/>
                <dgm:constr type="wArH" refType="userA" fact="0.02"/>
                <dgm:constr type="hArH" refType="userA" fact="0.06"/>
                <dgm:constr type="stemThick" refType="userA" fact="0.05"/>
                <dgm:constr type="begPad" refType="connDist" fact="0.008"/>
                <dgm:constr type="endPad" refType="connDist" fact="0.008"/>
              </dgm:constrLst>
            </dgm:layoutNode>
          </dgm:forEach>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0.01735</cdr:x>
      <cdr:y>0.65907</cdr:y>
    </cdr:from>
    <cdr:to>
      <cdr:x>0.90164</cdr:x>
      <cdr:y>0.98302</cdr:y>
    </cdr:to>
    <cdr:sp macro="" textlink="">
      <cdr:nvSpPr>
        <cdr:cNvPr id="2" name="TextBox 1"/>
        <cdr:cNvSpPr txBox="1"/>
      </cdr:nvSpPr>
      <cdr:spPr>
        <a:xfrm xmlns:a="http://schemas.openxmlformats.org/drawingml/2006/main">
          <a:off x="150517" y="4176511"/>
          <a:ext cx="7673788" cy="2052918"/>
        </a:xfrm>
        <a:prstGeom xmlns:a="http://schemas.openxmlformats.org/drawingml/2006/main" prst="rect">
          <a:avLst/>
        </a:prstGeom>
      </cdr:spPr>
      <cdr:txBody>
        <a:bodyPr xmlns:a="http://schemas.openxmlformats.org/drawingml/2006/main" vert="eaVert" wrap="squar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0.93367</cdr:x>
      <cdr:y>0.51336</cdr:y>
    </cdr:from>
    <cdr:to>
      <cdr:x>1</cdr:x>
      <cdr:y>0.57985</cdr:y>
    </cdr:to>
    <cdr:sp macro="" textlink="">
      <cdr:nvSpPr>
        <cdr:cNvPr id="4" name="TextBox 3"/>
        <cdr:cNvSpPr txBox="1"/>
      </cdr:nvSpPr>
      <cdr:spPr>
        <a:xfrm xmlns:a="http://schemas.openxmlformats.org/drawingml/2006/main">
          <a:off x="8102211" y="3253146"/>
          <a:ext cx="575618" cy="42134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p xmlns:a="http://schemas.openxmlformats.org/drawingml/2006/main">
          <a:r>
            <a:rPr lang="zh-TW" altLang="en-US" sz="1000" b="1" dirty="0" smtClean="0"/>
            <a:t>平均值</a:t>
          </a:r>
          <a:endParaRPr lang="zh-TW" altLang="en-US" sz="10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0.53556</cdr:x>
      <cdr:y>0.04807</cdr:y>
    </cdr:from>
    <cdr:to>
      <cdr:x>0.64134</cdr:x>
      <cdr:y>0.19408</cdr:y>
    </cdr:to>
    <cdr:sp macro="" textlink="">
      <cdr:nvSpPr>
        <cdr:cNvPr id="2" name="TextBox 1"/>
        <cdr:cNvSpPr txBox="1"/>
      </cdr:nvSpPr>
      <cdr:spPr>
        <a:xfrm xmlns:a="http://schemas.openxmlformats.org/drawingml/2006/main">
          <a:off x="4629541" y="301048"/>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zh-TW"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0.92987</cdr:x>
      <cdr:y>0.51749</cdr:y>
    </cdr:from>
    <cdr:to>
      <cdr:x>1</cdr:x>
      <cdr:y>0.58354</cdr:y>
    </cdr:to>
    <cdr:sp macro="" textlink="">
      <cdr:nvSpPr>
        <cdr:cNvPr id="2" name="TextBox 1"/>
        <cdr:cNvSpPr txBox="1"/>
      </cdr:nvSpPr>
      <cdr:spPr>
        <a:xfrm xmlns:a="http://schemas.openxmlformats.org/drawingml/2006/main">
          <a:off x="8502733" y="3301339"/>
          <a:ext cx="641267" cy="42134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000" b="1" dirty="0" smtClean="0"/>
            <a:t>平均值</a:t>
          </a:r>
          <a:endParaRPr lang="zh-TW" altLang="en-US" sz="10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0.92776</cdr:x>
      <cdr:y>0.489</cdr:y>
    </cdr:from>
    <cdr:to>
      <cdr:x>0.9916</cdr:x>
      <cdr:y>0.5674</cdr:y>
    </cdr:to>
    <cdr:sp macro="" textlink="">
      <cdr:nvSpPr>
        <cdr:cNvPr id="2" name="TextBox 1"/>
        <cdr:cNvSpPr txBox="1"/>
      </cdr:nvSpPr>
      <cdr:spPr>
        <a:xfrm xmlns:a="http://schemas.openxmlformats.org/drawingml/2006/main">
          <a:off x="8365066" y="2963333"/>
          <a:ext cx="575618" cy="47513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1200" b="1" dirty="0" smtClean="0"/>
            <a:t>男</a:t>
          </a:r>
          <a:endParaRPr lang="en-US" altLang="zh-TW" sz="1200" b="1" dirty="0" smtClean="0"/>
        </a:p>
        <a:p xmlns:a="http://schemas.openxmlformats.org/drawingml/2006/main">
          <a:endParaRPr lang="en-US" altLang="zh-TW" sz="500" b="1" dirty="0" smtClean="0"/>
        </a:p>
        <a:p xmlns:a="http://schemas.openxmlformats.org/drawingml/2006/main">
          <a:r>
            <a:rPr lang="zh-TW" altLang="en-US" sz="1200" b="1" dirty="0" smtClean="0"/>
            <a:t>女</a:t>
          </a:r>
          <a:endParaRPr lang="zh-TW" altLang="en-US" sz="12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0.06783</cdr:x>
      <cdr:y>0.95921</cdr:y>
    </cdr:from>
    <cdr:to>
      <cdr:x>0.95422</cdr:x>
      <cdr:y>0.99485</cdr:y>
    </cdr:to>
    <cdr:sp macro="" textlink="">
      <cdr:nvSpPr>
        <cdr:cNvPr id="2" name="TextBox 7"/>
        <cdr:cNvSpPr txBox="1"/>
      </cdr:nvSpPr>
      <cdr:spPr>
        <a:xfrm xmlns:a="http://schemas.openxmlformats.org/drawingml/2006/main">
          <a:off x="611560" y="6129518"/>
          <a:ext cx="7992055" cy="22775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b="1" dirty="0" smtClean="0"/>
            <a:t>   聯繫                 社群關係               競爭               社會權力               努力                   作業                   稱讚                     獎</a:t>
          </a:r>
          <a:r>
            <a:rPr lang="zh-TW" altLang="en-US" b="1" dirty="0" smtClean="0">
              <a:solidFill>
                <a:schemeClr val="tx1"/>
              </a:solidFill>
              <a:latin typeface="Arial" pitchFamily="34" charset="0"/>
              <a:cs typeface="Arial" pitchFamily="34" charset="0"/>
            </a:rPr>
            <a:t>勵</a:t>
          </a:r>
          <a:endParaRPr lang="zh-TW" altLang="en-US" b="1" dirty="0"/>
        </a:p>
      </cdr:txBody>
    </cdr:sp>
  </cdr:relSizeAnchor>
</c:userShapes>
</file>

<file path=ppt/drawings/drawing6.xml><?xml version="1.0" encoding="utf-8"?>
<c:userShapes xmlns:c="http://schemas.openxmlformats.org/drawingml/2006/chart">
  <cdr:relSizeAnchor xmlns:cdr="http://schemas.openxmlformats.org/drawingml/2006/chartDrawing">
    <cdr:from>
      <cdr:x>0.9285</cdr:x>
      <cdr:y>0.51746</cdr:y>
    </cdr:from>
    <cdr:to>
      <cdr:x>1</cdr:x>
      <cdr:y>0.58362</cdr:y>
    </cdr:to>
    <cdr:sp macro="" textlink="">
      <cdr:nvSpPr>
        <cdr:cNvPr id="2" name="TextBox 1"/>
        <cdr:cNvSpPr txBox="1"/>
      </cdr:nvSpPr>
      <cdr:spPr>
        <a:xfrm xmlns:a="http://schemas.openxmlformats.org/drawingml/2006/main">
          <a:off x="8327629" y="3295650"/>
          <a:ext cx="641267" cy="421347"/>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000" b="1" dirty="0" smtClean="0"/>
            <a:t>平均值</a:t>
          </a:r>
          <a:endParaRPr lang="zh-TW" altLang="en-US" sz="10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0.93215</cdr:x>
      <cdr:y>0.49271</cdr:y>
    </cdr:from>
    <cdr:to>
      <cdr:x>1</cdr:x>
      <cdr:y>0.56719</cdr:y>
    </cdr:to>
    <cdr:sp macro="" textlink="">
      <cdr:nvSpPr>
        <cdr:cNvPr id="2" name="TextBox 1"/>
        <cdr:cNvSpPr txBox="1"/>
      </cdr:nvSpPr>
      <cdr:spPr>
        <a:xfrm xmlns:a="http://schemas.openxmlformats.org/drawingml/2006/main">
          <a:off x="8374912" y="3143250"/>
          <a:ext cx="609600" cy="47513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200" b="1" dirty="0" smtClean="0"/>
            <a:t>男</a:t>
          </a:r>
          <a:endParaRPr lang="en-US" altLang="zh-TW" sz="1200" b="1" dirty="0" smtClean="0"/>
        </a:p>
        <a:p xmlns:a="http://schemas.openxmlformats.org/drawingml/2006/main">
          <a:endParaRPr lang="en-US" altLang="zh-TW" sz="500" b="1" dirty="0" smtClean="0"/>
        </a:p>
        <a:p xmlns:a="http://schemas.openxmlformats.org/drawingml/2006/main">
          <a:r>
            <a:rPr lang="zh-TW" altLang="en-US" sz="1200" b="1" dirty="0" smtClean="0"/>
            <a:t>女</a:t>
          </a:r>
          <a:endParaRPr lang="zh-TW" altLang="en-US" sz="1200" b="1" dirty="0"/>
        </a:p>
      </cdr:txBody>
    </cdr:sp>
  </cdr:relSizeAnchor>
  <cdr:relSizeAnchor xmlns:cdr="http://schemas.openxmlformats.org/drawingml/2006/chartDrawing">
    <cdr:from>
      <cdr:x>0.05489</cdr:x>
      <cdr:y>0.86966</cdr:y>
    </cdr:from>
    <cdr:to>
      <cdr:x>0.91995</cdr:x>
      <cdr:y>0.9787</cdr:y>
    </cdr:to>
    <cdr:sp macro="" textlink="">
      <cdr:nvSpPr>
        <cdr:cNvPr id="3" name="TextBox 8"/>
        <cdr:cNvSpPr txBox="1"/>
      </cdr:nvSpPr>
      <cdr:spPr>
        <a:xfrm xmlns:a="http://schemas.openxmlformats.org/drawingml/2006/main">
          <a:off x="493160" y="5548045"/>
          <a:ext cx="7772161" cy="695575"/>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en-US"/>
          </a:defPPr>
          <a:lvl1pPr algn="l" rtl="0" fontAlgn="base">
            <a:lnSpc>
              <a:spcPct val="80000"/>
            </a:lnSpc>
            <a:spcBef>
              <a:spcPct val="20000"/>
            </a:spcBef>
            <a:spcAft>
              <a:spcPct val="0"/>
            </a:spcAft>
            <a:defRPr kern="1200">
              <a:solidFill>
                <a:sysClr val="windowText" lastClr="000000"/>
              </a:solidFill>
              <a:latin typeface="Arial" charset="0"/>
            </a:defRPr>
          </a:lvl1pPr>
          <a:lvl2pPr marL="457200" algn="l" rtl="0" fontAlgn="base">
            <a:lnSpc>
              <a:spcPct val="80000"/>
            </a:lnSpc>
            <a:spcBef>
              <a:spcPct val="20000"/>
            </a:spcBef>
            <a:spcAft>
              <a:spcPct val="0"/>
            </a:spcAft>
            <a:defRPr kern="1200">
              <a:solidFill>
                <a:sysClr val="windowText" lastClr="000000"/>
              </a:solidFill>
              <a:latin typeface="Arial" charset="0"/>
            </a:defRPr>
          </a:lvl2pPr>
          <a:lvl3pPr marL="914400" algn="l" rtl="0" fontAlgn="base">
            <a:lnSpc>
              <a:spcPct val="80000"/>
            </a:lnSpc>
            <a:spcBef>
              <a:spcPct val="20000"/>
            </a:spcBef>
            <a:spcAft>
              <a:spcPct val="0"/>
            </a:spcAft>
            <a:defRPr kern="1200">
              <a:solidFill>
                <a:sysClr val="windowText" lastClr="000000"/>
              </a:solidFill>
              <a:latin typeface="Arial" charset="0"/>
            </a:defRPr>
          </a:lvl3pPr>
          <a:lvl4pPr marL="1371600" algn="l" rtl="0" fontAlgn="base">
            <a:lnSpc>
              <a:spcPct val="80000"/>
            </a:lnSpc>
            <a:spcBef>
              <a:spcPct val="20000"/>
            </a:spcBef>
            <a:spcAft>
              <a:spcPct val="0"/>
            </a:spcAft>
            <a:defRPr kern="1200">
              <a:solidFill>
                <a:sysClr val="windowText" lastClr="000000"/>
              </a:solidFill>
              <a:latin typeface="Arial" charset="0"/>
            </a:defRPr>
          </a:lvl4pPr>
          <a:lvl5pPr marL="1828800" algn="l" rtl="0" fontAlgn="base">
            <a:lnSpc>
              <a:spcPct val="80000"/>
            </a:lnSpc>
            <a:spcBef>
              <a:spcPct val="20000"/>
            </a:spcBef>
            <a:spcAft>
              <a:spcPct val="0"/>
            </a:spcAft>
            <a:defRPr kern="1200">
              <a:solidFill>
                <a:sysClr val="windowText" lastClr="000000"/>
              </a:solidFill>
              <a:latin typeface="Arial" charset="0"/>
            </a:defRPr>
          </a:lvl5pPr>
          <a:lvl6pPr marL="2286000" algn="l" defTabSz="914400" rtl="0" eaLnBrk="1" latinLnBrk="0" hangingPunct="1">
            <a:defRPr kern="1200">
              <a:solidFill>
                <a:sysClr val="windowText" lastClr="000000"/>
              </a:solidFill>
              <a:latin typeface="Arial" charset="0"/>
            </a:defRPr>
          </a:lvl6pPr>
          <a:lvl7pPr marL="2743200" algn="l" defTabSz="914400" rtl="0" eaLnBrk="1" latinLnBrk="0" hangingPunct="1">
            <a:defRPr kern="1200">
              <a:solidFill>
                <a:sysClr val="windowText" lastClr="000000"/>
              </a:solidFill>
              <a:latin typeface="Arial" charset="0"/>
            </a:defRPr>
          </a:lvl7pPr>
          <a:lvl8pPr marL="3200400" algn="l" defTabSz="914400" rtl="0" eaLnBrk="1" latinLnBrk="0" hangingPunct="1">
            <a:defRPr kern="1200">
              <a:solidFill>
                <a:sysClr val="windowText" lastClr="000000"/>
              </a:solidFill>
              <a:latin typeface="Arial" charset="0"/>
            </a:defRPr>
          </a:lvl8pPr>
          <a:lvl9pPr marL="3657600" algn="l" defTabSz="914400" rtl="0" eaLnBrk="1" latinLnBrk="0" hangingPunct="1">
            <a:defRPr kern="1200">
              <a:solidFill>
                <a:sysClr val="windowText" lastClr="000000"/>
              </a:solidFill>
              <a:latin typeface="Arial" charset="0"/>
            </a:defRPr>
          </a:lvl9pPr>
        </a:lstStyle>
        <a:p xmlns:a="http://schemas.openxmlformats.org/drawingml/2006/main">
          <a:r>
            <a:rPr lang="zh-TW" altLang="en-US" sz="1400" b="1" dirty="0" smtClean="0"/>
            <a:t>      承擔              堅毅               操行       良好行為     對國家的態度     責任感      和諧人際關係</a:t>
          </a:r>
          <a:endParaRPr lang="en-US" altLang="zh-TW" sz="1400" b="1" dirty="0" smtClean="0"/>
        </a:p>
        <a:p xmlns:a="http://schemas.openxmlformats.org/drawingml/2006/main">
          <a:endParaRPr lang="en-US" altLang="zh-TW" sz="1400" b="1" dirty="0" smtClean="0"/>
        </a:p>
        <a:p xmlns:a="http://schemas.openxmlformats.org/drawingml/2006/main">
          <a:endParaRPr lang="zh-TW" altLang="en-US" sz="14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0.06292</cdr:x>
      <cdr:y>0.90906</cdr:y>
    </cdr:from>
    <cdr:to>
      <cdr:x>0.94538</cdr:x>
      <cdr:y>0.99108</cdr:y>
    </cdr:to>
    <cdr:sp macro="" textlink="">
      <cdr:nvSpPr>
        <cdr:cNvPr id="2" name="TextBox 8"/>
        <cdr:cNvSpPr txBox="1"/>
      </cdr:nvSpPr>
      <cdr:spPr>
        <a:xfrm xmlns:a="http://schemas.openxmlformats.org/drawingml/2006/main">
          <a:off x="575353" y="5799389"/>
          <a:ext cx="8069185" cy="523220"/>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400" b="1" dirty="0" smtClean="0"/>
            <a:t>    承擔                      堅毅                    操行           良好行為       對國家的態度        責任感          和諧人際關係</a:t>
          </a:r>
          <a:endParaRPr lang="en-US" altLang="zh-TW" sz="1400" b="1" dirty="0" smtClean="0"/>
        </a:p>
        <a:p xmlns:a="http://schemas.openxmlformats.org/drawingml/2006/main">
          <a:endParaRPr lang="zh-TW" alt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E1F36945-DA39-4D29-8D9A-AA36E3A11382}" type="datetimeFigureOut">
              <a:rPr lang="en-US" smtClean="0"/>
              <a:pPr/>
              <a:t>7/6/2010</a:t>
            </a:fld>
            <a:endParaRPr lang="en-US"/>
          </a:p>
        </p:txBody>
      </p:sp>
      <p:sp>
        <p:nvSpPr>
          <p:cNvPr id="4" name="Footer Placeholder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a:defRPr sz="1200"/>
            </a:lvl1pPr>
          </a:lstStyle>
          <a:p>
            <a:fld id="{4C097BA5-440D-4243-A886-8DC4B873D83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1"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endParaRPr lang="en-US" dirty="0"/>
          </a:p>
        </p:txBody>
      </p:sp>
      <p:sp>
        <p:nvSpPr>
          <p:cNvPr id="61443" name="Rectangle 3"/>
          <p:cNvSpPr>
            <a:spLocks noGrp="1" noChangeArrowheads="1"/>
          </p:cNvSpPr>
          <p:nvPr>
            <p:ph type="dt" idx="1"/>
          </p:nvPr>
        </p:nvSpPr>
        <p:spPr bwMode="auto">
          <a:xfrm>
            <a:off x="3850444"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endParaRPr lang="en-US" dirty="0"/>
          </a:p>
        </p:txBody>
      </p:sp>
      <p:sp>
        <p:nvSpPr>
          <p:cNvPr id="614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679768" y="4715908"/>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6" name="Rectangle 6"/>
          <p:cNvSpPr>
            <a:spLocks noGrp="1" noChangeArrowheads="1"/>
          </p:cNvSpPr>
          <p:nvPr>
            <p:ph type="ftr" sz="quarter" idx="4"/>
          </p:nvPr>
        </p:nvSpPr>
        <p:spPr bwMode="auto">
          <a:xfrm>
            <a:off x="1"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endParaRPr lang="en-US" dirty="0"/>
          </a:p>
        </p:txBody>
      </p:sp>
      <p:sp>
        <p:nvSpPr>
          <p:cNvPr id="61447" name="Rectangle 7"/>
          <p:cNvSpPr>
            <a:spLocks noGrp="1" noChangeArrowheads="1"/>
          </p:cNvSpPr>
          <p:nvPr>
            <p:ph type="sldNum" sz="quarter" idx="5"/>
          </p:nvPr>
        </p:nvSpPr>
        <p:spPr bwMode="auto">
          <a:xfrm>
            <a:off x="3850444"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fld id="{27E35BBE-AD12-48C5-8DCC-805B4F1FD10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3E47994-54E9-4BEF-99B1-B9F4D90D52CF}" type="slidenum">
              <a:rPr lang="en-US" altLang="zh-TW" smtClean="0"/>
              <a:pPr/>
              <a:t>1</a:t>
            </a:fld>
            <a:endParaRPr lang="en-US" altLang="zh-TW"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9EF983-D0BA-4753-9FC8-B67FF8626F3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52D4A-A781-4264-B5FE-31686944204E}" type="slidenum">
              <a:rPr lang="zh-TW" altLang="en-US"/>
              <a:pPr/>
              <a:t>4</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06143" y="4716464"/>
            <a:ext cx="4985393" cy="4467225"/>
          </a:xfrm>
        </p:spPr>
        <p:txBody>
          <a:bodyPr/>
          <a:lstStyle/>
          <a:p>
            <a:pPr marL="228600" indent="-228600"/>
            <a:r>
              <a:rPr lang="en-US" altLang="zh-TW"/>
              <a:t>Effects of mass introduction of computers in the workplace on demand for skills ==) new division of labor within firms</a:t>
            </a:r>
          </a:p>
          <a:p>
            <a:pPr marL="228600" indent="-228600"/>
            <a:r>
              <a:rPr lang="en-US" altLang="zh-TW"/>
              <a:t>Figure displays trend for each of five types of tasks.</a:t>
            </a:r>
          </a:p>
          <a:p>
            <a:pPr marL="228600" indent="-228600">
              <a:buFontTx/>
              <a:buAutoNum type="arabicPeriod"/>
            </a:pPr>
            <a:r>
              <a:rPr lang="en-US" altLang="zh-TW" b="1"/>
              <a:t>Expert thinking</a:t>
            </a:r>
            <a:r>
              <a:rPr lang="en-US" altLang="zh-TW"/>
              <a:t>: solving problems for which there are no rule-based solutions, e.g. research, forming and testing hypotheses, medical diagnosis and diagnostic in general (resolving discrepancies).</a:t>
            </a:r>
          </a:p>
          <a:p>
            <a:pPr marL="228600" indent="-228600">
              <a:buFontTx/>
              <a:buAutoNum type="arabicPeriod"/>
            </a:pPr>
            <a:r>
              <a:rPr lang="en-US" altLang="zh-TW" b="1"/>
              <a:t>Complex communication</a:t>
            </a:r>
            <a:r>
              <a:rPr lang="en-US" altLang="zh-TW"/>
              <a:t>: interacting with humans to acquire information, to explain it, or to persuade others of its implications for action, e.g. persuading, selling, legal writing, managing others.</a:t>
            </a:r>
          </a:p>
          <a:p>
            <a:pPr marL="228600" indent="-228600">
              <a:buFontTx/>
              <a:buAutoNum type="arabicPeriod" startAt="3"/>
            </a:pPr>
            <a:r>
              <a:rPr lang="en-US" altLang="zh-TW" b="1"/>
              <a:t>Routine cognitive tasks</a:t>
            </a:r>
            <a:r>
              <a:rPr lang="en-US" altLang="zh-TW"/>
              <a:t>: mental tasks that are well described by logical rules, e.g. maintaining expense reports, record keeping, repetitive customer service, bank teller.</a:t>
            </a:r>
          </a:p>
          <a:p>
            <a:pPr marL="228600" indent="-228600">
              <a:buFontTx/>
              <a:buAutoNum type="arabicPeriod" startAt="3"/>
            </a:pPr>
            <a:r>
              <a:rPr lang="en-US" altLang="zh-TW" b="1"/>
              <a:t>Routine manual tasks</a:t>
            </a:r>
            <a:r>
              <a:rPr lang="en-US" altLang="zh-TW"/>
              <a:t>: physical tasks that can be well described using rules, e.g. counting and packaging pills, repetitive assembly.</a:t>
            </a:r>
          </a:p>
          <a:p>
            <a:pPr marL="228600" indent="-228600">
              <a:buFontTx/>
              <a:buAutoNum type="arabicPeriod" startAt="3"/>
            </a:pPr>
            <a:r>
              <a:rPr lang="en-US" altLang="zh-TW" b="1"/>
              <a:t>Non-routine manual tasks</a:t>
            </a:r>
            <a:r>
              <a:rPr lang="en-US" altLang="zh-TW"/>
              <a:t>: physical tasks that cannot be well described as following a set of “If-Then-Do rules” – instead, they require optical recognition and fine muscle control, e.g. janitorial services, truck driving.</a:t>
            </a:r>
          </a:p>
          <a:p>
            <a:pPr marL="228600" indent="-228600"/>
            <a:r>
              <a:rPr lang="en-US" altLang="zh-TW"/>
              <a:t>Each trend reflects changes in the numbers of people employed in occupations emphasizing that task.</a:t>
            </a:r>
          </a:p>
          <a:p>
            <a:pPr marL="228600" indent="-228600"/>
            <a:r>
              <a:rPr lang="en-US" altLang="zh-TW"/>
              <a:t>Importance of each task in US economy is set to 0 in 1969, value in each subsequent year represents percentile change in importance of each type of task in economy.</a:t>
            </a:r>
          </a:p>
          <a:p>
            <a:pPr marL="228600" indent="-228600"/>
            <a:r>
              <a:rPr lang="en-US" altLang="zh-TW"/>
              <a:t>Rules-based tasks (routine tasks) where computers can substitute for humans, have decline.</a:t>
            </a:r>
          </a:p>
          <a:p>
            <a:pPr marL="228600" indent="-228600"/>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zh-TW" altLang="en-US" smtClean="0"/>
          </a:p>
        </p:txBody>
      </p:sp>
      <p:sp>
        <p:nvSpPr>
          <p:cNvPr id="141316" name="Slide Number Placeholder 3"/>
          <p:cNvSpPr>
            <a:spLocks noGrp="1"/>
          </p:cNvSpPr>
          <p:nvPr>
            <p:ph type="sldNum" sz="quarter" idx="5"/>
          </p:nvPr>
        </p:nvSpPr>
        <p:spPr>
          <a:noFill/>
        </p:spPr>
        <p:txBody>
          <a:bodyPr/>
          <a:lstStyle/>
          <a:p>
            <a:fld id="{F463976F-2A7A-4B2F-8CF5-8379A0367B0E}" type="slidenum">
              <a:rPr lang="en-US" altLang="zh-TW" smtClean="0"/>
              <a:pPr/>
              <a:t>7</a:t>
            </a:fld>
            <a:endParaRPr lang="en-US" altLang="zh-T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7D02688-5AEB-461F-B240-878585795188}" type="slidenum">
              <a:rPr lang="en-US" altLang="zh-TW" smtClean="0"/>
              <a:pPr/>
              <a:t>15</a:t>
            </a:fld>
            <a:endParaRPr lang="en-US" altLang="zh-TW"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E35BBE-AD12-48C5-8DCC-805B4F1FD104}" type="slidenum">
              <a:rPr lang="en-US" smtClean="0"/>
              <a:pPr/>
              <a:t>58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p:spPr>
        <p:txBody>
          <a:bodyPr/>
          <a:lstStyle/>
          <a:p>
            <a:endParaRPr lang="zh-TW"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w="9525"/>
        </p:spPr>
        <p:txBody>
          <a:bodyPr/>
          <a:lstStyle/>
          <a:p>
            <a:endParaRPr lang="zh-TW"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3E47994-54E9-4BEF-99B1-B9F4D90D52CF}" type="slidenum">
              <a:rPr lang="en-US" altLang="zh-TW" smtClean="0"/>
              <a:pPr/>
              <a:t>108</a:t>
            </a:fld>
            <a:endParaRPr lang="en-US" altLang="zh-TW"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buFontTx/>
              <a:buChar char="•"/>
            </a:pPr>
            <a:endParaRPr lang="en-US" altLang="zh-TW"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13DF2338-097B-4264-8E72-A856CEE12771}"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6FFD35D2-A457-4652-A634-B903CBBEE148}"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1BC515BA-3D06-4280-946E-21FBEF5FCF7A}"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6" name="Slide Number Placeholder 5"/>
          <p:cNvSpPr>
            <a:spLocks noGrp="1"/>
          </p:cNvSpPr>
          <p:nvPr>
            <p:ph type="sldNum" sz="quarter" idx="12"/>
          </p:nvPr>
        </p:nvSpPr>
        <p:spPr>
          <a:xfrm>
            <a:off x="8229600" y="6400800"/>
            <a:ext cx="762000" cy="320675"/>
          </a:xfrm>
        </p:spPr>
        <p:txBody>
          <a:bodyPr/>
          <a:lstStyle>
            <a:lvl1pPr>
              <a:defRPr/>
            </a:lvl1pPr>
          </a:lstStyle>
          <a:p>
            <a:fld id="{BEF020D9-514A-4D14-8360-F86CF56F14CC}" type="slidenum">
              <a:rPr lang="zh-TW" altLang="en-US"/>
              <a:pPr/>
              <a:t>‹#›</a:t>
            </a:fld>
            <a:endParaRPr lang="en-US"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a:xfrm>
            <a:off x="6898640" y="6356350"/>
            <a:ext cx="2133600" cy="365125"/>
          </a:xfrm>
        </p:spPr>
        <p:txBody>
          <a:bodyPr/>
          <a:lstStyle>
            <a:lvl1pPr>
              <a:defRPr sz="1600" b="1">
                <a:solidFill>
                  <a:schemeClr val="tx1"/>
                </a:solidFill>
              </a:defRPr>
            </a:lvl1pPr>
          </a:lstStyle>
          <a:p>
            <a:fld id="{811AAEEF-F233-4E32-A923-D4DF4B556C67}"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zh-TW" altLang="en-US" dirty="0"/>
          </a:p>
        </p:txBody>
      </p:sp>
      <p:sp>
        <p:nvSpPr>
          <p:cNvPr id="5" name="Footer Placeholder 4"/>
          <p:cNvSpPr>
            <a:spLocks noGrp="1"/>
          </p:cNvSpPr>
          <p:nvPr>
            <p:ph type="ftr" sz="quarter" idx="11"/>
          </p:nvPr>
        </p:nvSpPr>
        <p:spPr/>
        <p:txBody>
          <a:bodyPr/>
          <a:lstStyle/>
          <a:p>
            <a:endParaRPr lang="zh-TW" altLang="en-US" dirty="0"/>
          </a:p>
        </p:txBody>
      </p:sp>
      <p:sp>
        <p:nvSpPr>
          <p:cNvPr id="6" name="Slide Number Placeholder 5"/>
          <p:cNvSpPr>
            <a:spLocks noGrp="1"/>
          </p:cNvSpPr>
          <p:nvPr>
            <p:ph type="sldNum" sz="quarter" idx="12"/>
          </p:nvPr>
        </p:nvSpPr>
        <p:spPr/>
        <p:txBody>
          <a:bodyPr/>
          <a:lstStyle/>
          <a:p>
            <a:fld id="{A7AB9523-6905-405B-8AC8-E63F416FC9C7}"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E7951DCE-B4FC-4A91-83BF-56D09753318D}"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zh-TW" altLang="en-US" dirty="0"/>
          </a:p>
        </p:txBody>
      </p:sp>
      <p:sp>
        <p:nvSpPr>
          <p:cNvPr id="8" name="Footer Placeholder 7"/>
          <p:cNvSpPr>
            <a:spLocks noGrp="1"/>
          </p:cNvSpPr>
          <p:nvPr>
            <p:ph type="ftr" sz="quarter" idx="11"/>
          </p:nvPr>
        </p:nvSpPr>
        <p:spPr/>
        <p:txBody>
          <a:bodyPr/>
          <a:lstStyle/>
          <a:p>
            <a:endParaRPr lang="zh-TW" altLang="en-US" dirty="0"/>
          </a:p>
        </p:txBody>
      </p:sp>
      <p:sp>
        <p:nvSpPr>
          <p:cNvPr id="9" name="Slide Number Placeholder 8"/>
          <p:cNvSpPr>
            <a:spLocks noGrp="1"/>
          </p:cNvSpPr>
          <p:nvPr>
            <p:ph type="sldNum" sz="quarter" idx="12"/>
          </p:nvPr>
        </p:nvSpPr>
        <p:spPr/>
        <p:txBody>
          <a:bodyPr/>
          <a:lstStyle/>
          <a:p>
            <a:fld id="{63303231-D21E-4F74-BD7E-5FDD244E1CA6}"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zh-TW" altLang="en-US" dirty="0"/>
          </a:p>
        </p:txBody>
      </p:sp>
      <p:sp>
        <p:nvSpPr>
          <p:cNvPr id="4" name="Footer Placeholder 3"/>
          <p:cNvSpPr>
            <a:spLocks noGrp="1"/>
          </p:cNvSpPr>
          <p:nvPr>
            <p:ph type="ftr" sz="quarter" idx="11"/>
          </p:nvPr>
        </p:nvSpPr>
        <p:spPr/>
        <p:txBody>
          <a:bodyPr/>
          <a:lstStyle/>
          <a:p>
            <a:endParaRPr lang="zh-TW" altLang="en-US" dirty="0"/>
          </a:p>
        </p:txBody>
      </p:sp>
      <p:sp>
        <p:nvSpPr>
          <p:cNvPr id="5" name="Slide Number Placeholder 4"/>
          <p:cNvSpPr>
            <a:spLocks noGrp="1"/>
          </p:cNvSpPr>
          <p:nvPr>
            <p:ph type="sldNum" sz="quarter" idx="12"/>
          </p:nvPr>
        </p:nvSpPr>
        <p:spPr/>
        <p:txBody>
          <a:bodyPr/>
          <a:lstStyle/>
          <a:p>
            <a:fld id="{0063BA1C-C7A3-45F8-9E86-8739D3421FB7}"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en-US" dirty="0"/>
          </a:p>
        </p:txBody>
      </p:sp>
      <p:sp>
        <p:nvSpPr>
          <p:cNvPr id="3" name="Footer Placeholder 2"/>
          <p:cNvSpPr>
            <a:spLocks noGrp="1"/>
          </p:cNvSpPr>
          <p:nvPr>
            <p:ph type="ftr" sz="quarter" idx="11"/>
          </p:nvPr>
        </p:nvSpPr>
        <p:spPr/>
        <p:txBody>
          <a:bodyPr/>
          <a:lstStyle/>
          <a:p>
            <a:endParaRPr lang="zh-TW" altLang="en-US" dirty="0"/>
          </a:p>
        </p:txBody>
      </p:sp>
      <p:sp>
        <p:nvSpPr>
          <p:cNvPr id="4" name="Slide Number Placeholder 3"/>
          <p:cNvSpPr>
            <a:spLocks noGrp="1"/>
          </p:cNvSpPr>
          <p:nvPr>
            <p:ph type="sldNum" sz="quarter" idx="12"/>
          </p:nvPr>
        </p:nvSpPr>
        <p:spPr>
          <a:xfrm>
            <a:off x="6878320" y="6356350"/>
            <a:ext cx="2133600" cy="365125"/>
          </a:xfrm>
        </p:spPr>
        <p:txBody>
          <a:bodyPr/>
          <a:lstStyle>
            <a:lvl1pPr>
              <a:defRPr sz="1600" b="1">
                <a:solidFill>
                  <a:schemeClr val="tx1"/>
                </a:solidFill>
              </a:defRPr>
            </a:lvl1pPr>
          </a:lstStyle>
          <a:p>
            <a:fld id="{6AD1C6FD-A228-4DFF-9C48-5B61C80157C8}"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CBFC9E96-5424-4435-BAB1-7174F194AED5}"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zh-TW" altLang="en-US" dirty="0"/>
          </a:p>
        </p:txBody>
      </p:sp>
      <p:sp>
        <p:nvSpPr>
          <p:cNvPr id="6" name="Footer Placeholder 5"/>
          <p:cNvSpPr>
            <a:spLocks noGrp="1"/>
          </p:cNvSpPr>
          <p:nvPr>
            <p:ph type="ftr" sz="quarter" idx="11"/>
          </p:nvPr>
        </p:nvSpPr>
        <p:spPr/>
        <p:txBody>
          <a:bodyPr/>
          <a:lstStyle/>
          <a:p>
            <a:endParaRPr lang="zh-TW" altLang="en-US" dirty="0"/>
          </a:p>
        </p:txBody>
      </p:sp>
      <p:sp>
        <p:nvSpPr>
          <p:cNvPr id="7" name="Slide Number Placeholder 6"/>
          <p:cNvSpPr>
            <a:spLocks noGrp="1"/>
          </p:cNvSpPr>
          <p:nvPr>
            <p:ph type="sldNum" sz="quarter" idx="12"/>
          </p:nvPr>
        </p:nvSpPr>
        <p:spPr/>
        <p:txBody>
          <a:bodyPr/>
          <a:lstStyle/>
          <a:p>
            <a:fld id="{0060F01E-2B22-4B7C-9328-0E1C58AAA094}" type="slidenum">
              <a:rPr lang="en-US" altLang="zh-TW" smtClean="0"/>
              <a:pPr/>
              <a:t>‹#›</a:t>
            </a:fld>
            <a:endParaRPr lang="zh-TW" alt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0DB66-04F6-49A5-A4C5-1D1146B2F9A6}" type="slidenum">
              <a:rPr lang="en-US" altLang="zh-TW" smtClean="0"/>
              <a:pPr/>
              <a:t>‹#›</a:t>
            </a:fld>
            <a:endParaRPr lang="zh-TW" alt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Excel____1.xls"/></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6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6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aves IMG_6354.JPG"/>
          <p:cNvPicPr>
            <a:picLocks noChangeAspect="1"/>
          </p:cNvPicPr>
          <p:nvPr/>
        </p:nvPicPr>
        <p:blipFill>
          <a:blip r:embed="rId3" cstate="print"/>
          <a:srcRect t="31110" b="33333"/>
          <a:stretch>
            <a:fillRect/>
          </a:stretch>
        </p:blipFill>
        <p:spPr>
          <a:xfrm>
            <a:off x="0" y="2286000"/>
            <a:ext cx="9144000" cy="2362200"/>
          </a:xfrm>
          <a:prstGeom prst="rect">
            <a:avLst/>
          </a:prstGeom>
        </p:spPr>
      </p:pic>
      <p:sp>
        <p:nvSpPr>
          <p:cNvPr id="11" name="Rectangle 10"/>
          <p:cNvSpPr/>
          <p:nvPr/>
        </p:nvSpPr>
        <p:spPr>
          <a:xfrm>
            <a:off x="0" y="2057400"/>
            <a:ext cx="9144000" cy="1524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4680474"/>
            <a:ext cx="9144000" cy="54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 name="Rectangle 2"/>
          <p:cNvSpPr>
            <a:spLocks noGrp="1" noChangeArrowheads="1"/>
          </p:cNvSpPr>
          <p:nvPr>
            <p:ph type="ctrTitle"/>
          </p:nvPr>
        </p:nvSpPr>
        <p:spPr>
          <a:xfrm>
            <a:off x="0" y="2334608"/>
            <a:ext cx="9143999" cy="2158571"/>
          </a:xfrm>
        </p:spPr>
        <p:txBody>
          <a:bodyPr>
            <a:noAutofit/>
          </a:bodyPr>
          <a:lstStyle/>
          <a:p>
            <a:pPr algn="ctr" eaLnBrk="1" hangingPunct="1"/>
            <a:r>
              <a:rPr lang="zh-TW" altLang="en-US"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情意及社交表現評估套件 </a:t>
            </a:r>
            <a:r>
              <a:rPr lang="en-US" altLang="zh-TW"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a:t>
            </a:r>
            <a:r>
              <a:rPr lang="zh-TW" altLang="en-US"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第二版</a:t>
            </a:r>
            <a:r>
              <a:rPr lang="en-US" altLang="zh-TW"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rPr>
              <a:t>) </a:t>
            </a:r>
            <a:endParaRPr lang="en-US" altLang="zh-TW" spc="30" dirty="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Arial" pitchFamily="34" charset="0"/>
              <a:ea typeface="+mn-ea"/>
              <a:cs typeface="Arial" pitchFamily="34" charset="0"/>
            </a:endParaRPr>
          </a:p>
        </p:txBody>
      </p:sp>
      <p:pic>
        <p:nvPicPr>
          <p:cNvPr id="8" name="Picture 7" descr="HKIEd logo.bmp"/>
          <p:cNvPicPr>
            <a:picLocks noChangeAspect="1"/>
          </p:cNvPicPr>
          <p:nvPr/>
        </p:nvPicPr>
        <p:blipFill>
          <a:blip r:embed="rId4" cstate="print"/>
          <a:stretch>
            <a:fillRect/>
          </a:stretch>
        </p:blipFill>
        <p:spPr>
          <a:xfrm>
            <a:off x="3014269" y="331076"/>
            <a:ext cx="3118540" cy="1166648"/>
          </a:xfrm>
          <a:prstGeom prst="rect">
            <a:avLst/>
          </a:prstGeom>
        </p:spPr>
      </p:pic>
      <p:sp>
        <p:nvSpPr>
          <p:cNvPr id="9" name="Rectangle 3"/>
          <p:cNvSpPr txBox="1">
            <a:spLocks noChangeArrowheads="1"/>
          </p:cNvSpPr>
          <p:nvPr/>
        </p:nvSpPr>
        <p:spPr bwMode="auto">
          <a:xfrm>
            <a:off x="425669" y="4973405"/>
            <a:ext cx="8497614" cy="14904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200" b="1" i="0" u="none" strike="noStrike" kern="0" cap="none" spc="0" normalizeH="0" baseline="0" noProof="0" dirty="0" smtClean="0">
                <a:ln>
                  <a:noFill/>
                </a:ln>
                <a:solidFill>
                  <a:schemeClr val="tx1"/>
                </a:solidFill>
                <a:effectLst/>
                <a:uLnTx/>
                <a:uFillTx/>
                <a:latin typeface="+mn-ea"/>
                <a:cs typeface="Arial" pitchFamily="34" charset="0"/>
              </a:rPr>
              <a:t>主辦機構</a:t>
            </a:r>
            <a:r>
              <a:rPr kumimoji="0" lang="en-US" sz="2200" b="1" i="0" u="none" strike="noStrike" kern="0" cap="none" spc="0" normalizeH="0" baseline="0" noProof="0" dirty="0" smtClean="0">
                <a:ln>
                  <a:noFill/>
                </a:ln>
                <a:solidFill>
                  <a:schemeClr val="tx1"/>
                </a:solidFill>
                <a:effectLst/>
                <a:uLnTx/>
                <a:uFillTx/>
                <a:latin typeface="+mn-ea"/>
                <a:cs typeface="Arial" pitchFamily="34" charset="0"/>
              </a:rPr>
              <a:t>: </a:t>
            </a:r>
            <a:r>
              <a:rPr kumimoji="0" lang="zh-TW" altLang="en-US" sz="2200" b="1" i="0" u="none" strike="noStrike" kern="0" cap="none" spc="0" normalizeH="0" baseline="0" noProof="0" dirty="0" smtClean="0">
                <a:ln>
                  <a:noFill/>
                </a:ln>
                <a:solidFill>
                  <a:schemeClr val="tx1"/>
                </a:solidFill>
                <a:effectLst/>
                <a:uLnTx/>
                <a:uFillTx/>
                <a:latin typeface="+mn-ea"/>
                <a:cs typeface="Arial" pitchFamily="34" charset="0"/>
              </a:rPr>
              <a:t>香港教育局</a:t>
            </a:r>
            <a:endParaRPr kumimoji="0" lang="en-US" altLang="zh-TW" sz="2200" b="1" i="0" u="none" strike="noStrike" kern="0" cap="none" spc="0" normalizeH="0" baseline="0" noProof="0" dirty="0" smtClean="0">
              <a:ln>
                <a:noFill/>
              </a:ln>
              <a:solidFill>
                <a:schemeClr val="tx1"/>
              </a:solidFill>
              <a:effectLst/>
              <a:uLnTx/>
              <a:uFillTx/>
              <a:latin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200" b="1" i="0" u="none" strike="noStrike" kern="0" cap="none" spc="0" normalizeH="0" baseline="0" noProof="0" dirty="0" smtClean="0">
                <a:ln>
                  <a:noFill/>
                </a:ln>
                <a:solidFill>
                  <a:schemeClr val="tx1"/>
                </a:solidFill>
                <a:effectLst/>
                <a:uLnTx/>
                <a:uFillTx/>
                <a:latin typeface="+mn-ea"/>
                <a:cs typeface="Arial" pitchFamily="34" charset="0"/>
              </a:rPr>
              <a:t>主講者</a:t>
            </a:r>
            <a:r>
              <a:rPr kumimoji="0" lang="en-US" sz="2200" b="1" i="0" u="none" strike="noStrike" kern="0" cap="none" spc="0" normalizeH="0" baseline="0" noProof="0" dirty="0" smtClean="0">
                <a:ln>
                  <a:noFill/>
                </a:ln>
                <a:solidFill>
                  <a:schemeClr val="tx1"/>
                </a:solidFill>
                <a:effectLst/>
                <a:uLnTx/>
                <a:uFillTx/>
                <a:latin typeface="+mn-ea"/>
                <a:cs typeface="Arial" pitchFamily="34" charset="0"/>
              </a:rPr>
              <a:t>: </a:t>
            </a:r>
            <a:r>
              <a:rPr kumimoji="0" lang="zh-TW" altLang="en-US" sz="2200" b="1" i="0" u="none" strike="noStrike" kern="0" cap="none" spc="0" normalizeH="0" baseline="0" noProof="0" dirty="0" smtClean="0">
                <a:ln>
                  <a:noFill/>
                </a:ln>
                <a:solidFill>
                  <a:schemeClr val="tx1"/>
                </a:solidFill>
                <a:effectLst/>
                <a:uLnTx/>
                <a:uFillTx/>
                <a:latin typeface="+mn-ea"/>
                <a:cs typeface="Arial" pitchFamily="34" charset="0"/>
              </a:rPr>
              <a:t>香港教育學院 莫慕貞教授</a:t>
            </a:r>
            <a:endParaRPr kumimoji="0" lang="en-US" sz="2200" b="1" i="0" u="none" strike="noStrike" kern="0" cap="none" spc="0" normalizeH="0" baseline="0" noProof="0" dirty="0" smtClean="0">
              <a:ln>
                <a:noFill/>
              </a:ln>
              <a:solidFill>
                <a:schemeClr val="tx1"/>
              </a:solidFill>
              <a:effectLst/>
              <a:uLnTx/>
              <a:uFillTx/>
              <a:latin typeface="+mn-ea"/>
              <a:cs typeface="Arial" pitchFamily="34" charset="0"/>
            </a:endParaRPr>
          </a:p>
          <a:p>
            <a:pPr marL="1609725" indent="-1609725">
              <a:lnSpc>
                <a:spcPct val="100000"/>
              </a:lnSpc>
              <a:spcBef>
                <a:spcPct val="0"/>
              </a:spcBef>
              <a:defRPr/>
            </a:pPr>
            <a:r>
              <a:rPr lang="zh-TW" altLang="en-US" sz="2200" b="1" kern="0" dirty="0" smtClean="0">
                <a:latin typeface="+mn-ea"/>
                <a:cs typeface="Arial" pitchFamily="34" charset="0"/>
              </a:rPr>
              <a:t>日期和時間</a:t>
            </a:r>
            <a:r>
              <a:rPr lang="en-US" sz="2200" b="1" kern="0" dirty="0" smtClean="0">
                <a:latin typeface="+mn-ea"/>
                <a:cs typeface="Arial" pitchFamily="34" charset="0"/>
              </a:rPr>
              <a:t>: </a:t>
            </a:r>
            <a:r>
              <a:rPr lang="zh-TW" altLang="en-US" sz="2200" b="1" kern="0" dirty="0" smtClean="0">
                <a:latin typeface="+mn-ea"/>
                <a:cs typeface="Arial" pitchFamily="34" charset="0"/>
              </a:rPr>
              <a:t>二零一零年七月八日，上午九時至正午十二時</a:t>
            </a:r>
            <a:r>
              <a:rPr lang="en-US" altLang="zh-TW" sz="2200" b="1" kern="0" dirty="0" smtClean="0">
                <a:latin typeface="+mn-ea"/>
                <a:cs typeface="Arial" pitchFamily="34" charset="0"/>
              </a:rPr>
              <a:t/>
            </a:r>
            <a:br>
              <a:rPr lang="en-US" altLang="zh-TW" sz="2200" b="1" kern="0" dirty="0" smtClean="0">
                <a:latin typeface="+mn-ea"/>
                <a:cs typeface="Arial" pitchFamily="34" charset="0"/>
              </a:rPr>
            </a:br>
            <a:r>
              <a:rPr lang="zh-TW" altLang="en-US" sz="2200" b="1" kern="0" dirty="0" smtClean="0">
                <a:latin typeface="+mn-ea"/>
                <a:cs typeface="Arial" pitchFamily="34" charset="0"/>
              </a:rPr>
              <a:t>二零一零年七月八日，下午二時至下午五時</a:t>
            </a:r>
            <a:endParaRPr lang="en-US" altLang="zh-TW" sz="2200" b="1" kern="0" dirty="0" smtClean="0">
              <a:latin typeface="+mn-ea"/>
              <a:cs typeface="Arial" pitchFamily="34" charset="0"/>
            </a:endParaRPr>
          </a:p>
          <a:p>
            <a:pPr marL="1787525" lvl="0" indent="-1787525">
              <a:lnSpc>
                <a:spcPct val="100000"/>
              </a:lnSpc>
              <a:spcBef>
                <a:spcPct val="0"/>
              </a:spcBef>
              <a:defRPr/>
            </a:pPr>
            <a:endParaRPr lang="en-US" sz="2200" b="1" kern="0" dirty="0" smtClean="0">
              <a:latin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2200" b="1" kern="0" dirty="0" smtClean="0">
              <a:latin typeface="+mn-ea"/>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00" b="1" i="0" u="none" strike="noStrike" kern="0" cap="none" spc="0" normalizeH="0" baseline="0" noProof="0" dirty="0" smtClean="0">
              <a:ln>
                <a:noFill/>
              </a:ln>
              <a:solidFill>
                <a:schemeClr val="tx1"/>
              </a:solidFill>
              <a:effectLst/>
              <a:uLnTx/>
              <a:uFillTx/>
              <a:latin typeface="+mn-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0251" y="6290440"/>
            <a:ext cx="8513549" cy="520262"/>
          </a:xfrm>
        </p:spPr>
        <p:txBody>
          <a:bodyPr>
            <a:noAutofit/>
          </a:bodyPr>
          <a:lstStyle/>
          <a:p>
            <a:pPr marL="0" indent="0" algn="just" eaLnBrk="1" hangingPunct="1">
              <a:spcBef>
                <a:spcPts val="1800"/>
              </a:spcBef>
              <a:buFontTx/>
              <a:buNone/>
            </a:pPr>
            <a:r>
              <a:rPr lang="en-US" altLang="zh-TW" sz="2400" b="1" dirty="0" err="1" smtClean="0">
                <a:latin typeface="Arial" pitchFamily="34" charset="0"/>
                <a:ea typeface="新細明體" pitchFamily="18" charset="-120"/>
                <a:cs typeface="Arial" pitchFamily="34" charset="0"/>
              </a:rPr>
              <a:t>Delors</a:t>
            </a:r>
            <a:r>
              <a:rPr lang="en-US" altLang="zh-TW" sz="2400" b="1" dirty="0" smtClean="0">
                <a:latin typeface="Arial" pitchFamily="34" charset="0"/>
                <a:ea typeface="新細明體" pitchFamily="18" charset="-120"/>
                <a:cs typeface="Arial" pitchFamily="34" charset="0"/>
              </a:rPr>
              <a:t> Report, 2000</a:t>
            </a:r>
            <a:endParaRPr lang="zh-TW" altLang="en-US" sz="2400" b="1" dirty="0" smtClean="0">
              <a:latin typeface="Arial" pitchFamily="34" charset="0"/>
              <a:ea typeface="新細明體" pitchFamily="18" charset="-120"/>
              <a:cs typeface="Arial" pitchFamily="34" charset="0"/>
            </a:endParaRPr>
          </a:p>
        </p:txBody>
      </p:sp>
      <p:sp>
        <p:nvSpPr>
          <p:cNvPr id="5" name="Title 1"/>
          <p:cNvSpPr txBox="1">
            <a:spLocks/>
          </p:cNvSpPr>
          <p:nvPr/>
        </p:nvSpPr>
        <p:spPr>
          <a:xfrm>
            <a:off x="282813" y="126128"/>
            <a:ext cx="5140525"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3600" spc="50" dirty="0" smtClean="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rPr>
              <a:t>4 Pillars of Education…</a:t>
            </a:r>
            <a:endParaRPr lang="zh-TW" altLang="en-US" sz="3600" spc="50" dirty="0" smtClean="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endParaRPr>
          </a:p>
        </p:txBody>
      </p:sp>
      <p:sp>
        <p:nvSpPr>
          <p:cNvPr id="16" name="Left Arrow Callout 15"/>
          <p:cNvSpPr/>
          <p:nvPr/>
        </p:nvSpPr>
        <p:spPr>
          <a:xfrm>
            <a:off x="5517930" y="796163"/>
            <a:ext cx="3421117" cy="677918"/>
          </a:xfrm>
          <a:prstGeom prst="leftArrowCallout">
            <a:avLst>
              <a:gd name="adj1" fmla="val 25000"/>
              <a:gd name="adj2" fmla="val 50000"/>
              <a:gd name="adj3" fmla="val 32692"/>
              <a:gd name="adj4" fmla="val 9176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000" b="1" dirty="0" smtClean="0">
                <a:latin typeface="Arial" pitchFamily="34" charset="0"/>
                <a:cs typeface="Arial" pitchFamily="34" charset="0"/>
              </a:rPr>
              <a:t>自主學習，動力</a:t>
            </a:r>
            <a:endParaRPr lang="en-US" sz="2000" b="1" dirty="0">
              <a:latin typeface="Arial" pitchFamily="34" charset="0"/>
              <a:cs typeface="Arial" pitchFamily="34" charset="0"/>
            </a:endParaRPr>
          </a:p>
        </p:txBody>
      </p:sp>
      <p:sp>
        <p:nvSpPr>
          <p:cNvPr id="17" name="Title 1"/>
          <p:cNvSpPr txBox="1">
            <a:spLocks/>
          </p:cNvSpPr>
          <p:nvPr/>
        </p:nvSpPr>
        <p:spPr>
          <a:xfrm>
            <a:off x="5849007" y="126128"/>
            <a:ext cx="3294993"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360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endParaRPr lang="zh-TW" altLang="en-US" sz="360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18" name="Left Arrow Callout 17"/>
          <p:cNvSpPr/>
          <p:nvPr/>
        </p:nvSpPr>
        <p:spPr>
          <a:xfrm>
            <a:off x="5559968" y="1650139"/>
            <a:ext cx="3421117" cy="677918"/>
          </a:xfrm>
          <a:prstGeom prst="leftArrowCallout">
            <a:avLst>
              <a:gd name="adj1" fmla="val 25000"/>
              <a:gd name="adj2" fmla="val 50000"/>
              <a:gd name="adj3" fmla="val 32692"/>
              <a:gd name="adj4" fmla="val 91763"/>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000" b="1" dirty="0" smtClean="0">
                <a:latin typeface="Arial" pitchFamily="34" charset="0"/>
                <a:cs typeface="Arial" pitchFamily="34" charset="0"/>
              </a:rPr>
              <a:t>批判性思考</a:t>
            </a:r>
          </a:p>
        </p:txBody>
      </p:sp>
      <p:sp>
        <p:nvSpPr>
          <p:cNvPr id="19" name="Left Arrow Callout 18"/>
          <p:cNvSpPr/>
          <p:nvPr/>
        </p:nvSpPr>
        <p:spPr>
          <a:xfrm>
            <a:off x="5544202" y="2527743"/>
            <a:ext cx="3421117" cy="677918"/>
          </a:xfrm>
          <a:prstGeom prst="leftArrowCallout">
            <a:avLst>
              <a:gd name="adj1" fmla="val 25000"/>
              <a:gd name="adj2" fmla="val 50000"/>
              <a:gd name="adj3" fmla="val 32692"/>
              <a:gd name="adj4" fmla="val 9176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000" b="1" dirty="0" smtClean="0">
                <a:latin typeface="Arial" pitchFamily="34" charset="0"/>
                <a:cs typeface="Arial" pitchFamily="34" charset="0"/>
              </a:rPr>
              <a:t>創意思考</a:t>
            </a:r>
            <a:r>
              <a:rPr lang="en-US" sz="2000" b="1" dirty="0" smtClean="0">
                <a:latin typeface="Arial" pitchFamily="34" charset="0"/>
                <a:cs typeface="Arial" pitchFamily="34" charset="0"/>
              </a:rPr>
              <a:t>;</a:t>
            </a:r>
            <a:r>
              <a:rPr lang="zh-TW" altLang="en-US" sz="2000" b="1" dirty="0" smtClean="0">
                <a:latin typeface="Arial" pitchFamily="34" charset="0"/>
                <a:cs typeface="Arial" pitchFamily="34" charset="0"/>
              </a:rPr>
              <a:t>解難技巧</a:t>
            </a:r>
          </a:p>
        </p:txBody>
      </p:sp>
      <p:sp>
        <p:nvSpPr>
          <p:cNvPr id="20" name="Left Arrow Callout 19"/>
          <p:cNvSpPr/>
          <p:nvPr/>
        </p:nvSpPr>
        <p:spPr>
          <a:xfrm>
            <a:off x="5586240" y="3342294"/>
            <a:ext cx="3421117" cy="677918"/>
          </a:xfrm>
          <a:prstGeom prst="leftArrowCallout">
            <a:avLst>
              <a:gd name="adj1" fmla="val 25000"/>
              <a:gd name="adj2" fmla="val 50000"/>
              <a:gd name="adj3" fmla="val 32692"/>
              <a:gd name="adj4" fmla="val 9176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000" b="1" dirty="0" smtClean="0">
                <a:latin typeface="Arial" pitchFamily="34" charset="0"/>
                <a:cs typeface="Arial" pitchFamily="34" charset="0"/>
              </a:rPr>
              <a:t>自我概念與人際關係</a:t>
            </a:r>
          </a:p>
        </p:txBody>
      </p:sp>
      <p:sp>
        <p:nvSpPr>
          <p:cNvPr id="21" name="Left Arrow Callout 20"/>
          <p:cNvSpPr/>
          <p:nvPr/>
        </p:nvSpPr>
        <p:spPr>
          <a:xfrm>
            <a:off x="5580980" y="4209403"/>
            <a:ext cx="3421117" cy="919632"/>
          </a:xfrm>
          <a:prstGeom prst="leftArrowCallout">
            <a:avLst>
              <a:gd name="adj1" fmla="val 25000"/>
              <a:gd name="adj2" fmla="val 50000"/>
              <a:gd name="adj3" fmla="val 32692"/>
              <a:gd name="adj4" fmla="val 90380"/>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對國家的態度</a:t>
            </a:r>
          </a:p>
        </p:txBody>
      </p:sp>
      <p:sp>
        <p:nvSpPr>
          <p:cNvPr id="22" name="Left Arrow Callout 21"/>
          <p:cNvSpPr/>
          <p:nvPr/>
        </p:nvSpPr>
        <p:spPr>
          <a:xfrm>
            <a:off x="5575720" y="5323529"/>
            <a:ext cx="3421117" cy="919632"/>
          </a:xfrm>
          <a:prstGeom prst="leftArrowCallout">
            <a:avLst>
              <a:gd name="adj1" fmla="val 25000"/>
              <a:gd name="adj2" fmla="val 50000"/>
              <a:gd name="adj3" fmla="val 32692"/>
              <a:gd name="adj4" fmla="val 90380"/>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價值觀</a:t>
            </a:r>
          </a:p>
        </p:txBody>
      </p:sp>
      <p:grpSp>
        <p:nvGrpSpPr>
          <p:cNvPr id="59" name="Group 58"/>
          <p:cNvGrpSpPr/>
          <p:nvPr/>
        </p:nvGrpSpPr>
        <p:grpSpPr>
          <a:xfrm>
            <a:off x="1592318" y="851342"/>
            <a:ext cx="3967651" cy="2015361"/>
            <a:chOff x="1592318" y="851342"/>
            <a:chExt cx="3967651" cy="2015361"/>
          </a:xfrm>
        </p:grpSpPr>
        <p:sp>
          <p:nvSpPr>
            <p:cNvPr id="8" name="Rounded Rectangle 7"/>
            <p:cNvSpPr/>
            <p:nvPr/>
          </p:nvSpPr>
          <p:spPr>
            <a:xfrm>
              <a:off x="1592318" y="851342"/>
              <a:ext cx="2427889" cy="1324299"/>
            </a:xfrm>
            <a:prstGeom prst="roundRect">
              <a:avLst>
                <a:gd name="adj" fmla="val 50000"/>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zh-TW" altLang="en-US" sz="2400" b="1" dirty="0" smtClean="0"/>
                <a:t>學會學習</a:t>
              </a:r>
              <a:endParaRPr lang="en-US" sz="2400" b="1" dirty="0"/>
            </a:p>
          </p:txBody>
        </p:sp>
        <p:cxnSp>
          <p:nvCxnSpPr>
            <p:cNvPr id="24" name="Straight Arrow Connector 23"/>
            <p:cNvCxnSpPr>
              <a:stCxn id="16" idx="1"/>
            </p:cNvCxnSpPr>
            <p:nvPr/>
          </p:nvCxnSpPr>
          <p:spPr>
            <a:xfrm rot="10800000">
              <a:off x="3878316" y="1087822"/>
              <a:ext cx="1639614" cy="4730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8" idx="1"/>
              <a:endCxn id="8" idx="3"/>
            </p:cNvCxnSpPr>
            <p:nvPr/>
          </p:nvCxnSpPr>
          <p:spPr>
            <a:xfrm rot="10800000">
              <a:off x="4020208" y="1513492"/>
              <a:ext cx="1539761" cy="47560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1"/>
            </p:cNvCxnSpPr>
            <p:nvPr/>
          </p:nvCxnSpPr>
          <p:spPr>
            <a:xfrm rot="10800000">
              <a:off x="3894084" y="1860332"/>
              <a:ext cx="1650119" cy="100637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762001" y="1989098"/>
            <a:ext cx="4797968" cy="2850915"/>
            <a:chOff x="762001" y="1989098"/>
            <a:chExt cx="4797968" cy="2850915"/>
          </a:xfrm>
        </p:grpSpPr>
        <p:sp>
          <p:nvSpPr>
            <p:cNvPr id="10" name="Rounded Rectangle 9"/>
            <p:cNvSpPr/>
            <p:nvPr/>
          </p:nvSpPr>
          <p:spPr>
            <a:xfrm>
              <a:off x="762001" y="3552500"/>
              <a:ext cx="2406868" cy="1287513"/>
            </a:xfrm>
            <a:prstGeom prst="roundRect">
              <a:avLst>
                <a:gd name="adj" fmla="val 50000"/>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zh-TW" altLang="en-US" sz="2400" b="1" dirty="0" smtClean="0"/>
                <a:t>學會做事</a:t>
              </a:r>
              <a:endParaRPr lang="en-US" sz="2400" b="1" dirty="0"/>
            </a:p>
          </p:txBody>
        </p:sp>
        <p:cxnSp>
          <p:nvCxnSpPr>
            <p:cNvPr id="33" name="Straight Arrow Connector 32"/>
            <p:cNvCxnSpPr>
              <a:stCxn id="18" idx="1"/>
            </p:cNvCxnSpPr>
            <p:nvPr/>
          </p:nvCxnSpPr>
          <p:spPr>
            <a:xfrm rot="10800000" flipV="1">
              <a:off x="3105808" y="1989098"/>
              <a:ext cx="2454161" cy="18576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9" idx="1"/>
              <a:endCxn id="10" idx="3"/>
            </p:cNvCxnSpPr>
            <p:nvPr/>
          </p:nvCxnSpPr>
          <p:spPr>
            <a:xfrm rot="10800000" flipV="1">
              <a:off x="3168870" y="2866701"/>
              <a:ext cx="2375333" cy="132955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756745" y="1989098"/>
            <a:ext cx="4829495" cy="1692156"/>
            <a:chOff x="756745" y="1989098"/>
            <a:chExt cx="4829495" cy="1692156"/>
          </a:xfrm>
        </p:grpSpPr>
        <p:sp>
          <p:nvSpPr>
            <p:cNvPr id="9" name="Rounded Rectangle 8"/>
            <p:cNvSpPr/>
            <p:nvPr/>
          </p:nvSpPr>
          <p:spPr>
            <a:xfrm>
              <a:off x="756745" y="2241344"/>
              <a:ext cx="2396359" cy="1305895"/>
            </a:xfrm>
            <a:prstGeom prst="roundRect">
              <a:avLst>
                <a:gd name="adj" fmla="val 50000"/>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zh-TW" altLang="en-US" sz="2400" b="1" dirty="0" smtClean="0"/>
                <a:t>學會做人</a:t>
              </a:r>
              <a:endParaRPr lang="en-US" sz="2400" b="1" dirty="0"/>
            </a:p>
          </p:txBody>
        </p:sp>
        <p:cxnSp>
          <p:nvCxnSpPr>
            <p:cNvPr id="39" name="Straight Arrow Connector 38"/>
            <p:cNvCxnSpPr>
              <a:stCxn id="20" idx="1"/>
            </p:cNvCxnSpPr>
            <p:nvPr/>
          </p:nvCxnSpPr>
          <p:spPr>
            <a:xfrm rot="10800000">
              <a:off x="3137338" y="3121573"/>
              <a:ext cx="2448902" cy="55968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8" idx="1"/>
            </p:cNvCxnSpPr>
            <p:nvPr/>
          </p:nvCxnSpPr>
          <p:spPr>
            <a:xfrm rot="10800000" flipV="1">
              <a:off x="3137338" y="1989098"/>
              <a:ext cx="2422630" cy="75410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418899" y="3681252"/>
            <a:ext cx="4167342" cy="2514596"/>
            <a:chOff x="1418899" y="3681252"/>
            <a:chExt cx="4167342" cy="2514596"/>
          </a:xfrm>
        </p:grpSpPr>
        <p:sp>
          <p:nvSpPr>
            <p:cNvPr id="12" name="Rounded Rectangle 11"/>
            <p:cNvSpPr/>
            <p:nvPr/>
          </p:nvSpPr>
          <p:spPr>
            <a:xfrm>
              <a:off x="1418899" y="4887310"/>
              <a:ext cx="2475183" cy="1308538"/>
            </a:xfrm>
            <a:prstGeom prst="roundRect">
              <a:avLst>
                <a:gd name="adj" fmla="val 50000"/>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zh-TW" altLang="en-US" sz="2400" b="1" dirty="0" smtClean="0"/>
                <a:t>學會共處</a:t>
              </a:r>
              <a:endParaRPr lang="en-US" sz="2400" b="1" dirty="0"/>
            </a:p>
          </p:txBody>
        </p:sp>
        <p:cxnSp>
          <p:nvCxnSpPr>
            <p:cNvPr id="47" name="Straight Arrow Connector 46"/>
            <p:cNvCxnSpPr>
              <a:stCxn id="21" idx="1"/>
            </p:cNvCxnSpPr>
            <p:nvPr/>
          </p:nvCxnSpPr>
          <p:spPr>
            <a:xfrm rot="10800000" flipV="1">
              <a:off x="3810000" y="4669218"/>
              <a:ext cx="1770981" cy="67003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2" idx="1"/>
            </p:cNvCxnSpPr>
            <p:nvPr/>
          </p:nvCxnSpPr>
          <p:spPr>
            <a:xfrm rot="10800000">
              <a:off x="3862552" y="5691353"/>
              <a:ext cx="1713168" cy="9199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0" idx="1"/>
            </p:cNvCxnSpPr>
            <p:nvPr/>
          </p:nvCxnSpPr>
          <p:spPr>
            <a:xfrm rot="10800000" flipV="1">
              <a:off x="3689132" y="3681252"/>
              <a:ext cx="1897109" cy="134794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9" name="Slide Number Placeholder 28"/>
          <p:cNvSpPr>
            <a:spLocks noGrp="1"/>
          </p:cNvSpPr>
          <p:nvPr>
            <p:ph type="sldNum" sz="quarter" idx="12"/>
          </p:nvPr>
        </p:nvSpPr>
        <p:spPr/>
        <p:txBody>
          <a:bodyPr/>
          <a:lstStyle/>
          <a:p>
            <a:fld id="{811AAEEF-F233-4E32-A923-D4DF4B556C67}" type="slidenum">
              <a:rPr lang="en-US" altLang="zh-TW" smtClean="0"/>
              <a:pPr/>
              <a:t>10</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righ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righ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right)">
                                      <p:cBhvr>
                                        <p:cTn id="2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D1C6FD-A228-4DFF-9C48-5B61C80157C8}" type="slidenum">
              <a:rPr lang="en-US" altLang="zh-TW" smtClean="0"/>
              <a:pPr/>
              <a:t>100</a:t>
            </a:fld>
            <a:endParaRPr lang="zh-TW" altLang="en-US" dirty="0"/>
          </a:p>
        </p:txBody>
      </p:sp>
      <p:graphicFrame>
        <p:nvGraphicFramePr>
          <p:cNvPr id="4" name="Chart 3"/>
          <p:cNvGraphicFramePr/>
          <p:nvPr/>
        </p:nvGraphicFramePr>
        <p:xfrm>
          <a:off x="3631915" y="133564"/>
          <a:ext cx="4679878" cy="2891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3652462" y="3432548"/>
          <a:ext cx="4690153" cy="283468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8225" y="400692"/>
            <a:ext cx="2928135" cy="313932"/>
          </a:xfrm>
          <a:prstGeom prst="rect">
            <a:avLst/>
          </a:prstGeom>
          <a:noFill/>
        </p:spPr>
        <p:txBody>
          <a:bodyPr wrap="square" rtlCol="0">
            <a:spAutoFit/>
          </a:bodyPr>
          <a:lstStyle/>
          <a:p>
            <a:r>
              <a:rPr lang="zh-TW" altLang="en-US" b="1" dirty="0" smtClean="0"/>
              <a:t>我的習作表現良好。 </a:t>
            </a:r>
            <a:endParaRPr lang="en-US" b="1" dirty="0"/>
          </a:p>
        </p:txBody>
      </p:sp>
      <p:sp>
        <p:nvSpPr>
          <p:cNvPr id="7" name="TextBox 6"/>
          <p:cNvSpPr txBox="1"/>
          <p:nvPr/>
        </p:nvSpPr>
        <p:spPr>
          <a:xfrm>
            <a:off x="328774" y="3503488"/>
            <a:ext cx="3133618" cy="313932"/>
          </a:xfrm>
          <a:prstGeom prst="rect">
            <a:avLst/>
          </a:prstGeom>
          <a:noFill/>
        </p:spPr>
        <p:txBody>
          <a:bodyPr wrap="square" rtlCol="0">
            <a:spAutoFit/>
          </a:bodyPr>
          <a:lstStyle/>
          <a:p>
            <a:r>
              <a:rPr lang="zh-TW" altLang="en-US" b="1" dirty="0" smtClean="0"/>
              <a:t>我是個成功學生。 </a:t>
            </a:r>
            <a:endParaRPr lang="en-US" b="1"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3160" y="468085"/>
            <a:ext cx="8650840" cy="267765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30000"/>
              </a:lnSpc>
            </a:pPr>
            <a:r>
              <a:rPr lang="en-US" sz="6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Rasch</a:t>
            </a: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t>
            </a:r>
            <a:r>
              <a:rPr lang="zh-TW"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分析及</a:t>
            </a:r>
            <a:endParaRPr lang="en-US" altLang="zh-TW"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a:p>
            <a:pPr>
              <a:lnSpc>
                <a:spcPct val="130000"/>
              </a:lnSpc>
            </a:pPr>
            <a:r>
              <a:rPr lang="zh-TW"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原始分數</a:t>
            </a:r>
            <a:r>
              <a:rPr lang="en-US" altLang="zh-TW"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Raw Score)</a:t>
            </a:r>
            <a:r>
              <a:rPr lang="zh-TW" alt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分析</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101</a:t>
            </a:fld>
            <a:endParaRPr lang="zh-TW" alt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28600" y="261257"/>
            <a:ext cx="8607199" cy="838200"/>
          </a:xfrm>
        </p:spPr>
        <p:txBody>
          <a:bodyPr>
            <a:normAutofit/>
          </a:bodyPr>
          <a:lstStyle/>
          <a:p>
            <a:r>
              <a:rPr lang="en-US" altLang="zh-TW" dirty="0" err="1"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分析及詮釋方法</a:t>
            </a:r>
            <a:endParaRPr lang="zh-TW" altLang="en-US"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40963" name="Content Placeholder 2"/>
          <p:cNvSpPr>
            <a:spLocks noGrp="1"/>
          </p:cNvSpPr>
          <p:nvPr>
            <p:ph idx="1"/>
          </p:nvPr>
        </p:nvSpPr>
        <p:spPr>
          <a:xfrm>
            <a:off x="522514" y="1255595"/>
            <a:ext cx="8338911" cy="5418160"/>
          </a:xfrm>
        </p:spPr>
        <p:txBody>
          <a:bodyPr>
            <a:normAutofit fontScale="85000" lnSpcReduction="20000"/>
          </a:bodyPr>
          <a:lstStyle/>
          <a:p>
            <a:pPr algn="just">
              <a:spcBef>
                <a:spcPts val="1800"/>
              </a:spcBef>
              <a:buSzPct val="75000"/>
              <a:buFont typeface="Wingdings" pitchFamily="2" charset="2"/>
              <a:buChar char="l"/>
            </a:pPr>
            <a:r>
              <a:rPr lang="en-US" altLang="zh-TW" b="1" dirty="0" smtClean="0">
                <a:latin typeface="Arial" pitchFamily="34" charset="0"/>
                <a:ea typeface="+mj-ea"/>
                <a:cs typeface="Arial" pitchFamily="34" charset="0"/>
              </a:rPr>
              <a:t>APASO-II</a:t>
            </a:r>
            <a:r>
              <a:rPr lang="zh-TW" altLang="en-US" b="1" dirty="0" smtClean="0">
                <a:latin typeface="+mj-ea"/>
                <a:ea typeface="+mj-ea"/>
              </a:rPr>
              <a:t>系統將會作下列的運算</a:t>
            </a:r>
            <a:endParaRPr lang="en-US" altLang="zh-TW" b="1" dirty="0" smtClean="0">
              <a:latin typeface="+mj-ea"/>
              <a:ea typeface="+mj-ea"/>
            </a:endParaRPr>
          </a:p>
          <a:p>
            <a:pPr algn="just">
              <a:spcBef>
                <a:spcPts val="1800"/>
              </a:spcBef>
              <a:buSzPct val="75000"/>
              <a:buFont typeface="Wingdings" pitchFamily="2" charset="2"/>
              <a:buChar char="l"/>
            </a:pPr>
            <a:r>
              <a:rPr lang="zh-TW" altLang="en-US" b="1" dirty="0" smtClean="0">
                <a:latin typeface="+mj-ea"/>
                <a:ea typeface="+mj-ea"/>
              </a:rPr>
              <a:t>如想了解學校在全港的情況，</a:t>
            </a:r>
            <a:r>
              <a:rPr lang="zh-TW" altLang="en-US" b="1" dirty="0" smtClean="0">
                <a:latin typeface="+mj-ea"/>
              </a:rPr>
              <a:t>系統會</a:t>
            </a:r>
            <a:r>
              <a:rPr lang="zh-TW" altLang="en-US" b="1" dirty="0" smtClean="0">
                <a:latin typeface="+mj-ea"/>
                <a:ea typeface="+mj-ea"/>
              </a:rPr>
              <a:t>先把貴校的</a:t>
            </a:r>
            <a:r>
              <a:rPr lang="zh-TW" altLang="en-US" b="1" dirty="0" smtClean="0">
                <a:latin typeface="+mj-ea"/>
              </a:rPr>
              <a:t>原始平均數換算為羅氏分數， 然後用羅氏分數和相應的全港羅氏常模作出比較</a:t>
            </a:r>
            <a:endParaRPr lang="en-US" altLang="zh-TW" b="1" dirty="0" smtClean="0">
              <a:latin typeface="+mj-ea"/>
              <a:ea typeface="+mj-ea"/>
            </a:endParaRPr>
          </a:p>
          <a:p>
            <a:pPr algn="just">
              <a:spcBef>
                <a:spcPts val="1800"/>
              </a:spcBef>
              <a:buSzPct val="75000"/>
              <a:buFont typeface="Wingdings" pitchFamily="2" charset="2"/>
              <a:buChar char="l"/>
            </a:pPr>
            <a:r>
              <a:rPr lang="zh-TW" altLang="en-US" b="1" dirty="0" smtClean="0">
                <a:latin typeface="+mj-ea"/>
                <a:ea typeface="+mj-ea"/>
              </a:rPr>
              <a:t>請用以下公式</a:t>
            </a:r>
            <a:r>
              <a:rPr lang="zh-TW" altLang="en-US" b="1" dirty="0" smtClean="0">
                <a:latin typeface="+mj-ea"/>
              </a:rPr>
              <a:t>把原始平均數換算為羅氏分數</a:t>
            </a:r>
            <a:r>
              <a:rPr lang="en-US" altLang="zh-TW" b="1" dirty="0" smtClean="0">
                <a:latin typeface="+mj-ea"/>
                <a:ea typeface="+mj-ea"/>
              </a:rPr>
              <a:t>︰</a:t>
            </a:r>
          </a:p>
          <a:p>
            <a:pPr algn="just">
              <a:spcBef>
                <a:spcPts val="1800"/>
              </a:spcBef>
              <a:buSzPct val="75000"/>
              <a:buFont typeface="Wingdings" pitchFamily="2" charset="2"/>
              <a:buChar char="l"/>
            </a:pPr>
            <a:endParaRPr lang="en-US" altLang="zh-TW" sz="800" b="1" dirty="0" smtClean="0">
              <a:latin typeface="+mj-ea"/>
              <a:ea typeface="+mj-ea"/>
            </a:endParaRPr>
          </a:p>
          <a:p>
            <a:pPr>
              <a:spcBef>
                <a:spcPts val="1800"/>
              </a:spcBef>
              <a:buSzPct val="75000"/>
              <a:buNone/>
            </a:pPr>
            <a:r>
              <a:rPr lang="en-US" altLang="zh-TW" sz="3000" b="1" dirty="0" smtClean="0">
                <a:solidFill>
                  <a:srgbClr val="0033CC"/>
                </a:solidFill>
                <a:latin typeface="+mj-ea"/>
                <a:ea typeface="+mj-ea"/>
                <a:cs typeface="Arial" pitchFamily="34" charset="0"/>
              </a:rPr>
              <a:t>	</a:t>
            </a:r>
            <a:r>
              <a:rPr lang="zh-TW" altLang="en-US" sz="3000" b="1" dirty="0" smtClean="0">
                <a:solidFill>
                  <a:srgbClr val="0033CC"/>
                </a:solidFill>
                <a:latin typeface="+mj-ea"/>
                <a:ea typeface="+mj-ea"/>
                <a:cs typeface="Arial" pitchFamily="34" charset="0"/>
              </a:rPr>
              <a:t>副量表的原始平均數</a:t>
            </a:r>
            <a:r>
              <a:rPr lang="en-US" altLang="zh-TW" sz="3000" b="1" dirty="0" smtClean="0">
                <a:solidFill>
                  <a:srgbClr val="0033CC"/>
                </a:solidFill>
                <a:latin typeface="+mj-ea"/>
                <a:ea typeface="+mj-ea"/>
                <a:cs typeface="Arial" pitchFamily="34" charset="0"/>
              </a:rPr>
              <a:t>* </a:t>
            </a:r>
            <a:r>
              <a:rPr lang="zh-TW" altLang="en-US" sz="3000" b="1" dirty="0" smtClean="0">
                <a:solidFill>
                  <a:srgbClr val="0033CC"/>
                </a:solidFill>
                <a:latin typeface="+mj-ea"/>
                <a:ea typeface="+mj-ea"/>
                <a:cs typeface="Arial" pitchFamily="34" charset="0"/>
              </a:rPr>
              <a:t>題項數量 </a:t>
            </a:r>
            <a:endParaRPr lang="en-US" altLang="zh-TW" sz="3000" b="1" dirty="0" smtClean="0">
              <a:solidFill>
                <a:srgbClr val="0033CC"/>
              </a:solidFill>
              <a:latin typeface="+mj-ea"/>
              <a:ea typeface="+mj-ea"/>
              <a:cs typeface="Arial" pitchFamily="34" charset="0"/>
            </a:endParaRPr>
          </a:p>
          <a:p>
            <a:pPr>
              <a:spcBef>
                <a:spcPts val="1800"/>
              </a:spcBef>
              <a:buSzPct val="75000"/>
              <a:buNone/>
            </a:pPr>
            <a:r>
              <a:rPr lang="en-US" altLang="zh-TW" sz="3000" b="1" dirty="0" smtClean="0">
                <a:solidFill>
                  <a:srgbClr val="0033CC"/>
                </a:solidFill>
                <a:latin typeface="+mj-ea"/>
                <a:ea typeface="+mj-ea"/>
                <a:cs typeface="Arial" pitchFamily="34" charset="0"/>
              </a:rPr>
              <a:t>=</a:t>
            </a:r>
            <a:r>
              <a:rPr lang="zh-TW" altLang="en-US" sz="3000" b="1" dirty="0" smtClean="0">
                <a:solidFill>
                  <a:srgbClr val="0033CC"/>
                </a:solidFill>
                <a:latin typeface="+mj-ea"/>
                <a:ea typeface="+mj-ea"/>
                <a:cs typeface="Arial" pitchFamily="34" charset="0"/>
              </a:rPr>
              <a:t> 換算表中的</a:t>
            </a:r>
            <a:r>
              <a:rPr lang="en-US" altLang="zh-TW" sz="3000" b="1" dirty="0" smtClean="0">
                <a:solidFill>
                  <a:srgbClr val="0033CC"/>
                </a:solidFill>
                <a:latin typeface="Arial" pitchFamily="34" charset="0"/>
                <a:ea typeface="+mj-ea"/>
                <a:cs typeface="Arial" pitchFamily="34" charset="0"/>
              </a:rPr>
              <a:t>Raw Score</a:t>
            </a:r>
          </a:p>
          <a:p>
            <a:pPr>
              <a:spcBef>
                <a:spcPts val="1800"/>
              </a:spcBef>
              <a:buSzPct val="75000"/>
              <a:buNone/>
            </a:pPr>
            <a:endParaRPr lang="zh-TW" altLang="en-US" sz="800" b="1" dirty="0" smtClean="0">
              <a:solidFill>
                <a:srgbClr val="0033CC"/>
              </a:solidFill>
              <a:latin typeface="+mj-ea"/>
              <a:ea typeface="+mj-ea"/>
              <a:cs typeface="Arial" pitchFamily="34" charset="0"/>
            </a:endParaRPr>
          </a:p>
          <a:p>
            <a:pPr>
              <a:spcBef>
                <a:spcPts val="1800"/>
              </a:spcBef>
              <a:buSzPct val="75000"/>
              <a:buFont typeface="Wingdings" pitchFamily="2" charset="2"/>
              <a:buChar char="l"/>
            </a:pPr>
            <a:r>
              <a:rPr lang="zh-TW" altLang="en-US" b="1" dirty="0" smtClean="0">
                <a:latin typeface="+mj-ea"/>
                <a:ea typeface="+mj-ea"/>
              </a:rPr>
              <a:t>用得出的</a:t>
            </a:r>
            <a:r>
              <a:rPr lang="en-US" altLang="zh-TW" b="1" dirty="0" smtClean="0">
                <a:latin typeface="Arial" pitchFamily="34" charset="0"/>
                <a:ea typeface="+mj-ea"/>
                <a:cs typeface="Arial" pitchFamily="34" charset="0"/>
              </a:rPr>
              <a:t>Raw Score</a:t>
            </a:r>
            <a:r>
              <a:rPr lang="zh-TW" altLang="en-US" b="1" dirty="0" smtClean="0">
                <a:latin typeface="+mj-ea"/>
                <a:ea typeface="+mj-ea"/>
              </a:rPr>
              <a:t>對應換算表中的</a:t>
            </a:r>
            <a:r>
              <a:rPr lang="en-US" b="1" dirty="0" smtClean="0">
                <a:latin typeface="+mj-ea"/>
                <a:ea typeface="+mj-ea"/>
              </a:rPr>
              <a:t> RASCH </a:t>
            </a:r>
            <a:r>
              <a:rPr lang="en-US" b="1" dirty="0" smtClean="0">
                <a:latin typeface="Arial" pitchFamily="34" charset="0"/>
                <a:ea typeface="+mj-ea"/>
                <a:cs typeface="Arial" pitchFamily="34" charset="0"/>
              </a:rPr>
              <a:t>Measure</a:t>
            </a:r>
            <a:r>
              <a:rPr lang="zh-TW" altLang="en-US" b="1" dirty="0" smtClean="0">
                <a:latin typeface="+mj-ea"/>
                <a:ea typeface="+mj-ea"/>
              </a:rPr>
              <a:t>欄位，找出其羅氏</a:t>
            </a:r>
            <a:r>
              <a:rPr lang="zh-TW" altLang="en-US" b="1" dirty="0" smtClean="0">
                <a:latin typeface="+mj-ea"/>
              </a:rPr>
              <a:t>分數</a:t>
            </a:r>
            <a:r>
              <a:rPr lang="en-US" altLang="zh-TW" b="1" dirty="0" smtClean="0">
                <a:latin typeface="Arial" pitchFamily="34" charset="0"/>
                <a:ea typeface="+mj-ea"/>
                <a:cs typeface="Arial" pitchFamily="34" charset="0"/>
              </a:rPr>
              <a:t>(</a:t>
            </a:r>
            <a:r>
              <a:rPr lang="en-US" b="1" dirty="0" smtClean="0">
                <a:latin typeface="+mj-ea"/>
              </a:rPr>
              <a:t>RASCH </a:t>
            </a:r>
            <a:r>
              <a:rPr lang="en-US" b="1" dirty="0" smtClean="0">
                <a:latin typeface="Arial" pitchFamily="34" charset="0"/>
                <a:cs typeface="Arial" pitchFamily="34" charset="0"/>
              </a:rPr>
              <a:t>Measure</a:t>
            </a:r>
            <a:r>
              <a:rPr lang="en-US" altLang="zh-TW" b="1" dirty="0" smtClean="0">
                <a:latin typeface="Arial" pitchFamily="34" charset="0"/>
                <a:ea typeface="+mj-ea"/>
                <a:cs typeface="Arial" pitchFamily="34" charset="0"/>
              </a:rPr>
              <a:t>)</a:t>
            </a:r>
            <a:r>
              <a:rPr lang="zh-TW" altLang="en-US" b="1" dirty="0" smtClean="0">
                <a:latin typeface="+mj-ea"/>
                <a:ea typeface="+mj-ea"/>
              </a:rPr>
              <a:t> 。</a:t>
            </a:r>
            <a:endParaRPr lang="zh-TW" altLang="en-US" b="1" dirty="0" smtClean="0">
              <a:latin typeface="+mj-ea"/>
              <a:ea typeface="+mj-ea"/>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102</a:t>
            </a:fld>
            <a:endParaRPr lang="zh-TW" altLang="en-US"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02113" y="0"/>
            <a:ext cx="8941887" cy="592137"/>
          </a:xfrm>
        </p:spPr>
        <p:txBody>
          <a:bodyPr>
            <a:normAutofit fontScale="90000"/>
          </a:bodyPr>
          <a:lstStyle/>
          <a:p>
            <a:r>
              <a:rPr lang="zh-TW" altLang="en-US" b="1" dirty="0" smtClean="0">
                <a:latin typeface="+mj-ea"/>
              </a:rPr>
              <a:t>小學換算表例子</a:t>
            </a:r>
            <a:endParaRPr lang="zh-TW" altLang="en-US" b="1" dirty="0" smtClean="0">
              <a:latin typeface="Arial" pitchFamily="34" charset="0"/>
              <a:ea typeface="新細明體" pitchFamily="18" charset="-120"/>
              <a:cs typeface="Arial" pitchFamily="34" charset="0"/>
            </a:endParaRPr>
          </a:p>
        </p:txBody>
      </p:sp>
      <p:sp>
        <p:nvSpPr>
          <p:cNvPr id="41987" name="Content Placeholder 2"/>
          <p:cNvSpPr>
            <a:spLocks noGrp="1"/>
          </p:cNvSpPr>
          <p:nvPr>
            <p:ph idx="1"/>
          </p:nvPr>
        </p:nvSpPr>
        <p:spPr>
          <a:xfrm>
            <a:off x="271483" y="811374"/>
            <a:ext cx="7010400" cy="865188"/>
          </a:xfrm>
        </p:spPr>
        <p:txBody>
          <a:bodyPr>
            <a:normAutofit fontScale="92500" lnSpcReduction="20000"/>
          </a:bodyPr>
          <a:lstStyle/>
          <a:p>
            <a:pPr eaLnBrk="1" hangingPunct="1">
              <a:buSzPct val="75000"/>
              <a:buFont typeface="Wingdings" pitchFamily="2" charset="2"/>
              <a:buChar char="l"/>
            </a:pPr>
            <a:r>
              <a:rPr lang="zh-TW" altLang="en-US" b="1" dirty="0" smtClean="0">
                <a:latin typeface="Arial" pitchFamily="34" charset="0"/>
                <a:ea typeface="新細明體" pitchFamily="18" charset="-120"/>
                <a:cs typeface="Arial" pitchFamily="34" charset="0"/>
              </a:rPr>
              <a:t>自我概念</a:t>
            </a:r>
            <a:endParaRPr lang="en-US" altLang="zh-TW" b="1" dirty="0" smtClean="0">
              <a:latin typeface="Arial" pitchFamily="34" charset="0"/>
              <a:ea typeface="新細明體" pitchFamily="18" charset="-120"/>
              <a:cs typeface="Arial" pitchFamily="34" charset="0"/>
            </a:endParaRPr>
          </a:p>
          <a:p>
            <a:pPr lvl="1" eaLnBrk="1" hangingPunct="1"/>
            <a:r>
              <a:rPr lang="zh-TW" altLang="en-US" b="1" dirty="0" smtClean="0">
                <a:latin typeface="Arial" pitchFamily="34" charset="0"/>
                <a:ea typeface="新細明體" pitchFamily="18" charset="-120"/>
                <a:cs typeface="Arial" pitchFamily="34" charset="0"/>
              </a:rPr>
              <a:t>校園生活</a:t>
            </a:r>
            <a:r>
              <a:rPr lang="en-US" altLang="zh-TW" b="1" dirty="0" smtClean="0">
                <a:latin typeface="Arial" pitchFamily="34" charset="0"/>
                <a:ea typeface="新細明體" pitchFamily="18" charset="-120"/>
                <a:cs typeface="Arial" pitchFamily="34" charset="0"/>
              </a:rPr>
              <a:t> (</a:t>
            </a:r>
            <a:r>
              <a:rPr lang="zh-TW" altLang="en-US" b="1" dirty="0" smtClean="0">
                <a:latin typeface="Arial" pitchFamily="34" charset="0"/>
                <a:ea typeface="新細明體" pitchFamily="18" charset="-120"/>
                <a:cs typeface="Arial" pitchFamily="34" charset="0"/>
              </a:rPr>
              <a:t>題項數量</a:t>
            </a:r>
            <a:r>
              <a:rPr lang="en-US" altLang="zh-TW" b="1" dirty="0" smtClean="0">
                <a:latin typeface="Arial" pitchFamily="34" charset="0"/>
                <a:ea typeface="新細明體" pitchFamily="18" charset="-120"/>
                <a:cs typeface="Arial" pitchFamily="34" charset="0"/>
              </a:rPr>
              <a:t>: 8)</a:t>
            </a:r>
            <a:endParaRPr lang="zh-TW" altLang="en-US" b="1" dirty="0" smtClean="0">
              <a:latin typeface="Arial" pitchFamily="34" charset="0"/>
              <a:ea typeface="新細明體" pitchFamily="18" charset="-120"/>
              <a:cs typeface="Arial" pitchFamily="34" charset="0"/>
            </a:endParaRPr>
          </a:p>
        </p:txBody>
      </p:sp>
      <p:graphicFrame>
        <p:nvGraphicFramePr>
          <p:cNvPr id="5" name="Table 4"/>
          <p:cNvGraphicFramePr>
            <a:graphicFrameLocks noGrp="1"/>
          </p:cNvGraphicFramePr>
          <p:nvPr/>
        </p:nvGraphicFramePr>
        <p:xfrm>
          <a:off x="148626" y="1767575"/>
          <a:ext cx="8897399" cy="4852831"/>
        </p:xfrm>
        <a:graphic>
          <a:graphicData uri="http://schemas.openxmlformats.org/drawingml/2006/table">
            <a:tbl>
              <a:tblPr/>
              <a:tblGrid>
                <a:gridCol w="769411"/>
                <a:gridCol w="1075763"/>
                <a:gridCol w="1097495"/>
                <a:gridCol w="760641"/>
                <a:gridCol w="1162694"/>
                <a:gridCol w="1108362"/>
                <a:gridCol w="760641"/>
                <a:gridCol w="1064897"/>
                <a:gridCol w="1097495"/>
              </a:tblGrid>
              <a:tr h="610582">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Raw Score</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Measure</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RASCH S.E.</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8</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-5.91498</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1.86222</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17</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-0.832291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0.589646</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26</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1.916389</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0.56129</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9</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-4.61419</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1.06876</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18</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-0.492248</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0.576423</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27</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2.243091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0.583515</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10</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-3.7727</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0.809166</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19</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-0.167627</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0.563316</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28</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2.603065</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0.619035</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11</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-3.2055</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0.708801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20</a:t>
                      </a:r>
                      <a:endParaRPr kumimoji="0" lang="zh-TW"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0.143157</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0.552032</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29</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3.020531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0.67806</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12</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-2.74093</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0.659489</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21</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0.443022</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0.543621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30</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3.549207</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0.787471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13</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-2.32452</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0.633739</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22</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0.735514</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0.538607</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31</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4.359475</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1.05552</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14</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-1.93251</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0.619779</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23</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1.024518</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0.537296</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32</a:t>
                      </a:r>
                      <a:endParaRPr kumimoji="0" lang="zh-TW"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5.642</a:t>
                      </a:r>
                      <a:endParaRPr kumimoji="0" lang="zh-TW" altLang="zh-TW" sz="17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1.85568</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15</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-1.55428</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0.610502</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24</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1.314347</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0.54007</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1361">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16</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-1.18703</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0.601168</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rPr>
                        <a:t>25</a:t>
                      </a:r>
                      <a:endParaRPr kumimoji="0" lang="zh-TW" altLang="zh-TW" sz="1700" b="1" i="0" u="none" strike="noStrike" cap="none" normalizeH="0" baseline="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1.609636</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0.547629</a:t>
                      </a:r>
                      <a:endParaRPr kumimoji="0" lang="zh-TW" altLang="zh-TW" sz="17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TW" sz="1700" b="1" i="0" u="none" strike="noStrike" cap="none" normalizeH="0" baseline="0" dirty="0" smtClean="0">
                        <a:ln>
                          <a:noFill/>
                        </a:ln>
                        <a:solidFill>
                          <a:schemeClr val="tx1"/>
                        </a:solidFill>
                        <a:effectLst/>
                        <a:latin typeface="Arial" pitchFamily="34" charset="0"/>
                        <a:ea typeface="SimHei" pitchFamily="2" charset="-122"/>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Slide Number Placeholder 5"/>
          <p:cNvSpPr>
            <a:spLocks noGrp="1"/>
          </p:cNvSpPr>
          <p:nvPr>
            <p:ph type="sldNum" sz="quarter" idx="12"/>
          </p:nvPr>
        </p:nvSpPr>
        <p:spPr/>
        <p:txBody>
          <a:bodyPr/>
          <a:lstStyle/>
          <a:p>
            <a:fld id="{811AAEEF-F233-4E32-A923-D4DF4B556C67}" type="slidenum">
              <a:rPr lang="en-US" altLang="zh-TW" smtClean="0"/>
              <a:pPr/>
              <a:t>103</a:t>
            </a:fld>
            <a:endParaRPr lang="zh-TW" altLang="en-US"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206829"/>
          <a:ext cx="9144000" cy="652054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6AD1C6FD-A228-4DFF-9C48-5B61C80157C8}" type="slidenum">
              <a:rPr lang="en-US" altLang="zh-TW" smtClean="0"/>
              <a:pPr/>
              <a:t>104</a:t>
            </a:fld>
            <a:endParaRPr lang="zh-TW" alt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718457"/>
          <a:ext cx="9144000" cy="613954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464740" y="291735"/>
            <a:ext cx="2236510" cy="387798"/>
          </a:xfrm>
          <a:prstGeom prst="rect">
            <a:avLst/>
          </a:prstGeom>
          <a:noFill/>
        </p:spPr>
        <p:txBody>
          <a:bodyPr wrap="none" rtlCol="0">
            <a:spAutoFit/>
          </a:bodyPr>
          <a:lstStyle/>
          <a:p>
            <a:r>
              <a:rPr lang="zh-TW" altLang="en-US" sz="2400" b="1" dirty="0" smtClean="0"/>
              <a:t>自我概念</a:t>
            </a:r>
            <a:r>
              <a:rPr lang="en-US" sz="2400" b="1" dirty="0" smtClean="0"/>
              <a:t>(</a:t>
            </a:r>
            <a:r>
              <a:rPr lang="zh-TW" altLang="en-US" sz="2400" b="1" dirty="0" smtClean="0"/>
              <a:t>小學</a:t>
            </a:r>
            <a:r>
              <a:rPr lang="en-US" sz="2400" b="1" dirty="0" smtClean="0"/>
              <a:t>)</a:t>
            </a:r>
            <a:endParaRPr lang="en-US" sz="2400" b="1" dirty="0"/>
          </a:p>
        </p:txBody>
      </p:sp>
      <p:sp>
        <p:nvSpPr>
          <p:cNvPr id="5" name="Slide Number Placeholder 4"/>
          <p:cNvSpPr>
            <a:spLocks noGrp="1"/>
          </p:cNvSpPr>
          <p:nvPr>
            <p:ph type="sldNum" sz="quarter" idx="12"/>
          </p:nvPr>
        </p:nvSpPr>
        <p:spPr/>
        <p:txBody>
          <a:bodyPr/>
          <a:lstStyle/>
          <a:p>
            <a:fld id="{6AD1C6FD-A228-4DFF-9C48-5B61C80157C8}" type="slidenum">
              <a:rPr lang="en-US" altLang="zh-TW" smtClean="0"/>
              <a:pPr/>
              <a:t>105</a:t>
            </a:fld>
            <a:endParaRPr lang="zh-TW" altLang="en-US"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D1C6FD-A228-4DFF-9C48-5B61C80157C8}" type="slidenum">
              <a:rPr lang="en-US" altLang="zh-TW" smtClean="0"/>
              <a:pPr/>
              <a:t>106</a:t>
            </a:fld>
            <a:endParaRPr lang="zh-TW" altLang="en-US" dirty="0"/>
          </a:p>
        </p:txBody>
      </p:sp>
      <p:sp>
        <p:nvSpPr>
          <p:cNvPr id="3" name="TextBox 2"/>
          <p:cNvSpPr txBox="1"/>
          <p:nvPr/>
        </p:nvSpPr>
        <p:spPr>
          <a:xfrm>
            <a:off x="606176" y="893852"/>
            <a:ext cx="3719244" cy="79451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en-US" sz="3200" b="1" dirty="0" smtClean="0"/>
              <a:t>Rating Raw Score</a:t>
            </a:r>
            <a:endParaRPr lang="en-US" sz="3200" b="1" dirty="0"/>
          </a:p>
        </p:txBody>
      </p:sp>
      <p:sp>
        <p:nvSpPr>
          <p:cNvPr id="4" name="TextBox 3"/>
          <p:cNvSpPr txBox="1"/>
          <p:nvPr/>
        </p:nvSpPr>
        <p:spPr>
          <a:xfrm>
            <a:off x="5361394" y="934948"/>
            <a:ext cx="2825393" cy="7619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pPr algn="ctr"/>
            <a:r>
              <a:rPr lang="en-US" sz="3200" b="1" dirty="0" err="1" smtClean="0"/>
              <a:t>Rasch</a:t>
            </a:r>
            <a:r>
              <a:rPr lang="en-US" sz="3200" b="1" dirty="0" smtClean="0"/>
              <a:t> Score</a:t>
            </a:r>
            <a:endParaRPr lang="en-US" sz="3200" b="1" dirty="0"/>
          </a:p>
        </p:txBody>
      </p:sp>
      <p:sp>
        <p:nvSpPr>
          <p:cNvPr id="5" name="TextBox 4"/>
          <p:cNvSpPr txBox="1"/>
          <p:nvPr/>
        </p:nvSpPr>
        <p:spPr>
          <a:xfrm>
            <a:off x="770562" y="2125038"/>
            <a:ext cx="3328827" cy="535531"/>
          </a:xfrm>
          <a:prstGeom prst="rect">
            <a:avLst/>
          </a:prstGeom>
          <a:noFill/>
        </p:spPr>
        <p:txBody>
          <a:bodyPr wrap="square" rtlCol="0">
            <a:spAutoFit/>
          </a:bodyPr>
          <a:lstStyle/>
          <a:p>
            <a:r>
              <a:rPr lang="en-US" sz="3600" b="1" dirty="0" smtClean="0"/>
              <a:t>3.9 - 3.8 = 0.1</a:t>
            </a:r>
            <a:endParaRPr lang="en-US" sz="3600" b="1" dirty="0"/>
          </a:p>
        </p:txBody>
      </p:sp>
      <p:sp>
        <p:nvSpPr>
          <p:cNvPr id="6" name="TextBox 5"/>
          <p:cNvSpPr txBox="1"/>
          <p:nvPr/>
        </p:nvSpPr>
        <p:spPr>
          <a:xfrm>
            <a:off x="779126" y="4239772"/>
            <a:ext cx="3328827" cy="535531"/>
          </a:xfrm>
          <a:prstGeom prst="rect">
            <a:avLst/>
          </a:prstGeom>
          <a:noFill/>
        </p:spPr>
        <p:txBody>
          <a:bodyPr wrap="square" rtlCol="0">
            <a:spAutoFit/>
          </a:bodyPr>
          <a:lstStyle/>
          <a:p>
            <a:r>
              <a:rPr lang="en-US" sz="3600" b="1" dirty="0" smtClean="0"/>
              <a:t>2.6 - 2.5 = 0.1</a:t>
            </a:r>
            <a:endParaRPr lang="en-US" sz="3600" b="1" dirty="0"/>
          </a:p>
        </p:txBody>
      </p:sp>
      <p:sp>
        <p:nvSpPr>
          <p:cNvPr id="7" name="TextBox 6"/>
          <p:cNvSpPr txBox="1"/>
          <p:nvPr/>
        </p:nvSpPr>
        <p:spPr>
          <a:xfrm>
            <a:off x="1921268" y="3143892"/>
            <a:ext cx="2321960" cy="58562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zh-TW" altLang="en-US" sz="2800" b="1" dirty="0" smtClean="0">
                <a:latin typeface="Arial" pitchFamily="34" charset="0"/>
                <a:cs typeface="Arial" pitchFamily="34" charset="0"/>
              </a:rPr>
              <a:t>含義不相同</a:t>
            </a:r>
            <a:endParaRPr lang="en-US" altLang="en-US" sz="2800" b="1" dirty="0">
              <a:latin typeface="Arial" pitchFamily="34" charset="0"/>
              <a:cs typeface="Arial" pitchFamily="34" charset="0"/>
            </a:endParaRPr>
          </a:p>
        </p:txBody>
      </p:sp>
      <p:cxnSp>
        <p:nvCxnSpPr>
          <p:cNvPr id="9" name="Straight Arrow Connector 8"/>
          <p:cNvCxnSpPr>
            <a:stCxn id="7" idx="0"/>
          </p:cNvCxnSpPr>
          <p:nvPr/>
        </p:nvCxnSpPr>
        <p:spPr>
          <a:xfrm rot="5400000" flipH="1" flipV="1">
            <a:off x="2892184" y="2768894"/>
            <a:ext cx="565063" cy="184934"/>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p:cNvCxnSpPr>
          <p:nvPr/>
        </p:nvCxnSpPr>
        <p:spPr>
          <a:xfrm rot="16200000" flipH="1">
            <a:off x="2933280" y="3878486"/>
            <a:ext cx="511980" cy="21404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60370" y="2133602"/>
            <a:ext cx="3277456" cy="535531"/>
          </a:xfrm>
          <a:prstGeom prst="rect">
            <a:avLst/>
          </a:prstGeom>
          <a:noFill/>
        </p:spPr>
        <p:txBody>
          <a:bodyPr wrap="square" rtlCol="0">
            <a:spAutoFit/>
          </a:bodyPr>
          <a:lstStyle/>
          <a:p>
            <a:r>
              <a:rPr lang="en-US" sz="3600" b="1" dirty="0" smtClean="0"/>
              <a:t>3.9 – 3.8 = 0.1</a:t>
            </a:r>
            <a:endParaRPr lang="en-US" sz="3600" b="1" dirty="0"/>
          </a:p>
        </p:txBody>
      </p:sp>
      <p:sp>
        <p:nvSpPr>
          <p:cNvPr id="16" name="TextBox 15"/>
          <p:cNvSpPr txBox="1"/>
          <p:nvPr/>
        </p:nvSpPr>
        <p:spPr>
          <a:xfrm>
            <a:off x="7263828" y="3214102"/>
            <a:ext cx="1099336" cy="43704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zh-TW" altLang="en-US" sz="2800" b="1" dirty="0" smtClean="0">
                <a:latin typeface="Arial" pitchFamily="34" charset="0"/>
                <a:cs typeface="Arial" pitchFamily="34" charset="0"/>
              </a:rPr>
              <a:t>相同</a:t>
            </a:r>
            <a:endParaRPr lang="en-US" altLang="en-US" sz="2800" b="1" dirty="0">
              <a:latin typeface="Arial" pitchFamily="34" charset="0"/>
              <a:cs typeface="Arial" pitchFamily="34" charset="0"/>
            </a:endParaRPr>
          </a:p>
        </p:txBody>
      </p:sp>
      <p:cxnSp>
        <p:nvCxnSpPr>
          <p:cNvPr id="17" name="Straight Arrow Connector 16"/>
          <p:cNvCxnSpPr>
            <a:stCxn id="16" idx="0"/>
          </p:cNvCxnSpPr>
          <p:nvPr/>
        </p:nvCxnSpPr>
        <p:spPr>
          <a:xfrm rot="5400000" flipH="1" flipV="1">
            <a:off x="7599436" y="2811752"/>
            <a:ext cx="616410" cy="188291"/>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2"/>
          </p:cNvCxnSpPr>
          <p:nvPr/>
        </p:nvCxnSpPr>
        <p:spPr>
          <a:xfrm rot="16200000" flipH="1">
            <a:off x="7617597" y="3847044"/>
            <a:ext cx="609194" cy="217396"/>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01466" y="4828856"/>
            <a:ext cx="327745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lnSpc>
                <a:spcPct val="100000"/>
              </a:lnSpc>
            </a:pPr>
            <a:r>
              <a:rPr lang="zh-TW" altLang="en-US" sz="2800" b="1" dirty="0" smtClean="0">
                <a:latin typeface="Arial" pitchFamily="34" charset="0"/>
                <a:cs typeface="Arial" pitchFamily="34" charset="0"/>
              </a:rPr>
              <a:t>數值和含義都相同，比較才有效度</a:t>
            </a:r>
            <a:endParaRPr lang="en-US" sz="2800" b="1" dirty="0">
              <a:latin typeface="Arial" pitchFamily="34" charset="0"/>
              <a:cs typeface="Arial" pitchFamily="34" charset="0"/>
            </a:endParaRPr>
          </a:p>
        </p:txBody>
      </p:sp>
      <p:sp>
        <p:nvSpPr>
          <p:cNvPr id="38" name="TextBox 13"/>
          <p:cNvSpPr txBox="1"/>
          <p:nvPr/>
        </p:nvSpPr>
        <p:spPr>
          <a:xfrm>
            <a:off x="5289482" y="4258629"/>
            <a:ext cx="3277456" cy="535531"/>
          </a:xfrm>
          <a:prstGeom prst="rect">
            <a:avLst/>
          </a:prstGeom>
          <a:noFill/>
        </p:spPr>
        <p:txBody>
          <a:bodyPr wrap="square" rtlCol="0">
            <a:spAutoFit/>
          </a:bodyPr>
          <a:lstStyle/>
          <a:p>
            <a:r>
              <a:rPr lang="en-US" sz="3600" b="1" dirty="0" smtClean="0"/>
              <a:t>2.6 – 2.5 = 0.1</a:t>
            </a:r>
            <a:endParaRPr lang="en-US" sz="3600" b="1" dirty="0"/>
          </a:p>
        </p:txBody>
      </p:sp>
      <p:sp>
        <p:nvSpPr>
          <p:cNvPr id="57" name="TextBox 6"/>
          <p:cNvSpPr txBox="1"/>
          <p:nvPr/>
        </p:nvSpPr>
        <p:spPr>
          <a:xfrm>
            <a:off x="881865" y="4857962"/>
            <a:ext cx="3083959" cy="92638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nchorCtr="0">
            <a:noAutofit/>
          </a:bodyPr>
          <a:lstStyle/>
          <a:p>
            <a:pPr algn="ctr"/>
            <a:r>
              <a:rPr lang="zh-TW" altLang="en-US" sz="2800" b="1" dirty="0" smtClean="0">
                <a:latin typeface="Arial" pitchFamily="34" charset="0"/>
                <a:cs typeface="Arial" pitchFamily="34" charset="0"/>
              </a:rPr>
              <a:t>數值相同，但含義不相同</a:t>
            </a:r>
            <a:endParaRPr lang="en-US" altLang="en-US" sz="28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1273628"/>
            <a:ext cx="7173687" cy="167988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30000"/>
              </a:lnSpc>
            </a:pPr>
            <a:r>
              <a:rPr lang="zh-TW" alt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答問時間</a:t>
            </a:r>
            <a:endPar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107</a:t>
            </a:fld>
            <a:endParaRPr lang="zh-TW" altLang="en-US" dirty="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eaves IMG_6354.JPG"/>
          <p:cNvPicPr>
            <a:picLocks noChangeAspect="1"/>
          </p:cNvPicPr>
          <p:nvPr/>
        </p:nvPicPr>
        <p:blipFill>
          <a:blip r:embed="rId3" cstate="print"/>
          <a:srcRect t="31110" b="33333"/>
          <a:stretch>
            <a:fillRect/>
          </a:stretch>
        </p:blipFill>
        <p:spPr>
          <a:xfrm>
            <a:off x="0" y="2286000"/>
            <a:ext cx="9144000" cy="2362200"/>
          </a:xfrm>
          <a:prstGeom prst="rect">
            <a:avLst/>
          </a:prstGeom>
        </p:spPr>
      </p:pic>
      <p:sp>
        <p:nvSpPr>
          <p:cNvPr id="11" name="Rectangle 10"/>
          <p:cNvSpPr/>
          <p:nvPr/>
        </p:nvSpPr>
        <p:spPr>
          <a:xfrm>
            <a:off x="0" y="2057400"/>
            <a:ext cx="9144000" cy="1524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4680474"/>
            <a:ext cx="9144000" cy="5400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ctrTitle"/>
          </p:nvPr>
        </p:nvSpPr>
        <p:spPr>
          <a:xfrm>
            <a:off x="0" y="2334608"/>
            <a:ext cx="9143999" cy="2158571"/>
          </a:xfrm>
        </p:spPr>
        <p:txBody>
          <a:bodyPr>
            <a:noAutofit/>
          </a:bodyPr>
          <a:lstStyle/>
          <a:p>
            <a:pPr algn="ctr" eaLnBrk="1" hangingPunct="1"/>
            <a:r>
              <a:rPr lang="zh-TW" altLang="en-US" sz="9600"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Times New Roman" pitchFamily="18" charset="0"/>
                <a:ea typeface="+mn-ea"/>
                <a:cs typeface="Times New Roman" pitchFamily="18" charset="0"/>
              </a:rPr>
              <a:t>謝謝</a:t>
            </a:r>
            <a:r>
              <a:rPr lang="en-US" altLang="zh-TW" sz="9600" spc="30" dirty="0" smtClean="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Times New Roman" pitchFamily="18" charset="0"/>
                <a:ea typeface="+mn-ea"/>
                <a:cs typeface="Times New Roman" pitchFamily="18" charset="0"/>
              </a:rPr>
              <a:t>!</a:t>
            </a:r>
            <a:endParaRPr lang="en-US" altLang="zh-TW" sz="9600" spc="30" dirty="0">
              <a:ln w="18415" cmpd="sng">
                <a:solidFill>
                  <a:srgbClr val="FFFFFF"/>
                </a:solidFill>
                <a:prstDash val="solid"/>
              </a:ln>
              <a:solidFill>
                <a:srgbClr val="FFFFFF"/>
              </a:solidFill>
              <a:effectLst>
                <a:glow rad="101600">
                  <a:srgbClr val="003300"/>
                </a:glow>
                <a:outerShdw blurRad="38100" dist="38100" dir="5400000" algn="tl">
                  <a:srgbClr val="000000">
                    <a:alpha val="43137"/>
                  </a:srgbClr>
                </a:outerShdw>
              </a:effectLst>
              <a:latin typeface="Times New Roman" pitchFamily="18" charset="0"/>
              <a:ea typeface="+mn-ea"/>
              <a:cs typeface="Times New Roman" pitchFamily="18" charset="0"/>
            </a:endParaRPr>
          </a:p>
        </p:txBody>
      </p:sp>
      <p:pic>
        <p:nvPicPr>
          <p:cNvPr id="8" name="Picture 7" descr="HKIEd logo.bmp"/>
          <p:cNvPicPr>
            <a:picLocks noChangeAspect="1"/>
          </p:cNvPicPr>
          <p:nvPr/>
        </p:nvPicPr>
        <p:blipFill>
          <a:blip r:embed="rId4" cstate="print"/>
          <a:stretch>
            <a:fillRect/>
          </a:stretch>
        </p:blipFill>
        <p:spPr>
          <a:xfrm>
            <a:off x="3014269" y="331076"/>
            <a:ext cx="3118540" cy="1166648"/>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5517931" y="236485"/>
            <a:ext cx="3121572" cy="701749"/>
          </a:xfrm>
          <a:prstGeom prst="rect">
            <a:avLst/>
          </a:prstGeom>
          <a:noFill/>
          <a:ln w="9525">
            <a:noFill/>
            <a:miter lim="800000"/>
            <a:headEnd/>
            <a:tailEnd/>
          </a:ln>
        </p:spPr>
        <p:txBody>
          <a:bodyPr anchor="ctr"/>
          <a:lstStyle/>
          <a:p>
            <a:pPr algn="ctr">
              <a:defRPr/>
            </a:pPr>
            <a:r>
              <a:rPr lang="zh-TW" altLang="en-US" sz="44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歷史</a:t>
            </a:r>
          </a:p>
        </p:txBody>
      </p:sp>
      <p:sp>
        <p:nvSpPr>
          <p:cNvPr id="5" name="Down Arrow Callout 4"/>
          <p:cNvSpPr/>
          <p:nvPr/>
        </p:nvSpPr>
        <p:spPr>
          <a:xfrm>
            <a:off x="583331" y="268013"/>
            <a:ext cx="4792718" cy="1797270"/>
          </a:xfrm>
          <a:prstGeom prst="downArrowCallout">
            <a:avLst>
              <a:gd name="adj1" fmla="val 54412"/>
              <a:gd name="adj2" fmla="val 59231"/>
              <a:gd name="adj3" fmla="val 23452"/>
              <a:gd name="adj4" fmla="val 67898"/>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latin typeface="Arial" pitchFamily="34" charset="0"/>
                <a:cs typeface="Arial" pitchFamily="34" charset="0"/>
              </a:rPr>
              <a:t>1999</a:t>
            </a:r>
            <a:r>
              <a:rPr lang="zh-TW" altLang="en-US" sz="2800" b="1" dirty="0" smtClean="0">
                <a:latin typeface="Arial" pitchFamily="34" charset="0"/>
                <a:cs typeface="Arial" pitchFamily="34" charset="0"/>
              </a:rPr>
              <a:t>年</a:t>
            </a:r>
            <a:r>
              <a:rPr lang="en-US" altLang="zh-TW" sz="2800" b="1" dirty="0" smtClean="0">
                <a:latin typeface="Arial" pitchFamily="34" charset="0"/>
                <a:cs typeface="Arial" pitchFamily="34" charset="0"/>
              </a:rPr>
              <a:t>12</a:t>
            </a:r>
            <a:r>
              <a:rPr lang="zh-TW" altLang="en-US" sz="2800" b="1" dirty="0" smtClean="0">
                <a:latin typeface="Arial" pitchFamily="34" charset="0"/>
                <a:cs typeface="Arial" pitchFamily="34" charset="0"/>
              </a:rPr>
              <a:t>月</a:t>
            </a:r>
            <a:r>
              <a:rPr lang="en-US" sz="2800" b="1" dirty="0" smtClean="0">
                <a:latin typeface="Arial" pitchFamily="34" charset="0"/>
                <a:cs typeface="Arial" pitchFamily="34" charset="0"/>
              </a:rPr>
              <a:t>-2001</a:t>
            </a:r>
            <a:r>
              <a:rPr lang="zh-TW" altLang="en-US" sz="2800" b="1" dirty="0" smtClean="0">
                <a:latin typeface="Arial" pitchFamily="34" charset="0"/>
                <a:cs typeface="Arial" pitchFamily="34" charset="0"/>
              </a:rPr>
              <a:t>年</a:t>
            </a:r>
            <a:r>
              <a:rPr lang="en-US" altLang="zh-TW" sz="2800" b="1" dirty="0" smtClean="0">
                <a:latin typeface="Arial" pitchFamily="34" charset="0"/>
                <a:cs typeface="Arial" pitchFamily="34" charset="0"/>
              </a:rPr>
              <a:t>7</a:t>
            </a:r>
            <a:r>
              <a:rPr lang="zh-TW" altLang="en-US" sz="2800" b="1" dirty="0" smtClean="0">
                <a:latin typeface="Arial" pitchFamily="34" charset="0"/>
                <a:cs typeface="Arial" pitchFamily="34" charset="0"/>
              </a:rPr>
              <a:t>月</a:t>
            </a:r>
            <a:endParaRPr lang="en-US" sz="2800" b="1" dirty="0" smtClean="0">
              <a:latin typeface="Arial" pitchFamily="34" charset="0"/>
              <a:cs typeface="Arial" pitchFamily="34" charset="0"/>
            </a:endParaRPr>
          </a:p>
          <a:p>
            <a:pPr algn="ctr"/>
            <a:r>
              <a:rPr lang="en-US" sz="2800" b="1" dirty="0" smtClean="0">
                <a:latin typeface="Arial" pitchFamily="34" charset="0"/>
                <a:cs typeface="Arial" pitchFamily="34" charset="0"/>
              </a:rPr>
              <a:t>HKIEd </a:t>
            </a:r>
            <a:r>
              <a:rPr lang="zh-TW" altLang="en-US" sz="3200" b="1" dirty="0" smtClean="0">
                <a:latin typeface="Arial" pitchFamily="34" charset="0"/>
                <a:cs typeface="Arial" pitchFamily="34" charset="0"/>
              </a:rPr>
              <a:t>負責發展 </a:t>
            </a:r>
            <a:r>
              <a:rPr lang="en-US" sz="2800" b="1" dirty="0" smtClean="0">
                <a:latin typeface="Arial" pitchFamily="34" charset="0"/>
                <a:cs typeface="Arial" pitchFamily="34" charset="0"/>
              </a:rPr>
              <a:t>APASO</a:t>
            </a:r>
            <a:endParaRPr lang="en-US" sz="2800" b="1" dirty="0">
              <a:latin typeface="Arial" pitchFamily="34" charset="0"/>
              <a:cs typeface="Arial" pitchFamily="34" charset="0"/>
            </a:endParaRPr>
          </a:p>
        </p:txBody>
      </p:sp>
      <p:sp>
        <p:nvSpPr>
          <p:cNvPr id="6" name="TextBox 5"/>
          <p:cNvSpPr txBox="1"/>
          <p:nvPr/>
        </p:nvSpPr>
        <p:spPr>
          <a:xfrm>
            <a:off x="3704904" y="4303986"/>
            <a:ext cx="4524703" cy="2364827"/>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rtlCol="0" anchor="ctr" anchorCtr="0">
            <a:noAutofit/>
          </a:bodyPr>
          <a:lstStyle/>
          <a:p>
            <a:r>
              <a:rPr lang="en-US" sz="2800" b="1" dirty="0" smtClean="0">
                <a:solidFill>
                  <a:schemeClr val="dk1"/>
                </a:solidFill>
                <a:latin typeface="Arial" pitchFamily="34" charset="0"/>
                <a:cs typeface="Arial" pitchFamily="34" charset="0"/>
              </a:rPr>
              <a:t>2008: </a:t>
            </a:r>
            <a:r>
              <a:rPr lang="en-US" sz="2800" b="1" dirty="0" err="1" smtClean="0">
                <a:solidFill>
                  <a:schemeClr val="dk1"/>
                </a:solidFill>
                <a:latin typeface="Arial" pitchFamily="34" charset="0"/>
                <a:cs typeface="Arial" pitchFamily="34" charset="0"/>
              </a:rPr>
              <a:t>HKIEd</a:t>
            </a:r>
            <a:r>
              <a:rPr lang="en-US" sz="2800" b="1" dirty="0" smtClean="0">
                <a:latin typeface="Arial" pitchFamily="34" charset="0"/>
                <a:cs typeface="Arial" pitchFamily="34" charset="0"/>
              </a:rPr>
              <a:t> </a:t>
            </a:r>
            <a:r>
              <a:rPr lang="en-US" sz="2800" b="1" dirty="0" smtClean="0">
                <a:latin typeface="Arial" pitchFamily="34" charset="0"/>
                <a:cs typeface="Arial" pitchFamily="34" charset="0"/>
                <a:sym typeface="Wingdings"/>
              </a:rPr>
              <a:t></a:t>
            </a:r>
            <a:r>
              <a:rPr lang="en-US" sz="2800" b="1" dirty="0" smtClean="0">
                <a:solidFill>
                  <a:schemeClr val="dk1"/>
                </a:solidFill>
                <a:latin typeface="Arial" pitchFamily="34" charset="0"/>
                <a:cs typeface="Arial" pitchFamily="34" charset="0"/>
              </a:rPr>
              <a:t> APASO-II</a:t>
            </a:r>
          </a:p>
          <a:p>
            <a:pPr marL="236538" indent="-236538">
              <a:buFont typeface="Arial" charset="0"/>
              <a:buChar char="•"/>
            </a:pPr>
            <a:r>
              <a:rPr lang="zh-TW" altLang="en-US" sz="3200" b="1" dirty="0" smtClean="0"/>
              <a:t>檢閱</a:t>
            </a:r>
            <a:r>
              <a:rPr lang="zh-TW" altLang="en-US" sz="2800" dirty="0" smtClean="0"/>
              <a:t> </a:t>
            </a:r>
            <a:r>
              <a:rPr lang="en-US" sz="2800" b="1" dirty="0" smtClean="0">
                <a:solidFill>
                  <a:schemeClr val="dk1"/>
                </a:solidFill>
                <a:latin typeface="Arial" pitchFamily="34" charset="0"/>
                <a:cs typeface="Arial" pitchFamily="34" charset="0"/>
              </a:rPr>
              <a:t>APASO-I</a:t>
            </a:r>
          </a:p>
          <a:p>
            <a:pPr marL="236538" indent="-236538">
              <a:buFont typeface="Arial" charset="0"/>
              <a:buChar char="•"/>
            </a:pPr>
            <a:r>
              <a:rPr lang="zh-TW" altLang="en-US" sz="3200" b="1" dirty="0" smtClean="0">
                <a:latin typeface="Arial" pitchFamily="34" charset="0"/>
                <a:cs typeface="Arial" pitchFamily="34" charset="0"/>
              </a:rPr>
              <a:t>發展新量表</a:t>
            </a:r>
            <a:endParaRPr lang="en-US" sz="2800" b="1" dirty="0" smtClean="0">
              <a:solidFill>
                <a:schemeClr val="dk1"/>
              </a:solidFill>
              <a:latin typeface="Arial" pitchFamily="34" charset="0"/>
              <a:cs typeface="Arial" pitchFamily="34" charset="0"/>
            </a:endParaRPr>
          </a:p>
          <a:p>
            <a:pPr marL="236538" indent="-236538">
              <a:buFont typeface="Arial" charset="0"/>
              <a:buChar char="•"/>
            </a:pPr>
            <a:r>
              <a:rPr lang="zh-TW" altLang="en-US" sz="3200" b="1" dirty="0" smtClean="0">
                <a:latin typeface="Arial" pitchFamily="34" charset="0"/>
                <a:cs typeface="Arial" pitchFamily="34" charset="0"/>
              </a:rPr>
              <a:t>驗證新量表</a:t>
            </a:r>
            <a:endParaRPr lang="en-US" altLang="en-US" sz="3200" b="1" dirty="0" smtClean="0">
              <a:latin typeface="Arial" pitchFamily="34" charset="0"/>
              <a:cs typeface="Arial" pitchFamily="34" charset="0"/>
            </a:endParaRPr>
          </a:p>
          <a:p>
            <a:pPr marL="236538" indent="-236538">
              <a:buFont typeface="Arial" charset="0"/>
              <a:buChar char="•"/>
            </a:pPr>
            <a:r>
              <a:rPr lang="zh-TW" altLang="en-US" sz="3200" b="1" dirty="0" smtClean="0">
                <a:latin typeface="Arial" pitchFamily="34" charset="0"/>
                <a:cs typeface="Arial" pitchFamily="34" charset="0"/>
              </a:rPr>
              <a:t>為新量表建立常模</a:t>
            </a:r>
            <a:endParaRPr lang="en-US" sz="3200" b="1" dirty="0" smtClean="0">
              <a:solidFill>
                <a:schemeClr val="dk1"/>
              </a:solidFill>
              <a:latin typeface="Arial" pitchFamily="34" charset="0"/>
              <a:cs typeface="Arial" pitchFamily="34" charset="0"/>
            </a:endParaRPr>
          </a:p>
        </p:txBody>
      </p:sp>
      <p:sp>
        <p:nvSpPr>
          <p:cNvPr id="8" name="Down Arrow Callout 7"/>
          <p:cNvSpPr/>
          <p:nvPr/>
        </p:nvSpPr>
        <p:spPr>
          <a:xfrm>
            <a:off x="2249220" y="2107310"/>
            <a:ext cx="4792718" cy="2149364"/>
          </a:xfrm>
          <a:prstGeom prst="downArrowCallout">
            <a:avLst>
              <a:gd name="adj1" fmla="val 41209"/>
              <a:gd name="adj2" fmla="val 47495"/>
              <a:gd name="adj3" fmla="val 19576"/>
              <a:gd name="adj4" fmla="val 71820"/>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marL="236538" indent="-236538">
              <a:buFont typeface="Arial" pitchFamily="34" charset="0"/>
              <a:buChar char="•"/>
            </a:pPr>
            <a:r>
              <a:rPr lang="en-US" sz="2800" b="1" dirty="0" smtClean="0">
                <a:latin typeface="Arial" pitchFamily="34" charset="0"/>
                <a:cs typeface="Arial" pitchFamily="34" charset="0"/>
              </a:rPr>
              <a:t>P3-P6: 8 </a:t>
            </a:r>
            <a:r>
              <a:rPr lang="zh-TW" altLang="en-US" sz="3200" b="1" dirty="0" smtClean="0">
                <a:latin typeface="Arial" pitchFamily="34" charset="0"/>
                <a:cs typeface="Arial" pitchFamily="34" charset="0"/>
              </a:rPr>
              <a:t>組量表</a:t>
            </a:r>
            <a:endParaRPr lang="en-US" sz="2800" b="1" dirty="0" smtClean="0">
              <a:latin typeface="Arial" pitchFamily="34" charset="0"/>
              <a:cs typeface="Arial" pitchFamily="34" charset="0"/>
            </a:endParaRPr>
          </a:p>
          <a:p>
            <a:pPr marL="236538" indent="-236538">
              <a:buFont typeface="Arial" pitchFamily="34" charset="0"/>
              <a:buChar char="•"/>
            </a:pPr>
            <a:r>
              <a:rPr lang="en-US" sz="2800" b="1" dirty="0" smtClean="0">
                <a:latin typeface="Arial" pitchFamily="34" charset="0"/>
                <a:cs typeface="Arial" pitchFamily="34" charset="0"/>
              </a:rPr>
              <a:t>S1- S7: 11</a:t>
            </a:r>
            <a:r>
              <a:rPr lang="zh-TW" altLang="en-US" sz="3200" b="1" dirty="0" smtClean="0">
                <a:latin typeface="Arial" pitchFamily="34" charset="0"/>
                <a:cs typeface="Arial" pitchFamily="34" charset="0"/>
              </a:rPr>
              <a:t>組量表</a:t>
            </a:r>
            <a:endParaRPr lang="en-US" altLang="en-US" sz="3200" b="1" dirty="0" smtClean="0">
              <a:latin typeface="Arial" pitchFamily="34" charset="0"/>
              <a:cs typeface="Arial" pitchFamily="34" charset="0"/>
            </a:endParaRPr>
          </a:p>
          <a:p>
            <a:pPr marL="236538" indent="-236538">
              <a:buFont typeface="Arial" pitchFamily="34" charset="0"/>
              <a:buChar char="•"/>
            </a:pPr>
            <a:r>
              <a:rPr lang="zh-TW" altLang="en-US" sz="3200" b="1" dirty="0" smtClean="0">
                <a:latin typeface="Arial" pitchFamily="34" charset="0"/>
                <a:cs typeface="Arial" pitchFamily="34" charset="0"/>
              </a:rPr>
              <a:t>對學校態度</a:t>
            </a:r>
            <a:r>
              <a:rPr lang="en-US" altLang="en-US" sz="3200" b="1" dirty="0" smtClean="0">
                <a:latin typeface="Arial" pitchFamily="34" charset="0"/>
                <a:cs typeface="Arial" pitchFamily="34" charset="0"/>
              </a:rPr>
              <a:t> </a:t>
            </a:r>
            <a:r>
              <a:rPr lang="en-US" sz="2800" b="1" dirty="0" smtClean="0">
                <a:latin typeface="Arial" pitchFamily="34" charset="0"/>
                <a:cs typeface="Arial" pitchFamily="34" charset="0"/>
              </a:rPr>
              <a:t>→ KPM</a:t>
            </a:r>
            <a:endParaRPr lang="en-US" sz="2800" b="1" dirty="0">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11</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503291" y="1434661"/>
            <a:ext cx="8640709" cy="4306920"/>
          </a:xfrm>
        </p:spPr>
        <p:txBody>
          <a:bodyPr>
            <a:normAutofit/>
          </a:bodyPr>
          <a:lstStyle/>
          <a:p>
            <a:pPr marL="514350" lvl="1" indent="-514350" algn="just" eaLnBrk="1" hangingPunct="1">
              <a:spcBef>
                <a:spcPts val="1600"/>
              </a:spcBef>
              <a:buFont typeface="+mj-lt"/>
              <a:buAutoNum type="arabicPeriod"/>
            </a:pPr>
            <a:r>
              <a:rPr lang="zh-TW" altLang="en-US" sz="3200" b="1" dirty="0" smtClean="0">
                <a:latin typeface="Arial" pitchFamily="34" charset="0"/>
                <a:ea typeface="新細明體" pitchFamily="18" charset="-120"/>
                <a:cs typeface="Arial" pitchFamily="34" charset="0"/>
              </a:rPr>
              <a:t>對國家的態度</a:t>
            </a:r>
            <a:endParaRPr lang="en-US" altLang="zh-TW" sz="3200" b="1" dirty="0" smtClean="0">
              <a:latin typeface="Arial" pitchFamily="34" charset="0"/>
              <a:ea typeface="新細明體" pitchFamily="18" charset="-120"/>
              <a:cs typeface="Arial" pitchFamily="34" charset="0"/>
            </a:endParaRPr>
          </a:p>
          <a:p>
            <a:pPr marL="514350" lvl="1" indent="-514350" algn="just" eaLnBrk="1" hangingPunct="1">
              <a:spcBef>
                <a:spcPts val="1600"/>
              </a:spcBef>
              <a:buFont typeface="+mj-lt"/>
              <a:buAutoNum type="arabicPeriod"/>
            </a:pPr>
            <a:r>
              <a:rPr lang="zh-TW" altLang="en-US" sz="3200" b="1" dirty="0" smtClean="0">
                <a:latin typeface="Arial" pitchFamily="34" charset="0"/>
                <a:ea typeface="新細明體" pitchFamily="18" charset="-120"/>
                <a:cs typeface="Arial" pitchFamily="34" charset="0"/>
              </a:rPr>
              <a:t>責任感</a:t>
            </a:r>
            <a:endParaRPr lang="en-US" altLang="zh-TW" sz="3200" b="1" dirty="0" smtClean="0">
              <a:latin typeface="Arial" pitchFamily="34" charset="0"/>
              <a:ea typeface="新細明體" pitchFamily="18" charset="-120"/>
              <a:cs typeface="Arial" pitchFamily="34" charset="0"/>
            </a:endParaRPr>
          </a:p>
          <a:p>
            <a:pPr marL="514350" lvl="1" indent="-514350" algn="just" eaLnBrk="1" hangingPunct="1">
              <a:spcBef>
                <a:spcPts val="1600"/>
              </a:spcBef>
              <a:buFont typeface="+mj-lt"/>
              <a:buAutoNum type="arabicPeriod"/>
            </a:pPr>
            <a:r>
              <a:rPr lang="zh-TW" altLang="en-US" sz="3200" b="1" dirty="0" smtClean="0">
                <a:latin typeface="Arial" pitchFamily="34" charset="0"/>
                <a:ea typeface="新細明體" pitchFamily="18" charset="-120"/>
                <a:cs typeface="Arial" pitchFamily="34" charset="0"/>
              </a:rPr>
              <a:t>承擔</a:t>
            </a:r>
            <a:endParaRPr lang="en-US" altLang="zh-TW" sz="3200" b="1" dirty="0" smtClean="0">
              <a:latin typeface="Arial" pitchFamily="34" charset="0"/>
              <a:ea typeface="新細明體" pitchFamily="18" charset="-120"/>
              <a:cs typeface="Arial" pitchFamily="34" charset="0"/>
            </a:endParaRPr>
          </a:p>
          <a:p>
            <a:pPr marL="514350" lvl="1" indent="-514350" algn="just">
              <a:spcBef>
                <a:spcPts val="1600"/>
              </a:spcBef>
              <a:buFont typeface="+mj-lt"/>
              <a:buAutoNum type="arabicPeriod"/>
            </a:pPr>
            <a:r>
              <a:rPr lang="zh-TW" altLang="en-US" sz="3200" b="1" dirty="0" smtClean="0">
                <a:latin typeface="Arial" pitchFamily="34" charset="0"/>
                <a:ea typeface="新細明體" pitchFamily="18" charset="-120"/>
                <a:cs typeface="Arial" pitchFamily="34" charset="0"/>
              </a:rPr>
              <a:t>堅毅</a:t>
            </a:r>
            <a:endParaRPr lang="en-US" altLang="zh-TW" sz="3200" b="1" dirty="0" smtClean="0">
              <a:latin typeface="Arial" pitchFamily="34" charset="0"/>
              <a:ea typeface="新細明體" pitchFamily="18" charset="-120"/>
              <a:cs typeface="Arial" pitchFamily="34" charset="0"/>
            </a:endParaRPr>
          </a:p>
          <a:p>
            <a:pPr marL="514350" lvl="1" indent="-514350" algn="just" eaLnBrk="1" hangingPunct="1">
              <a:spcBef>
                <a:spcPts val="1600"/>
              </a:spcBef>
              <a:buFont typeface="+mj-lt"/>
              <a:buAutoNum type="arabicPeriod"/>
            </a:pPr>
            <a:r>
              <a:rPr lang="zh-TW" altLang="en-US" sz="3200" b="1" dirty="0" smtClean="0">
                <a:latin typeface="Arial" pitchFamily="34" charset="0"/>
                <a:ea typeface="新細明體" pitchFamily="18" charset="-120"/>
                <a:cs typeface="Arial" pitchFamily="34" charset="0"/>
              </a:rPr>
              <a:t>尊重他人</a:t>
            </a:r>
            <a:endParaRPr lang="en-US" altLang="zh-TW" sz="3200" b="1" dirty="0" smtClean="0">
              <a:latin typeface="Arial" pitchFamily="34" charset="0"/>
              <a:ea typeface="新細明體" pitchFamily="18" charset="-120"/>
              <a:cs typeface="Arial" pitchFamily="34" charset="0"/>
            </a:endParaRPr>
          </a:p>
          <a:p>
            <a:pPr marL="514350" lvl="1" indent="-514350" algn="just">
              <a:spcBef>
                <a:spcPts val="1600"/>
              </a:spcBef>
              <a:buFont typeface="+mj-lt"/>
              <a:buAutoNum type="arabicPeriod"/>
            </a:pPr>
            <a:r>
              <a:rPr lang="zh-TW" altLang="en-US" sz="3200" b="1" dirty="0" smtClean="0">
                <a:latin typeface="Arial" pitchFamily="34" charset="0"/>
                <a:ea typeface="新細明體" pitchFamily="18" charset="-120"/>
                <a:cs typeface="Arial" pitchFamily="34" charset="0"/>
              </a:rPr>
              <a:t>獨立學習能力</a:t>
            </a:r>
          </a:p>
          <a:p>
            <a:pPr marL="350838" indent="-350838" algn="just" eaLnBrk="1" hangingPunct="1">
              <a:buSzPct val="80000"/>
              <a:buFontTx/>
              <a:buNone/>
            </a:pPr>
            <a:endParaRPr lang="en-US" altLang="zh-TW" sz="1100" dirty="0" smtClean="0">
              <a:latin typeface="Arial" pitchFamily="34" charset="0"/>
              <a:ea typeface="新細明體" pitchFamily="18" charset="-120"/>
              <a:cs typeface="Arial" pitchFamily="34" charset="0"/>
            </a:endParaRPr>
          </a:p>
        </p:txBody>
      </p:sp>
      <p:pic>
        <p:nvPicPr>
          <p:cNvPr id="9220" name="Picture 3" descr="D:\Temp\Temporary Internet Files\Content.IE5\6G5VNIUP\dglxasset[1].aspx"/>
          <p:cNvPicPr>
            <a:picLocks noChangeAspect="1" noChangeArrowheads="1"/>
          </p:cNvPicPr>
          <p:nvPr/>
        </p:nvPicPr>
        <p:blipFill>
          <a:blip r:embed="rId2" cstate="print"/>
          <a:srcRect/>
          <a:stretch>
            <a:fillRect/>
          </a:stretch>
        </p:blipFill>
        <p:spPr bwMode="auto">
          <a:xfrm>
            <a:off x="5720465" y="2203048"/>
            <a:ext cx="3084173" cy="2357585"/>
          </a:xfrm>
          <a:prstGeom prst="rect">
            <a:avLst/>
          </a:prstGeom>
          <a:noFill/>
          <a:ln w="9525">
            <a:noFill/>
            <a:miter lim="800000"/>
            <a:headEnd/>
            <a:tailEnd/>
          </a:ln>
        </p:spPr>
      </p:pic>
      <p:sp>
        <p:nvSpPr>
          <p:cNvPr id="6" name="Title 1"/>
          <p:cNvSpPr txBox="1">
            <a:spLocks/>
          </p:cNvSpPr>
          <p:nvPr/>
        </p:nvSpPr>
        <p:spPr bwMode="auto">
          <a:xfrm>
            <a:off x="567559" y="236485"/>
            <a:ext cx="8071944" cy="1056287"/>
          </a:xfrm>
          <a:prstGeom prst="rect">
            <a:avLst/>
          </a:prstGeom>
          <a:noFill/>
          <a:ln w="9525">
            <a:noFill/>
            <a:miter lim="800000"/>
            <a:headEnd/>
            <a:tailEnd/>
          </a:ln>
        </p:spPr>
        <p:txBody>
          <a:bodyPr anchor="ctr"/>
          <a:lstStyle/>
          <a:p>
            <a:pPr algn="ctr">
              <a:defRPr/>
            </a:pPr>
            <a:r>
              <a:rPr lang="en-US" altLang="zh-TW" sz="44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 </a:t>
            </a:r>
            <a:r>
              <a:rPr lang="zh-TW" altLang="en-US" sz="44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a:t>
            </a:r>
            <a:endParaRPr lang="zh-TW" altLang="en-US" sz="4400" spc="3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12</a:t>
            </a:fld>
            <a:endParaRPr lang="zh-TW"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0"/>
          </p:nvPr>
        </p:nvSpPr>
        <p:spPr>
          <a:xfrm>
            <a:off x="8526483" y="6308848"/>
            <a:ext cx="451262" cy="365125"/>
          </a:xfrm>
        </p:spPr>
        <p:txBody>
          <a:bodyPr/>
          <a:lstStyle/>
          <a:p>
            <a:fld id="{CCEF68B7-1171-4F77-AC76-675D342BE0BA}" type="slidenum">
              <a:rPr lang="zh-TW" altLang="en-US" sz="1600" b="1">
                <a:solidFill>
                  <a:schemeClr val="tx1"/>
                </a:solidFill>
                <a:latin typeface="Arial" pitchFamily="34" charset="0"/>
                <a:ea typeface="Arial Unicode MS" pitchFamily="34" charset="-120"/>
                <a:cs typeface="Arial" pitchFamily="34" charset="0"/>
              </a:rPr>
              <a:pPr/>
              <a:t>13</a:t>
            </a:fld>
            <a:endParaRPr lang="en-US" altLang="zh-TW" sz="1600" b="1" dirty="0">
              <a:solidFill>
                <a:schemeClr val="tx1"/>
              </a:solidFill>
              <a:latin typeface="Arial" pitchFamily="34" charset="0"/>
              <a:ea typeface="Arial Unicode MS" pitchFamily="34" charset="-120"/>
              <a:cs typeface="Arial" pitchFamily="34" charset="0"/>
            </a:endParaRPr>
          </a:p>
        </p:txBody>
      </p:sp>
      <p:sp>
        <p:nvSpPr>
          <p:cNvPr id="6146" name="Rectangle 2"/>
          <p:cNvSpPr>
            <a:spLocks noGrp="1" noChangeArrowheads="1"/>
          </p:cNvSpPr>
          <p:nvPr>
            <p:ph type="title"/>
          </p:nvPr>
        </p:nvSpPr>
        <p:spPr>
          <a:xfrm>
            <a:off x="685800" y="0"/>
            <a:ext cx="7772400" cy="685800"/>
          </a:xfrm>
        </p:spPr>
        <p:txBody>
          <a:bodyPr>
            <a:noAutofit/>
          </a:bodyPr>
          <a:lstStyle/>
          <a:p>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概念與設計</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151" name="Text Box 7"/>
          <p:cNvSpPr txBox="1">
            <a:spLocks noChangeArrowheads="1"/>
          </p:cNvSpPr>
          <p:nvPr/>
        </p:nvSpPr>
        <p:spPr bwMode="auto">
          <a:xfrm>
            <a:off x="142876" y="685800"/>
            <a:ext cx="2057400" cy="984885"/>
          </a:xfrm>
          <a:prstGeom prst="rect">
            <a:avLst/>
          </a:prstGeom>
          <a:noFill/>
          <a:ln w="9525">
            <a:noFill/>
            <a:miter lim="800000"/>
            <a:headEnd/>
            <a:tailEnd/>
          </a:ln>
          <a:effectLst/>
        </p:spPr>
        <p:txBody>
          <a:bodyPr wrap="square">
            <a:spAutoFit/>
          </a:bodyPr>
          <a:lstStyle/>
          <a:p>
            <a:pPr>
              <a:lnSpc>
                <a:spcPct val="100000"/>
              </a:lnSpc>
            </a:pPr>
            <a:r>
              <a:rPr lang="zh-TW" altLang="en-US" b="1" dirty="0"/>
              <a:t>香港學校教育環境 </a:t>
            </a:r>
            <a:r>
              <a:rPr lang="en-US" altLang="zh-TW" sz="2000" b="1" dirty="0"/>
              <a:t>Hong Kong School Context</a:t>
            </a:r>
          </a:p>
        </p:txBody>
      </p:sp>
      <p:sp>
        <p:nvSpPr>
          <p:cNvPr id="6157" name="Text Box 13"/>
          <p:cNvSpPr txBox="1">
            <a:spLocks noChangeArrowheads="1"/>
          </p:cNvSpPr>
          <p:nvPr/>
        </p:nvSpPr>
        <p:spPr bwMode="auto">
          <a:xfrm>
            <a:off x="523875" y="5864225"/>
            <a:ext cx="6400800" cy="640080"/>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lIns="0" tIns="0" rIns="0" bIns="0" anchor="ctr" anchorCtr="0">
            <a:noAutofit/>
          </a:bodyPr>
          <a:lstStyle/>
          <a:p>
            <a:pPr algn="ctr"/>
            <a:r>
              <a:rPr lang="zh-TW" altLang="en-US" b="1" dirty="0"/>
              <a:t>建立概念架構 </a:t>
            </a:r>
          </a:p>
          <a:p>
            <a:pPr algn="ctr"/>
            <a:r>
              <a:rPr lang="en-US" altLang="zh-TW" b="1" dirty="0" smtClean="0"/>
              <a:t>Review conceptual </a:t>
            </a:r>
            <a:r>
              <a:rPr lang="en-US" altLang="zh-TW" b="1" dirty="0"/>
              <a:t>framework</a:t>
            </a:r>
          </a:p>
        </p:txBody>
      </p:sp>
      <p:grpSp>
        <p:nvGrpSpPr>
          <p:cNvPr id="35" name="Group 34"/>
          <p:cNvGrpSpPr/>
          <p:nvPr/>
        </p:nvGrpSpPr>
        <p:grpSpPr>
          <a:xfrm>
            <a:off x="876300" y="4942907"/>
            <a:ext cx="6400800" cy="914971"/>
            <a:chOff x="876300" y="4942907"/>
            <a:chExt cx="6400800" cy="914971"/>
          </a:xfrm>
        </p:grpSpPr>
        <p:sp>
          <p:nvSpPr>
            <p:cNvPr id="21" name="Text Box 13"/>
            <p:cNvSpPr txBox="1">
              <a:spLocks noChangeArrowheads="1"/>
            </p:cNvSpPr>
            <p:nvPr/>
          </p:nvSpPr>
          <p:spPr bwMode="auto">
            <a:xfrm>
              <a:off x="876300" y="4942907"/>
              <a:ext cx="6400800" cy="640080"/>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0">
              <a:noAutofit/>
            </a:bodyPr>
            <a:lstStyle/>
            <a:p>
              <a:pPr algn="ctr"/>
              <a:r>
                <a:rPr lang="ja-JP" altLang="en-US" b="1" dirty="0" smtClean="0">
                  <a:latin typeface="PMingLiU" pitchFamily="18" charset="-120"/>
                  <a:ea typeface="PMingLiU" pitchFamily="18" charset="-120"/>
                </a:rPr>
                <a:t>檢閱現存 </a:t>
              </a:r>
              <a:r>
                <a:rPr lang="en-US" altLang="ja-JP" b="1" dirty="0" smtClean="0"/>
                <a:t>APASO</a:t>
              </a:r>
              <a:r>
                <a:rPr lang="zh-TW" altLang="en-US" b="1" dirty="0" smtClean="0"/>
                <a:t> 系統</a:t>
              </a:r>
            </a:p>
            <a:p>
              <a:pPr algn="ctr"/>
              <a:r>
                <a:rPr lang="en-US" altLang="zh-TW" b="1" dirty="0" smtClean="0"/>
                <a:t>Review existing APASO system</a:t>
              </a:r>
              <a:endParaRPr lang="en-US" altLang="zh-TW" b="1" dirty="0"/>
            </a:p>
          </p:txBody>
        </p:sp>
        <p:cxnSp>
          <p:nvCxnSpPr>
            <p:cNvPr id="29" name="Straight Arrow Connector 28"/>
            <p:cNvCxnSpPr/>
            <p:nvPr/>
          </p:nvCxnSpPr>
          <p:spPr>
            <a:xfrm rot="5400000" flipH="1" flipV="1">
              <a:off x="3533775" y="5629278"/>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1238250" y="4006671"/>
            <a:ext cx="6400800" cy="946332"/>
            <a:chOff x="1238250" y="4006671"/>
            <a:chExt cx="6400800" cy="946332"/>
          </a:xfrm>
        </p:grpSpPr>
        <p:sp>
          <p:nvSpPr>
            <p:cNvPr id="22" name="Text Box 13"/>
            <p:cNvSpPr txBox="1">
              <a:spLocks noChangeArrowheads="1"/>
            </p:cNvSpPr>
            <p:nvPr/>
          </p:nvSpPr>
          <p:spPr bwMode="auto">
            <a:xfrm>
              <a:off x="1238250" y="4006671"/>
              <a:ext cx="6400800" cy="640080"/>
            </a:xfrm>
            <a:prstGeom prst="rect">
              <a:avLst/>
            </a:prstGeom>
            <a:ln>
              <a:headEnd/>
              <a:tailEn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lIns="0" tIns="0" rIns="0" bIns="0" anchor="ctr" anchorCtr="0">
              <a:noAutofit/>
            </a:bodyPr>
            <a:lstStyle/>
            <a:p>
              <a:pPr algn="ctr"/>
              <a:r>
                <a:rPr lang="zh-TW" altLang="en-US" b="1" dirty="0" smtClean="0">
                  <a:latin typeface="PMingLiU" pitchFamily="18" charset="-120"/>
                  <a:ea typeface="PMingLiU" pitchFamily="18" charset="-120"/>
                </a:rPr>
                <a:t>為新的範疇搜尋合適的量表</a:t>
              </a:r>
            </a:p>
            <a:p>
              <a:pPr algn="ctr"/>
              <a:r>
                <a:rPr lang="en-US" altLang="zh-TW" b="1" dirty="0" smtClean="0"/>
                <a:t>Identify scales for new dimensions in APASO-II</a:t>
              </a:r>
              <a:endParaRPr lang="en-US" altLang="zh-TW" b="1" dirty="0"/>
            </a:p>
          </p:txBody>
        </p:sp>
        <p:cxnSp>
          <p:nvCxnSpPr>
            <p:cNvPr id="31" name="Straight Arrow Connector 30"/>
            <p:cNvCxnSpPr/>
            <p:nvPr/>
          </p:nvCxnSpPr>
          <p:spPr>
            <a:xfrm rot="5400000" flipH="1" flipV="1">
              <a:off x="3895725" y="4724403"/>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1600200" y="3095057"/>
            <a:ext cx="6400800" cy="934021"/>
            <a:chOff x="1600200" y="3095057"/>
            <a:chExt cx="6400800" cy="934021"/>
          </a:xfrm>
        </p:grpSpPr>
        <p:sp>
          <p:nvSpPr>
            <p:cNvPr id="23" name="Text Box 13"/>
            <p:cNvSpPr txBox="1">
              <a:spLocks noChangeArrowheads="1"/>
            </p:cNvSpPr>
            <p:nvPr/>
          </p:nvSpPr>
          <p:spPr bwMode="auto">
            <a:xfrm>
              <a:off x="1600200" y="3095057"/>
              <a:ext cx="6400800" cy="640080"/>
            </a:xfrm>
            <a:prstGeom prst="rect">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0">
              <a:noAutofit/>
            </a:bodyPr>
            <a:lstStyle/>
            <a:p>
              <a:pPr algn="ctr"/>
              <a:r>
                <a:rPr lang="zh-TW" altLang="en-US" b="1" dirty="0" smtClean="0">
                  <a:latin typeface="PMingLiU" pitchFamily="18" charset="-120"/>
                  <a:ea typeface="PMingLiU" pitchFamily="18" charset="-120"/>
                </a:rPr>
                <a:t>更新及發展情意及社交評估量表</a:t>
              </a:r>
              <a:endParaRPr lang="en-US" altLang="zh-TW" b="1" dirty="0" smtClean="0">
                <a:latin typeface="PMingLiU" pitchFamily="18" charset="-120"/>
                <a:ea typeface="PMingLiU" pitchFamily="18" charset="-120"/>
              </a:endParaRPr>
            </a:p>
            <a:p>
              <a:pPr algn="ctr"/>
              <a:r>
                <a:rPr lang="en-US" altLang="zh-TW" b="1" dirty="0" smtClean="0"/>
                <a:t>Develop new, and revise existing, scales for APASO-II</a:t>
              </a:r>
            </a:p>
          </p:txBody>
        </p:sp>
        <p:cxnSp>
          <p:nvCxnSpPr>
            <p:cNvPr id="32" name="Straight Arrow Connector 31"/>
            <p:cNvCxnSpPr/>
            <p:nvPr/>
          </p:nvCxnSpPr>
          <p:spPr>
            <a:xfrm rot="5400000" flipH="1" flipV="1">
              <a:off x="4238625" y="3800478"/>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1981200" y="2156148"/>
            <a:ext cx="6400800" cy="949005"/>
            <a:chOff x="1981200" y="2156148"/>
            <a:chExt cx="6400800" cy="949005"/>
          </a:xfrm>
        </p:grpSpPr>
        <p:sp>
          <p:nvSpPr>
            <p:cNvPr id="24" name="Text Box 13"/>
            <p:cNvSpPr txBox="1">
              <a:spLocks noChangeArrowheads="1"/>
            </p:cNvSpPr>
            <p:nvPr/>
          </p:nvSpPr>
          <p:spPr bwMode="auto">
            <a:xfrm>
              <a:off x="1981200" y="2156148"/>
              <a:ext cx="6400800" cy="640080"/>
            </a:xfrm>
            <a:prstGeom prst="rect">
              <a:avLst/>
            </a:prstGeom>
            <a:ln>
              <a:headEnd/>
              <a:tailEn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lIns="0" tIns="0" rIns="0" bIns="0" anchor="ctr" anchorCtr="0">
              <a:noAutofit/>
            </a:bodyPr>
            <a:lstStyle/>
            <a:p>
              <a:pPr algn="ctr"/>
              <a:r>
                <a:rPr lang="ja-JP" altLang="en-US" b="1" smtClean="0">
                  <a:latin typeface="PMingLiU" pitchFamily="18" charset="-120"/>
                  <a:ea typeface="PMingLiU" pitchFamily="18" charset="-120"/>
                </a:rPr>
                <a:t>為 </a:t>
              </a:r>
              <a:r>
                <a:rPr lang="en-US" altLang="ja-JP" b="1" dirty="0" smtClean="0">
                  <a:latin typeface="Arial" pitchFamily="34" charset="0"/>
                  <a:ea typeface="PMingLiU" pitchFamily="18" charset="-120"/>
                  <a:cs typeface="Arial" pitchFamily="34" charset="0"/>
                </a:rPr>
                <a:t>APASO-II</a:t>
              </a:r>
              <a:r>
                <a:rPr lang="zh-TW" altLang="en-US" b="1" dirty="0" smtClean="0">
                  <a:latin typeface="PMingLiU" pitchFamily="18" charset="-120"/>
                  <a:ea typeface="PMingLiU" pitchFamily="18" charset="-120"/>
                </a:rPr>
                <a:t> 系統</a:t>
              </a:r>
              <a:r>
                <a:rPr lang="zh-TW" altLang="en-US" b="1" dirty="0" smtClean="0"/>
                <a:t>發展高</a:t>
              </a:r>
              <a:r>
                <a:rPr lang="zh-TW" altLang="zh-TW" b="1" dirty="0" smtClean="0"/>
                <a:t>信</a:t>
              </a:r>
              <a:r>
                <a:rPr lang="zh-TW" altLang="en-US" b="1" dirty="0" smtClean="0"/>
                <a:t>度效度指標</a:t>
              </a:r>
            </a:p>
            <a:p>
              <a:pPr algn="ctr"/>
              <a:r>
                <a:rPr lang="en-US" altLang="zh-TW" b="1" dirty="0" smtClean="0"/>
                <a:t>Validate Scales FOR APASO-II</a:t>
              </a:r>
            </a:p>
          </p:txBody>
        </p:sp>
        <p:cxnSp>
          <p:nvCxnSpPr>
            <p:cNvPr id="33" name="Straight Arrow Connector 32"/>
            <p:cNvCxnSpPr/>
            <p:nvPr/>
          </p:nvCxnSpPr>
          <p:spPr>
            <a:xfrm rot="5400000" flipH="1" flipV="1">
              <a:off x="4629150" y="2876553"/>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2371725" y="1194123"/>
            <a:ext cx="6400800" cy="958530"/>
            <a:chOff x="2371725" y="1194123"/>
            <a:chExt cx="6400800" cy="958530"/>
          </a:xfrm>
        </p:grpSpPr>
        <p:sp>
          <p:nvSpPr>
            <p:cNvPr id="25" name="Text Box 13"/>
            <p:cNvSpPr txBox="1">
              <a:spLocks noChangeArrowheads="1"/>
            </p:cNvSpPr>
            <p:nvPr/>
          </p:nvSpPr>
          <p:spPr bwMode="auto">
            <a:xfrm>
              <a:off x="2371725" y="1194123"/>
              <a:ext cx="6400800" cy="640080"/>
            </a:xfrm>
            <a:prstGeom prst="rect">
              <a:avLst/>
            </a:prstGeom>
            <a:ln>
              <a:headEnd/>
              <a:tailEnd/>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0" tIns="0" rIns="0" bIns="0" anchor="ctr" anchorCtr="0">
              <a:noAutofit/>
            </a:bodyPr>
            <a:lstStyle/>
            <a:p>
              <a:pPr algn="ctr"/>
              <a:r>
                <a:rPr lang="ja-JP" altLang="en-US" b="1" smtClean="0">
                  <a:latin typeface="PMingLiU" pitchFamily="18" charset="-120"/>
                  <a:ea typeface="PMingLiU" pitchFamily="18" charset="-120"/>
                </a:rPr>
                <a:t>為 </a:t>
              </a:r>
              <a:r>
                <a:rPr lang="en-US" altLang="ja-JP" b="1" dirty="0" smtClean="0">
                  <a:latin typeface="Arial" pitchFamily="34" charset="0"/>
                  <a:ea typeface="PMingLiU" pitchFamily="18" charset="-120"/>
                  <a:cs typeface="Arial" pitchFamily="34" charset="0"/>
                </a:rPr>
                <a:t>APASO-II</a:t>
              </a:r>
              <a:r>
                <a:rPr lang="zh-TW" altLang="en-US" b="1" dirty="0" smtClean="0">
                  <a:latin typeface="PMingLiU" pitchFamily="18" charset="-120"/>
                  <a:ea typeface="PMingLiU" pitchFamily="18" charset="-120"/>
                </a:rPr>
                <a:t> 系統建立常模</a:t>
              </a:r>
            </a:p>
            <a:p>
              <a:pPr algn="ctr"/>
              <a:r>
                <a:rPr lang="en-US" altLang="zh-TW" b="1" dirty="0" smtClean="0"/>
                <a:t>Develop Norms for APASO-II</a:t>
              </a:r>
            </a:p>
          </p:txBody>
        </p:sp>
        <p:cxnSp>
          <p:nvCxnSpPr>
            <p:cNvPr id="34" name="Straight Arrow Connector 33"/>
            <p:cNvCxnSpPr/>
            <p:nvPr/>
          </p:nvCxnSpPr>
          <p:spPr>
            <a:xfrm rot="5400000" flipH="1" flipV="1">
              <a:off x="4981575" y="1924053"/>
              <a:ext cx="314327" cy="142873"/>
            </a:xfrm>
            <a:prstGeom prst="straightConnector1">
              <a:avLst/>
            </a:prstGeom>
            <a:ln w="38100">
              <a:solidFill>
                <a:schemeClr val="tx1">
                  <a:lumMod val="95000"/>
                  <a:lumOff val="5000"/>
                </a:schemeClr>
              </a:solidFill>
              <a:headEnd type="none" w="med" len="med"/>
              <a:tailEnd type="stealth"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wipe(left)">
                                      <p:cBhvr>
                                        <p:cTn id="7" dur="500"/>
                                        <p:tgtEl>
                                          <p:spTgt spid="61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down)">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3" name="Rectangle 13"/>
          <p:cNvSpPr>
            <a:spLocks noChangeArrowheads="1"/>
          </p:cNvSpPr>
          <p:nvPr/>
        </p:nvSpPr>
        <p:spPr bwMode="auto">
          <a:xfrm>
            <a:off x="609600" y="123825"/>
            <a:ext cx="7772400" cy="809625"/>
          </a:xfrm>
          <a:prstGeom prst="rect">
            <a:avLst/>
          </a:prstGeom>
          <a:noFill/>
          <a:ln w="9525">
            <a:noFill/>
            <a:miter lim="800000"/>
            <a:headEnd/>
            <a:tailEnd/>
          </a:ln>
          <a:effectLst/>
        </p:spPr>
        <p:txBody>
          <a:bodyPr anchor="ctr"/>
          <a:lstStyle/>
          <a:p>
            <a:pPr algn="ct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表現指標的發展</a:t>
            </a:r>
          </a:p>
        </p:txBody>
      </p:sp>
      <p:grpSp>
        <p:nvGrpSpPr>
          <p:cNvPr id="24" name="Group 23"/>
          <p:cNvGrpSpPr/>
          <p:nvPr/>
        </p:nvGrpSpPr>
        <p:grpSpPr>
          <a:xfrm>
            <a:off x="304800" y="5181600"/>
            <a:ext cx="8534400" cy="1066800"/>
            <a:chOff x="304800" y="5181600"/>
            <a:chExt cx="8534400" cy="1066800"/>
          </a:xfrm>
        </p:grpSpPr>
        <p:sp>
          <p:nvSpPr>
            <p:cNvPr id="35844" name="Text Box 4"/>
            <p:cNvSpPr txBox="1">
              <a:spLocks noChangeArrowheads="1"/>
            </p:cNvSpPr>
            <p:nvPr/>
          </p:nvSpPr>
          <p:spPr bwMode="auto">
            <a:xfrm>
              <a:off x="304800" y="5181600"/>
              <a:ext cx="2667000" cy="10450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chorCtr="0">
              <a:noAutofit/>
            </a:bodyPr>
            <a:lstStyle/>
            <a:p>
              <a:pPr algn="ctr">
                <a:spcBef>
                  <a:spcPct val="50000"/>
                </a:spcBef>
              </a:pPr>
              <a:r>
                <a:rPr lang="zh-TW" altLang="zh-TW" b="1" dirty="0"/>
                <a:t>其他國家</a:t>
              </a:r>
              <a:r>
                <a:rPr lang="zh-TW" altLang="en-US" b="1" dirty="0"/>
                <a:t>教育目</a:t>
              </a:r>
              <a:r>
                <a:rPr lang="zh-TW" altLang="en-US" b="1" dirty="0" smtClean="0"/>
                <a:t>標</a:t>
              </a:r>
              <a:endParaRPr lang="en-US" altLang="zh-TW" b="1" dirty="0" smtClean="0"/>
            </a:p>
            <a:p>
              <a:pPr algn="ctr">
                <a:lnSpc>
                  <a:spcPct val="100000"/>
                </a:lnSpc>
                <a:spcBef>
                  <a:spcPts val="0"/>
                </a:spcBef>
              </a:pPr>
              <a:r>
                <a:rPr lang="en-US" altLang="zh-TW" sz="1800" b="1" dirty="0" smtClean="0">
                  <a:latin typeface="Arial" charset="0"/>
                </a:rPr>
                <a:t>Aims </a:t>
              </a:r>
              <a:r>
                <a:rPr lang="en-US" altLang="zh-TW" sz="1800" b="1" dirty="0">
                  <a:latin typeface="Arial" charset="0"/>
                </a:rPr>
                <a:t>of Education in other countries</a:t>
              </a:r>
            </a:p>
          </p:txBody>
        </p:sp>
        <p:sp>
          <p:nvSpPr>
            <p:cNvPr id="35846" name="Text Box 6"/>
            <p:cNvSpPr txBox="1">
              <a:spLocks noChangeArrowheads="1"/>
            </p:cNvSpPr>
            <p:nvPr/>
          </p:nvSpPr>
          <p:spPr bwMode="auto">
            <a:xfrm>
              <a:off x="3429000" y="5203371"/>
              <a:ext cx="2438400" cy="102626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nchorCtr="0">
              <a:noAutofit/>
            </a:bodyPr>
            <a:lstStyle/>
            <a:p>
              <a:pPr algn="ctr">
                <a:lnSpc>
                  <a:spcPct val="100000"/>
                </a:lnSpc>
                <a:spcBef>
                  <a:spcPts val="0"/>
                </a:spcBef>
              </a:pPr>
              <a:r>
                <a:rPr lang="zh-TW" altLang="en-US" b="1" dirty="0"/>
                <a:t>香港教育目</a:t>
              </a:r>
              <a:r>
                <a:rPr lang="zh-TW" altLang="en-US" b="1" dirty="0" smtClean="0"/>
                <a:t>標</a:t>
              </a:r>
              <a:endParaRPr lang="en-US" altLang="zh-TW" b="1" dirty="0" smtClean="0"/>
            </a:p>
            <a:p>
              <a:pPr algn="ctr">
                <a:lnSpc>
                  <a:spcPct val="100000"/>
                </a:lnSpc>
                <a:spcBef>
                  <a:spcPts val="0"/>
                </a:spcBef>
              </a:pPr>
              <a:r>
                <a:rPr lang="en-US" altLang="zh-TW" sz="1800" b="1" dirty="0" smtClean="0">
                  <a:latin typeface="Arial" charset="0"/>
                </a:rPr>
                <a:t>Aims </a:t>
              </a:r>
              <a:r>
                <a:rPr lang="en-US" altLang="zh-TW" sz="1800" b="1" dirty="0">
                  <a:latin typeface="Arial" charset="0"/>
                </a:rPr>
                <a:t>of Education HKSAR</a:t>
              </a:r>
            </a:p>
          </p:txBody>
        </p:sp>
        <p:sp>
          <p:nvSpPr>
            <p:cNvPr id="35857" name="Text Box 17"/>
            <p:cNvSpPr txBox="1">
              <a:spLocks noChangeArrowheads="1"/>
            </p:cNvSpPr>
            <p:nvPr/>
          </p:nvSpPr>
          <p:spPr bwMode="auto">
            <a:xfrm>
              <a:off x="6400800" y="5225144"/>
              <a:ext cx="2438400" cy="10232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nchor="ctr" anchorCtr="0">
              <a:noAutofit/>
            </a:bodyPr>
            <a:lstStyle/>
            <a:p>
              <a:pPr algn="ctr">
                <a:lnSpc>
                  <a:spcPct val="100000"/>
                </a:lnSpc>
                <a:spcBef>
                  <a:spcPts val="0"/>
                </a:spcBef>
              </a:pPr>
              <a:r>
                <a:rPr lang="zh-TW" altLang="en-US" b="1" dirty="0"/>
                <a:t>相關文獻</a:t>
              </a:r>
            </a:p>
            <a:p>
              <a:pPr algn="ctr">
                <a:lnSpc>
                  <a:spcPct val="100000"/>
                </a:lnSpc>
                <a:spcBef>
                  <a:spcPts val="0"/>
                </a:spcBef>
              </a:pPr>
              <a:r>
                <a:rPr lang="en-US" altLang="zh-TW" sz="1800" b="1" dirty="0">
                  <a:latin typeface="Arial" charset="0"/>
                </a:rPr>
                <a:t>Relevant research literature</a:t>
              </a:r>
            </a:p>
          </p:txBody>
        </p:sp>
      </p:grpSp>
      <p:grpSp>
        <p:nvGrpSpPr>
          <p:cNvPr id="25" name="Group 24"/>
          <p:cNvGrpSpPr/>
          <p:nvPr/>
        </p:nvGrpSpPr>
        <p:grpSpPr>
          <a:xfrm>
            <a:off x="1257303" y="3810000"/>
            <a:ext cx="6629400" cy="1371600"/>
            <a:chOff x="1257303" y="3810000"/>
            <a:chExt cx="6629400" cy="1371600"/>
          </a:xfrm>
        </p:grpSpPr>
        <p:sp>
          <p:nvSpPr>
            <p:cNvPr id="35848" name="Text Box 8"/>
            <p:cNvSpPr txBox="1">
              <a:spLocks noChangeArrowheads="1"/>
            </p:cNvSpPr>
            <p:nvPr/>
          </p:nvSpPr>
          <p:spPr bwMode="auto">
            <a:xfrm>
              <a:off x="1257303" y="3810000"/>
              <a:ext cx="6629400" cy="7402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nchorCtr="0">
              <a:noAutofit/>
            </a:bodyPr>
            <a:lstStyle/>
            <a:p>
              <a:pPr algn="ctr">
                <a:lnSpc>
                  <a:spcPct val="100000"/>
                </a:lnSpc>
                <a:spcBef>
                  <a:spcPts val="0"/>
                </a:spcBef>
              </a:pPr>
              <a:r>
                <a:rPr lang="zh-TW" altLang="en-US" b="1" dirty="0"/>
                <a:t>香港或</a:t>
              </a:r>
              <a:r>
                <a:rPr lang="zh-TW" altLang="zh-TW" b="1" dirty="0"/>
                <a:t>其他國家曾經</a:t>
              </a:r>
              <a:r>
                <a:rPr lang="zh-TW" altLang="en-US" b="1" dirty="0"/>
                <a:t>用</a:t>
              </a:r>
              <a:r>
                <a:rPr lang="zh-TW" altLang="zh-TW" b="1" dirty="0"/>
                <a:t>過</a:t>
              </a:r>
              <a:r>
                <a:rPr lang="zh-TW" altLang="en-US" b="1" dirty="0"/>
                <a:t>表現指標的 </a:t>
              </a:r>
              <a:endParaRPr lang="en-US" altLang="zh-TW" b="1" dirty="0" smtClean="0"/>
            </a:p>
            <a:p>
              <a:pPr algn="ctr">
                <a:lnSpc>
                  <a:spcPct val="100000"/>
                </a:lnSpc>
                <a:spcBef>
                  <a:spcPts val="0"/>
                </a:spcBef>
              </a:pPr>
              <a:r>
                <a:rPr lang="en-US" altLang="zh-TW" sz="1800" b="1" dirty="0" smtClean="0">
                  <a:latin typeface="Arial" charset="0"/>
                </a:rPr>
                <a:t>Performance </a:t>
              </a:r>
              <a:r>
                <a:rPr lang="en-US" altLang="zh-TW" sz="1800" b="1" dirty="0">
                  <a:latin typeface="Arial" charset="0"/>
                </a:rPr>
                <a:t>Indicators used in Hong Kong &amp; elsewhere</a:t>
              </a:r>
            </a:p>
          </p:txBody>
        </p:sp>
        <p:grpSp>
          <p:nvGrpSpPr>
            <p:cNvPr id="21" name="Group 20"/>
            <p:cNvGrpSpPr/>
            <p:nvPr/>
          </p:nvGrpSpPr>
          <p:grpSpPr>
            <a:xfrm>
              <a:off x="1524003" y="4572000"/>
              <a:ext cx="6096000" cy="609600"/>
              <a:chOff x="1524003" y="4572000"/>
              <a:chExt cx="6096000" cy="609600"/>
            </a:xfrm>
          </p:grpSpPr>
          <p:sp>
            <p:nvSpPr>
              <p:cNvPr id="35858" name="Line 18"/>
              <p:cNvSpPr>
                <a:spLocks noChangeShapeType="1"/>
              </p:cNvSpPr>
              <p:nvPr/>
            </p:nvSpPr>
            <p:spPr bwMode="auto">
              <a:xfrm>
                <a:off x="1524003" y="4876800"/>
                <a:ext cx="6096000" cy="0"/>
              </a:xfrm>
              <a:prstGeom prst="line">
                <a:avLst/>
              </a:prstGeom>
              <a:noFill/>
              <a:ln w="38100">
                <a:solidFill>
                  <a:schemeClr val="tx1">
                    <a:lumMod val="95000"/>
                    <a:lumOff val="5000"/>
                  </a:schemeClr>
                </a:solidFill>
                <a:round/>
                <a:headEnd type="none" w="med" len="med"/>
                <a:tailEnd type="none" w="med" len="med"/>
              </a:ln>
              <a:effectLst/>
            </p:spPr>
            <p:txBody>
              <a:bodyPr/>
              <a:lstStyle/>
              <a:p>
                <a:endParaRPr lang="en-US"/>
              </a:p>
            </p:txBody>
          </p:sp>
          <p:sp>
            <p:nvSpPr>
              <p:cNvPr id="35859" name="Line 19"/>
              <p:cNvSpPr>
                <a:spLocks noChangeShapeType="1"/>
              </p:cNvSpPr>
              <p:nvPr/>
            </p:nvSpPr>
            <p:spPr bwMode="auto">
              <a:xfrm>
                <a:off x="1524003" y="4876800"/>
                <a:ext cx="0" cy="3048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sp>
            <p:nvSpPr>
              <p:cNvPr id="35860" name="Line 20"/>
              <p:cNvSpPr>
                <a:spLocks noChangeShapeType="1"/>
              </p:cNvSpPr>
              <p:nvPr/>
            </p:nvSpPr>
            <p:spPr bwMode="auto">
              <a:xfrm>
                <a:off x="7620003" y="4876800"/>
                <a:ext cx="0" cy="3048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sp>
            <p:nvSpPr>
              <p:cNvPr id="35861" name="Line 21"/>
              <p:cNvSpPr>
                <a:spLocks noChangeShapeType="1"/>
              </p:cNvSpPr>
              <p:nvPr/>
            </p:nvSpPr>
            <p:spPr bwMode="auto">
              <a:xfrm>
                <a:off x="4577445" y="4572000"/>
                <a:ext cx="0" cy="6096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grpSp>
      <p:grpSp>
        <p:nvGrpSpPr>
          <p:cNvPr id="30" name="Group 29"/>
          <p:cNvGrpSpPr/>
          <p:nvPr/>
        </p:nvGrpSpPr>
        <p:grpSpPr>
          <a:xfrm>
            <a:off x="1257303" y="2601686"/>
            <a:ext cx="6629400" cy="1208314"/>
            <a:chOff x="1257303" y="2601686"/>
            <a:chExt cx="6629400" cy="1208314"/>
          </a:xfrm>
        </p:grpSpPr>
        <p:sp>
          <p:nvSpPr>
            <p:cNvPr id="35855" name="Text Box 15"/>
            <p:cNvSpPr txBox="1">
              <a:spLocks noChangeArrowheads="1"/>
            </p:cNvSpPr>
            <p:nvPr/>
          </p:nvSpPr>
          <p:spPr bwMode="auto">
            <a:xfrm>
              <a:off x="1257303" y="2601686"/>
              <a:ext cx="6629400" cy="7293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nchorCtr="0">
              <a:noAutofit/>
            </a:bodyPr>
            <a:lstStyle/>
            <a:p>
              <a:pPr algn="ctr">
                <a:lnSpc>
                  <a:spcPct val="100000"/>
                </a:lnSpc>
                <a:spcBef>
                  <a:spcPts val="0"/>
                </a:spcBef>
              </a:pPr>
              <a:r>
                <a:rPr lang="zh-TW" altLang="zh-TW" b="1" dirty="0"/>
                <a:t>訪問、</a:t>
              </a:r>
              <a:r>
                <a:rPr lang="zh-TW" altLang="en-US" b="1" dirty="0"/>
                <a:t>請教校長、老師</a:t>
              </a:r>
              <a:r>
                <a:rPr lang="zh-TW" altLang="en-US" b="1" dirty="0" smtClean="0"/>
                <a:t>、</a:t>
              </a:r>
              <a:r>
                <a:rPr lang="en-US" altLang="zh-TW" b="1" dirty="0" smtClean="0"/>
                <a:t>EDB</a:t>
              </a:r>
              <a:r>
                <a:rPr lang="zh-TW" altLang="en-US" b="1" dirty="0"/>
                <a:t>、及專</a:t>
              </a:r>
              <a:r>
                <a:rPr lang="zh-TW" altLang="en-US" b="1" dirty="0" smtClean="0"/>
                <a:t>家</a:t>
              </a:r>
              <a:endParaRPr lang="en-US" altLang="zh-TW" b="1" dirty="0" smtClean="0"/>
            </a:p>
            <a:p>
              <a:pPr algn="ctr">
                <a:lnSpc>
                  <a:spcPct val="100000"/>
                </a:lnSpc>
                <a:spcBef>
                  <a:spcPts val="0"/>
                </a:spcBef>
              </a:pPr>
              <a:r>
                <a:rPr lang="en-US" altLang="zh-TW" sz="1800" b="1" dirty="0" smtClean="0">
                  <a:latin typeface="Arial" charset="0"/>
                </a:rPr>
                <a:t>Consult </a:t>
              </a:r>
              <a:r>
                <a:rPr lang="en-US" altLang="zh-TW" sz="1800" b="1" dirty="0">
                  <a:latin typeface="Arial" charset="0"/>
                </a:rPr>
                <a:t>principals, teachers, </a:t>
              </a:r>
              <a:r>
                <a:rPr lang="en-US" altLang="zh-TW" sz="1800" b="1" dirty="0" smtClean="0">
                  <a:latin typeface="Arial" charset="0"/>
                </a:rPr>
                <a:t>EDB</a:t>
              </a:r>
              <a:r>
                <a:rPr lang="en-US" altLang="zh-TW" sz="1800" b="1" dirty="0">
                  <a:latin typeface="Arial" charset="0"/>
                </a:rPr>
                <a:t>, &amp; consultants</a:t>
              </a:r>
            </a:p>
          </p:txBody>
        </p:sp>
        <p:sp>
          <p:nvSpPr>
            <p:cNvPr id="35862" name="Line 22"/>
            <p:cNvSpPr>
              <a:spLocks noChangeShapeType="1"/>
            </p:cNvSpPr>
            <p:nvPr/>
          </p:nvSpPr>
          <p:spPr bwMode="auto">
            <a:xfrm>
              <a:off x="4577445" y="3352800"/>
              <a:ext cx="0" cy="4572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grpSp>
        <p:nvGrpSpPr>
          <p:cNvPr id="27" name="Group 26"/>
          <p:cNvGrpSpPr/>
          <p:nvPr/>
        </p:nvGrpSpPr>
        <p:grpSpPr>
          <a:xfrm>
            <a:off x="914414" y="1110344"/>
            <a:ext cx="2895600" cy="1491341"/>
            <a:chOff x="914414" y="1110344"/>
            <a:chExt cx="2895600" cy="1491341"/>
          </a:xfrm>
        </p:grpSpPr>
        <p:sp>
          <p:nvSpPr>
            <p:cNvPr id="35852" name="Text Box 12"/>
            <p:cNvSpPr txBox="1">
              <a:spLocks noChangeArrowheads="1"/>
            </p:cNvSpPr>
            <p:nvPr/>
          </p:nvSpPr>
          <p:spPr bwMode="auto">
            <a:xfrm>
              <a:off x="914414" y="1110344"/>
              <a:ext cx="2895600" cy="870856"/>
            </a:xfrm>
            <a:prstGeom prst="rect">
              <a:avLst/>
            </a:prstGeom>
            <a:gradFill>
              <a:gsLst>
                <a:gs pos="0">
                  <a:srgbClr val="FFEFD1"/>
                </a:gs>
                <a:gs pos="64999">
                  <a:srgbClr val="F0EBD5"/>
                </a:gs>
                <a:gs pos="100000">
                  <a:srgbClr val="D1C39F"/>
                </a:gs>
              </a:gsLst>
              <a:lin ang="16200000" scaled="0"/>
            </a:gradFill>
            <a:ln>
              <a:headEnd/>
              <a:tailEnd/>
            </a:ln>
          </p:spPr>
          <p:style>
            <a:lnRef idx="1">
              <a:schemeClr val="dk1"/>
            </a:lnRef>
            <a:fillRef idx="2">
              <a:schemeClr val="dk1"/>
            </a:fillRef>
            <a:effectRef idx="1">
              <a:schemeClr val="dk1"/>
            </a:effectRef>
            <a:fontRef idx="minor">
              <a:schemeClr val="dk1"/>
            </a:fontRef>
          </p:style>
          <p:txBody>
            <a:bodyPr anchor="ctr" anchorCtr="0">
              <a:noAutofit/>
            </a:bodyPr>
            <a:lstStyle/>
            <a:p>
              <a:pPr algn="ctr">
                <a:lnSpc>
                  <a:spcPct val="100000"/>
                </a:lnSpc>
                <a:spcBef>
                  <a:spcPts val="0"/>
                </a:spcBef>
              </a:pPr>
              <a:r>
                <a:rPr lang="zh-TW" altLang="en-US" b="1" dirty="0"/>
                <a:t>概念架構</a:t>
              </a:r>
              <a:r>
                <a:rPr lang="zh-TW" altLang="en-US" dirty="0"/>
                <a:t> </a:t>
              </a:r>
            </a:p>
            <a:p>
              <a:pPr algn="ctr">
                <a:lnSpc>
                  <a:spcPct val="100000"/>
                </a:lnSpc>
                <a:spcBef>
                  <a:spcPts val="0"/>
                </a:spcBef>
              </a:pPr>
              <a:r>
                <a:rPr lang="en-US" altLang="zh-TW" sz="1800" b="1" dirty="0">
                  <a:latin typeface="Arial" charset="0"/>
                </a:rPr>
                <a:t>Conceptual framework</a:t>
              </a:r>
            </a:p>
          </p:txBody>
        </p:sp>
        <p:sp>
          <p:nvSpPr>
            <p:cNvPr id="35863" name="Line 23"/>
            <p:cNvSpPr>
              <a:spLocks noChangeShapeType="1"/>
            </p:cNvSpPr>
            <p:nvPr/>
          </p:nvSpPr>
          <p:spPr bwMode="auto">
            <a:xfrm>
              <a:off x="2754086" y="1992085"/>
              <a:ext cx="0" cy="60960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grpSp>
        <p:nvGrpSpPr>
          <p:cNvPr id="28" name="Group 27"/>
          <p:cNvGrpSpPr/>
          <p:nvPr/>
        </p:nvGrpSpPr>
        <p:grpSpPr>
          <a:xfrm>
            <a:off x="3820886" y="1121230"/>
            <a:ext cx="4822366" cy="1494387"/>
            <a:chOff x="3820886" y="1121230"/>
            <a:chExt cx="4822366" cy="1494387"/>
          </a:xfrm>
        </p:grpSpPr>
        <p:sp>
          <p:nvSpPr>
            <p:cNvPr id="35850" name="Text Box 10"/>
            <p:cNvSpPr txBox="1">
              <a:spLocks noChangeArrowheads="1"/>
            </p:cNvSpPr>
            <p:nvPr/>
          </p:nvSpPr>
          <p:spPr bwMode="auto">
            <a:xfrm>
              <a:off x="4757052" y="1121230"/>
              <a:ext cx="3886200" cy="8679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nchorCtr="0">
              <a:noAutofit/>
            </a:bodyPr>
            <a:lstStyle/>
            <a:p>
              <a:pPr algn="ctr">
                <a:lnSpc>
                  <a:spcPct val="100000"/>
                </a:lnSpc>
                <a:spcBef>
                  <a:spcPts val="0"/>
                </a:spcBef>
              </a:pPr>
              <a:r>
                <a:rPr lang="zh-TW" altLang="en-US" b="1" dirty="0"/>
                <a:t>發展表現指標套</a:t>
              </a:r>
              <a:r>
                <a:rPr lang="zh-TW" altLang="en-US" b="1" dirty="0" smtClean="0"/>
                <a:t>件 </a:t>
              </a:r>
              <a:r>
                <a:rPr lang="en-US" altLang="zh-TW" b="1" dirty="0" smtClean="0"/>
                <a:t>APASO-II</a:t>
              </a:r>
            </a:p>
            <a:p>
              <a:pPr algn="ctr">
                <a:lnSpc>
                  <a:spcPct val="100000"/>
                </a:lnSpc>
                <a:spcBef>
                  <a:spcPts val="0"/>
                </a:spcBef>
              </a:pPr>
              <a:r>
                <a:rPr lang="en-US" altLang="zh-TW" sz="1800" b="1" dirty="0" smtClean="0">
                  <a:latin typeface="Arial" charset="0"/>
                </a:rPr>
                <a:t>Development of Performance Indicators for APASO-II</a:t>
              </a:r>
              <a:endParaRPr lang="en-US" altLang="zh-TW" sz="1800" b="1" dirty="0">
                <a:latin typeface="Arial" charset="0"/>
              </a:endParaRPr>
            </a:p>
          </p:txBody>
        </p:sp>
        <p:sp>
          <p:nvSpPr>
            <p:cNvPr id="35864" name="Line 24"/>
            <p:cNvSpPr>
              <a:spLocks noChangeShapeType="1"/>
            </p:cNvSpPr>
            <p:nvPr/>
          </p:nvSpPr>
          <p:spPr bwMode="auto">
            <a:xfrm flipH="1">
              <a:off x="6379027" y="2002969"/>
              <a:ext cx="1" cy="612648"/>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sp>
          <p:nvSpPr>
            <p:cNvPr id="35865" name="Line 25"/>
            <p:cNvSpPr>
              <a:spLocks noChangeShapeType="1"/>
            </p:cNvSpPr>
            <p:nvPr/>
          </p:nvSpPr>
          <p:spPr bwMode="auto">
            <a:xfrm flipH="1">
              <a:off x="3820886" y="1524000"/>
              <a:ext cx="936171" cy="0"/>
            </a:xfrm>
            <a:prstGeom prst="line">
              <a:avLst/>
            </a:prstGeom>
            <a:noFill/>
            <a:ln w="38100">
              <a:solidFill>
                <a:schemeClr val="tx1">
                  <a:lumMod val="95000"/>
                  <a:lumOff val="5000"/>
                </a:schemeClr>
              </a:solidFill>
              <a:round/>
              <a:headEnd type="stealth" w="lg" len="lg"/>
              <a:tailEnd type="none" w="lg" len="med"/>
            </a:ln>
            <a:effectLst/>
          </p:spPr>
          <p:txBody>
            <a:bodyPr/>
            <a:lstStyle/>
            <a:p>
              <a:endParaRPr lang="en-US"/>
            </a:p>
          </p:txBody>
        </p:sp>
      </p:grpSp>
      <p:cxnSp>
        <p:nvCxnSpPr>
          <p:cNvPr id="23" name="Straight Connector 22"/>
          <p:cNvCxnSpPr/>
          <p:nvPr/>
        </p:nvCxnSpPr>
        <p:spPr>
          <a:xfrm>
            <a:off x="8926286" y="4517571"/>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Slide Number Placeholder 28"/>
          <p:cNvSpPr>
            <a:spLocks noGrp="1"/>
          </p:cNvSpPr>
          <p:nvPr>
            <p:ph type="sldNum" sz="quarter" idx="12"/>
          </p:nvPr>
        </p:nvSpPr>
        <p:spPr/>
        <p:txBody>
          <a:bodyPr/>
          <a:lstStyle/>
          <a:p>
            <a:fld id="{6AD1C6FD-A228-4DFF-9C48-5B61C80157C8}" type="slidenum">
              <a:rPr lang="en-US" altLang="zh-TW" smtClean="0"/>
              <a:pPr/>
              <a:t>14</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down)">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a:xfrm>
            <a:off x="1036367" y="0"/>
            <a:ext cx="7010400" cy="838200"/>
          </a:xfrm>
        </p:spPr>
        <p:txBody>
          <a:bodyPr>
            <a:normAutofit/>
          </a:bodyPr>
          <a:lstStyle/>
          <a:p>
            <a:pPr eaLnBrk="1" hangingPunct="1"/>
            <a:r>
              <a:rPr lang="en-US" altLang="zh-TW" spc="3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Conceptual Framework</a:t>
            </a:r>
          </a:p>
        </p:txBody>
      </p:sp>
      <p:sp>
        <p:nvSpPr>
          <p:cNvPr id="1028" name="Rectangle 6"/>
          <p:cNvSpPr>
            <a:spLocks noGrp="1" noChangeArrowheads="1"/>
          </p:cNvSpPr>
          <p:nvPr>
            <p:ph idx="1"/>
          </p:nvPr>
        </p:nvSpPr>
        <p:spPr>
          <a:xfrm>
            <a:off x="668829" y="5705530"/>
            <a:ext cx="8262519" cy="925512"/>
          </a:xfrm>
        </p:spPr>
        <p:txBody>
          <a:bodyPr>
            <a:normAutofit fontScale="85000" lnSpcReduction="10000"/>
          </a:bodyPr>
          <a:lstStyle/>
          <a:p>
            <a:pPr marL="1435100" indent="-1435100">
              <a:buNone/>
            </a:pPr>
            <a:r>
              <a:rPr lang="en-US" altLang="zh-TW" b="1" dirty="0" smtClean="0">
                <a:latin typeface="Arial" pitchFamily="34" charset="0"/>
                <a:ea typeface="新細明體" pitchFamily="18" charset="-120"/>
                <a:cs typeface="Arial" pitchFamily="34" charset="0"/>
              </a:rPr>
              <a:t>Adaptation of </a:t>
            </a:r>
            <a:r>
              <a:rPr lang="en-US" altLang="zh-TW" b="1" dirty="0" err="1" smtClean="0">
                <a:latin typeface="Arial" pitchFamily="34" charset="0"/>
                <a:ea typeface="新細明體" pitchFamily="18" charset="-120"/>
                <a:cs typeface="Arial" pitchFamily="34" charset="0"/>
              </a:rPr>
              <a:t>Bronfenbrenner’s</a:t>
            </a:r>
            <a:r>
              <a:rPr lang="en-US" altLang="zh-TW" b="1" dirty="0" smtClean="0">
                <a:latin typeface="Arial" pitchFamily="34" charset="0"/>
                <a:ea typeface="新細明體" pitchFamily="18" charset="-120"/>
                <a:cs typeface="Arial" pitchFamily="34" charset="0"/>
              </a:rPr>
              <a:t> (1995) Ecological Systems Theory model for development</a:t>
            </a:r>
            <a:endParaRPr lang="zh-TW" altLang="en-US" b="1" dirty="0" smtClean="0">
              <a:latin typeface="Arial" pitchFamily="34" charset="0"/>
              <a:ea typeface="新細明體" pitchFamily="18" charset="-120"/>
              <a:cs typeface="Arial" pitchFamily="34" charset="0"/>
            </a:endParaRPr>
          </a:p>
          <a:p>
            <a:pPr marL="1346200" indent="-1346200" eaLnBrk="1" hangingPunct="1">
              <a:buFontTx/>
              <a:buNone/>
            </a:pPr>
            <a:endParaRPr lang="en-US" altLang="zh-TW" dirty="0" smtClean="0">
              <a:latin typeface="Arial" pitchFamily="34" charset="0"/>
              <a:ea typeface="新細明體" pitchFamily="18" charset="-120"/>
              <a:cs typeface="Arial" pitchFamily="34" charset="0"/>
            </a:endParaRPr>
          </a:p>
        </p:txBody>
      </p:sp>
      <p:pic>
        <p:nvPicPr>
          <p:cNvPr id="2" name="Picture 3"/>
          <p:cNvPicPr>
            <a:picLocks noChangeAspect="1" noChangeArrowheads="1"/>
          </p:cNvPicPr>
          <p:nvPr/>
        </p:nvPicPr>
        <p:blipFill>
          <a:blip r:embed="rId3" cstate="print"/>
          <a:srcRect/>
          <a:stretch>
            <a:fillRect/>
          </a:stretch>
        </p:blipFill>
        <p:spPr bwMode="auto">
          <a:xfrm>
            <a:off x="1804988" y="857250"/>
            <a:ext cx="6810375" cy="4648200"/>
          </a:xfrm>
          <a:prstGeom prst="rect">
            <a:avLst/>
          </a:prstGeom>
          <a:noFill/>
          <a:ln w="9525">
            <a:noFill/>
            <a:miter lim="800000"/>
            <a:headEnd/>
            <a:tailEnd/>
          </a:ln>
        </p:spPr>
      </p:pic>
      <p:sp>
        <p:nvSpPr>
          <p:cNvPr id="6" name="TextBox 5"/>
          <p:cNvSpPr txBox="1"/>
          <p:nvPr/>
        </p:nvSpPr>
        <p:spPr>
          <a:xfrm>
            <a:off x="371476" y="1152525"/>
            <a:ext cx="1676400" cy="3792898"/>
          </a:xfrm>
          <a:prstGeom prst="rect">
            <a:avLst/>
          </a:prstGeom>
          <a:noFill/>
        </p:spPr>
        <p:txBody>
          <a:bodyPr wrap="square" rtlCol="0">
            <a:spAutoFit/>
          </a:bodyPr>
          <a:lstStyle/>
          <a:p>
            <a:pPr>
              <a:lnSpc>
                <a:spcPct val="150000"/>
              </a:lnSpc>
            </a:pPr>
            <a:r>
              <a:rPr lang="ja-JP" altLang="en-US" sz="3200" b="1" smtClean="0">
                <a:latin typeface="PMingLiU" pitchFamily="18" charset="-120"/>
                <a:ea typeface="PMingLiU" pitchFamily="18" charset="-120"/>
              </a:rPr>
              <a:t>修身、齊家、治國、平天下</a:t>
            </a:r>
            <a:endParaRPr lang="en-US" altLang="zh-TW" sz="3200" b="1" dirty="0" smtClean="0">
              <a:latin typeface="PMingLiU" pitchFamily="18" charset="-120"/>
              <a:ea typeface="PMingLiU" pitchFamily="18" charset="-120"/>
            </a:endParaRPr>
          </a:p>
          <a:p>
            <a:pPr>
              <a:lnSpc>
                <a:spcPct val="150000"/>
              </a:lnSpc>
            </a:pPr>
            <a:endParaRPr lang="en-US" sz="3200" dirty="0"/>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15</a:t>
            </a:fld>
            <a:endParaRPr lang="zh-TW" alt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828" y="968828"/>
            <a:ext cx="6498772" cy="95827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zh-TW"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抽樣與樣本</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16</a:t>
            </a:fld>
            <a:endParaRPr lang="zh-TW"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326570" y="206834"/>
            <a:ext cx="8512629" cy="838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APASO-II </a:t>
            </a:r>
            <a:r>
              <a:rPr kumimoji="0" lang="zh-TW" altLang="en-US"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常模</a:t>
            </a:r>
            <a:r>
              <a:rPr kumimoji="0" lang="en-US" altLang="zh-TW"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 </a:t>
            </a:r>
            <a:r>
              <a:rPr kumimoji="0" lang="zh-TW" altLang="en-US"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小學</a:t>
            </a:r>
            <a:r>
              <a:rPr kumimoji="0" lang="en-US" altLang="zh-TW" sz="4400" b="0" i="0" u="none" strike="noStrike" kern="1200" cap="none" spc="3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 </a:t>
            </a:r>
          </a:p>
        </p:txBody>
      </p:sp>
      <p:graphicFrame>
        <p:nvGraphicFramePr>
          <p:cNvPr id="3" name="Table 2"/>
          <p:cNvGraphicFramePr>
            <a:graphicFrameLocks noGrp="1"/>
          </p:cNvGraphicFramePr>
          <p:nvPr/>
        </p:nvGraphicFramePr>
        <p:xfrm>
          <a:off x="304808" y="1139022"/>
          <a:ext cx="8508889" cy="5290978"/>
        </p:xfrm>
        <a:graphic>
          <a:graphicData uri="http://schemas.openxmlformats.org/drawingml/2006/table">
            <a:tbl>
              <a:tblPr/>
              <a:tblGrid>
                <a:gridCol w="2983024"/>
                <a:gridCol w="1456139"/>
                <a:gridCol w="2106589"/>
                <a:gridCol w="1963137"/>
              </a:tblGrid>
              <a:tr h="6842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小學</a:t>
                      </a:r>
                      <a:r>
                        <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 </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小三至</a:t>
                      </a:r>
                      <a:endParaRPr kumimoji="0" lang="en-US"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小六</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所得的樣本數量</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rPr>
                        <a:t>有效樣本數</a:t>
                      </a:r>
                      <a:endParaRPr kumimoji="0" lang="zh-TW" altLang="zh-TW" sz="2400" b="1" i="0" u="none" strike="noStrike" cap="none" normalizeH="0" baseline="0" dirty="0" smtClean="0">
                        <a:ln>
                          <a:noFill/>
                        </a:ln>
                        <a:solidFill>
                          <a:schemeClr val="tx1">
                            <a:lumMod val="95000"/>
                            <a:lumOff val="5000"/>
                          </a:schemeClr>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FF"/>
                    </a:solidFill>
                  </a:tcPr>
                </a:tc>
              </a:tr>
              <a:tr h="4663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學校數目</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kern="1200" cap="none" normalizeH="0" baseline="0" dirty="0" smtClean="0">
                          <a:ln>
                            <a:noFill/>
                          </a:ln>
                          <a:solidFill>
                            <a:schemeClr val="tx1"/>
                          </a:solidFill>
                          <a:effectLst/>
                          <a:latin typeface="Arial" pitchFamily="34" charset="0"/>
                          <a:ea typeface="新細明體" pitchFamily="18" charset="-120"/>
                          <a:cs typeface="Arial" pitchFamily="34" charset="0"/>
                        </a:rPr>
                        <a:t>目標</a:t>
                      </a:r>
                      <a:r>
                        <a:rPr kumimoji="0" lang="en-US" altLang="zh-TW" sz="2400" b="1" i="0" u="none" strike="noStrike" kern="1200" cap="none" normalizeH="0" baseline="0" dirty="0" smtClean="0">
                          <a:ln>
                            <a:noFill/>
                          </a:ln>
                          <a:solidFill>
                            <a:schemeClr val="tx1"/>
                          </a:solidFill>
                          <a:effectLst/>
                          <a:latin typeface="Arial" pitchFamily="34" charset="0"/>
                          <a:ea typeface="新細明體" pitchFamily="18" charset="-120"/>
                          <a:cs typeface="Arial" pitchFamily="34" charset="0"/>
                        </a:rPr>
                        <a:t>: 200</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200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班級數目</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2,556</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42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學生人數</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全部</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79,072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30,498</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男生</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39,671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20,797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女生</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35,390</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19,306</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小三</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17,636</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8,519</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小四</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19,755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9,126</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小五</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20,363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9,304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FEB"/>
                    </a:solidFill>
                  </a:tcPr>
                </a:tc>
              </a:tr>
              <a:tr h="48698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小六</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21,318</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BFF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9,736</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BFFEB"/>
                    </a:solidFill>
                  </a:tcPr>
                </a:tc>
              </a:tr>
            </a:tbl>
          </a:graphicData>
        </a:graphic>
      </p:graphicFrame>
      <p:sp>
        <p:nvSpPr>
          <p:cNvPr id="4" name="Slide Number Placeholder 3"/>
          <p:cNvSpPr>
            <a:spLocks noGrp="1"/>
          </p:cNvSpPr>
          <p:nvPr>
            <p:ph type="sldNum" sz="quarter" idx="12"/>
          </p:nvPr>
        </p:nvSpPr>
        <p:spPr/>
        <p:txBody>
          <a:bodyPr/>
          <a:lstStyle/>
          <a:p>
            <a:fld id="{6AD1C6FD-A228-4DFF-9C48-5B61C80157C8}" type="slidenum">
              <a:rPr lang="en-US" altLang="zh-TW" smtClean="0"/>
              <a:pPr/>
              <a:t>17</a:t>
            </a:fld>
            <a:endParaRPr lang="zh-TW" alt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TextBox 7"/>
          <p:cNvSpPr txBox="1">
            <a:spLocks noChangeArrowheads="1"/>
          </p:cNvSpPr>
          <p:nvPr/>
        </p:nvSpPr>
        <p:spPr bwMode="auto">
          <a:xfrm>
            <a:off x="384098" y="279260"/>
            <a:ext cx="8455102" cy="338554"/>
          </a:xfrm>
          <a:prstGeom prst="rect">
            <a:avLst/>
          </a:prstGeom>
          <a:noFill/>
          <a:ln w="9525">
            <a:noFill/>
            <a:miter lim="800000"/>
            <a:headEnd/>
            <a:tailEnd/>
          </a:ln>
        </p:spPr>
        <p:txBody>
          <a:bodyPr wrap="square">
            <a:spAutoFit/>
          </a:bodyPr>
          <a:lstStyle/>
          <a:p>
            <a:pPr marL="984250" indent="-984250" algn="ctr"/>
            <a:r>
              <a:rPr lang="zh-TW" altLang="en-US" sz="2000" b="1" dirty="0" smtClean="0">
                <a:latin typeface="Arial" pitchFamily="34" charset="0"/>
                <a:cs typeface="Arial" pitchFamily="34" charset="0"/>
              </a:rPr>
              <a:t>小學各年級按性別和年齡所分佈的學生人數</a:t>
            </a:r>
            <a:endParaRPr kumimoji="0" lang="zh-TW" altLang="en-US" sz="2000" b="1" dirty="0">
              <a:latin typeface="Arial" pitchFamily="34" charset="0"/>
              <a:cs typeface="Arial" pitchFamily="34" charset="0"/>
            </a:endParaRPr>
          </a:p>
        </p:txBody>
      </p:sp>
      <p:graphicFrame>
        <p:nvGraphicFramePr>
          <p:cNvPr id="7" name="Table 6"/>
          <p:cNvGraphicFramePr>
            <a:graphicFrameLocks noGrp="1"/>
          </p:cNvGraphicFramePr>
          <p:nvPr/>
        </p:nvGraphicFramePr>
        <p:xfrm>
          <a:off x="383182" y="928452"/>
          <a:ext cx="8450699" cy="5711832"/>
        </p:xfrm>
        <a:graphic>
          <a:graphicData uri="http://schemas.openxmlformats.org/drawingml/2006/table">
            <a:tbl>
              <a:tblPr/>
              <a:tblGrid>
                <a:gridCol w="1241825"/>
                <a:gridCol w="528753"/>
                <a:gridCol w="747570"/>
                <a:gridCol w="834381"/>
                <a:gridCol w="834383"/>
                <a:gridCol w="873758"/>
                <a:gridCol w="849382"/>
                <a:gridCol w="851257"/>
                <a:gridCol w="870008"/>
                <a:gridCol w="819382"/>
              </a:tblGrid>
              <a:tr h="3820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男生</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年齡</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88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&lt;7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8</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9</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10</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13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&gt;13</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675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小三</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747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5908</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1630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312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59</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小四</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963</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6874</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1451</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359</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5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小五</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927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7076</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1668</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444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79</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97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小六</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1045</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7357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1682</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DD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485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117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27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lang="zh-TW" altLang="en-US" b="1"/>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2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女生</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FFCC"/>
                    </a:solidFill>
                  </a:tcPr>
                </a:tc>
                <a:tc gridSpan="9">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年齡</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881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&lt;7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rPr>
                        <a:t>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8</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9</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11</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12</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13</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&gt;13</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4149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小三</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10</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736</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5560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1168</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38</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endParaRPr kumimoji="0" lang="zh-TW" altLang="zh-TW"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小四</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984</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6367</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1020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205</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40</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endParaRPr kumimoji="0" lang="zh-TW" altLang="zh-TW"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08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小五</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endParaRPr kumimoji="0" lang="zh-TW" altLang="zh-TW"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17</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910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6590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1200</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306</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66</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10</a:t>
                      </a:r>
                      <a:endParaRPr kumimoji="0" lang="zh-TW" altLang="zh-TW"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6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rPr>
                        <a:t>小六</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0</a:t>
                      </a:r>
                      <a:endParaRPr kumimoji="0" lang="zh-TW" altLang="zh-TW" sz="2400" b="1"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2</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14</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1081</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DFFB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6963</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新細明體" pitchFamily="18" charset="-120"/>
                          <a:cs typeface="Arial" pitchFamily="34" charset="0"/>
                        </a:rPr>
                        <a:t>1255</a:t>
                      </a:r>
                      <a:endParaRPr kumimoji="0" lang="zh-TW" altLang="zh-TW" sz="2400" b="1" i="0" u="none" strike="noStrike" cap="none" normalizeH="0" baseline="0" dirty="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E7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smtClean="0">
                          <a:ln>
                            <a:noFill/>
                          </a:ln>
                          <a:solidFill>
                            <a:srgbClr val="000000"/>
                          </a:solidFill>
                          <a:effectLst/>
                          <a:latin typeface="Arial" pitchFamily="34" charset="0"/>
                          <a:ea typeface="新細明體" pitchFamily="18" charset="-120"/>
                          <a:cs typeface="Arial" pitchFamily="34" charset="0"/>
                        </a:rPr>
                        <a:t>378</a:t>
                      </a:r>
                      <a:endParaRPr kumimoji="0" lang="zh-TW" altLang="zh-TW" sz="2400" b="1" i="0" u="none" strike="noStrike" cap="none" normalizeH="0" baseline="0" smtClean="0">
                        <a:ln>
                          <a:noFill/>
                        </a:ln>
                        <a:solidFill>
                          <a:schemeClr val="tx1"/>
                        </a:solidFill>
                        <a:effectLst/>
                        <a:latin typeface="Arial" pitchFamily="34" charset="0"/>
                        <a:ea typeface="新細明體" pitchFamily="18" charset="-12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74</a:t>
                      </a:r>
                      <a:endParaRPr kumimoji="0" lang="zh-TW" altLang="zh-TW"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2"/>
          </p:nvPr>
        </p:nvSpPr>
        <p:spPr/>
        <p:txBody>
          <a:bodyPr/>
          <a:lstStyle/>
          <a:p>
            <a:fld id="{811AAEEF-F233-4E32-A923-D4DF4B556C67}" type="slidenum">
              <a:rPr lang="en-US" altLang="zh-TW" smtClean="0"/>
              <a:pPr/>
              <a:t>18</a:t>
            </a:fld>
            <a:endParaRPr lang="zh-TW" alt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8056" y="772885"/>
            <a:ext cx="6498772" cy="95263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30000"/>
              </a:lnSpc>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 </a:t>
            </a:r>
            <a:r>
              <a:rPr lang="zh-TW"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量表</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18"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19</a:t>
            </a:fld>
            <a:endParaRPr lang="zh-TW"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9828" y="968828"/>
            <a:ext cx="6498772" cy="10525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zh-TW" alt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研究背景和研究方法</a:t>
            </a:r>
            <a:endPar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2</a:t>
            </a:fld>
            <a:endParaRPr lang="zh-TW"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199" y="1259810"/>
            <a:ext cx="8218715" cy="5113694"/>
          </a:xfrm>
        </p:spPr>
        <p:txBody>
          <a:bodyPr>
            <a:normAutofit fontScale="85000" lnSpcReduction="10000"/>
          </a:bodyPr>
          <a:lstStyle/>
          <a:p>
            <a:pPr>
              <a:spcBef>
                <a:spcPts val="3000"/>
              </a:spcBef>
              <a:buSzPct val="75000"/>
              <a:buFont typeface="Wingdings" pitchFamily="2" charset="2"/>
              <a:buChar char="l"/>
            </a:pPr>
            <a:r>
              <a:rPr lang="zh-TW" altLang="en-US" b="1" dirty="0" smtClean="0"/>
              <a:t>增加</a:t>
            </a:r>
            <a:r>
              <a:rPr lang="en-US" altLang="zh-TW" b="1" dirty="0" smtClean="0"/>
              <a:t>/</a:t>
            </a:r>
            <a:r>
              <a:rPr lang="zh-TW" altLang="en-US" b="1" dirty="0" smtClean="0"/>
              <a:t>刪除 </a:t>
            </a:r>
            <a:r>
              <a:rPr lang="en-US" altLang="zh-TW" b="1" dirty="0" smtClean="0"/>
              <a:t>/</a:t>
            </a:r>
            <a:r>
              <a:rPr lang="zh-TW" altLang="en-US" b="1" dirty="0" smtClean="0"/>
              <a:t>修改量表、副量表和題項</a:t>
            </a:r>
            <a:endParaRPr lang="en-US" altLang="zh-TW" b="1" dirty="0" smtClean="0">
              <a:latin typeface="Arial" pitchFamily="34" charset="0"/>
              <a:ea typeface="新細明體" pitchFamily="18" charset="-120"/>
              <a:cs typeface="Arial" pitchFamily="34" charset="0"/>
            </a:endParaRPr>
          </a:p>
          <a:p>
            <a:pPr>
              <a:spcBef>
                <a:spcPts val="3000"/>
              </a:spcBef>
              <a:buSzPct val="75000"/>
              <a:buFont typeface="Wingdings" pitchFamily="2" charset="2"/>
              <a:buChar char="l"/>
            </a:pPr>
            <a:r>
              <a:rPr lang="zh-TW" altLang="en-US" b="1" dirty="0" smtClean="0"/>
              <a:t>回應在訪問、問卷調查及公開諮詢會中，校長、教師、教統局和專家們表達的需要</a:t>
            </a:r>
            <a:endParaRPr lang="en-US" altLang="zh-TW" b="1" dirty="0" smtClean="0">
              <a:latin typeface="Arial" pitchFamily="34" charset="0"/>
              <a:ea typeface="新細明體" pitchFamily="18" charset="-120"/>
              <a:cs typeface="Arial" pitchFamily="34" charset="0"/>
            </a:endParaRPr>
          </a:p>
          <a:p>
            <a:pPr>
              <a:spcBef>
                <a:spcPts val="3000"/>
              </a:spcBef>
              <a:buSzPct val="75000"/>
              <a:buFont typeface="Wingdings" pitchFamily="2" charset="2"/>
              <a:buChar char="l"/>
            </a:pPr>
            <a:r>
              <a:rPr lang="zh-TW" altLang="en-US" b="1" dirty="0" smtClean="0"/>
              <a:t>採用在文獻中找到高信度效度的量表</a:t>
            </a:r>
            <a:endParaRPr lang="en-US" altLang="zh-TW" b="1" dirty="0" smtClean="0">
              <a:latin typeface="Arial" pitchFamily="34" charset="0"/>
              <a:ea typeface="新細明體" pitchFamily="18" charset="-120"/>
              <a:cs typeface="Arial" pitchFamily="34" charset="0"/>
            </a:endParaRPr>
          </a:p>
          <a:p>
            <a:pPr>
              <a:spcBef>
                <a:spcPts val="3000"/>
              </a:spcBef>
              <a:buSzPct val="75000"/>
              <a:buFont typeface="Wingdings" pitchFamily="2" charset="2"/>
              <a:buChar char="l"/>
            </a:pPr>
            <a:r>
              <a:rPr lang="zh-TW" altLang="en-US" b="1" dirty="0" smtClean="0">
                <a:latin typeface="Arial" pitchFamily="34" charset="0"/>
                <a:ea typeface="新細明體" pitchFamily="18" charset="-120"/>
                <a:cs typeface="Arial" pitchFamily="34" charset="0"/>
              </a:rPr>
              <a:t>所有</a:t>
            </a:r>
            <a:r>
              <a:rPr lang="en-US" altLang="zh-TW" b="1" dirty="0" smtClean="0">
                <a:latin typeface="Arial" pitchFamily="34" charset="0"/>
                <a:ea typeface="新細明體" pitchFamily="18" charset="-120"/>
                <a:cs typeface="Arial" pitchFamily="34" charset="0"/>
              </a:rPr>
              <a:t>APASO-II</a:t>
            </a:r>
            <a:r>
              <a:rPr lang="zh-TW" altLang="en-US" b="1" dirty="0" smtClean="0">
                <a:latin typeface="Arial" pitchFamily="34" charset="0"/>
                <a:ea typeface="新細明體" pitchFamily="18" charset="-120"/>
                <a:cs typeface="Arial" pitchFamily="34" charset="0"/>
              </a:rPr>
              <a:t>內的量表</a:t>
            </a:r>
            <a:r>
              <a:rPr lang="zh-TW" altLang="en-US" b="1" dirty="0" smtClean="0"/>
              <a:t>已獲原作者批准使用，或由研究小組研制</a:t>
            </a:r>
            <a:endParaRPr lang="en-US" altLang="zh-TW" b="1" dirty="0" smtClean="0"/>
          </a:p>
          <a:p>
            <a:pPr>
              <a:spcBef>
                <a:spcPts val="3000"/>
              </a:spcBef>
              <a:buSzPct val="75000"/>
              <a:buFont typeface="Wingdings" pitchFamily="2" charset="2"/>
              <a:buChar char="l"/>
            </a:pPr>
            <a:r>
              <a:rPr lang="zh-TW" altLang="en-US" b="1" dirty="0" smtClean="0">
                <a:latin typeface="Arial" pitchFamily="34" charset="0"/>
                <a:ea typeface="新細明體" pitchFamily="18" charset="-120"/>
                <a:cs typeface="Arial" pitchFamily="34" charset="0"/>
              </a:rPr>
              <a:t>所有</a:t>
            </a:r>
            <a:r>
              <a:rPr lang="en-US" altLang="zh-TW" b="1" dirty="0" smtClean="0">
                <a:latin typeface="Arial" pitchFamily="34" charset="0"/>
                <a:ea typeface="新細明體" pitchFamily="18" charset="-120"/>
                <a:cs typeface="Arial" pitchFamily="34" charset="0"/>
              </a:rPr>
              <a:t>APASO-II</a:t>
            </a:r>
            <a:r>
              <a:rPr lang="zh-TW" altLang="en-US" b="1" dirty="0" smtClean="0">
                <a:latin typeface="Arial" pitchFamily="34" charset="0"/>
                <a:ea typeface="新細明體" pitchFamily="18" charset="-120"/>
                <a:cs typeface="Arial" pitchFamily="34" charset="0"/>
              </a:rPr>
              <a:t>內的量表及題項均受知識版權保護，不得轉載或翻印。其他人士若想利用這些工具作其他用途 </a:t>
            </a:r>
            <a:r>
              <a:rPr lang="en-US" altLang="zh-TW" b="1" dirty="0" smtClean="0">
                <a:latin typeface="Arial" pitchFamily="34" charset="0"/>
                <a:ea typeface="新細明體" pitchFamily="18" charset="-120"/>
                <a:cs typeface="Arial" pitchFamily="34" charset="0"/>
              </a:rPr>
              <a:t>(</a:t>
            </a:r>
            <a:r>
              <a:rPr lang="zh-TW" altLang="en-US" b="1" dirty="0" smtClean="0">
                <a:latin typeface="Arial" pitchFamily="34" charset="0"/>
                <a:ea typeface="新細明體" pitchFamily="18" charset="-120"/>
                <a:cs typeface="Arial" pitchFamily="34" charset="0"/>
              </a:rPr>
              <a:t>例如學術研究</a:t>
            </a:r>
            <a:r>
              <a:rPr lang="en-US" altLang="zh-TW" b="1" dirty="0" smtClean="0">
                <a:latin typeface="Arial" pitchFamily="34" charset="0"/>
                <a:ea typeface="新細明體" pitchFamily="18" charset="-120"/>
                <a:cs typeface="Arial" pitchFamily="34" charset="0"/>
              </a:rPr>
              <a:t>)</a:t>
            </a:r>
            <a:r>
              <a:rPr lang="zh-TW" altLang="en-US" b="1" dirty="0" smtClean="0">
                <a:latin typeface="Arial" pitchFamily="34" charset="0"/>
                <a:ea typeface="新細明體" pitchFamily="18" charset="-120"/>
                <a:cs typeface="Arial" pitchFamily="34" charset="0"/>
              </a:rPr>
              <a:t>，請直接與原作者聯絡。</a:t>
            </a:r>
          </a:p>
        </p:txBody>
      </p:sp>
      <p:sp>
        <p:nvSpPr>
          <p:cNvPr id="4" name="Title 1"/>
          <p:cNvSpPr txBox="1">
            <a:spLocks/>
          </p:cNvSpPr>
          <p:nvPr/>
        </p:nvSpPr>
        <p:spPr bwMode="auto">
          <a:xfrm>
            <a:off x="1048391" y="329494"/>
            <a:ext cx="7010400" cy="810574"/>
          </a:xfrm>
          <a:prstGeom prst="rect">
            <a:avLst/>
          </a:prstGeom>
          <a:noFill/>
          <a:ln w="9525">
            <a:noFill/>
            <a:miter lim="800000"/>
            <a:headEnd/>
            <a:tailEnd/>
          </a:ln>
        </p:spPr>
        <p:txBody>
          <a:bodyPr anchor="ctr"/>
          <a:lstStyle/>
          <a:p>
            <a:pPr algn="ctr">
              <a:defRPr/>
            </a:pPr>
            <a:r>
              <a:rPr lang="zh-TW" altLang="en-US" sz="4100" spc="3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endParaRPr lang="zh-TW" altLang="en-US" sz="4100" spc="3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20</a:t>
            </a:fld>
            <a:endParaRPr lang="zh-TW"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346" y="0"/>
            <a:ext cx="8656398" cy="619125"/>
          </a:xfrm>
        </p:spPr>
        <p:txBody>
          <a:bodyPr>
            <a:noAutofit/>
          </a:bodyPr>
          <a:lstStyle/>
          <a:p>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aphicFrame>
        <p:nvGraphicFramePr>
          <p:cNvPr id="5" name="Table 4"/>
          <p:cNvGraphicFramePr>
            <a:graphicFrameLocks noGrp="1"/>
          </p:cNvGraphicFramePr>
          <p:nvPr/>
        </p:nvGraphicFramePr>
        <p:xfrm>
          <a:off x="251012" y="634365"/>
          <a:ext cx="8616886" cy="6063324"/>
        </p:xfrm>
        <a:graphic>
          <a:graphicData uri="http://schemas.openxmlformats.org/drawingml/2006/table">
            <a:tbl>
              <a:tblPr/>
              <a:tblGrid>
                <a:gridCol w="3711388"/>
                <a:gridCol w="4905498"/>
              </a:tblGrid>
              <a:tr h="378012">
                <a:tc>
                  <a:txBody>
                    <a:bodyPr/>
                    <a:lstStyle/>
                    <a:p>
                      <a:pPr algn="just">
                        <a:lnSpc>
                          <a:spcPct val="115000"/>
                        </a:lnSpc>
                        <a:spcAft>
                          <a:spcPts val="0"/>
                        </a:spcAft>
                      </a:pPr>
                      <a:r>
                        <a:rPr lang="zh-TW" altLang="en-US" sz="2000" b="1" kern="100" dirty="0" smtClean="0">
                          <a:solidFill>
                            <a:schemeClr val="tx1"/>
                          </a:solidFill>
                          <a:latin typeface="Arial" pitchFamily="34" charset="0"/>
                          <a:ea typeface="新細明體"/>
                          <a:cs typeface="Arial" pitchFamily="34" charset="0"/>
                        </a:rPr>
                        <a:t>量表名稱</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just">
                        <a:lnSpc>
                          <a:spcPct val="115000"/>
                        </a:lnSpc>
                        <a:spcAft>
                          <a:spcPts val="0"/>
                        </a:spcAft>
                      </a:pPr>
                      <a:r>
                        <a:rPr lang="zh-TW" altLang="en-US" sz="2000" b="1" kern="100" dirty="0" smtClean="0">
                          <a:solidFill>
                            <a:schemeClr val="tx1"/>
                          </a:solidFill>
                          <a:latin typeface="Arial" pitchFamily="34" charset="0"/>
                          <a:ea typeface="+mn-ea"/>
                          <a:cs typeface="Arial" pitchFamily="34" charset="0"/>
                        </a:rPr>
                        <a:t>副量表名稱</a:t>
                      </a:r>
                      <a:endParaRPr lang="zh-TW" sz="20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55332">
                <a:tc rowSpan="6">
                  <a:txBody>
                    <a:bodyPr/>
                    <a:lstStyle/>
                    <a:p>
                      <a:pPr algn="just">
                        <a:lnSpc>
                          <a:spcPct val="115000"/>
                        </a:lnSpc>
                        <a:spcAft>
                          <a:spcPts val="0"/>
                        </a:spcAft>
                      </a:pPr>
                      <a:r>
                        <a:rPr lang="zh-TW" altLang="en-US" sz="2000" b="1" kern="100" dirty="0" smtClean="0">
                          <a:solidFill>
                            <a:srgbClr val="0033CC"/>
                          </a:solidFill>
                          <a:latin typeface="Arial" pitchFamily="34" charset="0"/>
                          <a:ea typeface="新細明體"/>
                          <a:cs typeface="Arial" pitchFamily="34" charset="0"/>
                        </a:rPr>
                        <a:t>自我概念</a:t>
                      </a:r>
                      <a:endParaRPr lang="zh-TW" sz="20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校園生活</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數學</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親子關係</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mn-ea"/>
                          <a:cs typeface="Arial" pitchFamily="34" charset="0"/>
                        </a:rPr>
                        <a:t>朋輩關係</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外貌</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閱讀</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5332">
                <a:tc rowSpan="3">
                  <a:txBody>
                    <a:bodyPr/>
                    <a:lstStyle/>
                    <a:p>
                      <a:pPr algn="just">
                        <a:lnSpc>
                          <a:spcPct val="115000"/>
                        </a:lnSpc>
                        <a:spcAft>
                          <a:spcPts val="0"/>
                        </a:spcAft>
                      </a:pPr>
                      <a:r>
                        <a:rPr lang="zh-TW" altLang="en-US" sz="2000" b="1" kern="100" dirty="0" smtClean="0">
                          <a:solidFill>
                            <a:srgbClr val="0033CC"/>
                          </a:solidFill>
                          <a:latin typeface="Arial" pitchFamily="34" charset="0"/>
                          <a:ea typeface="新細明體"/>
                          <a:cs typeface="Arial" pitchFamily="34" charset="0"/>
                        </a:rPr>
                        <a:t>人際關係</a:t>
                      </a:r>
                      <a:endParaRPr lang="zh-TW" sz="20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關愛他人</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不恰當自表行為</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mn-ea"/>
                          <a:cs typeface="Arial" pitchFamily="34" charset="0"/>
                        </a:rPr>
                        <a:t>尊重他人</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5332">
                <a:tc rowSpan="7">
                  <a:txBody>
                    <a:bodyPr/>
                    <a:lstStyle/>
                    <a:p>
                      <a:pPr algn="just">
                        <a:lnSpc>
                          <a:spcPct val="115000"/>
                        </a:lnSpc>
                        <a:spcAft>
                          <a:spcPts val="0"/>
                        </a:spcAft>
                      </a:pPr>
                      <a:r>
                        <a:rPr lang="zh-TW" altLang="en-US" sz="2000" b="1" kern="100" dirty="0" smtClean="0">
                          <a:solidFill>
                            <a:srgbClr val="0033CC"/>
                          </a:solidFill>
                          <a:latin typeface="Arial" pitchFamily="34" charset="0"/>
                          <a:ea typeface="新細明體"/>
                          <a:cs typeface="Arial" pitchFamily="34" charset="0"/>
                        </a:rPr>
                        <a:t>對學校的態度</a:t>
                      </a:r>
                      <a:endParaRPr lang="zh-TW" sz="20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成就感</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經歷</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整體滿足感</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負面情感</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機會</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社群關係</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355332">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師生關係</a:t>
                      </a:r>
                      <a:r>
                        <a:rPr lang="en-US" sz="2000" b="1" kern="100" dirty="0" smtClean="0">
                          <a:latin typeface="Arial" pitchFamily="34" charset="0"/>
                          <a:ea typeface="新細明體"/>
                          <a:cs typeface="Arial" pitchFamily="34" charset="0"/>
                        </a:rPr>
                        <a:t>*</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bl>
          </a:graphicData>
        </a:graphic>
      </p:graphicFrame>
      <p:sp>
        <p:nvSpPr>
          <p:cNvPr id="4" name="Slide Number Placeholder 3"/>
          <p:cNvSpPr>
            <a:spLocks noGrp="1"/>
          </p:cNvSpPr>
          <p:nvPr>
            <p:ph type="sldNum" sz="quarter" idx="12"/>
          </p:nvPr>
        </p:nvSpPr>
        <p:spPr/>
        <p:txBody>
          <a:bodyPr/>
          <a:lstStyle/>
          <a:p>
            <a:fld id="{811AAEEF-F233-4E32-A923-D4DF4B556C67}" type="slidenum">
              <a:rPr lang="en-US" altLang="zh-TW" smtClean="0"/>
              <a:pPr/>
              <a:t>21</a:t>
            </a:fld>
            <a:endParaRPr lang="zh-TW"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242996" y="480400"/>
          <a:ext cx="8605361" cy="6309360"/>
        </p:xfrm>
        <a:graphic>
          <a:graphicData uri="http://schemas.openxmlformats.org/drawingml/2006/table">
            <a:tbl>
              <a:tblPr/>
              <a:tblGrid>
                <a:gridCol w="3795604"/>
                <a:gridCol w="4809757"/>
              </a:tblGrid>
              <a:tr h="337543">
                <a:tc>
                  <a:txBody>
                    <a:bodyPr/>
                    <a:lstStyle/>
                    <a:p>
                      <a:pPr algn="just">
                        <a:lnSpc>
                          <a:spcPct val="115000"/>
                        </a:lnSpc>
                        <a:spcAft>
                          <a:spcPts val="0"/>
                        </a:spcAft>
                      </a:pPr>
                      <a:r>
                        <a:rPr lang="zh-TW" altLang="en-US" sz="2000" b="1" kern="100" dirty="0" smtClean="0">
                          <a:solidFill>
                            <a:schemeClr val="tx1"/>
                          </a:solidFill>
                          <a:latin typeface="Arial" pitchFamily="34" charset="0"/>
                          <a:ea typeface="新細明體"/>
                          <a:cs typeface="Arial" pitchFamily="34" charset="0"/>
                        </a:rPr>
                        <a:t>量表名稱</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ECFF"/>
                    </a:solidFill>
                  </a:tcPr>
                </a:tc>
                <a:tc>
                  <a:txBody>
                    <a:bodyPr/>
                    <a:lstStyle/>
                    <a:p>
                      <a:pPr algn="just">
                        <a:lnSpc>
                          <a:spcPct val="115000"/>
                        </a:lnSpc>
                        <a:spcAft>
                          <a:spcPts val="0"/>
                        </a:spcAft>
                      </a:pPr>
                      <a:r>
                        <a:rPr lang="zh-TW" altLang="en-US" sz="2000" b="1" kern="100" dirty="0" smtClean="0">
                          <a:solidFill>
                            <a:schemeClr val="tx1"/>
                          </a:solidFill>
                          <a:latin typeface="Arial" pitchFamily="34" charset="0"/>
                          <a:ea typeface="+mn-ea"/>
                          <a:cs typeface="Arial" pitchFamily="34" charset="0"/>
                        </a:rPr>
                        <a:t>副量表名稱</a:t>
                      </a:r>
                      <a:endParaRPr lang="zh-TW" sz="20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337543">
                <a:tc rowSpan="8">
                  <a:txBody>
                    <a:bodyPr/>
                    <a:lstStyle/>
                    <a:p>
                      <a:pPr algn="just">
                        <a:lnSpc>
                          <a:spcPct val="115000"/>
                        </a:lnSpc>
                        <a:spcAft>
                          <a:spcPts val="0"/>
                        </a:spcAft>
                      </a:pPr>
                      <a:r>
                        <a:rPr lang="zh-TW" altLang="en-US" sz="2000" b="1" kern="100" dirty="0" smtClean="0">
                          <a:solidFill>
                            <a:srgbClr val="0033CC"/>
                          </a:solidFill>
                          <a:latin typeface="Arial" pitchFamily="34" charset="0"/>
                          <a:ea typeface="新細明體"/>
                          <a:cs typeface="Arial" pitchFamily="34" charset="0"/>
                        </a:rPr>
                        <a:t>動力</a:t>
                      </a:r>
                      <a:endParaRPr lang="zh-TW" sz="20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聯繫</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algn="just">
                        <a:lnSpc>
                          <a:spcPct val="115000"/>
                        </a:lnSpc>
                        <a:spcAft>
                          <a:spcPts val="0"/>
                        </a:spcAft>
                      </a:pPr>
                      <a:r>
                        <a:rPr lang="zh-TW" altLang="en-US" sz="2000" b="1" kern="100" dirty="0" smtClean="0">
                          <a:latin typeface="Arial" pitchFamily="34" charset="0"/>
                          <a:ea typeface="新細明體"/>
                          <a:cs typeface="Arial" pitchFamily="34" charset="0"/>
                        </a:rPr>
                        <a:t>競爭</a:t>
                      </a:r>
                      <a:endParaRPr lang="zh-TW" sz="2000" b="1" kern="100" dirty="0">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努力</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稱讚</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社群關係</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社會權力</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作業</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err="1" smtClean="0">
                          <a:solidFill>
                            <a:schemeClr val="tx1"/>
                          </a:solidFill>
                          <a:latin typeface="Arial" pitchFamily="34" charset="0"/>
                          <a:ea typeface="新細明體"/>
                          <a:cs typeface="Arial" pitchFamily="34" charset="0"/>
                        </a:rPr>
                        <a:t>獎勵</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rowSpan="6">
                  <a:txBody>
                    <a:bodyPr/>
                    <a:lstStyle/>
                    <a:p>
                      <a:pPr marL="0" algn="just" defTabSz="914400" rtl="0" eaLnBrk="1" latinLnBrk="0" hangingPunct="1">
                        <a:lnSpc>
                          <a:spcPct val="115000"/>
                        </a:lnSpc>
                        <a:spcAft>
                          <a:spcPts val="0"/>
                        </a:spcAft>
                      </a:pPr>
                      <a:r>
                        <a:rPr lang="zh-TW" altLang="en-US" sz="2000" b="1" kern="100" dirty="0" smtClean="0">
                          <a:solidFill>
                            <a:srgbClr val="0033CC"/>
                          </a:solidFill>
                          <a:latin typeface="Arial" pitchFamily="34" charset="0"/>
                          <a:ea typeface="新細明體"/>
                          <a:cs typeface="Arial" pitchFamily="34" charset="0"/>
                        </a:rPr>
                        <a:t>成敗的原因</a:t>
                      </a:r>
                      <a:r>
                        <a:rPr lang="en-US" altLang="en-US" sz="2000" b="1" kern="100" dirty="0" smtClean="0">
                          <a:solidFill>
                            <a:srgbClr val="0033CC"/>
                          </a:solidFill>
                          <a:latin typeface="Arial" pitchFamily="34" charset="0"/>
                          <a:ea typeface="新細明體"/>
                          <a:cs typeface="Arial" pitchFamily="34" charset="0"/>
                        </a:rPr>
                        <a:t>*</a:t>
                      </a:r>
                      <a:endParaRPr lang="zh-TW" altLang="en-US" sz="20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zh-TW" altLang="en-US" sz="2000" b="1" kern="100" dirty="0" smtClean="0">
                          <a:solidFill>
                            <a:schemeClr val="tx1"/>
                          </a:solidFill>
                          <a:latin typeface="Arial" pitchFamily="34" charset="0"/>
                          <a:ea typeface="新細明體"/>
                          <a:cs typeface="Arial" pitchFamily="34" charset="0"/>
                        </a:rPr>
                        <a:t>失敗的原因：能力問題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zh-TW" altLang="en-US" sz="2000" b="1" kern="100" dirty="0" smtClean="0">
                          <a:solidFill>
                            <a:schemeClr val="tx1"/>
                          </a:solidFill>
                          <a:latin typeface="Arial" pitchFamily="34" charset="0"/>
                          <a:ea typeface="新細明體"/>
                          <a:cs typeface="Arial" pitchFamily="34" charset="0"/>
                        </a:rPr>
                        <a:t>失敗的原因：努力問題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zh-TW" altLang="en-US" sz="2000" b="1" kern="100" dirty="0" smtClean="0">
                          <a:solidFill>
                            <a:schemeClr val="tx1"/>
                          </a:solidFill>
                          <a:latin typeface="Arial" pitchFamily="34" charset="0"/>
                          <a:ea typeface="新細明體"/>
                          <a:cs typeface="Arial" pitchFamily="34" charset="0"/>
                        </a:rPr>
                        <a:t>失敗的原因：策略問題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成功的原因：能力</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成功的原因：努力</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err="1" smtClean="0">
                          <a:solidFill>
                            <a:schemeClr val="tx1"/>
                          </a:solidFill>
                          <a:latin typeface="Arial" pitchFamily="34" charset="0"/>
                          <a:ea typeface="新細明體"/>
                          <a:cs typeface="Arial" pitchFamily="34" charset="0"/>
                        </a:rPr>
                        <a:t>成功的原因：策略</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rowSpan="3">
                  <a:txBody>
                    <a:bodyPr/>
                    <a:lstStyle/>
                    <a:p>
                      <a:pPr algn="just">
                        <a:lnSpc>
                          <a:spcPct val="115000"/>
                        </a:lnSpc>
                        <a:spcAft>
                          <a:spcPts val="0"/>
                        </a:spcAft>
                      </a:pPr>
                      <a:r>
                        <a:rPr lang="zh-TW" altLang="en-US" sz="2000" b="1" kern="100" dirty="0" smtClean="0">
                          <a:solidFill>
                            <a:srgbClr val="0033CC"/>
                          </a:solidFill>
                          <a:latin typeface="Arial" pitchFamily="34" charset="0"/>
                          <a:ea typeface="新細明體"/>
                          <a:cs typeface="Arial" pitchFamily="34" charset="0"/>
                        </a:rPr>
                        <a:t>學習能力</a:t>
                      </a:r>
                      <a:endParaRPr lang="zh-TW" altLang="en-US" sz="2000" b="1" kern="100" dirty="0">
                        <a:solidFill>
                          <a:srgbClr val="0033CC"/>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創意思考</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smtClean="0">
                          <a:solidFill>
                            <a:schemeClr val="tx1"/>
                          </a:solidFill>
                          <a:latin typeface="Arial" pitchFamily="34" charset="0"/>
                          <a:ea typeface="新細明體"/>
                          <a:cs typeface="Arial" pitchFamily="34" charset="0"/>
                        </a:rPr>
                        <a:t>批判性思考</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37543">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2000" b="1" kern="100" dirty="0" err="1" smtClean="0">
                          <a:solidFill>
                            <a:schemeClr val="tx1"/>
                          </a:solidFill>
                          <a:latin typeface="Arial" pitchFamily="34" charset="0"/>
                          <a:ea typeface="新細明體"/>
                          <a:cs typeface="Arial" pitchFamily="34" charset="0"/>
                        </a:rPr>
                        <a:t>解難技巧</a:t>
                      </a:r>
                      <a:endParaRPr lang="zh-TW" altLang="en-US" sz="20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cxnSp>
        <p:nvCxnSpPr>
          <p:cNvPr id="11" name="Straight Connector 10"/>
          <p:cNvCxnSpPr/>
          <p:nvPr/>
        </p:nvCxnSpPr>
        <p:spPr bwMode="auto">
          <a:xfrm flipV="1">
            <a:off x="248851" y="822544"/>
            <a:ext cx="4320591" cy="4651"/>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7" name="Title 1"/>
          <p:cNvSpPr>
            <a:spLocks noGrp="1"/>
          </p:cNvSpPr>
          <p:nvPr>
            <p:ph type="title"/>
          </p:nvPr>
        </p:nvSpPr>
        <p:spPr>
          <a:xfrm>
            <a:off x="226346" y="-65316"/>
            <a:ext cx="8656398" cy="619125"/>
          </a:xfrm>
        </p:spPr>
        <p:txBody>
          <a:bodyPr>
            <a:noAutofit/>
          </a:bodyPr>
          <a:lstStyle/>
          <a:p>
            <a:r>
              <a:rPr lang="zh-TW" altLang="en-US" sz="28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28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28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a:t>
            </a:r>
            <a:endParaRPr lang="zh-TW" altLang="en-US" sz="28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22</a:t>
            </a:fld>
            <a:endParaRPr lang="zh-TW" alt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8104" y="512152"/>
          <a:ext cx="8643335" cy="6266682"/>
        </p:xfrm>
        <a:graphic>
          <a:graphicData uri="http://schemas.openxmlformats.org/drawingml/2006/table">
            <a:tbl>
              <a:tblPr/>
              <a:tblGrid>
                <a:gridCol w="3781380"/>
                <a:gridCol w="4861955"/>
              </a:tblGrid>
              <a:tr h="294516">
                <a:tc>
                  <a:txBody>
                    <a:bodyPr/>
                    <a:lstStyle/>
                    <a:p>
                      <a:pPr algn="just">
                        <a:lnSpc>
                          <a:spcPct val="115000"/>
                        </a:lnSpc>
                        <a:spcAft>
                          <a:spcPts val="0"/>
                        </a:spcAft>
                      </a:pPr>
                      <a:r>
                        <a:rPr lang="zh-TW" altLang="en-US" sz="1700" b="1" kern="100" dirty="0" smtClean="0">
                          <a:solidFill>
                            <a:schemeClr val="tx1"/>
                          </a:solidFill>
                          <a:latin typeface="+mj-ea"/>
                          <a:ea typeface="+mj-ea"/>
                          <a:cs typeface="Arial" pitchFamily="34" charset="0"/>
                        </a:rPr>
                        <a:t>量表名稱</a:t>
                      </a:r>
                      <a:endParaRPr lang="zh-TW" sz="1700" b="1" kern="100" dirty="0">
                        <a:solidFill>
                          <a:schemeClr val="tx1"/>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ECFF"/>
                    </a:solidFill>
                  </a:tcPr>
                </a:tc>
                <a:tc>
                  <a:txBody>
                    <a:bodyPr/>
                    <a:lstStyle/>
                    <a:p>
                      <a:pPr algn="just">
                        <a:lnSpc>
                          <a:spcPct val="115000"/>
                        </a:lnSpc>
                        <a:spcAft>
                          <a:spcPts val="0"/>
                        </a:spcAft>
                      </a:pPr>
                      <a:r>
                        <a:rPr lang="zh-TW" altLang="en-US" sz="1700" b="1" kern="100" dirty="0" smtClean="0">
                          <a:solidFill>
                            <a:schemeClr val="tx1"/>
                          </a:solidFill>
                          <a:latin typeface="+mj-ea"/>
                          <a:ea typeface="+mj-ea"/>
                          <a:cs typeface="Arial" pitchFamily="34" charset="0"/>
                        </a:rPr>
                        <a:t>副量表名稱</a:t>
                      </a:r>
                      <a:endParaRPr lang="zh-TW" sz="1700" b="1" kern="100" dirty="0">
                        <a:solidFill>
                          <a:schemeClr val="tx1"/>
                        </a:solidFill>
                        <a:latin typeface="+mj-ea"/>
                        <a:ea typeface="+mj-ea"/>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r>
              <a:tr h="294516">
                <a:tc rowSpan="13">
                  <a:txBody>
                    <a:bodyPr/>
                    <a:lstStyle/>
                    <a:p>
                      <a:pPr algn="just">
                        <a:lnSpc>
                          <a:spcPct val="115000"/>
                        </a:lnSpc>
                        <a:spcAft>
                          <a:spcPts val="0"/>
                        </a:spcAft>
                      </a:pPr>
                      <a:r>
                        <a:rPr lang="zh-TW" altLang="en-US" sz="1700" b="1" kern="100" dirty="0" smtClean="0">
                          <a:solidFill>
                            <a:srgbClr val="0033CC"/>
                          </a:solidFill>
                          <a:latin typeface="+mj-ea"/>
                          <a:ea typeface="+mj-ea"/>
                          <a:cs typeface="Arial" pitchFamily="34" charset="0"/>
                        </a:rPr>
                        <a:t>獨立學習能力</a:t>
                      </a:r>
                      <a:endParaRPr lang="zh-TW" sz="1700" b="1" kern="100" dirty="0">
                        <a:solidFill>
                          <a:srgbClr val="0033CC"/>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學術情感</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學術探究</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學術檢視</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學習自我概念</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自我完善</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尋找協助</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學習目的</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目標設定</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好奇</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策略性求助</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控制學習環境</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學習計劃</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學習的價值</a:t>
                      </a:r>
                      <a:endParaRPr lang="zh-TW" altLang="en-US" sz="17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rowSpan="7">
                  <a:txBody>
                    <a:bodyPr/>
                    <a:lstStyle/>
                    <a:p>
                      <a:pPr algn="just">
                        <a:lnSpc>
                          <a:spcPct val="115000"/>
                        </a:lnSpc>
                        <a:spcAft>
                          <a:spcPts val="0"/>
                        </a:spcAft>
                      </a:pPr>
                      <a:r>
                        <a:rPr lang="zh-TW" altLang="en-US" sz="1700" b="1" kern="100" dirty="0" smtClean="0">
                          <a:solidFill>
                            <a:srgbClr val="0033CC"/>
                          </a:solidFill>
                          <a:latin typeface="+mj-ea"/>
                          <a:ea typeface="+mj-ea"/>
                          <a:cs typeface="Arial" pitchFamily="34" charset="0"/>
                        </a:rPr>
                        <a:t>價值觀</a:t>
                      </a:r>
                      <a:r>
                        <a:rPr lang="en-US" sz="1700" b="1" kern="100" dirty="0" smtClean="0">
                          <a:solidFill>
                            <a:srgbClr val="0033CC"/>
                          </a:solidFill>
                          <a:latin typeface="+mj-ea"/>
                          <a:ea typeface="+mj-ea"/>
                          <a:cs typeface="Arial" pitchFamily="34" charset="0"/>
                        </a:rPr>
                        <a:t>*</a:t>
                      </a:r>
                      <a:endParaRPr lang="zh-TW" sz="1700" b="1" kern="100" dirty="0">
                        <a:solidFill>
                          <a:srgbClr val="0033CC"/>
                        </a:solidFill>
                        <a:latin typeface="+mj-ea"/>
                        <a:ea typeface="+mj-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操行</a:t>
                      </a:r>
                      <a:r>
                        <a:rPr lang="en-US" altLang="en-US" sz="1700" b="1" kern="100" dirty="0" smtClean="0">
                          <a:solidFill>
                            <a:schemeClr val="tx1"/>
                          </a:solidFill>
                          <a:latin typeface="+mj-ea"/>
                          <a:ea typeface="+mj-ea"/>
                          <a:cs typeface="Arial" pitchFamily="34" charset="0"/>
                        </a:rPr>
                        <a:t>*</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承擔</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對國家的態度</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堅毅</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責任感</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4516">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和諧人際關係</a:t>
                      </a:r>
                      <a:r>
                        <a:rPr lang="en-US" altLang="en-US" sz="1700" b="1" kern="100" dirty="0" smtClean="0">
                          <a:solidFill>
                            <a:schemeClr val="tx1"/>
                          </a:solidFill>
                          <a:latin typeface="+mj-ea"/>
                          <a:ea typeface="+mj-ea"/>
                          <a:cs typeface="Arial" pitchFamily="34" charset="0"/>
                        </a:rPr>
                        <a:t>*</a:t>
                      </a:r>
                      <a:endParaRPr lang="zh-TW" altLang="en-US" sz="1700" b="1" kern="100" dirty="0"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r h="307842">
                <a:tc vMerge="1">
                  <a:txBody>
                    <a:bodyPr/>
                    <a:lstStyle/>
                    <a:p>
                      <a:endParaRPr lang="zh-TW" altLang="en-US"/>
                    </a:p>
                  </a:txBody>
                  <a:tcPr/>
                </a:tc>
                <a:tc>
                  <a:txBody>
                    <a:bodyPr/>
                    <a:lstStyle/>
                    <a:p>
                      <a:pPr marL="0" lvl="0" indent="-342900" algn="just" defTabSz="914400" rtl="0" eaLnBrk="1" latinLnBrk="0" hangingPunct="1">
                        <a:lnSpc>
                          <a:spcPct val="115000"/>
                        </a:lnSpc>
                        <a:spcAft>
                          <a:spcPts val="0"/>
                        </a:spcAft>
                        <a:buSzPts val="700"/>
                        <a:buFont typeface="Wingdings"/>
                        <a:buNone/>
                        <a:tabLst>
                          <a:tab pos="160020" algn="l"/>
                        </a:tabLst>
                      </a:pPr>
                      <a:r>
                        <a:rPr lang="en-US" altLang="en-US" sz="1700" b="1" kern="100" dirty="0" err="1" smtClean="0">
                          <a:solidFill>
                            <a:schemeClr val="tx1"/>
                          </a:solidFill>
                          <a:latin typeface="+mj-ea"/>
                          <a:ea typeface="+mj-ea"/>
                          <a:cs typeface="Arial" pitchFamily="34" charset="0"/>
                        </a:rPr>
                        <a:t>良好行為</a:t>
                      </a:r>
                      <a:r>
                        <a:rPr lang="en-US" altLang="en-US" sz="1700" b="1" kern="100" dirty="0" smtClean="0">
                          <a:solidFill>
                            <a:schemeClr val="tx1"/>
                          </a:solidFill>
                          <a:latin typeface="+mj-ea"/>
                          <a:ea typeface="+mj-ea"/>
                          <a:cs typeface="Arial" pitchFamily="34" charset="0"/>
                        </a:rPr>
                        <a:t>*</a:t>
                      </a:r>
                      <a:endParaRPr lang="zh-TW" altLang="en-US" sz="1700" b="1" kern="100" dirty="0"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FF"/>
                    </a:solidFill>
                  </a:tcPr>
                </a:tc>
              </a:tr>
            </a:tbl>
          </a:graphicData>
        </a:graphic>
      </p:graphicFrame>
      <p:cxnSp>
        <p:nvCxnSpPr>
          <p:cNvPr id="5" name="Straight Connector 4"/>
          <p:cNvCxnSpPr/>
          <p:nvPr/>
        </p:nvCxnSpPr>
        <p:spPr bwMode="auto">
          <a:xfrm rot="10800000" flipV="1">
            <a:off x="272668" y="859377"/>
            <a:ext cx="4327593" cy="1932"/>
          </a:xfrm>
          <a:prstGeom prst="line">
            <a:avLst/>
          </a:prstGeom>
          <a:solidFill>
            <a:srgbClr val="C0C0C0"/>
          </a:solidFill>
          <a:ln w="12700" cap="flat" cmpd="sng" algn="ctr">
            <a:solidFill>
              <a:schemeClr val="tx1"/>
            </a:solidFill>
            <a:prstDash val="solid"/>
            <a:round/>
            <a:headEnd type="none" w="med" len="med"/>
            <a:tailEnd type="none" w="med" len="med"/>
          </a:ln>
          <a:effectLst/>
        </p:spPr>
      </p:cxnSp>
      <p:sp>
        <p:nvSpPr>
          <p:cNvPr id="8" name="Title 1"/>
          <p:cNvSpPr>
            <a:spLocks noGrp="1"/>
          </p:cNvSpPr>
          <p:nvPr>
            <p:ph type="title"/>
          </p:nvPr>
        </p:nvSpPr>
        <p:spPr>
          <a:xfrm>
            <a:off x="226346" y="-65316"/>
            <a:ext cx="8656398" cy="619125"/>
          </a:xfrm>
        </p:spPr>
        <p:txBody>
          <a:bodyPr>
            <a:noAutofit/>
          </a:bodyPr>
          <a:lstStyle/>
          <a:p>
            <a:r>
              <a:rPr lang="zh-TW" altLang="en-US" sz="28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量表與副量表</a:t>
            </a:r>
            <a:r>
              <a:rPr lang="en-US" altLang="zh-TW" sz="28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28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a:t>
            </a:r>
            <a:endParaRPr lang="zh-TW" altLang="en-US" sz="28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23</a:t>
            </a:fld>
            <a:endParaRPr lang="zh-TW"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184422"/>
            <a:ext cx="8656398" cy="619125"/>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0" i="0" u="none" strike="noStrike" kern="1200" cap="none" spc="50" normalizeH="0" baseline="0" noProof="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過去的量表和副量表</a:t>
            </a:r>
            <a:r>
              <a:rPr kumimoji="0" lang="en-US" altLang="zh-TW" sz="3200" b="0" i="0" u="none" strike="noStrike" kern="1200" cap="none" spc="50" normalizeH="0" baseline="0" noProof="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 </a:t>
            </a:r>
            <a:r>
              <a:rPr kumimoji="0" lang="zh-TW" altLang="en-US" sz="3200" b="0" i="0" u="none" strike="noStrike" kern="1200" cap="none" spc="50" normalizeH="0" baseline="0" noProof="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小學</a:t>
            </a:r>
            <a:endParaRPr kumimoji="0" lang="zh-TW" altLang="en-US" sz="3200" b="0" i="0" u="none" strike="noStrike" kern="1200" cap="none" spc="50" normalizeH="0" baseline="0" noProof="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sp>
        <p:nvSpPr>
          <p:cNvPr id="3" name="Rectangle 2"/>
          <p:cNvSpPr txBox="1">
            <a:spLocks noChangeArrowheads="1"/>
          </p:cNvSpPr>
          <p:nvPr/>
        </p:nvSpPr>
        <p:spPr>
          <a:xfrm>
            <a:off x="667865" y="851645"/>
            <a:ext cx="8077200" cy="5181600"/>
          </a:xfrm>
          <a:prstGeom prst="rect">
            <a:avLst/>
          </a:prstGeom>
          <a:solidFill>
            <a:schemeClr val="bg1"/>
          </a:solidFill>
          <a:ln>
            <a:solidFill>
              <a:schemeClr val="bg1"/>
            </a:solidFill>
          </a:ln>
        </p:spPr>
        <p:txBody>
          <a:bodyPr/>
          <a:lstStyle/>
          <a:p>
            <a:pPr marL="342900" marR="0" lvl="0" indent="-342900" algn="l" defTabSz="914400" rtl="0" eaLnBrk="1" fontAlgn="auto" latinLnBrk="0" hangingPunct="1">
              <a:lnSpc>
                <a:spcPct val="100000"/>
              </a:lnSpc>
              <a:spcBef>
                <a:spcPct val="0"/>
              </a:spcBef>
              <a:spcAft>
                <a:spcPts val="0"/>
              </a:spcAft>
              <a:buClrTx/>
              <a:buSzTx/>
              <a:buFont typeface="Arial" pitchFamily="34" charset="0"/>
              <a:buChar char="•"/>
              <a:tabLst/>
              <a:defRPr/>
            </a:pPr>
            <a:r>
              <a:rPr kumimoji="0" lang="zh-TW" altLang="en-US" sz="2800" b="1" i="0" u="none" strike="noStrike" kern="1200" cap="none" spc="0" normalizeH="0" baseline="0" noProof="0" dirty="0" smtClean="0">
                <a:ln>
                  <a:noFill/>
                </a:ln>
                <a:solidFill>
                  <a:srgbClr val="9900CC"/>
                </a:solidFill>
                <a:effectLst/>
                <a:uLnTx/>
                <a:uFillTx/>
                <a:latin typeface="+mn-lt"/>
                <a:ea typeface="+mn-ea"/>
                <a:cs typeface="+mn-cs"/>
              </a:rPr>
              <a:t>自我概念</a:t>
            </a:r>
            <a:endParaRPr kumimoji="0" lang="en-US" altLang="zh-TW" sz="3600" b="1" i="0" u="none" strike="noStrike" kern="1200" cap="none" spc="0" normalizeH="0" baseline="0" noProof="0" dirty="0" smtClean="0">
              <a:ln>
                <a:noFill/>
              </a:ln>
              <a:solidFill>
                <a:srgbClr val="9900CC"/>
              </a:solidFill>
              <a:effectLst/>
              <a:uLnTx/>
              <a:uFillTx/>
              <a:latin typeface="+mn-lt"/>
              <a:ea typeface="+mn-ea"/>
              <a:cs typeface="+mn-cs"/>
            </a:endParaRPr>
          </a:p>
          <a:p>
            <a:pPr marL="914400" lvl="1" indent="-457200" fontAlgn="auto">
              <a:lnSpc>
                <a:spcPct val="100000"/>
              </a:lnSpc>
              <a:spcBef>
                <a:spcPct val="0"/>
              </a:spcBef>
              <a:spcAft>
                <a:spcPts val="0"/>
              </a:spcAft>
              <a:buClr>
                <a:schemeClr val="tx1"/>
              </a:buClr>
              <a:buFont typeface="Wingdings" pitchFamily="2" charset="2"/>
              <a:buChar char="q"/>
              <a:defRPr/>
            </a:pPr>
            <a:r>
              <a:rPr kumimoji="0" lang="zh-TW" altLang="en-US" sz="2800" b="1" i="0" u="none" strike="noStrike" kern="1200" cap="none" spc="0" normalizeH="0" baseline="0" noProof="0" dirty="0" smtClean="0">
                <a:ln>
                  <a:noFill/>
                </a:ln>
                <a:solidFill>
                  <a:srgbClr val="000000"/>
                </a:solidFill>
                <a:effectLst/>
                <a:uLnTx/>
                <a:uFillTx/>
                <a:latin typeface="+mj-ea"/>
                <a:ea typeface="+mj-ea"/>
                <a:cs typeface="+mn-cs"/>
              </a:rPr>
              <a:t>整體自我概念 </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(8</a:t>
            </a:r>
            <a:r>
              <a:rPr lang="zh-TW" altLang="en-US" sz="2800" b="1" dirty="0" smtClean="0">
                <a:solidFill>
                  <a:srgbClr val="000000"/>
                </a:solidFill>
                <a:latin typeface="+mj-ea"/>
                <a:ea typeface="+mj-ea"/>
              </a:rPr>
              <a:t>條題項</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 </a:t>
            </a:r>
            <a:r>
              <a:rPr kumimoji="0" lang="en-US" altLang="zh-TW" sz="2800" b="1" i="0" u="none" strike="noStrike" kern="1200" cap="none" spc="0" normalizeH="0" baseline="0" noProof="0" dirty="0" smtClean="0">
                <a:ln>
                  <a:noFill/>
                </a:ln>
                <a:solidFill>
                  <a:srgbClr val="000000"/>
                </a:solidFill>
                <a:effectLst/>
                <a:uLnTx/>
                <a:uFillTx/>
                <a:latin typeface="+mj-ea"/>
                <a:ea typeface="+mj-ea"/>
                <a:cs typeface="+mn-cs"/>
              </a:rPr>
              <a:t> </a:t>
            </a:r>
            <a:endParaRPr kumimoji="0" lang="en-GB" altLang="zh-TW" sz="2800" b="1" i="0" u="none" strike="noStrike" kern="1200" cap="none" spc="0" normalizeH="0" baseline="0" noProof="0" dirty="0" smtClean="0">
              <a:ln>
                <a:noFill/>
              </a:ln>
              <a:solidFill>
                <a:srgbClr val="000000"/>
              </a:solidFill>
              <a:effectLst/>
              <a:uLnTx/>
              <a:uFillTx/>
              <a:latin typeface="+mj-ea"/>
              <a:ea typeface="+mj-ea"/>
              <a:cs typeface="+mn-cs"/>
            </a:endParaRPr>
          </a:p>
          <a:p>
            <a:pPr marL="914400" lvl="1" indent="-457200" fontAlgn="auto">
              <a:lnSpc>
                <a:spcPct val="100000"/>
              </a:lnSpc>
              <a:spcBef>
                <a:spcPct val="0"/>
              </a:spcBef>
              <a:spcAft>
                <a:spcPts val="0"/>
              </a:spcAft>
              <a:buClr>
                <a:schemeClr val="tx1"/>
              </a:buClr>
              <a:buFont typeface="Wingdings" pitchFamily="2" charset="2"/>
              <a:buChar char="q"/>
              <a:defRPr/>
            </a:pPr>
            <a:r>
              <a:rPr kumimoji="0" lang="zh-TW" altLang="en-US" sz="2800" b="1" i="0" u="none" strike="noStrike" kern="1200" cap="none" spc="0" normalizeH="0" baseline="0" noProof="0" dirty="0" smtClean="0">
                <a:ln>
                  <a:noFill/>
                </a:ln>
                <a:solidFill>
                  <a:srgbClr val="000000"/>
                </a:solidFill>
                <a:effectLst/>
                <a:uLnTx/>
                <a:uFillTx/>
                <a:latin typeface="+mj-ea"/>
                <a:ea typeface="+mj-ea"/>
                <a:cs typeface="+mn-cs"/>
              </a:rPr>
              <a:t>社交自我概念 </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(10</a:t>
            </a:r>
            <a:r>
              <a:rPr lang="zh-TW" altLang="en-US" sz="2800" b="1" dirty="0" smtClean="0">
                <a:solidFill>
                  <a:srgbClr val="000000"/>
                </a:solidFill>
                <a:latin typeface="+mj-ea"/>
                <a:ea typeface="+mj-ea"/>
              </a:rPr>
              <a:t>條題項</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 </a:t>
            </a:r>
          </a:p>
          <a:p>
            <a:pPr marL="914400" lvl="1" indent="-457200" fontAlgn="auto">
              <a:lnSpc>
                <a:spcPct val="100000"/>
              </a:lnSpc>
              <a:spcBef>
                <a:spcPct val="0"/>
              </a:spcBef>
              <a:spcAft>
                <a:spcPts val="0"/>
              </a:spcAft>
              <a:buClr>
                <a:schemeClr val="tx1"/>
              </a:buClr>
              <a:buFont typeface="Wingdings" pitchFamily="2" charset="2"/>
              <a:buChar char="q"/>
              <a:defRPr/>
            </a:pPr>
            <a:r>
              <a:rPr kumimoji="0" lang="zh-TW" altLang="en-US" sz="2800" b="1" i="0" u="none" strike="noStrike" kern="1200" cap="none" spc="0" normalizeH="0" baseline="0" noProof="0" dirty="0" smtClean="0">
                <a:ln>
                  <a:noFill/>
                </a:ln>
                <a:solidFill>
                  <a:srgbClr val="000000"/>
                </a:solidFill>
                <a:effectLst/>
                <a:uLnTx/>
                <a:uFillTx/>
                <a:latin typeface="+mj-ea"/>
                <a:ea typeface="+mj-ea"/>
                <a:cs typeface="+mn-cs"/>
              </a:rPr>
              <a:t>智能自我概念 </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(10</a:t>
            </a:r>
            <a:r>
              <a:rPr lang="zh-TW" altLang="en-US" sz="2800" b="1" dirty="0" smtClean="0">
                <a:solidFill>
                  <a:srgbClr val="000000"/>
                </a:solidFill>
                <a:latin typeface="+mj-ea"/>
                <a:ea typeface="+mj-ea"/>
              </a:rPr>
              <a:t>條題項</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 </a:t>
            </a:r>
          </a:p>
          <a:p>
            <a:pPr marL="914400" lvl="1" indent="-457200" fontAlgn="auto">
              <a:lnSpc>
                <a:spcPct val="100000"/>
              </a:lnSpc>
              <a:spcBef>
                <a:spcPct val="0"/>
              </a:spcBef>
              <a:spcAft>
                <a:spcPts val="0"/>
              </a:spcAft>
              <a:buClr>
                <a:schemeClr val="tx1"/>
              </a:buClr>
              <a:buFont typeface="Wingdings" pitchFamily="2" charset="2"/>
              <a:buChar char="q"/>
              <a:defRPr/>
            </a:pPr>
            <a:r>
              <a:rPr kumimoji="0" lang="zh-TW" altLang="en-US" sz="2800" b="1" i="0" u="none" strike="noStrike" kern="1200" cap="none" spc="0" normalizeH="0" baseline="0" noProof="0" dirty="0" smtClean="0">
                <a:ln>
                  <a:noFill/>
                </a:ln>
                <a:solidFill>
                  <a:srgbClr val="000000"/>
                </a:solidFill>
                <a:effectLst/>
                <a:uLnTx/>
                <a:uFillTx/>
                <a:latin typeface="+mj-ea"/>
                <a:ea typeface="+mj-ea"/>
                <a:cs typeface="+mn-cs"/>
              </a:rPr>
              <a:t>樣貌自我概念 </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(8</a:t>
            </a:r>
            <a:r>
              <a:rPr lang="zh-TW" altLang="en-US" sz="2800" b="1" dirty="0" smtClean="0">
                <a:solidFill>
                  <a:srgbClr val="000000"/>
                </a:solidFill>
                <a:latin typeface="+mj-ea"/>
                <a:ea typeface="+mj-ea"/>
              </a:rPr>
              <a:t>條題項</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a:t>
            </a:r>
          </a:p>
          <a:p>
            <a:pPr marL="914400" lvl="1" indent="-457200" fontAlgn="auto">
              <a:lnSpc>
                <a:spcPct val="100000"/>
              </a:lnSpc>
              <a:spcBef>
                <a:spcPct val="0"/>
              </a:spcBef>
              <a:spcAft>
                <a:spcPts val="0"/>
              </a:spcAft>
              <a:buClr>
                <a:schemeClr val="tx1"/>
              </a:buClr>
              <a:buFont typeface="Wingdings" pitchFamily="2" charset="2"/>
              <a:buChar char="q"/>
              <a:defRPr/>
            </a:pPr>
            <a:r>
              <a:rPr kumimoji="0" lang="zh-TW" altLang="en-US" sz="2800" b="1" i="0" u="none" strike="noStrike" kern="1200" cap="none" spc="0" normalizeH="0" baseline="0" noProof="0" dirty="0" smtClean="0">
                <a:ln>
                  <a:noFill/>
                </a:ln>
                <a:solidFill>
                  <a:srgbClr val="000000"/>
                </a:solidFill>
                <a:effectLst/>
                <a:uLnTx/>
                <a:uFillTx/>
                <a:latin typeface="+mj-ea"/>
                <a:ea typeface="+mj-ea"/>
                <a:cs typeface="+mn-cs"/>
              </a:rPr>
              <a:t>道德自我概念 </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(8</a:t>
            </a:r>
            <a:r>
              <a:rPr lang="zh-TW" altLang="en-US" sz="2800" b="1" dirty="0" smtClean="0">
                <a:solidFill>
                  <a:srgbClr val="000000"/>
                </a:solidFill>
                <a:latin typeface="+mj-ea"/>
                <a:ea typeface="+mj-ea"/>
              </a:rPr>
              <a:t>條題項</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 </a:t>
            </a:r>
          </a:p>
          <a:p>
            <a:pPr marL="914400" lvl="1" indent="-457200" fontAlgn="auto">
              <a:lnSpc>
                <a:spcPct val="100000"/>
              </a:lnSpc>
              <a:spcBef>
                <a:spcPct val="0"/>
              </a:spcBef>
              <a:spcAft>
                <a:spcPts val="0"/>
              </a:spcAft>
              <a:buClr>
                <a:schemeClr val="tx1"/>
              </a:buClr>
              <a:buFont typeface="Wingdings" pitchFamily="2" charset="2"/>
              <a:buChar char="q"/>
              <a:defRPr/>
            </a:pPr>
            <a:r>
              <a:rPr kumimoji="0" lang="zh-TW" altLang="en-US" sz="2800" b="1" i="0" u="none" strike="noStrike" kern="1200" cap="none" spc="0" normalizeH="0" baseline="0" noProof="0" dirty="0" smtClean="0">
                <a:ln>
                  <a:noFill/>
                </a:ln>
                <a:solidFill>
                  <a:srgbClr val="000000"/>
                </a:solidFill>
                <a:effectLst/>
                <a:uLnTx/>
                <a:uFillTx/>
                <a:latin typeface="+mj-ea"/>
                <a:ea typeface="+mj-ea"/>
                <a:cs typeface="+mn-cs"/>
              </a:rPr>
              <a:t>家庭自我概念 </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(8</a:t>
            </a:r>
            <a:r>
              <a:rPr lang="zh-TW" altLang="en-US" sz="2800" b="1" dirty="0" smtClean="0">
                <a:solidFill>
                  <a:srgbClr val="000000"/>
                </a:solidFill>
                <a:latin typeface="+mj-ea"/>
                <a:ea typeface="+mj-ea"/>
              </a:rPr>
              <a:t>條題項</a:t>
            </a:r>
            <a:r>
              <a:rPr kumimoji="0" lang="en-GB" altLang="zh-TW" sz="2800" b="1" i="0" u="none" strike="noStrike" kern="1200" cap="none" spc="0" normalizeH="0" baseline="0" noProof="0" dirty="0" smtClean="0">
                <a:ln>
                  <a:noFill/>
                </a:ln>
                <a:solidFill>
                  <a:srgbClr val="000000"/>
                </a:solidFill>
                <a:effectLst/>
                <a:uLnTx/>
                <a:uFillTx/>
                <a:latin typeface="+mj-ea"/>
                <a:ea typeface="+mj-ea"/>
                <a:cs typeface="+mn-cs"/>
              </a:rPr>
              <a:t>) </a:t>
            </a:r>
            <a:endParaRPr kumimoji="0" lang="en-US" altLang="zh-TW" sz="2800" b="1" i="0" u="none" strike="noStrike" kern="1200" cap="none" spc="0" normalizeH="0" baseline="0" noProof="0" dirty="0" smtClean="0">
              <a:ln>
                <a:noFill/>
              </a:ln>
              <a:solidFill>
                <a:srgbClr val="000000"/>
              </a:solidFill>
              <a:effectLst/>
              <a:uLnTx/>
              <a:uFillTx/>
              <a:latin typeface="+mj-ea"/>
              <a:ea typeface="+mj-ea"/>
              <a:cs typeface="+mn-cs"/>
            </a:endParaRPr>
          </a:p>
          <a:p>
            <a:pPr marL="342900" marR="0" lvl="0" indent="-342900" algn="l" defTabSz="914400" rtl="0" eaLnBrk="1" fontAlgn="auto" latinLnBrk="0" hangingPunct="1">
              <a:lnSpc>
                <a:spcPct val="100000"/>
              </a:lnSpc>
              <a:spcBef>
                <a:spcPct val="50000"/>
              </a:spcBef>
              <a:spcAft>
                <a:spcPts val="0"/>
              </a:spcAft>
              <a:buClrTx/>
              <a:buSzTx/>
              <a:buFont typeface="Arial" pitchFamily="34" charset="0"/>
              <a:buChar char="•"/>
              <a:tabLst/>
              <a:defRPr/>
            </a:pPr>
            <a:r>
              <a:rPr kumimoji="0" lang="zh-TW" altLang="en-US" sz="2800" b="1" i="0" u="sng" strike="noStrike" kern="1200" cap="none" spc="0" normalizeH="0" baseline="0" noProof="0" dirty="0" smtClean="0">
                <a:ln>
                  <a:noFill/>
                </a:ln>
                <a:solidFill>
                  <a:srgbClr val="9900CC"/>
                </a:solidFill>
                <a:effectLst/>
                <a:uLnTx/>
                <a:uFillTx/>
                <a:latin typeface="+mn-lt"/>
                <a:ea typeface="+mn-ea"/>
                <a:cs typeface="+mn-cs"/>
              </a:rPr>
              <a:t>人際關係</a:t>
            </a:r>
            <a:endParaRPr kumimoji="0" lang="en-US" altLang="zh-TW" sz="3600" b="0" i="0" u="sng" strike="noStrike" kern="1200" cap="none" spc="0" normalizeH="0" baseline="0" noProof="0" dirty="0" smtClean="0">
              <a:ln>
                <a:noFill/>
              </a:ln>
              <a:solidFill>
                <a:srgbClr val="9900CC"/>
              </a:solidFill>
              <a:effectLst/>
              <a:uLnTx/>
              <a:uFillTx/>
              <a:latin typeface="+mn-lt"/>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lang="zh-CN" altLang="zh-TW" sz="2800" b="1" dirty="0" smtClean="0">
                <a:solidFill>
                  <a:srgbClr val="000000"/>
                </a:solidFill>
                <a:effectLst>
                  <a:glow rad="139700">
                    <a:schemeClr val="accent5">
                      <a:satMod val="175000"/>
                      <a:alpha val="40000"/>
                    </a:schemeClr>
                  </a:glow>
                </a:effectLst>
              </a:rPr>
              <a:t>不恰當自表行為</a:t>
            </a:r>
            <a:r>
              <a:rPr lang="en-GB" altLang="zh-TW" sz="2800" b="1" dirty="0" smtClean="0">
                <a:solidFill>
                  <a:srgbClr val="000000"/>
                </a:solidFill>
                <a:effectLst>
                  <a:glow rad="139700">
                    <a:schemeClr val="accent5">
                      <a:satMod val="175000"/>
                      <a:alpha val="40000"/>
                    </a:schemeClr>
                  </a:glow>
                </a:effectLst>
              </a:rPr>
              <a:t> (16</a:t>
            </a:r>
            <a:r>
              <a:rPr lang="zh-TW" altLang="en-US" sz="2800" b="1" dirty="0" smtClean="0">
                <a:solidFill>
                  <a:srgbClr val="000000"/>
                </a:solidFill>
                <a:effectLst>
                  <a:glow rad="139700">
                    <a:schemeClr val="accent5">
                      <a:satMod val="175000"/>
                      <a:alpha val="40000"/>
                    </a:schemeClr>
                  </a:glow>
                </a:effectLst>
              </a:rPr>
              <a:t>條題項</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r>
              <a:rPr lang="en-US" altLang="zh-TW" sz="2800" b="1" dirty="0" smtClean="0">
                <a:solidFill>
                  <a:srgbClr val="000000"/>
                </a:solidFill>
                <a:effectLst>
                  <a:glow rad="139700">
                    <a:schemeClr val="accent5">
                      <a:satMod val="175000"/>
                      <a:alpha val="40000"/>
                    </a:schemeClr>
                  </a:glow>
                </a:effectLst>
              </a:rPr>
              <a:t> </a:t>
            </a:r>
          </a:p>
          <a:p>
            <a:pPr marL="914400" lvl="1" indent="-457200" fontAlgn="auto">
              <a:lnSpc>
                <a:spcPct val="100000"/>
              </a:lnSpc>
              <a:spcBef>
                <a:spcPct val="0"/>
              </a:spcBef>
              <a:spcAft>
                <a:spcPts val="0"/>
              </a:spcAft>
              <a:buClr>
                <a:schemeClr val="tx1"/>
              </a:buClr>
              <a:buFont typeface="Wingdings" pitchFamily="2" charset="2"/>
              <a:buChar char="q"/>
              <a:defRPr/>
            </a:pPr>
            <a:r>
              <a:rPr lang="zh-CN" altLang="zh-TW" sz="2800" b="1" dirty="0" smtClean="0">
                <a:solidFill>
                  <a:srgbClr val="000000"/>
                </a:solidFill>
                <a:latin typeface="+mn-lt"/>
              </a:rPr>
              <a:t>社交技巧</a:t>
            </a:r>
            <a:r>
              <a:rPr lang="en-GB" altLang="zh-TW" sz="2800" b="1" dirty="0" smtClean="0">
                <a:solidFill>
                  <a:srgbClr val="000000"/>
                </a:solidFill>
                <a:latin typeface="+mj-ea"/>
                <a:ea typeface="+mj-ea"/>
              </a:rPr>
              <a:t> (23</a:t>
            </a:r>
            <a:r>
              <a:rPr lang="zh-TW" altLang="en-US" sz="2800" b="1" dirty="0" smtClean="0">
                <a:solidFill>
                  <a:srgbClr val="000000"/>
                </a:solidFill>
                <a:latin typeface="+mj-ea"/>
                <a:ea typeface="+mj-ea"/>
              </a:rPr>
              <a:t>條題項</a:t>
            </a:r>
            <a:r>
              <a:rPr lang="en-GB" altLang="zh-TW" sz="2800" b="1" dirty="0" smtClean="0">
                <a:solidFill>
                  <a:srgbClr val="000000"/>
                </a:solidFill>
                <a:latin typeface="+mj-ea"/>
                <a:ea typeface="+mj-ea"/>
              </a:rPr>
              <a:t>) </a:t>
            </a:r>
          </a:p>
          <a:p>
            <a:pPr marL="914400" lvl="1" indent="-457200" fontAlgn="auto">
              <a:lnSpc>
                <a:spcPct val="100000"/>
              </a:lnSpc>
              <a:spcBef>
                <a:spcPct val="0"/>
              </a:spcBef>
              <a:spcAft>
                <a:spcPts val="0"/>
              </a:spcAft>
              <a:buClr>
                <a:schemeClr val="tx1"/>
              </a:buClr>
              <a:buFont typeface="Wingdings" pitchFamily="2" charset="2"/>
              <a:buChar char="q"/>
              <a:defRPr/>
            </a:pPr>
            <a:r>
              <a:rPr lang="zh-TW" altLang="en-US" sz="2800" b="1" dirty="0" smtClean="0">
                <a:solidFill>
                  <a:srgbClr val="000000"/>
                </a:solidFill>
                <a:latin typeface="+mj-ea"/>
                <a:ea typeface="+mj-ea"/>
              </a:rPr>
              <a:t>交際能力</a:t>
            </a:r>
            <a:r>
              <a:rPr lang="en-GB" altLang="zh-TW" sz="2800" b="1" dirty="0" smtClean="0">
                <a:solidFill>
                  <a:srgbClr val="000000"/>
                </a:solidFill>
                <a:latin typeface="+mj-ea"/>
                <a:ea typeface="+mj-ea"/>
              </a:rPr>
              <a:t> (4</a:t>
            </a:r>
            <a:r>
              <a:rPr lang="zh-TW" altLang="en-US" sz="2800" b="1" dirty="0" smtClean="0">
                <a:solidFill>
                  <a:srgbClr val="000000"/>
                </a:solidFill>
                <a:latin typeface="+mj-ea"/>
                <a:ea typeface="+mj-ea"/>
              </a:rPr>
              <a:t>條題項</a:t>
            </a:r>
            <a:r>
              <a:rPr lang="en-US" altLang="zh-TW" sz="2800" b="1" dirty="0" smtClean="0">
                <a:solidFill>
                  <a:srgbClr val="000000"/>
                </a:solidFill>
                <a:latin typeface="+mj-ea"/>
                <a:ea typeface="+mj-ea"/>
              </a:rPr>
              <a:t>)</a:t>
            </a:r>
            <a:endParaRPr lang="en-GB" altLang="zh-TW" sz="2800" b="1" dirty="0" smtClean="0">
              <a:solidFill>
                <a:srgbClr val="000000"/>
              </a:solidFill>
              <a:latin typeface="+mj-ea"/>
              <a:ea typeface="+mj-ea"/>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24</a:t>
            </a:fld>
            <a:endParaRPr lang="zh-TW"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291997"/>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小學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p:nvPr/>
        </p:nvSpPr>
        <p:spPr>
          <a:xfrm>
            <a:off x="457199" y="1037106"/>
            <a:ext cx="8346141" cy="4967514"/>
          </a:xfrm>
          <a:prstGeom prst="rect">
            <a:avLst/>
          </a:prstGeom>
        </p:spPr>
        <p:txBody>
          <a:bodyPr wrap="square">
            <a:spAutoFit/>
          </a:bodyPr>
          <a:lstStyle/>
          <a:p>
            <a:pPr marL="239713" lvl="0" indent="-239713" fontAlgn="auto">
              <a:lnSpc>
                <a:spcPct val="90000"/>
              </a:lnSpc>
              <a:spcBef>
                <a:spcPct val="0"/>
              </a:spcBef>
              <a:spcAft>
                <a:spcPts val="0"/>
              </a:spcAft>
              <a:buFont typeface="Arial" pitchFamily="34" charset="0"/>
              <a:buChar char="•"/>
              <a:defRPr/>
            </a:pPr>
            <a:r>
              <a:rPr lang="zh-TW" altLang="en-US" sz="2800" b="1" u="sng" dirty="0" smtClean="0">
                <a:solidFill>
                  <a:srgbClr val="9900CC"/>
                </a:solidFill>
              </a:rPr>
              <a:t>歸因</a:t>
            </a:r>
            <a:r>
              <a:rPr lang="en-US" altLang="zh-TW" sz="2800" b="1" u="sng" dirty="0" smtClean="0">
                <a:solidFill>
                  <a:srgbClr val="9900CC"/>
                </a:solidFill>
              </a:rPr>
              <a:t> </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r>
              <a:rPr lang="en-US" altLang="zh-TW" sz="2800" b="1" dirty="0" smtClean="0">
                <a:solidFill>
                  <a:srgbClr val="000000"/>
                </a:solidFill>
                <a:effectLst>
                  <a:glow rad="139700">
                    <a:schemeClr val="accent5">
                      <a:satMod val="175000"/>
                      <a:alpha val="40000"/>
                    </a:schemeClr>
                  </a:glow>
                </a:effectLst>
              </a:rPr>
              <a:t> </a:t>
            </a:r>
            <a:endParaRPr lang="en-US" altLang="zh-TW" sz="2800" b="1" u="sng" dirty="0" smtClean="0">
              <a:solidFill>
                <a:srgbClr val="9900CC"/>
              </a:solidFill>
            </a:endParaRPr>
          </a:p>
          <a:p>
            <a:pPr marL="696913" lvl="1" indent="-342900" fontAlgn="auto">
              <a:lnSpc>
                <a:spcPct val="90000"/>
              </a:lnSpc>
              <a:spcBef>
                <a:spcPct val="0"/>
              </a:spcBef>
              <a:spcAft>
                <a:spcPts val="0"/>
              </a:spcAft>
              <a:buClr>
                <a:schemeClr val="tx1"/>
              </a:buClr>
              <a:buFont typeface="Wingdings" pitchFamily="2" charset="2"/>
              <a:buChar char="ü"/>
              <a:defRPr/>
            </a:pPr>
            <a:r>
              <a:rPr lang="zh-TW" altLang="en-US" sz="2800" b="1" dirty="0" smtClean="0">
                <a:solidFill>
                  <a:srgbClr val="000000"/>
                </a:solidFill>
                <a:effectLst>
                  <a:glow rad="139700">
                    <a:schemeClr val="accent5">
                      <a:satMod val="175000"/>
                      <a:alpha val="40000"/>
                    </a:schemeClr>
                  </a:glow>
                </a:effectLst>
              </a:rPr>
              <a:t>努力</a:t>
            </a:r>
            <a:endParaRPr lang="en-GB" altLang="zh-TW" sz="2800" dirty="0" smtClean="0">
              <a:solidFill>
                <a:srgbClr val="000000"/>
              </a:solidFill>
              <a:effectLst>
                <a:glow rad="139700">
                  <a:schemeClr val="accent5">
                    <a:satMod val="175000"/>
                    <a:alpha val="40000"/>
                  </a:schemeClr>
                </a:glow>
              </a:effectLst>
            </a:endParaRPr>
          </a:p>
          <a:p>
            <a:pPr marL="696913" lvl="1" indent="-342900" fontAlgn="auto">
              <a:lnSpc>
                <a:spcPct val="90000"/>
              </a:lnSpc>
              <a:spcBef>
                <a:spcPct val="0"/>
              </a:spcBef>
              <a:spcAft>
                <a:spcPts val="0"/>
              </a:spcAft>
              <a:buClr>
                <a:schemeClr val="tx1"/>
              </a:buClr>
              <a:buFont typeface="Wingdings" pitchFamily="2" charset="2"/>
              <a:buChar char="ü"/>
              <a:defRPr/>
            </a:pPr>
            <a:r>
              <a:rPr lang="zh-TW" altLang="en-US" sz="2800" b="1" dirty="0" smtClean="0">
                <a:solidFill>
                  <a:srgbClr val="000000"/>
                </a:solidFill>
                <a:effectLst>
                  <a:glow rad="139700">
                    <a:schemeClr val="accent5">
                      <a:satMod val="175000"/>
                      <a:alpha val="40000"/>
                    </a:schemeClr>
                  </a:glow>
                </a:effectLst>
              </a:rPr>
              <a:t>能力</a:t>
            </a:r>
            <a:endParaRPr lang="en-US" altLang="zh-TW" sz="2800" dirty="0" smtClean="0">
              <a:solidFill>
                <a:srgbClr val="000000"/>
              </a:solidFill>
              <a:effectLst>
                <a:glow rad="139700">
                  <a:schemeClr val="accent5">
                    <a:satMod val="175000"/>
                    <a:alpha val="40000"/>
                  </a:schemeClr>
                </a:glow>
              </a:effectLst>
            </a:endParaRPr>
          </a:p>
          <a:p>
            <a:pPr marL="696913" lvl="1" indent="-342900" fontAlgn="auto">
              <a:lnSpc>
                <a:spcPct val="90000"/>
              </a:lnSpc>
              <a:spcBef>
                <a:spcPct val="0"/>
              </a:spcBef>
              <a:spcAft>
                <a:spcPts val="0"/>
              </a:spcAft>
              <a:buClr>
                <a:schemeClr val="tx1"/>
              </a:buClr>
              <a:buFont typeface="Wingdings" pitchFamily="2" charset="2"/>
              <a:buChar char="ü"/>
              <a:defRPr/>
            </a:pPr>
            <a:r>
              <a:rPr lang="zh-TW" altLang="en-US" sz="2800" b="1" dirty="0" smtClean="0">
                <a:solidFill>
                  <a:srgbClr val="000000"/>
                </a:solidFill>
                <a:effectLst>
                  <a:glow rad="139700">
                    <a:schemeClr val="accent5">
                      <a:satMod val="175000"/>
                      <a:alpha val="40000"/>
                    </a:schemeClr>
                  </a:glow>
                </a:effectLst>
              </a:rPr>
              <a:t>策略</a:t>
            </a:r>
            <a:endParaRPr lang="en-GB" altLang="zh-TW" sz="2800" dirty="0" smtClean="0">
              <a:solidFill>
                <a:srgbClr val="000000"/>
              </a:solidFill>
              <a:effectLst>
                <a:glow rad="139700">
                  <a:schemeClr val="accent5">
                    <a:satMod val="175000"/>
                    <a:alpha val="40000"/>
                  </a:schemeClr>
                </a:glow>
              </a:effectLst>
            </a:endParaRPr>
          </a:p>
          <a:p>
            <a:pPr marL="696913" lvl="1" indent="-342900" fontAlgn="auto">
              <a:lnSpc>
                <a:spcPct val="90000"/>
              </a:lnSpc>
              <a:spcBef>
                <a:spcPct val="0"/>
              </a:spcBef>
              <a:spcAft>
                <a:spcPts val="0"/>
              </a:spcAft>
              <a:buClr>
                <a:schemeClr val="tx1"/>
              </a:buClr>
              <a:buFont typeface="Wingdings" pitchFamily="2" charset="2"/>
              <a:buChar char="q"/>
              <a:defRPr/>
            </a:pPr>
            <a:r>
              <a:rPr lang="zh-TW" altLang="en-US" sz="2800" b="1" dirty="0" smtClean="0">
                <a:solidFill>
                  <a:srgbClr val="000000"/>
                </a:solidFill>
              </a:rPr>
              <a:t>運氣</a:t>
            </a:r>
            <a:endParaRPr lang="en-US" altLang="zh-TW" sz="2800" dirty="0" smtClean="0">
              <a:solidFill>
                <a:srgbClr val="000000"/>
              </a:solidFill>
            </a:endParaRPr>
          </a:p>
          <a:p>
            <a:pPr marL="696913" lvl="1" indent="-342900" fontAlgn="auto">
              <a:lnSpc>
                <a:spcPct val="90000"/>
              </a:lnSpc>
              <a:spcBef>
                <a:spcPct val="0"/>
              </a:spcBef>
              <a:spcAft>
                <a:spcPts val="0"/>
              </a:spcAft>
              <a:buClr>
                <a:schemeClr val="tx1"/>
              </a:buClr>
              <a:buFont typeface="Wingdings" pitchFamily="2" charset="2"/>
              <a:buChar char="q"/>
              <a:defRPr/>
            </a:pPr>
            <a:endParaRPr lang="en-US" altLang="zh-TW" sz="2800" dirty="0" smtClean="0">
              <a:solidFill>
                <a:srgbClr val="000000"/>
              </a:solidFill>
            </a:endParaRPr>
          </a:p>
          <a:p>
            <a:pPr marL="985838" lvl="1" indent="-631825" fontAlgn="auto">
              <a:lnSpc>
                <a:spcPct val="90000"/>
              </a:lnSpc>
              <a:spcBef>
                <a:spcPct val="0"/>
              </a:spcBef>
              <a:spcAft>
                <a:spcPts val="0"/>
              </a:spcAft>
              <a:buClr>
                <a:schemeClr val="tx1"/>
              </a:buClr>
              <a:defRPr/>
            </a:pPr>
            <a:r>
              <a:rPr lang="zh-TW" altLang="en-US" sz="2400" b="1" dirty="0" smtClean="0"/>
              <a:t>註：</a:t>
            </a:r>
            <a:r>
              <a:rPr lang="en-US" altLang="zh-TW" sz="2400" b="1" dirty="0" smtClean="0"/>
              <a:t>APASO-II</a:t>
            </a:r>
            <a:r>
              <a:rPr lang="zh-TW" altLang="en-US" sz="2400" b="1" dirty="0" smtClean="0"/>
              <a:t>研究小組已對努力、能力和策略量表的題問形式和題項作出修改。</a:t>
            </a:r>
            <a:endParaRPr lang="en-US" altLang="zh-TW" sz="2400" b="1" dirty="0" smtClean="0">
              <a:solidFill>
                <a:srgbClr val="000000"/>
              </a:solidFill>
            </a:endParaRPr>
          </a:p>
          <a:p>
            <a:pPr marL="1255713" lvl="1" indent="-901700" fontAlgn="auto">
              <a:lnSpc>
                <a:spcPct val="90000"/>
              </a:lnSpc>
              <a:spcBef>
                <a:spcPct val="0"/>
              </a:spcBef>
              <a:spcAft>
                <a:spcPts val="0"/>
              </a:spcAft>
              <a:buClr>
                <a:schemeClr val="tx1"/>
              </a:buClr>
              <a:defRPr/>
            </a:pPr>
            <a:endParaRPr lang="en-US" altLang="zh-TW" sz="2400" dirty="0" smtClean="0">
              <a:solidFill>
                <a:srgbClr val="000000"/>
              </a:solidFill>
            </a:endParaRPr>
          </a:p>
          <a:p>
            <a:pPr marL="239713" lvl="0" indent="-239713" fontAlgn="auto">
              <a:lnSpc>
                <a:spcPct val="90000"/>
              </a:lnSpc>
              <a:spcBef>
                <a:spcPct val="0"/>
              </a:spcBef>
              <a:spcAft>
                <a:spcPts val="0"/>
              </a:spcAft>
              <a:buFont typeface="Arial" pitchFamily="34" charset="0"/>
              <a:buChar char="•"/>
              <a:defRPr/>
            </a:pPr>
            <a:r>
              <a:rPr lang="zh-TW" altLang="en-US" sz="2800" b="1" dirty="0" smtClean="0">
                <a:solidFill>
                  <a:srgbClr val="9900CC"/>
                </a:solidFill>
              </a:rPr>
              <a:t>學習態度</a:t>
            </a:r>
            <a:endParaRPr lang="en-US" altLang="zh-TW" sz="2800" b="1" dirty="0" smtClean="0">
              <a:solidFill>
                <a:srgbClr val="9900CC"/>
              </a:solidFill>
            </a:endParaRPr>
          </a:p>
          <a:p>
            <a:pPr marL="696913" lvl="1" indent="-342900" fontAlgn="auto">
              <a:lnSpc>
                <a:spcPct val="90000"/>
              </a:lnSpc>
              <a:spcBef>
                <a:spcPct val="0"/>
              </a:spcBef>
              <a:spcAft>
                <a:spcPts val="0"/>
              </a:spcAft>
              <a:buClr>
                <a:schemeClr val="tx1"/>
              </a:buClr>
              <a:buFont typeface="Wingdings" pitchFamily="2" charset="2"/>
              <a:buChar char="q"/>
              <a:defRPr/>
            </a:pPr>
            <a:r>
              <a:rPr lang="zh-CN" altLang="zh-TW" sz="2800" b="1" dirty="0" smtClean="0">
                <a:solidFill>
                  <a:srgbClr val="000000"/>
                </a:solidFill>
              </a:rPr>
              <a:t>表面學習策略</a:t>
            </a:r>
            <a:r>
              <a:rPr lang="en-GB" altLang="zh-TW" sz="2800" dirty="0" smtClean="0">
                <a:solidFill>
                  <a:srgbClr val="000000"/>
                </a:solidFill>
              </a:rPr>
              <a:t> (6</a:t>
            </a:r>
            <a:r>
              <a:rPr lang="zh-TW" altLang="en-US" sz="2800" b="1" dirty="0" smtClean="0">
                <a:solidFill>
                  <a:srgbClr val="000000"/>
                </a:solidFill>
                <a:latin typeface="+mj-ea"/>
              </a:rPr>
              <a:t>條題項</a:t>
            </a:r>
            <a:r>
              <a:rPr lang="en-GB" altLang="zh-TW" sz="2800" dirty="0" smtClean="0">
                <a:solidFill>
                  <a:srgbClr val="000000"/>
                </a:solidFill>
              </a:rPr>
              <a:t>)</a:t>
            </a:r>
            <a:r>
              <a:rPr lang="en-US" altLang="zh-TW" sz="2800" dirty="0" smtClean="0">
                <a:solidFill>
                  <a:srgbClr val="000000"/>
                </a:solidFill>
              </a:rPr>
              <a:t> </a:t>
            </a:r>
            <a:endParaRPr lang="en-GB" altLang="zh-TW" sz="2800" dirty="0" smtClean="0">
              <a:solidFill>
                <a:srgbClr val="000000"/>
              </a:solidFill>
            </a:endParaRPr>
          </a:p>
          <a:p>
            <a:pPr marL="696913" lvl="1" indent="-342900" fontAlgn="auto">
              <a:lnSpc>
                <a:spcPct val="90000"/>
              </a:lnSpc>
              <a:spcBef>
                <a:spcPct val="0"/>
              </a:spcBef>
              <a:spcAft>
                <a:spcPts val="0"/>
              </a:spcAft>
              <a:buClr>
                <a:schemeClr val="tx1"/>
              </a:buClr>
              <a:buFont typeface="Wingdings" pitchFamily="2" charset="2"/>
              <a:buChar char="q"/>
              <a:defRPr/>
            </a:pPr>
            <a:r>
              <a:rPr lang="zh-CN" altLang="zh-TW" sz="2800" b="1" dirty="0" smtClean="0">
                <a:solidFill>
                  <a:srgbClr val="000000"/>
                </a:solidFill>
              </a:rPr>
              <a:t>深層學習策略</a:t>
            </a:r>
            <a:r>
              <a:rPr lang="en-GB" altLang="zh-TW" sz="2800" dirty="0" smtClean="0">
                <a:solidFill>
                  <a:srgbClr val="000000"/>
                </a:solidFill>
              </a:rPr>
              <a:t> (6</a:t>
            </a:r>
            <a:r>
              <a:rPr lang="zh-TW" altLang="en-US" sz="2800" b="1" dirty="0" smtClean="0">
                <a:solidFill>
                  <a:srgbClr val="000000"/>
                </a:solidFill>
                <a:latin typeface="+mj-ea"/>
              </a:rPr>
              <a:t>條題項</a:t>
            </a:r>
            <a:r>
              <a:rPr lang="en-GB" altLang="zh-TW" sz="2800" dirty="0" smtClean="0">
                <a:solidFill>
                  <a:srgbClr val="000000"/>
                </a:solidFill>
              </a:rPr>
              <a:t>)</a:t>
            </a:r>
            <a:r>
              <a:rPr lang="en-US" altLang="zh-TW" sz="2800" b="1" dirty="0" smtClean="0">
                <a:solidFill>
                  <a:srgbClr val="000000"/>
                </a:solidFill>
              </a:rPr>
              <a:t> </a:t>
            </a:r>
            <a:endParaRPr lang="en-GB" altLang="zh-TW" sz="2800" b="1" dirty="0" smtClean="0">
              <a:solidFill>
                <a:srgbClr val="000000"/>
              </a:solidFill>
            </a:endParaRPr>
          </a:p>
          <a:p>
            <a:pPr marL="696913" lvl="1" indent="-342900" fontAlgn="auto">
              <a:lnSpc>
                <a:spcPct val="90000"/>
              </a:lnSpc>
              <a:spcBef>
                <a:spcPct val="0"/>
              </a:spcBef>
              <a:spcAft>
                <a:spcPts val="0"/>
              </a:spcAft>
              <a:buClr>
                <a:schemeClr val="tx1"/>
              </a:buClr>
              <a:buFont typeface="Wingdings" pitchFamily="2" charset="2"/>
              <a:buChar char="q"/>
              <a:defRPr/>
            </a:pPr>
            <a:r>
              <a:rPr lang="zh-CN" altLang="zh-TW" sz="2800" b="1" dirty="0" smtClean="0">
                <a:solidFill>
                  <a:srgbClr val="000000"/>
                </a:solidFill>
              </a:rPr>
              <a:t>成就學習策略</a:t>
            </a:r>
            <a:r>
              <a:rPr lang="en-GB" altLang="zh-TW" sz="2800" dirty="0" smtClean="0">
                <a:solidFill>
                  <a:srgbClr val="000000"/>
                </a:solidFill>
              </a:rPr>
              <a:t> (6</a:t>
            </a:r>
            <a:r>
              <a:rPr lang="zh-TW" altLang="en-US" sz="2800" b="1" dirty="0" smtClean="0">
                <a:solidFill>
                  <a:srgbClr val="000000"/>
                </a:solidFill>
                <a:latin typeface="+mj-ea"/>
              </a:rPr>
              <a:t>條題項</a:t>
            </a:r>
            <a:r>
              <a:rPr lang="en-GB" altLang="zh-TW" sz="2800" dirty="0" smtClean="0">
                <a:solidFill>
                  <a:srgbClr val="000000"/>
                </a:solidFill>
              </a:rPr>
              <a:t>)</a:t>
            </a:r>
            <a:endParaRPr lang="en-GB" altLang="zh-TW" sz="2400" dirty="0" smtClean="0">
              <a:solidFill>
                <a:srgbClr val="000000"/>
              </a:solidFill>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25</a:t>
            </a:fld>
            <a:endParaRPr lang="zh-TW" alt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435433"/>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小學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txBox="1">
            <a:spLocks noChangeArrowheads="1"/>
          </p:cNvSpPr>
          <p:nvPr/>
        </p:nvSpPr>
        <p:spPr>
          <a:xfrm>
            <a:off x="389964" y="1344706"/>
            <a:ext cx="8458200" cy="4052047"/>
          </a:xfrm>
          <a:prstGeom prst="rect">
            <a:avLst/>
          </a:prstGeom>
          <a:solidFill>
            <a:schemeClr val="bg1"/>
          </a:solidFill>
        </p:spPr>
        <p:txBody>
          <a:bodyPr/>
          <a:lstStyle/>
          <a:p>
            <a:pPr marL="239713" indent="-239713" fontAlgn="auto">
              <a:lnSpc>
                <a:spcPct val="90000"/>
              </a:lnSpc>
              <a:spcBef>
                <a:spcPct val="0"/>
              </a:spcBef>
              <a:spcAft>
                <a:spcPts val="0"/>
              </a:spcAft>
              <a:buFont typeface="Arial" pitchFamily="34" charset="0"/>
              <a:buChar char="•"/>
              <a:defRPr/>
            </a:pPr>
            <a:r>
              <a:rPr lang="zh-TW" altLang="en-US" sz="2800" b="1" u="sng" dirty="0" smtClean="0">
                <a:solidFill>
                  <a:srgbClr val="9900CC"/>
                </a:solidFill>
              </a:rPr>
              <a:t>解難技巧</a:t>
            </a:r>
            <a:r>
              <a:rPr lang="en-US" altLang="zh-TW" sz="2800" b="1" u="sng" dirty="0" smtClean="0">
                <a:solidFill>
                  <a:srgbClr val="9900CC"/>
                </a:solidFill>
              </a:rPr>
              <a:t> </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r>
              <a:rPr lang="en-US" altLang="zh-TW" sz="2800" b="1" dirty="0" smtClean="0">
                <a:solidFill>
                  <a:srgbClr val="000000"/>
                </a:solidFill>
                <a:effectLst>
                  <a:glow rad="139700">
                    <a:schemeClr val="accent5">
                      <a:satMod val="175000"/>
                      <a:alpha val="40000"/>
                    </a:schemeClr>
                  </a:glow>
                </a:effectLst>
              </a:rPr>
              <a:t> </a:t>
            </a:r>
            <a:endParaRPr lang="en-US" altLang="zh-TW" sz="2800" b="1" u="sng" dirty="0" smtClean="0">
              <a:solidFill>
                <a:srgbClr val="9900CC"/>
              </a:solidFill>
            </a:endParaRPr>
          </a:p>
          <a:p>
            <a:pPr marL="696913" lvl="1" indent="-428625" fontAlgn="auto">
              <a:lnSpc>
                <a:spcPct val="90000"/>
              </a:lnSpc>
              <a:spcBef>
                <a:spcPct val="0"/>
              </a:spcBef>
              <a:spcAft>
                <a:spcPts val="0"/>
              </a:spcAft>
              <a:defRPr/>
            </a:pPr>
            <a:r>
              <a:rPr lang="zh-TW" altLang="en-US" sz="2400" b="1" dirty="0" smtClean="0"/>
              <a:t>註：這量表已用其他資料來源。</a:t>
            </a:r>
            <a:endParaRPr lang="en-GB" altLang="zh-TW" sz="2400" b="1" dirty="0" smtClean="0">
              <a:solidFill>
                <a:srgbClr val="000000"/>
              </a:solidFill>
            </a:endParaRPr>
          </a:p>
          <a:p>
            <a:pPr marL="1255713" lvl="1" indent="-901700" fontAlgn="auto">
              <a:lnSpc>
                <a:spcPct val="90000"/>
              </a:lnSpc>
              <a:spcBef>
                <a:spcPct val="0"/>
              </a:spcBef>
              <a:spcAft>
                <a:spcPts val="0"/>
              </a:spcAft>
              <a:buClr>
                <a:schemeClr val="tx1"/>
              </a:buClr>
              <a:defRPr/>
            </a:pPr>
            <a:endParaRPr lang="en-US" altLang="zh-TW" sz="2400" dirty="0" smtClean="0">
              <a:solidFill>
                <a:srgbClr val="000000"/>
              </a:solidFill>
            </a:endParaRPr>
          </a:p>
          <a:p>
            <a:pPr marL="239713" lvl="0" indent="-239713" fontAlgn="auto">
              <a:lnSpc>
                <a:spcPct val="90000"/>
              </a:lnSpc>
              <a:spcBef>
                <a:spcPct val="0"/>
              </a:spcBef>
              <a:spcAft>
                <a:spcPts val="0"/>
              </a:spcAft>
              <a:buFont typeface="Arial" pitchFamily="34" charset="0"/>
              <a:buChar char="•"/>
              <a:defRPr/>
            </a:pPr>
            <a:r>
              <a:rPr kumimoji="0" lang="zh-TW" altLang="en-US" sz="2800" b="1" i="0" u="sng" strike="noStrike" kern="1200" cap="none" spc="0" normalizeH="0" baseline="0" noProof="0" dirty="0" smtClean="0">
                <a:ln>
                  <a:noFill/>
                </a:ln>
                <a:solidFill>
                  <a:srgbClr val="9900CC"/>
                </a:solidFill>
                <a:effectLst/>
                <a:uLnTx/>
                <a:uFillTx/>
                <a:latin typeface="Arial" charset="0"/>
                <a:ea typeface="+mn-ea"/>
                <a:cs typeface="+mn-cs"/>
              </a:rPr>
              <a:t>對學校的態度</a:t>
            </a:r>
            <a:r>
              <a:rPr kumimoji="0" lang="zh-TW" altLang="en-US" sz="2800" b="0" i="0" u="sng" strike="noStrike" kern="1200" cap="none" spc="0" normalizeH="0" baseline="0" noProof="0" dirty="0" smtClean="0">
                <a:ln>
                  <a:noFill/>
                </a:ln>
                <a:solidFill>
                  <a:srgbClr val="9900CC"/>
                </a:solidFill>
                <a:effectLst/>
                <a:uLnTx/>
                <a:uFillTx/>
                <a:latin typeface="Arial" charset="0"/>
                <a:ea typeface="+mn-ea"/>
                <a:cs typeface="+mn-cs"/>
              </a:rPr>
              <a:t> </a:t>
            </a:r>
            <a:r>
              <a:rPr lang="en-GB" altLang="zh-TW" sz="2800" b="1" dirty="0" smtClean="0">
                <a:solidFill>
                  <a:srgbClr val="000000"/>
                </a:solidFill>
                <a:effectLst>
                  <a:glow rad="139700">
                    <a:schemeClr val="accent5">
                      <a:satMod val="175000"/>
                      <a:alpha val="40000"/>
                    </a:schemeClr>
                  </a:glow>
                </a:effectLst>
              </a:rPr>
              <a:t>(</a:t>
            </a:r>
            <a:r>
              <a:rPr lang="zh-TW" altLang="en-US" sz="2800" b="1" dirty="0" smtClean="0">
                <a:solidFill>
                  <a:srgbClr val="000000"/>
                </a:solidFill>
                <a:effectLst>
                  <a:glow rad="139700">
                    <a:schemeClr val="accent5">
                      <a:satMod val="175000"/>
                      <a:alpha val="40000"/>
                    </a:schemeClr>
                  </a:glow>
                </a:effectLst>
              </a:rPr>
              <a:t>保留</a:t>
            </a:r>
            <a:r>
              <a:rPr lang="en-GB" altLang="zh-TW" sz="2800" b="1" dirty="0" smtClean="0">
                <a:solidFill>
                  <a:srgbClr val="000000"/>
                </a:solidFill>
                <a:effectLst>
                  <a:glow rad="139700">
                    <a:schemeClr val="accent5">
                      <a:satMod val="175000"/>
                      <a:alpha val="40000"/>
                    </a:schemeClr>
                  </a:glow>
                </a:effectLst>
              </a:rPr>
              <a:t>)</a:t>
            </a:r>
            <a:r>
              <a:rPr lang="en-US" altLang="zh-TW" sz="2800" b="1" dirty="0" smtClean="0">
                <a:solidFill>
                  <a:srgbClr val="000000"/>
                </a:solidFill>
                <a:effectLst>
                  <a:glow rad="139700">
                    <a:schemeClr val="accent5">
                      <a:satMod val="175000"/>
                      <a:alpha val="40000"/>
                    </a:schemeClr>
                  </a:glow>
                </a:effectLst>
              </a:rPr>
              <a:t> </a:t>
            </a:r>
            <a:endParaRPr kumimoji="0" lang="en-US" altLang="zh-TW" sz="2800" b="1" i="0" u="sng" strike="noStrike" kern="1200" cap="none" spc="0" normalizeH="0" baseline="0" noProof="0" dirty="0" smtClean="0">
              <a:ln>
                <a:noFill/>
              </a:ln>
              <a:solidFill>
                <a:schemeClr val="tx1">
                  <a:lumMod val="95000"/>
                  <a:lumOff val="5000"/>
                </a:schemeClr>
              </a:solidFill>
              <a:effectLst>
                <a:glow rad="139700">
                  <a:schemeClr val="accent5">
                    <a:satMod val="175000"/>
                    <a:alpha val="40000"/>
                  </a:schemeClr>
                </a:glow>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整體滿足感</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(6</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endParaRPr kumimoji="0" lang="en-GB" altLang="zh-TW"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負面情感</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師生關係</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endParaRPr kumimoji="0" lang="en-GB" altLang="zh-TW"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endParaRP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社群關係</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成就感</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(6</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機會</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(7</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lvl="1" indent="-342900" fontAlgn="auto">
              <a:lnSpc>
                <a:spcPct val="90000"/>
              </a:lnSpc>
              <a:spcBef>
                <a:spcPct val="0"/>
              </a:spcBef>
              <a:spcAft>
                <a:spcPts val="0"/>
              </a:spcAft>
              <a:buClr>
                <a:schemeClr val="tx1"/>
              </a:buClr>
              <a:buFont typeface="Wingdings" pitchFamily="2" charset="2"/>
              <a:buChar char="ü"/>
              <a:defRPr/>
            </a:pPr>
            <a:r>
              <a:rPr kumimoji="0" lang="zh-TW" altLang="en-US" sz="2800" b="1"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經歷</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 (5</a:t>
            </a:r>
            <a:r>
              <a:rPr lang="zh-TW" altLang="en-US" sz="2800" b="1" dirty="0" smtClean="0">
                <a:solidFill>
                  <a:srgbClr val="000000"/>
                </a:solidFill>
                <a:effectLst>
                  <a:glow rad="139700">
                    <a:schemeClr val="accent5">
                      <a:satMod val="175000"/>
                      <a:alpha val="40000"/>
                    </a:schemeClr>
                  </a:glow>
                </a:effectLst>
              </a:rPr>
              <a:t>條題項</a:t>
            </a:r>
            <a:r>
              <a:rPr kumimoji="0" lang="en-GB" altLang="zh-TW" sz="2800" b="0" i="0" u="none" strike="noStrike" kern="1200" cap="none" spc="0" normalizeH="0" baseline="0" noProof="0" dirty="0" smtClean="0">
                <a:ln>
                  <a:noFill/>
                </a:ln>
                <a:solidFill>
                  <a:srgbClr val="000000"/>
                </a:solidFill>
                <a:effectLst>
                  <a:glow rad="139700">
                    <a:schemeClr val="accent5">
                      <a:satMod val="175000"/>
                      <a:alpha val="40000"/>
                    </a:schemeClr>
                  </a:glow>
                </a:effectLst>
                <a:uLnTx/>
                <a:uFillTx/>
                <a:latin typeface="Arial" charset="0"/>
                <a:ea typeface="+mn-ea"/>
                <a:cs typeface="+mn-cs"/>
              </a:rPr>
              <a:t>)</a:t>
            </a:r>
          </a:p>
          <a:p>
            <a:pPr marL="696913" marR="0" lvl="1" indent="-342900" algn="l" defTabSz="914400" rtl="0" eaLnBrk="1" fontAlgn="auto" latinLnBrk="0" hangingPunct="1">
              <a:lnSpc>
                <a:spcPct val="90000"/>
              </a:lnSpc>
              <a:spcBef>
                <a:spcPct val="0"/>
              </a:spcBef>
              <a:spcAft>
                <a:spcPts val="0"/>
              </a:spcAft>
              <a:buClr>
                <a:schemeClr val="tx1"/>
              </a:buClr>
              <a:buSzTx/>
              <a:buFont typeface="Wingdings" pitchFamily="2" charset="2"/>
              <a:buNone/>
              <a:tabLst/>
              <a:defRPr/>
            </a:pPr>
            <a:endParaRPr kumimoji="0" lang="en-GB" altLang="zh-TW" sz="1600" b="0" i="0" u="none" strike="noStrike" kern="1200" cap="none" spc="0" normalizeH="0" baseline="0" noProof="0" dirty="0" smtClean="0">
              <a:ln>
                <a:noFill/>
              </a:ln>
              <a:solidFill>
                <a:srgbClr val="000000"/>
              </a:solidFill>
              <a:effectLst/>
              <a:uLnTx/>
              <a:uFillTx/>
              <a:latin typeface="Arial" charset="0"/>
              <a:ea typeface="+mn-ea"/>
              <a:cs typeface="+mn-cs"/>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26</a:t>
            </a:fld>
            <a:endParaRPr lang="zh-TW" alt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7232" y="435433"/>
            <a:ext cx="8656398" cy="619125"/>
          </a:xfrm>
          <a:prstGeom prst="rect">
            <a:avLst/>
          </a:prstGeom>
        </p:spPr>
        <p:txBody>
          <a:bodyPr>
            <a:noAutofit/>
          </a:bodyPr>
          <a:lstStyle/>
          <a:p>
            <a:pPr lvl="0" algn="ctr" fontAlgn="auto">
              <a:lnSpc>
                <a:spcPct val="100000"/>
              </a:lnSpc>
              <a:spcBef>
                <a:spcPct val="0"/>
              </a:spcBef>
              <a:spcAft>
                <a:spcPts val="0"/>
              </a:spcAft>
              <a:defRPr/>
            </a:pP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過去的量表和副量表</a:t>
            </a:r>
            <a:r>
              <a:rPr lang="en-US" altLang="zh-TW"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 </a:t>
            </a:r>
            <a:r>
              <a:rPr lang="zh-TW" altLang="en-US" sz="3200" spc="5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小學</a:t>
            </a:r>
            <a:endParaRPr lang="zh-TW" altLang="en-US" sz="3200" spc="5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3" name="Rectangle 2"/>
          <p:cNvSpPr txBox="1">
            <a:spLocks noChangeArrowheads="1"/>
          </p:cNvSpPr>
          <p:nvPr/>
        </p:nvSpPr>
        <p:spPr>
          <a:xfrm>
            <a:off x="381000" y="1371600"/>
            <a:ext cx="8153400" cy="2366682"/>
          </a:xfrm>
          <a:prstGeom prst="rect">
            <a:avLst/>
          </a:prstGeom>
          <a:solidFill>
            <a:schemeClr val="bg1"/>
          </a:solidFill>
        </p:spPr>
        <p:txBody>
          <a:bodyPr/>
          <a:lstStyle/>
          <a:p>
            <a:pPr marL="342900" lvl="0" indent="-342900" fontAlgn="auto">
              <a:lnSpc>
                <a:spcPct val="90000"/>
              </a:lnSpc>
              <a:spcBef>
                <a:spcPct val="0"/>
              </a:spcBef>
              <a:spcAft>
                <a:spcPts val="0"/>
              </a:spcAft>
              <a:buFont typeface="Arial" pitchFamily="34" charset="0"/>
              <a:buChar char="•"/>
              <a:defRPr/>
            </a:pPr>
            <a:r>
              <a:rPr kumimoji="0" lang="zh-TW" altLang="en-US" sz="3200" b="1" i="0" u="sng" strike="noStrike" kern="1200" cap="none" spc="0" normalizeH="0" baseline="0" noProof="0" dirty="0" smtClean="0">
                <a:ln>
                  <a:noFill/>
                </a:ln>
                <a:solidFill>
                  <a:srgbClr val="9900CC"/>
                </a:solidFill>
                <a:effectLst/>
                <a:uLnTx/>
                <a:uFillTx/>
                <a:latin typeface="+mn-lt"/>
                <a:ea typeface="+mn-ea"/>
                <a:cs typeface="+mn-cs"/>
              </a:rPr>
              <a:t>價值觀 </a:t>
            </a:r>
            <a:r>
              <a:rPr kumimoji="0" lang="en-US" altLang="zh-TW" sz="3200" b="1" i="0" u="sng" strike="noStrike" kern="1200" cap="none" spc="0" normalizeH="0" baseline="0" noProof="0" dirty="0" smtClean="0">
                <a:ln>
                  <a:noFill/>
                </a:ln>
                <a:solidFill>
                  <a:srgbClr val="9900CC"/>
                </a:solidFill>
                <a:effectLst/>
                <a:uLnTx/>
                <a:uFillTx/>
                <a:latin typeface="+mn-lt"/>
                <a:ea typeface="+mn-ea"/>
                <a:cs typeface="+mn-cs"/>
              </a:rPr>
              <a:t>– </a:t>
            </a:r>
            <a:r>
              <a:rPr kumimoji="0" lang="zh-TW" altLang="en-US" sz="3200" b="1" i="0" u="sng" strike="noStrike" kern="1200" cap="none" spc="0" normalizeH="0" baseline="0" noProof="0" dirty="0" smtClean="0">
                <a:ln>
                  <a:noFill/>
                </a:ln>
                <a:solidFill>
                  <a:srgbClr val="9900CC"/>
                </a:solidFill>
                <a:effectLst/>
                <a:uLnTx/>
                <a:uFillTx/>
                <a:latin typeface="+mn-lt"/>
                <a:ea typeface="+mn-ea"/>
                <a:cs typeface="+mn-cs"/>
              </a:rPr>
              <a:t>操守</a:t>
            </a:r>
            <a:r>
              <a:rPr kumimoji="0" lang="en-US" altLang="zh-TW" sz="3200" b="1" i="0" u="sng" strike="noStrike" kern="1200" cap="none" spc="0" normalizeH="0" baseline="0" noProof="0" dirty="0" smtClean="0">
                <a:ln>
                  <a:noFill/>
                </a:ln>
                <a:solidFill>
                  <a:srgbClr val="9900CC"/>
                </a:solidFill>
                <a:effectLst/>
                <a:uLnTx/>
                <a:uFillTx/>
                <a:latin typeface="+mn-lt"/>
                <a:ea typeface="+mn-ea"/>
                <a:cs typeface="+mn-cs"/>
              </a:rPr>
              <a:t>, </a:t>
            </a:r>
            <a:r>
              <a:rPr kumimoji="0" lang="zh-TW" altLang="en-US" sz="3200" b="1" i="0" u="sng" strike="noStrike" kern="1200" cap="none" spc="0" normalizeH="0" baseline="0" noProof="0" dirty="0" smtClean="0">
                <a:ln>
                  <a:noFill/>
                </a:ln>
                <a:solidFill>
                  <a:srgbClr val="9900CC"/>
                </a:solidFill>
                <a:effectLst/>
                <a:uLnTx/>
                <a:uFillTx/>
                <a:latin typeface="+mn-lt"/>
                <a:ea typeface="+mn-ea"/>
                <a:cs typeface="+mn-cs"/>
              </a:rPr>
              <a:t>社會和諧的重視</a:t>
            </a:r>
            <a:r>
              <a:rPr kumimoji="0" lang="en-US" altLang="zh-TW" sz="3200" b="1" i="0" u="sng" strike="noStrike" kern="1200" cap="none" spc="0" normalizeH="0" baseline="0" noProof="0" dirty="0" smtClean="0">
                <a:ln>
                  <a:noFill/>
                </a:ln>
                <a:solidFill>
                  <a:srgbClr val="9900CC"/>
                </a:solidFill>
                <a:effectLst/>
                <a:uLnTx/>
                <a:uFillTx/>
                <a:latin typeface="+mn-lt"/>
                <a:ea typeface="+mn-ea"/>
                <a:cs typeface="+mn-cs"/>
              </a:rPr>
              <a:t>, </a:t>
            </a:r>
            <a:r>
              <a:rPr kumimoji="0" lang="zh-TW" altLang="en-US" sz="3200" b="1" i="0" u="sng" strike="noStrike" kern="1200" cap="none" spc="0" normalizeH="0" baseline="0" noProof="0" dirty="0" smtClean="0">
                <a:ln>
                  <a:noFill/>
                </a:ln>
                <a:solidFill>
                  <a:srgbClr val="9900CC"/>
                </a:solidFill>
                <a:effectLst/>
                <a:uLnTx/>
                <a:uFillTx/>
                <a:latin typeface="+mn-lt"/>
                <a:ea typeface="+mn-ea"/>
                <a:cs typeface="+mn-cs"/>
              </a:rPr>
              <a:t>公民義務 </a:t>
            </a:r>
            <a:r>
              <a:rPr lang="en-GB" altLang="zh-TW" sz="3200" b="1" dirty="0" smtClean="0">
                <a:solidFill>
                  <a:srgbClr val="000000"/>
                </a:solidFill>
                <a:effectLst>
                  <a:glow rad="139700">
                    <a:schemeClr val="accent5">
                      <a:satMod val="175000"/>
                      <a:alpha val="40000"/>
                    </a:schemeClr>
                  </a:glow>
                </a:effectLst>
              </a:rPr>
              <a:t>(</a:t>
            </a:r>
            <a:r>
              <a:rPr lang="zh-TW" altLang="en-US" sz="3200" b="1" dirty="0" smtClean="0">
                <a:solidFill>
                  <a:srgbClr val="000000"/>
                </a:solidFill>
                <a:effectLst>
                  <a:glow rad="139700">
                    <a:schemeClr val="accent5">
                      <a:satMod val="175000"/>
                      <a:alpha val="40000"/>
                    </a:schemeClr>
                  </a:glow>
                </a:effectLst>
              </a:rPr>
              <a:t>保留</a:t>
            </a:r>
            <a:r>
              <a:rPr lang="en-GB" altLang="zh-TW" sz="3200" b="1" dirty="0" smtClean="0">
                <a:solidFill>
                  <a:srgbClr val="000000"/>
                </a:solidFill>
                <a:effectLst>
                  <a:glow rad="139700">
                    <a:schemeClr val="accent5">
                      <a:satMod val="175000"/>
                      <a:alpha val="40000"/>
                    </a:schemeClr>
                  </a:glow>
                </a:effectLst>
              </a:rPr>
              <a:t>)</a:t>
            </a:r>
            <a:r>
              <a:rPr lang="en-US" altLang="zh-TW" sz="3200" b="1" dirty="0" smtClean="0">
                <a:solidFill>
                  <a:srgbClr val="000000"/>
                </a:solidFill>
                <a:effectLst>
                  <a:glow rad="139700">
                    <a:schemeClr val="accent5">
                      <a:satMod val="175000"/>
                      <a:alpha val="40000"/>
                    </a:schemeClr>
                  </a:glow>
                </a:effectLst>
              </a:rPr>
              <a:t> </a:t>
            </a:r>
            <a:endParaRPr kumimoji="0" lang="en-US" altLang="zh-TW" sz="3200" b="0" i="0" u="none" strike="noStrike" kern="1200" cap="none" spc="0" normalizeH="0" baseline="0" noProof="0" dirty="0" smtClean="0">
              <a:ln>
                <a:noFill/>
              </a:ln>
              <a:solidFill>
                <a:srgbClr val="9900CC"/>
              </a:solidFill>
              <a:effectLst/>
              <a:uLnTx/>
              <a:uFillTx/>
              <a:latin typeface="Arial" charset="0"/>
              <a:ea typeface="+mn-ea"/>
              <a:cs typeface="+mn-cs"/>
            </a:endParaRPr>
          </a:p>
          <a:p>
            <a:pPr marL="696913" marR="0" lvl="1" indent="-342900" defTabSz="914400" eaLnBrk="1" fontAlgn="auto" latinLnBrk="0" hangingPunct="1">
              <a:lnSpc>
                <a:spcPct val="90000"/>
              </a:lnSpc>
              <a:spcBef>
                <a:spcPct val="0"/>
              </a:spcBef>
              <a:spcAft>
                <a:spcPts val="0"/>
              </a:spcAft>
              <a:buClr>
                <a:schemeClr val="tx1"/>
              </a:buClr>
              <a:buSzTx/>
              <a:buFont typeface="Wingdings" pitchFamily="2" charset="2"/>
              <a:buChar char="ü"/>
              <a:tabLst/>
              <a:defRPr/>
            </a:pPr>
            <a:r>
              <a:rPr lang="zh-CN" altLang="zh-TW" sz="2800" b="1" dirty="0" smtClean="0">
                <a:solidFill>
                  <a:srgbClr val="000000"/>
                </a:solidFill>
                <a:effectLst>
                  <a:glow rad="139700">
                    <a:schemeClr val="accent5">
                      <a:satMod val="175000"/>
                      <a:alpha val="40000"/>
                    </a:schemeClr>
                  </a:glow>
                </a:effectLst>
              </a:rPr>
              <a:t>操守</a:t>
            </a:r>
            <a:r>
              <a:rPr lang="zh-TW" altLang="en-US" sz="2800" b="1" dirty="0" smtClean="0">
                <a:solidFill>
                  <a:srgbClr val="000000"/>
                </a:solidFill>
                <a:effectLst>
                  <a:glow rad="139700">
                    <a:schemeClr val="accent5">
                      <a:satMod val="175000"/>
                      <a:alpha val="40000"/>
                    </a:schemeClr>
                  </a:glow>
                </a:effectLst>
              </a:rPr>
              <a:t> </a:t>
            </a:r>
            <a:r>
              <a:rPr lang="en-GB" altLang="zh-TW" sz="2800" dirty="0" smtClean="0">
                <a:solidFill>
                  <a:srgbClr val="000000"/>
                </a:solidFill>
                <a:effectLst>
                  <a:glow rad="139700">
                    <a:schemeClr val="accent5">
                      <a:satMod val="175000"/>
                      <a:alpha val="40000"/>
                    </a:schemeClr>
                  </a:glow>
                </a:effectLst>
              </a:rPr>
              <a:t>(9</a:t>
            </a:r>
            <a:r>
              <a:rPr lang="zh-TW" altLang="en-US" sz="2800" b="1" dirty="0" smtClean="0">
                <a:solidFill>
                  <a:srgbClr val="000000"/>
                </a:solidFill>
                <a:effectLst>
                  <a:glow rad="139700">
                    <a:schemeClr val="accent5">
                      <a:satMod val="175000"/>
                      <a:alpha val="40000"/>
                    </a:schemeClr>
                  </a:glow>
                </a:effectLst>
              </a:rPr>
              <a:t>條題項</a:t>
            </a:r>
            <a:r>
              <a:rPr lang="en-GB" altLang="zh-TW" sz="2800" dirty="0" smtClean="0">
                <a:solidFill>
                  <a:srgbClr val="000000"/>
                </a:solidFill>
                <a:effectLst>
                  <a:glow rad="139700">
                    <a:schemeClr val="accent5">
                      <a:satMod val="175000"/>
                      <a:alpha val="40000"/>
                    </a:schemeClr>
                  </a:glow>
                </a:effectLst>
              </a:rPr>
              <a:t>)</a:t>
            </a:r>
          </a:p>
          <a:p>
            <a:pPr marL="696913" marR="0" lvl="1" indent="-342900" defTabSz="914400" eaLnBrk="1" fontAlgn="auto" latinLnBrk="0" hangingPunct="1">
              <a:lnSpc>
                <a:spcPct val="90000"/>
              </a:lnSpc>
              <a:spcBef>
                <a:spcPct val="0"/>
              </a:spcBef>
              <a:spcAft>
                <a:spcPts val="0"/>
              </a:spcAft>
              <a:buClr>
                <a:schemeClr val="tx1"/>
              </a:buClr>
              <a:buSzTx/>
              <a:buFont typeface="Wingdings" pitchFamily="2" charset="2"/>
              <a:buChar char="ü"/>
              <a:tabLst/>
              <a:defRPr/>
            </a:pPr>
            <a:r>
              <a:rPr lang="zh-CN" altLang="zh-TW" sz="2800" b="1" dirty="0" smtClean="0">
                <a:solidFill>
                  <a:srgbClr val="000000"/>
                </a:solidFill>
                <a:effectLst>
                  <a:glow rad="139700">
                    <a:schemeClr val="accent5">
                      <a:satMod val="175000"/>
                      <a:alpha val="40000"/>
                    </a:schemeClr>
                  </a:glow>
                </a:effectLst>
              </a:rPr>
              <a:t>社會和諧的重視</a:t>
            </a:r>
            <a:r>
              <a:rPr lang="en-GB" altLang="zh-TW" sz="2800" b="1" dirty="0" smtClean="0">
                <a:solidFill>
                  <a:srgbClr val="000000"/>
                </a:solidFill>
                <a:effectLst>
                  <a:glow rad="139700">
                    <a:schemeClr val="accent5">
                      <a:satMod val="175000"/>
                      <a:alpha val="40000"/>
                    </a:schemeClr>
                  </a:glow>
                </a:effectLst>
              </a:rPr>
              <a:t> </a:t>
            </a:r>
            <a:r>
              <a:rPr lang="en-GB" altLang="zh-TW" sz="2800" dirty="0" smtClean="0">
                <a:solidFill>
                  <a:srgbClr val="000000"/>
                </a:solidFill>
                <a:effectLst>
                  <a:glow rad="139700">
                    <a:schemeClr val="accent5">
                      <a:satMod val="175000"/>
                      <a:alpha val="40000"/>
                    </a:schemeClr>
                  </a:glow>
                </a:effectLst>
              </a:rPr>
              <a:t>(8</a:t>
            </a:r>
            <a:r>
              <a:rPr lang="zh-TW" altLang="en-US" sz="2800" b="1" dirty="0" smtClean="0">
                <a:solidFill>
                  <a:srgbClr val="000000"/>
                </a:solidFill>
                <a:effectLst>
                  <a:glow rad="139700">
                    <a:schemeClr val="accent5">
                      <a:satMod val="175000"/>
                      <a:alpha val="40000"/>
                    </a:schemeClr>
                  </a:glow>
                </a:effectLst>
              </a:rPr>
              <a:t>條題項</a:t>
            </a:r>
            <a:r>
              <a:rPr lang="en-GB" altLang="zh-TW" sz="2800" dirty="0" smtClean="0">
                <a:solidFill>
                  <a:srgbClr val="000000"/>
                </a:solidFill>
                <a:effectLst>
                  <a:glow rad="139700">
                    <a:schemeClr val="accent5">
                      <a:satMod val="175000"/>
                      <a:alpha val="40000"/>
                    </a:schemeClr>
                  </a:glow>
                </a:effectLst>
              </a:rPr>
              <a:t>) </a:t>
            </a:r>
          </a:p>
          <a:p>
            <a:pPr marL="696913" marR="0" lvl="1" indent="-342900" defTabSz="914400" eaLnBrk="1" fontAlgn="auto" latinLnBrk="0" hangingPunct="1">
              <a:lnSpc>
                <a:spcPct val="90000"/>
              </a:lnSpc>
              <a:spcBef>
                <a:spcPct val="0"/>
              </a:spcBef>
              <a:spcAft>
                <a:spcPts val="0"/>
              </a:spcAft>
              <a:buClr>
                <a:schemeClr val="tx1"/>
              </a:buClr>
              <a:buSzTx/>
              <a:buFont typeface="Wingdings" pitchFamily="2" charset="2"/>
              <a:buChar char="ü"/>
              <a:tabLst/>
              <a:defRPr/>
            </a:pPr>
            <a:r>
              <a:rPr lang="zh-TW" altLang="en-US" sz="2800" b="1" dirty="0" smtClean="0">
                <a:solidFill>
                  <a:srgbClr val="000000"/>
                </a:solidFill>
                <a:effectLst>
                  <a:glow rad="139700">
                    <a:schemeClr val="accent5">
                      <a:satMod val="175000"/>
                      <a:alpha val="40000"/>
                    </a:schemeClr>
                  </a:glow>
                </a:effectLst>
                <a:latin typeface="SimSun" pitchFamily="2" charset="-122"/>
                <a:ea typeface="SimSun" pitchFamily="2" charset="-122"/>
              </a:rPr>
              <a:t>公民義務</a:t>
            </a:r>
            <a:r>
              <a:rPr lang="en-GB" altLang="zh-TW" sz="2800" b="1" dirty="0" smtClean="0">
                <a:solidFill>
                  <a:srgbClr val="000000"/>
                </a:solidFill>
                <a:effectLst>
                  <a:glow rad="139700">
                    <a:schemeClr val="accent5">
                      <a:satMod val="175000"/>
                      <a:alpha val="40000"/>
                    </a:schemeClr>
                  </a:glow>
                </a:effectLst>
                <a:latin typeface="SimSun" pitchFamily="2" charset="-122"/>
                <a:ea typeface="SimSun" pitchFamily="2" charset="-122"/>
              </a:rPr>
              <a:t> </a:t>
            </a:r>
            <a:r>
              <a:rPr lang="en-GB" altLang="zh-TW" sz="2800" dirty="0" smtClean="0">
                <a:solidFill>
                  <a:srgbClr val="000000"/>
                </a:solidFill>
                <a:effectLst>
                  <a:glow rad="139700">
                    <a:schemeClr val="accent5">
                      <a:satMod val="175000"/>
                      <a:alpha val="40000"/>
                    </a:schemeClr>
                  </a:glow>
                </a:effectLst>
              </a:rPr>
              <a:t>(7</a:t>
            </a:r>
            <a:r>
              <a:rPr lang="zh-TW" altLang="en-US" sz="2800" b="1" dirty="0" smtClean="0">
                <a:solidFill>
                  <a:srgbClr val="000000"/>
                </a:solidFill>
                <a:effectLst>
                  <a:glow rad="139700">
                    <a:schemeClr val="accent5">
                      <a:satMod val="175000"/>
                      <a:alpha val="40000"/>
                    </a:schemeClr>
                  </a:glow>
                </a:effectLst>
              </a:rPr>
              <a:t>條題項</a:t>
            </a:r>
            <a:r>
              <a:rPr lang="en-GB" altLang="zh-TW" sz="2800" dirty="0" smtClean="0">
                <a:solidFill>
                  <a:srgbClr val="000000"/>
                </a:solidFill>
                <a:effectLst>
                  <a:glow rad="139700">
                    <a:schemeClr val="accent5">
                      <a:satMod val="175000"/>
                      <a:alpha val="40000"/>
                    </a:schemeClr>
                  </a:glow>
                </a:effectLst>
              </a:rPr>
              <a:t>) </a:t>
            </a:r>
            <a:endParaRPr lang="en-US" altLang="zh-TW" sz="2800" dirty="0" smtClean="0">
              <a:solidFill>
                <a:srgbClr val="000000"/>
              </a:solidFill>
              <a:effectLst>
                <a:glow rad="139700">
                  <a:schemeClr val="accent5">
                    <a:satMod val="175000"/>
                    <a:alpha val="40000"/>
                  </a:schemeClr>
                </a:glow>
              </a:effectLst>
            </a:endParaRPr>
          </a:p>
        </p:txBody>
      </p:sp>
      <p:sp>
        <p:nvSpPr>
          <p:cNvPr id="4" name="Slide Number Placeholder 3"/>
          <p:cNvSpPr>
            <a:spLocks noGrp="1"/>
          </p:cNvSpPr>
          <p:nvPr>
            <p:ph type="sldNum" sz="quarter" idx="12"/>
          </p:nvPr>
        </p:nvSpPr>
        <p:spPr/>
        <p:txBody>
          <a:bodyPr/>
          <a:lstStyle/>
          <a:p>
            <a:fld id="{6AD1C6FD-A228-4DFF-9C48-5B61C80157C8}" type="slidenum">
              <a:rPr lang="en-US" altLang="zh-TW" smtClean="0"/>
              <a:pPr/>
              <a:t>27</a:t>
            </a:fld>
            <a:endParaRPr lang="zh-TW" alt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588" y="1084089"/>
            <a:ext cx="8462683" cy="11726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量表和</a:t>
            </a:r>
            <a:r>
              <a:rPr lang="zh-TW" altLang="en-US" sz="5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題項在題</a:t>
            </a: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本上的編排</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28</a:t>
            </a:fld>
            <a:endParaRPr lang="zh-TW" alt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391890" y="260165"/>
            <a:ext cx="8334163" cy="681038"/>
          </a:xfrm>
        </p:spPr>
        <p:txBody>
          <a:bodyPr>
            <a:noAutofit/>
          </a:bodyPr>
          <a:lstStyle/>
          <a:p>
            <a:r>
              <a:rPr lang="zh-TW" altLang="en-US" sz="32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小學題本一至八的一般量表</a:t>
            </a:r>
            <a:endParaRPr lang="zh-TW" altLang="en-US" sz="32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76803" name="Content Placeholder 2"/>
          <p:cNvSpPr>
            <a:spLocks noGrp="1"/>
          </p:cNvSpPr>
          <p:nvPr>
            <p:ph idx="1"/>
          </p:nvPr>
        </p:nvSpPr>
        <p:spPr>
          <a:xfrm>
            <a:off x="1589318" y="2710543"/>
            <a:ext cx="6521765" cy="3668490"/>
          </a:xfrm>
        </p:spPr>
        <p:txBody>
          <a:bodyPr>
            <a:normAutofit/>
          </a:bodyPr>
          <a:lstStyle/>
          <a:p>
            <a:pPr>
              <a:spcBef>
                <a:spcPts val="1200"/>
              </a:spcBef>
              <a:buFont typeface="Wingdings" pitchFamily="2" charset="2"/>
              <a:buChar char="q"/>
            </a:pPr>
            <a:r>
              <a:rPr lang="zh-TW" altLang="en-US" sz="2800" b="1" dirty="0" smtClean="0">
                <a:latin typeface="Arial" pitchFamily="34" charset="0"/>
                <a:ea typeface="新細明體" pitchFamily="18" charset="-120"/>
                <a:cs typeface="Arial" pitchFamily="34" charset="0"/>
              </a:rPr>
              <a:t>對學校的態度</a:t>
            </a:r>
            <a:endParaRPr lang="en-US" altLang="zh-TW" sz="28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整體滿足感</a:t>
            </a:r>
            <a:endParaRPr lang="en-US" altLang="zh-TW" sz="24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負面情感</a:t>
            </a:r>
            <a:endParaRPr lang="en-US" altLang="zh-TW" sz="24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師生關係</a:t>
            </a:r>
            <a:endParaRPr lang="en-US" altLang="zh-TW" sz="2400" b="1" dirty="0" smtClean="0">
              <a:latin typeface="Arial" pitchFamily="34" charset="0"/>
              <a:ea typeface="新細明體" pitchFamily="18" charset="-120"/>
              <a:cs typeface="Arial" pitchFamily="34" charset="0"/>
            </a:endParaRPr>
          </a:p>
          <a:p>
            <a:pPr>
              <a:spcBef>
                <a:spcPts val="1200"/>
              </a:spcBef>
              <a:buFont typeface="Wingdings" pitchFamily="2" charset="2"/>
              <a:buChar char="q"/>
            </a:pPr>
            <a:r>
              <a:rPr lang="zh-TW" altLang="en-US" sz="2800" b="1" dirty="0" smtClean="0">
                <a:latin typeface="Arial" pitchFamily="34" charset="0"/>
                <a:ea typeface="新細明體" pitchFamily="18" charset="-120"/>
                <a:cs typeface="Arial" pitchFamily="34" charset="0"/>
              </a:rPr>
              <a:t>自我概念</a:t>
            </a:r>
            <a:endParaRPr lang="en-US" altLang="zh-TW" sz="2800" b="1" dirty="0" smtClean="0">
              <a:latin typeface="Arial" pitchFamily="34" charset="0"/>
              <a:ea typeface="新細明體" pitchFamily="18" charset="-120"/>
              <a:cs typeface="Arial" pitchFamily="34" charset="0"/>
            </a:endParaRPr>
          </a:p>
          <a:p>
            <a:pPr lvl="1">
              <a:spcBef>
                <a:spcPts val="1200"/>
              </a:spcBef>
              <a:buFont typeface="Wingdings" pitchFamily="2" charset="2"/>
              <a:buChar char="§"/>
            </a:pPr>
            <a:r>
              <a:rPr lang="zh-TW" altLang="en-US" sz="2400" b="1" dirty="0" smtClean="0">
                <a:latin typeface="Arial" pitchFamily="34" charset="0"/>
                <a:ea typeface="新細明體" pitchFamily="18" charset="-120"/>
                <a:cs typeface="Arial" pitchFamily="34" charset="0"/>
              </a:rPr>
              <a:t>外貌</a:t>
            </a:r>
            <a:endParaRPr lang="en-US" altLang="zh-TW" sz="2400" b="1" dirty="0" smtClean="0">
              <a:latin typeface="Arial" pitchFamily="34" charset="0"/>
              <a:ea typeface="新細明體" pitchFamily="18" charset="-120"/>
              <a:cs typeface="Arial" pitchFamily="34" charset="0"/>
            </a:endParaRPr>
          </a:p>
          <a:p>
            <a:pPr marL="452438" lvl="0">
              <a:spcBef>
                <a:spcPts val="0"/>
              </a:spcBef>
              <a:buNone/>
              <a:defRPr/>
            </a:pPr>
            <a:endParaRPr lang="zh-TW" altLang="en-US" sz="1600" b="1" dirty="0">
              <a:latin typeface="Arial" pitchFamily="34" charset="0"/>
              <a:ea typeface="新細明體" pitchFamily="18" charset="-120"/>
              <a:cs typeface="Arial" pitchFamily="34" charset="0"/>
            </a:endParaRPr>
          </a:p>
          <a:p>
            <a:pPr lvl="1">
              <a:spcBef>
                <a:spcPts val="1200"/>
              </a:spcBef>
              <a:buFont typeface="Wingdings" pitchFamily="2" charset="2"/>
              <a:buChar char="§"/>
            </a:pPr>
            <a:endParaRPr lang="en-US" altLang="zh-TW" sz="2400" b="1" dirty="0" smtClean="0">
              <a:latin typeface="Arial" pitchFamily="34" charset="0"/>
              <a:ea typeface="新細明體" pitchFamily="18" charset="-120"/>
              <a:cs typeface="Arial" pitchFamily="34" charset="0"/>
            </a:endParaRPr>
          </a:p>
        </p:txBody>
      </p:sp>
      <p:grpSp>
        <p:nvGrpSpPr>
          <p:cNvPr id="32" name="Group 31"/>
          <p:cNvGrpSpPr/>
          <p:nvPr/>
        </p:nvGrpSpPr>
        <p:grpSpPr>
          <a:xfrm>
            <a:off x="1317288" y="1251989"/>
            <a:ext cx="6466139" cy="1099343"/>
            <a:chOff x="816545" y="1034275"/>
            <a:chExt cx="6466139" cy="1099343"/>
          </a:xfrm>
        </p:grpSpPr>
        <p:grpSp>
          <p:nvGrpSpPr>
            <p:cNvPr id="3" name="Group 38"/>
            <p:cNvGrpSpPr/>
            <p:nvPr/>
          </p:nvGrpSpPr>
          <p:grpSpPr>
            <a:xfrm>
              <a:off x="816545" y="1034275"/>
              <a:ext cx="1034029" cy="1099343"/>
              <a:chOff x="566167" y="816555"/>
              <a:chExt cx="1034029" cy="1099343"/>
            </a:xfrm>
          </p:grpSpPr>
          <p:pic>
            <p:nvPicPr>
              <p:cNvPr id="4"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533510" y="849212"/>
                <a:ext cx="1099343" cy="1034029"/>
              </a:xfrm>
              <a:prstGeom prst="rect">
                <a:avLst/>
              </a:prstGeom>
              <a:noFill/>
            </p:spPr>
          </p:pic>
          <p:sp>
            <p:nvSpPr>
              <p:cNvPr id="5" name="TextBox 4"/>
              <p:cNvSpPr txBox="1"/>
              <p:nvPr/>
            </p:nvSpPr>
            <p:spPr>
              <a:xfrm>
                <a:off x="805545"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1</a:t>
                </a:r>
                <a:endParaRPr lang="en-US" sz="2400" b="1" dirty="0">
                  <a:latin typeface="Tahoma" pitchFamily="34" charset="0"/>
                  <a:cs typeface="Tahoma" pitchFamily="34" charset="0"/>
                </a:endParaRPr>
              </a:p>
            </p:txBody>
          </p:sp>
        </p:grpSp>
        <p:grpSp>
          <p:nvGrpSpPr>
            <p:cNvPr id="6" name="Group 37"/>
            <p:cNvGrpSpPr/>
            <p:nvPr/>
          </p:nvGrpSpPr>
          <p:grpSpPr>
            <a:xfrm>
              <a:off x="1589421" y="1034275"/>
              <a:ext cx="1034029" cy="1099343"/>
              <a:chOff x="1339043" y="816555"/>
              <a:chExt cx="1034029" cy="1099343"/>
            </a:xfrm>
          </p:grpSpPr>
          <p:pic>
            <p:nvPicPr>
              <p:cNvPr id="7"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rot="5400000">
                <a:off x="1306386" y="849212"/>
                <a:ext cx="1099343" cy="1034029"/>
              </a:xfrm>
              <a:prstGeom prst="rect">
                <a:avLst/>
              </a:prstGeom>
              <a:noFill/>
            </p:spPr>
          </p:pic>
          <p:sp>
            <p:nvSpPr>
              <p:cNvPr id="8" name="TextBox 7"/>
              <p:cNvSpPr txBox="1"/>
              <p:nvPr/>
            </p:nvSpPr>
            <p:spPr>
              <a:xfrm>
                <a:off x="1556649"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2</a:t>
                </a:r>
                <a:endParaRPr lang="en-US" sz="2400" b="1" dirty="0">
                  <a:latin typeface="Tahoma" pitchFamily="34" charset="0"/>
                  <a:cs typeface="Tahoma" pitchFamily="34" charset="0"/>
                </a:endParaRPr>
              </a:p>
            </p:txBody>
          </p:sp>
        </p:grpSp>
        <p:grpSp>
          <p:nvGrpSpPr>
            <p:cNvPr id="9" name="Group 36"/>
            <p:cNvGrpSpPr/>
            <p:nvPr/>
          </p:nvGrpSpPr>
          <p:grpSpPr>
            <a:xfrm>
              <a:off x="2362301" y="1034275"/>
              <a:ext cx="1034029" cy="1099343"/>
              <a:chOff x="2111923" y="816555"/>
              <a:chExt cx="1034029" cy="1099343"/>
            </a:xfrm>
          </p:grpSpPr>
          <p:pic>
            <p:nvPicPr>
              <p:cNvPr id="10"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5400000">
                <a:off x="2079266" y="849212"/>
                <a:ext cx="1099343" cy="1034029"/>
              </a:xfrm>
              <a:prstGeom prst="rect">
                <a:avLst/>
              </a:prstGeom>
              <a:noFill/>
            </p:spPr>
          </p:pic>
          <p:sp>
            <p:nvSpPr>
              <p:cNvPr id="11" name="TextBox 10"/>
              <p:cNvSpPr txBox="1"/>
              <p:nvPr/>
            </p:nvSpPr>
            <p:spPr>
              <a:xfrm>
                <a:off x="2329529"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3</a:t>
                </a:r>
                <a:endParaRPr lang="en-US" sz="2400" b="1" dirty="0">
                  <a:latin typeface="Tahoma" pitchFamily="34" charset="0"/>
                  <a:cs typeface="Tahoma" pitchFamily="34" charset="0"/>
                </a:endParaRPr>
              </a:p>
            </p:txBody>
          </p:sp>
        </p:grpSp>
        <p:grpSp>
          <p:nvGrpSpPr>
            <p:cNvPr id="12" name="Group 35"/>
            <p:cNvGrpSpPr/>
            <p:nvPr/>
          </p:nvGrpSpPr>
          <p:grpSpPr>
            <a:xfrm>
              <a:off x="3157044" y="1034275"/>
              <a:ext cx="1034029" cy="1099343"/>
              <a:chOff x="2906666" y="816555"/>
              <a:chExt cx="1034029" cy="1099343"/>
            </a:xfrm>
          </p:grpSpPr>
          <p:pic>
            <p:nvPicPr>
              <p:cNvPr id="13"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rot="5400000">
                <a:off x="2874009" y="849212"/>
                <a:ext cx="1099343" cy="1034029"/>
              </a:xfrm>
              <a:prstGeom prst="rect">
                <a:avLst/>
              </a:prstGeom>
              <a:noFill/>
            </p:spPr>
          </p:pic>
          <p:sp>
            <p:nvSpPr>
              <p:cNvPr id="14" name="TextBox 13"/>
              <p:cNvSpPr txBox="1"/>
              <p:nvPr/>
            </p:nvSpPr>
            <p:spPr>
              <a:xfrm>
                <a:off x="3189588"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4</a:t>
                </a:r>
                <a:endParaRPr lang="en-US" sz="2400" b="1" dirty="0">
                  <a:latin typeface="Tahoma" pitchFamily="34" charset="0"/>
                  <a:cs typeface="Tahoma" pitchFamily="34" charset="0"/>
                </a:endParaRPr>
              </a:p>
            </p:txBody>
          </p:sp>
        </p:grpSp>
        <p:grpSp>
          <p:nvGrpSpPr>
            <p:cNvPr id="15" name="Group 34"/>
            <p:cNvGrpSpPr/>
            <p:nvPr/>
          </p:nvGrpSpPr>
          <p:grpSpPr>
            <a:xfrm>
              <a:off x="3929924" y="1034275"/>
              <a:ext cx="1034029" cy="1099343"/>
              <a:chOff x="3679546" y="816555"/>
              <a:chExt cx="1034029" cy="1099343"/>
            </a:xfrm>
          </p:grpSpPr>
          <p:pic>
            <p:nvPicPr>
              <p:cNvPr id="1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rot="5400000">
                <a:off x="3646889" y="849212"/>
                <a:ext cx="1099343" cy="1034029"/>
              </a:xfrm>
              <a:prstGeom prst="rect">
                <a:avLst/>
              </a:prstGeom>
              <a:noFill/>
            </p:spPr>
          </p:pic>
          <p:sp>
            <p:nvSpPr>
              <p:cNvPr id="17" name="TextBox 16"/>
              <p:cNvSpPr txBox="1"/>
              <p:nvPr/>
            </p:nvSpPr>
            <p:spPr>
              <a:xfrm>
                <a:off x="3929810"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5</a:t>
                </a:r>
                <a:endParaRPr lang="en-US" sz="2400" b="1" dirty="0">
                  <a:latin typeface="Tahoma" pitchFamily="34" charset="0"/>
                  <a:cs typeface="Tahoma" pitchFamily="34" charset="0"/>
                </a:endParaRPr>
              </a:p>
            </p:txBody>
          </p:sp>
        </p:grpSp>
        <p:grpSp>
          <p:nvGrpSpPr>
            <p:cNvPr id="18" name="Group 33"/>
            <p:cNvGrpSpPr/>
            <p:nvPr/>
          </p:nvGrpSpPr>
          <p:grpSpPr>
            <a:xfrm>
              <a:off x="4702805" y="1034275"/>
              <a:ext cx="1034029" cy="1099343"/>
              <a:chOff x="4452427" y="816555"/>
              <a:chExt cx="1034029" cy="1099343"/>
            </a:xfrm>
          </p:grpSpPr>
          <p:pic>
            <p:nvPicPr>
              <p:cNvPr id="19"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4419770" y="849212"/>
                <a:ext cx="1099343" cy="1034029"/>
              </a:xfrm>
              <a:prstGeom prst="rect">
                <a:avLst/>
              </a:prstGeom>
              <a:noFill/>
            </p:spPr>
          </p:pic>
          <p:sp>
            <p:nvSpPr>
              <p:cNvPr id="20" name="TextBox 19"/>
              <p:cNvSpPr txBox="1"/>
              <p:nvPr/>
            </p:nvSpPr>
            <p:spPr>
              <a:xfrm>
                <a:off x="4702691"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6</a:t>
                </a:r>
                <a:endParaRPr lang="en-US" sz="2400" b="1" dirty="0">
                  <a:latin typeface="Tahoma" pitchFamily="34" charset="0"/>
                  <a:cs typeface="Tahoma" pitchFamily="34" charset="0"/>
                </a:endParaRPr>
              </a:p>
            </p:txBody>
          </p:sp>
        </p:grpSp>
        <p:grpSp>
          <p:nvGrpSpPr>
            <p:cNvPr id="21" name="Group 32"/>
            <p:cNvGrpSpPr/>
            <p:nvPr/>
          </p:nvGrpSpPr>
          <p:grpSpPr>
            <a:xfrm>
              <a:off x="5475770" y="1034275"/>
              <a:ext cx="1034029" cy="1099343"/>
              <a:chOff x="5225392" y="816555"/>
              <a:chExt cx="1034029" cy="1099343"/>
            </a:xfrm>
          </p:grpSpPr>
          <p:pic>
            <p:nvPicPr>
              <p:cNvPr id="22" name="Picture 2" descr="C:\Documents and Settings\dell user\Local Settings\Temporary Internet Files\Content.IE5\9GSR1981\MC900433853[2].png"/>
              <p:cNvPicPr>
                <a:picLocks noChangeAspect="1" noChangeArrowheads="1"/>
              </p:cNvPicPr>
              <p:nvPr/>
            </p:nvPicPr>
            <p:blipFill>
              <a:blip r:embed="rId2" cstate="print"/>
              <a:srcRect/>
              <a:stretch>
                <a:fillRect/>
              </a:stretch>
            </p:blipFill>
            <p:spPr bwMode="auto">
              <a:xfrm rot="5400000">
                <a:off x="5192735" y="849212"/>
                <a:ext cx="1099343" cy="1034029"/>
              </a:xfrm>
              <a:prstGeom prst="rect">
                <a:avLst/>
              </a:prstGeom>
              <a:noFill/>
            </p:spPr>
          </p:pic>
          <p:sp>
            <p:nvSpPr>
              <p:cNvPr id="23" name="TextBox 22"/>
              <p:cNvSpPr txBox="1"/>
              <p:nvPr/>
            </p:nvSpPr>
            <p:spPr>
              <a:xfrm>
                <a:off x="5508314"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7</a:t>
                </a:r>
                <a:endParaRPr lang="en-US" sz="2400" b="1" dirty="0">
                  <a:latin typeface="Tahoma" pitchFamily="34" charset="0"/>
                  <a:cs typeface="Tahoma" pitchFamily="34" charset="0"/>
                </a:endParaRPr>
              </a:p>
            </p:txBody>
          </p:sp>
        </p:grpSp>
        <p:grpSp>
          <p:nvGrpSpPr>
            <p:cNvPr id="24" name="Group 31"/>
            <p:cNvGrpSpPr/>
            <p:nvPr/>
          </p:nvGrpSpPr>
          <p:grpSpPr>
            <a:xfrm>
              <a:off x="6248655" y="1034275"/>
              <a:ext cx="1034029" cy="1099343"/>
              <a:chOff x="5998277" y="816555"/>
              <a:chExt cx="1034029" cy="1099343"/>
            </a:xfrm>
          </p:grpSpPr>
          <p:pic>
            <p:nvPicPr>
              <p:cNvPr id="25"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rot="5400000">
                <a:off x="5965620" y="849212"/>
                <a:ext cx="1099343" cy="1034029"/>
              </a:xfrm>
              <a:prstGeom prst="rect">
                <a:avLst/>
              </a:prstGeom>
              <a:noFill/>
            </p:spPr>
          </p:pic>
          <p:sp>
            <p:nvSpPr>
              <p:cNvPr id="26" name="TextBox 25"/>
              <p:cNvSpPr txBox="1"/>
              <p:nvPr/>
            </p:nvSpPr>
            <p:spPr>
              <a:xfrm>
                <a:off x="6237651" y="11538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8</a:t>
                </a:r>
                <a:endParaRPr lang="en-US" sz="2400" b="1" dirty="0">
                  <a:latin typeface="Tahoma" pitchFamily="34" charset="0"/>
                  <a:cs typeface="Tahoma" pitchFamily="34" charset="0"/>
                </a:endParaRPr>
              </a:p>
            </p:txBody>
          </p:sp>
        </p:grpSp>
      </p:grpSp>
      <p:sp>
        <p:nvSpPr>
          <p:cNvPr id="29" name="Slide Number Placeholder 28"/>
          <p:cNvSpPr>
            <a:spLocks noGrp="1"/>
          </p:cNvSpPr>
          <p:nvPr>
            <p:ph type="sldNum" sz="quarter" idx="12"/>
          </p:nvPr>
        </p:nvSpPr>
        <p:spPr/>
        <p:txBody>
          <a:bodyPr/>
          <a:lstStyle/>
          <a:p>
            <a:fld id="{811AAEEF-F233-4E32-A923-D4DF4B556C67}" type="slidenum">
              <a:rPr lang="en-US" altLang="zh-TW" smtClean="0"/>
              <a:pPr/>
              <a:t>29</a:t>
            </a:fld>
            <a:endParaRPr lang="zh-TW"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6" y="152400"/>
            <a:ext cx="8915400" cy="762000"/>
          </a:xfrm>
        </p:spPr>
        <p:txBody>
          <a:bodyPr>
            <a:noAutofit/>
          </a:bodyPr>
          <a:lstStyle/>
          <a:p>
            <a:r>
              <a:rPr lang="en-US" sz="2000" b="1" dirty="0" smtClean="0">
                <a:latin typeface="Arial" pitchFamily="34" charset="0"/>
                <a:cs typeface="Arial" pitchFamily="34" charset="0"/>
              </a:rPr>
              <a:t>World Declaration on </a:t>
            </a:r>
            <a:r>
              <a:rPr lang="en-US" sz="2000" b="1" dirty="0" smtClean="0">
                <a:solidFill>
                  <a:srgbClr val="0000FF"/>
                </a:solidFill>
                <a:latin typeface="Arial" pitchFamily="34" charset="0"/>
                <a:cs typeface="Arial" pitchFamily="34" charset="0"/>
              </a:rPr>
              <a:t>Education For All</a:t>
            </a:r>
            <a:r>
              <a:rPr lang="en-US" sz="2000" b="1" dirty="0" smtClean="0">
                <a:latin typeface="Arial" pitchFamily="34" charset="0"/>
                <a:cs typeface="Arial" pitchFamily="34" charset="0"/>
              </a:rPr>
              <a:t>: Meeting Basic Learning Needs.</a:t>
            </a:r>
            <a:r>
              <a:rPr lang="en-US" sz="2000" b="1" i="1" dirty="0" smtClean="0">
                <a:latin typeface="Arial" pitchFamily="34" charset="0"/>
                <a:cs typeface="Arial" pitchFamily="34" charset="0"/>
              </a:rPr>
              <a:t> </a:t>
            </a:r>
            <a:br>
              <a:rPr lang="en-US" sz="2000" b="1" i="1" dirty="0" smtClean="0">
                <a:latin typeface="Arial" pitchFamily="34" charset="0"/>
                <a:cs typeface="Arial" pitchFamily="34" charset="0"/>
              </a:rPr>
            </a:br>
            <a:r>
              <a:rPr lang="en-US" sz="2000" b="1" i="1" dirty="0" smtClean="0">
                <a:latin typeface="Arial" pitchFamily="34" charset="0"/>
                <a:cs typeface="Arial" pitchFamily="34" charset="0"/>
              </a:rPr>
              <a:t>Framework for Action to Meet Basic Learning Needs. </a:t>
            </a:r>
            <a:br>
              <a:rPr lang="en-US" sz="2000" b="1" i="1" dirty="0" smtClean="0">
                <a:latin typeface="Arial" pitchFamily="34" charset="0"/>
                <a:cs typeface="Arial" pitchFamily="34" charset="0"/>
              </a:rPr>
            </a:br>
            <a:r>
              <a:rPr lang="en-US" sz="2000" b="1" dirty="0" err="1" smtClean="0">
                <a:latin typeface="Arial" pitchFamily="34" charset="0"/>
                <a:cs typeface="Arial" pitchFamily="34" charset="0"/>
              </a:rPr>
              <a:t>Jomtien</a:t>
            </a:r>
            <a:r>
              <a:rPr lang="en-US" sz="2000" b="1" dirty="0" smtClean="0">
                <a:latin typeface="Arial" pitchFamily="34" charset="0"/>
                <a:cs typeface="Arial" pitchFamily="34" charset="0"/>
              </a:rPr>
              <a:t> Conference 1990; </a:t>
            </a:r>
            <a:r>
              <a:rPr lang="en-US" sz="2000" b="1" dirty="0" err="1" smtClean="0">
                <a:latin typeface="Arial" pitchFamily="34" charset="0"/>
                <a:cs typeface="Arial" pitchFamily="34" charset="0"/>
              </a:rPr>
              <a:t>Dekar</a:t>
            </a:r>
            <a:r>
              <a:rPr lang="en-US" sz="2000" b="1" dirty="0" smtClean="0">
                <a:latin typeface="Arial" pitchFamily="34" charset="0"/>
                <a:cs typeface="Arial" pitchFamily="34" charset="0"/>
              </a:rPr>
              <a:t> Conference 2000; Goal: 2015</a:t>
            </a:r>
            <a:endParaRPr lang="en-US" sz="2000" dirty="0">
              <a:latin typeface="Arial" pitchFamily="34" charset="0"/>
              <a:cs typeface="Arial" pitchFamily="34" charset="0"/>
            </a:endParaRPr>
          </a:p>
        </p:txBody>
      </p:sp>
      <p:sp>
        <p:nvSpPr>
          <p:cNvPr id="3" name="Content Placeholder 2"/>
          <p:cNvSpPr>
            <a:spLocks noGrp="1"/>
          </p:cNvSpPr>
          <p:nvPr>
            <p:ph idx="1"/>
          </p:nvPr>
        </p:nvSpPr>
        <p:spPr>
          <a:xfrm>
            <a:off x="118238" y="1066800"/>
            <a:ext cx="8915400" cy="5410200"/>
          </a:xfrm>
          <a:solidFill>
            <a:schemeClr val="accent4">
              <a:lumMod val="20000"/>
              <a:lumOff val="80000"/>
            </a:schemeClr>
          </a:solidFill>
        </p:spPr>
        <p:txBody>
          <a:bodyPr>
            <a:normAutofit/>
          </a:bodyPr>
          <a:lstStyle/>
          <a:p>
            <a:pPr>
              <a:spcBef>
                <a:spcPts val="1800"/>
              </a:spcBef>
            </a:pPr>
            <a:r>
              <a:rPr lang="zh-TW" altLang="en-US" sz="2400" b="1" dirty="0" smtClean="0">
                <a:latin typeface="Arial" pitchFamily="34" charset="0"/>
                <a:ea typeface="PMingLiU" pitchFamily="18" charset="-120"/>
                <a:cs typeface="Arial" pitchFamily="34" charset="0"/>
              </a:rPr>
              <a:t>背景</a:t>
            </a:r>
            <a:endParaRPr lang="en-US" altLang="zh-TW" sz="2400" b="1" dirty="0" smtClean="0">
              <a:latin typeface="Arial" pitchFamily="34" charset="0"/>
              <a:ea typeface="PMingLiU" pitchFamily="18" charset="-120"/>
              <a:cs typeface="Arial" pitchFamily="34" charset="0"/>
            </a:endParaRPr>
          </a:p>
          <a:p>
            <a:pPr lvl="1">
              <a:spcBef>
                <a:spcPts val="1800"/>
              </a:spcBef>
            </a:pPr>
            <a:r>
              <a:rPr lang="zh-TW" altLang="en-US" sz="2400" b="1" dirty="0" smtClean="0">
                <a:latin typeface="Arial" pitchFamily="34" charset="0"/>
                <a:ea typeface="PMingLiU" pitchFamily="18" charset="-120"/>
                <a:cs typeface="Arial" pitchFamily="34" charset="0"/>
              </a:rPr>
              <a:t>六億二千五百萬個文盲</a:t>
            </a:r>
            <a:endParaRPr lang="en-US" altLang="zh-TW" sz="2400" b="1" dirty="0" smtClean="0">
              <a:latin typeface="Arial" pitchFamily="34" charset="0"/>
              <a:ea typeface="PMingLiU" pitchFamily="18" charset="-120"/>
              <a:cs typeface="Arial" pitchFamily="34" charset="0"/>
            </a:endParaRPr>
          </a:p>
          <a:p>
            <a:pPr lvl="1">
              <a:spcBef>
                <a:spcPts val="1800"/>
              </a:spcBef>
            </a:pPr>
            <a:r>
              <a:rPr lang="zh-TW" altLang="en-US" sz="2400" b="1" dirty="0" smtClean="0">
                <a:latin typeface="Arial" pitchFamily="34" charset="0"/>
                <a:ea typeface="PMingLiU" pitchFamily="18" charset="-120"/>
                <a:cs typeface="Arial" pitchFamily="34" charset="0"/>
              </a:rPr>
              <a:t>教育機會的不平等</a:t>
            </a:r>
            <a:r>
              <a:rPr lang="en-US" altLang="zh-TW" sz="2400" b="1" dirty="0" smtClean="0">
                <a:latin typeface="Arial" pitchFamily="34" charset="0"/>
                <a:ea typeface="PMingLiU" pitchFamily="18" charset="-120"/>
                <a:cs typeface="Arial" pitchFamily="34" charset="0"/>
              </a:rPr>
              <a:t>(</a:t>
            </a:r>
            <a:r>
              <a:rPr lang="en-US" altLang="zh-TW" sz="2400" b="1" dirty="0">
                <a:latin typeface="Arial" pitchFamily="34" charset="0"/>
                <a:ea typeface="PMingLiU" pitchFamily="18" charset="-120"/>
                <a:cs typeface="Arial" pitchFamily="34" charset="0"/>
              </a:rPr>
              <a:t>64</a:t>
            </a:r>
            <a:r>
              <a:rPr lang="zh-TW" altLang="en-US" sz="2400" b="1" dirty="0">
                <a:latin typeface="Arial" pitchFamily="34" charset="0"/>
                <a:ea typeface="PMingLiU" pitchFamily="18" charset="-120"/>
                <a:cs typeface="Arial" pitchFamily="34" charset="0"/>
              </a:rPr>
              <a:t>％ </a:t>
            </a:r>
            <a:r>
              <a:rPr lang="zh-TW" altLang="en-US" sz="2400" b="1" dirty="0" smtClean="0">
                <a:latin typeface="Arial" pitchFamily="34" charset="0"/>
                <a:ea typeface="PMingLiU" pitchFamily="18" charset="-120"/>
                <a:cs typeface="Arial" pitchFamily="34" charset="0"/>
              </a:rPr>
              <a:t>的文盲是女性</a:t>
            </a:r>
            <a:r>
              <a:rPr lang="en-US" altLang="zh-TW" sz="2400" b="1" dirty="0" smtClean="0">
                <a:latin typeface="Arial" pitchFamily="34" charset="0"/>
                <a:ea typeface="PMingLiU" pitchFamily="18" charset="-120"/>
                <a:cs typeface="Arial" pitchFamily="34" charset="0"/>
              </a:rPr>
              <a:t>)</a:t>
            </a:r>
            <a:endParaRPr lang="en-US" altLang="zh-TW" sz="2400" b="1" dirty="0">
              <a:latin typeface="Arial" pitchFamily="34" charset="0"/>
              <a:ea typeface="PMingLiU" pitchFamily="18" charset="-120"/>
              <a:cs typeface="Arial" pitchFamily="34" charset="0"/>
            </a:endParaRPr>
          </a:p>
          <a:p>
            <a:pPr lvl="1">
              <a:spcBef>
                <a:spcPts val="1800"/>
              </a:spcBef>
            </a:pPr>
            <a:r>
              <a:rPr lang="en-US" altLang="zh-TW" sz="2400" b="1" dirty="0">
                <a:latin typeface="Arial" pitchFamily="34" charset="0"/>
                <a:ea typeface="PMingLiU" pitchFamily="18" charset="-120"/>
                <a:cs typeface="Arial" pitchFamily="34" charset="0"/>
              </a:rPr>
              <a:t>56</a:t>
            </a:r>
            <a:r>
              <a:rPr lang="zh-TW" altLang="en-US" sz="2400" b="1" dirty="0">
                <a:latin typeface="Arial" pitchFamily="34" charset="0"/>
                <a:ea typeface="PMingLiU" pitchFamily="18" charset="-120"/>
                <a:cs typeface="Arial" pitchFamily="34" charset="0"/>
              </a:rPr>
              <a:t>％ </a:t>
            </a:r>
            <a:r>
              <a:rPr lang="zh-TW" altLang="en-US" sz="2400" b="1" dirty="0" smtClean="0">
                <a:latin typeface="Arial" pitchFamily="34" charset="0"/>
                <a:ea typeface="PMingLiU" pitchFamily="18" charset="-120"/>
                <a:cs typeface="Arial" pitchFamily="34" charset="0"/>
              </a:rPr>
              <a:t>適齡兒童</a:t>
            </a:r>
            <a:r>
              <a:rPr lang="en-US" altLang="zh-TW" sz="2400" b="1" dirty="0" smtClean="0">
                <a:latin typeface="Arial" pitchFamily="34" charset="0"/>
                <a:ea typeface="PMingLiU" pitchFamily="18" charset="-120"/>
                <a:cs typeface="Arial" pitchFamily="34" charset="0"/>
              </a:rPr>
              <a:t>(</a:t>
            </a:r>
            <a:r>
              <a:rPr lang="zh-TW" altLang="en-US" sz="2400" b="1" dirty="0" smtClean="0">
                <a:latin typeface="Arial" pitchFamily="34" charset="0"/>
                <a:ea typeface="PMingLiU" pitchFamily="18" charset="-120"/>
                <a:cs typeface="Arial" pitchFamily="34" charset="0"/>
              </a:rPr>
              <a:t>六至十一歲</a:t>
            </a:r>
            <a:r>
              <a:rPr lang="en-US" altLang="zh-TW" sz="2400" b="1" dirty="0" smtClean="0">
                <a:latin typeface="Arial" pitchFamily="34" charset="0"/>
                <a:ea typeface="PMingLiU" pitchFamily="18" charset="-120"/>
                <a:cs typeface="Arial" pitchFamily="34" charset="0"/>
              </a:rPr>
              <a:t>) </a:t>
            </a:r>
            <a:r>
              <a:rPr lang="zh-TW" altLang="en-US" sz="2400" b="1" dirty="0" smtClean="0">
                <a:latin typeface="Arial" pitchFamily="34" charset="0"/>
                <a:ea typeface="PMingLiU" pitchFamily="18" charset="-120"/>
                <a:cs typeface="Arial" pitchFamily="34" charset="0"/>
              </a:rPr>
              <a:t>不在學</a:t>
            </a:r>
            <a:r>
              <a:rPr lang="en-US" altLang="zh-TW" sz="2400" b="1" dirty="0" smtClean="0">
                <a:latin typeface="Arial" pitchFamily="34" charset="0"/>
                <a:ea typeface="PMingLiU" pitchFamily="18" charset="-120"/>
                <a:cs typeface="Arial" pitchFamily="34" charset="0"/>
              </a:rPr>
              <a:t> </a:t>
            </a:r>
            <a:r>
              <a:rPr lang="en-US" altLang="zh-TW" sz="2400" b="1" dirty="0">
                <a:latin typeface="Arial" pitchFamily="34" charset="0"/>
                <a:ea typeface="PMingLiU" pitchFamily="18" charset="-120"/>
                <a:cs typeface="Arial" pitchFamily="34" charset="0"/>
              </a:rPr>
              <a:t>(62</a:t>
            </a:r>
            <a:r>
              <a:rPr lang="zh-TW" altLang="en-US" sz="2400" b="1" dirty="0">
                <a:latin typeface="Arial" pitchFamily="34" charset="0"/>
                <a:ea typeface="PMingLiU" pitchFamily="18" charset="-120"/>
                <a:cs typeface="Arial" pitchFamily="34" charset="0"/>
              </a:rPr>
              <a:t>％ </a:t>
            </a:r>
            <a:r>
              <a:rPr lang="zh-TW" altLang="en-US" sz="2400" b="1" dirty="0" smtClean="0">
                <a:latin typeface="Arial" pitchFamily="34" charset="0"/>
                <a:ea typeface="PMingLiU" pitchFamily="18" charset="-120"/>
                <a:cs typeface="Arial" pitchFamily="34" charset="0"/>
              </a:rPr>
              <a:t>女性</a:t>
            </a:r>
            <a:r>
              <a:rPr lang="en-US" altLang="zh-TW" sz="2400" b="1" dirty="0" smtClean="0">
                <a:latin typeface="Arial" pitchFamily="34" charset="0"/>
                <a:ea typeface="PMingLiU" pitchFamily="18" charset="-120"/>
                <a:cs typeface="Arial" pitchFamily="34" charset="0"/>
              </a:rPr>
              <a:t>, </a:t>
            </a:r>
            <a:r>
              <a:rPr lang="zh-TW" altLang="en-US" sz="2400" b="1" dirty="0" smtClean="0">
                <a:latin typeface="Arial" pitchFamily="34" charset="0"/>
                <a:ea typeface="PMingLiU" pitchFamily="18" charset="-120"/>
                <a:cs typeface="Arial" pitchFamily="34" charset="0"/>
              </a:rPr>
              <a:t>特別是在東南亞</a:t>
            </a:r>
            <a:r>
              <a:rPr lang="en-US" altLang="zh-TW" sz="2400" b="1" dirty="0" smtClean="0">
                <a:latin typeface="Arial" pitchFamily="34" charset="0"/>
                <a:ea typeface="PMingLiU" pitchFamily="18" charset="-120"/>
                <a:cs typeface="Arial" pitchFamily="34" charset="0"/>
              </a:rPr>
              <a:t>)</a:t>
            </a:r>
            <a:endParaRPr lang="en-US" altLang="zh-TW" sz="2400" b="1" dirty="0">
              <a:latin typeface="Arial" pitchFamily="34" charset="0"/>
              <a:ea typeface="PMingLiU" pitchFamily="18" charset="-120"/>
              <a:cs typeface="Arial" pitchFamily="34" charset="0"/>
            </a:endParaRPr>
          </a:p>
          <a:p>
            <a:pPr>
              <a:spcBef>
                <a:spcPts val="1800"/>
              </a:spcBef>
            </a:pPr>
            <a:r>
              <a:rPr lang="zh-TW" altLang="en-US" sz="2400" dirty="0" smtClean="0">
                <a:ln w="18415" cmpd="sng">
                  <a:solidFill>
                    <a:srgbClr val="FFFFFF"/>
                  </a:solidFill>
                  <a:prstDash val="solid"/>
                </a:ln>
                <a:solidFill>
                  <a:srgbClr val="FFFFFF"/>
                </a:solidFill>
                <a:effectLst>
                  <a:glow rad="139700">
                    <a:srgbClr val="0000FF">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rPr>
              <a:t>教育是基本權利</a:t>
            </a:r>
            <a:endParaRPr lang="zh-TW" altLang="en-US" sz="2400" dirty="0">
              <a:ln w="18415" cmpd="sng">
                <a:solidFill>
                  <a:srgbClr val="FFFFFF"/>
                </a:solidFill>
                <a:prstDash val="solid"/>
              </a:ln>
              <a:solidFill>
                <a:srgbClr val="FFFFFF"/>
              </a:solidFill>
              <a:effectLst>
                <a:glow rad="139700">
                  <a:srgbClr val="0000FF">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endParaRPr>
          </a:p>
          <a:p>
            <a:pPr>
              <a:spcBef>
                <a:spcPts val="1800"/>
              </a:spcBef>
            </a:pPr>
            <a:r>
              <a:rPr lang="zh-TW" altLang="en-US" sz="2400" b="1" dirty="0" smtClean="0">
                <a:latin typeface="Arial" pitchFamily="34" charset="0"/>
                <a:ea typeface="PMingLiU" pitchFamily="18" charset="-120"/>
                <a:cs typeface="Arial" pitchFamily="34" charset="0"/>
              </a:rPr>
              <a:t>教育可以確保一個更安全，更健康，更繁榮的世界和可持續發展。教育可以促進各國之間的和平與合作。</a:t>
            </a:r>
            <a:endParaRPr lang="en-US" altLang="zh-TW" sz="2400" b="1" dirty="0" smtClean="0">
              <a:latin typeface="Arial" pitchFamily="34" charset="0"/>
              <a:ea typeface="PMingLiU" pitchFamily="18" charset="-120"/>
              <a:cs typeface="Arial" pitchFamily="34" charset="0"/>
            </a:endParaRPr>
          </a:p>
          <a:p>
            <a:pPr>
              <a:spcBef>
                <a:spcPts val="1800"/>
              </a:spcBef>
            </a:pPr>
            <a:r>
              <a:rPr lang="zh-TW" altLang="en-US" sz="3000" dirty="0" smtClean="0">
                <a:ln w="18415" cmpd="sng">
                  <a:solidFill>
                    <a:srgbClr val="FFFFFF"/>
                  </a:solidFill>
                  <a:prstDash val="solid"/>
                </a:ln>
                <a:solidFill>
                  <a:srgbClr val="FFFFFF"/>
                </a:solidFill>
                <a:effectLst>
                  <a:glow rad="139700">
                    <a:srgbClr val="FF0000">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rPr>
              <a:t>教育是必要的，但並不足夠。</a:t>
            </a:r>
            <a:endParaRPr lang="en-US" altLang="zh-TW" sz="3000" dirty="0">
              <a:ln w="18415" cmpd="sng">
                <a:solidFill>
                  <a:srgbClr val="FFFFFF"/>
                </a:solidFill>
                <a:prstDash val="solid"/>
              </a:ln>
              <a:solidFill>
                <a:srgbClr val="FFFFFF"/>
              </a:solidFill>
              <a:effectLst>
                <a:glow rad="139700">
                  <a:srgbClr val="FF0000">
                    <a:alpha val="40000"/>
                  </a:srgbClr>
                </a:glow>
                <a:outerShdw blurRad="63500" dir="3600000" algn="tl" rotWithShape="0">
                  <a:srgbClr val="000000">
                    <a:alpha val="70000"/>
                  </a:srgbClr>
                </a:outerShdw>
              </a:effectLst>
              <a:latin typeface="Arial" pitchFamily="34" charset="0"/>
              <a:ea typeface="PMingLiU" pitchFamily="18" charset="-120"/>
              <a:cs typeface="Arial" pitchFamily="34" charset="0"/>
            </a:endParaRPr>
          </a:p>
          <a:p>
            <a:pPr>
              <a:spcBef>
                <a:spcPts val="1800"/>
              </a:spcBef>
            </a:pPr>
            <a:endParaRPr lang="en-US" sz="2400" b="1" dirty="0">
              <a:latin typeface="Arial" pitchFamily="34" charset="0"/>
              <a:ea typeface="PMingLiU" pitchFamily="18" charset="-120"/>
              <a:cs typeface="Arial" pitchFamily="34" charset="0"/>
            </a:endParaRPr>
          </a:p>
        </p:txBody>
      </p:sp>
      <p:sp>
        <p:nvSpPr>
          <p:cNvPr id="4" name="Rectangle 3"/>
          <p:cNvSpPr/>
          <p:nvPr/>
        </p:nvSpPr>
        <p:spPr>
          <a:xfrm>
            <a:off x="0" y="6488668"/>
            <a:ext cx="9220200" cy="369332"/>
          </a:xfrm>
          <a:prstGeom prst="rect">
            <a:avLst/>
          </a:prstGeom>
        </p:spPr>
        <p:txBody>
          <a:bodyPr wrap="square">
            <a:spAutoFit/>
          </a:bodyPr>
          <a:lstStyle/>
          <a:p>
            <a:r>
              <a:rPr lang="en-US" dirty="0" smtClean="0">
                <a:latin typeface="Arial" pitchFamily="34" charset="0"/>
                <a:cs typeface="Arial" pitchFamily="34" charset="0"/>
              </a:rPr>
              <a:t>http://www.unesco.org/education/wef/en-conf/Jomtien%20Declaration%20eng.shtm</a:t>
            </a:r>
            <a:endParaRPr lang="en-US"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3</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left)">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226346" y="65316"/>
            <a:ext cx="8656398" cy="6191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8 </a:t>
            </a:r>
            <a:r>
              <a:rPr kumimoji="0" lang="zh-TW" altLang="en-US"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款問卷題本</a:t>
            </a:r>
            <a:r>
              <a:rPr kumimoji="0" lang="en-US" altLang="zh-TW"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  </a:t>
            </a:r>
            <a:r>
              <a:rPr kumimoji="0" lang="zh-TW" altLang="en-US" sz="3200" b="0" i="0" u="none" strike="noStrike" kern="1200" cap="none" spc="50" normalizeH="0" baseline="0" noProof="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小學</a:t>
            </a:r>
            <a:endParaRPr kumimoji="0" lang="zh-TW" altLang="en-US" sz="3200" b="0" i="0" u="none" strike="noStrike" kern="1200" cap="none" spc="50" normalizeH="0" baseline="0" noProof="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grpSp>
        <p:nvGrpSpPr>
          <p:cNvPr id="137" name="Group 136"/>
          <p:cNvGrpSpPr/>
          <p:nvPr/>
        </p:nvGrpSpPr>
        <p:grpSpPr>
          <a:xfrm>
            <a:off x="-76095" y="805657"/>
            <a:ext cx="3145867" cy="1463329"/>
            <a:chOff x="-76095" y="805657"/>
            <a:chExt cx="3145867" cy="1463329"/>
          </a:xfrm>
        </p:grpSpPr>
        <p:pic>
          <p:nvPicPr>
            <p:cNvPr id="13414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108752" y="838314"/>
              <a:ext cx="1099343" cy="1034029"/>
            </a:xfrm>
            <a:prstGeom prst="rect">
              <a:avLst/>
            </a:prstGeom>
            <a:noFill/>
          </p:spPr>
        </p:pic>
        <p:sp>
          <p:nvSpPr>
            <p:cNvPr id="125" name="Rectangle 124"/>
            <p:cNvSpPr/>
            <p:nvPr/>
          </p:nvSpPr>
          <p:spPr>
            <a:xfrm>
              <a:off x="794648" y="830131"/>
              <a:ext cx="2275124" cy="143885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對學校的態度</a:t>
              </a:r>
              <a:endParaRPr lang="en-US" altLang="zh-TW" sz="2000" b="1" dirty="0" smtClean="0">
                <a:latin typeface="Arial" pitchFamily="34" charset="0"/>
                <a:ea typeface="新細明體" pitchFamily="18" charset="-120"/>
                <a:cs typeface="Arial" pitchFamily="34" charset="0"/>
              </a:endParaRPr>
            </a:p>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獨立學習能力</a:t>
              </a:r>
              <a:endParaRPr lang="en-US" altLang="zh-TW" sz="2000" b="1" dirty="0" smtClean="0">
                <a:latin typeface="Arial" pitchFamily="34" charset="0"/>
                <a:ea typeface="新細明體" pitchFamily="18" charset="-120"/>
                <a:cs typeface="Arial" pitchFamily="34" charset="0"/>
              </a:endParaRPr>
            </a:p>
            <a:p>
              <a:pPr marL="358775" lvl="1" indent="-179388">
                <a:lnSpc>
                  <a:spcPct val="100000"/>
                </a:lnSpc>
                <a:spcBef>
                  <a:spcPts val="300"/>
                </a:spcBef>
                <a:buFont typeface="Arial" pitchFamily="34" charset="0"/>
                <a:buChar char="•"/>
              </a:pPr>
              <a:r>
                <a:rPr lang="zh-TW" altLang="en-US" sz="2000" b="1" dirty="0" smtClean="0">
                  <a:latin typeface="Arial" pitchFamily="34" charset="0"/>
                  <a:ea typeface="新細明體" pitchFamily="18" charset="-120"/>
                  <a:cs typeface="Arial" pitchFamily="34" charset="0"/>
                </a:rPr>
                <a:t>學習情感</a:t>
              </a:r>
              <a:endParaRPr lang="en-US" altLang="zh-TW" sz="2000" b="1" dirty="0" smtClean="0">
                <a:latin typeface="Arial" pitchFamily="34" charset="0"/>
                <a:ea typeface="新細明體" pitchFamily="18" charset="-120"/>
                <a:cs typeface="Arial" pitchFamily="34" charset="0"/>
              </a:endParaRPr>
            </a:p>
            <a:p>
              <a:pPr marL="358775" lvl="1" indent="-179388">
                <a:lnSpc>
                  <a:spcPct val="100000"/>
                </a:lnSpc>
                <a:spcBef>
                  <a:spcPts val="300"/>
                </a:spcBef>
                <a:buFont typeface="Arial" pitchFamily="34" charset="0"/>
                <a:buChar char="•"/>
              </a:pPr>
              <a:r>
                <a:rPr lang="zh-TW" altLang="en-US" sz="2000" b="1" dirty="0" smtClean="0">
                  <a:latin typeface="Arial" pitchFamily="34" charset="0"/>
                  <a:ea typeface="新細明體" pitchFamily="18" charset="-120"/>
                  <a:cs typeface="Arial" pitchFamily="34" charset="0"/>
                </a:rPr>
                <a:t>學習探究</a:t>
              </a:r>
              <a:endParaRPr lang="en-US" altLang="zh-TW" sz="2000" b="1" dirty="0" smtClean="0">
                <a:latin typeface="Arial" pitchFamily="34" charset="0"/>
                <a:ea typeface="新細明體" pitchFamily="18" charset="-120"/>
                <a:cs typeface="Arial" pitchFamily="34" charset="0"/>
              </a:endParaRPr>
            </a:p>
          </p:txBody>
        </p:sp>
        <p:sp>
          <p:nvSpPr>
            <p:cNvPr id="129" name="TextBox 128"/>
            <p:cNvSpPr txBox="1"/>
            <p:nvPr/>
          </p:nvSpPr>
          <p:spPr>
            <a:xfrm>
              <a:off x="163283" y="1132113"/>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1</a:t>
              </a:r>
              <a:endParaRPr lang="en-US" sz="2400" b="1" dirty="0">
                <a:latin typeface="Tahoma" pitchFamily="34" charset="0"/>
                <a:cs typeface="Tahoma" pitchFamily="34" charset="0"/>
              </a:endParaRPr>
            </a:p>
          </p:txBody>
        </p:sp>
      </p:grpSp>
      <p:grpSp>
        <p:nvGrpSpPr>
          <p:cNvPr id="138" name="Group 137"/>
          <p:cNvGrpSpPr/>
          <p:nvPr/>
        </p:nvGrpSpPr>
        <p:grpSpPr>
          <a:xfrm>
            <a:off x="-76099" y="2492983"/>
            <a:ext cx="3156756" cy="1127858"/>
            <a:chOff x="-76099" y="2492983"/>
            <a:chExt cx="3156756" cy="1127858"/>
          </a:xfrm>
        </p:grpSpPr>
        <p:pic>
          <p:nvPicPr>
            <p:cNvPr id="95"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rot="5400000">
              <a:off x="-108756" y="2525640"/>
              <a:ext cx="1099343" cy="1034029"/>
            </a:xfrm>
            <a:prstGeom prst="rect">
              <a:avLst/>
            </a:prstGeom>
            <a:noFill/>
          </p:spPr>
        </p:pic>
        <p:sp>
          <p:nvSpPr>
            <p:cNvPr id="126" name="Rectangle 125"/>
            <p:cNvSpPr/>
            <p:nvPr/>
          </p:nvSpPr>
          <p:spPr>
            <a:xfrm>
              <a:off x="816424" y="2528234"/>
              <a:ext cx="2264233" cy="1092607"/>
            </a:xfrm>
            <a:prstGeom prst="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Ins="0">
              <a:spAutoFit/>
            </a:bodyPr>
            <a:lstStyle/>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成敗的原因</a:t>
              </a:r>
              <a:endParaRPr lang="en-US" altLang="zh-TW" sz="2000" b="1" dirty="0" smtClean="0">
                <a:latin typeface="Arial" pitchFamily="34" charset="0"/>
                <a:ea typeface="新細明體" pitchFamily="18" charset="-120"/>
                <a:cs typeface="Arial" pitchFamily="34" charset="0"/>
              </a:endParaRPr>
            </a:p>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獨立學習能力</a:t>
              </a:r>
              <a:endParaRPr lang="en-US" altLang="zh-TW" sz="2000" b="1" dirty="0" smtClean="0">
                <a:latin typeface="Arial" pitchFamily="34" charset="0"/>
                <a:ea typeface="新細明體" pitchFamily="18" charset="-120"/>
                <a:cs typeface="Arial" pitchFamily="34" charset="0"/>
              </a:endParaRPr>
            </a:p>
            <a:p>
              <a:pPr marL="228600" lvl="1" indent="-119063">
                <a:lnSpc>
                  <a:spcPct val="100000"/>
                </a:lnSpc>
                <a:spcBef>
                  <a:spcPts val="300"/>
                </a:spcBef>
                <a:buFont typeface="Arial" pitchFamily="34" charset="0"/>
                <a:buChar char="•"/>
              </a:pPr>
              <a:r>
                <a:rPr lang="zh-TW" altLang="en-US" sz="2000" b="1" dirty="0" smtClean="0">
                  <a:latin typeface="Arial" pitchFamily="34" charset="0"/>
                  <a:ea typeface="新細明體" pitchFamily="18" charset="-120"/>
                  <a:cs typeface="Arial" pitchFamily="34" charset="0"/>
                </a:rPr>
                <a:t>學習檢視</a:t>
              </a:r>
              <a:endParaRPr lang="en-US" altLang="zh-TW" b="1" dirty="0" smtClean="0">
                <a:latin typeface="Arial" pitchFamily="34" charset="0"/>
                <a:ea typeface="新細明體" pitchFamily="18" charset="-120"/>
                <a:cs typeface="Arial" pitchFamily="34" charset="0"/>
              </a:endParaRPr>
            </a:p>
          </p:txBody>
        </p:sp>
        <p:sp>
          <p:nvSpPr>
            <p:cNvPr id="130" name="TextBox 129"/>
            <p:cNvSpPr txBox="1"/>
            <p:nvPr/>
          </p:nvSpPr>
          <p:spPr>
            <a:xfrm>
              <a:off x="141507" y="2862983"/>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2</a:t>
              </a:r>
              <a:endParaRPr lang="en-US" sz="2400" b="1" dirty="0">
                <a:latin typeface="Tahoma" pitchFamily="34" charset="0"/>
                <a:cs typeface="Tahoma" pitchFamily="34" charset="0"/>
              </a:endParaRPr>
            </a:p>
          </p:txBody>
        </p:sp>
      </p:grpSp>
      <p:grpSp>
        <p:nvGrpSpPr>
          <p:cNvPr id="139" name="Group 138"/>
          <p:cNvGrpSpPr/>
          <p:nvPr/>
        </p:nvGrpSpPr>
        <p:grpSpPr>
          <a:xfrm>
            <a:off x="-76103" y="4300055"/>
            <a:ext cx="1034029" cy="1099343"/>
            <a:chOff x="-76103" y="4300055"/>
            <a:chExt cx="1034029" cy="1099343"/>
          </a:xfrm>
        </p:grpSpPr>
        <p:pic>
          <p:nvPicPr>
            <p:cNvPr id="9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rot="5400000">
              <a:off x="-108760" y="4332712"/>
              <a:ext cx="1099343" cy="1034029"/>
            </a:xfrm>
            <a:prstGeom prst="rect">
              <a:avLst/>
            </a:prstGeom>
            <a:noFill/>
          </p:spPr>
        </p:pic>
        <p:sp>
          <p:nvSpPr>
            <p:cNvPr id="131" name="TextBox 130"/>
            <p:cNvSpPr txBox="1"/>
            <p:nvPr/>
          </p:nvSpPr>
          <p:spPr>
            <a:xfrm>
              <a:off x="141503" y="463739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3</a:t>
              </a:r>
              <a:endParaRPr lang="en-US" sz="2400" b="1" dirty="0">
                <a:latin typeface="Tahoma" pitchFamily="34" charset="0"/>
                <a:cs typeface="Tahoma" pitchFamily="34" charset="0"/>
              </a:endParaRPr>
            </a:p>
          </p:txBody>
        </p:sp>
      </p:grpSp>
      <p:grpSp>
        <p:nvGrpSpPr>
          <p:cNvPr id="140" name="Group 139"/>
          <p:cNvGrpSpPr/>
          <p:nvPr/>
        </p:nvGrpSpPr>
        <p:grpSpPr>
          <a:xfrm>
            <a:off x="3146157" y="805653"/>
            <a:ext cx="3004263" cy="1466458"/>
            <a:chOff x="3146157" y="805653"/>
            <a:chExt cx="3004263" cy="1466458"/>
          </a:xfrm>
        </p:grpSpPr>
        <p:pic>
          <p:nvPicPr>
            <p:cNvPr id="105"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rot="5400000">
              <a:off x="3113500" y="838310"/>
              <a:ext cx="1099343" cy="1034029"/>
            </a:xfrm>
            <a:prstGeom prst="rect">
              <a:avLst/>
            </a:prstGeom>
            <a:noFill/>
          </p:spPr>
        </p:pic>
        <p:sp>
          <p:nvSpPr>
            <p:cNvPr id="128" name="Rectangle 127"/>
            <p:cNvSpPr/>
            <p:nvPr/>
          </p:nvSpPr>
          <p:spPr>
            <a:xfrm>
              <a:off x="4016812" y="833256"/>
              <a:ext cx="2133608" cy="143885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28600" indent="-228600">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人際關係</a:t>
              </a:r>
              <a:endParaRPr lang="en-US" altLang="zh-TW" sz="2000" b="1" dirty="0" smtClean="0">
                <a:latin typeface="Arial" pitchFamily="34" charset="0"/>
                <a:ea typeface="新細明體" pitchFamily="18" charset="-120"/>
                <a:cs typeface="Arial" pitchFamily="34" charset="0"/>
              </a:endParaRPr>
            </a:p>
            <a:p>
              <a:pPr marL="228600" indent="-228600">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獨立學習能力</a:t>
              </a:r>
              <a:endParaRPr lang="en-US" altLang="zh-TW" sz="2000" b="1" dirty="0" smtClean="0">
                <a:latin typeface="Arial" pitchFamily="34" charset="0"/>
                <a:ea typeface="新細明體" pitchFamily="18" charset="-120"/>
                <a:cs typeface="Arial" pitchFamily="34" charset="0"/>
              </a:endParaRPr>
            </a:p>
            <a:p>
              <a:pPr marL="358775" lvl="1" indent="-179388">
                <a:lnSpc>
                  <a:spcPct val="100000"/>
                </a:lnSpc>
                <a:spcBef>
                  <a:spcPts val="300"/>
                </a:spcBef>
                <a:buFont typeface="Arial" pitchFamily="34" charset="0"/>
                <a:buChar char="•"/>
              </a:pPr>
              <a:r>
                <a:rPr lang="zh-TW" altLang="en-US" sz="2000" b="1" dirty="0" smtClean="0">
                  <a:latin typeface="Arial" pitchFamily="34" charset="0"/>
                  <a:ea typeface="新細明體" pitchFamily="18" charset="-120"/>
                  <a:cs typeface="Arial" pitchFamily="34" charset="0"/>
                </a:rPr>
                <a:t>學習目的</a:t>
              </a:r>
              <a:endParaRPr lang="en-US" altLang="zh-TW" sz="2000" b="1" dirty="0" smtClean="0">
                <a:latin typeface="Arial" pitchFamily="34" charset="0"/>
                <a:ea typeface="新細明體" pitchFamily="18" charset="-120"/>
                <a:cs typeface="Arial" pitchFamily="34" charset="0"/>
              </a:endParaRPr>
            </a:p>
            <a:p>
              <a:pPr marL="358775" lvl="1" indent="-179388">
                <a:lnSpc>
                  <a:spcPct val="100000"/>
                </a:lnSpc>
                <a:spcBef>
                  <a:spcPts val="300"/>
                </a:spcBef>
                <a:buFont typeface="Arial" pitchFamily="34" charset="0"/>
                <a:buChar char="•"/>
              </a:pPr>
              <a:r>
                <a:rPr lang="zh-TW" altLang="en-US" sz="2000" b="1" dirty="0" smtClean="0">
                  <a:latin typeface="Arial" pitchFamily="34" charset="0"/>
                  <a:ea typeface="新細明體" pitchFamily="18" charset="-120"/>
                  <a:cs typeface="Arial" pitchFamily="34" charset="0"/>
                </a:rPr>
                <a:t>目標設定</a:t>
              </a:r>
              <a:endParaRPr lang="en-US" altLang="zh-TW" sz="2000" b="1" dirty="0" smtClean="0">
                <a:latin typeface="Arial" pitchFamily="34" charset="0"/>
                <a:ea typeface="新細明體" pitchFamily="18" charset="-120"/>
                <a:cs typeface="Arial" pitchFamily="34" charset="0"/>
              </a:endParaRPr>
            </a:p>
          </p:txBody>
        </p:sp>
        <p:sp>
          <p:nvSpPr>
            <p:cNvPr id="132" name="TextBox 131"/>
            <p:cNvSpPr txBox="1"/>
            <p:nvPr/>
          </p:nvSpPr>
          <p:spPr>
            <a:xfrm>
              <a:off x="3429079" y="1132109"/>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4</a:t>
              </a:r>
              <a:endParaRPr lang="en-US" sz="2400" b="1" dirty="0">
                <a:latin typeface="Tahoma" pitchFamily="34" charset="0"/>
                <a:cs typeface="Tahoma" pitchFamily="34" charset="0"/>
              </a:endParaRPr>
            </a:p>
          </p:txBody>
        </p:sp>
      </p:grpSp>
      <p:grpSp>
        <p:nvGrpSpPr>
          <p:cNvPr id="141" name="Group 140"/>
          <p:cNvGrpSpPr/>
          <p:nvPr/>
        </p:nvGrpSpPr>
        <p:grpSpPr>
          <a:xfrm>
            <a:off x="3157039" y="2418602"/>
            <a:ext cx="3099922" cy="1361911"/>
            <a:chOff x="3157039" y="2418602"/>
            <a:chExt cx="3099922" cy="1361911"/>
          </a:xfrm>
        </p:grpSpPr>
        <p:sp>
          <p:nvSpPr>
            <p:cNvPr id="169" name="Rectangle 168"/>
            <p:cNvSpPr/>
            <p:nvPr/>
          </p:nvSpPr>
          <p:spPr>
            <a:xfrm>
              <a:off x="4049470" y="2418602"/>
              <a:ext cx="2207491" cy="1361911"/>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學習能力</a:t>
              </a:r>
              <a:endParaRPr lang="en-US" altLang="zh-TW" sz="2000" b="1" dirty="0" smtClean="0">
                <a:latin typeface="Arial" pitchFamily="34" charset="0"/>
                <a:ea typeface="新細明體" pitchFamily="18" charset="-120"/>
                <a:cs typeface="Arial" pitchFamily="34" charset="0"/>
              </a:endParaRPr>
            </a:p>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價值觀</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堅毅</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責任感</a:t>
              </a:r>
              <a:endParaRPr lang="en-US" altLang="zh-TW" sz="2000" b="1" dirty="0" smtClean="0">
                <a:latin typeface="Arial" pitchFamily="34" charset="0"/>
                <a:ea typeface="新細明體" pitchFamily="18" charset="-120"/>
                <a:cs typeface="Arial" pitchFamily="34" charset="0"/>
              </a:endParaRPr>
            </a:p>
          </p:txBody>
        </p:sp>
        <p:pic>
          <p:nvPicPr>
            <p:cNvPr id="107"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rot="5400000">
              <a:off x="3124382" y="2525636"/>
              <a:ext cx="1099343" cy="1034029"/>
            </a:xfrm>
            <a:prstGeom prst="rect">
              <a:avLst/>
            </a:prstGeom>
            <a:noFill/>
          </p:spPr>
        </p:pic>
        <p:sp>
          <p:nvSpPr>
            <p:cNvPr id="133" name="TextBox 132"/>
            <p:cNvSpPr txBox="1"/>
            <p:nvPr/>
          </p:nvSpPr>
          <p:spPr>
            <a:xfrm>
              <a:off x="3407303" y="2862979"/>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5</a:t>
              </a:r>
              <a:endParaRPr lang="en-US" sz="2400" b="1" dirty="0">
                <a:latin typeface="Tahoma" pitchFamily="34" charset="0"/>
                <a:cs typeface="Tahoma" pitchFamily="34" charset="0"/>
              </a:endParaRPr>
            </a:p>
          </p:txBody>
        </p:sp>
      </p:grpSp>
      <p:grpSp>
        <p:nvGrpSpPr>
          <p:cNvPr id="142" name="Group 141"/>
          <p:cNvGrpSpPr/>
          <p:nvPr/>
        </p:nvGrpSpPr>
        <p:grpSpPr>
          <a:xfrm>
            <a:off x="3233237" y="3891045"/>
            <a:ext cx="2917192" cy="2862322"/>
            <a:chOff x="3233237" y="3891045"/>
            <a:chExt cx="2917192" cy="2862322"/>
          </a:xfrm>
        </p:grpSpPr>
        <p:pic>
          <p:nvPicPr>
            <p:cNvPr id="113"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rot="5400000">
              <a:off x="3200580" y="4376252"/>
              <a:ext cx="1099343" cy="1034029"/>
            </a:xfrm>
            <a:prstGeom prst="rect">
              <a:avLst/>
            </a:prstGeom>
            <a:noFill/>
          </p:spPr>
        </p:pic>
        <p:sp>
          <p:nvSpPr>
            <p:cNvPr id="166" name="Rectangle 165"/>
            <p:cNvSpPr/>
            <p:nvPr/>
          </p:nvSpPr>
          <p:spPr>
            <a:xfrm>
              <a:off x="4125673" y="3891045"/>
              <a:ext cx="2024756" cy="2862322"/>
            </a:xfrm>
            <a:prstGeom prst="rect">
              <a:avLst/>
            </a:prstGeom>
            <a:ln/>
          </p:spPr>
          <p:style>
            <a:lnRef idx="1">
              <a:schemeClr val="accent2"/>
            </a:lnRef>
            <a:fillRef idx="2">
              <a:schemeClr val="accent2"/>
            </a:fillRef>
            <a:effectRef idx="1">
              <a:schemeClr val="accent2"/>
            </a:effectRef>
            <a:fontRef idx="minor">
              <a:schemeClr val="dk1"/>
            </a:fontRef>
          </p:style>
          <p:txBody>
            <a:bodyPr wrap="square" rIns="0">
              <a:spAutoFit/>
            </a:bodyPr>
            <a:lstStyle/>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動力</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聯繫</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競爭</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努力</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稱讚</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社群關係</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社會權力</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作業</a:t>
              </a:r>
              <a:endParaRPr lang="en-US" altLang="zh-TW" sz="2000" b="1" dirty="0" smtClean="0">
                <a:latin typeface="Arial" pitchFamily="34" charset="0"/>
                <a:ea typeface="新細明體" pitchFamily="18" charset="-120"/>
                <a:cs typeface="Arial" pitchFamily="34" charset="0"/>
              </a:endParaRPr>
            </a:p>
            <a:p>
              <a:pPr marL="347663" lvl="1" indent="-119063">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獎勵</a:t>
              </a:r>
              <a:endParaRPr lang="en-US" altLang="zh-TW" sz="2000" b="1" dirty="0" smtClean="0">
                <a:latin typeface="Arial" pitchFamily="34" charset="0"/>
                <a:ea typeface="新細明體" pitchFamily="18" charset="-120"/>
                <a:cs typeface="Arial" pitchFamily="34" charset="0"/>
              </a:endParaRPr>
            </a:p>
          </p:txBody>
        </p:sp>
        <p:sp>
          <p:nvSpPr>
            <p:cNvPr id="134" name="TextBox 133"/>
            <p:cNvSpPr txBox="1"/>
            <p:nvPr/>
          </p:nvSpPr>
          <p:spPr>
            <a:xfrm>
              <a:off x="3483501" y="4680937"/>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6</a:t>
              </a:r>
              <a:endParaRPr lang="en-US" sz="2400" b="1" dirty="0">
                <a:latin typeface="Tahoma" pitchFamily="34" charset="0"/>
                <a:cs typeface="Tahoma" pitchFamily="34" charset="0"/>
              </a:endParaRPr>
            </a:p>
          </p:txBody>
        </p:sp>
      </p:grpSp>
      <p:grpSp>
        <p:nvGrpSpPr>
          <p:cNvPr id="143" name="Group 142"/>
          <p:cNvGrpSpPr/>
          <p:nvPr/>
        </p:nvGrpSpPr>
        <p:grpSpPr>
          <a:xfrm>
            <a:off x="6183347" y="794763"/>
            <a:ext cx="2853149" cy="1963455"/>
            <a:chOff x="6183347" y="794763"/>
            <a:chExt cx="2853149" cy="1963455"/>
          </a:xfrm>
        </p:grpSpPr>
        <p:sp>
          <p:nvSpPr>
            <p:cNvPr id="150" name="Rectangle 149"/>
            <p:cNvSpPr/>
            <p:nvPr/>
          </p:nvSpPr>
          <p:spPr>
            <a:xfrm>
              <a:off x="7053929" y="819226"/>
              <a:ext cx="1982567" cy="1938992"/>
            </a:xfrm>
            <a:prstGeom prst="rect">
              <a:avLst/>
            </a:prstGeom>
            <a:solidFill>
              <a:srgbClr val="FFFFCC"/>
            </a:solidFill>
          </p:spPr>
          <p:style>
            <a:lnRef idx="1">
              <a:schemeClr val="accent3"/>
            </a:lnRef>
            <a:fillRef idx="2">
              <a:schemeClr val="accent3"/>
            </a:fillRef>
            <a:effectRef idx="1">
              <a:schemeClr val="accent3"/>
            </a:effectRef>
            <a:fontRef idx="minor">
              <a:schemeClr val="dk1"/>
            </a:fontRef>
          </p:style>
          <p:txBody>
            <a:bodyPr wrap="square" rIns="0">
              <a:spAutoFit/>
            </a:bodyPr>
            <a:lstStyle/>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自我概念</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校園生活</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數學</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親子關係</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朋輩關係</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閱讀</a:t>
              </a:r>
              <a:endParaRPr lang="en-US" altLang="zh-TW" sz="2000" b="1" dirty="0" smtClean="0">
                <a:latin typeface="Arial" pitchFamily="34" charset="0"/>
                <a:ea typeface="新細明體" pitchFamily="18" charset="-120"/>
                <a:cs typeface="Arial" pitchFamily="34" charset="0"/>
              </a:endParaRPr>
            </a:p>
          </p:txBody>
        </p:sp>
        <p:pic>
          <p:nvPicPr>
            <p:cNvPr id="114" name="Picture 2" descr="C:\Documents and Settings\dell user\Local Settings\Temporary Internet Files\Content.IE5\9GSR1981\MC900433853[2].png"/>
            <p:cNvPicPr>
              <a:picLocks noChangeAspect="1" noChangeArrowheads="1"/>
            </p:cNvPicPr>
            <p:nvPr/>
          </p:nvPicPr>
          <p:blipFill>
            <a:blip r:embed="rId2" cstate="print"/>
            <a:srcRect/>
            <a:stretch>
              <a:fillRect/>
            </a:stretch>
          </p:blipFill>
          <p:spPr bwMode="auto">
            <a:xfrm rot="5400000">
              <a:off x="6150690" y="827420"/>
              <a:ext cx="1099343" cy="1034029"/>
            </a:xfrm>
            <a:prstGeom prst="rect">
              <a:avLst/>
            </a:prstGeom>
            <a:noFill/>
          </p:spPr>
        </p:pic>
        <p:sp>
          <p:nvSpPr>
            <p:cNvPr id="135" name="TextBox 134"/>
            <p:cNvSpPr txBox="1"/>
            <p:nvPr/>
          </p:nvSpPr>
          <p:spPr>
            <a:xfrm>
              <a:off x="6466269" y="1142991"/>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7</a:t>
              </a:r>
              <a:endParaRPr lang="en-US" sz="2400" b="1" dirty="0">
                <a:latin typeface="Tahoma" pitchFamily="34" charset="0"/>
                <a:cs typeface="Tahoma" pitchFamily="34" charset="0"/>
              </a:endParaRPr>
            </a:p>
          </p:txBody>
        </p:sp>
      </p:grpSp>
      <p:grpSp>
        <p:nvGrpSpPr>
          <p:cNvPr id="144" name="Group 143"/>
          <p:cNvGrpSpPr/>
          <p:nvPr/>
        </p:nvGrpSpPr>
        <p:grpSpPr>
          <a:xfrm>
            <a:off x="6183347" y="2873964"/>
            <a:ext cx="2853149" cy="1982387"/>
            <a:chOff x="6183347" y="2482089"/>
            <a:chExt cx="2853149" cy="1982387"/>
          </a:xfrm>
        </p:grpSpPr>
        <p:sp>
          <p:nvSpPr>
            <p:cNvPr id="147" name="Rectangle 146"/>
            <p:cNvSpPr/>
            <p:nvPr/>
          </p:nvSpPr>
          <p:spPr>
            <a:xfrm>
              <a:off x="7053924" y="2525484"/>
              <a:ext cx="1982572" cy="193899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19063" indent="-119063">
                <a:lnSpc>
                  <a:spcPct val="100000"/>
                </a:lnSpc>
                <a:spcBef>
                  <a:spcPts val="300"/>
                </a:spcBef>
                <a:buFont typeface="Wingdings" pitchFamily="2" charset="2"/>
                <a:buChar char="q"/>
              </a:pPr>
              <a:r>
                <a:rPr lang="zh-TW" altLang="en-US" sz="2000" b="1" dirty="0" smtClean="0">
                  <a:latin typeface="Arial" pitchFamily="34" charset="0"/>
                  <a:ea typeface="新細明體" pitchFamily="18" charset="-120"/>
                  <a:cs typeface="Arial" pitchFamily="34" charset="0"/>
                </a:rPr>
                <a:t>價值觀</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對國家的態度</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操行</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承擔</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和諧人際關係</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良好行為</a:t>
              </a:r>
              <a:endParaRPr lang="en-US" altLang="zh-TW" sz="2000" b="1" dirty="0" smtClean="0">
                <a:latin typeface="Arial" pitchFamily="34" charset="0"/>
                <a:ea typeface="新細明體" pitchFamily="18" charset="-120"/>
                <a:cs typeface="Arial" pitchFamily="34" charset="0"/>
              </a:endParaRPr>
            </a:p>
          </p:txBody>
        </p:sp>
        <p:pic>
          <p:nvPicPr>
            <p:cNvPr id="116" name="Picture 2" descr="C:\Documents and Settings\dell user\Local Settings\Temporary Internet Files\Content.IE5\9GSR1981\MC900433853[2].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rot="5400000">
              <a:off x="6150690" y="2514746"/>
              <a:ext cx="1099343" cy="1034029"/>
            </a:xfrm>
            <a:prstGeom prst="rect">
              <a:avLst/>
            </a:prstGeom>
            <a:noFill/>
          </p:spPr>
        </p:pic>
        <p:sp>
          <p:nvSpPr>
            <p:cNvPr id="136" name="TextBox 135"/>
            <p:cNvSpPr txBox="1"/>
            <p:nvPr/>
          </p:nvSpPr>
          <p:spPr>
            <a:xfrm>
              <a:off x="6444493" y="2873861"/>
              <a:ext cx="489858" cy="387798"/>
            </a:xfrm>
            <a:prstGeom prst="rect">
              <a:avLst/>
            </a:prstGeom>
            <a:noFill/>
          </p:spPr>
          <p:txBody>
            <a:bodyPr wrap="square" rtlCol="0">
              <a:spAutoFit/>
            </a:bodyPr>
            <a:lstStyle/>
            <a:p>
              <a:r>
                <a:rPr lang="en-US" sz="2400" b="1" dirty="0" smtClean="0">
                  <a:latin typeface="Tahoma" pitchFamily="34" charset="0"/>
                  <a:cs typeface="Tahoma" pitchFamily="34" charset="0"/>
                </a:rPr>
                <a:t>8</a:t>
              </a:r>
              <a:endParaRPr lang="en-US" sz="2400" b="1" dirty="0">
                <a:latin typeface="Tahoma" pitchFamily="34" charset="0"/>
                <a:cs typeface="Tahoma" pitchFamily="34" charset="0"/>
              </a:endParaRPr>
            </a:p>
          </p:txBody>
        </p:sp>
      </p:grpSp>
      <p:sp>
        <p:nvSpPr>
          <p:cNvPr id="145" name="Rectangle 144"/>
          <p:cNvSpPr/>
          <p:nvPr/>
        </p:nvSpPr>
        <p:spPr>
          <a:xfrm>
            <a:off x="827311" y="3940452"/>
            <a:ext cx="2373089" cy="2862322"/>
          </a:xfrm>
          <a:prstGeom prst="rect">
            <a:avLst/>
          </a:prstGeom>
          <a:ln/>
        </p:spPr>
        <p:style>
          <a:lnRef idx="1">
            <a:schemeClr val="accent5"/>
          </a:lnRef>
          <a:fillRef idx="2">
            <a:schemeClr val="accent5"/>
          </a:fillRef>
          <a:effectRef idx="1">
            <a:schemeClr val="accent5"/>
          </a:effectRef>
          <a:fontRef idx="minor">
            <a:schemeClr val="dk1"/>
          </a:fontRef>
        </p:style>
        <p:txBody>
          <a:bodyPr wrap="square" rIns="0">
            <a:spAutoFit/>
          </a:bodyPr>
          <a:lstStyle/>
          <a:p>
            <a:pPr marL="119063" indent="-119063">
              <a:lnSpc>
                <a:spcPct val="100000"/>
              </a:lnSpc>
              <a:spcBef>
                <a:spcPts val="0"/>
              </a:spcBef>
              <a:buFont typeface="Wingdings" pitchFamily="2" charset="2"/>
              <a:buChar char="q"/>
            </a:pPr>
            <a:r>
              <a:rPr lang="zh-TW" altLang="en-US" sz="2000" b="1" dirty="0" smtClean="0">
                <a:latin typeface="Arial" pitchFamily="34" charset="0"/>
                <a:ea typeface="新細明體" pitchFamily="18" charset="-120"/>
                <a:cs typeface="Arial" pitchFamily="34" charset="0"/>
              </a:rPr>
              <a:t>獨立學習能力</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學習自我概念</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自我完善</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尋找協助</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好奇</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策略性求助</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控制學習環境</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學習計劃</a:t>
            </a:r>
            <a:endParaRPr lang="en-US" altLang="zh-TW" sz="2000" b="1" dirty="0" smtClean="0">
              <a:latin typeface="Arial" pitchFamily="34" charset="0"/>
              <a:ea typeface="新細明體" pitchFamily="18" charset="-120"/>
              <a:cs typeface="Arial" pitchFamily="34" charset="0"/>
            </a:endParaRPr>
          </a:p>
          <a:p>
            <a:pPr marL="228600" lvl="1" indent="-109538">
              <a:lnSpc>
                <a:spcPct val="100000"/>
              </a:lnSpc>
              <a:spcBef>
                <a:spcPts val="0"/>
              </a:spcBef>
              <a:buFont typeface="Arial" pitchFamily="34" charset="0"/>
              <a:buChar char="•"/>
            </a:pPr>
            <a:r>
              <a:rPr lang="zh-TW" altLang="en-US" sz="2000" b="1" dirty="0" smtClean="0">
                <a:latin typeface="Arial" pitchFamily="34" charset="0"/>
                <a:ea typeface="新細明體" pitchFamily="18" charset="-120"/>
                <a:cs typeface="Arial" pitchFamily="34" charset="0"/>
              </a:rPr>
              <a:t>學習的價值</a:t>
            </a:r>
            <a:endParaRPr lang="en-US" altLang="zh-TW" sz="2000" b="1" dirty="0" smtClean="0">
              <a:latin typeface="Arial" pitchFamily="34" charset="0"/>
              <a:ea typeface="新細明體" pitchFamily="18" charset="-120"/>
              <a:cs typeface="Arial" pitchFamily="34" charset="0"/>
            </a:endParaRPr>
          </a:p>
        </p:txBody>
      </p:sp>
      <p:sp>
        <p:nvSpPr>
          <p:cNvPr id="35" name="Slide Number Placeholder 34"/>
          <p:cNvSpPr>
            <a:spLocks noGrp="1"/>
          </p:cNvSpPr>
          <p:nvPr>
            <p:ph type="sldNum" sz="quarter" idx="12"/>
          </p:nvPr>
        </p:nvSpPr>
        <p:spPr/>
        <p:txBody>
          <a:bodyPr/>
          <a:lstStyle/>
          <a:p>
            <a:fld id="{6AD1C6FD-A228-4DFF-9C48-5B61C80157C8}" type="slidenum">
              <a:rPr lang="en-US" altLang="zh-TW" smtClean="0"/>
              <a:pPr/>
              <a:t>30</a:t>
            </a:fld>
            <a:endParaRPr lang="zh-TW" alt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969" y="707571"/>
            <a:ext cx="7789179" cy="129266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使用</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 </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的原則</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4743408" y="2876445"/>
            <a:ext cx="4143375" cy="359092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31</a:t>
            </a:fld>
            <a:endParaRPr lang="zh-TW" alt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4971" y="1191803"/>
            <a:ext cx="6028914" cy="4922394"/>
          </a:xfrm>
        </p:spPr>
        <p:txBody>
          <a:bodyPr>
            <a:normAutofit lnSpcReduction="10000"/>
          </a:bodyPr>
          <a:lstStyle/>
          <a:p>
            <a:pPr>
              <a:lnSpc>
                <a:spcPct val="110000"/>
              </a:lnSpc>
              <a:spcBef>
                <a:spcPts val="2400"/>
              </a:spcBef>
              <a:buSzPct val="75000"/>
              <a:buFont typeface="Wingdings" pitchFamily="2" charset="2"/>
              <a:buChar char="l"/>
            </a:pPr>
            <a:r>
              <a:rPr lang="en-US" sz="3600" b="1" dirty="0" err="1" smtClean="0"/>
              <a:t>收集學生在</a:t>
            </a:r>
            <a:r>
              <a:rPr lang="en-US" sz="3600" b="1" dirty="0" smtClean="0">
                <a:latin typeface="Arial" pitchFamily="34" charset="0"/>
                <a:cs typeface="Arial" pitchFamily="34" charset="0"/>
              </a:rPr>
              <a:t> APASO-II </a:t>
            </a:r>
            <a:r>
              <a:rPr lang="en-US" sz="3600" b="1" dirty="0" err="1" smtClean="0"/>
              <a:t>的數據的目的</a:t>
            </a:r>
            <a:r>
              <a:rPr lang="en-US" sz="3600" b="1" dirty="0" smtClean="0"/>
              <a:t> </a:t>
            </a:r>
            <a:r>
              <a:rPr lang="zh-TW" altLang="en-US" sz="3600" b="1" dirty="0" smtClean="0"/>
              <a:t>是什麼？</a:t>
            </a:r>
            <a:endParaRPr lang="en-US" sz="3600" b="1" dirty="0" smtClean="0">
              <a:solidFill>
                <a:schemeClr val="tx1"/>
              </a:solidFill>
              <a:latin typeface="Arial" pitchFamily="34" charset="0"/>
              <a:cs typeface="Arial" pitchFamily="34" charset="0"/>
            </a:endParaRPr>
          </a:p>
          <a:p>
            <a:pPr>
              <a:lnSpc>
                <a:spcPct val="110000"/>
              </a:lnSpc>
              <a:spcBef>
                <a:spcPts val="2400"/>
              </a:spcBef>
              <a:buSzPct val="75000"/>
              <a:buFont typeface="Wingdings" pitchFamily="2" charset="2"/>
              <a:buChar char="l"/>
            </a:pPr>
            <a:r>
              <a:rPr lang="en-US" sz="3600" b="1" dirty="0" err="1" smtClean="0"/>
              <a:t>這樣做是否旨在了解學生的概況</a:t>
            </a:r>
            <a:r>
              <a:rPr lang="en-US" sz="3600" b="1" dirty="0" smtClean="0"/>
              <a:t>？</a:t>
            </a:r>
            <a:r>
              <a:rPr lang="zh-TW" altLang="en-US" sz="3600" b="1" dirty="0" smtClean="0"/>
              <a:t>抑</a:t>
            </a:r>
            <a:r>
              <a:rPr lang="en-US" sz="3600" b="1" dirty="0" err="1" smtClean="0"/>
              <a:t>或是要找出某個活動的成效</a:t>
            </a:r>
            <a:r>
              <a:rPr lang="en-US" sz="3600" b="1" dirty="0" smtClean="0"/>
              <a:t>？</a:t>
            </a:r>
          </a:p>
          <a:p>
            <a:pPr>
              <a:lnSpc>
                <a:spcPct val="110000"/>
              </a:lnSpc>
              <a:spcBef>
                <a:spcPts val="2400"/>
              </a:spcBef>
              <a:buSzPct val="75000"/>
              <a:buFont typeface="Wingdings" pitchFamily="2" charset="2"/>
              <a:buChar char="l"/>
            </a:pPr>
            <a:r>
              <a:rPr lang="en-US" sz="3600" b="1" dirty="0" err="1" smtClean="0"/>
              <a:t>換言之，為什麼要收集學生數據呢</a:t>
            </a:r>
            <a:r>
              <a:rPr lang="en-US" sz="3600" b="1" dirty="0" smtClean="0"/>
              <a:t>？</a:t>
            </a:r>
            <a:endParaRPr lang="zh-TW" altLang="en-US" sz="3600" b="1" dirty="0">
              <a:latin typeface="Arial" pitchFamily="34" charset="0"/>
              <a:cs typeface="Arial" pitchFamily="34" charset="0"/>
            </a:endParaRPr>
          </a:p>
        </p:txBody>
      </p:sp>
      <p:grpSp>
        <p:nvGrpSpPr>
          <p:cNvPr id="2" name="Group 10"/>
          <p:cNvGrpSpPr/>
          <p:nvPr/>
        </p:nvGrpSpPr>
        <p:grpSpPr>
          <a:xfrm>
            <a:off x="249382" y="1440329"/>
            <a:ext cx="2434441" cy="1754133"/>
            <a:chOff x="511629" y="1015775"/>
            <a:chExt cx="1828800" cy="1982073"/>
          </a:xfrm>
        </p:grpSpPr>
        <p:pic>
          <p:nvPicPr>
            <p:cNvPr id="135174" name="Picture 6"/>
            <p:cNvPicPr>
              <a:picLocks noChangeAspect="1" noChangeArrowheads="1"/>
            </p:cNvPicPr>
            <p:nvPr/>
          </p:nvPicPr>
          <p:blipFill>
            <a:blip r:embed="rId2" cstate="print"/>
            <a:srcRect/>
            <a:stretch>
              <a:fillRect/>
            </a:stretch>
          </p:blipFill>
          <p:spPr bwMode="auto">
            <a:xfrm>
              <a:off x="511629" y="1015775"/>
              <a:ext cx="1828800" cy="1800225"/>
            </a:xfrm>
            <a:prstGeom prst="rect">
              <a:avLst/>
            </a:prstGeom>
            <a:noFill/>
            <a:ln w="9525">
              <a:noFill/>
              <a:miter lim="800000"/>
              <a:headEnd/>
              <a:tailEnd/>
            </a:ln>
          </p:spPr>
        </p:pic>
        <p:sp>
          <p:nvSpPr>
            <p:cNvPr id="10" name="TextBox 9"/>
            <p:cNvSpPr txBox="1"/>
            <p:nvPr/>
          </p:nvSpPr>
          <p:spPr>
            <a:xfrm>
              <a:off x="576944" y="1491345"/>
              <a:ext cx="1698171" cy="1506503"/>
            </a:xfrm>
            <a:prstGeom prst="rect">
              <a:avLst/>
            </a:prstGeom>
            <a:noFill/>
          </p:spPr>
          <p:txBody>
            <a:bodyPr wrap="square" rtlCol="0">
              <a:spAutoFit/>
            </a:bodyPr>
            <a:lstStyle/>
            <a:p>
              <a:pPr algn="ctr">
                <a:lnSpc>
                  <a:spcPct val="120000"/>
                </a:lnSpc>
                <a:spcBef>
                  <a:spcPts val="0"/>
                </a:spcBef>
              </a:pPr>
              <a:r>
                <a:rPr lang="zh-TW" altLang="en-US" sz="4000" b="1" dirty="0" smtClean="0">
                  <a:solidFill>
                    <a:srgbClr val="0033CC"/>
                  </a:solidFill>
                  <a:latin typeface="Arial" pitchFamily="34" charset="0"/>
                  <a:cs typeface="Arial" pitchFamily="34" charset="0"/>
                </a:rPr>
                <a:t>使用目的</a:t>
              </a:r>
              <a:endParaRPr lang="en-US" sz="4000" dirty="0"/>
            </a:p>
          </p:txBody>
        </p:sp>
      </p:grpSp>
      <p:sp>
        <p:nvSpPr>
          <p:cNvPr id="12" name="Title 1"/>
          <p:cNvSpPr txBox="1">
            <a:spLocks/>
          </p:cNvSpPr>
          <p:nvPr/>
        </p:nvSpPr>
        <p:spPr>
          <a:xfrm>
            <a:off x="65316" y="321026"/>
            <a:ext cx="8958943" cy="606057"/>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32</a:t>
            </a:fld>
            <a:endParaRPr lang="zh-TW" alt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0344" y="1534886"/>
            <a:ext cx="5760524" cy="4400430"/>
          </a:xfrm>
        </p:spPr>
        <p:txBody>
          <a:bodyPr>
            <a:noAutofit/>
          </a:bodyPr>
          <a:lstStyle/>
          <a:p>
            <a:pPr>
              <a:lnSpc>
                <a:spcPct val="120000"/>
              </a:lnSpc>
              <a:spcBef>
                <a:spcPts val="2400"/>
              </a:spcBef>
              <a:buSzPct val="75000"/>
              <a:buFont typeface="Wingdings" pitchFamily="2" charset="2"/>
              <a:buChar char="l"/>
            </a:pPr>
            <a:r>
              <a:rPr lang="en-US" sz="4000" b="1" dirty="0" err="1" smtClean="0"/>
              <a:t>不建議使用同一個量度工具的次數太過頻密</a:t>
            </a:r>
            <a:endParaRPr lang="en-US" sz="4000" b="1" dirty="0" smtClean="0">
              <a:latin typeface="Arial" pitchFamily="34" charset="0"/>
              <a:cs typeface="Arial" pitchFamily="34" charset="0"/>
            </a:endParaRPr>
          </a:p>
          <a:p>
            <a:pPr>
              <a:lnSpc>
                <a:spcPct val="120000"/>
              </a:lnSpc>
              <a:spcBef>
                <a:spcPts val="2400"/>
              </a:spcBef>
              <a:buSzPct val="75000"/>
              <a:buFont typeface="Wingdings" pitchFamily="2" charset="2"/>
              <a:buChar char="l"/>
            </a:pPr>
            <a:r>
              <a:rPr lang="zh-TW" altLang="en-US" sz="4000" b="1" dirty="0" smtClean="0"/>
              <a:t>至少應相隔六個月，最理想的頻次為一個學年一次。</a:t>
            </a:r>
          </a:p>
        </p:txBody>
      </p:sp>
      <p:sp>
        <p:nvSpPr>
          <p:cNvPr id="5" name="Title 1"/>
          <p:cNvSpPr txBox="1">
            <a:spLocks/>
          </p:cNvSpPr>
          <p:nvPr/>
        </p:nvSpPr>
        <p:spPr>
          <a:xfrm>
            <a:off x="87082" y="484320"/>
            <a:ext cx="8958943" cy="606057"/>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5"/>
          <p:cNvGrpSpPr/>
          <p:nvPr/>
        </p:nvGrpSpPr>
        <p:grpSpPr>
          <a:xfrm>
            <a:off x="511629" y="1636277"/>
            <a:ext cx="2198913" cy="1800225"/>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76945" y="1491345"/>
              <a:ext cx="1584796" cy="700256"/>
            </a:xfrm>
            <a:prstGeom prst="rect">
              <a:avLst/>
            </a:prstGeom>
            <a:noFill/>
          </p:spPr>
          <p:txBody>
            <a:bodyPr wrap="square" rtlCol="0">
              <a:spAutoFit/>
            </a:bodyPr>
            <a:lstStyle/>
            <a:p>
              <a:pPr>
                <a:lnSpc>
                  <a:spcPct val="120000"/>
                </a:lnSpc>
                <a:spcBef>
                  <a:spcPts val="0"/>
                </a:spcBef>
              </a:pPr>
              <a:r>
                <a:rPr lang="zh-TW" altLang="en-US" sz="3600" b="1" dirty="0" smtClean="0">
                  <a:solidFill>
                    <a:srgbClr val="0033CC"/>
                  </a:solidFill>
                  <a:latin typeface="Arial" pitchFamily="34" charset="0"/>
                  <a:cs typeface="Arial" pitchFamily="34" charset="0"/>
                </a:rPr>
                <a:t>使用頻次</a:t>
              </a:r>
              <a:endParaRPr lang="en-US" sz="3600" dirty="0"/>
            </a:p>
          </p:txBody>
        </p:sp>
      </p:grpSp>
      <p:sp>
        <p:nvSpPr>
          <p:cNvPr id="8" name="Slide Number Placeholder 7"/>
          <p:cNvSpPr>
            <a:spLocks noGrp="1"/>
          </p:cNvSpPr>
          <p:nvPr>
            <p:ph type="sldNum" sz="quarter" idx="12"/>
          </p:nvPr>
        </p:nvSpPr>
        <p:spPr/>
        <p:txBody>
          <a:bodyPr/>
          <a:lstStyle/>
          <a:p>
            <a:fld id="{811AAEEF-F233-4E32-A923-D4DF4B556C67}" type="slidenum">
              <a:rPr lang="en-US" altLang="zh-TW" smtClean="0"/>
              <a:pPr/>
              <a:t>33</a:t>
            </a:fld>
            <a:endParaRPr lang="zh-TW" alt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6126" y="1942626"/>
            <a:ext cx="5644740" cy="1828786"/>
          </a:xfrm>
        </p:spPr>
        <p:txBody>
          <a:bodyPr>
            <a:noAutofit/>
          </a:bodyPr>
          <a:lstStyle/>
          <a:p>
            <a:pPr>
              <a:lnSpc>
                <a:spcPct val="150000"/>
              </a:lnSpc>
              <a:spcBef>
                <a:spcPts val="1800"/>
              </a:spcBef>
              <a:buSzPct val="75000"/>
              <a:buFont typeface="Wingdings" pitchFamily="2" charset="2"/>
              <a:buChar char="l"/>
            </a:pPr>
            <a:r>
              <a:rPr lang="zh-TW" altLang="en-US" sz="4400" b="1" dirty="0" smtClean="0"/>
              <a:t>任何一次施測，不宜超過 </a:t>
            </a:r>
            <a:r>
              <a:rPr lang="en-US" altLang="zh-TW" sz="4400" b="1" dirty="0" smtClean="0"/>
              <a:t>60</a:t>
            </a:r>
            <a:r>
              <a:rPr lang="zh-TW" altLang="en-US" sz="4400" b="1" dirty="0" smtClean="0"/>
              <a:t>至</a:t>
            </a:r>
            <a:r>
              <a:rPr lang="en-US" altLang="zh-TW" sz="4400" b="1" dirty="0" smtClean="0"/>
              <a:t>80</a:t>
            </a:r>
            <a:r>
              <a:rPr lang="zh-TW" altLang="en-US" sz="4400" b="1" dirty="0" smtClean="0"/>
              <a:t>條題項。</a:t>
            </a:r>
            <a:endParaRPr lang="zh-TW" altLang="en-US" sz="4400" b="1" dirty="0" smtClean="0">
              <a:latin typeface="Arial" pitchFamily="34" charset="0"/>
              <a:cs typeface="Arial" pitchFamily="34" charset="0"/>
            </a:endParaRPr>
          </a:p>
        </p:txBody>
      </p:sp>
      <p:sp>
        <p:nvSpPr>
          <p:cNvPr id="5" name="Title 1"/>
          <p:cNvSpPr txBox="1">
            <a:spLocks/>
          </p:cNvSpPr>
          <p:nvPr/>
        </p:nvSpPr>
        <p:spPr>
          <a:xfrm>
            <a:off x="87082" y="734698"/>
            <a:ext cx="8958943" cy="606057"/>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3"/>
          <p:cNvGrpSpPr/>
          <p:nvPr/>
        </p:nvGrpSpPr>
        <p:grpSpPr>
          <a:xfrm>
            <a:off x="511629" y="2213235"/>
            <a:ext cx="2198913" cy="1800225"/>
            <a:chOff x="511629" y="1015775"/>
            <a:chExt cx="1664043" cy="1800225"/>
          </a:xfrm>
        </p:grpSpPr>
        <p:pic>
          <p:nvPicPr>
            <p:cNvPr id="6" name="Picture 5"/>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7" name="TextBox 6"/>
            <p:cNvSpPr txBox="1"/>
            <p:nvPr/>
          </p:nvSpPr>
          <p:spPr>
            <a:xfrm>
              <a:off x="576945" y="1491345"/>
              <a:ext cx="1584796" cy="700256"/>
            </a:xfrm>
            <a:prstGeom prst="rect">
              <a:avLst/>
            </a:prstGeom>
            <a:noFill/>
          </p:spPr>
          <p:txBody>
            <a:bodyPr wrap="square" rtlCol="0">
              <a:spAutoFit/>
            </a:bodyPr>
            <a:lstStyle/>
            <a:p>
              <a:pPr>
                <a:lnSpc>
                  <a:spcPct val="120000"/>
                </a:lnSpc>
                <a:spcBef>
                  <a:spcPts val="0"/>
                </a:spcBef>
              </a:pPr>
              <a:r>
                <a:rPr lang="zh-TW" altLang="en-US" sz="3600" b="1" dirty="0" smtClean="0">
                  <a:solidFill>
                    <a:srgbClr val="0033CC"/>
                  </a:solidFill>
                  <a:latin typeface="Arial" pitchFamily="34" charset="0"/>
                  <a:cs typeface="Arial" pitchFamily="34" charset="0"/>
                </a:rPr>
                <a:t>題項數量</a:t>
              </a:r>
              <a:endParaRPr lang="en-US" sz="3600" dirty="0"/>
            </a:p>
          </p:txBody>
        </p:sp>
      </p:grpSp>
      <p:sp>
        <p:nvSpPr>
          <p:cNvPr id="8" name="Slide Number Placeholder 7"/>
          <p:cNvSpPr>
            <a:spLocks noGrp="1"/>
          </p:cNvSpPr>
          <p:nvPr>
            <p:ph type="sldNum" sz="quarter" idx="12"/>
          </p:nvPr>
        </p:nvSpPr>
        <p:spPr/>
        <p:txBody>
          <a:bodyPr/>
          <a:lstStyle/>
          <a:p>
            <a:fld id="{811AAEEF-F233-4E32-A923-D4DF4B556C67}" type="slidenum">
              <a:rPr lang="en-US" altLang="zh-TW" smtClean="0"/>
              <a:pPr/>
              <a:t>34</a:t>
            </a:fld>
            <a:endParaRPr lang="zh-TW" alt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1948" y="1436919"/>
            <a:ext cx="6206238" cy="5032120"/>
          </a:xfrm>
        </p:spPr>
        <p:txBody>
          <a:bodyPr>
            <a:normAutofit lnSpcReduction="10000"/>
          </a:bodyPr>
          <a:lstStyle/>
          <a:p>
            <a:pPr>
              <a:spcBef>
                <a:spcPts val="2400"/>
              </a:spcBef>
              <a:buSzPct val="75000"/>
              <a:buFont typeface="Wingdings" pitchFamily="2" charset="2"/>
              <a:buChar char="l"/>
            </a:pPr>
            <a:r>
              <a:rPr lang="zh-TW" altLang="en-US" sz="3600" b="1" dirty="0" smtClean="0"/>
              <a:t>目前的常模建構於</a:t>
            </a:r>
            <a:r>
              <a:rPr lang="en-US" altLang="zh-TW" sz="3600" b="1" dirty="0" smtClean="0"/>
              <a:t>2010</a:t>
            </a:r>
            <a:r>
              <a:rPr lang="zh-TW" altLang="en-US" sz="3600" b="1" dirty="0" smtClean="0"/>
              <a:t>年</a:t>
            </a:r>
            <a:r>
              <a:rPr lang="en-US" altLang="zh-TW" sz="3600" b="1" dirty="0" smtClean="0"/>
              <a:t>3</a:t>
            </a:r>
            <a:r>
              <a:rPr lang="zh-TW" altLang="en-US" sz="3600" b="1" dirty="0" smtClean="0"/>
              <a:t>月至</a:t>
            </a:r>
            <a:r>
              <a:rPr lang="en-US" altLang="zh-TW" sz="3600" b="1" dirty="0" smtClean="0"/>
              <a:t>4</a:t>
            </a:r>
            <a:r>
              <a:rPr lang="zh-TW" altLang="en-US" sz="3600" b="1" dirty="0" smtClean="0"/>
              <a:t>月</a:t>
            </a:r>
            <a:endParaRPr lang="en-US" sz="3600" b="1" dirty="0" smtClean="0">
              <a:solidFill>
                <a:schemeClr val="tx1"/>
              </a:solidFill>
              <a:latin typeface="Arial" pitchFamily="34" charset="0"/>
              <a:cs typeface="Arial" pitchFamily="34" charset="0"/>
            </a:endParaRPr>
          </a:p>
          <a:p>
            <a:pPr>
              <a:spcBef>
                <a:spcPts val="2400"/>
              </a:spcBef>
              <a:buSzPct val="75000"/>
              <a:buFont typeface="Wingdings" pitchFamily="2" charset="2"/>
              <a:buChar char="l"/>
            </a:pPr>
            <a:r>
              <a:rPr lang="en-US" sz="3600" b="1" dirty="0" err="1" smtClean="0"/>
              <a:t>用者</a:t>
            </a:r>
            <a:r>
              <a:rPr lang="zh-TW" altLang="en-US" sz="3600" b="1" dirty="0" smtClean="0"/>
              <a:t>在應用</a:t>
            </a:r>
            <a:r>
              <a:rPr lang="en-US" sz="3600" b="1" dirty="0" err="1" smtClean="0"/>
              <a:t>這些常模數據</a:t>
            </a:r>
            <a:r>
              <a:rPr lang="en-US" sz="3600" b="1" dirty="0" smtClean="0"/>
              <a:t>，</a:t>
            </a:r>
            <a:r>
              <a:rPr lang="zh-TW" altLang="en-US" sz="3600" b="1" dirty="0" smtClean="0"/>
              <a:t>以比較</a:t>
            </a:r>
            <a:r>
              <a:rPr lang="en-US" sz="3600" b="1" dirty="0" err="1" smtClean="0"/>
              <a:t>在其他時段所收集的數據</a:t>
            </a:r>
            <a:r>
              <a:rPr lang="zh-TW" altLang="en-US" sz="3600" b="1" dirty="0" smtClean="0"/>
              <a:t>時，</a:t>
            </a:r>
            <a:r>
              <a:rPr lang="en-US" sz="3600" b="1" dirty="0" smtClean="0"/>
              <a:t>應</a:t>
            </a:r>
            <a:r>
              <a:rPr lang="zh-TW" altLang="en-US" sz="3600" b="1" dirty="0" smtClean="0"/>
              <a:t>該留意兩組</a:t>
            </a:r>
            <a:r>
              <a:rPr lang="en-US" sz="3600" b="1" dirty="0" err="1" smtClean="0"/>
              <a:t>數據</a:t>
            </a:r>
            <a:r>
              <a:rPr lang="zh-TW" altLang="en-US" sz="3600" b="1" dirty="0" smtClean="0"/>
              <a:t>的收集時間有所不同。</a:t>
            </a:r>
            <a:endParaRPr lang="zh-TW" sz="3600" b="1" dirty="0" smtClean="0">
              <a:solidFill>
                <a:schemeClr val="tx1"/>
              </a:solidFill>
              <a:latin typeface="Arial" pitchFamily="34" charset="0"/>
              <a:cs typeface="Arial" pitchFamily="34" charset="0"/>
            </a:endParaRPr>
          </a:p>
          <a:p>
            <a:pPr>
              <a:spcBef>
                <a:spcPts val="2400"/>
              </a:spcBef>
              <a:buSzPct val="75000"/>
              <a:buFont typeface="Wingdings" pitchFamily="2" charset="2"/>
              <a:buChar char="l"/>
            </a:pPr>
            <a:r>
              <a:rPr lang="en-US" altLang="zh-TW" sz="3600" b="1" dirty="0" smtClean="0"/>
              <a:t>APASO-II</a:t>
            </a:r>
            <a:r>
              <a:rPr lang="zh-TW" altLang="en-US" sz="3600" b="1" dirty="0" smtClean="0"/>
              <a:t>不會提供某些常模， 例如每級不同年齡的常模。</a:t>
            </a:r>
            <a:endParaRPr lang="zh-TW" sz="3600" b="1" dirty="0" smtClean="0">
              <a:solidFill>
                <a:schemeClr val="tx1"/>
              </a:solidFill>
              <a:latin typeface="Arial" pitchFamily="34" charset="0"/>
              <a:cs typeface="Arial" pitchFamily="34" charset="0"/>
            </a:endParaRPr>
          </a:p>
        </p:txBody>
      </p:sp>
      <p:sp>
        <p:nvSpPr>
          <p:cNvPr id="5" name="Title 1"/>
          <p:cNvSpPr>
            <a:spLocks noGrp="1"/>
          </p:cNvSpPr>
          <p:nvPr>
            <p:ph type="title"/>
          </p:nvPr>
        </p:nvSpPr>
        <p:spPr>
          <a:xfrm>
            <a:off x="87082" y="462548"/>
            <a:ext cx="8958943" cy="606057"/>
          </a:xfrm>
        </p:spPr>
        <p:txBody>
          <a:bodyPr>
            <a:noAutofit/>
          </a:bodyPr>
          <a:lstStyle/>
          <a:p>
            <a:pPr lvl="0">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6"/>
          <p:cNvGrpSpPr/>
          <p:nvPr/>
        </p:nvGrpSpPr>
        <p:grpSpPr>
          <a:xfrm>
            <a:off x="491779" y="1483898"/>
            <a:ext cx="1861457" cy="1800225"/>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84959" y="1410663"/>
              <a:ext cx="1433296" cy="1223668"/>
            </a:xfrm>
            <a:prstGeom prst="rect">
              <a:avLst/>
            </a:prstGeom>
            <a:noFill/>
          </p:spPr>
          <p:txBody>
            <a:bodyPr wrap="square" rtlCol="0">
              <a:spAutoFit/>
            </a:bodyPr>
            <a:lstStyle/>
            <a:p>
              <a:pPr algn="ctr">
                <a:lnSpc>
                  <a:spcPct val="120000"/>
                </a:lnSpc>
                <a:spcBef>
                  <a:spcPts val="0"/>
                </a:spcBef>
              </a:pPr>
              <a:r>
                <a:rPr lang="zh-TW" altLang="en-US" sz="3200" b="1" dirty="0" smtClean="0">
                  <a:solidFill>
                    <a:srgbClr val="0033CC"/>
                  </a:solidFill>
                  <a:latin typeface="Arial" pitchFamily="34" charset="0"/>
                  <a:cs typeface="Arial" pitchFamily="34" charset="0"/>
                </a:rPr>
                <a:t>常模的使用</a:t>
              </a:r>
              <a:endParaRPr lang="en-US" sz="3200" dirty="0"/>
            </a:p>
          </p:txBody>
        </p:sp>
      </p:grpSp>
      <p:sp>
        <p:nvSpPr>
          <p:cNvPr id="10" name="Slide Number Placeholder 9"/>
          <p:cNvSpPr>
            <a:spLocks noGrp="1"/>
          </p:cNvSpPr>
          <p:nvPr>
            <p:ph type="sldNum" sz="quarter" idx="12"/>
          </p:nvPr>
        </p:nvSpPr>
        <p:spPr/>
        <p:txBody>
          <a:bodyPr/>
          <a:lstStyle/>
          <a:p>
            <a:fld id="{811AAEEF-F233-4E32-A923-D4DF4B556C67}" type="slidenum">
              <a:rPr lang="en-US" altLang="zh-TW" smtClean="0"/>
              <a:pPr/>
              <a:t>35</a:t>
            </a:fld>
            <a:endParaRPr lang="zh-TW" alt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8208" y="762006"/>
            <a:ext cx="5952019" cy="5623203"/>
          </a:xfrm>
        </p:spPr>
        <p:txBody>
          <a:bodyPr>
            <a:noAutofit/>
          </a:bodyPr>
          <a:lstStyle/>
          <a:p>
            <a:pPr>
              <a:spcBef>
                <a:spcPts val="1200"/>
              </a:spcBef>
              <a:buSzPct val="75000"/>
              <a:buFont typeface="Wingdings" pitchFamily="2" charset="2"/>
              <a:buChar char="l"/>
            </a:pPr>
            <a:r>
              <a:rPr lang="en-US" b="1" dirty="0" smtClean="0"/>
              <a:t>APASO-II</a:t>
            </a:r>
            <a:r>
              <a:rPr lang="zh-TW" altLang="en-US" b="1" dirty="0" smtClean="0"/>
              <a:t> 的設 計 ， 是提供團 </a:t>
            </a:r>
            <a:r>
              <a:rPr lang="en-US" b="1" dirty="0" smtClean="0"/>
              <a:t>組(</a:t>
            </a:r>
            <a:r>
              <a:rPr lang="zh-TW" altLang="en-US" b="1" dirty="0" smtClean="0"/>
              <a:t>例如所有中二學生</a:t>
            </a:r>
            <a:r>
              <a:rPr lang="en-US" b="1" dirty="0" smtClean="0"/>
              <a:t>)</a:t>
            </a:r>
            <a:r>
              <a:rPr lang="zh-TW" altLang="en-US" b="1" dirty="0" smtClean="0"/>
              <a:t>的統計數字， 而非個別學生的數值</a:t>
            </a:r>
            <a:endParaRPr lang="en-US" b="1" dirty="0" smtClean="0">
              <a:latin typeface="Arial" pitchFamily="34" charset="0"/>
              <a:cs typeface="Arial" pitchFamily="34" charset="0"/>
            </a:endParaRPr>
          </a:p>
          <a:p>
            <a:pPr>
              <a:spcBef>
                <a:spcPts val="1200"/>
              </a:spcBef>
              <a:buSzPct val="75000"/>
              <a:buFont typeface="Wingdings" pitchFamily="2" charset="2"/>
              <a:buChar char="l"/>
            </a:pPr>
            <a:r>
              <a:rPr lang="zh-TW" altLang="en-US" b="1" dirty="0" smtClean="0"/>
              <a:t>請</a:t>
            </a:r>
            <a:r>
              <a:rPr lang="en-US" b="1" dirty="0" smtClean="0"/>
              <a:t>保</a:t>
            </a:r>
            <a:r>
              <a:rPr lang="zh-TW" altLang="en-US" b="1" dirty="0" smtClean="0"/>
              <a:t>守學生</a:t>
            </a:r>
            <a:r>
              <a:rPr lang="en-US" b="1" dirty="0" err="1" smtClean="0"/>
              <a:t>隱私</a:t>
            </a:r>
            <a:r>
              <a:rPr lang="en-US" b="1" dirty="0" smtClean="0"/>
              <a:t> ，</a:t>
            </a:r>
            <a:r>
              <a:rPr lang="zh-TW" altLang="en-US" b="1" dirty="0" smtClean="0"/>
              <a:t>並嚴守</a:t>
            </a:r>
            <a:r>
              <a:rPr lang="en-US" b="1" dirty="0" err="1" smtClean="0"/>
              <a:t>保密</a:t>
            </a:r>
            <a:r>
              <a:rPr lang="zh-TW" altLang="en-US" b="1" dirty="0" smtClean="0"/>
              <a:t>原則</a:t>
            </a:r>
            <a:endParaRPr lang="en-US" altLang="en-US" b="1" dirty="0" smtClean="0"/>
          </a:p>
          <a:p>
            <a:pPr>
              <a:spcBef>
                <a:spcPts val="1200"/>
              </a:spcBef>
              <a:buSzPct val="75000"/>
              <a:buFont typeface="Wingdings" pitchFamily="2" charset="2"/>
              <a:buChar char="l"/>
            </a:pPr>
            <a:r>
              <a:rPr lang="zh-TW" altLang="en-US" b="1" dirty="0" smtClean="0"/>
              <a:t>施測並</a:t>
            </a:r>
            <a:r>
              <a:rPr lang="en-US" b="1" dirty="0" err="1" smtClean="0"/>
              <a:t>沒有時間限制</a:t>
            </a:r>
            <a:endParaRPr lang="en-US" b="1" dirty="0" smtClean="0">
              <a:latin typeface="Arial" pitchFamily="34" charset="0"/>
              <a:cs typeface="Arial" pitchFamily="34" charset="0"/>
            </a:endParaRPr>
          </a:p>
          <a:p>
            <a:pPr>
              <a:spcBef>
                <a:spcPts val="1200"/>
              </a:spcBef>
              <a:buSzPct val="75000"/>
              <a:buFont typeface="Wingdings" pitchFamily="2" charset="2"/>
              <a:buChar char="l"/>
            </a:pPr>
            <a:r>
              <a:rPr lang="zh-TW" altLang="en-US" b="1" dirty="0" smtClean="0"/>
              <a:t>教師可以為年幼學生讀出題項</a:t>
            </a:r>
            <a:endParaRPr lang="en-US" b="1" dirty="0" smtClean="0">
              <a:latin typeface="Arial" pitchFamily="34" charset="0"/>
              <a:cs typeface="Arial" pitchFamily="34" charset="0"/>
            </a:endParaRPr>
          </a:p>
          <a:p>
            <a:pPr>
              <a:spcBef>
                <a:spcPts val="1200"/>
              </a:spcBef>
              <a:buSzPct val="75000"/>
              <a:buFont typeface="Wingdings" pitchFamily="2" charset="2"/>
              <a:buChar char="l"/>
            </a:pPr>
            <a:r>
              <a:rPr lang="zh-TW" altLang="en-US" b="1" dirty="0" smtClean="0"/>
              <a:t>老師不應</a:t>
            </a:r>
            <a:r>
              <a:rPr lang="en-US" b="1" dirty="0" err="1" smtClean="0"/>
              <a:t>監視學生的答案</a:t>
            </a:r>
            <a:endParaRPr lang="en-US" b="1" dirty="0" smtClean="0">
              <a:latin typeface="Arial" pitchFamily="34" charset="0"/>
              <a:cs typeface="Arial" pitchFamily="34" charset="0"/>
            </a:endParaRPr>
          </a:p>
          <a:p>
            <a:pPr>
              <a:spcBef>
                <a:spcPts val="1200"/>
              </a:spcBef>
              <a:buSzPct val="75000"/>
              <a:buFont typeface="Wingdings" pitchFamily="2" charset="2"/>
              <a:buChar char="l"/>
            </a:pPr>
            <a:r>
              <a:rPr lang="zh-TW" altLang="en-US" b="1" dirty="0" smtClean="0"/>
              <a:t>沒有正確或錯誤的答案</a:t>
            </a:r>
            <a:endParaRPr lang="en-US" b="1" dirty="0" smtClean="0">
              <a:latin typeface="Arial" pitchFamily="34" charset="0"/>
              <a:cs typeface="Arial" pitchFamily="34" charset="0"/>
            </a:endParaRPr>
          </a:p>
          <a:p>
            <a:pPr>
              <a:spcBef>
                <a:spcPts val="1200"/>
              </a:spcBef>
              <a:buSzPct val="75000"/>
              <a:buFont typeface="Wingdings" pitchFamily="2" charset="2"/>
              <a:buChar char="l"/>
            </a:pPr>
            <a:r>
              <a:rPr lang="zh-TW" altLang="en-US" b="1" dirty="0" smtClean="0"/>
              <a:t>鼓勵學生</a:t>
            </a:r>
            <a:r>
              <a:rPr lang="en-US" b="1" dirty="0" err="1" smtClean="0"/>
              <a:t>如實回答題目</a:t>
            </a:r>
            <a:endParaRPr lang="en-US" b="1" dirty="0">
              <a:latin typeface="Arial" pitchFamily="34" charset="0"/>
              <a:cs typeface="Arial" pitchFamily="34" charset="0"/>
            </a:endParaRPr>
          </a:p>
        </p:txBody>
      </p:sp>
      <p:sp>
        <p:nvSpPr>
          <p:cNvPr id="5" name="Title 1"/>
          <p:cNvSpPr>
            <a:spLocks noGrp="1"/>
          </p:cNvSpPr>
          <p:nvPr>
            <p:ph type="title"/>
          </p:nvPr>
        </p:nvSpPr>
        <p:spPr>
          <a:xfrm>
            <a:off x="87082" y="157740"/>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6"/>
          <p:cNvGrpSpPr/>
          <p:nvPr/>
        </p:nvGrpSpPr>
        <p:grpSpPr>
          <a:xfrm>
            <a:off x="160321" y="1121229"/>
            <a:ext cx="2761009" cy="1485493"/>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93475" y="1491345"/>
              <a:ext cx="1488525" cy="742339"/>
            </a:xfrm>
            <a:prstGeom prst="rect">
              <a:avLst/>
            </a:prstGeom>
            <a:noFill/>
          </p:spPr>
          <p:txBody>
            <a:bodyPr wrap="square" rtlCol="0">
              <a:spAutoFit/>
            </a:bodyPr>
            <a:lstStyle/>
            <a:p>
              <a:pPr algn="ctr">
                <a:lnSpc>
                  <a:spcPct val="120000"/>
                </a:lnSpc>
                <a:spcBef>
                  <a:spcPts val="0"/>
                </a:spcBef>
              </a:pPr>
              <a:r>
                <a:rPr lang="zh-TW" altLang="en-US" sz="3600" b="1" dirty="0" smtClean="0">
                  <a:solidFill>
                    <a:srgbClr val="0033CC"/>
                  </a:solidFill>
                  <a:latin typeface="Arial" pitchFamily="34" charset="0"/>
                  <a:cs typeface="Arial" pitchFamily="34" charset="0"/>
                </a:rPr>
                <a:t>使用程序</a:t>
              </a:r>
              <a:endParaRPr lang="en-US" sz="3600" dirty="0"/>
            </a:p>
          </p:txBody>
        </p:sp>
      </p:grpSp>
      <p:sp>
        <p:nvSpPr>
          <p:cNvPr id="10" name="Slide Number Placeholder 9"/>
          <p:cNvSpPr>
            <a:spLocks noGrp="1"/>
          </p:cNvSpPr>
          <p:nvPr>
            <p:ph type="sldNum" sz="quarter" idx="12"/>
          </p:nvPr>
        </p:nvSpPr>
        <p:spPr/>
        <p:txBody>
          <a:bodyPr/>
          <a:lstStyle/>
          <a:p>
            <a:fld id="{811AAEEF-F233-4E32-A923-D4DF4B556C67}" type="slidenum">
              <a:rPr lang="en-US" altLang="zh-TW" smtClean="0"/>
              <a:pPr/>
              <a:t>36</a:t>
            </a:fld>
            <a:endParaRPr lang="zh-TW" alt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7725" y="1491344"/>
            <a:ext cx="4860342" cy="4506044"/>
          </a:xfrm>
        </p:spPr>
        <p:txBody>
          <a:bodyPr>
            <a:noAutofit/>
          </a:bodyPr>
          <a:lstStyle/>
          <a:p>
            <a:pPr marL="0" indent="0">
              <a:spcBef>
                <a:spcPts val="2400"/>
              </a:spcBef>
              <a:buSzPct val="75000"/>
              <a:buNone/>
            </a:pPr>
            <a:r>
              <a:rPr lang="en-US" sz="4000" b="1" dirty="0" err="1" smtClean="0">
                <a:latin typeface="+mj-ea"/>
                <a:ea typeface="+mj-ea"/>
              </a:rPr>
              <a:t>對於有閱讀困難的學生，教師可向學生大聲讀出</a:t>
            </a:r>
            <a:r>
              <a:rPr lang="zh-TW" altLang="en-US" sz="4000" b="1" dirty="0" smtClean="0">
                <a:latin typeface="+mj-ea"/>
                <a:ea typeface="+mj-ea"/>
              </a:rPr>
              <a:t>：</a:t>
            </a:r>
            <a:endParaRPr lang="en-US" altLang="zh-TW" sz="4000" b="1" dirty="0" smtClean="0">
              <a:latin typeface="+mj-ea"/>
              <a:ea typeface="+mj-ea"/>
            </a:endParaRPr>
          </a:p>
          <a:p>
            <a:pPr lvl="1">
              <a:spcBef>
                <a:spcPts val="2400"/>
              </a:spcBef>
              <a:buSzPct val="75000"/>
              <a:buFont typeface="Wingdings" pitchFamily="2" charset="2"/>
              <a:buChar char="§"/>
            </a:pPr>
            <a:r>
              <a:rPr lang="en-US" sz="4000" b="1" dirty="0" err="1" smtClean="0">
                <a:latin typeface="+mj-ea"/>
                <a:ea typeface="+mj-ea"/>
              </a:rPr>
              <a:t>作答的指示</a:t>
            </a:r>
            <a:r>
              <a:rPr lang="zh-TW" altLang="en-US" sz="4000" b="1" dirty="0" smtClean="0">
                <a:latin typeface="+mj-ea"/>
                <a:ea typeface="+mj-ea"/>
              </a:rPr>
              <a:t>及</a:t>
            </a:r>
            <a:endParaRPr lang="en-US" sz="4000" b="1" dirty="0" smtClean="0">
              <a:latin typeface="+mj-ea"/>
              <a:ea typeface="+mj-ea"/>
              <a:cs typeface="Arial" pitchFamily="34" charset="0"/>
            </a:endParaRPr>
          </a:p>
          <a:p>
            <a:pPr lvl="1">
              <a:spcBef>
                <a:spcPts val="2400"/>
              </a:spcBef>
              <a:buSzPct val="75000"/>
              <a:buFont typeface="Wingdings" pitchFamily="2" charset="2"/>
              <a:buChar char="§"/>
            </a:pPr>
            <a:r>
              <a:rPr lang="en-US" sz="4000" b="1" dirty="0" err="1" smtClean="0">
                <a:latin typeface="+mj-ea"/>
                <a:ea typeface="+mj-ea"/>
              </a:rPr>
              <a:t>各題目</a:t>
            </a:r>
            <a:endParaRPr lang="zh-TW" altLang="en-US" sz="4000" b="1" dirty="0">
              <a:latin typeface="+mj-ea"/>
              <a:ea typeface="+mj-ea"/>
              <a:cs typeface="Arial" pitchFamily="34" charset="0"/>
            </a:endParaRPr>
          </a:p>
        </p:txBody>
      </p:sp>
      <p:sp>
        <p:nvSpPr>
          <p:cNvPr id="5" name="Title 1"/>
          <p:cNvSpPr>
            <a:spLocks noGrp="1"/>
          </p:cNvSpPr>
          <p:nvPr>
            <p:ph type="title"/>
          </p:nvPr>
        </p:nvSpPr>
        <p:spPr>
          <a:xfrm>
            <a:off x="87088" y="429883"/>
            <a:ext cx="8958943" cy="606057"/>
          </a:xfrm>
        </p:spPr>
        <p:txBody>
          <a:bodyPr>
            <a:noAutofit/>
          </a:bodyPr>
          <a:lstStyle/>
          <a:p>
            <a:pPr lvl="0">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6"/>
          <p:cNvGrpSpPr/>
          <p:nvPr/>
        </p:nvGrpSpPr>
        <p:grpSpPr>
          <a:xfrm>
            <a:off x="163773" y="1549214"/>
            <a:ext cx="3357349" cy="2299455"/>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92973" y="1410662"/>
              <a:ext cx="1450468" cy="1068690"/>
            </a:xfrm>
            <a:prstGeom prst="rect">
              <a:avLst/>
            </a:prstGeom>
            <a:noFill/>
          </p:spPr>
          <p:txBody>
            <a:bodyPr wrap="square" rtlCol="0">
              <a:spAutoFit/>
            </a:bodyPr>
            <a:lstStyle/>
            <a:p>
              <a:pPr algn="ctr">
                <a:lnSpc>
                  <a:spcPct val="120000"/>
                </a:lnSpc>
                <a:spcBef>
                  <a:spcPts val="0"/>
                </a:spcBef>
              </a:pPr>
              <a:r>
                <a:rPr lang="zh-TW" altLang="en-US" sz="3600" b="1" dirty="0" smtClean="0">
                  <a:solidFill>
                    <a:srgbClr val="0033CC"/>
                  </a:solidFill>
                  <a:latin typeface="Arial" pitchFamily="34" charset="0"/>
                  <a:cs typeface="Arial" pitchFamily="34" charset="0"/>
                </a:rPr>
                <a:t>特殊教育需要 </a:t>
              </a:r>
              <a:r>
                <a:rPr lang="en-US" altLang="zh-TW" sz="3600" b="1" dirty="0" smtClean="0">
                  <a:solidFill>
                    <a:srgbClr val="0033CC"/>
                  </a:solidFill>
                  <a:latin typeface="Arial" pitchFamily="34" charset="0"/>
                  <a:cs typeface="Arial" pitchFamily="34" charset="0"/>
                </a:rPr>
                <a:t>(SEN)</a:t>
              </a:r>
              <a:endParaRPr lang="en-US" sz="3600" dirty="0"/>
            </a:p>
          </p:txBody>
        </p:sp>
      </p:grpSp>
      <p:sp>
        <p:nvSpPr>
          <p:cNvPr id="10" name="Slide Number Placeholder 9"/>
          <p:cNvSpPr>
            <a:spLocks noGrp="1"/>
          </p:cNvSpPr>
          <p:nvPr>
            <p:ph type="sldNum" sz="quarter" idx="12"/>
          </p:nvPr>
        </p:nvSpPr>
        <p:spPr/>
        <p:txBody>
          <a:bodyPr/>
          <a:lstStyle/>
          <a:p>
            <a:fld id="{811AAEEF-F233-4E32-A923-D4DF4B556C67}" type="slidenum">
              <a:rPr lang="en-US" altLang="zh-TW" smtClean="0"/>
              <a:pPr/>
              <a:t>37</a:t>
            </a:fld>
            <a:endParaRPr lang="zh-TW" alt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2686" y="1088575"/>
            <a:ext cx="5998028" cy="4039237"/>
          </a:xfrm>
        </p:spPr>
        <p:txBody>
          <a:bodyPr>
            <a:noAutofit/>
          </a:bodyPr>
          <a:lstStyle/>
          <a:p>
            <a:pPr>
              <a:spcBef>
                <a:spcPts val="2400"/>
              </a:spcBef>
              <a:buSzPct val="75000"/>
              <a:buFont typeface="Wingdings" pitchFamily="2" charset="2"/>
              <a:buChar char="l"/>
            </a:pPr>
            <a:r>
              <a:rPr lang="en-US" b="1" dirty="0" smtClean="0">
                <a:solidFill>
                  <a:schemeClr val="tx1"/>
                </a:solidFill>
                <a:latin typeface="Arial" pitchFamily="34" charset="0"/>
                <a:cs typeface="Arial" pitchFamily="34" charset="0"/>
              </a:rPr>
              <a:t>APASO-II</a:t>
            </a:r>
            <a:r>
              <a:rPr lang="zh-TW" altLang="en-US" b="1" dirty="0" smtClean="0">
                <a:solidFill>
                  <a:schemeClr val="tx1"/>
                </a:solidFill>
                <a:latin typeface="Arial" pitchFamily="34" charset="0"/>
                <a:cs typeface="Arial" pitchFamily="34" charset="0"/>
              </a:rPr>
              <a:t>量表</a:t>
            </a:r>
            <a:r>
              <a:rPr lang="zh-TW" altLang="en-US" b="1" dirty="0" smtClean="0"/>
              <a:t>可用作採集個別學生情意、態度及社交數據</a:t>
            </a:r>
            <a:endParaRPr lang="en-US" b="1" dirty="0" smtClean="0">
              <a:solidFill>
                <a:schemeClr val="tx1"/>
              </a:solidFill>
              <a:latin typeface="Arial" pitchFamily="34" charset="0"/>
              <a:cs typeface="Arial" pitchFamily="34" charset="0"/>
            </a:endParaRPr>
          </a:p>
          <a:p>
            <a:pPr>
              <a:spcBef>
                <a:spcPts val="2400"/>
              </a:spcBef>
              <a:buSzPct val="75000"/>
              <a:buFont typeface="Wingdings" pitchFamily="2" charset="2"/>
              <a:buChar char="l"/>
            </a:pPr>
            <a:r>
              <a:rPr lang="zh-TW" altLang="en-US" b="1" dirty="0" smtClean="0">
                <a:latin typeface="Arial" pitchFamily="34" charset="0"/>
                <a:cs typeface="Arial" pitchFamily="34" charset="0"/>
              </a:rPr>
              <a:t>但</a:t>
            </a:r>
            <a:r>
              <a:rPr lang="zh-TW" altLang="en-US" b="1" dirty="0" smtClean="0"/>
              <a:t>要</a:t>
            </a:r>
            <a:r>
              <a:rPr lang="zh-TW" altLang="en-US" sz="3600" b="1" dirty="0" smtClean="0">
                <a:solidFill>
                  <a:srgbClr val="FF0000"/>
                </a:solidFill>
              </a:rPr>
              <a:t>小心分析和處理</a:t>
            </a:r>
            <a:endParaRPr lang="en-US" sz="3600" b="1" dirty="0" smtClean="0">
              <a:solidFill>
                <a:srgbClr val="FF0000"/>
              </a:solidFill>
              <a:latin typeface="Arial" pitchFamily="34" charset="0"/>
              <a:cs typeface="Arial" pitchFamily="34" charset="0"/>
            </a:endParaRPr>
          </a:p>
          <a:p>
            <a:pPr>
              <a:spcBef>
                <a:spcPts val="2400"/>
              </a:spcBef>
              <a:buSzPct val="75000"/>
              <a:buFont typeface="Wingdings" pitchFamily="2" charset="2"/>
              <a:buChar char="l"/>
            </a:pPr>
            <a:r>
              <a:rPr lang="zh-TW" altLang="en-US" b="1" dirty="0" smtClean="0"/>
              <a:t>個別測試需要駐校心理學家、輔導人員或社工進行施測及分析</a:t>
            </a:r>
            <a:endParaRPr lang="en-US" b="1" dirty="0" smtClean="0">
              <a:solidFill>
                <a:schemeClr val="tx1"/>
              </a:solidFill>
              <a:latin typeface="Arial" pitchFamily="34" charset="0"/>
              <a:cs typeface="Arial" pitchFamily="34" charset="0"/>
            </a:endParaRPr>
          </a:p>
        </p:txBody>
      </p:sp>
      <p:sp>
        <p:nvSpPr>
          <p:cNvPr id="5" name="Title 1"/>
          <p:cNvSpPr>
            <a:spLocks noGrp="1"/>
          </p:cNvSpPr>
          <p:nvPr>
            <p:ph type="title"/>
          </p:nvPr>
        </p:nvSpPr>
        <p:spPr>
          <a:xfrm>
            <a:off x="87082" y="288372"/>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6"/>
          <p:cNvGrpSpPr/>
          <p:nvPr/>
        </p:nvGrpSpPr>
        <p:grpSpPr>
          <a:xfrm>
            <a:off x="391883" y="1440353"/>
            <a:ext cx="2471057" cy="2059240"/>
            <a:chOff x="511629" y="1015775"/>
            <a:chExt cx="1664043" cy="1800225"/>
          </a:xfrm>
        </p:grpSpPr>
        <p:pic>
          <p:nvPicPr>
            <p:cNvPr id="8" name="Picture 7"/>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9" name="TextBox 8"/>
            <p:cNvSpPr txBox="1"/>
            <p:nvPr/>
          </p:nvSpPr>
          <p:spPr>
            <a:xfrm>
              <a:off x="576945" y="1491345"/>
              <a:ext cx="1433296" cy="612177"/>
            </a:xfrm>
            <a:prstGeom prst="rect">
              <a:avLst/>
            </a:prstGeom>
            <a:noFill/>
          </p:spPr>
          <p:txBody>
            <a:bodyPr wrap="square" rtlCol="0">
              <a:spAutoFit/>
            </a:bodyPr>
            <a:lstStyle/>
            <a:p>
              <a:pPr algn="ctr">
                <a:lnSpc>
                  <a:spcPct val="120000"/>
                </a:lnSpc>
                <a:spcBef>
                  <a:spcPts val="0"/>
                </a:spcBef>
              </a:pPr>
              <a:r>
                <a:rPr lang="zh-TW" altLang="en-US" sz="3600" b="1" dirty="0" smtClean="0">
                  <a:solidFill>
                    <a:srgbClr val="0033CC"/>
                  </a:solidFill>
                  <a:latin typeface="Arial" pitchFamily="34" charset="0"/>
                  <a:cs typeface="Arial" pitchFamily="34" charset="0"/>
                </a:rPr>
                <a:t>個別測試</a:t>
              </a:r>
              <a:endParaRPr lang="en-US" sz="3600" dirty="0"/>
            </a:p>
          </p:txBody>
        </p:sp>
      </p:grpSp>
      <p:sp>
        <p:nvSpPr>
          <p:cNvPr id="10" name="TextBox 9"/>
          <p:cNvSpPr txBox="1"/>
          <p:nvPr/>
        </p:nvSpPr>
        <p:spPr>
          <a:xfrm>
            <a:off x="533401" y="5410219"/>
            <a:ext cx="8109856"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00000"/>
              </a:lnSpc>
            </a:pPr>
            <a:r>
              <a:rPr lang="zh-TW" altLang="en-US" sz="2400" b="1" dirty="0" smtClean="0">
                <a:solidFill>
                  <a:srgbClr val="0000FF"/>
                </a:solidFill>
              </a:rPr>
              <a:t>註</a:t>
            </a:r>
            <a:r>
              <a:rPr lang="zh-TW" altLang="en-US" sz="2400" b="1" dirty="0" smtClean="0"/>
              <a:t>：社交技巧及自信量表（</a:t>
            </a:r>
            <a:r>
              <a:rPr lang="en-US" altLang="zh-TW" sz="2400" b="1" dirty="0" smtClean="0"/>
              <a:t>IDS</a:t>
            </a:r>
            <a:r>
              <a:rPr lang="zh-TW" altLang="en-US" sz="2400" b="1" dirty="0" smtClean="0"/>
              <a:t>出版公司）的著作權持有人已規定，如協議中其中一部分所述， 禁止在香港使用這些工具作為收集個別學生數據， 以作臨床決定。</a:t>
            </a:r>
            <a:endParaRPr lang="en-US" sz="2400" b="1" dirty="0"/>
          </a:p>
        </p:txBody>
      </p:sp>
      <p:sp>
        <p:nvSpPr>
          <p:cNvPr id="11" name="Slide Number Placeholder 10"/>
          <p:cNvSpPr>
            <a:spLocks noGrp="1"/>
          </p:cNvSpPr>
          <p:nvPr>
            <p:ph type="sldNum" sz="quarter" idx="12"/>
          </p:nvPr>
        </p:nvSpPr>
        <p:spPr/>
        <p:txBody>
          <a:bodyPr/>
          <a:lstStyle/>
          <a:p>
            <a:fld id="{811AAEEF-F233-4E32-A923-D4DF4B556C67}" type="slidenum">
              <a:rPr lang="en-US" altLang="zh-TW" smtClean="0"/>
              <a:pPr/>
              <a:t>38</a:t>
            </a:fld>
            <a:endParaRPr lang="zh-TW" alt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801" y="1175658"/>
            <a:ext cx="5884108" cy="5050972"/>
          </a:xfrm>
        </p:spPr>
        <p:txBody>
          <a:bodyPr>
            <a:noAutofit/>
          </a:bodyPr>
          <a:lstStyle/>
          <a:p>
            <a:pPr>
              <a:lnSpc>
                <a:spcPct val="120000"/>
              </a:lnSpc>
              <a:spcBef>
                <a:spcPts val="1800"/>
              </a:spcBef>
              <a:buSzPct val="75000"/>
              <a:buFont typeface="Wingdings" pitchFamily="2" charset="2"/>
              <a:buChar char="l"/>
            </a:pPr>
            <a:r>
              <a:rPr lang="zh-TW" altLang="en-US" sz="3600" b="1" dirty="0" smtClean="0">
                <a:latin typeface="Arial" pitchFamily="34" charset="0"/>
                <a:cs typeface="Arial" pitchFamily="34" charset="0"/>
              </a:rPr>
              <a:t>請小心</a:t>
            </a:r>
            <a:r>
              <a:rPr lang="zh-TW" altLang="en-US" sz="3600" b="1" dirty="0" smtClean="0">
                <a:solidFill>
                  <a:schemeClr val="tx1"/>
                </a:solidFill>
                <a:latin typeface="Arial" pitchFamily="34" charset="0"/>
                <a:cs typeface="Arial" pitchFamily="34" charset="0"/>
              </a:rPr>
              <a:t>詮釋</a:t>
            </a:r>
            <a:r>
              <a:rPr lang="en-US" altLang="zh-TW" sz="3600" b="1" dirty="0" smtClean="0">
                <a:latin typeface="Arial" pitchFamily="34" charset="0"/>
                <a:cs typeface="Arial" pitchFamily="34" charset="0"/>
              </a:rPr>
              <a:t>APASO-II</a:t>
            </a:r>
            <a:r>
              <a:rPr lang="zh-TW" altLang="en-US" sz="3600" b="1" dirty="0" smtClean="0">
                <a:latin typeface="Arial" pitchFamily="34" charset="0"/>
                <a:cs typeface="Arial" pitchFamily="34" charset="0"/>
              </a:rPr>
              <a:t> 數據</a:t>
            </a:r>
            <a:endParaRPr lang="en-US" sz="3600" b="1" dirty="0" smtClean="0">
              <a:solidFill>
                <a:schemeClr val="tx1"/>
              </a:solidFill>
              <a:latin typeface="Arial" pitchFamily="34" charset="0"/>
              <a:cs typeface="Arial" pitchFamily="34" charset="0"/>
            </a:endParaRPr>
          </a:p>
          <a:p>
            <a:pPr>
              <a:lnSpc>
                <a:spcPct val="120000"/>
              </a:lnSpc>
              <a:spcBef>
                <a:spcPts val="1800"/>
              </a:spcBef>
              <a:buSzPct val="75000"/>
              <a:buFont typeface="Wingdings" pitchFamily="2" charset="2"/>
              <a:buChar char="l"/>
            </a:pPr>
            <a:r>
              <a:rPr lang="zh-TW" altLang="en-US" sz="3600" b="1" dirty="0" smtClean="0">
                <a:solidFill>
                  <a:schemeClr val="tx1"/>
                </a:solidFill>
                <a:latin typeface="Arial" pitchFamily="34" charset="0"/>
                <a:cs typeface="Arial" pitchFamily="34" charset="0"/>
              </a:rPr>
              <a:t>注意</a:t>
            </a:r>
            <a:r>
              <a:rPr lang="en-US" altLang="zh-TW" sz="3600" b="1" dirty="0" smtClean="0">
                <a:solidFill>
                  <a:schemeClr val="tx1"/>
                </a:solidFill>
                <a:latin typeface="Arial" pitchFamily="34" charset="0"/>
                <a:cs typeface="Arial" pitchFamily="34" charset="0"/>
              </a:rPr>
              <a:t>APASO-II</a:t>
            </a:r>
            <a:r>
              <a:rPr lang="zh-TW" altLang="en-US" sz="3600" b="1" dirty="0" smtClean="0">
                <a:solidFill>
                  <a:schemeClr val="tx1"/>
                </a:solidFill>
                <a:latin typeface="Arial" pitchFamily="34" charset="0"/>
                <a:cs typeface="Arial" pitchFamily="34" charset="0"/>
              </a:rPr>
              <a:t>本身的限制</a:t>
            </a:r>
            <a:endParaRPr lang="zh-TW" sz="3600" b="1" dirty="0" smtClean="0">
              <a:solidFill>
                <a:schemeClr val="tx1"/>
              </a:solidFill>
              <a:latin typeface="Arial" pitchFamily="34" charset="0"/>
              <a:cs typeface="Arial" pitchFamily="34" charset="0"/>
            </a:endParaRPr>
          </a:p>
          <a:p>
            <a:pPr>
              <a:lnSpc>
                <a:spcPct val="120000"/>
              </a:lnSpc>
              <a:spcBef>
                <a:spcPts val="1800"/>
              </a:spcBef>
              <a:buSzPct val="75000"/>
              <a:buFont typeface="Wingdings" pitchFamily="2" charset="2"/>
              <a:buChar char="l"/>
            </a:pPr>
            <a:r>
              <a:rPr lang="en-US" sz="3600" b="1" dirty="0" smtClean="0">
                <a:solidFill>
                  <a:schemeClr val="tx1"/>
                </a:solidFill>
                <a:latin typeface="Arial" pitchFamily="34" charset="0"/>
                <a:cs typeface="Arial" pitchFamily="34" charset="0"/>
              </a:rPr>
              <a:t>APASO-II </a:t>
            </a:r>
            <a:r>
              <a:rPr lang="zh-TW" altLang="en-US" sz="3600" b="1" dirty="0" smtClean="0">
                <a:latin typeface="Arial" pitchFamily="34" charset="0"/>
                <a:cs typeface="Arial" pitchFamily="34" charset="0"/>
              </a:rPr>
              <a:t>乃提供</a:t>
            </a:r>
            <a:r>
              <a:rPr lang="en-US" sz="3600" b="1" dirty="0" err="1" smtClean="0"/>
              <a:t>情意及社交表現</a:t>
            </a:r>
            <a:r>
              <a:rPr lang="zh-TW" altLang="en-US" sz="3600" b="1" dirty="0" smtClean="0"/>
              <a:t>的</a:t>
            </a:r>
            <a:r>
              <a:rPr lang="zh-TW" altLang="en-US" sz="3600" b="1" dirty="0" smtClean="0">
                <a:solidFill>
                  <a:schemeClr val="tx1"/>
                </a:solidFill>
                <a:latin typeface="Arial" pitchFamily="34" charset="0"/>
                <a:cs typeface="Arial" pitchFamily="34" charset="0"/>
              </a:rPr>
              <a:t>一般指標</a:t>
            </a:r>
            <a:endParaRPr lang="en-US" sz="3600" b="1" dirty="0" smtClean="0">
              <a:solidFill>
                <a:schemeClr val="tx1"/>
              </a:solidFill>
              <a:latin typeface="Arial" pitchFamily="34" charset="0"/>
              <a:cs typeface="Arial" pitchFamily="34" charset="0"/>
            </a:endParaRPr>
          </a:p>
          <a:p>
            <a:pPr>
              <a:lnSpc>
                <a:spcPct val="120000"/>
              </a:lnSpc>
              <a:spcBef>
                <a:spcPts val="1800"/>
              </a:spcBef>
              <a:buSzPct val="75000"/>
              <a:buFont typeface="Wingdings" pitchFamily="2" charset="2"/>
              <a:buChar char="l"/>
            </a:pPr>
            <a:r>
              <a:rPr lang="en-US" sz="3600" b="1" dirty="0" smtClean="0">
                <a:solidFill>
                  <a:schemeClr val="tx1"/>
                </a:solidFill>
                <a:latin typeface="Arial" pitchFamily="34" charset="0"/>
                <a:cs typeface="Arial" pitchFamily="34" charset="0"/>
              </a:rPr>
              <a:t>APASO-II</a:t>
            </a:r>
            <a:r>
              <a:rPr lang="zh-TW" altLang="en-US" sz="3600" b="1" dirty="0" smtClean="0">
                <a:solidFill>
                  <a:srgbClr val="FF0000"/>
                </a:solidFill>
                <a:latin typeface="Arial" pitchFamily="34" charset="0"/>
                <a:cs typeface="Arial" pitchFamily="34" charset="0"/>
              </a:rPr>
              <a:t>不是</a:t>
            </a:r>
            <a:r>
              <a:rPr lang="zh-TW" altLang="en-US" sz="3600" b="1" dirty="0" smtClean="0">
                <a:solidFill>
                  <a:srgbClr val="0D0D0D"/>
                </a:solidFill>
                <a:latin typeface="Arial" pitchFamily="34" charset="0"/>
                <a:cs typeface="Arial" pitchFamily="34" charset="0"/>
              </a:rPr>
              <a:t>一個課程</a:t>
            </a:r>
            <a:r>
              <a:rPr lang="zh-TW" altLang="en-US" sz="3600" b="1" dirty="0" smtClean="0"/>
              <a:t>或特定的學科</a:t>
            </a:r>
            <a:endParaRPr lang="zh-TW" altLang="en-US" sz="3600" b="1" dirty="0">
              <a:latin typeface="Arial" pitchFamily="34" charset="0"/>
              <a:cs typeface="Arial" pitchFamily="34" charset="0"/>
            </a:endParaRPr>
          </a:p>
        </p:txBody>
      </p:sp>
      <p:sp>
        <p:nvSpPr>
          <p:cNvPr id="4" name="Title 1"/>
          <p:cNvSpPr>
            <a:spLocks noGrp="1"/>
          </p:cNvSpPr>
          <p:nvPr>
            <p:ph type="title"/>
          </p:nvPr>
        </p:nvSpPr>
        <p:spPr>
          <a:xfrm>
            <a:off x="87082" y="157740"/>
            <a:ext cx="8958943" cy="606057"/>
          </a:xfrm>
        </p:spPr>
        <p:txBody>
          <a:bodyPr>
            <a:noAutofit/>
          </a:bodyPr>
          <a:lstStyle/>
          <a:p>
            <a:pPr lvl="0">
              <a:defRPr/>
            </a:pPr>
            <a:r>
              <a:rPr lang="zh-TW" altLang="en-US" sz="4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4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4"/>
          <p:cNvGrpSpPr/>
          <p:nvPr/>
        </p:nvGrpSpPr>
        <p:grpSpPr>
          <a:xfrm>
            <a:off x="250368" y="1375039"/>
            <a:ext cx="2471057" cy="2059241"/>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8" name="TextBox 7"/>
            <p:cNvSpPr txBox="1"/>
            <p:nvPr/>
          </p:nvSpPr>
          <p:spPr>
            <a:xfrm>
              <a:off x="540291" y="1624579"/>
              <a:ext cx="1606060" cy="671258"/>
            </a:xfrm>
            <a:prstGeom prst="rect">
              <a:avLst/>
            </a:prstGeom>
            <a:noFill/>
          </p:spPr>
          <p:txBody>
            <a:bodyPr wrap="square" rtlCol="0">
              <a:spAutoFit/>
            </a:bodyPr>
            <a:lstStyle/>
            <a:p>
              <a:pPr algn="ctr">
                <a:lnSpc>
                  <a:spcPct val="120000"/>
                </a:lnSpc>
                <a:spcBef>
                  <a:spcPts val="0"/>
                </a:spcBef>
              </a:pPr>
              <a:r>
                <a:rPr lang="zh-TW" altLang="en-US" sz="4000" b="1" dirty="0" smtClean="0">
                  <a:solidFill>
                    <a:srgbClr val="0033CC"/>
                  </a:solidFill>
                  <a:latin typeface="Arial" pitchFamily="34" charset="0"/>
                  <a:cs typeface="Arial" pitchFamily="34" charset="0"/>
                </a:rPr>
                <a:t>詮釋</a:t>
              </a:r>
              <a:endParaRPr lang="en-US" sz="4000" dirty="0"/>
            </a:p>
          </p:txBody>
        </p:sp>
      </p:grpSp>
      <p:sp>
        <p:nvSpPr>
          <p:cNvPr id="9" name="Slide Number Placeholder 8"/>
          <p:cNvSpPr>
            <a:spLocks noGrp="1"/>
          </p:cNvSpPr>
          <p:nvPr>
            <p:ph type="sldNum" sz="quarter" idx="12"/>
          </p:nvPr>
        </p:nvSpPr>
        <p:spPr/>
        <p:txBody>
          <a:bodyPr/>
          <a:lstStyle/>
          <a:p>
            <a:fld id="{811AAEEF-F233-4E32-A923-D4DF4B556C67}" type="slidenum">
              <a:rPr lang="en-US" altLang="zh-TW" smtClean="0"/>
              <a:pPr/>
              <a:t>39</a:t>
            </a:fld>
            <a:endParaRPr lang="zh-TW"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a:xfrm>
            <a:off x="8858989" y="6543299"/>
            <a:ext cx="215735" cy="320675"/>
          </a:xfrm>
        </p:spPr>
        <p:txBody>
          <a:bodyPr/>
          <a:lstStyle/>
          <a:p>
            <a:fld id="{6BEC316A-624B-43BB-B95A-9FA95F32BD55}" type="slidenum">
              <a:rPr lang="zh-TW" altLang="en-US" sz="1600" b="1">
                <a:solidFill>
                  <a:schemeClr val="tx1"/>
                </a:solidFill>
                <a:latin typeface="Arial" pitchFamily="34" charset="0"/>
                <a:cs typeface="Arial" pitchFamily="34" charset="0"/>
              </a:rPr>
              <a:pPr/>
              <a:t>4</a:t>
            </a:fld>
            <a:endParaRPr lang="en-US" altLang="zh-TW" sz="1600" b="1" dirty="0">
              <a:solidFill>
                <a:schemeClr val="tx1"/>
              </a:solidFill>
              <a:latin typeface="Arial" pitchFamily="34" charset="0"/>
              <a:cs typeface="Arial" pitchFamily="34" charset="0"/>
            </a:endParaRPr>
          </a:p>
        </p:txBody>
      </p:sp>
      <p:sp>
        <p:nvSpPr>
          <p:cNvPr id="24578" name="Rectangle 2"/>
          <p:cNvSpPr>
            <a:spLocks noGrp="1" noChangeArrowheads="1"/>
          </p:cNvSpPr>
          <p:nvPr>
            <p:ph type="title"/>
          </p:nvPr>
        </p:nvSpPr>
        <p:spPr>
          <a:xfrm>
            <a:off x="381000" y="76200"/>
            <a:ext cx="8534400" cy="381000"/>
          </a:xfrm>
        </p:spPr>
        <p:txBody>
          <a:bodyPr>
            <a:normAutofit fontScale="90000"/>
          </a:bodyPr>
          <a:lstStyle/>
          <a:p>
            <a:pPr>
              <a:lnSpc>
                <a:spcPct val="90000"/>
              </a:lnSpc>
            </a:pPr>
            <a:r>
              <a:rPr lang="en-US" altLang="zh-CN" sz="2400" b="1" dirty="0">
                <a:solidFill>
                  <a:srgbClr val="0000FF"/>
                </a:solidFill>
                <a:latin typeface="Arial" pitchFamily="34" charset="0"/>
                <a:ea typeface="SimSun" pitchFamily="2" charset="-122"/>
                <a:cs typeface="Arial" pitchFamily="34" charset="0"/>
              </a:rPr>
              <a:t>Changes in Job Task-Skill Demands (USA, 1960 – 1998</a:t>
            </a:r>
            <a:r>
              <a:rPr lang="en-US" altLang="zh-CN" sz="2400" b="1" dirty="0" smtClean="0">
                <a:solidFill>
                  <a:srgbClr val="0000FF"/>
                </a:solidFill>
                <a:latin typeface="Arial" pitchFamily="34" charset="0"/>
                <a:ea typeface="SimSun" pitchFamily="2" charset="-122"/>
                <a:cs typeface="Arial" pitchFamily="34" charset="0"/>
              </a:rPr>
              <a:t>)</a:t>
            </a:r>
            <a:endParaRPr lang="en-US" altLang="zh-CN" sz="2800" b="1" dirty="0">
              <a:solidFill>
                <a:srgbClr val="0000FF"/>
              </a:solidFill>
              <a:latin typeface="Arial" pitchFamily="34" charset="0"/>
              <a:ea typeface="SimSun" pitchFamily="2" charset="-122"/>
              <a:cs typeface="Arial" pitchFamily="34" charset="0"/>
            </a:endParaRPr>
          </a:p>
        </p:txBody>
      </p:sp>
      <p:sp>
        <p:nvSpPr>
          <p:cNvPr id="24580" name="Text Box 4"/>
          <p:cNvSpPr txBox="1">
            <a:spLocks noChangeArrowheads="1"/>
          </p:cNvSpPr>
          <p:nvPr/>
        </p:nvSpPr>
        <p:spPr bwMode="auto">
          <a:xfrm>
            <a:off x="152400" y="5715000"/>
            <a:ext cx="8610600" cy="1061829"/>
          </a:xfrm>
          <a:prstGeom prst="rect">
            <a:avLst/>
          </a:prstGeom>
          <a:noFill/>
          <a:ln w="9525">
            <a:noFill/>
            <a:miter lim="800000"/>
            <a:headEnd/>
            <a:tailEnd/>
          </a:ln>
          <a:effectLst/>
        </p:spPr>
        <p:txBody>
          <a:bodyPr>
            <a:spAutoFit/>
          </a:bodyPr>
          <a:lstStyle/>
          <a:p>
            <a:pPr>
              <a:lnSpc>
                <a:spcPct val="90000"/>
              </a:lnSpc>
            </a:pPr>
            <a:r>
              <a:rPr lang="en-US" altLang="zh-TW" sz="1400" b="1" u="sng" dirty="0" smtClean="0">
                <a:latin typeface="Arial" pitchFamily="34" charset="0"/>
                <a:ea typeface="新細明體" pitchFamily="18" charset="-120"/>
                <a:cs typeface="Arial" pitchFamily="34" charset="0"/>
              </a:rPr>
              <a:t>Sources</a:t>
            </a:r>
            <a:r>
              <a:rPr lang="en-US" altLang="zh-TW" sz="1400" b="1" dirty="0" smtClean="0">
                <a:latin typeface="Times New Roman" pitchFamily="18" charset="0"/>
                <a:ea typeface="新細明體" pitchFamily="18" charset="-120"/>
                <a:cs typeface="Times New Roman" pitchFamily="18" charset="0"/>
              </a:rPr>
              <a:t>: </a:t>
            </a:r>
          </a:p>
          <a:p>
            <a:pPr marL="233363" indent="-233363">
              <a:lnSpc>
                <a:spcPct val="90000"/>
              </a:lnSpc>
              <a:buFont typeface="Arial" pitchFamily="34" charset="0"/>
              <a:buChar char="•"/>
            </a:pPr>
            <a:r>
              <a:rPr lang="en-US" altLang="zh-TW" sz="1400" b="1" dirty="0" smtClean="0">
                <a:latin typeface="Arial" pitchFamily="34" charset="0"/>
                <a:ea typeface="新細明體" pitchFamily="18" charset="-120"/>
                <a:cs typeface="Arial" pitchFamily="34" charset="0"/>
              </a:rPr>
              <a:t>World </a:t>
            </a:r>
            <a:r>
              <a:rPr lang="en-US" altLang="zh-TW" sz="1400" b="1" dirty="0">
                <a:latin typeface="Arial" pitchFamily="34" charset="0"/>
                <a:ea typeface="新細明體" pitchFamily="18" charset="-120"/>
                <a:cs typeface="Arial" pitchFamily="34" charset="0"/>
              </a:rPr>
              <a:t>Bank, taken from </a:t>
            </a:r>
            <a:r>
              <a:rPr lang="en-US" altLang="zh-TW" sz="1400" b="1" dirty="0" err="1">
                <a:latin typeface="Arial" pitchFamily="34" charset="0"/>
                <a:ea typeface="新細明體" pitchFamily="18" charset="-120"/>
                <a:cs typeface="Arial" pitchFamily="34" charset="0"/>
              </a:rPr>
              <a:t>Autor</a:t>
            </a:r>
            <a:r>
              <a:rPr lang="en-US" altLang="zh-TW" sz="1400" b="1" dirty="0">
                <a:latin typeface="Arial" pitchFamily="34" charset="0"/>
                <a:ea typeface="新細明體" pitchFamily="18" charset="-120"/>
                <a:cs typeface="Arial" pitchFamily="34" charset="0"/>
              </a:rPr>
              <a:t>, Levy, and </a:t>
            </a:r>
            <a:r>
              <a:rPr lang="en-US" altLang="zh-TW" sz="1400" b="1" dirty="0" err="1">
                <a:latin typeface="Arial" pitchFamily="34" charset="0"/>
                <a:ea typeface="新細明體" pitchFamily="18" charset="-120"/>
                <a:cs typeface="Arial" pitchFamily="34" charset="0"/>
              </a:rPr>
              <a:t>Murnane</a:t>
            </a:r>
            <a:r>
              <a:rPr lang="en-US" altLang="zh-TW" sz="1400" b="1" dirty="0">
                <a:latin typeface="Arial" pitchFamily="34" charset="0"/>
                <a:ea typeface="新細明體" pitchFamily="18" charset="-120"/>
                <a:cs typeface="Arial" pitchFamily="34" charset="0"/>
              </a:rPr>
              <a:t> (2003) “The Skill Content of Recent Technological Change: An Empirical Exploration,” Quarterly Journal of Economics</a:t>
            </a:r>
            <a:r>
              <a:rPr lang="en-US" altLang="zh-TW" sz="1400" b="1" dirty="0" smtClean="0">
                <a:latin typeface="Arial" pitchFamily="34" charset="0"/>
                <a:ea typeface="新細明體" pitchFamily="18" charset="-120"/>
                <a:cs typeface="Arial" pitchFamily="34" charset="0"/>
              </a:rPr>
              <a:t>.</a:t>
            </a:r>
          </a:p>
          <a:p>
            <a:pPr marL="233363" indent="-233363">
              <a:lnSpc>
                <a:spcPct val="90000"/>
              </a:lnSpc>
              <a:buFont typeface="Arial" pitchFamily="34" charset="0"/>
              <a:buChar char="•"/>
            </a:pPr>
            <a:r>
              <a:rPr lang="en-US" altLang="zh-TW" sz="1400" b="1" dirty="0" smtClean="0">
                <a:latin typeface="Arial" pitchFamily="34" charset="0"/>
                <a:ea typeface="新細明體" pitchFamily="18" charset="-120"/>
                <a:cs typeface="Arial" pitchFamily="34" charset="0"/>
              </a:rPr>
              <a:t>Levy, F., &amp; </a:t>
            </a:r>
            <a:r>
              <a:rPr lang="en-US" altLang="zh-TW" sz="1400" b="1" dirty="0" err="1" smtClean="0">
                <a:latin typeface="Arial" pitchFamily="34" charset="0"/>
                <a:ea typeface="新細明體" pitchFamily="18" charset="-120"/>
                <a:cs typeface="Arial" pitchFamily="34" charset="0"/>
              </a:rPr>
              <a:t>Murnane</a:t>
            </a:r>
            <a:r>
              <a:rPr lang="en-US" altLang="zh-TW" sz="1400" b="1" dirty="0" smtClean="0">
                <a:latin typeface="Arial" pitchFamily="34" charset="0"/>
                <a:ea typeface="新細明體" pitchFamily="18" charset="-120"/>
                <a:cs typeface="Arial" pitchFamily="34" charset="0"/>
              </a:rPr>
              <a:t>, R. J. (2004). Education and the changing job market. Educational Leadership, 62(2), p. 82. </a:t>
            </a:r>
            <a:endParaRPr lang="en-US" altLang="zh-TW" sz="1400" b="1" dirty="0">
              <a:latin typeface="Arial" pitchFamily="34" charset="0"/>
              <a:ea typeface="新細明體" pitchFamily="18" charset="-120"/>
              <a:cs typeface="Arial" pitchFamily="34" charset="0"/>
            </a:endParaRPr>
          </a:p>
        </p:txBody>
      </p:sp>
      <p:grpSp>
        <p:nvGrpSpPr>
          <p:cNvPr id="2" name="Group 82"/>
          <p:cNvGrpSpPr/>
          <p:nvPr/>
        </p:nvGrpSpPr>
        <p:grpSpPr>
          <a:xfrm>
            <a:off x="0" y="457200"/>
            <a:ext cx="9144000" cy="5334000"/>
            <a:chOff x="0" y="457200"/>
            <a:chExt cx="9144000" cy="5334000"/>
          </a:xfrm>
        </p:grpSpPr>
        <p:graphicFrame>
          <p:nvGraphicFramePr>
            <p:cNvPr id="24579" name="Object 3"/>
            <p:cNvGraphicFramePr>
              <a:graphicFrameLocks noChangeAspect="1"/>
            </p:cNvGraphicFramePr>
            <p:nvPr>
              <p:ph type="chart" idx="1"/>
            </p:nvPr>
          </p:nvGraphicFramePr>
          <p:xfrm>
            <a:off x="0" y="457200"/>
            <a:ext cx="9144000" cy="5334000"/>
          </p:xfrm>
          <a:graphic>
            <a:graphicData uri="http://schemas.openxmlformats.org/presentationml/2006/ole">
              <p:oleObj spid="_x0000_s132098" name="Chart" r:id="rId4" imgW="8884800" imgH="4843440" progId="Excel.Sheet.8">
                <p:embed/>
              </p:oleObj>
            </a:graphicData>
          </a:graphic>
        </p:graphicFrame>
        <p:grpSp>
          <p:nvGrpSpPr>
            <p:cNvPr id="3" name="Group 133"/>
            <p:cNvGrpSpPr/>
            <p:nvPr/>
          </p:nvGrpSpPr>
          <p:grpSpPr>
            <a:xfrm>
              <a:off x="746760" y="699654"/>
              <a:ext cx="8239991" cy="4786746"/>
              <a:chOff x="1970809" y="-1295400"/>
              <a:chExt cx="8239991" cy="4786746"/>
            </a:xfrm>
          </p:grpSpPr>
          <p:grpSp>
            <p:nvGrpSpPr>
              <p:cNvPr id="4" name="Group 132"/>
              <p:cNvGrpSpPr/>
              <p:nvPr/>
            </p:nvGrpSpPr>
            <p:grpSpPr>
              <a:xfrm>
                <a:off x="1970809" y="-1295400"/>
                <a:ext cx="8239991" cy="4786746"/>
                <a:chOff x="1970809" y="-1295400"/>
                <a:chExt cx="8239991" cy="4786746"/>
              </a:xfrm>
            </p:grpSpPr>
            <p:grpSp>
              <p:nvGrpSpPr>
                <p:cNvPr id="5" name="Group 110"/>
                <p:cNvGrpSpPr/>
                <p:nvPr/>
              </p:nvGrpSpPr>
              <p:grpSpPr>
                <a:xfrm>
                  <a:off x="1970809" y="-1295400"/>
                  <a:ext cx="8239991" cy="4786746"/>
                  <a:chOff x="751609" y="716974"/>
                  <a:chExt cx="8239991" cy="4786746"/>
                </a:xfrm>
              </p:grpSpPr>
              <p:sp>
                <p:nvSpPr>
                  <p:cNvPr id="110" name="Rectangle 109"/>
                  <p:cNvSpPr/>
                  <p:nvPr/>
                </p:nvSpPr>
                <p:spPr>
                  <a:xfrm>
                    <a:off x="762000" y="762000"/>
                    <a:ext cx="8194964" cy="47347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108"/>
                  <p:cNvGrpSpPr/>
                  <p:nvPr/>
                </p:nvGrpSpPr>
                <p:grpSpPr>
                  <a:xfrm>
                    <a:off x="751609" y="716974"/>
                    <a:ext cx="8239991" cy="4786746"/>
                    <a:chOff x="751609" y="716974"/>
                    <a:chExt cx="8239991" cy="4786746"/>
                  </a:xfrm>
                </p:grpSpPr>
                <p:cxnSp>
                  <p:nvCxnSpPr>
                    <p:cNvPr id="90" name="Straight Connector 89"/>
                    <p:cNvCxnSpPr/>
                    <p:nvPr/>
                  </p:nvCxnSpPr>
                  <p:spPr>
                    <a:xfrm rot="5400000">
                      <a:off x="-1638300" y="3106883"/>
                      <a:ext cx="4786746" cy="692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762000" y="750021"/>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762000" y="1085994"/>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62000" y="1470457"/>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62000" y="1837603"/>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762000" y="2197821"/>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62000" y="2554576"/>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2000" y="2918257"/>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762000" y="3295794"/>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2000" y="365760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62000" y="4024746"/>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62000" y="4384964"/>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62000" y="4752110"/>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62000" y="5126182"/>
                      <a:ext cx="8229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62000" y="5482937"/>
                      <a:ext cx="8229600" cy="1588"/>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 name="Group 118"/>
                <p:cNvGrpSpPr/>
                <p:nvPr/>
              </p:nvGrpSpPr>
              <p:grpSpPr>
                <a:xfrm>
                  <a:off x="2353778" y="1676400"/>
                  <a:ext cx="7576467" cy="276999"/>
                  <a:chOff x="1066800" y="3733800"/>
                  <a:chExt cx="7576467" cy="276999"/>
                </a:xfrm>
              </p:grpSpPr>
              <p:sp>
                <p:nvSpPr>
                  <p:cNvPr id="112" name="TextBox 111"/>
                  <p:cNvSpPr txBox="1"/>
                  <p:nvPr/>
                </p:nvSpPr>
                <p:spPr>
                  <a:xfrm>
                    <a:off x="1066800"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1969</a:t>
                    </a:r>
                    <a:endParaRPr lang="en-US" sz="1200" dirty="0">
                      <a:latin typeface="Arial" pitchFamily="34" charset="0"/>
                      <a:cs typeface="Arial" pitchFamily="34" charset="0"/>
                    </a:endParaRPr>
                  </a:p>
                </p:txBody>
              </p:sp>
              <p:sp>
                <p:nvSpPr>
                  <p:cNvPr id="113" name="TextBox 112"/>
                  <p:cNvSpPr txBox="1"/>
                  <p:nvPr/>
                </p:nvSpPr>
                <p:spPr>
                  <a:xfrm>
                    <a:off x="2237510"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1974</a:t>
                    </a:r>
                    <a:endParaRPr lang="en-US" sz="1200" dirty="0">
                      <a:latin typeface="Arial" pitchFamily="34" charset="0"/>
                      <a:cs typeface="Arial" pitchFamily="34" charset="0"/>
                    </a:endParaRPr>
                  </a:p>
                </p:txBody>
              </p:sp>
              <p:sp>
                <p:nvSpPr>
                  <p:cNvPr id="114" name="TextBox 113"/>
                  <p:cNvSpPr txBox="1"/>
                  <p:nvPr/>
                </p:nvSpPr>
                <p:spPr>
                  <a:xfrm>
                    <a:off x="3410187"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1979</a:t>
                    </a:r>
                    <a:endParaRPr lang="en-US" sz="1200" dirty="0">
                      <a:latin typeface="Arial" pitchFamily="34" charset="0"/>
                      <a:cs typeface="Arial" pitchFamily="34" charset="0"/>
                    </a:endParaRPr>
                  </a:p>
                </p:txBody>
              </p:sp>
              <p:sp>
                <p:nvSpPr>
                  <p:cNvPr id="115" name="TextBox 114"/>
                  <p:cNvSpPr txBox="1"/>
                  <p:nvPr/>
                </p:nvSpPr>
                <p:spPr>
                  <a:xfrm>
                    <a:off x="4580897"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1984</a:t>
                    </a:r>
                    <a:endParaRPr lang="en-US" sz="1200" dirty="0">
                      <a:latin typeface="Arial" pitchFamily="34" charset="0"/>
                      <a:cs typeface="Arial" pitchFamily="34" charset="0"/>
                    </a:endParaRPr>
                  </a:p>
                </p:txBody>
              </p:sp>
              <p:sp>
                <p:nvSpPr>
                  <p:cNvPr id="116" name="TextBox 115"/>
                  <p:cNvSpPr txBox="1"/>
                  <p:nvPr/>
                </p:nvSpPr>
                <p:spPr>
                  <a:xfrm>
                    <a:off x="5770418"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1989</a:t>
                    </a:r>
                    <a:endParaRPr lang="en-US" sz="1200" dirty="0">
                      <a:latin typeface="Arial" pitchFamily="34" charset="0"/>
                      <a:cs typeface="Arial" pitchFamily="34" charset="0"/>
                    </a:endParaRPr>
                  </a:p>
                </p:txBody>
              </p:sp>
              <p:sp>
                <p:nvSpPr>
                  <p:cNvPr id="117" name="TextBox 116"/>
                  <p:cNvSpPr txBox="1"/>
                  <p:nvPr/>
                </p:nvSpPr>
                <p:spPr>
                  <a:xfrm>
                    <a:off x="6941128"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1994</a:t>
                    </a:r>
                    <a:endParaRPr lang="en-US" sz="1200" dirty="0">
                      <a:latin typeface="Arial" pitchFamily="34" charset="0"/>
                      <a:cs typeface="Arial" pitchFamily="34" charset="0"/>
                    </a:endParaRPr>
                  </a:p>
                </p:txBody>
              </p:sp>
              <p:sp>
                <p:nvSpPr>
                  <p:cNvPr id="118" name="TextBox 117"/>
                  <p:cNvSpPr txBox="1"/>
                  <p:nvPr/>
                </p:nvSpPr>
                <p:spPr>
                  <a:xfrm>
                    <a:off x="8118764" y="3733800"/>
                    <a:ext cx="524503" cy="276999"/>
                  </a:xfrm>
                  <a:prstGeom prst="rect">
                    <a:avLst/>
                  </a:prstGeom>
                  <a:noFill/>
                </p:spPr>
                <p:txBody>
                  <a:bodyPr wrap="none" rtlCol="0">
                    <a:spAutoFit/>
                  </a:bodyPr>
                  <a:lstStyle/>
                  <a:p>
                    <a:r>
                      <a:rPr lang="en-US" sz="1200" dirty="0" smtClean="0">
                        <a:latin typeface="Arial" pitchFamily="34" charset="0"/>
                        <a:cs typeface="Arial" pitchFamily="34" charset="0"/>
                      </a:rPr>
                      <a:t>1998</a:t>
                    </a:r>
                    <a:endParaRPr lang="en-US" sz="1200" dirty="0">
                      <a:latin typeface="Arial" pitchFamily="34" charset="0"/>
                      <a:cs typeface="Arial" pitchFamily="34" charset="0"/>
                    </a:endParaRPr>
                  </a:p>
                </p:txBody>
              </p:sp>
            </p:grpSp>
          </p:grpSp>
          <p:grpSp>
            <p:nvGrpSpPr>
              <p:cNvPr id="8" name="Group 130"/>
              <p:cNvGrpSpPr/>
              <p:nvPr/>
            </p:nvGrpSpPr>
            <p:grpSpPr>
              <a:xfrm>
                <a:off x="3155373" y="1666009"/>
                <a:ext cx="5848206" cy="76994"/>
                <a:chOff x="3155373" y="1676400"/>
                <a:chExt cx="5848206" cy="76994"/>
              </a:xfrm>
            </p:grpSpPr>
            <p:cxnSp>
              <p:nvCxnSpPr>
                <p:cNvPr id="125" name="Straight Connector 124"/>
                <p:cNvCxnSpPr/>
                <p:nvPr/>
              </p:nvCxnSpPr>
              <p:spPr>
                <a:xfrm rot="5400000">
                  <a:off x="3118067" y="1714500"/>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rot="5400000">
                  <a:off x="4271458" y="17137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5400000">
                  <a:off x="5525294" y="1714500"/>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6678685" y="17137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7811294" y="1714500"/>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8964685" y="1713706"/>
                  <a:ext cx="762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grpSp>
        <p:nvGrpSpPr>
          <p:cNvPr id="9" name="Group 72"/>
          <p:cNvGrpSpPr/>
          <p:nvPr/>
        </p:nvGrpSpPr>
        <p:grpSpPr>
          <a:xfrm>
            <a:off x="1366751" y="3626427"/>
            <a:ext cx="6954982" cy="1040092"/>
            <a:chOff x="2590800" y="1631373"/>
            <a:chExt cx="6954982" cy="1040092"/>
          </a:xfrm>
        </p:grpSpPr>
        <p:grpSp>
          <p:nvGrpSpPr>
            <p:cNvPr id="10" name="Group 39"/>
            <p:cNvGrpSpPr/>
            <p:nvPr/>
          </p:nvGrpSpPr>
          <p:grpSpPr>
            <a:xfrm>
              <a:off x="2590800" y="1631373"/>
              <a:ext cx="6954982" cy="980209"/>
              <a:chOff x="1350818" y="3688773"/>
              <a:chExt cx="6954982" cy="980209"/>
            </a:xfrm>
          </p:grpSpPr>
          <p:cxnSp>
            <p:nvCxnSpPr>
              <p:cNvPr id="27" name="Straight Connector 26"/>
              <p:cNvCxnSpPr/>
              <p:nvPr/>
            </p:nvCxnSpPr>
            <p:spPr>
              <a:xfrm>
                <a:off x="1350818" y="3688773"/>
                <a:ext cx="2306782" cy="349827"/>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641667" y="4024746"/>
                <a:ext cx="2378133" cy="471053"/>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19800" y="4495800"/>
                <a:ext cx="1208347" cy="118226"/>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99255" y="4610534"/>
                <a:ext cx="1106545" cy="58448"/>
              </a:xfrm>
              <a:prstGeom prst="line">
                <a:avLst/>
              </a:prstGeom>
              <a:ln w="38100">
                <a:solidFill>
                  <a:srgbClr val="66FF33"/>
                </a:solidFill>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4800600" y="2209800"/>
              <a:ext cx="1683474" cy="461665"/>
            </a:xfrm>
            <a:prstGeom prst="rect">
              <a:avLst/>
            </a:prstGeom>
            <a:noFill/>
          </p:spPr>
          <p:txBody>
            <a:bodyPr wrap="none" rtlCol="0">
              <a:spAutoFit/>
            </a:bodyPr>
            <a:lstStyle/>
            <a:p>
              <a:pPr algn="ctr"/>
              <a:r>
                <a:rPr lang="zh-TW" altLang="en-US" sz="1200" b="1" dirty="0" smtClean="0">
                  <a:ea typeface="新細明體" pitchFamily="18" charset="-120"/>
                </a:rPr>
                <a:t>非常規操作</a:t>
              </a:r>
              <a:endParaRPr lang="en-US" altLang="zh-TW" sz="1200" b="1" dirty="0" smtClean="0">
                <a:ea typeface="新細明體" pitchFamily="18" charset="-120"/>
              </a:endParaRPr>
            </a:p>
            <a:p>
              <a:pPr algn="ctr"/>
              <a:r>
                <a:rPr lang="en-US" altLang="zh-TW" sz="1200" b="1" dirty="0" smtClean="0">
                  <a:latin typeface="Arial" pitchFamily="34" charset="0"/>
                  <a:ea typeface="新細明體" pitchFamily="18" charset="-120"/>
                  <a:cs typeface="Arial" pitchFamily="34" charset="0"/>
                </a:rPr>
                <a:t>Non-Routine Manual</a:t>
              </a:r>
              <a:endParaRPr lang="zh-TW" altLang="en-US" sz="1200" b="1" dirty="0">
                <a:latin typeface="Arial" pitchFamily="34" charset="0"/>
                <a:ea typeface="新細明體" pitchFamily="18" charset="-120"/>
                <a:cs typeface="Arial" pitchFamily="34" charset="0"/>
              </a:endParaRPr>
            </a:p>
          </p:txBody>
        </p:sp>
      </p:grpSp>
      <p:grpSp>
        <p:nvGrpSpPr>
          <p:cNvPr id="11" name="Group 73"/>
          <p:cNvGrpSpPr/>
          <p:nvPr/>
        </p:nvGrpSpPr>
        <p:grpSpPr>
          <a:xfrm>
            <a:off x="1387533" y="3595254"/>
            <a:ext cx="7010400" cy="1447800"/>
            <a:chOff x="2611582" y="1600200"/>
            <a:chExt cx="7010400" cy="1447800"/>
          </a:xfrm>
        </p:grpSpPr>
        <p:grpSp>
          <p:nvGrpSpPr>
            <p:cNvPr id="13" name="Group 24"/>
            <p:cNvGrpSpPr/>
            <p:nvPr/>
          </p:nvGrpSpPr>
          <p:grpSpPr>
            <a:xfrm>
              <a:off x="2611582" y="1600200"/>
              <a:ext cx="7010400" cy="1447800"/>
              <a:chOff x="1371600" y="3657600"/>
              <a:chExt cx="7010400" cy="1447800"/>
            </a:xfrm>
          </p:grpSpPr>
          <p:cxnSp>
            <p:nvCxnSpPr>
              <p:cNvPr id="14" name="Straight Connector 13"/>
              <p:cNvCxnSpPr/>
              <p:nvPr/>
            </p:nvCxnSpPr>
            <p:spPr>
              <a:xfrm>
                <a:off x="1371600" y="3657600"/>
                <a:ext cx="2286000" cy="762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57600" y="3733800"/>
                <a:ext cx="2362200" cy="5334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19800" y="4267200"/>
                <a:ext cx="1219200" cy="4572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239000" y="4724400"/>
                <a:ext cx="1143000" cy="381000"/>
              </a:xfrm>
              <a:prstGeom prst="line">
                <a:avLst/>
              </a:prstGeom>
              <a:ln w="38100">
                <a:solidFill>
                  <a:srgbClr val="0066FF"/>
                </a:solidFill>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6954261" y="1905000"/>
              <a:ext cx="2270788" cy="276999"/>
            </a:xfrm>
            <a:prstGeom prst="rect">
              <a:avLst/>
            </a:prstGeom>
            <a:noFill/>
          </p:spPr>
          <p:txBody>
            <a:bodyPr wrap="square" rtlCol="0">
              <a:spAutoFit/>
            </a:bodyPr>
            <a:lstStyle/>
            <a:p>
              <a:r>
                <a:rPr lang="zh-TW" altLang="en-US" sz="1200" b="1" dirty="0" smtClean="0">
                  <a:ea typeface="新細明體" pitchFamily="18" charset="-120"/>
                </a:rPr>
                <a:t>常規思考 </a:t>
              </a:r>
              <a:r>
                <a:rPr lang="en-US" sz="1200" b="1" dirty="0" smtClean="0">
                  <a:latin typeface="Arial" pitchFamily="34" charset="0"/>
                  <a:cs typeface="Arial" pitchFamily="34" charset="0"/>
                </a:rPr>
                <a:t>Routine Cognitive</a:t>
              </a:r>
              <a:endParaRPr lang="en-US" sz="1200" b="1" dirty="0">
                <a:latin typeface="Arial" pitchFamily="34" charset="0"/>
                <a:cs typeface="Arial" pitchFamily="34" charset="0"/>
              </a:endParaRPr>
            </a:p>
          </p:txBody>
        </p:sp>
      </p:grpSp>
      <p:grpSp>
        <p:nvGrpSpPr>
          <p:cNvPr id="15" name="Group 78"/>
          <p:cNvGrpSpPr/>
          <p:nvPr/>
        </p:nvGrpSpPr>
        <p:grpSpPr>
          <a:xfrm>
            <a:off x="1418706" y="3214254"/>
            <a:ext cx="6972300" cy="890155"/>
            <a:chOff x="2642755" y="1219200"/>
            <a:chExt cx="6972300" cy="890155"/>
          </a:xfrm>
        </p:grpSpPr>
        <p:grpSp>
          <p:nvGrpSpPr>
            <p:cNvPr id="17" name="Group 60"/>
            <p:cNvGrpSpPr/>
            <p:nvPr/>
          </p:nvGrpSpPr>
          <p:grpSpPr>
            <a:xfrm>
              <a:off x="2642755" y="1295400"/>
              <a:ext cx="6972300" cy="813955"/>
              <a:chOff x="1402773" y="3352800"/>
              <a:chExt cx="6972300" cy="813955"/>
            </a:xfrm>
          </p:grpSpPr>
          <p:cxnSp>
            <p:nvCxnSpPr>
              <p:cNvPr id="42" name="Straight Connector 41"/>
              <p:cNvCxnSpPr/>
              <p:nvPr/>
            </p:nvCxnSpPr>
            <p:spPr>
              <a:xfrm flipV="1">
                <a:off x="1402773" y="3352800"/>
                <a:ext cx="2254827" cy="346364"/>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657600" y="3352800"/>
                <a:ext cx="1143000" cy="117764"/>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779818" y="3470564"/>
                <a:ext cx="1336040" cy="192116"/>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96000" y="3657600"/>
                <a:ext cx="1291936" cy="322118"/>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315200" y="3962400"/>
                <a:ext cx="1059873" cy="204355"/>
              </a:xfrm>
              <a:prstGeom prst="line">
                <a:avLst/>
              </a:prstGeom>
              <a:ln w="38100">
                <a:solidFill>
                  <a:srgbClr val="9900FF"/>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6553200" y="1219200"/>
              <a:ext cx="1983235" cy="276999"/>
            </a:xfrm>
            <a:prstGeom prst="rect">
              <a:avLst/>
            </a:prstGeom>
            <a:noFill/>
          </p:spPr>
          <p:txBody>
            <a:bodyPr wrap="none" rtlCol="0">
              <a:spAutoFit/>
            </a:bodyPr>
            <a:lstStyle/>
            <a:p>
              <a:r>
                <a:rPr lang="zh-TW" altLang="en-US" sz="1200" b="1" dirty="0" smtClean="0">
                  <a:ea typeface="新細明體" pitchFamily="18" charset="-120"/>
                </a:rPr>
                <a:t>常規操作 </a:t>
              </a:r>
              <a:r>
                <a:rPr lang="en-US" altLang="zh-TW" sz="1200" b="1" dirty="0" smtClean="0">
                  <a:latin typeface="Arial" pitchFamily="34" charset="0"/>
                  <a:ea typeface="新細明體" pitchFamily="18" charset="-120"/>
                  <a:cs typeface="Arial" pitchFamily="34" charset="0"/>
                </a:rPr>
                <a:t>Routine Manual</a:t>
              </a:r>
              <a:endParaRPr lang="en-US" altLang="zh-TW" sz="1200" b="1" dirty="0">
                <a:latin typeface="Arial" pitchFamily="34" charset="0"/>
                <a:ea typeface="新細明體" pitchFamily="18" charset="-120"/>
                <a:cs typeface="Arial" pitchFamily="34" charset="0"/>
              </a:endParaRPr>
            </a:p>
          </p:txBody>
        </p:sp>
      </p:grpSp>
      <p:grpSp>
        <p:nvGrpSpPr>
          <p:cNvPr id="18" name="Group 80"/>
          <p:cNvGrpSpPr/>
          <p:nvPr/>
        </p:nvGrpSpPr>
        <p:grpSpPr>
          <a:xfrm>
            <a:off x="1387533" y="2071254"/>
            <a:ext cx="7142018" cy="1524000"/>
            <a:chOff x="2611582" y="76200"/>
            <a:chExt cx="7142018" cy="1524000"/>
          </a:xfrm>
        </p:grpSpPr>
        <p:grpSp>
          <p:nvGrpSpPr>
            <p:cNvPr id="20" name="Group 72"/>
            <p:cNvGrpSpPr/>
            <p:nvPr/>
          </p:nvGrpSpPr>
          <p:grpSpPr>
            <a:xfrm>
              <a:off x="2611582" y="76200"/>
              <a:ext cx="7010400" cy="1524000"/>
              <a:chOff x="1371600" y="2133600"/>
              <a:chExt cx="7010400" cy="1524000"/>
            </a:xfrm>
          </p:grpSpPr>
          <p:cxnSp>
            <p:nvCxnSpPr>
              <p:cNvPr id="63" name="Straight Connector 62"/>
              <p:cNvCxnSpPr/>
              <p:nvPr/>
            </p:nvCxnSpPr>
            <p:spPr>
              <a:xfrm flipV="1">
                <a:off x="1371600" y="3283527"/>
                <a:ext cx="1756064" cy="37407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3124200" y="2919845"/>
                <a:ext cx="1769918" cy="3567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4862945" y="2362200"/>
                <a:ext cx="2223655" cy="55764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7086600" y="2133600"/>
                <a:ext cx="1295400" cy="228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TextBox 70"/>
            <p:cNvSpPr txBox="1"/>
            <p:nvPr/>
          </p:nvSpPr>
          <p:spPr>
            <a:xfrm>
              <a:off x="7712657" y="408801"/>
              <a:ext cx="2040943" cy="461665"/>
            </a:xfrm>
            <a:prstGeom prst="rect">
              <a:avLst/>
            </a:prstGeom>
            <a:noFill/>
          </p:spPr>
          <p:txBody>
            <a:bodyPr wrap="none" rtlCol="0">
              <a:spAutoFit/>
            </a:bodyPr>
            <a:lstStyle/>
            <a:p>
              <a:r>
                <a:rPr lang="zh-TW" altLang="en-US" sz="1200" b="1" dirty="0" smtClean="0">
                  <a:ea typeface="新細明體" pitchFamily="18" charset="-120"/>
                </a:rPr>
                <a:t>複雜的溝通</a:t>
              </a:r>
            </a:p>
            <a:p>
              <a:r>
                <a:rPr lang="en-US" sz="1200" b="1" dirty="0" smtClean="0">
                  <a:latin typeface="Arial" pitchFamily="34" charset="0"/>
                  <a:cs typeface="Arial" pitchFamily="34" charset="0"/>
                </a:rPr>
                <a:t>Complex Communication</a:t>
              </a:r>
              <a:endParaRPr lang="en-US" sz="1200" b="1" dirty="0">
                <a:latin typeface="Arial" pitchFamily="34" charset="0"/>
                <a:cs typeface="Arial" pitchFamily="34" charset="0"/>
              </a:endParaRPr>
            </a:p>
          </p:txBody>
        </p:sp>
      </p:grpSp>
      <p:grpSp>
        <p:nvGrpSpPr>
          <p:cNvPr id="21" name="Group 81"/>
          <p:cNvGrpSpPr/>
          <p:nvPr/>
        </p:nvGrpSpPr>
        <p:grpSpPr>
          <a:xfrm>
            <a:off x="1387533" y="1156854"/>
            <a:ext cx="7010400" cy="2438400"/>
            <a:chOff x="2611582" y="-838200"/>
            <a:chExt cx="7010400" cy="2438400"/>
          </a:xfrm>
        </p:grpSpPr>
        <p:grpSp>
          <p:nvGrpSpPr>
            <p:cNvPr id="23" name="Group 87"/>
            <p:cNvGrpSpPr/>
            <p:nvPr/>
          </p:nvGrpSpPr>
          <p:grpSpPr>
            <a:xfrm>
              <a:off x="2611582" y="-838200"/>
              <a:ext cx="7010400" cy="2438400"/>
              <a:chOff x="1371600" y="1219200"/>
              <a:chExt cx="7010400" cy="2438400"/>
            </a:xfrm>
          </p:grpSpPr>
          <p:cxnSp>
            <p:nvCxnSpPr>
              <p:cNvPr id="75" name="Straight Connector 74"/>
              <p:cNvCxnSpPr/>
              <p:nvPr/>
            </p:nvCxnSpPr>
            <p:spPr>
              <a:xfrm flipV="1">
                <a:off x="1371600" y="2930236"/>
                <a:ext cx="2327564" cy="727364"/>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581400" y="2209800"/>
                <a:ext cx="1905000" cy="76200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486400" y="1517073"/>
                <a:ext cx="1724891" cy="692727"/>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162800" y="1219200"/>
                <a:ext cx="1219200" cy="304800"/>
              </a:xfrm>
              <a:prstGeom prst="line">
                <a:avLst/>
              </a:prstGeom>
              <a:ln w="38100">
                <a:solidFill>
                  <a:srgbClr val="FF00FF"/>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5415049" y="-276999"/>
              <a:ext cx="2362199" cy="276999"/>
            </a:xfrm>
            <a:prstGeom prst="rect">
              <a:avLst/>
            </a:prstGeom>
            <a:noFill/>
          </p:spPr>
          <p:txBody>
            <a:bodyPr wrap="square" rtlCol="0">
              <a:spAutoFit/>
            </a:bodyPr>
            <a:lstStyle/>
            <a:p>
              <a:r>
                <a:rPr lang="zh-TW" altLang="en-US" sz="1200" b="1" dirty="0" smtClean="0">
                  <a:ea typeface="新細明體" pitchFamily="18" charset="-120"/>
                </a:rPr>
                <a:t>專家思維  </a:t>
              </a:r>
              <a:r>
                <a:rPr lang="en-US" sz="1200" b="1" dirty="0" smtClean="0">
                  <a:latin typeface="Arial" pitchFamily="34" charset="0"/>
                  <a:cs typeface="Arial" pitchFamily="34" charset="0"/>
                </a:rPr>
                <a:t>Expert Thinking</a:t>
              </a:r>
              <a:endParaRPr lang="en-US" sz="1200" b="1"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3179" y="1004457"/>
            <a:ext cx="6911439" cy="5428933"/>
          </a:xfrm>
        </p:spPr>
        <p:txBody>
          <a:bodyPr>
            <a:noAutofit/>
          </a:bodyPr>
          <a:lstStyle/>
          <a:p>
            <a:pPr>
              <a:spcBef>
                <a:spcPts val="600"/>
              </a:spcBef>
              <a:buSzPct val="75000"/>
              <a:buFont typeface="Wingdings" pitchFamily="2" charset="2"/>
              <a:buChar char="l"/>
            </a:pPr>
            <a:r>
              <a:rPr lang="zh-TW" altLang="en-US" b="1" dirty="0" smtClean="0">
                <a:latin typeface="Arial" pitchFamily="34" charset="0"/>
                <a:cs typeface="Arial" pitchFamily="34" charset="0"/>
              </a:rPr>
              <a:t>用常模作比較時，請</a:t>
            </a:r>
            <a:r>
              <a:rPr lang="zh-TW" altLang="en-US" b="1" dirty="0" smtClean="0">
                <a:solidFill>
                  <a:schemeClr val="tx1"/>
                </a:solidFill>
                <a:latin typeface="Arial" pitchFamily="34" charset="0"/>
                <a:cs typeface="Arial" pitchFamily="34" charset="0"/>
              </a:rPr>
              <a:t>小心</a:t>
            </a:r>
            <a:r>
              <a:rPr lang="zh-TW" altLang="en-US" b="1" dirty="0" smtClean="0">
                <a:latin typeface="Arial" pitchFamily="34" charset="0"/>
                <a:cs typeface="Arial" pitchFamily="34" charset="0"/>
              </a:rPr>
              <a:t>詮釋</a:t>
            </a:r>
            <a:endParaRPr lang="en-US" altLang="en-US" b="1" dirty="0" smtClean="0">
              <a:latin typeface="Arial" pitchFamily="34" charset="0"/>
              <a:cs typeface="Arial" pitchFamily="34" charset="0"/>
            </a:endParaRPr>
          </a:p>
          <a:p>
            <a:pPr>
              <a:spcBef>
                <a:spcPts val="600"/>
              </a:spcBef>
              <a:buSzPct val="75000"/>
              <a:buFont typeface="Wingdings" pitchFamily="2" charset="2"/>
              <a:buChar char="l"/>
            </a:pPr>
            <a:r>
              <a:rPr lang="zh-TW" altLang="en-US" b="1" dirty="0" smtClean="0"/>
              <a:t>總會有學校低於</a:t>
            </a:r>
            <a:r>
              <a:rPr lang="zh-TW" altLang="en-US" b="1" dirty="0" smtClean="0">
                <a:latin typeface="Arial" pitchFamily="34" charset="0"/>
                <a:cs typeface="Arial" pitchFamily="34" charset="0"/>
              </a:rPr>
              <a:t>常模， 也</a:t>
            </a:r>
            <a:r>
              <a:rPr lang="zh-TW" altLang="en-US" b="1" dirty="0" smtClean="0"/>
              <a:t>總會有其他學校高於</a:t>
            </a:r>
            <a:r>
              <a:rPr lang="zh-TW" altLang="en-US" b="1" dirty="0" smtClean="0">
                <a:latin typeface="Arial" pitchFamily="34" charset="0"/>
                <a:cs typeface="Arial" pitchFamily="34" charset="0"/>
              </a:rPr>
              <a:t>常模</a:t>
            </a:r>
            <a:endParaRPr lang="en-US" b="1" dirty="0" smtClean="0">
              <a:solidFill>
                <a:schemeClr val="tx1"/>
              </a:solidFill>
              <a:latin typeface="Arial" pitchFamily="34" charset="0"/>
              <a:cs typeface="Arial" pitchFamily="34" charset="0"/>
            </a:endParaRPr>
          </a:p>
          <a:p>
            <a:pPr>
              <a:spcBef>
                <a:spcPts val="600"/>
              </a:spcBef>
              <a:buSzPct val="75000"/>
              <a:buFont typeface="Wingdings" pitchFamily="2" charset="2"/>
              <a:buChar char="l"/>
            </a:pPr>
            <a:r>
              <a:rPr lang="zh-TW" altLang="en-US" b="1" dirty="0" smtClean="0"/>
              <a:t>或許最感興趣的是一組學生（如某個班級或級別 ）隨著時間對應於</a:t>
            </a:r>
            <a:r>
              <a:rPr lang="zh-TW" altLang="en-US" b="1" dirty="0" smtClean="0">
                <a:latin typeface="Arial" pitchFamily="34" charset="0"/>
                <a:cs typeface="Arial" pitchFamily="34" charset="0"/>
              </a:rPr>
              <a:t>常模</a:t>
            </a:r>
            <a:r>
              <a:rPr lang="zh-TW" altLang="en-US" b="1" dirty="0" smtClean="0"/>
              <a:t>的變化</a:t>
            </a:r>
            <a:endParaRPr lang="zh-TW" b="1" dirty="0" smtClean="0">
              <a:solidFill>
                <a:schemeClr val="tx1"/>
              </a:solidFill>
              <a:latin typeface="Arial" pitchFamily="34" charset="0"/>
              <a:cs typeface="Arial" pitchFamily="34" charset="0"/>
            </a:endParaRPr>
          </a:p>
          <a:p>
            <a:pPr>
              <a:spcBef>
                <a:spcPts val="600"/>
              </a:spcBef>
              <a:buSzPct val="75000"/>
              <a:buFont typeface="Wingdings" pitchFamily="2" charset="2"/>
              <a:buChar char="l"/>
            </a:pPr>
            <a:r>
              <a:rPr lang="zh-TW" altLang="en-US" b="1" dirty="0" smtClean="0"/>
              <a:t>學校之間，不應以各學校的平均數作比較</a:t>
            </a:r>
            <a:endParaRPr lang="en-US" b="1" dirty="0" smtClean="0">
              <a:solidFill>
                <a:schemeClr val="tx1"/>
              </a:solidFill>
              <a:latin typeface="Arial" pitchFamily="34" charset="0"/>
              <a:cs typeface="Arial" pitchFamily="34" charset="0"/>
            </a:endParaRPr>
          </a:p>
          <a:p>
            <a:pPr>
              <a:spcBef>
                <a:spcPts val="600"/>
              </a:spcBef>
              <a:buSzPct val="75000"/>
              <a:buFont typeface="Wingdings" pitchFamily="2" charset="2"/>
              <a:buChar char="l"/>
            </a:pPr>
            <a:r>
              <a:rPr lang="zh-TW" altLang="en-US" b="1" dirty="0" smtClean="0"/>
              <a:t>不應在學校樣本中先刪除某些學生組別</a:t>
            </a:r>
            <a:r>
              <a:rPr lang="en-US" altLang="zh-TW" b="1" dirty="0" smtClean="0"/>
              <a:t>(</a:t>
            </a:r>
            <a:r>
              <a:rPr lang="zh-TW" altLang="en-US" b="1" dirty="0" smtClean="0"/>
              <a:t>例如新來港學童</a:t>
            </a:r>
            <a:r>
              <a:rPr lang="en-US" altLang="zh-TW" b="1" dirty="0" smtClean="0"/>
              <a:t>)</a:t>
            </a:r>
            <a:r>
              <a:rPr lang="zh-TW" altLang="en-US" b="1" dirty="0" smtClean="0"/>
              <a:t>， 才與</a:t>
            </a:r>
            <a:r>
              <a:rPr lang="zh-TW" altLang="en-US" b="1" dirty="0" smtClean="0">
                <a:latin typeface="Arial" pitchFamily="34" charset="0"/>
                <a:cs typeface="Arial" pitchFamily="34" charset="0"/>
              </a:rPr>
              <a:t>常模作</a:t>
            </a:r>
            <a:r>
              <a:rPr lang="zh-TW" altLang="en-US" b="1" dirty="0" smtClean="0"/>
              <a:t>比較</a:t>
            </a:r>
            <a:endParaRPr lang="zh-TW" b="1" dirty="0" smtClean="0">
              <a:solidFill>
                <a:schemeClr val="tx1"/>
              </a:solidFill>
              <a:latin typeface="Arial" pitchFamily="34" charset="0"/>
              <a:cs typeface="Arial" pitchFamily="34" charset="0"/>
            </a:endParaRPr>
          </a:p>
          <a:p>
            <a:pPr>
              <a:spcBef>
                <a:spcPts val="600"/>
              </a:spcBef>
            </a:pPr>
            <a:endParaRPr lang="zh-TW" altLang="en-US" sz="3600" dirty="0">
              <a:latin typeface="Arial" pitchFamily="34" charset="0"/>
              <a:cs typeface="Arial" pitchFamily="34" charset="0"/>
            </a:endParaRPr>
          </a:p>
        </p:txBody>
      </p:sp>
      <p:sp>
        <p:nvSpPr>
          <p:cNvPr id="4" name="Title 1"/>
          <p:cNvSpPr>
            <a:spLocks noGrp="1"/>
          </p:cNvSpPr>
          <p:nvPr>
            <p:ph type="title"/>
          </p:nvPr>
        </p:nvSpPr>
        <p:spPr>
          <a:xfrm>
            <a:off x="87082" y="157740"/>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4"/>
          <p:cNvGrpSpPr/>
          <p:nvPr/>
        </p:nvGrpSpPr>
        <p:grpSpPr>
          <a:xfrm>
            <a:off x="179119" y="1339414"/>
            <a:ext cx="1720935" cy="1586525"/>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8" name="TextBox 7"/>
            <p:cNvSpPr txBox="1"/>
            <p:nvPr/>
          </p:nvSpPr>
          <p:spPr>
            <a:xfrm>
              <a:off x="540291" y="1624579"/>
              <a:ext cx="1606060" cy="671258"/>
            </a:xfrm>
            <a:prstGeom prst="rect">
              <a:avLst/>
            </a:prstGeom>
            <a:noFill/>
          </p:spPr>
          <p:txBody>
            <a:bodyPr wrap="square" rtlCol="0">
              <a:spAutoFit/>
            </a:bodyPr>
            <a:lstStyle/>
            <a:p>
              <a:pPr algn="ctr">
                <a:lnSpc>
                  <a:spcPct val="120000"/>
                </a:lnSpc>
                <a:spcBef>
                  <a:spcPts val="0"/>
                </a:spcBef>
              </a:pPr>
              <a:r>
                <a:rPr lang="zh-TW" altLang="en-US" sz="4000" b="1" dirty="0" smtClean="0">
                  <a:solidFill>
                    <a:srgbClr val="0033CC"/>
                  </a:solidFill>
                  <a:latin typeface="Arial" pitchFamily="34" charset="0"/>
                  <a:cs typeface="Arial" pitchFamily="34" charset="0"/>
                </a:rPr>
                <a:t>詮釋</a:t>
              </a:r>
              <a:endParaRPr lang="en-US" sz="4000" dirty="0"/>
            </a:p>
          </p:txBody>
        </p:sp>
      </p:grpSp>
      <p:sp>
        <p:nvSpPr>
          <p:cNvPr id="9" name="Slide Number Placeholder 8"/>
          <p:cNvSpPr>
            <a:spLocks noGrp="1"/>
          </p:cNvSpPr>
          <p:nvPr>
            <p:ph type="sldNum" sz="quarter" idx="12"/>
          </p:nvPr>
        </p:nvSpPr>
        <p:spPr/>
        <p:txBody>
          <a:bodyPr/>
          <a:lstStyle/>
          <a:p>
            <a:fld id="{811AAEEF-F233-4E32-A923-D4DF4B556C67}" type="slidenum">
              <a:rPr lang="en-US" altLang="zh-TW" smtClean="0"/>
              <a:pPr/>
              <a:t>40</a:t>
            </a:fld>
            <a:endParaRPr lang="zh-TW" alt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3325" y="996543"/>
            <a:ext cx="5977719" cy="5665514"/>
          </a:xfrm>
        </p:spPr>
        <p:txBody>
          <a:bodyPr>
            <a:noAutofit/>
          </a:bodyPr>
          <a:lstStyle/>
          <a:p>
            <a:pPr>
              <a:lnSpc>
                <a:spcPct val="110000"/>
              </a:lnSpc>
              <a:spcBef>
                <a:spcPts val="1200"/>
              </a:spcBef>
              <a:buSzPct val="75000"/>
              <a:buFont typeface="Wingdings" pitchFamily="2" charset="2"/>
              <a:buChar char="l"/>
            </a:pPr>
            <a:r>
              <a:rPr lang="zh-TW" altLang="en-US" b="1" dirty="0" smtClean="0"/>
              <a:t>學校可利用</a:t>
            </a:r>
            <a:r>
              <a:rPr lang="en-US" altLang="zh-TW" b="1" dirty="0" smtClean="0"/>
              <a:t>APASO- II</a:t>
            </a:r>
            <a:r>
              <a:rPr lang="zh-TW" altLang="en-US" b="1" dirty="0" smtClean="0"/>
              <a:t>來評估為改變</a:t>
            </a:r>
            <a:r>
              <a:rPr lang="en-US" b="1" dirty="0" err="1" smtClean="0"/>
              <a:t>情意及社交</a:t>
            </a:r>
            <a:r>
              <a:rPr lang="zh-TW" altLang="en-US" b="1" dirty="0" smtClean="0"/>
              <a:t>範疇方面而設計的實驗計劃。</a:t>
            </a:r>
            <a:endParaRPr lang="en-US" b="1" dirty="0" smtClean="0"/>
          </a:p>
          <a:p>
            <a:pPr>
              <a:lnSpc>
                <a:spcPct val="110000"/>
              </a:lnSpc>
              <a:spcBef>
                <a:spcPts val="1200"/>
              </a:spcBef>
              <a:buSzPct val="75000"/>
              <a:buFont typeface="Wingdings" pitchFamily="2" charset="2"/>
              <a:buChar char="l"/>
            </a:pPr>
            <a:r>
              <a:rPr lang="zh-TW" altLang="en-US" b="1" dirty="0" smtClean="0"/>
              <a:t>本手冊的目的並不會為學校提供有關這些改變情感及社交表現的實驗計劃的資訊</a:t>
            </a:r>
            <a:endParaRPr lang="en-US" altLang="zh-TW" b="1" dirty="0" smtClean="0"/>
          </a:p>
          <a:p>
            <a:pPr>
              <a:lnSpc>
                <a:spcPct val="110000"/>
              </a:lnSpc>
              <a:spcBef>
                <a:spcPts val="1200"/>
              </a:spcBef>
              <a:buSzPct val="75000"/>
              <a:buFont typeface="Wingdings" pitchFamily="2" charset="2"/>
              <a:buChar char="l"/>
            </a:pPr>
            <a:r>
              <a:rPr lang="zh-TW" altLang="en-US" b="1" dirty="0" smtClean="0"/>
              <a:t>如果貴校決定進行實驗計劃， 請審慎作出適當的實驗設計。否則 將會很難去確定任何變化的原因。</a:t>
            </a:r>
            <a:endParaRPr lang="zh-TW" altLang="en-US" sz="2400" dirty="0">
              <a:latin typeface="Arial" pitchFamily="34" charset="0"/>
              <a:cs typeface="Arial" pitchFamily="34" charset="0"/>
            </a:endParaRPr>
          </a:p>
        </p:txBody>
      </p:sp>
      <p:sp>
        <p:nvSpPr>
          <p:cNvPr id="4" name="Title 1"/>
          <p:cNvSpPr>
            <a:spLocks noGrp="1"/>
          </p:cNvSpPr>
          <p:nvPr>
            <p:ph type="title"/>
          </p:nvPr>
        </p:nvSpPr>
        <p:spPr>
          <a:xfrm>
            <a:off x="87082" y="157740"/>
            <a:ext cx="8958943" cy="606057"/>
          </a:xfrm>
        </p:spPr>
        <p:txBody>
          <a:bodyPr>
            <a:noAutofit/>
          </a:bodyPr>
          <a:lstStyle/>
          <a:p>
            <a:pPr lvl="0">
              <a:defRPr/>
            </a:pPr>
            <a:r>
              <a:rPr lang="zh-TW" altLang="en-US" sz="36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在學校使用量度工具的一般原則</a:t>
            </a:r>
            <a:endParaRPr lang="zh-TW" altLang="en-US" sz="36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 name="Group 4"/>
          <p:cNvGrpSpPr/>
          <p:nvPr/>
        </p:nvGrpSpPr>
        <p:grpSpPr>
          <a:xfrm>
            <a:off x="250368" y="1375039"/>
            <a:ext cx="2471057" cy="2059242"/>
            <a:chOff x="511629" y="1015775"/>
            <a:chExt cx="1664043" cy="1800225"/>
          </a:xfrm>
        </p:grpSpPr>
        <p:pic>
          <p:nvPicPr>
            <p:cNvPr id="7" name="Picture 6"/>
            <p:cNvPicPr>
              <a:picLocks noChangeAspect="1" noChangeArrowheads="1"/>
            </p:cNvPicPr>
            <p:nvPr/>
          </p:nvPicPr>
          <p:blipFill>
            <a:blip r:embed="rId2" cstate="print"/>
            <a:srcRect/>
            <a:stretch>
              <a:fillRect/>
            </a:stretch>
          </p:blipFill>
          <p:spPr bwMode="auto">
            <a:xfrm>
              <a:off x="511629" y="1015775"/>
              <a:ext cx="1664043" cy="1800225"/>
            </a:xfrm>
            <a:prstGeom prst="rect">
              <a:avLst/>
            </a:prstGeom>
            <a:noFill/>
            <a:ln w="9525">
              <a:noFill/>
              <a:miter lim="800000"/>
              <a:headEnd/>
              <a:tailEnd/>
            </a:ln>
          </p:spPr>
        </p:pic>
        <p:sp>
          <p:nvSpPr>
            <p:cNvPr id="8" name="TextBox 7"/>
            <p:cNvSpPr txBox="1"/>
            <p:nvPr/>
          </p:nvSpPr>
          <p:spPr>
            <a:xfrm>
              <a:off x="540291" y="1424729"/>
              <a:ext cx="1606060" cy="1069752"/>
            </a:xfrm>
            <a:prstGeom prst="rect">
              <a:avLst/>
            </a:prstGeom>
            <a:noFill/>
          </p:spPr>
          <p:txBody>
            <a:bodyPr wrap="square" rtlCol="0">
              <a:spAutoFit/>
            </a:bodyPr>
            <a:lstStyle/>
            <a:p>
              <a:pPr algn="ctr">
                <a:lnSpc>
                  <a:spcPct val="120000"/>
                </a:lnSpc>
                <a:spcBef>
                  <a:spcPts val="0"/>
                </a:spcBef>
              </a:pPr>
              <a:r>
                <a:rPr lang="zh-TW" altLang="en-US" sz="3200" b="1" dirty="0" smtClean="0">
                  <a:solidFill>
                    <a:srgbClr val="0033CC"/>
                  </a:solidFill>
                  <a:latin typeface="Arial" pitchFamily="34" charset="0"/>
                  <a:cs typeface="Arial" pitchFamily="34" charset="0"/>
                </a:rPr>
                <a:t>策略性介入實驗及評估</a:t>
              </a:r>
              <a:endParaRPr lang="en-US" altLang="en-US" sz="3200" b="1" dirty="0">
                <a:solidFill>
                  <a:srgbClr val="0033CC"/>
                </a:solidFill>
                <a:latin typeface="Arial" pitchFamily="34" charset="0"/>
                <a:cs typeface="Arial" pitchFamily="34" charset="0"/>
              </a:endParaRPr>
            </a:p>
          </p:txBody>
        </p:sp>
      </p:grpSp>
      <p:sp>
        <p:nvSpPr>
          <p:cNvPr id="9" name="Slide Number Placeholder 8"/>
          <p:cNvSpPr>
            <a:spLocks noGrp="1"/>
          </p:cNvSpPr>
          <p:nvPr>
            <p:ph type="sldNum" sz="quarter" idx="12"/>
          </p:nvPr>
        </p:nvSpPr>
        <p:spPr/>
        <p:txBody>
          <a:bodyPr/>
          <a:lstStyle/>
          <a:p>
            <a:fld id="{811AAEEF-F233-4E32-A923-D4DF4B556C67}" type="slidenum">
              <a:rPr lang="en-US" altLang="zh-TW" smtClean="0"/>
              <a:pPr/>
              <a:t>41</a:t>
            </a:fld>
            <a:endParaRPr lang="zh-TW" alt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4"/>
            <a:ext cx="7795480" cy="230200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a:t>
            </a:r>
            <a:r>
              <a:rPr lang="zh-TW"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量表的選取例子，以配合學校需要</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42</a:t>
            </a:fld>
            <a:endParaRPr lang="zh-TW" alt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AD1C6FD-A228-4DFF-9C48-5B61C80157C8}" type="slidenum">
              <a:rPr lang="en-US" altLang="zh-TW" smtClean="0"/>
              <a:pPr/>
              <a:t>43</a:t>
            </a:fld>
            <a:endParaRPr lang="zh-TW" altLang="en-US" dirty="0"/>
          </a:p>
        </p:txBody>
      </p:sp>
      <p:sp>
        <p:nvSpPr>
          <p:cNvPr id="3" name="TextBox 2"/>
          <p:cNvSpPr txBox="1"/>
          <p:nvPr/>
        </p:nvSpPr>
        <p:spPr>
          <a:xfrm>
            <a:off x="581891" y="941695"/>
            <a:ext cx="8122722" cy="4627832"/>
          </a:xfrm>
          <a:prstGeom prst="rect">
            <a:avLst/>
          </a:prstGeom>
          <a:noFill/>
        </p:spPr>
        <p:txBody>
          <a:bodyPr wrap="square" rtlCol="0" anchor="ctr" anchorCtr="0">
            <a:noAutofit/>
          </a:bodyPr>
          <a:lstStyle/>
          <a:p>
            <a:pPr marL="341313" indent="-341313">
              <a:lnSpc>
                <a:spcPct val="150000"/>
              </a:lnSpc>
              <a:buFont typeface="Arial" pitchFamily="34" charset="0"/>
              <a:buChar char="•"/>
            </a:pPr>
            <a:r>
              <a:rPr lang="zh-TW" altLang="en-US" sz="4400" b="1" dirty="0" smtClean="0">
                <a:latin typeface="+mn-ea"/>
              </a:rPr>
              <a:t>除</a:t>
            </a:r>
            <a:r>
              <a:rPr lang="en-US" altLang="zh-TW" sz="4400" b="1" dirty="0" smtClean="0">
                <a:latin typeface="+mn-ea"/>
              </a:rPr>
              <a:t>EDB</a:t>
            </a:r>
            <a:r>
              <a:rPr lang="zh-TW" altLang="en-US" sz="4400" b="1" dirty="0" smtClean="0">
                <a:latin typeface="+mn-ea"/>
              </a:rPr>
              <a:t> 指定的量表外，學校宜就校本需要， 選取合適的量表</a:t>
            </a:r>
            <a:endParaRPr lang="en-US" altLang="zh-TW" sz="4400" b="1" dirty="0" smtClean="0">
              <a:latin typeface="+mn-ea"/>
            </a:endParaRPr>
          </a:p>
          <a:p>
            <a:pPr marL="341313" indent="-341313">
              <a:lnSpc>
                <a:spcPct val="150000"/>
              </a:lnSpc>
              <a:buFont typeface="Arial" pitchFamily="34" charset="0"/>
              <a:buChar char="•"/>
            </a:pPr>
            <a:r>
              <a:rPr lang="zh-TW" altLang="en-US" sz="4400" b="1" dirty="0" smtClean="0">
                <a:latin typeface="+mn-ea"/>
              </a:rPr>
              <a:t>以下的例子， 只顯示一般學校常見的關注範疇</a:t>
            </a:r>
            <a:endParaRPr lang="en-US" sz="4400" b="1" dirty="0">
              <a:latin typeface="+mn-ea"/>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p:cNvSpPr>
            <a:spLocks noGrp="1"/>
          </p:cNvSpPr>
          <p:nvPr>
            <p:ph type="title"/>
          </p:nvPr>
        </p:nvSpPr>
        <p:spPr>
          <a:xfrm>
            <a:off x="94172" y="65316"/>
            <a:ext cx="8984512" cy="562213"/>
          </a:xfrm>
        </p:spPr>
        <p:txBody>
          <a:bodyPr>
            <a:noAutofit/>
          </a:bodyPr>
          <a:lstStyle/>
          <a:p>
            <a:r>
              <a:rPr lang="zh-TW" altLang="en-US"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4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aphicFrame>
        <p:nvGraphicFramePr>
          <p:cNvPr id="4" name="Table 3"/>
          <p:cNvGraphicFramePr>
            <a:graphicFrameLocks noGrp="1"/>
          </p:cNvGraphicFramePr>
          <p:nvPr/>
        </p:nvGraphicFramePr>
        <p:xfrm>
          <a:off x="176445" y="646784"/>
          <a:ext cx="8833088" cy="6102451"/>
        </p:xfrm>
        <a:graphic>
          <a:graphicData uri="http://schemas.openxmlformats.org/drawingml/2006/table">
            <a:tbl>
              <a:tblPr/>
              <a:tblGrid>
                <a:gridCol w="2759064"/>
                <a:gridCol w="759253"/>
                <a:gridCol w="759253"/>
                <a:gridCol w="759253"/>
                <a:gridCol w="759253"/>
                <a:gridCol w="759253"/>
                <a:gridCol w="759253"/>
                <a:gridCol w="759253"/>
                <a:gridCol w="759253"/>
              </a:tblGrid>
              <a:tr h="372734">
                <a:tc rowSpan="2">
                  <a:txBody>
                    <a:bodyPr/>
                    <a:lstStyle/>
                    <a:p>
                      <a:pPr algn="just">
                        <a:spcAft>
                          <a:spcPts val="0"/>
                        </a:spcAft>
                      </a:pPr>
                      <a:r>
                        <a:rPr lang="zh-TW" altLang="en-US" sz="2400" b="1" kern="100" dirty="0" smtClean="0">
                          <a:solidFill>
                            <a:srgbClr val="0033CC"/>
                          </a:solidFill>
                          <a:latin typeface="Arial" pitchFamily="34" charset="0"/>
                          <a:ea typeface="新細明體"/>
                          <a:cs typeface="Arial" pitchFamily="34" charset="0"/>
                        </a:rPr>
                        <a:t>量表</a:t>
                      </a:r>
                      <a:r>
                        <a:rPr lang="en-US" sz="2400" b="1" kern="100" dirty="0" smtClean="0">
                          <a:solidFill>
                            <a:srgbClr val="0033CC"/>
                          </a:solidFill>
                          <a:latin typeface="Arial" pitchFamily="34" charset="0"/>
                          <a:ea typeface="新細明體"/>
                          <a:cs typeface="Arial" pitchFamily="34" charset="0"/>
                        </a:rPr>
                        <a:t>/</a:t>
                      </a:r>
                      <a:r>
                        <a:rPr lang="zh-TW" altLang="en-US" sz="2400" b="1" kern="100" dirty="0" smtClean="0">
                          <a:solidFill>
                            <a:srgbClr val="0033CC"/>
                          </a:solidFill>
                          <a:latin typeface="Arial" pitchFamily="34" charset="0"/>
                          <a:ea typeface="新細明體"/>
                          <a:cs typeface="Arial" pitchFamily="34" charset="0"/>
                        </a:rPr>
                        <a:t>副量表</a:t>
                      </a:r>
                      <a:endParaRPr lang="zh-TW" sz="2400" b="1" kern="100" dirty="0">
                        <a:solidFill>
                          <a:srgbClr val="0033CC"/>
                        </a:solidFill>
                        <a:latin typeface="Arial" pitchFamily="34" charset="0"/>
                        <a:ea typeface="新細明體"/>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200" b="1" kern="100" dirty="0" smtClean="0">
                          <a:solidFill>
                            <a:srgbClr val="0033CC"/>
                          </a:solidFill>
                          <a:latin typeface="Arial" pitchFamily="34" charset="0"/>
                          <a:ea typeface="新細明體"/>
                          <a:cs typeface="Arial" pitchFamily="34" charset="0"/>
                        </a:rPr>
                        <a:t>學校關注</a:t>
                      </a:r>
                      <a:endParaRPr lang="zh-TW" sz="2200" b="1" kern="100" dirty="0">
                        <a:solidFill>
                          <a:srgbClr val="0033CC"/>
                        </a:solidFill>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67901">
                <a:tc vMerge="1">
                  <a:txBody>
                    <a:bodyPr/>
                    <a:lstStyle/>
                    <a:p>
                      <a:endParaRPr lang="zh-TW" altLang="en-US"/>
                    </a:p>
                  </a:txBody>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學習策略</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學校生活質素</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學習動機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200" dirty="0" smtClean="0">
                          <a:solidFill>
                            <a:schemeClr val="tx1"/>
                          </a:solidFill>
                          <a:latin typeface="+mn-lt"/>
                          <a:ea typeface="+mn-ea"/>
                          <a:cs typeface="+mn-cs"/>
                        </a:rPr>
                        <a:t>道德行為</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200" dirty="0" smtClean="0">
                          <a:solidFill>
                            <a:schemeClr val="tx1"/>
                          </a:solidFill>
                          <a:latin typeface="+mn-lt"/>
                          <a:ea typeface="+mn-ea"/>
                          <a:cs typeface="+mn-cs"/>
                        </a:rPr>
                        <a:t>情緒</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200" dirty="0" smtClean="0">
                          <a:solidFill>
                            <a:schemeClr val="tx1"/>
                          </a:solidFill>
                          <a:latin typeface="+mn-lt"/>
                          <a:ea typeface="+mn-ea"/>
                          <a:cs typeface="+mn-cs"/>
                        </a:rPr>
                        <a:t>自我勝任感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200" b="1" kern="1200" dirty="0" smtClean="0">
                          <a:solidFill>
                            <a:schemeClr val="tx1"/>
                          </a:solidFill>
                          <a:latin typeface="+mn-lt"/>
                          <a:ea typeface="+mn-ea"/>
                          <a:cs typeface="+mn-cs"/>
                        </a:rPr>
                        <a:t>價值觀</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908">
                <a:tc>
                  <a:txBody>
                    <a:bodyPr/>
                    <a:lstStyle/>
                    <a:p>
                      <a:pPr>
                        <a:spcAft>
                          <a:spcPts val="0"/>
                        </a:spcAft>
                      </a:pPr>
                      <a:r>
                        <a:rPr lang="zh-TW" altLang="en-US" sz="2800" b="1" kern="100" dirty="0" smtClean="0">
                          <a:latin typeface="Arial" pitchFamily="34" charset="0"/>
                          <a:ea typeface="新細明體"/>
                          <a:cs typeface="Arial" pitchFamily="34" charset="0"/>
                        </a:rPr>
                        <a:t>對學校的態度</a:t>
                      </a:r>
                      <a:endParaRPr lang="zh-TW" sz="28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成就感</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經歷</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整體滿足感</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負面情感</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機會</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社群關係</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84044">
                <a:tc>
                  <a:txBody>
                    <a:bodyPr/>
                    <a:lstStyle/>
                    <a:p>
                      <a:pPr algn="just">
                        <a:lnSpc>
                          <a:spcPct val="115000"/>
                        </a:lnSpc>
                        <a:spcAft>
                          <a:spcPts val="0"/>
                        </a:spcAft>
                        <a:buFont typeface="Arial" pitchFamily="34" charset="0"/>
                        <a:buChar char="•"/>
                      </a:pPr>
                      <a:r>
                        <a:rPr lang="zh-TW" altLang="en-US" sz="2800" b="1" kern="100" dirty="0" smtClean="0">
                          <a:solidFill>
                            <a:schemeClr val="tx1"/>
                          </a:solidFill>
                          <a:latin typeface="Arial" pitchFamily="34" charset="0"/>
                          <a:ea typeface="新細明體"/>
                          <a:cs typeface="Arial" pitchFamily="34" charset="0"/>
                        </a:rPr>
                        <a:t>  師生關係</a:t>
                      </a:r>
                      <a:endParaRPr lang="zh-TW" altLang="en-US" sz="28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800" b="1" kern="100">
                          <a:latin typeface="Arial" pitchFamily="34" charset="0"/>
                          <a:ea typeface="新細明體"/>
                          <a:cs typeface="Arial" pitchFamily="34" charset="0"/>
                          <a:sym typeface="Wingdings 2"/>
                        </a:rPr>
                        <a:t></a:t>
                      </a:r>
                      <a:endParaRPr lang="zh-TW"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8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811AAEEF-F233-4E32-A923-D4DF4B556C67}" type="slidenum">
              <a:rPr lang="en-US" altLang="zh-TW" smtClean="0"/>
              <a:pPr/>
              <a:t>44</a:t>
            </a:fld>
            <a:endParaRPr lang="zh-TW" alt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86774" y="692111"/>
          <a:ext cx="8713791" cy="5950736"/>
        </p:xfrm>
        <a:graphic>
          <a:graphicData uri="http://schemas.openxmlformats.org/drawingml/2006/table">
            <a:tbl>
              <a:tblPr/>
              <a:tblGrid>
                <a:gridCol w="3719657"/>
                <a:gridCol w="578956"/>
                <a:gridCol w="690993"/>
                <a:gridCol w="699967"/>
                <a:gridCol w="673045"/>
                <a:gridCol w="646124"/>
                <a:gridCol w="565358"/>
                <a:gridCol w="592280"/>
                <a:gridCol w="547411"/>
              </a:tblGrid>
              <a:tr h="390467">
                <a:tc rowSpan="2">
                  <a:txBody>
                    <a:bodyPr/>
                    <a:lstStyle/>
                    <a:p>
                      <a:pPr algn="just">
                        <a:spcAft>
                          <a:spcPts val="0"/>
                        </a:spcAft>
                      </a:pPr>
                      <a:r>
                        <a:rPr lang="zh-TW" altLang="en-US" sz="2400" b="1" kern="100" dirty="0" smtClean="0">
                          <a:solidFill>
                            <a:srgbClr val="0033CC"/>
                          </a:solidFill>
                          <a:latin typeface="Arial" pitchFamily="34" charset="0"/>
                          <a:ea typeface="+mn-ea"/>
                          <a:cs typeface="Arial" pitchFamily="34" charset="0"/>
                        </a:rPr>
                        <a:t>量表</a:t>
                      </a:r>
                      <a:r>
                        <a:rPr lang="en-US" sz="2400" b="1" kern="100" dirty="0" smtClean="0">
                          <a:solidFill>
                            <a:srgbClr val="0033CC"/>
                          </a:solidFill>
                          <a:latin typeface="Arial" pitchFamily="34" charset="0"/>
                          <a:ea typeface="新細明體"/>
                          <a:cs typeface="Arial" pitchFamily="34" charset="0"/>
                        </a:rPr>
                        <a:t>/</a:t>
                      </a:r>
                      <a:r>
                        <a:rPr lang="zh-TW" altLang="en-US" sz="2400" b="1" kern="100" dirty="0" smtClean="0">
                          <a:solidFill>
                            <a:srgbClr val="0033CC"/>
                          </a:solidFill>
                          <a:latin typeface="Arial" pitchFamily="34" charset="0"/>
                          <a:ea typeface="+mn-ea"/>
                          <a:cs typeface="Arial" pitchFamily="34" charset="0"/>
                        </a:rPr>
                        <a:t>副量表</a:t>
                      </a:r>
                      <a:endParaRPr lang="zh-TW" altLang="en-US" sz="24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400" b="1" kern="100" dirty="0" smtClean="0">
                          <a:solidFill>
                            <a:srgbClr val="0033CC"/>
                          </a:solidFill>
                          <a:latin typeface="Arial" pitchFamily="34" charset="0"/>
                          <a:ea typeface="+mn-ea"/>
                          <a:cs typeface="Arial" pitchFamily="34" charset="0"/>
                        </a:rPr>
                        <a:t>學校關注</a:t>
                      </a:r>
                      <a:endParaRPr lang="zh-TW" altLang="en-US" sz="24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130998">
                <a:tc vMerge="1">
                  <a:txBody>
                    <a:bodyPr/>
                    <a:lstStyle/>
                    <a:p>
                      <a:endParaRPr lang="zh-TW" altLang="en-US"/>
                    </a:p>
                  </a:txBody>
                  <a:tcPr/>
                </a:tc>
                <a:tc>
                  <a:txBody>
                    <a:bodyPr/>
                    <a:lstStyle/>
                    <a:p>
                      <a:pPr marL="71755" marR="71755">
                        <a:spcAft>
                          <a:spcPts val="0"/>
                        </a:spcAft>
                      </a:pPr>
                      <a:r>
                        <a:rPr lang="zh-TW" altLang="en-US" sz="2400" b="1" kern="100" dirty="0" smtClean="0">
                          <a:latin typeface="Arial" pitchFamily="34" charset="0"/>
                          <a:ea typeface="新細明體"/>
                          <a:cs typeface="Arial" pitchFamily="34" charset="0"/>
                        </a:rPr>
                        <a:t>學習策略</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00" dirty="0" smtClean="0">
                          <a:latin typeface="Arial" pitchFamily="34" charset="0"/>
                          <a:ea typeface="新細明體"/>
                          <a:cs typeface="Arial" pitchFamily="34" charset="0"/>
                        </a:rPr>
                        <a:t>學校生活質素</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00" dirty="0" smtClean="0">
                          <a:latin typeface="Arial" pitchFamily="34" charset="0"/>
                          <a:ea typeface="新細明體"/>
                          <a:cs typeface="Arial" pitchFamily="34" charset="0"/>
                        </a:rPr>
                        <a:t>學習動機</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00" dirty="0" smtClean="0">
                          <a:latin typeface="Arial" pitchFamily="34" charset="0"/>
                          <a:ea typeface="新細明體"/>
                          <a:cs typeface="Arial" pitchFamily="34" charset="0"/>
                        </a:rPr>
                        <a:t>社群關係</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200" dirty="0" smtClean="0">
                          <a:solidFill>
                            <a:schemeClr val="tx1"/>
                          </a:solidFill>
                          <a:latin typeface="+mn-lt"/>
                          <a:ea typeface="+mn-ea"/>
                          <a:cs typeface="+mn-cs"/>
                        </a:rPr>
                        <a:t>道德行為</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200" dirty="0" smtClean="0">
                          <a:solidFill>
                            <a:schemeClr val="tx1"/>
                          </a:solidFill>
                          <a:latin typeface="+mn-lt"/>
                          <a:ea typeface="+mn-ea"/>
                          <a:cs typeface="+mn-cs"/>
                        </a:rPr>
                        <a:t>情緒</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200" dirty="0" smtClean="0">
                          <a:solidFill>
                            <a:schemeClr val="tx1"/>
                          </a:solidFill>
                          <a:latin typeface="+mn-lt"/>
                          <a:ea typeface="+mn-ea"/>
                          <a:cs typeface="+mn-cs"/>
                        </a:rPr>
                        <a:t>自我勝任感</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400" b="1" kern="1200" dirty="0" smtClean="0">
                          <a:solidFill>
                            <a:schemeClr val="tx1"/>
                          </a:solidFill>
                          <a:latin typeface="+mn-lt"/>
                          <a:ea typeface="+mn-ea"/>
                          <a:cs typeface="+mn-cs"/>
                        </a:rPr>
                        <a:t>價值觀</a:t>
                      </a:r>
                      <a:endParaRPr lang="zh-TW" sz="24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494">
                <a:tc>
                  <a:txBody>
                    <a:bodyPr/>
                    <a:lstStyle/>
                    <a:p>
                      <a:pPr marL="0" algn="just" defTabSz="914400" rtl="0" eaLnBrk="1" latinLnBrk="0" hangingPunct="1">
                        <a:lnSpc>
                          <a:spcPct val="115000"/>
                        </a:lnSpc>
                        <a:spcAft>
                          <a:spcPts val="0"/>
                        </a:spcAft>
                        <a:buFont typeface="Arial" pitchFamily="34" charset="0"/>
                        <a:buNone/>
                      </a:pPr>
                      <a:r>
                        <a:rPr lang="en-US" altLang="en-US" sz="2400" b="1" kern="100" dirty="0" smtClean="0">
                          <a:solidFill>
                            <a:schemeClr val="tx1"/>
                          </a:solidFill>
                          <a:latin typeface="Arial" pitchFamily="34" charset="0"/>
                          <a:ea typeface="新細明體"/>
                          <a:cs typeface="Arial" pitchFamily="34" charset="0"/>
                        </a:rPr>
                        <a:t>成</a:t>
                      </a:r>
                      <a:r>
                        <a:rPr lang="zh-TW" altLang="en-US" sz="2400" b="1" kern="100" dirty="0" smtClean="0">
                          <a:solidFill>
                            <a:schemeClr val="tx1"/>
                          </a:solidFill>
                          <a:latin typeface="Arial" pitchFamily="34" charset="0"/>
                          <a:ea typeface="新細明體"/>
                          <a:cs typeface="Arial" pitchFamily="34" charset="0"/>
                        </a:rPr>
                        <a:t>敗的原因</a:t>
                      </a:r>
                      <a:endParaRPr lang="zh-TW" altLang="en-US" sz="2400" b="1" kern="100" dirty="0">
                        <a:solidFill>
                          <a:schemeClr val="tx1"/>
                        </a:solidFill>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99552">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失敗的原因：能力問題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79121">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失敗的原因：努力問題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30047">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失敗的原因：策略問題</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12867">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成功的原因：能力</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49818">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成功的原因：努力</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14372">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成功的原因：策略</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94172" y="65316"/>
            <a:ext cx="8984512" cy="648586"/>
          </a:xfrm>
        </p:spPr>
        <p:txBody>
          <a:bodyPr>
            <a:noAutofit/>
          </a:bodyPr>
          <a:lstStyle/>
          <a:p>
            <a:r>
              <a:rPr lang="zh-TW" altLang="en-US"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4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45</a:t>
            </a:fld>
            <a:endParaRPr lang="zh-TW" alt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38645" y="477935"/>
          <a:ext cx="8681445" cy="6224304"/>
        </p:xfrm>
        <a:graphic>
          <a:graphicData uri="http://schemas.openxmlformats.org/drawingml/2006/table">
            <a:tbl>
              <a:tblPr/>
              <a:tblGrid>
                <a:gridCol w="3620347"/>
                <a:gridCol w="744279"/>
                <a:gridCol w="723014"/>
                <a:gridCol w="648586"/>
                <a:gridCol w="691117"/>
                <a:gridCol w="701749"/>
                <a:gridCol w="404037"/>
                <a:gridCol w="712381"/>
                <a:gridCol w="435935"/>
              </a:tblGrid>
              <a:tr h="255012">
                <a:tc rowSpan="2">
                  <a:txBody>
                    <a:bodyPr/>
                    <a:lstStyle/>
                    <a:p>
                      <a:pPr algn="just">
                        <a:spcAft>
                          <a:spcPts val="0"/>
                        </a:spcAft>
                      </a:pPr>
                      <a:r>
                        <a:rPr lang="zh-TW" altLang="en-US" sz="1800" b="1" kern="100" dirty="0" smtClean="0">
                          <a:solidFill>
                            <a:srgbClr val="0033CC"/>
                          </a:solidFill>
                          <a:latin typeface="Arial" pitchFamily="34" charset="0"/>
                          <a:ea typeface="+mn-ea"/>
                          <a:cs typeface="Arial" pitchFamily="34" charset="0"/>
                        </a:rPr>
                        <a:t>量表</a:t>
                      </a:r>
                      <a:r>
                        <a:rPr lang="en-US" sz="1800" b="1" kern="100" dirty="0" smtClean="0">
                          <a:solidFill>
                            <a:srgbClr val="0033CC"/>
                          </a:solidFill>
                          <a:latin typeface="Arial" pitchFamily="34" charset="0"/>
                          <a:ea typeface="新細明體"/>
                          <a:cs typeface="Arial" pitchFamily="34" charset="0"/>
                        </a:rPr>
                        <a:t>/</a:t>
                      </a:r>
                      <a:r>
                        <a:rPr lang="zh-TW" altLang="en-US" sz="1800" b="1" kern="100" dirty="0" smtClean="0">
                          <a:solidFill>
                            <a:srgbClr val="0033CC"/>
                          </a:solidFill>
                          <a:latin typeface="Arial" pitchFamily="34" charset="0"/>
                          <a:ea typeface="+mn-ea"/>
                          <a:cs typeface="Arial" pitchFamily="34" charset="0"/>
                        </a:rPr>
                        <a:t>副量表</a:t>
                      </a:r>
                      <a:endParaRPr lang="zh-TW" altLang="en-US" sz="18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1800" b="1" kern="100" dirty="0" smtClean="0">
                          <a:solidFill>
                            <a:srgbClr val="0033CC"/>
                          </a:solidFill>
                          <a:latin typeface="Arial" pitchFamily="34" charset="0"/>
                          <a:ea typeface="+mn-ea"/>
                          <a:cs typeface="Arial" pitchFamily="34" charset="0"/>
                        </a:rPr>
                        <a:t>學校關注</a:t>
                      </a:r>
                      <a:endParaRPr lang="zh-TW" altLang="en-US" sz="18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757862">
                <a:tc vMerge="1">
                  <a:txBody>
                    <a:bodyPr/>
                    <a:lstStyle/>
                    <a:p>
                      <a:endParaRPr lang="zh-TW" altLang="en-US"/>
                    </a:p>
                  </a:txBody>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學習策略</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學校生活質素</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學習動機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000" b="1" kern="100" dirty="0" smtClean="0">
                          <a:latin typeface="Arial" pitchFamily="34" charset="0"/>
                          <a:ea typeface="新細明體"/>
                          <a:cs typeface="Arial" pitchFamily="34" charset="0"/>
                        </a:rPr>
                        <a:t>社群關係</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道德行為</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情緒</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自我勝任感</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1800" b="1" kern="1200" dirty="0" smtClean="0">
                          <a:solidFill>
                            <a:schemeClr val="tx1"/>
                          </a:solidFill>
                          <a:latin typeface="+mn-lt"/>
                          <a:ea typeface="+mn-ea"/>
                          <a:cs typeface="+mn-cs"/>
                        </a:rPr>
                        <a:t>價值觀</a:t>
                      </a:r>
                      <a:endParaRPr lang="zh-TW" sz="20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304">
                <a:tc>
                  <a:txBody>
                    <a:bodyPr/>
                    <a:lstStyle/>
                    <a:p>
                      <a:pPr>
                        <a:spcAft>
                          <a:spcPts val="0"/>
                        </a:spcAft>
                      </a:pPr>
                      <a:r>
                        <a:rPr lang="zh-TW" altLang="en-US" sz="1700" b="1" kern="100" dirty="0" smtClean="0">
                          <a:latin typeface="Arial" pitchFamily="34" charset="0"/>
                          <a:ea typeface="新細明體"/>
                          <a:cs typeface="Arial" pitchFamily="34" charset="0"/>
                        </a:rPr>
                        <a:t>獨立學習能力</a:t>
                      </a:r>
                      <a:endParaRPr lang="zh-TW" sz="17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學術情感</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學術探究</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23568">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學術檢視</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1816">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學習自我概念</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自我完善</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尋找協助</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00888">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學習目的</a:t>
                      </a:r>
                      <a:endParaRPr lang="zh-TW" altLang="en-US" sz="1700" b="1" kern="100" dirty="0" err="1"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目標設定</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好奇</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策略性求助</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控制學習環境</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學習計劃</a:t>
                      </a:r>
                      <a:endParaRPr lang="zh-TW" altLang="en-US" sz="1700" b="1" kern="100" dirty="0" err="1" smtClean="0">
                        <a:solidFill>
                          <a:schemeClr val="tx1"/>
                        </a:solidFill>
                        <a:latin typeface="+mj-ea"/>
                        <a:ea typeface="+mj-ea"/>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700" b="1" kern="100">
                          <a:latin typeface="Arial" pitchFamily="34" charset="0"/>
                          <a:ea typeface="新細明體"/>
                          <a:cs typeface="Arial" pitchFamily="34" charset="0"/>
                          <a:sym typeface="Wingdings 2"/>
                        </a:rPr>
                        <a:t></a:t>
                      </a:r>
                      <a:endParaRPr lang="zh-TW"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90304">
                <a:tc>
                  <a:txBody>
                    <a:bodyPr/>
                    <a:lstStyle/>
                    <a:p>
                      <a:pPr marL="0" lvl="0" indent="-342900" algn="just" defTabSz="914400" rtl="0" eaLnBrk="1" latinLnBrk="0" hangingPunct="1">
                        <a:lnSpc>
                          <a:spcPct val="115000"/>
                        </a:lnSpc>
                        <a:spcAft>
                          <a:spcPts val="0"/>
                        </a:spcAft>
                        <a:buSzPts val="700"/>
                        <a:buFont typeface="Wingdings" pitchFamily="2" charset="2"/>
                        <a:buChar char="l"/>
                        <a:tabLst>
                          <a:tab pos="160020" algn="l"/>
                        </a:tabLst>
                      </a:pPr>
                      <a:r>
                        <a:rPr lang="en-US" altLang="en-US" sz="1700" b="1" kern="100" dirty="0" err="1" smtClean="0">
                          <a:solidFill>
                            <a:schemeClr val="tx1"/>
                          </a:solidFill>
                          <a:latin typeface="+mj-ea"/>
                          <a:ea typeface="+mj-ea"/>
                          <a:cs typeface="Arial" pitchFamily="34" charset="0"/>
                        </a:rPr>
                        <a:t>學習的價值</a:t>
                      </a:r>
                      <a:endParaRPr lang="zh-TW" altLang="en-US" sz="1700" b="1" kern="100" dirty="0" smtClean="0">
                        <a:solidFill>
                          <a:schemeClr val="tx1"/>
                        </a:solidFill>
                        <a:latin typeface="+mj-ea"/>
                        <a:ea typeface="+mj-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7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700" b="1" kern="100" dirty="0">
                          <a:latin typeface="Arial" pitchFamily="34" charset="0"/>
                          <a:ea typeface="新細明體"/>
                          <a:cs typeface="Arial" pitchFamily="34" charset="0"/>
                          <a:sym typeface="Wingdings 2"/>
                        </a:rPr>
                        <a:t></a:t>
                      </a:r>
                      <a:endParaRPr lang="zh-TW" sz="17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94172" y="65316"/>
            <a:ext cx="8984512" cy="427743"/>
          </a:xfrm>
        </p:spPr>
        <p:txBody>
          <a:bodyPr>
            <a:noAutofit/>
          </a:bodyPr>
          <a:lstStyle/>
          <a:p>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a:xfrm>
            <a:off x="7010400" y="6624918"/>
            <a:ext cx="2133600" cy="233082"/>
          </a:xfrm>
        </p:spPr>
        <p:txBody>
          <a:bodyPr/>
          <a:lstStyle/>
          <a:p>
            <a:fld id="{811AAEEF-F233-4E32-A923-D4DF4B556C67}" type="slidenum">
              <a:rPr lang="en-US" altLang="zh-TW" smtClean="0"/>
              <a:pPr/>
              <a:t>46</a:t>
            </a:fld>
            <a:endParaRPr lang="zh-TW" alt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3025" y="647445"/>
          <a:ext cx="8737540" cy="5663707"/>
        </p:xfrm>
        <a:graphic>
          <a:graphicData uri="http://schemas.openxmlformats.org/drawingml/2006/table">
            <a:tbl>
              <a:tblPr/>
              <a:tblGrid>
                <a:gridCol w="3014644"/>
                <a:gridCol w="772711"/>
                <a:gridCol w="808934"/>
                <a:gridCol w="784786"/>
                <a:gridCol w="941743"/>
                <a:gridCol w="845153"/>
                <a:gridCol w="495019"/>
                <a:gridCol w="567460"/>
                <a:gridCol w="507090"/>
              </a:tblGrid>
              <a:tr h="352509">
                <a:tc rowSpan="2">
                  <a:txBody>
                    <a:bodyPr/>
                    <a:lstStyle/>
                    <a:p>
                      <a:pPr algn="just">
                        <a:spcAft>
                          <a:spcPts val="0"/>
                        </a:spcAft>
                      </a:pPr>
                      <a:r>
                        <a:rPr lang="zh-TW" altLang="en-US" sz="2200" b="1" kern="100" dirty="0" smtClean="0">
                          <a:solidFill>
                            <a:srgbClr val="0033CC"/>
                          </a:solidFill>
                          <a:latin typeface="Arial" pitchFamily="34" charset="0"/>
                          <a:ea typeface="+mn-ea"/>
                          <a:cs typeface="Arial" pitchFamily="34" charset="0"/>
                        </a:rPr>
                        <a:t>量表</a:t>
                      </a:r>
                      <a:r>
                        <a:rPr lang="en-US" sz="2200" b="1" kern="100" dirty="0" smtClean="0">
                          <a:solidFill>
                            <a:srgbClr val="0033CC"/>
                          </a:solidFill>
                          <a:latin typeface="Arial" pitchFamily="34" charset="0"/>
                          <a:ea typeface="新細明體"/>
                          <a:cs typeface="Arial" pitchFamily="34" charset="0"/>
                        </a:rPr>
                        <a:t>/</a:t>
                      </a:r>
                      <a:r>
                        <a:rPr lang="zh-TW" altLang="en-US" sz="2200" b="1" kern="100" dirty="0" smtClean="0">
                          <a:solidFill>
                            <a:srgbClr val="0033CC"/>
                          </a:solidFill>
                          <a:latin typeface="Arial" pitchFamily="34" charset="0"/>
                          <a:ea typeface="+mn-ea"/>
                          <a:cs typeface="Arial" pitchFamily="34" charset="0"/>
                        </a:rPr>
                        <a:t>副量表</a:t>
                      </a:r>
                      <a:endParaRPr lang="zh-TW" altLang="en-US" sz="22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200" b="1" kern="100" dirty="0" smtClean="0">
                          <a:solidFill>
                            <a:srgbClr val="0033CC"/>
                          </a:solidFill>
                          <a:latin typeface="Arial" pitchFamily="34" charset="0"/>
                          <a:ea typeface="+mn-ea"/>
                          <a:cs typeface="Arial" pitchFamily="34" charset="0"/>
                        </a:rPr>
                        <a:t>學校關注</a:t>
                      </a:r>
                      <a:endParaRPr lang="zh-TW" altLang="en-US" sz="22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24884">
                <a:tc vMerge="1">
                  <a:txBody>
                    <a:bodyPr/>
                    <a:lstStyle/>
                    <a:p>
                      <a:endParaRPr lang="zh-TW" altLang="en-US"/>
                    </a:p>
                  </a:txBody>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學習策略</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學校生活質素</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學習動機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道德行為</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情緒</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自我勝任感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價值觀</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97">
                <a:tc>
                  <a:txBody>
                    <a:bodyPr/>
                    <a:lstStyle/>
                    <a:p>
                      <a:pPr>
                        <a:spcAft>
                          <a:spcPts val="0"/>
                        </a:spcAft>
                      </a:pPr>
                      <a:r>
                        <a:rPr lang="zh-TW" altLang="en-US" sz="2400" b="1" kern="100" dirty="0" smtClean="0">
                          <a:latin typeface="Arial" pitchFamily="34" charset="0"/>
                          <a:ea typeface="新細明體"/>
                          <a:cs typeface="Arial" pitchFamily="34" charset="0"/>
                        </a:rPr>
                        <a:t>人際關係</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17777">
                <a:tc>
                  <a:txBody>
                    <a:bodyPr/>
                    <a:lstStyle/>
                    <a:p>
                      <a:pPr marL="342900" lvl="0" indent="-342900">
                        <a:spcAft>
                          <a:spcPts val="0"/>
                        </a:spcAft>
                        <a:buSzPct val="50000"/>
                        <a:buFont typeface="Wingdings"/>
                        <a:buChar char=""/>
                        <a:tabLst>
                          <a:tab pos="160020" algn="l"/>
                        </a:tabLst>
                      </a:pPr>
                      <a:r>
                        <a:rPr lang="zh-TW" altLang="en-US" sz="2400" b="1" kern="100" dirty="0" smtClean="0">
                          <a:latin typeface="Arial" pitchFamily="34" charset="0"/>
                          <a:ea typeface="新細明體"/>
                          <a:cs typeface="Arial" pitchFamily="34" charset="0"/>
                        </a:rPr>
                        <a:t>關愛他人</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4555">
                <a:tc>
                  <a:txBody>
                    <a:bodyPr/>
                    <a:lstStyle/>
                    <a:p>
                      <a:pPr marL="342900" lvl="0" indent="-342900">
                        <a:spcAft>
                          <a:spcPts val="0"/>
                        </a:spcAft>
                        <a:buSzPct val="50000"/>
                        <a:buFont typeface="Wingdings"/>
                        <a:buChar char=""/>
                        <a:tabLst>
                          <a:tab pos="160020" algn="l"/>
                        </a:tabLst>
                      </a:pPr>
                      <a:r>
                        <a:rPr lang="zh-TW" altLang="en-US" sz="2400" b="1" kern="100" dirty="0" smtClean="0">
                          <a:latin typeface="Arial" pitchFamily="34" charset="0"/>
                          <a:ea typeface="新細明體"/>
                          <a:cs typeface="Arial" pitchFamily="34" charset="0"/>
                        </a:rPr>
                        <a:t>不恰當自表行為</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7777">
                <a:tc>
                  <a:txBody>
                    <a:bodyPr/>
                    <a:lstStyle/>
                    <a:p>
                      <a:pPr marL="342900" lvl="0" indent="-342900">
                        <a:spcAft>
                          <a:spcPts val="0"/>
                        </a:spcAft>
                        <a:buSzPct val="50000"/>
                        <a:buFont typeface="Wingdings"/>
                        <a:buChar char=""/>
                        <a:tabLst>
                          <a:tab pos="160020" algn="l"/>
                        </a:tabLst>
                      </a:pPr>
                      <a:r>
                        <a:rPr lang="zh-TW" altLang="en-US" sz="2400" b="1" kern="100" dirty="0" smtClean="0">
                          <a:latin typeface="Arial" pitchFamily="34" charset="0"/>
                          <a:ea typeface="新細明體"/>
                          <a:cs typeface="Arial" pitchFamily="34" charset="0"/>
                        </a:rPr>
                        <a:t>尊重他人</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17777">
                <a:tc>
                  <a:txBody>
                    <a:bodyPr/>
                    <a:lstStyle/>
                    <a:p>
                      <a:pPr>
                        <a:spcAft>
                          <a:spcPts val="0"/>
                        </a:spcAft>
                      </a:pPr>
                      <a:r>
                        <a:rPr lang="zh-TW" altLang="en-US" sz="2400" b="1" kern="100" dirty="0" smtClean="0">
                          <a:latin typeface="Arial" pitchFamily="34" charset="0"/>
                          <a:ea typeface="新細明體"/>
                          <a:cs typeface="Arial" pitchFamily="34" charset="0"/>
                        </a:rPr>
                        <a:t>學習能力</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17777">
                <a:tc>
                  <a:txBody>
                    <a:bodyPr/>
                    <a:lstStyle/>
                    <a:p>
                      <a:pPr marL="342900" lvl="0" indent="-342900">
                        <a:spcAft>
                          <a:spcPts val="0"/>
                        </a:spcAft>
                        <a:buSzPct val="50000"/>
                        <a:buFont typeface="Wingdings"/>
                        <a:buChar char=""/>
                        <a:tabLst>
                          <a:tab pos="160020" algn="l"/>
                        </a:tabLst>
                      </a:pPr>
                      <a:r>
                        <a:rPr lang="zh-TW" altLang="en-US" sz="2400" b="1" kern="100" dirty="0" smtClean="0">
                          <a:latin typeface="Arial" pitchFamily="34" charset="0"/>
                          <a:ea typeface="新細明體"/>
                          <a:cs typeface="Arial" pitchFamily="34" charset="0"/>
                        </a:rPr>
                        <a:t>創意思考</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7777">
                <a:tc>
                  <a:txBody>
                    <a:bodyPr/>
                    <a:lstStyle/>
                    <a:p>
                      <a:pPr marL="342900" lvl="0" indent="-342900">
                        <a:spcAft>
                          <a:spcPts val="0"/>
                        </a:spcAft>
                        <a:buSzPct val="50000"/>
                        <a:buFont typeface="Wingdings"/>
                        <a:buChar char=""/>
                        <a:tabLst>
                          <a:tab pos="160020" algn="l"/>
                        </a:tabLst>
                      </a:pPr>
                      <a:r>
                        <a:rPr lang="zh-TW" altLang="en-US" sz="2400" b="1" kern="100" dirty="0" smtClean="0">
                          <a:latin typeface="Arial" pitchFamily="34" charset="0"/>
                          <a:ea typeface="新細明體"/>
                          <a:cs typeface="Arial" pitchFamily="34" charset="0"/>
                        </a:rPr>
                        <a:t>批判思考</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7777">
                <a:tc>
                  <a:txBody>
                    <a:bodyPr/>
                    <a:lstStyle/>
                    <a:p>
                      <a:pPr marL="342900" lvl="0" indent="-342900">
                        <a:spcAft>
                          <a:spcPts val="0"/>
                        </a:spcAft>
                        <a:buSzPct val="50000"/>
                        <a:buFont typeface="Wingdings"/>
                        <a:buChar char=""/>
                        <a:tabLst>
                          <a:tab pos="160020" algn="l"/>
                        </a:tabLst>
                      </a:pPr>
                      <a:r>
                        <a:rPr lang="zh-TW" altLang="en-US" sz="2400" b="1" kern="100" dirty="0" smtClean="0">
                          <a:latin typeface="Arial" pitchFamily="34" charset="0"/>
                          <a:ea typeface="新細明體"/>
                          <a:cs typeface="Arial" pitchFamily="34" charset="0"/>
                        </a:rPr>
                        <a:t>解難技巧</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94172" y="65316"/>
            <a:ext cx="8984512" cy="648586"/>
          </a:xfrm>
        </p:spPr>
        <p:txBody>
          <a:bodyPr>
            <a:noAutofit/>
          </a:bodyPr>
          <a:lstStyle/>
          <a:p>
            <a:r>
              <a:rPr lang="zh-TW" altLang="en-US"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4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4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47</a:t>
            </a:fld>
            <a:endParaRPr lang="zh-TW" alt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42184" y="488935"/>
          <a:ext cx="8677696" cy="6037850"/>
        </p:xfrm>
        <a:graphic>
          <a:graphicData uri="http://schemas.openxmlformats.org/drawingml/2006/table">
            <a:tbl>
              <a:tblPr/>
              <a:tblGrid>
                <a:gridCol w="2710527"/>
                <a:gridCol w="745896"/>
                <a:gridCol w="745896"/>
                <a:gridCol w="835166"/>
                <a:gridCol w="826232"/>
                <a:gridCol w="790311"/>
                <a:gridCol w="670566"/>
                <a:gridCol w="646617"/>
                <a:gridCol w="706485"/>
              </a:tblGrid>
              <a:tr h="316155">
                <a:tc rowSpan="2">
                  <a:txBody>
                    <a:bodyPr/>
                    <a:lstStyle/>
                    <a:p>
                      <a:pPr algn="just">
                        <a:spcAft>
                          <a:spcPts val="0"/>
                        </a:spcAft>
                      </a:pPr>
                      <a:r>
                        <a:rPr lang="zh-TW" altLang="en-US" sz="2400" b="1" kern="100" dirty="0" smtClean="0">
                          <a:solidFill>
                            <a:srgbClr val="0033CC"/>
                          </a:solidFill>
                          <a:latin typeface="Arial" pitchFamily="34" charset="0"/>
                          <a:ea typeface="+mn-ea"/>
                          <a:cs typeface="Arial" pitchFamily="34" charset="0"/>
                        </a:rPr>
                        <a:t>量表</a:t>
                      </a:r>
                      <a:r>
                        <a:rPr lang="en-US" sz="2400" b="1" kern="100" dirty="0" smtClean="0">
                          <a:solidFill>
                            <a:srgbClr val="0033CC"/>
                          </a:solidFill>
                          <a:latin typeface="Arial" pitchFamily="34" charset="0"/>
                          <a:ea typeface="新細明體"/>
                          <a:cs typeface="Arial" pitchFamily="34" charset="0"/>
                        </a:rPr>
                        <a:t>/</a:t>
                      </a:r>
                      <a:r>
                        <a:rPr lang="zh-TW" altLang="en-US" sz="2400" b="1" kern="100" dirty="0" smtClean="0">
                          <a:solidFill>
                            <a:srgbClr val="0033CC"/>
                          </a:solidFill>
                          <a:latin typeface="Arial" pitchFamily="34" charset="0"/>
                          <a:ea typeface="+mn-ea"/>
                          <a:cs typeface="Arial" pitchFamily="34" charset="0"/>
                        </a:rPr>
                        <a:t>副量表</a:t>
                      </a:r>
                      <a:endParaRPr lang="zh-TW" altLang="en-US" sz="24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000" b="1" kern="100" dirty="0" smtClean="0">
                          <a:solidFill>
                            <a:srgbClr val="0033CC"/>
                          </a:solidFill>
                          <a:latin typeface="Arial" pitchFamily="34" charset="0"/>
                          <a:ea typeface="+mn-ea"/>
                          <a:cs typeface="Arial" pitchFamily="34" charset="0"/>
                        </a:rPr>
                        <a:t>學校關注</a:t>
                      </a:r>
                      <a:endParaRPr lang="zh-TW" altLang="en-US" sz="20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830752">
                <a:tc vMerge="1">
                  <a:txBody>
                    <a:bodyPr/>
                    <a:lstStyle/>
                    <a:p>
                      <a:endParaRPr lang="zh-TW" altLang="en-US"/>
                    </a:p>
                  </a:txBody>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學習策略</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學校生活質素</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學習動機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道德行為</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情緒</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自我勝任感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價值觀</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075">
                <a:tc>
                  <a:txBody>
                    <a:bodyPr/>
                    <a:lstStyle/>
                    <a:p>
                      <a:pPr>
                        <a:spcAft>
                          <a:spcPts val="0"/>
                        </a:spcAft>
                        <a:buSzPct val="50000"/>
                      </a:pPr>
                      <a:r>
                        <a:rPr lang="zh-TW" altLang="en-US" sz="2400" b="1" kern="100" dirty="0" smtClean="0">
                          <a:latin typeface="Arial" pitchFamily="34" charset="0"/>
                          <a:ea typeface="新細明體"/>
                          <a:cs typeface="Arial" pitchFamily="34" charset="0"/>
                        </a:rPr>
                        <a:t>動力</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5291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聯繫</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6075">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zh-TW" altLang="en-US" sz="2400" b="1" kern="100" dirty="0" smtClean="0">
                          <a:solidFill>
                            <a:schemeClr val="tx1"/>
                          </a:solidFill>
                          <a:latin typeface="Arial" pitchFamily="34" charset="0"/>
                          <a:ea typeface="新細明體"/>
                          <a:cs typeface="Arial" pitchFamily="34" charset="0"/>
                        </a:rPr>
                        <a:t>競爭</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6075">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努力</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78920">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稱讚</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6075">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社群關係</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20410">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社會權力</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6075">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smtClean="0">
                          <a:solidFill>
                            <a:schemeClr val="tx1"/>
                          </a:solidFill>
                          <a:latin typeface="Arial" pitchFamily="34" charset="0"/>
                          <a:ea typeface="新細明體"/>
                          <a:cs typeface="Arial" pitchFamily="34" charset="0"/>
                        </a:rPr>
                        <a:t>作業</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9912">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獎勵</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Arial" pitchFamily="34" charset="0"/>
                          <a:ea typeface="新細明體"/>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94172" y="65316"/>
            <a:ext cx="8984512" cy="454637"/>
          </a:xfrm>
        </p:spPr>
        <p:txBody>
          <a:bodyPr>
            <a:noAutofit/>
          </a:bodyPr>
          <a:lstStyle/>
          <a:p>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a:xfrm>
            <a:off x="7010400" y="6492875"/>
            <a:ext cx="2133600" cy="365125"/>
          </a:xfrm>
        </p:spPr>
        <p:txBody>
          <a:bodyPr/>
          <a:lstStyle/>
          <a:p>
            <a:fld id="{811AAEEF-F233-4E32-A923-D4DF4B556C67}" type="slidenum">
              <a:rPr lang="en-US" altLang="zh-TW" smtClean="0"/>
              <a:pPr/>
              <a:t>48</a:t>
            </a:fld>
            <a:endParaRPr lang="zh-TW" alt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94923" y="608036"/>
          <a:ext cx="8741500" cy="6043775"/>
        </p:xfrm>
        <a:graphic>
          <a:graphicData uri="http://schemas.openxmlformats.org/drawingml/2006/table">
            <a:tbl>
              <a:tblPr/>
              <a:tblGrid>
                <a:gridCol w="2730456"/>
                <a:gridCol w="864606"/>
                <a:gridCol w="749012"/>
                <a:gridCol w="785255"/>
                <a:gridCol w="800988"/>
                <a:gridCol w="709118"/>
                <a:gridCol w="785255"/>
                <a:gridCol w="676527"/>
                <a:gridCol w="640283"/>
              </a:tblGrid>
              <a:tr h="412672">
                <a:tc rowSpan="2">
                  <a:txBody>
                    <a:bodyPr/>
                    <a:lstStyle/>
                    <a:p>
                      <a:pPr algn="just">
                        <a:spcAft>
                          <a:spcPts val="0"/>
                        </a:spcAft>
                      </a:pPr>
                      <a:r>
                        <a:rPr lang="zh-TW" altLang="en-US" sz="2400" b="1" kern="100" dirty="0" smtClean="0">
                          <a:solidFill>
                            <a:srgbClr val="0033CC"/>
                          </a:solidFill>
                          <a:latin typeface="Arial" pitchFamily="34" charset="0"/>
                          <a:ea typeface="+mn-ea"/>
                          <a:cs typeface="Arial" pitchFamily="34" charset="0"/>
                        </a:rPr>
                        <a:t>量表</a:t>
                      </a:r>
                      <a:r>
                        <a:rPr lang="en-US" sz="2400" b="1" kern="100" dirty="0" smtClean="0">
                          <a:solidFill>
                            <a:srgbClr val="0033CC"/>
                          </a:solidFill>
                          <a:latin typeface="Arial" pitchFamily="34" charset="0"/>
                          <a:ea typeface="新細明體"/>
                          <a:cs typeface="Arial" pitchFamily="34" charset="0"/>
                        </a:rPr>
                        <a:t>/</a:t>
                      </a:r>
                      <a:r>
                        <a:rPr lang="zh-TW" altLang="en-US" sz="2400" b="1" kern="100" dirty="0" smtClean="0">
                          <a:solidFill>
                            <a:srgbClr val="0033CC"/>
                          </a:solidFill>
                          <a:latin typeface="Arial" pitchFamily="34" charset="0"/>
                          <a:ea typeface="+mn-ea"/>
                          <a:cs typeface="Arial" pitchFamily="34" charset="0"/>
                        </a:rPr>
                        <a:t>副量表</a:t>
                      </a:r>
                      <a:endParaRPr lang="zh-TW" altLang="en-US" sz="24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400" b="1" kern="100" dirty="0" smtClean="0">
                          <a:solidFill>
                            <a:srgbClr val="0033CC"/>
                          </a:solidFill>
                          <a:latin typeface="Arial" pitchFamily="34" charset="0"/>
                          <a:ea typeface="+mn-ea"/>
                          <a:cs typeface="Arial" pitchFamily="34" charset="0"/>
                        </a:rPr>
                        <a:t>學校關注</a:t>
                      </a:r>
                      <a:endParaRPr lang="zh-TW" altLang="en-US" sz="24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2077126">
                <a:tc vMerge="1">
                  <a:txBody>
                    <a:bodyPr/>
                    <a:lstStyle/>
                    <a:p>
                      <a:endParaRPr lang="zh-TW" altLang="en-US"/>
                    </a:p>
                  </a:txBody>
                  <a:tcPr/>
                </a:tc>
                <a:tc>
                  <a:txBody>
                    <a:bodyPr/>
                    <a:lstStyle/>
                    <a:p>
                      <a:pPr marL="71755" marR="71755">
                        <a:spcAft>
                          <a:spcPts val="0"/>
                        </a:spcAft>
                      </a:pPr>
                      <a:r>
                        <a:rPr lang="zh-TW" altLang="en-US" sz="2300" b="1" kern="100" dirty="0" smtClean="0">
                          <a:latin typeface="Arial" pitchFamily="34" charset="0"/>
                          <a:ea typeface="新細明體"/>
                          <a:cs typeface="Arial" pitchFamily="34" charset="0"/>
                        </a:rPr>
                        <a:t>學習策略</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00" dirty="0" smtClean="0">
                          <a:latin typeface="Arial" pitchFamily="34" charset="0"/>
                          <a:ea typeface="新細明體"/>
                          <a:cs typeface="Arial" pitchFamily="34" charset="0"/>
                        </a:rPr>
                        <a:t>學校生活質素</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00" dirty="0" smtClean="0">
                          <a:latin typeface="Arial" pitchFamily="34" charset="0"/>
                          <a:ea typeface="新細明體"/>
                          <a:cs typeface="Arial" pitchFamily="34" charset="0"/>
                        </a:rPr>
                        <a:t>學習動機</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00" dirty="0" smtClean="0">
                          <a:latin typeface="Arial" pitchFamily="34" charset="0"/>
                          <a:ea typeface="新細明體"/>
                          <a:cs typeface="Arial" pitchFamily="34" charset="0"/>
                        </a:rPr>
                        <a:t>社群關係</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200" dirty="0" smtClean="0">
                          <a:solidFill>
                            <a:schemeClr val="tx1"/>
                          </a:solidFill>
                          <a:latin typeface="+mn-lt"/>
                          <a:ea typeface="+mn-ea"/>
                          <a:cs typeface="+mn-cs"/>
                        </a:rPr>
                        <a:t>道德行為</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200" dirty="0" smtClean="0">
                          <a:solidFill>
                            <a:schemeClr val="tx1"/>
                          </a:solidFill>
                          <a:latin typeface="+mn-lt"/>
                          <a:ea typeface="+mn-ea"/>
                          <a:cs typeface="+mn-cs"/>
                        </a:rPr>
                        <a:t>情緒</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200" dirty="0" smtClean="0">
                          <a:solidFill>
                            <a:schemeClr val="tx1"/>
                          </a:solidFill>
                          <a:latin typeface="+mn-lt"/>
                          <a:ea typeface="+mn-ea"/>
                          <a:cs typeface="+mn-cs"/>
                        </a:rPr>
                        <a:t>自我勝任感</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300" b="1" kern="1200" dirty="0" smtClean="0">
                          <a:solidFill>
                            <a:schemeClr val="tx1"/>
                          </a:solidFill>
                          <a:latin typeface="+mn-lt"/>
                          <a:ea typeface="+mn-ea"/>
                          <a:cs typeface="+mn-cs"/>
                        </a:rPr>
                        <a:t>價值觀</a:t>
                      </a:r>
                      <a:endParaRPr lang="zh-TW" sz="23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6163">
                <a:tc>
                  <a:txBody>
                    <a:bodyPr/>
                    <a:lstStyle/>
                    <a:p>
                      <a:pPr>
                        <a:spcAft>
                          <a:spcPts val="0"/>
                        </a:spcAft>
                      </a:pPr>
                      <a:r>
                        <a:rPr lang="zh-TW" altLang="en-US" sz="2400" b="1" kern="100" dirty="0" smtClean="0">
                          <a:latin typeface="Arial" pitchFamily="34" charset="0"/>
                          <a:ea typeface="新細明體"/>
                          <a:cs typeface="Arial" pitchFamily="34" charset="0"/>
                        </a:rPr>
                        <a:t>自我概念</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58004">
                <a:tc>
                  <a:txBody>
                    <a:bodyPr/>
                    <a:lstStyle/>
                    <a:p>
                      <a:pPr marL="342900" lvl="0" indent="-342900" algn="l" defTabSz="914400" rtl="0" eaLnBrk="1" latinLnBrk="0" hangingPunct="1">
                        <a:lnSpc>
                          <a:spcPct val="115000"/>
                        </a:lnSpc>
                        <a:spcAft>
                          <a:spcPts val="0"/>
                        </a:spcAft>
                        <a:buSzPct val="50000"/>
                        <a:buFont typeface="Wingdings"/>
                        <a:buChar char=""/>
                        <a:tabLst>
                          <a:tab pos="160020" algn="l"/>
                        </a:tabLst>
                      </a:pPr>
                      <a:r>
                        <a:rPr lang="zh-TW" altLang="en-US" sz="2400" b="1" kern="100" dirty="0" smtClean="0">
                          <a:solidFill>
                            <a:schemeClr val="tx1"/>
                          </a:solidFill>
                          <a:latin typeface="Arial" pitchFamily="34" charset="0"/>
                          <a:ea typeface="新細明體"/>
                          <a:cs typeface="Arial" pitchFamily="34" charset="0"/>
                        </a:rPr>
                        <a:t>校園生活</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71882">
                <a:tc>
                  <a:txBody>
                    <a:bodyPr/>
                    <a:lstStyle/>
                    <a:p>
                      <a:pPr marL="342900" lvl="0" indent="-342900" algn="l" defTabSz="914400" rtl="0" eaLnBrk="1" latinLnBrk="0" hangingPunct="1">
                        <a:lnSpc>
                          <a:spcPct val="115000"/>
                        </a:lnSpc>
                        <a:spcAft>
                          <a:spcPts val="0"/>
                        </a:spcAft>
                        <a:buSzPct val="50000"/>
                        <a:buFont typeface="Wingdings"/>
                        <a:buChar char=""/>
                        <a:tabLst>
                          <a:tab pos="160020" algn="l"/>
                        </a:tabLst>
                      </a:pPr>
                      <a:r>
                        <a:rPr lang="zh-TW" altLang="en-US" sz="2400" b="1" kern="100" dirty="0" smtClean="0">
                          <a:solidFill>
                            <a:schemeClr val="tx1"/>
                          </a:solidFill>
                          <a:latin typeface="Arial" pitchFamily="34" charset="0"/>
                          <a:ea typeface="新細明體"/>
                          <a:cs typeface="Arial" pitchFamily="34" charset="0"/>
                        </a:rPr>
                        <a:t>數學</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02815">
                <a:tc>
                  <a:txBody>
                    <a:bodyPr/>
                    <a:lstStyle/>
                    <a:p>
                      <a:pPr marL="342900" lvl="0" indent="-342900" algn="l" defTabSz="914400" rtl="0" eaLnBrk="1" latinLnBrk="0" hangingPunct="1">
                        <a:lnSpc>
                          <a:spcPct val="115000"/>
                        </a:lnSpc>
                        <a:spcAft>
                          <a:spcPts val="0"/>
                        </a:spcAft>
                        <a:buSzPct val="50000"/>
                        <a:buFont typeface="Wingdings"/>
                        <a:buChar char=""/>
                        <a:tabLst>
                          <a:tab pos="160020" algn="l"/>
                        </a:tabLst>
                      </a:pPr>
                      <a:r>
                        <a:rPr lang="zh-TW" altLang="en-US" sz="2400" b="1" kern="100" dirty="0" smtClean="0">
                          <a:solidFill>
                            <a:schemeClr val="tx1"/>
                          </a:solidFill>
                          <a:latin typeface="Arial" pitchFamily="34" charset="0"/>
                          <a:ea typeface="新細明體"/>
                          <a:cs typeface="Arial" pitchFamily="34" charset="0"/>
                        </a:rPr>
                        <a:t>親子關係</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38169">
                <a:tc>
                  <a:txBody>
                    <a:bodyPr/>
                    <a:lstStyle/>
                    <a:p>
                      <a:pPr marL="342900" lvl="0" indent="-342900" algn="l" defTabSz="914400" rtl="0" eaLnBrk="1" latinLnBrk="0" hangingPunct="1">
                        <a:lnSpc>
                          <a:spcPct val="115000"/>
                        </a:lnSpc>
                        <a:spcAft>
                          <a:spcPts val="0"/>
                        </a:spcAft>
                        <a:buSzPct val="50000"/>
                        <a:buFont typeface="Wingdings"/>
                        <a:buChar char=""/>
                        <a:tabLst>
                          <a:tab pos="160020" algn="l"/>
                        </a:tabLst>
                      </a:pPr>
                      <a:r>
                        <a:rPr lang="zh-TW" altLang="en-US" sz="2400" b="1" kern="100" dirty="0" smtClean="0">
                          <a:solidFill>
                            <a:schemeClr val="tx1"/>
                          </a:solidFill>
                          <a:latin typeface="Arial" pitchFamily="34" charset="0"/>
                          <a:ea typeface="新細明體"/>
                          <a:cs typeface="Arial" pitchFamily="34" charset="0"/>
                        </a:rPr>
                        <a:t>朋輩關係</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48775">
                <a:tc>
                  <a:txBody>
                    <a:bodyPr/>
                    <a:lstStyle/>
                    <a:p>
                      <a:pPr marL="342900" lvl="0" indent="-342900" algn="l" defTabSz="914400" rtl="0" eaLnBrk="1" latinLnBrk="0" hangingPunct="1">
                        <a:lnSpc>
                          <a:spcPct val="115000"/>
                        </a:lnSpc>
                        <a:spcAft>
                          <a:spcPts val="0"/>
                        </a:spcAft>
                        <a:buSzPct val="50000"/>
                        <a:buFont typeface="Wingdings"/>
                        <a:buChar char=""/>
                        <a:tabLst>
                          <a:tab pos="160020" algn="l"/>
                        </a:tabLst>
                      </a:pPr>
                      <a:r>
                        <a:rPr lang="zh-TW" altLang="en-US" sz="2400" b="1" kern="100" dirty="0" smtClean="0">
                          <a:solidFill>
                            <a:schemeClr val="tx1"/>
                          </a:solidFill>
                          <a:latin typeface="Arial" pitchFamily="34" charset="0"/>
                          <a:ea typeface="新細明體"/>
                          <a:cs typeface="Arial" pitchFamily="34" charset="0"/>
                        </a:rPr>
                        <a:t>外貌</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538169">
                <a:tc>
                  <a:txBody>
                    <a:bodyPr/>
                    <a:lstStyle/>
                    <a:p>
                      <a:pPr marL="342900" lvl="0" indent="-342900" algn="l" defTabSz="914400" rtl="0" eaLnBrk="1" latinLnBrk="0" hangingPunct="1">
                        <a:lnSpc>
                          <a:spcPct val="115000"/>
                        </a:lnSpc>
                        <a:spcAft>
                          <a:spcPts val="0"/>
                        </a:spcAft>
                        <a:buSzPct val="50000"/>
                        <a:buFont typeface="Wingdings"/>
                        <a:buChar char=""/>
                        <a:tabLst>
                          <a:tab pos="160020" algn="l"/>
                        </a:tabLst>
                      </a:pPr>
                      <a:r>
                        <a:rPr lang="zh-TW" altLang="en-US" sz="2400" b="1" kern="100" dirty="0" smtClean="0">
                          <a:solidFill>
                            <a:schemeClr val="tx1"/>
                          </a:solidFill>
                          <a:latin typeface="Arial" pitchFamily="34" charset="0"/>
                          <a:ea typeface="新細明體"/>
                          <a:cs typeface="Arial" pitchFamily="34" charset="0"/>
                        </a:rPr>
                        <a:t>閱讀</a:t>
                      </a:r>
                      <a:endParaRPr lang="zh-TW" altLang="en-US" sz="2400" b="1" kern="100" dirty="0">
                        <a:solidFill>
                          <a:schemeClr val="tx1"/>
                        </a:solidFill>
                        <a:latin typeface="Arial" pitchFamily="34" charset="0"/>
                        <a:ea typeface="新細明體"/>
                        <a:cs typeface="Arial" pitchFamily="34" charset="0"/>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100">
                          <a:latin typeface="Arial" pitchFamily="34" charset="0"/>
                          <a:ea typeface="新細明體"/>
                          <a:cs typeface="Arial" pitchFamily="34" charset="0"/>
                          <a:sym typeface="Wingdings 2"/>
                        </a:rPr>
                        <a:t></a:t>
                      </a:r>
                      <a:endParaRPr lang="zh-TW" sz="20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0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94172" y="65316"/>
            <a:ext cx="8984512" cy="535319"/>
          </a:xfrm>
        </p:spPr>
        <p:txBody>
          <a:bodyPr>
            <a:noAutofit/>
          </a:bodyPr>
          <a:lstStyle/>
          <a:p>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49</a:t>
            </a:fld>
            <a:endParaRPr lang="zh-TW" alt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Callout 1"/>
          <p:cNvSpPr/>
          <p:nvPr/>
        </p:nvSpPr>
        <p:spPr>
          <a:xfrm>
            <a:off x="914400" y="2133600"/>
            <a:ext cx="3962400" cy="1828800"/>
          </a:xfrm>
          <a:prstGeom prst="rightArrowCallout">
            <a:avLst>
              <a:gd name="adj1" fmla="val 25000"/>
              <a:gd name="adj2" fmla="val 25000"/>
              <a:gd name="adj3" fmla="val 25000"/>
              <a:gd name="adj4" fmla="val 77889"/>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lvl="0" algn="ctr"/>
            <a:r>
              <a:rPr lang="zh-TW" altLang="en-US" sz="4000" b="1" dirty="0" smtClean="0">
                <a:latin typeface="Arial" pitchFamily="34" charset="0"/>
                <a:ea typeface="PMingLiU" pitchFamily="18" charset="-120"/>
                <a:cs typeface="Arial" pitchFamily="34" charset="0"/>
              </a:rPr>
              <a:t>提供教育</a:t>
            </a:r>
            <a:endParaRPr lang="en-US" sz="4000" b="1" dirty="0">
              <a:latin typeface="Arial" pitchFamily="34" charset="0"/>
              <a:ea typeface="PMingLiU" pitchFamily="18" charset="-120"/>
              <a:cs typeface="Arial" pitchFamily="34" charset="0"/>
            </a:endParaRPr>
          </a:p>
        </p:txBody>
      </p:sp>
      <p:sp>
        <p:nvSpPr>
          <p:cNvPr id="3" name="Oval 2"/>
          <p:cNvSpPr/>
          <p:nvPr/>
        </p:nvSpPr>
        <p:spPr>
          <a:xfrm>
            <a:off x="5029200" y="1295400"/>
            <a:ext cx="3429000" cy="3581400"/>
          </a:xfrm>
          <a:prstGeom prst="ellipse">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 name="Rectangle 3"/>
          <p:cNvSpPr/>
          <p:nvPr/>
        </p:nvSpPr>
        <p:spPr>
          <a:xfrm>
            <a:off x="1447800" y="4191000"/>
            <a:ext cx="2220480" cy="387798"/>
          </a:xfrm>
          <a:prstGeom prst="rect">
            <a:avLst/>
          </a:prstGeom>
        </p:spPr>
        <p:txBody>
          <a:bodyPr wrap="none">
            <a:spAutoFit/>
          </a:bodyPr>
          <a:lstStyle/>
          <a:p>
            <a:r>
              <a:rPr lang="en-US" sz="2400" b="1" dirty="0" err="1" smtClean="0">
                <a:latin typeface="Arial" pitchFamily="34" charset="0"/>
                <a:cs typeface="Arial" pitchFamily="34" charset="0"/>
              </a:rPr>
              <a:t>Jomtien</a:t>
            </a:r>
            <a:r>
              <a:rPr lang="en-US" sz="2400" b="1" dirty="0" smtClean="0">
                <a:latin typeface="Arial" pitchFamily="34" charset="0"/>
                <a:cs typeface="Arial" pitchFamily="34" charset="0"/>
              </a:rPr>
              <a:t>, 1990</a:t>
            </a:r>
            <a:endParaRPr lang="en-US" sz="2400" dirty="0"/>
          </a:p>
        </p:txBody>
      </p:sp>
      <p:sp>
        <p:nvSpPr>
          <p:cNvPr id="5" name="Rectangle 4"/>
          <p:cNvSpPr/>
          <p:nvPr/>
        </p:nvSpPr>
        <p:spPr>
          <a:xfrm>
            <a:off x="5029200" y="2057400"/>
            <a:ext cx="3429000" cy="2057400"/>
          </a:xfrm>
          <a:prstGeom prst="rect">
            <a:avLst/>
          </a:prstGeom>
        </p:spPr>
        <p:txBody>
          <a:bodyPr wrap="square" anchor="ctr" anchorCtr="0">
            <a:noAutofit/>
          </a:bodyPr>
          <a:lstStyle/>
          <a:p>
            <a:pPr algn="ctr"/>
            <a:r>
              <a:rPr lang="zh-TW" altLang="en-US" sz="4400" b="1" dirty="0" smtClean="0">
                <a:latin typeface="Arial" pitchFamily="34" charset="0"/>
                <a:ea typeface="PMingLiU" pitchFamily="18" charset="-120"/>
                <a:cs typeface="Arial" pitchFamily="34" charset="0"/>
              </a:rPr>
              <a:t>有質量與相關的教育</a:t>
            </a:r>
            <a:endParaRPr lang="en-US" altLang="ja-JP" sz="4400" b="1" dirty="0" smtClean="0">
              <a:latin typeface="Arial" pitchFamily="34" charset="0"/>
              <a:ea typeface="PMingLiU" pitchFamily="18" charset="-120"/>
              <a:cs typeface="Arial" pitchFamily="34" charset="0"/>
            </a:endParaRPr>
          </a:p>
        </p:txBody>
      </p:sp>
      <p:sp>
        <p:nvSpPr>
          <p:cNvPr id="6" name="Rectangle 5"/>
          <p:cNvSpPr/>
          <p:nvPr/>
        </p:nvSpPr>
        <p:spPr>
          <a:xfrm>
            <a:off x="5239390" y="5105400"/>
            <a:ext cx="3161443" cy="387798"/>
          </a:xfrm>
          <a:prstGeom prst="rect">
            <a:avLst/>
          </a:prstGeom>
        </p:spPr>
        <p:txBody>
          <a:bodyPr wrap="none">
            <a:spAutoFit/>
          </a:bodyPr>
          <a:lstStyle/>
          <a:p>
            <a:r>
              <a:rPr lang="en-US" altLang="zh-TW" sz="2400" b="1" dirty="0" err="1" smtClean="0">
                <a:solidFill>
                  <a:schemeClr val="tx1">
                    <a:lumMod val="95000"/>
                    <a:lumOff val="5000"/>
                  </a:schemeClr>
                </a:solidFill>
                <a:latin typeface="Arial" pitchFamily="34" charset="0"/>
                <a:cs typeface="Arial" pitchFamily="34" charset="0"/>
              </a:rPr>
              <a:t>Delor’s</a:t>
            </a:r>
            <a:r>
              <a:rPr lang="en-US" altLang="zh-TW" sz="2400" b="1" dirty="0" smtClean="0">
                <a:solidFill>
                  <a:schemeClr val="tx1">
                    <a:lumMod val="95000"/>
                    <a:lumOff val="5000"/>
                  </a:schemeClr>
                </a:solidFill>
                <a:latin typeface="Arial" pitchFamily="34" charset="0"/>
                <a:cs typeface="Arial" pitchFamily="34" charset="0"/>
              </a:rPr>
              <a:t> Report, 2000</a:t>
            </a:r>
            <a:endParaRPr lang="en-US" sz="2400" b="1" dirty="0"/>
          </a:p>
        </p:txBody>
      </p:sp>
      <p:sp>
        <p:nvSpPr>
          <p:cNvPr id="7" name="Slide Number Placeholder 6"/>
          <p:cNvSpPr>
            <a:spLocks noGrp="1"/>
          </p:cNvSpPr>
          <p:nvPr>
            <p:ph type="sldNum" sz="quarter" idx="12"/>
          </p:nvPr>
        </p:nvSpPr>
        <p:spPr/>
        <p:txBody>
          <a:bodyPr/>
          <a:lstStyle/>
          <a:p>
            <a:fld id="{6AD1C6FD-A228-4DFF-9C48-5B61C80157C8}" type="slidenum">
              <a:rPr lang="en-US" altLang="zh-TW" smtClean="0"/>
              <a:pPr/>
              <a:t>5</a:t>
            </a:fld>
            <a:endParaRPr lang="zh-TW" alt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79054" y="559305"/>
          <a:ext cx="8622896" cy="5789962"/>
        </p:xfrm>
        <a:graphic>
          <a:graphicData uri="http://schemas.openxmlformats.org/drawingml/2006/table">
            <a:tbl>
              <a:tblPr/>
              <a:tblGrid>
                <a:gridCol w="2693408"/>
                <a:gridCol w="741186"/>
                <a:gridCol w="741186"/>
                <a:gridCol w="741186"/>
                <a:gridCol w="741186"/>
                <a:gridCol w="741186"/>
                <a:gridCol w="741186"/>
                <a:gridCol w="741186"/>
                <a:gridCol w="741186"/>
              </a:tblGrid>
              <a:tr h="332561">
                <a:tc rowSpan="2">
                  <a:txBody>
                    <a:bodyPr/>
                    <a:lstStyle/>
                    <a:p>
                      <a:pPr algn="just">
                        <a:spcAft>
                          <a:spcPts val="0"/>
                        </a:spcAft>
                      </a:pPr>
                      <a:r>
                        <a:rPr lang="zh-TW" altLang="en-US" sz="2200" b="1" kern="100" dirty="0" smtClean="0">
                          <a:solidFill>
                            <a:srgbClr val="0033CC"/>
                          </a:solidFill>
                          <a:latin typeface="Arial" pitchFamily="34" charset="0"/>
                          <a:ea typeface="+mn-ea"/>
                          <a:cs typeface="Arial" pitchFamily="34" charset="0"/>
                        </a:rPr>
                        <a:t>量表</a:t>
                      </a:r>
                      <a:r>
                        <a:rPr lang="en-US" sz="2200" b="1" kern="100" dirty="0" smtClean="0">
                          <a:solidFill>
                            <a:srgbClr val="0033CC"/>
                          </a:solidFill>
                          <a:latin typeface="Arial" pitchFamily="34" charset="0"/>
                          <a:ea typeface="新細明體"/>
                          <a:cs typeface="Arial" pitchFamily="34" charset="0"/>
                        </a:rPr>
                        <a:t>/</a:t>
                      </a:r>
                      <a:r>
                        <a:rPr lang="zh-TW" altLang="en-US" sz="2200" b="1" kern="100" dirty="0" smtClean="0">
                          <a:solidFill>
                            <a:srgbClr val="0033CC"/>
                          </a:solidFill>
                          <a:latin typeface="Arial" pitchFamily="34" charset="0"/>
                          <a:ea typeface="+mn-ea"/>
                          <a:cs typeface="Arial" pitchFamily="34" charset="0"/>
                        </a:rPr>
                        <a:t>副量表</a:t>
                      </a:r>
                      <a:endParaRPr lang="zh-TW" altLang="en-US" sz="2200" b="1" kern="100" dirty="0">
                        <a:solidFill>
                          <a:srgbClr val="0033CC"/>
                        </a:solidFill>
                        <a:latin typeface="Arial" pitchFamily="34" charset="0"/>
                        <a:ea typeface="+mn-ea"/>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lgn="ctr">
                        <a:spcAft>
                          <a:spcPts val="0"/>
                        </a:spcAft>
                      </a:pPr>
                      <a:r>
                        <a:rPr lang="zh-TW" altLang="en-US" sz="2200" b="1" kern="100" dirty="0" smtClean="0">
                          <a:solidFill>
                            <a:srgbClr val="0033CC"/>
                          </a:solidFill>
                          <a:latin typeface="Arial" pitchFamily="34" charset="0"/>
                          <a:ea typeface="+mn-ea"/>
                          <a:cs typeface="Arial" pitchFamily="34" charset="0"/>
                        </a:rPr>
                        <a:t>學校關注</a:t>
                      </a:r>
                      <a:endParaRPr lang="zh-TW" altLang="en-US" sz="2200" b="1" kern="100" dirty="0">
                        <a:solidFill>
                          <a:srgbClr val="0033CC"/>
                        </a:solidFill>
                        <a:latin typeface="Arial" pitchFamily="34" charset="0"/>
                        <a:ea typeface="+mn-ea"/>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945827">
                <a:tc vMerge="1">
                  <a:txBody>
                    <a:bodyPr/>
                    <a:lstStyle/>
                    <a:p>
                      <a:endParaRPr lang="zh-TW" altLang="en-US"/>
                    </a:p>
                  </a:txBody>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學習策略</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學校生活質素</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學習動機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00" dirty="0" smtClean="0">
                          <a:latin typeface="Arial" pitchFamily="34" charset="0"/>
                          <a:ea typeface="新細明體"/>
                          <a:cs typeface="Arial" pitchFamily="34" charset="0"/>
                        </a:rPr>
                        <a:t>社群關係</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道德行為</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情緒</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自我勝任感</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Aft>
                          <a:spcPts val="0"/>
                        </a:spcAft>
                      </a:pPr>
                      <a:r>
                        <a:rPr lang="zh-TW" altLang="en-US" sz="2200" b="1" kern="1200" dirty="0" smtClean="0">
                          <a:solidFill>
                            <a:schemeClr val="tx1"/>
                          </a:solidFill>
                          <a:latin typeface="+mn-lt"/>
                          <a:ea typeface="+mn-ea"/>
                          <a:cs typeface="+mn-cs"/>
                        </a:rPr>
                        <a:t>價值觀</a:t>
                      </a:r>
                      <a:endParaRPr lang="zh-TW" sz="2200" b="1" kern="100" dirty="0">
                        <a:latin typeface="Arial" pitchFamily="34" charset="0"/>
                        <a:ea typeface="新細明體"/>
                        <a:cs typeface="Arial"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0396">
                <a:tc>
                  <a:txBody>
                    <a:bodyPr/>
                    <a:lstStyle/>
                    <a:p>
                      <a:pPr>
                        <a:spcAft>
                          <a:spcPts val="0"/>
                        </a:spcAft>
                      </a:pPr>
                      <a:r>
                        <a:rPr lang="zh-TW" altLang="en-US" sz="2400" b="1" kern="100" dirty="0" smtClean="0">
                          <a:latin typeface="Arial" pitchFamily="34" charset="0"/>
                          <a:ea typeface="新細明體"/>
                          <a:cs typeface="Arial" pitchFamily="34" charset="0"/>
                        </a:rPr>
                        <a:t>價值觀</a:t>
                      </a:r>
                      <a:endParaRPr lang="zh-TW" sz="2400" b="1" kern="100" dirty="0">
                        <a:latin typeface="Arial" pitchFamily="34" charset="0"/>
                        <a:ea typeface="新細明體"/>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55054">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操行</a:t>
                      </a:r>
                      <a:endParaRPr lang="zh-TW" altLang="en-US" sz="2400" b="1" kern="100" dirty="0" err="1"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039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承擔</a:t>
                      </a:r>
                      <a:endParaRPr lang="zh-TW" altLang="en-US" sz="2400" b="1" kern="100" dirty="0" err="1"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2125">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對國家的態度</a:t>
                      </a:r>
                      <a:endParaRPr lang="zh-TW" altLang="en-US" sz="2400" b="1" kern="100" dirty="0" err="1"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039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堅毅</a:t>
                      </a:r>
                      <a:endParaRPr lang="zh-TW" altLang="en-US" sz="2400" b="1" kern="100" dirty="0" err="1"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76714">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責任感</a:t>
                      </a:r>
                      <a:endParaRPr lang="zh-TW" altLang="en-US" sz="2400" b="1" kern="100" dirty="0" err="1"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0396">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和諧人際關係</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34879">
                <a:tc>
                  <a:txBody>
                    <a:bodyPr/>
                    <a:lstStyle/>
                    <a:p>
                      <a:pPr marL="0" lvl="0" indent="-342900" algn="just" defTabSz="914400" rtl="0" eaLnBrk="1" latinLnBrk="0" hangingPunct="1">
                        <a:lnSpc>
                          <a:spcPct val="115000"/>
                        </a:lnSpc>
                        <a:spcAft>
                          <a:spcPts val="0"/>
                        </a:spcAft>
                        <a:buSzPct val="50000"/>
                        <a:buFont typeface="Wingdings" pitchFamily="2" charset="2"/>
                        <a:buChar char="l"/>
                        <a:tabLst>
                          <a:tab pos="160020" algn="l"/>
                        </a:tabLst>
                      </a:pPr>
                      <a:r>
                        <a:rPr lang="en-US" altLang="en-US" sz="2400" b="1" kern="100" dirty="0" err="1" smtClean="0">
                          <a:solidFill>
                            <a:schemeClr val="tx1"/>
                          </a:solidFill>
                          <a:latin typeface="Arial" pitchFamily="34" charset="0"/>
                          <a:ea typeface="新細明體"/>
                          <a:cs typeface="Arial" pitchFamily="34" charset="0"/>
                        </a:rPr>
                        <a:t>良好行為</a:t>
                      </a:r>
                      <a:endParaRPr lang="zh-TW" altLang="en-US" sz="2400" b="1" kern="100" dirty="0" smtClean="0">
                        <a:solidFill>
                          <a:schemeClr val="tx1"/>
                        </a:solidFill>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a:latin typeface="Arial" pitchFamily="34" charset="0"/>
                          <a:ea typeface="新細明體"/>
                          <a:cs typeface="Arial" pitchFamily="34" charset="0"/>
                          <a:sym typeface="Wingdings 2"/>
                        </a:rPr>
                        <a:t></a:t>
                      </a:r>
                      <a:endParaRPr lang="zh-TW"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b="1" kern="10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Arial" pitchFamily="34" charset="0"/>
                          <a:ea typeface="新細明體"/>
                          <a:cs typeface="Arial" pitchFamily="34" charset="0"/>
                          <a:sym typeface="Wingdings 2"/>
                        </a:rPr>
                        <a:t></a:t>
                      </a:r>
                      <a:endParaRPr lang="zh-TW" sz="2400" b="1" kern="100" dirty="0">
                        <a:latin typeface="Arial" pitchFamily="34" charset="0"/>
                        <a:ea typeface="新細明體"/>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
        <p:nvSpPr>
          <p:cNvPr id="4" name="Title 1"/>
          <p:cNvSpPr>
            <a:spLocks noGrp="1"/>
          </p:cNvSpPr>
          <p:nvPr>
            <p:ph type="title"/>
          </p:nvPr>
        </p:nvSpPr>
        <p:spPr>
          <a:xfrm>
            <a:off x="94172" y="65316"/>
            <a:ext cx="8984512" cy="508425"/>
          </a:xfrm>
        </p:spPr>
        <p:txBody>
          <a:bodyPr>
            <a:noAutofit/>
          </a:bodyPr>
          <a:lstStyle/>
          <a:p>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選取</a:t>
            </a:r>
            <a:r>
              <a:rPr lang="en-US" altLang="zh-TW"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r>
              <a:rPr lang="zh-TW" altLang="en-US" sz="2000" spc="50" dirty="0" smtClean="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rPr>
              <a:t>小學量表，以配合學校關注</a:t>
            </a:r>
            <a:endParaRPr lang="zh-TW" altLang="en-US" sz="2000" spc="50" dirty="0">
              <a:ln w="18415" cmpd="sng">
                <a:solidFill>
                  <a:srgbClr val="FFFFFF"/>
                </a:solidFill>
                <a:prstDash val="solid"/>
              </a:ln>
              <a:solidFill>
                <a:srgbClr val="FFFFFF"/>
              </a:solidFill>
              <a:effectLst>
                <a:glow rad="139700">
                  <a:srgbClr val="8642AC"/>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50</a:t>
            </a:fld>
            <a:endParaRPr lang="zh-TW" alt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55980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 </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常模例子</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p>
          <a:p>
            <a:pPr>
              <a:lnSpc>
                <a:spcPct val="130000"/>
              </a:lnSpc>
            </a:pP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對學校的態度</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小學</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51</a:t>
            </a:fld>
            <a:endParaRPr lang="zh-TW" alt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636" y="250371"/>
            <a:ext cx="5650906" cy="437043"/>
          </a:xfrm>
          <a:prstGeom prst="rect">
            <a:avLst/>
          </a:prstGeom>
          <a:noFill/>
        </p:spPr>
        <p:txBody>
          <a:bodyPr wrap="none" rtlCol="0">
            <a:spAutoFit/>
          </a:bodyPr>
          <a:lstStyle/>
          <a:p>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對學校的態度</a:t>
            </a:r>
            <a:r>
              <a:rPr lang="en-US" altLang="zh-TW"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學校生活質素</a:t>
            </a:r>
            <a:r>
              <a:rPr lang="en-US" altLang="zh-TW"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小學</a:t>
            </a:r>
            <a:endParaRPr lang="en-US" sz="2800" dirty="0"/>
          </a:p>
        </p:txBody>
      </p:sp>
      <p:sp>
        <p:nvSpPr>
          <p:cNvPr id="4" name="Right Arrow Callout 3"/>
          <p:cNvSpPr/>
          <p:nvPr/>
        </p:nvSpPr>
        <p:spPr>
          <a:xfrm>
            <a:off x="566049" y="957944"/>
            <a:ext cx="4920343"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3200" b="1" dirty="0" smtClean="0">
                <a:latin typeface="Arial" pitchFamily="34" charset="0"/>
                <a:cs typeface="Arial" pitchFamily="34" charset="0"/>
              </a:rPr>
              <a:t>1. </a:t>
            </a:r>
            <a:r>
              <a:rPr lang="zh-TW" altLang="en-US" sz="3200" b="1" dirty="0" smtClean="0">
                <a:latin typeface="Arial" pitchFamily="34" charset="0"/>
                <a:cs typeface="Arial" pitchFamily="34" charset="0"/>
              </a:rPr>
              <a:t>整體滿足感</a:t>
            </a:r>
            <a:endParaRPr lang="en-US" sz="3200" b="1" dirty="0" smtClean="0">
              <a:latin typeface="Arial" pitchFamily="34" charset="0"/>
              <a:cs typeface="Arial" pitchFamily="34" charset="0"/>
            </a:endParaRPr>
          </a:p>
        </p:txBody>
      </p:sp>
      <p:sp>
        <p:nvSpPr>
          <p:cNvPr id="5" name="Right Arrow Callout 4"/>
          <p:cNvSpPr/>
          <p:nvPr/>
        </p:nvSpPr>
        <p:spPr>
          <a:xfrm>
            <a:off x="598706" y="2525485"/>
            <a:ext cx="4920343" cy="609601"/>
          </a:xfrm>
          <a:prstGeom prst="rightArrowCallout">
            <a:avLst>
              <a:gd name="adj1" fmla="val 25000"/>
              <a:gd name="adj2" fmla="val 50000"/>
              <a:gd name="adj3" fmla="val 62500"/>
              <a:gd name="adj4" fmla="val 8975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3200" b="1" dirty="0" smtClean="0">
                <a:latin typeface="Arial" pitchFamily="34" charset="0"/>
                <a:cs typeface="Arial" pitchFamily="34" charset="0"/>
              </a:rPr>
              <a:t>3. </a:t>
            </a:r>
            <a:r>
              <a:rPr lang="zh-TW" altLang="en-US" sz="3200" b="1" dirty="0" smtClean="0">
                <a:latin typeface="Arial" pitchFamily="34" charset="0"/>
                <a:cs typeface="Arial" pitchFamily="34" charset="0"/>
              </a:rPr>
              <a:t>師生關係</a:t>
            </a:r>
            <a:endParaRPr lang="en-US" sz="3200" b="1" dirty="0" smtClean="0">
              <a:latin typeface="Arial" pitchFamily="34" charset="0"/>
              <a:cs typeface="Arial" pitchFamily="34" charset="0"/>
            </a:endParaRPr>
          </a:p>
        </p:txBody>
      </p:sp>
      <p:sp>
        <p:nvSpPr>
          <p:cNvPr id="6" name="Right Arrow Callout 5"/>
          <p:cNvSpPr/>
          <p:nvPr/>
        </p:nvSpPr>
        <p:spPr>
          <a:xfrm>
            <a:off x="576931" y="1730846"/>
            <a:ext cx="4920343" cy="609601"/>
          </a:xfrm>
          <a:prstGeom prst="rightArrowCallout">
            <a:avLst>
              <a:gd name="adj1" fmla="val 25000"/>
              <a:gd name="adj2" fmla="val 50000"/>
              <a:gd name="adj3" fmla="val 62500"/>
              <a:gd name="adj4" fmla="val 89756"/>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r>
              <a:rPr lang="en-US" sz="3200" b="1" dirty="0" smtClean="0">
                <a:latin typeface="Arial" pitchFamily="34" charset="0"/>
                <a:cs typeface="Arial" pitchFamily="34" charset="0"/>
              </a:rPr>
              <a:t>2. </a:t>
            </a:r>
            <a:r>
              <a:rPr lang="zh-TW" altLang="en-US" sz="3200" b="1" dirty="0" smtClean="0">
                <a:latin typeface="Arial" pitchFamily="34" charset="0"/>
                <a:cs typeface="Arial" pitchFamily="34" charset="0"/>
              </a:rPr>
              <a:t>負面情感</a:t>
            </a:r>
            <a:endParaRPr lang="en-US" sz="3200" b="1" dirty="0" smtClean="0">
              <a:latin typeface="Arial" pitchFamily="34" charset="0"/>
              <a:cs typeface="Arial" pitchFamily="34" charset="0"/>
            </a:endParaRPr>
          </a:p>
        </p:txBody>
      </p:sp>
      <p:sp>
        <p:nvSpPr>
          <p:cNvPr id="7" name="Right Arrow Callout 6"/>
          <p:cNvSpPr/>
          <p:nvPr/>
        </p:nvSpPr>
        <p:spPr>
          <a:xfrm>
            <a:off x="587817" y="3309316"/>
            <a:ext cx="4920343" cy="609601"/>
          </a:xfrm>
          <a:prstGeom prst="rightArrowCallout">
            <a:avLst>
              <a:gd name="adj1" fmla="val 25000"/>
              <a:gd name="adj2" fmla="val 50000"/>
              <a:gd name="adj3" fmla="val 62500"/>
              <a:gd name="adj4" fmla="val 89756"/>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3200" b="1" dirty="0" smtClean="0">
                <a:latin typeface="Arial" pitchFamily="34" charset="0"/>
                <a:cs typeface="Arial" pitchFamily="34" charset="0"/>
              </a:rPr>
              <a:t>4. </a:t>
            </a:r>
            <a:r>
              <a:rPr lang="zh-TW" altLang="en-US" sz="3200" b="1" dirty="0" smtClean="0">
                <a:latin typeface="Arial" pitchFamily="34" charset="0"/>
                <a:cs typeface="Arial" pitchFamily="34" charset="0"/>
              </a:rPr>
              <a:t>成就感</a:t>
            </a:r>
            <a:endParaRPr lang="en-US" sz="3200" b="1" dirty="0" smtClean="0">
              <a:latin typeface="Arial" pitchFamily="34" charset="0"/>
              <a:cs typeface="Arial" pitchFamily="34" charset="0"/>
            </a:endParaRPr>
          </a:p>
        </p:txBody>
      </p:sp>
      <p:sp>
        <p:nvSpPr>
          <p:cNvPr id="8" name="Right Arrow Callout 7"/>
          <p:cNvSpPr/>
          <p:nvPr/>
        </p:nvSpPr>
        <p:spPr>
          <a:xfrm>
            <a:off x="620474" y="4876857"/>
            <a:ext cx="4920343" cy="609601"/>
          </a:xfrm>
          <a:prstGeom prst="rightArrowCallout">
            <a:avLst>
              <a:gd name="adj1" fmla="val 25000"/>
              <a:gd name="adj2" fmla="val 50000"/>
              <a:gd name="adj3" fmla="val 62500"/>
              <a:gd name="adj4" fmla="val 89756"/>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r>
              <a:rPr lang="en-US" sz="3200" b="1" dirty="0" smtClean="0">
                <a:latin typeface="Arial" pitchFamily="34" charset="0"/>
                <a:cs typeface="Arial" pitchFamily="34" charset="0"/>
              </a:rPr>
              <a:t>6. </a:t>
            </a:r>
            <a:r>
              <a:rPr lang="zh-TW" altLang="en-US" sz="3200" b="1" dirty="0" smtClean="0">
                <a:latin typeface="Arial" pitchFamily="34" charset="0"/>
                <a:cs typeface="Arial" pitchFamily="34" charset="0"/>
              </a:rPr>
              <a:t>經歷</a:t>
            </a:r>
            <a:endParaRPr lang="en-US" sz="3200" b="1" dirty="0" smtClean="0">
              <a:latin typeface="Arial" pitchFamily="34" charset="0"/>
              <a:cs typeface="Arial" pitchFamily="34" charset="0"/>
            </a:endParaRPr>
          </a:p>
        </p:txBody>
      </p:sp>
      <p:sp>
        <p:nvSpPr>
          <p:cNvPr id="9" name="Right Arrow Callout 8"/>
          <p:cNvSpPr/>
          <p:nvPr/>
        </p:nvSpPr>
        <p:spPr>
          <a:xfrm>
            <a:off x="598699" y="4082218"/>
            <a:ext cx="4920343"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3200" b="1" dirty="0" smtClean="0">
                <a:latin typeface="Arial" pitchFamily="34" charset="0"/>
                <a:cs typeface="Arial" pitchFamily="34" charset="0"/>
              </a:rPr>
              <a:t>5. </a:t>
            </a:r>
            <a:r>
              <a:rPr lang="zh-TW" altLang="en-US" sz="3200" b="1" dirty="0" smtClean="0">
                <a:latin typeface="Arial" pitchFamily="34" charset="0"/>
                <a:cs typeface="Arial" pitchFamily="34" charset="0"/>
              </a:rPr>
              <a:t>機會</a:t>
            </a:r>
            <a:endParaRPr lang="en-US" sz="3200" b="1" dirty="0" smtClean="0">
              <a:latin typeface="Arial" pitchFamily="34" charset="0"/>
              <a:cs typeface="Arial" pitchFamily="34" charset="0"/>
            </a:endParaRPr>
          </a:p>
        </p:txBody>
      </p:sp>
      <p:sp>
        <p:nvSpPr>
          <p:cNvPr id="10" name="Right Arrow Callout 9"/>
          <p:cNvSpPr/>
          <p:nvPr/>
        </p:nvSpPr>
        <p:spPr>
          <a:xfrm>
            <a:off x="631356" y="5649759"/>
            <a:ext cx="4920343"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3200" b="1" dirty="0" smtClean="0">
                <a:latin typeface="Arial" pitchFamily="34" charset="0"/>
                <a:cs typeface="Arial" pitchFamily="34" charset="0"/>
              </a:rPr>
              <a:t>7. </a:t>
            </a:r>
            <a:r>
              <a:rPr lang="zh-TW" altLang="en-US" sz="3200" b="1" dirty="0" smtClean="0">
                <a:latin typeface="Arial" pitchFamily="34" charset="0"/>
                <a:cs typeface="Arial" pitchFamily="34" charset="0"/>
              </a:rPr>
              <a:t>社群關係</a:t>
            </a:r>
            <a:endParaRPr lang="en-US" sz="32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6085114" y="2807456"/>
            <a:ext cx="2275115" cy="1077218"/>
          </a:xfrm>
          <a:prstGeom prst="rect">
            <a:avLst/>
          </a:prstGeom>
          <a:noFill/>
        </p:spPr>
        <p:txBody>
          <a:bodyPr wrap="square" rtlCol="0">
            <a:spAutoFit/>
          </a:bodyPr>
          <a:lstStyle/>
          <a:p>
            <a:pPr algn="ctr"/>
            <a:r>
              <a:rPr lang="zh-TW" alt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對學校的態度</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lstStyle/>
          <a:p>
            <a:fld id="{6AD1C6FD-A228-4DFF-9C48-5B61C80157C8}" type="slidenum">
              <a:rPr lang="en-US" altLang="zh-TW" smtClean="0"/>
              <a:pPr/>
              <a:t>52</a:t>
            </a:fld>
            <a:endParaRPr lang="zh-TW" alt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對學校的態度：副量表平均值</a:t>
            </a:r>
            <a:r>
              <a:rPr kumimoji="0" lang="en-US" altLang="zh-TW" sz="32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 (</a:t>
            </a:r>
            <a:r>
              <a:rPr kumimoji="0" lang="zh-TW" altLang="en-US" sz="32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小學</a:t>
            </a:r>
            <a:r>
              <a:rPr kumimoji="0" lang="en-US" altLang="zh-TW" sz="3200" i="0" u="none" strike="noStrike" kern="0" normalizeH="0" baseline="0" noProof="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rPr>
              <a:t>) </a:t>
            </a:r>
            <a:endParaRPr kumimoji="0" lang="zh-TW" altLang="en-US" sz="3200" i="0" u="none" strike="noStrike" kern="0" normalizeH="0" baseline="0" noProof="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grpSp>
        <p:nvGrpSpPr>
          <p:cNvPr id="6" name="Group 5"/>
          <p:cNvGrpSpPr/>
          <p:nvPr/>
        </p:nvGrpSpPr>
        <p:grpSpPr>
          <a:xfrm>
            <a:off x="252895" y="520995"/>
            <a:ext cx="8677829" cy="6337005"/>
            <a:chOff x="306683" y="520995"/>
            <a:chExt cx="8677829" cy="6337005"/>
          </a:xfrm>
        </p:grpSpPr>
        <p:graphicFrame>
          <p:nvGraphicFramePr>
            <p:cNvPr id="5" name="圖表 1"/>
            <p:cNvGraphicFramePr>
              <a:graphicFrameLocks/>
            </p:cNvGraphicFramePr>
            <p:nvPr/>
          </p:nvGraphicFramePr>
          <p:xfrm>
            <a:off x="306683" y="520995"/>
            <a:ext cx="8677829" cy="633700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797859" y="2877671"/>
              <a:ext cx="7320242" cy="5907"/>
            </a:xfrm>
            <a:prstGeom prst="line">
              <a:avLst/>
            </a:prstGeom>
            <a:solidFill>
              <a:srgbClr val="C0C0C0"/>
            </a:solidFill>
            <a:ln w="28575" cap="flat" cmpd="sng" algn="ctr">
              <a:solidFill>
                <a:srgbClr val="FF0000"/>
              </a:solidFill>
              <a:prstDash val="solid"/>
              <a:round/>
              <a:headEnd type="none" w="med" len="med"/>
              <a:tailEnd type="none" w="med" len="med"/>
            </a:ln>
            <a:effectLst/>
          </p:spPr>
        </p:cxnSp>
      </p:grpSp>
      <p:sp>
        <p:nvSpPr>
          <p:cNvPr id="8" name="Slide Number Placeholder 7"/>
          <p:cNvSpPr>
            <a:spLocks noGrp="1"/>
          </p:cNvSpPr>
          <p:nvPr>
            <p:ph type="sldNum" sz="quarter" idx="12"/>
          </p:nvPr>
        </p:nvSpPr>
        <p:spPr/>
        <p:txBody>
          <a:bodyPr/>
          <a:lstStyle/>
          <a:p>
            <a:fld id="{811AAEEF-F233-4E32-A923-D4DF4B556C67}" type="slidenum">
              <a:rPr lang="en-US" altLang="zh-TW" smtClean="0"/>
              <a:pPr/>
              <a:t>53</a:t>
            </a:fld>
            <a:endParaRPr lang="zh-TW" altLang="en-US" dirty="0"/>
          </a:p>
        </p:txBody>
      </p:sp>
      <p:sp>
        <p:nvSpPr>
          <p:cNvPr id="9" name="TextBox 8"/>
          <p:cNvSpPr txBox="1"/>
          <p:nvPr/>
        </p:nvSpPr>
        <p:spPr>
          <a:xfrm>
            <a:off x="237995" y="4731750"/>
            <a:ext cx="7854458" cy="1943370"/>
          </a:xfrm>
          <a:prstGeom prst="rect">
            <a:avLst/>
          </a:prstGeom>
          <a:solidFill>
            <a:schemeClr val="bg1"/>
          </a:solidFill>
        </p:spPr>
        <p:txBody>
          <a:bodyPr vert="eaVert" wrap="square" rtlCol="0">
            <a:spAutoFit/>
          </a:bodyPr>
          <a:lstStyle/>
          <a:p>
            <a:endParaRPr lang="en-US" altLang="zh-TW" dirty="0" smtClean="0"/>
          </a:p>
          <a:p>
            <a:r>
              <a:rPr lang="zh-TW" altLang="en-US" sz="2400" b="1" dirty="0" smtClean="0"/>
              <a:t>師生關係</a:t>
            </a:r>
            <a:endParaRPr lang="en-US" altLang="zh-TW" sz="2400" b="1" dirty="0" smtClean="0"/>
          </a:p>
          <a:p>
            <a:endParaRPr lang="en-US" altLang="zh-TW" sz="2400" b="1" dirty="0" smtClean="0"/>
          </a:p>
          <a:p>
            <a:endParaRPr lang="en-US" altLang="zh-TW" sz="2400" b="1" dirty="0" smtClean="0"/>
          </a:p>
          <a:p>
            <a:r>
              <a:rPr lang="zh-TW" altLang="en-US" sz="2400" b="1" dirty="0" smtClean="0"/>
              <a:t>機會</a:t>
            </a:r>
            <a:endParaRPr lang="en-US" altLang="zh-TW" sz="2400" b="1" dirty="0" smtClean="0"/>
          </a:p>
          <a:p>
            <a:endParaRPr lang="en-US" altLang="zh-TW" sz="2400" b="1" dirty="0" smtClean="0"/>
          </a:p>
          <a:p>
            <a:endParaRPr lang="en-US" altLang="zh-TW" sz="1600" b="1" dirty="0" smtClean="0"/>
          </a:p>
          <a:p>
            <a:r>
              <a:rPr lang="zh-TW" altLang="en-US" sz="2400" b="1" dirty="0" smtClean="0"/>
              <a:t>整體滿足感</a:t>
            </a:r>
            <a:endParaRPr lang="en-US" altLang="zh-TW" sz="2400" b="1" dirty="0" smtClean="0"/>
          </a:p>
          <a:p>
            <a:endParaRPr lang="en-US" altLang="zh-TW" sz="2400" b="1" dirty="0" smtClean="0"/>
          </a:p>
          <a:p>
            <a:endParaRPr lang="en-US" altLang="zh-TW" sz="2400" b="1" dirty="0" smtClean="0"/>
          </a:p>
          <a:p>
            <a:r>
              <a:rPr lang="zh-TW" altLang="en-US" sz="2400" b="1" dirty="0" smtClean="0"/>
              <a:t>社群關係</a:t>
            </a:r>
            <a:endParaRPr lang="en-US" altLang="zh-TW" sz="2400" b="1" dirty="0" smtClean="0"/>
          </a:p>
          <a:p>
            <a:endParaRPr lang="en-US" altLang="zh-TW" sz="2400" b="1" dirty="0" smtClean="0"/>
          </a:p>
          <a:p>
            <a:endParaRPr lang="en-US" altLang="zh-TW" sz="2000" b="1" dirty="0" smtClean="0"/>
          </a:p>
          <a:p>
            <a:r>
              <a:rPr lang="zh-TW" altLang="en-US" sz="2400" b="1" dirty="0" smtClean="0"/>
              <a:t>經歷</a:t>
            </a:r>
            <a:endParaRPr lang="en-US" altLang="zh-TW" sz="2400" b="1" dirty="0" smtClean="0"/>
          </a:p>
          <a:p>
            <a:endParaRPr lang="en-US" altLang="zh-TW" sz="2400" b="1" dirty="0" smtClean="0"/>
          </a:p>
          <a:p>
            <a:endParaRPr lang="en-US" altLang="zh-TW" sz="2000" b="1" dirty="0" smtClean="0"/>
          </a:p>
          <a:p>
            <a:r>
              <a:rPr lang="zh-TW" altLang="en-US" sz="2400" b="1" dirty="0" smtClean="0"/>
              <a:t>成就感</a:t>
            </a:r>
            <a:endParaRPr lang="en-US" altLang="zh-TW" sz="2400" b="1" dirty="0" smtClean="0"/>
          </a:p>
          <a:p>
            <a:endParaRPr lang="en-US" altLang="zh-TW" sz="2400" b="1" dirty="0" smtClean="0"/>
          </a:p>
          <a:p>
            <a:endParaRPr lang="en-US" altLang="zh-TW" sz="2000" b="1" dirty="0" smtClean="0"/>
          </a:p>
          <a:p>
            <a:r>
              <a:rPr lang="zh-TW" altLang="en-US" sz="2400" b="1" dirty="0" smtClean="0"/>
              <a:t>負面情感</a:t>
            </a:r>
            <a:endParaRPr lang="en-US" altLang="zh-TW" sz="2400" b="1" dirty="0" smtClean="0"/>
          </a:p>
          <a:p>
            <a:endParaRPr lang="en-US" altLang="zh-TW" sz="2400" b="1" dirty="0" smtClean="0"/>
          </a:p>
          <a:p>
            <a:endParaRPr lang="zh-TW" altLang="en-US" sz="24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18977" y="595423"/>
            <a:ext cx="8644270" cy="6262577"/>
            <a:chOff x="318977" y="595423"/>
            <a:chExt cx="8644270" cy="6262577"/>
          </a:xfrm>
        </p:grpSpPr>
        <p:graphicFrame>
          <p:nvGraphicFramePr>
            <p:cNvPr id="3" name="圖表 2"/>
            <p:cNvGraphicFramePr>
              <a:graphicFrameLocks/>
            </p:cNvGraphicFramePr>
            <p:nvPr/>
          </p:nvGraphicFramePr>
          <p:xfrm>
            <a:off x="318977" y="595423"/>
            <a:ext cx="8644270" cy="626257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818029" y="2951630"/>
              <a:ext cx="7196418" cy="6723"/>
            </a:xfrm>
            <a:prstGeom prst="line">
              <a:avLst/>
            </a:prstGeom>
            <a:solidFill>
              <a:srgbClr val="C0C0C0"/>
            </a:solidFill>
            <a:ln w="28575" cap="flat" cmpd="sng" algn="ctr">
              <a:solidFill>
                <a:srgbClr val="0000FF"/>
              </a:solidFill>
              <a:prstDash val="solid"/>
              <a:round/>
              <a:headEnd type="none" w="med" len="med"/>
              <a:tailEnd type="none" w="med" len="med"/>
            </a:ln>
            <a:effectLst/>
          </p:spPr>
        </p:cxnSp>
      </p:grp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54</a:t>
            </a:fld>
            <a:endParaRPr lang="zh-TW" altLang="en-US" dirty="0"/>
          </a:p>
        </p:txBody>
      </p:sp>
      <p:sp>
        <p:nvSpPr>
          <p:cNvPr id="9" name="TextBox 8"/>
          <p:cNvSpPr txBox="1"/>
          <p:nvPr/>
        </p:nvSpPr>
        <p:spPr>
          <a:xfrm>
            <a:off x="225150" y="4914630"/>
            <a:ext cx="7885236" cy="1943370"/>
          </a:xfrm>
          <a:prstGeom prst="rect">
            <a:avLst/>
          </a:prstGeom>
          <a:solidFill>
            <a:schemeClr val="bg1"/>
          </a:solidFill>
        </p:spPr>
        <p:txBody>
          <a:bodyPr vert="eaVert" wrap="square" rtlCol="0">
            <a:spAutoFit/>
          </a:bodyPr>
          <a:lstStyle/>
          <a:p>
            <a:endParaRPr lang="en-US" altLang="zh-TW" sz="2800" dirty="0" smtClean="0"/>
          </a:p>
          <a:p>
            <a:r>
              <a:rPr lang="zh-TW" altLang="en-US" sz="2400" b="1" dirty="0" smtClean="0"/>
              <a:t>師生關係</a:t>
            </a:r>
            <a:endParaRPr lang="en-US" altLang="zh-TW" sz="2400" b="1" dirty="0" smtClean="0"/>
          </a:p>
          <a:p>
            <a:endParaRPr lang="en-US" altLang="zh-TW" sz="2400" b="1" dirty="0" smtClean="0"/>
          </a:p>
          <a:p>
            <a:endParaRPr lang="en-US" altLang="zh-TW" sz="2400" b="1" dirty="0" smtClean="0"/>
          </a:p>
          <a:p>
            <a:r>
              <a:rPr lang="zh-TW" altLang="en-US" sz="2400" b="1" dirty="0" smtClean="0"/>
              <a:t>機會</a:t>
            </a:r>
            <a:endParaRPr lang="en-US" altLang="zh-TW" sz="2400" b="1" dirty="0" smtClean="0"/>
          </a:p>
          <a:p>
            <a:endParaRPr lang="en-US" altLang="zh-TW" sz="2400" b="1" dirty="0" smtClean="0"/>
          </a:p>
          <a:p>
            <a:endParaRPr lang="en-US" altLang="zh-TW" b="1" dirty="0" smtClean="0"/>
          </a:p>
          <a:p>
            <a:r>
              <a:rPr lang="zh-TW" altLang="en-US" sz="2400" b="1" dirty="0" smtClean="0"/>
              <a:t>整體滿足感</a:t>
            </a:r>
            <a:endParaRPr lang="en-US" altLang="zh-TW" sz="2400" b="1" dirty="0" smtClean="0"/>
          </a:p>
          <a:p>
            <a:endParaRPr lang="en-US" altLang="zh-TW" sz="2400" b="1" dirty="0" smtClean="0"/>
          </a:p>
          <a:p>
            <a:endParaRPr lang="en-US" altLang="zh-TW" sz="1600" b="1" dirty="0" smtClean="0"/>
          </a:p>
          <a:p>
            <a:r>
              <a:rPr lang="zh-TW" altLang="en-US" sz="2400" b="1" dirty="0" smtClean="0"/>
              <a:t>社群關係</a:t>
            </a:r>
            <a:endParaRPr lang="en-US" altLang="zh-TW" sz="2400" b="1" dirty="0" smtClean="0"/>
          </a:p>
          <a:p>
            <a:endParaRPr lang="en-US" altLang="zh-TW" sz="2400" b="1" dirty="0" smtClean="0"/>
          </a:p>
          <a:p>
            <a:endParaRPr lang="en-US" altLang="zh-TW" sz="2000" b="1" dirty="0" smtClean="0"/>
          </a:p>
          <a:p>
            <a:r>
              <a:rPr lang="zh-TW" altLang="en-US" sz="2400" b="1" dirty="0" smtClean="0"/>
              <a:t>經歷</a:t>
            </a:r>
            <a:endParaRPr lang="en-US" altLang="zh-TW" sz="2400" b="1" dirty="0" smtClean="0"/>
          </a:p>
          <a:p>
            <a:endParaRPr lang="en-US" altLang="zh-TW" sz="2400" b="1" dirty="0" smtClean="0"/>
          </a:p>
          <a:p>
            <a:endParaRPr lang="en-US" altLang="zh-TW" sz="2000" b="1" dirty="0" smtClean="0"/>
          </a:p>
          <a:p>
            <a:r>
              <a:rPr lang="zh-TW" altLang="en-US" sz="2400" b="1" dirty="0" smtClean="0"/>
              <a:t>成就感</a:t>
            </a:r>
            <a:endParaRPr lang="en-US" altLang="zh-TW" sz="2400" b="1" dirty="0" smtClean="0"/>
          </a:p>
          <a:p>
            <a:endParaRPr lang="en-US" altLang="zh-TW" sz="2400" b="1" dirty="0" smtClean="0"/>
          </a:p>
          <a:p>
            <a:endParaRPr lang="en-US" altLang="zh-TW" sz="2000" b="1" dirty="0" smtClean="0"/>
          </a:p>
          <a:p>
            <a:r>
              <a:rPr lang="zh-TW" altLang="en-US" sz="2400" b="1" dirty="0" smtClean="0"/>
              <a:t>負面情感</a:t>
            </a:r>
            <a:endParaRPr lang="en-US" altLang="zh-TW" sz="2400" b="1" dirty="0" smtClean="0"/>
          </a:p>
          <a:p>
            <a:endParaRPr lang="en-US" altLang="zh-TW" sz="2400" dirty="0" smtClean="0"/>
          </a:p>
          <a:p>
            <a:endParaRPr lang="zh-TW" altLang="en-US" sz="2400" dirty="0"/>
          </a:p>
        </p:txBody>
      </p:sp>
      <p:sp>
        <p:nvSpPr>
          <p:cNvPr id="11" name="TextBox 1"/>
          <p:cNvSpPr txBox="1"/>
          <p:nvPr/>
        </p:nvSpPr>
        <p:spPr>
          <a:xfrm>
            <a:off x="8273485" y="3675530"/>
            <a:ext cx="575618" cy="47513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zh-TW" altLang="en-US" sz="1200" b="1" dirty="0" smtClean="0"/>
              <a:t>男</a:t>
            </a:r>
            <a:endParaRPr lang="en-US" altLang="zh-TW" sz="1200" b="1" dirty="0" smtClean="0"/>
          </a:p>
          <a:p>
            <a:endParaRPr lang="en-US" altLang="zh-TW" sz="500" b="1" dirty="0" smtClean="0"/>
          </a:p>
          <a:p>
            <a:r>
              <a:rPr lang="zh-TW" altLang="en-US" sz="1200" b="1" dirty="0" smtClean="0"/>
              <a:t>女</a:t>
            </a:r>
            <a:endParaRPr lang="zh-TW" altLang="en-US" sz="1200" b="1"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127591" y="563527"/>
          <a:ext cx="9016409" cy="6294473"/>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504825" y="3689405"/>
            <a:ext cx="8134350" cy="9525"/>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對學校的態度：副量表平均值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55</a:t>
            </a:fld>
            <a:endParaRPr lang="zh-TW" altLang="en-US" dirty="0"/>
          </a:p>
        </p:txBody>
      </p:sp>
      <p:sp>
        <p:nvSpPr>
          <p:cNvPr id="8" name="TextBox 7"/>
          <p:cNvSpPr txBox="1"/>
          <p:nvPr/>
        </p:nvSpPr>
        <p:spPr>
          <a:xfrm>
            <a:off x="654422" y="6436660"/>
            <a:ext cx="7969624" cy="264688"/>
          </a:xfrm>
          <a:prstGeom prst="rect">
            <a:avLst/>
          </a:prstGeom>
          <a:solidFill>
            <a:schemeClr val="bg1"/>
          </a:solidFill>
        </p:spPr>
        <p:txBody>
          <a:bodyPr wrap="square" rtlCol="0">
            <a:spAutoFit/>
          </a:bodyPr>
          <a:lstStyle/>
          <a:p>
            <a:r>
              <a:rPr lang="zh-TW" altLang="en-US" sz="1400" b="1" dirty="0" smtClean="0"/>
              <a:t>負面情感           成就感              經歷             社群關係       整體滿足感           機會             師生關係</a:t>
            </a:r>
            <a:endParaRPr lang="zh-TW" altLang="en-US" sz="1400" b="1"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85412" y="0"/>
            <a:ext cx="8817073" cy="574675"/>
          </a:xfrm>
        </p:spPr>
        <p:txBody>
          <a:bodyPr>
            <a:noAutofit/>
          </a:bodyPr>
          <a:lstStyle/>
          <a:p>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對學校的態度副量表的相關性</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 (</a:t>
            </a:r>
            <a:r>
              <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graphicFrame>
        <p:nvGraphicFramePr>
          <p:cNvPr id="4" name="Table 3"/>
          <p:cNvGraphicFramePr>
            <a:graphicFrameLocks noGrp="1"/>
          </p:cNvGraphicFramePr>
          <p:nvPr/>
        </p:nvGraphicFramePr>
        <p:xfrm>
          <a:off x="309800" y="627321"/>
          <a:ext cx="8681800" cy="5706804"/>
        </p:xfrm>
        <a:graphic>
          <a:graphicData uri="http://schemas.openxmlformats.org/drawingml/2006/table">
            <a:tbl>
              <a:tblPr/>
              <a:tblGrid>
                <a:gridCol w="1740004"/>
                <a:gridCol w="1543687"/>
                <a:gridCol w="767049"/>
                <a:gridCol w="814990"/>
                <a:gridCol w="786226"/>
                <a:gridCol w="891695"/>
                <a:gridCol w="738285"/>
                <a:gridCol w="680756"/>
                <a:gridCol w="719108"/>
              </a:tblGrid>
              <a:tr h="1719624">
                <a:tc gridSpan="2">
                  <a:txBody>
                    <a:bodyPr/>
                    <a:lstStyle/>
                    <a:p>
                      <a:pPr>
                        <a:lnSpc>
                          <a:spcPct val="115000"/>
                        </a:lnSpc>
                      </a:pPr>
                      <a:endParaRPr lang="zh-TW" sz="2000" b="1" kern="100" dirty="0">
                        <a:latin typeface="Arial" pitchFamily="34" charset="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zh-TW" sz="1800" kern="100" dirty="0">
                        <a:latin typeface="Calibri"/>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成就感</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經歷</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整體滿足感</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負面情感</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機會</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社群關係</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000" b="1" kern="100" dirty="0" smtClean="0">
                          <a:latin typeface="Arial" pitchFamily="34" charset="0"/>
                          <a:ea typeface="新細明體"/>
                          <a:cs typeface="Arial" pitchFamily="34" charset="0"/>
                        </a:rPr>
                        <a:t>師生關係</a:t>
                      </a:r>
                      <a:endParaRPr lang="zh-TW" sz="20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707">
                <a:tc rowSpan="7">
                  <a:txBody>
                    <a:bodyPr/>
                    <a:lstStyle/>
                    <a:p>
                      <a:pPr algn="ctr">
                        <a:lnSpc>
                          <a:spcPct val="115000"/>
                        </a:lnSpc>
                        <a:spcAft>
                          <a:spcPts val="0"/>
                        </a:spcAft>
                      </a:pPr>
                      <a:r>
                        <a:rPr lang="zh-TW" altLang="en-US" sz="2000" b="1" kern="100" dirty="0" smtClean="0">
                          <a:latin typeface="Arial" pitchFamily="34" charset="0"/>
                          <a:ea typeface="新細明體"/>
                          <a:cs typeface="Arial" pitchFamily="34" charset="0"/>
                        </a:rPr>
                        <a:t>對學校的態度</a:t>
                      </a: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000" b="1" kern="100" dirty="0" smtClean="0">
                          <a:latin typeface="Arial" pitchFamily="34" charset="0"/>
                          <a:ea typeface="+mn-ea"/>
                          <a:cs typeface="Arial" pitchFamily="34" charset="0"/>
                        </a:rPr>
                        <a:t>成就感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288">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000" b="1" kern="100" dirty="0" smtClean="0">
                          <a:latin typeface="Arial" pitchFamily="34" charset="0"/>
                          <a:ea typeface="+mn-ea"/>
                          <a:cs typeface="Arial" pitchFamily="34" charset="0"/>
                        </a:rPr>
                        <a:t>經歷</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0.57</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5203">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000" b="1" kern="100" dirty="0" smtClean="0">
                          <a:latin typeface="Arial" pitchFamily="34" charset="0"/>
                          <a:ea typeface="+mn-ea"/>
                          <a:cs typeface="Arial" pitchFamily="34" charset="0"/>
                        </a:rPr>
                        <a:t>整體滿足感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0.50</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rgbClr val="0000FF"/>
                          </a:solidFill>
                          <a:latin typeface="Arial" pitchFamily="34" charset="0"/>
                          <a:ea typeface="新細明體"/>
                          <a:cs typeface="Arial" pitchFamily="34" charset="0"/>
                        </a:rPr>
                        <a:t>0.62</a:t>
                      </a: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084">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000" b="1" kern="100" dirty="0" smtClean="0">
                          <a:latin typeface="Arial" pitchFamily="34" charset="0"/>
                          <a:ea typeface="+mn-ea"/>
                          <a:cs typeface="Arial" pitchFamily="34" charset="0"/>
                        </a:rPr>
                        <a:t>負面情感</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FF0000"/>
                          </a:solidFill>
                          <a:latin typeface="Arial" pitchFamily="34" charset="0"/>
                          <a:ea typeface="新細明體"/>
                          <a:cs typeface="Arial" pitchFamily="34" charset="0"/>
                        </a:rPr>
                        <a:t>-0.30</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FF0000"/>
                          </a:solidFill>
                          <a:latin typeface="Arial" pitchFamily="34" charset="0"/>
                          <a:ea typeface="新細明體"/>
                          <a:cs typeface="Arial" pitchFamily="34" charset="0"/>
                        </a:rPr>
                        <a:t>-0.34</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FF0000"/>
                          </a:solidFill>
                          <a:latin typeface="Arial" pitchFamily="34" charset="0"/>
                          <a:ea typeface="新細明體"/>
                          <a:cs typeface="Arial" pitchFamily="34" charset="0"/>
                        </a:rPr>
                        <a:t>-0.42</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024">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000" b="1" kern="100" dirty="0" smtClean="0">
                          <a:latin typeface="Arial" pitchFamily="34" charset="0"/>
                          <a:ea typeface="+mn-ea"/>
                          <a:cs typeface="Arial" pitchFamily="34" charset="0"/>
                        </a:rPr>
                        <a:t>機會</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0.60</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0.61</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0.58</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FF0000"/>
                          </a:solidFill>
                          <a:latin typeface="Arial" pitchFamily="34" charset="0"/>
                          <a:ea typeface="新細明體"/>
                          <a:cs typeface="Arial" pitchFamily="34" charset="0"/>
                        </a:rPr>
                        <a:t>-0.44</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562">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000" b="1" kern="100" dirty="0" smtClean="0">
                          <a:latin typeface="Arial" pitchFamily="34" charset="0"/>
                          <a:ea typeface="+mn-ea"/>
                          <a:cs typeface="Arial" pitchFamily="34" charset="0"/>
                        </a:rPr>
                        <a:t>社群關係</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0.55</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0.51</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0.47</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FF0000"/>
                          </a:solidFill>
                          <a:latin typeface="Arial" pitchFamily="34" charset="0"/>
                          <a:ea typeface="新細明體"/>
                          <a:cs typeface="Arial" pitchFamily="34" charset="0"/>
                        </a:rPr>
                        <a:t>-0.45</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0.54</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2312">
                <a:tc vMerge="1">
                  <a:txBody>
                    <a:bodyPr/>
                    <a:lstStyle/>
                    <a:p>
                      <a:endParaRPr lang="zh-TW" altLang="en-US"/>
                    </a:p>
                  </a:txBody>
                  <a:tcPr/>
                </a:tc>
                <a:tc>
                  <a:txBody>
                    <a:bodyPr/>
                    <a:lstStyle/>
                    <a:p>
                      <a:pPr marL="71755" marR="71755">
                        <a:lnSpc>
                          <a:spcPct val="115000"/>
                        </a:lnSpc>
                        <a:spcAft>
                          <a:spcPts val="0"/>
                        </a:spcAft>
                      </a:pPr>
                      <a:r>
                        <a:rPr lang="zh-TW" altLang="en-US" sz="2000" b="1" kern="100" dirty="0" smtClean="0">
                          <a:latin typeface="Arial" pitchFamily="34" charset="0"/>
                          <a:ea typeface="+mn-ea"/>
                          <a:cs typeface="Arial" pitchFamily="34" charset="0"/>
                        </a:rPr>
                        <a:t>師生關係</a:t>
                      </a:r>
                      <a:endParaRPr lang="zh-TW" altLang="en-US" sz="20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0.41</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0.52</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rgbClr val="0000FF"/>
                          </a:solidFill>
                          <a:latin typeface="Arial" pitchFamily="34" charset="0"/>
                          <a:ea typeface="新細明體"/>
                          <a:cs typeface="Arial" pitchFamily="34" charset="0"/>
                        </a:rPr>
                        <a:t>0.59</a:t>
                      </a:r>
                      <a:endParaRPr lang="zh-TW" sz="20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FF0000"/>
                          </a:solidFill>
                          <a:latin typeface="Arial" pitchFamily="34" charset="0"/>
                          <a:ea typeface="新細明體"/>
                          <a:cs typeface="Arial" pitchFamily="34" charset="0"/>
                        </a:rPr>
                        <a:t>-0.41</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0.60</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a:solidFill>
                            <a:srgbClr val="0000FF"/>
                          </a:solidFill>
                          <a:latin typeface="Arial" pitchFamily="34" charset="0"/>
                          <a:ea typeface="新細明體"/>
                          <a:cs typeface="Arial" pitchFamily="34" charset="0"/>
                        </a:rPr>
                        <a:t>0.48</a:t>
                      </a:r>
                      <a:endParaRPr lang="zh-TW" sz="20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000" b="1" kern="100" dirty="0">
                          <a:solidFill>
                            <a:schemeClr val="tx1"/>
                          </a:solidFill>
                          <a:latin typeface="Arial" pitchFamily="34" charset="0"/>
                          <a:ea typeface="新細明體"/>
                          <a:cs typeface="Arial" pitchFamily="34" charset="0"/>
                        </a:rPr>
                        <a:t>1.00</a:t>
                      </a:r>
                      <a:endParaRPr lang="zh-TW" sz="20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811AAEEF-F233-4E32-A923-D4DF4B556C67}" type="slidenum">
              <a:rPr lang="en-US" altLang="zh-TW" smtClean="0"/>
              <a:pPr/>
              <a:t>56</a:t>
            </a:fld>
            <a:endParaRPr lang="zh-TW" alt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題項的比例：整體滿足感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 (</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11" name="Slide Number Placeholder 10"/>
          <p:cNvSpPr>
            <a:spLocks noGrp="1"/>
          </p:cNvSpPr>
          <p:nvPr>
            <p:ph type="sldNum" sz="quarter" idx="12"/>
          </p:nvPr>
        </p:nvSpPr>
        <p:spPr/>
        <p:txBody>
          <a:bodyPr/>
          <a:lstStyle/>
          <a:p>
            <a:fld id="{811AAEEF-F233-4E32-A923-D4DF4B556C67}" type="slidenum">
              <a:rPr lang="en-US" altLang="zh-TW" smtClean="0"/>
              <a:pPr/>
              <a:t>57</a:t>
            </a:fld>
            <a:endParaRPr lang="zh-TW" altLang="en-US" dirty="0"/>
          </a:p>
        </p:txBody>
      </p:sp>
      <p:graphicFrame>
        <p:nvGraphicFramePr>
          <p:cNvPr id="12" name="圖表 1"/>
          <p:cNvGraphicFramePr>
            <a:graphicFrameLocks/>
          </p:cNvGraphicFramePr>
          <p:nvPr/>
        </p:nvGraphicFramePr>
        <p:xfrm>
          <a:off x="716096" y="561860"/>
          <a:ext cx="8304079" cy="60961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負面情感 </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58</a:t>
            </a:fld>
            <a:endParaRPr lang="zh-TW" altLang="en-US" dirty="0"/>
          </a:p>
        </p:txBody>
      </p:sp>
      <p:graphicFrame>
        <p:nvGraphicFramePr>
          <p:cNvPr id="7" name="圖表 1"/>
          <p:cNvGraphicFramePr>
            <a:graphicFrameLocks/>
          </p:cNvGraphicFramePr>
          <p:nvPr/>
        </p:nvGraphicFramePr>
        <p:xfrm>
          <a:off x="381001" y="676274"/>
          <a:ext cx="8591549" cy="60102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師生關係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59</a:t>
            </a:fld>
            <a:endParaRPr lang="zh-TW" altLang="en-US" dirty="0"/>
          </a:p>
        </p:txBody>
      </p:sp>
      <p:graphicFrame>
        <p:nvGraphicFramePr>
          <p:cNvPr id="7" name="圖表 1"/>
          <p:cNvGraphicFramePr>
            <a:graphicFrameLocks/>
          </p:cNvGraphicFramePr>
          <p:nvPr/>
        </p:nvGraphicFramePr>
        <p:xfrm>
          <a:off x="200025" y="695325"/>
          <a:ext cx="8772525" cy="6010275"/>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Arrow 7"/>
          <p:cNvSpPr/>
          <p:nvPr/>
        </p:nvSpPr>
        <p:spPr>
          <a:xfrm>
            <a:off x="451262" y="4203865"/>
            <a:ext cx="641267" cy="320634"/>
          </a:xfrm>
          <a:prstGeom prst="rightArrow">
            <a:avLst>
              <a:gd name="adj1" fmla="val 50000"/>
              <a:gd name="adj2" fmla="val 94444"/>
            </a:avLst>
          </a:prstGeom>
          <a:solidFill>
            <a:srgbClr val="FF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609600" y="320566"/>
            <a:ext cx="8066088" cy="647700"/>
          </a:xfrm>
          <a:prstGeom prst="roundRect">
            <a:avLst>
              <a:gd name="adj" fmla="val 21667"/>
            </a:avLst>
          </a:prstGeom>
          <a:solidFill>
            <a:schemeClr val="bg1"/>
          </a:solidFill>
          <a:ln w="9525">
            <a:noFill/>
            <a:round/>
            <a:headEnd/>
            <a:tailEnd/>
          </a:ln>
          <a:effectLst/>
        </p:spPr>
        <p:txBody>
          <a:bodyPr lIns="0" rIns="0" anchor="ctr"/>
          <a:lstStyle/>
          <a:p>
            <a:pPr algn="ctr"/>
            <a:r>
              <a:rPr lang="en-US" altLang="zh-TW" sz="4400" spc="50" dirty="0" smtClean="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rPr>
              <a:t>Four Pillars of Education</a:t>
            </a:r>
            <a:endParaRPr lang="zh-TW" altLang="zh-TW" sz="4400" spc="50" dirty="0">
              <a:ln w="18415" cmpd="sng">
                <a:solidFill>
                  <a:srgbClr val="FFFFFF"/>
                </a:solidFill>
                <a:prstDash val="solid"/>
              </a:ln>
              <a:solidFill>
                <a:srgbClr val="FFFFFF"/>
              </a:solidFill>
              <a:effectLst>
                <a:glow rad="139700">
                  <a:srgbClr val="0033CC"/>
                </a:glow>
                <a:outerShdw blurRad="63500" dir="3600000" algn="tl" rotWithShape="0">
                  <a:srgbClr val="000000">
                    <a:alpha val="70000"/>
                  </a:srgbClr>
                </a:outerShdw>
              </a:effectLst>
            </a:endParaRPr>
          </a:p>
        </p:txBody>
      </p:sp>
      <p:grpSp>
        <p:nvGrpSpPr>
          <p:cNvPr id="13" name="Group 12"/>
          <p:cNvGrpSpPr/>
          <p:nvPr/>
        </p:nvGrpSpPr>
        <p:grpSpPr>
          <a:xfrm>
            <a:off x="283789" y="1150883"/>
            <a:ext cx="8479211" cy="1229710"/>
            <a:chOff x="283789" y="1150883"/>
            <a:chExt cx="8479211" cy="1229710"/>
          </a:xfrm>
        </p:grpSpPr>
        <p:sp>
          <p:nvSpPr>
            <p:cNvPr id="5" name="Pentagon 4"/>
            <p:cNvSpPr/>
            <p:nvPr/>
          </p:nvSpPr>
          <p:spPr>
            <a:xfrm flipH="1">
              <a:off x="2819400" y="1150883"/>
              <a:ext cx="5943600" cy="1229710"/>
            </a:xfrm>
            <a:prstGeom prst="homePlate">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學會共處</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學習了解別人，為參與和貢獻社會盡責</a:t>
              </a:r>
              <a:endParaRPr lang="en-US" sz="2400" dirty="0"/>
            </a:p>
          </p:txBody>
        </p:sp>
        <p:sp>
          <p:nvSpPr>
            <p:cNvPr id="9" name="TextBox 8"/>
            <p:cNvSpPr txBox="1"/>
            <p:nvPr/>
          </p:nvSpPr>
          <p:spPr>
            <a:xfrm>
              <a:off x="283789" y="1418895"/>
              <a:ext cx="2869324" cy="781752"/>
            </a:xfrm>
            <a:prstGeom prst="rect">
              <a:avLst/>
            </a:prstGeom>
            <a:noFill/>
          </p:spPr>
          <p:txBody>
            <a:bodyPr wrap="square" rtlCol="0">
              <a:spAutoFit/>
            </a:bodyPr>
            <a:lstStyle/>
            <a:p>
              <a:r>
                <a:rPr lang="en-US" sz="2800" b="1" dirty="0" smtClean="0">
                  <a:solidFill>
                    <a:srgbClr val="006600"/>
                  </a:solidFill>
                </a:rPr>
                <a:t>Learning to Live Together</a:t>
              </a:r>
              <a:endParaRPr lang="en-US" sz="2800" b="1" dirty="0">
                <a:solidFill>
                  <a:srgbClr val="006600"/>
                </a:solidFill>
              </a:endParaRPr>
            </a:p>
          </p:txBody>
        </p:sp>
      </p:grpSp>
      <p:grpSp>
        <p:nvGrpSpPr>
          <p:cNvPr id="14" name="Group 13"/>
          <p:cNvGrpSpPr/>
          <p:nvPr/>
        </p:nvGrpSpPr>
        <p:grpSpPr>
          <a:xfrm>
            <a:off x="294295" y="2585547"/>
            <a:ext cx="8468705" cy="1135118"/>
            <a:chOff x="294295" y="2585547"/>
            <a:chExt cx="8468705" cy="1135118"/>
          </a:xfrm>
        </p:grpSpPr>
        <p:sp>
          <p:nvSpPr>
            <p:cNvPr id="6" name="Pentagon 5"/>
            <p:cNvSpPr/>
            <p:nvPr/>
          </p:nvSpPr>
          <p:spPr>
            <a:xfrm flipH="1">
              <a:off x="2819400" y="2585547"/>
              <a:ext cx="5943600" cy="1135118"/>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學會學習</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學習如何學習新知識，和掌握學習工具</a:t>
              </a:r>
              <a:endParaRPr lang="en-US" altLang="en-US" sz="2400" dirty="0" smtClean="0">
                <a:ln w="10541" cmpd="sng">
                  <a:solidFill>
                    <a:sysClr val="windowText" lastClr="000000"/>
                  </a:solidFill>
                  <a:prstDash val="solid"/>
                </a:ln>
                <a:solidFill>
                  <a:schemeClr val="tx1">
                    <a:lumMod val="95000"/>
                    <a:lumOff val="5000"/>
                  </a:schemeClr>
                </a:solidFill>
              </a:endParaRPr>
            </a:p>
          </p:txBody>
        </p:sp>
        <p:sp>
          <p:nvSpPr>
            <p:cNvPr id="10" name="TextBox 9"/>
            <p:cNvSpPr txBox="1"/>
            <p:nvPr/>
          </p:nvSpPr>
          <p:spPr>
            <a:xfrm>
              <a:off x="294295" y="2785277"/>
              <a:ext cx="2869324" cy="781752"/>
            </a:xfrm>
            <a:prstGeom prst="rect">
              <a:avLst/>
            </a:prstGeom>
            <a:noFill/>
          </p:spPr>
          <p:txBody>
            <a:bodyPr wrap="square" rtlCol="0">
              <a:spAutoFit/>
            </a:bodyPr>
            <a:lstStyle/>
            <a:p>
              <a:r>
                <a:rPr lang="en-US" sz="2800" b="1" dirty="0" smtClean="0">
                  <a:solidFill>
                    <a:srgbClr val="0000FF"/>
                  </a:solidFill>
                </a:rPr>
                <a:t>Learning to Learn</a:t>
              </a:r>
              <a:endParaRPr lang="en-US" sz="2800" b="1" dirty="0">
                <a:solidFill>
                  <a:srgbClr val="0000FF"/>
                </a:solidFill>
              </a:endParaRPr>
            </a:p>
          </p:txBody>
        </p:sp>
      </p:grpSp>
      <p:grpSp>
        <p:nvGrpSpPr>
          <p:cNvPr id="15" name="Group 14"/>
          <p:cNvGrpSpPr/>
          <p:nvPr/>
        </p:nvGrpSpPr>
        <p:grpSpPr>
          <a:xfrm>
            <a:off x="289035" y="3925613"/>
            <a:ext cx="8473965" cy="1198179"/>
            <a:chOff x="289035" y="3925613"/>
            <a:chExt cx="8473965" cy="1198179"/>
          </a:xfrm>
        </p:grpSpPr>
        <p:sp>
          <p:nvSpPr>
            <p:cNvPr id="7" name="Pentagon 6"/>
            <p:cNvSpPr/>
            <p:nvPr/>
          </p:nvSpPr>
          <p:spPr>
            <a:xfrm flipH="1">
              <a:off x="2819400" y="3925613"/>
              <a:ext cx="5943600" cy="1198179"/>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學會做事</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應用知識，在現實環境中創作</a:t>
              </a:r>
              <a:endParaRPr lang="en-US" altLang="en-US" sz="2400" dirty="0" smtClean="0">
                <a:ln w="10541" cmpd="sng">
                  <a:solidFill>
                    <a:sysClr val="windowText" lastClr="000000"/>
                  </a:solidFill>
                  <a:prstDash val="solid"/>
                </a:ln>
                <a:solidFill>
                  <a:schemeClr val="tx1">
                    <a:lumMod val="95000"/>
                    <a:lumOff val="5000"/>
                  </a:schemeClr>
                </a:solidFill>
              </a:endParaRPr>
            </a:p>
          </p:txBody>
        </p:sp>
        <p:sp>
          <p:nvSpPr>
            <p:cNvPr id="11" name="TextBox 10"/>
            <p:cNvSpPr txBox="1"/>
            <p:nvPr/>
          </p:nvSpPr>
          <p:spPr>
            <a:xfrm>
              <a:off x="289035" y="4104361"/>
              <a:ext cx="2580289" cy="781752"/>
            </a:xfrm>
            <a:prstGeom prst="rect">
              <a:avLst/>
            </a:prstGeom>
            <a:noFill/>
          </p:spPr>
          <p:txBody>
            <a:bodyPr wrap="square" rtlCol="0">
              <a:spAutoFit/>
            </a:bodyPr>
            <a:lstStyle/>
            <a:p>
              <a:r>
                <a:rPr lang="en-US" sz="2800" b="1" dirty="0" smtClean="0">
                  <a:solidFill>
                    <a:srgbClr val="CC00FF"/>
                  </a:solidFill>
                </a:rPr>
                <a:t>Learning to Do</a:t>
              </a:r>
              <a:endParaRPr lang="en-US" sz="2800" b="1" dirty="0">
                <a:solidFill>
                  <a:srgbClr val="CC00FF"/>
                </a:solidFill>
              </a:endParaRPr>
            </a:p>
          </p:txBody>
        </p:sp>
      </p:grpSp>
      <p:grpSp>
        <p:nvGrpSpPr>
          <p:cNvPr id="16" name="Group 15"/>
          <p:cNvGrpSpPr/>
          <p:nvPr/>
        </p:nvGrpSpPr>
        <p:grpSpPr>
          <a:xfrm>
            <a:off x="283775" y="5297214"/>
            <a:ext cx="8479225" cy="1182413"/>
            <a:chOff x="283775" y="5297214"/>
            <a:chExt cx="8479225" cy="1182413"/>
          </a:xfrm>
        </p:grpSpPr>
        <p:sp>
          <p:nvSpPr>
            <p:cNvPr id="8" name="Pentagon 7"/>
            <p:cNvSpPr/>
            <p:nvPr/>
          </p:nvSpPr>
          <p:spPr>
            <a:xfrm flipH="1">
              <a:off x="2819400" y="5297214"/>
              <a:ext cx="5943600" cy="1182413"/>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lvl="0" algn="ctr"/>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rPr>
                <a:t>學會做人</a:t>
              </a:r>
            </a:p>
            <a:p>
              <a:pPr algn="ctr">
                <a:lnSpc>
                  <a:spcPct val="100000"/>
                </a:lnSpc>
                <a:spcBef>
                  <a:spcPts val="600"/>
                </a:spcBef>
              </a:pPr>
              <a:r>
                <a:rPr lang="zh-TW" altLang="en-US" sz="2400" dirty="0" smtClean="0">
                  <a:ln w="10541" cmpd="sng">
                    <a:solidFill>
                      <a:sysClr val="windowText" lastClr="000000"/>
                    </a:solidFill>
                    <a:prstDash val="solid"/>
                  </a:ln>
                  <a:solidFill>
                    <a:schemeClr val="tx1">
                      <a:lumMod val="95000"/>
                      <a:lumOff val="5000"/>
                    </a:schemeClr>
                  </a:solidFill>
                </a:rPr>
                <a:t>認識自己，發掘創造力以自我完善</a:t>
              </a:r>
              <a:endParaRPr lang="en-US" altLang="en-US" sz="2400" dirty="0" smtClean="0">
                <a:ln w="10541" cmpd="sng">
                  <a:solidFill>
                    <a:sysClr val="windowText" lastClr="000000"/>
                  </a:solidFill>
                  <a:prstDash val="solid"/>
                </a:ln>
                <a:solidFill>
                  <a:schemeClr val="tx1">
                    <a:lumMod val="95000"/>
                    <a:lumOff val="5000"/>
                  </a:schemeClr>
                </a:solidFill>
              </a:endParaRPr>
            </a:p>
          </p:txBody>
        </p:sp>
        <p:sp>
          <p:nvSpPr>
            <p:cNvPr id="12" name="TextBox 11"/>
            <p:cNvSpPr txBox="1"/>
            <p:nvPr/>
          </p:nvSpPr>
          <p:spPr>
            <a:xfrm>
              <a:off x="283775" y="5486509"/>
              <a:ext cx="2580289" cy="781752"/>
            </a:xfrm>
            <a:prstGeom prst="rect">
              <a:avLst/>
            </a:prstGeom>
            <a:noFill/>
          </p:spPr>
          <p:txBody>
            <a:bodyPr wrap="square" rtlCol="0">
              <a:spAutoFit/>
            </a:bodyPr>
            <a:lstStyle/>
            <a:p>
              <a:r>
                <a:rPr lang="en-US" sz="2800" b="1" dirty="0" smtClean="0">
                  <a:solidFill>
                    <a:srgbClr val="FF0000"/>
                  </a:solidFill>
                </a:rPr>
                <a:t>Learning to Be</a:t>
              </a:r>
              <a:endParaRPr lang="en-US" sz="2800" b="1" dirty="0">
                <a:solidFill>
                  <a:srgbClr val="FF0000"/>
                </a:solidFill>
              </a:endParaRPr>
            </a:p>
          </p:txBody>
        </p:sp>
      </p:grpSp>
      <p:sp>
        <p:nvSpPr>
          <p:cNvPr id="17" name="Slide Number Placeholder 16"/>
          <p:cNvSpPr>
            <a:spLocks noGrp="1"/>
          </p:cNvSpPr>
          <p:nvPr>
            <p:ph type="sldNum" sz="quarter" idx="12"/>
          </p:nvPr>
        </p:nvSpPr>
        <p:spPr/>
        <p:txBody>
          <a:bodyPr/>
          <a:lstStyle/>
          <a:p>
            <a:fld id="{6AD1C6FD-A228-4DFF-9C48-5B61C80157C8}" type="slidenum">
              <a:rPr lang="en-US" altLang="zh-TW" smtClean="0"/>
              <a:pPr/>
              <a:t>6</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成就感</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60</a:t>
            </a:fld>
            <a:endParaRPr lang="zh-TW" altLang="en-US" dirty="0"/>
          </a:p>
        </p:txBody>
      </p:sp>
      <p:graphicFrame>
        <p:nvGraphicFramePr>
          <p:cNvPr id="7" name="圖表 1"/>
          <p:cNvGraphicFramePr>
            <a:graphicFrameLocks/>
          </p:cNvGraphicFramePr>
          <p:nvPr/>
        </p:nvGraphicFramePr>
        <p:xfrm>
          <a:off x="180975" y="685800"/>
          <a:ext cx="8820150" cy="5962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74675"/>
          </a:xfrm>
          <a:solidFill>
            <a:schemeClr val="bg1"/>
          </a:solidFill>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機會</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 (</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61</a:t>
            </a:fld>
            <a:endParaRPr lang="zh-TW" altLang="en-US" dirty="0"/>
          </a:p>
        </p:txBody>
      </p:sp>
      <p:graphicFrame>
        <p:nvGraphicFramePr>
          <p:cNvPr id="7" name="圖表 1"/>
          <p:cNvGraphicFramePr>
            <a:graphicFrameLocks/>
          </p:cNvGraphicFramePr>
          <p:nvPr/>
        </p:nvGraphicFramePr>
        <p:xfrm>
          <a:off x="0" y="657224"/>
          <a:ext cx="9144000" cy="59912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經歷</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 (</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62</a:t>
            </a:fld>
            <a:endParaRPr lang="zh-TW" altLang="en-US" dirty="0"/>
          </a:p>
        </p:txBody>
      </p:sp>
      <p:graphicFrame>
        <p:nvGraphicFramePr>
          <p:cNvPr id="7" name="圖表 1"/>
          <p:cNvGraphicFramePr>
            <a:graphicFrameLocks/>
          </p:cNvGraphicFramePr>
          <p:nvPr/>
        </p:nvGraphicFramePr>
        <p:xfrm>
          <a:off x="171449" y="676274"/>
          <a:ext cx="8829675" cy="59912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社群關係</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63</a:t>
            </a:fld>
            <a:endParaRPr lang="zh-TW" altLang="en-US" dirty="0"/>
          </a:p>
        </p:txBody>
      </p:sp>
      <p:graphicFrame>
        <p:nvGraphicFramePr>
          <p:cNvPr id="8" name="圖表 1"/>
          <p:cNvGraphicFramePr>
            <a:graphicFrameLocks/>
          </p:cNvGraphicFramePr>
          <p:nvPr/>
        </p:nvGraphicFramePr>
        <p:xfrm>
          <a:off x="1" y="666749"/>
          <a:ext cx="9029700" cy="5953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55980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 </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常模例子</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p>
          <a:p>
            <a:pPr>
              <a:lnSpc>
                <a:spcPct val="130000"/>
              </a:lnSpc>
            </a:pP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動力</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小學</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64</a:t>
            </a:fld>
            <a:endParaRPr lang="zh-TW" alt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a:lstStyle/>
          <a:p>
            <a:fld id="{1A23D7EB-D410-4442-97D3-5586C3BB8AC8}" type="slidenum">
              <a:rPr lang="en-US" altLang="zh-TW"/>
              <a:pPr/>
              <a:t>65</a:t>
            </a:fld>
            <a:endParaRPr lang="en-US" altLang="zh-TW"/>
          </a:p>
        </p:txBody>
      </p:sp>
      <p:grpSp>
        <p:nvGrpSpPr>
          <p:cNvPr id="2" name="Group 2"/>
          <p:cNvGrpSpPr>
            <a:grpSpLocks/>
          </p:cNvGrpSpPr>
          <p:nvPr/>
        </p:nvGrpSpPr>
        <p:grpSpPr bwMode="auto">
          <a:xfrm>
            <a:off x="98387" y="5667375"/>
            <a:ext cx="7350628" cy="963613"/>
            <a:chOff x="46" y="3570"/>
            <a:chExt cx="4603" cy="607"/>
          </a:xfrm>
        </p:grpSpPr>
        <p:sp>
          <p:nvSpPr>
            <p:cNvPr id="226307" name="AutoShape 3"/>
            <p:cNvSpPr>
              <a:spLocks noChangeArrowheads="1"/>
            </p:cNvSpPr>
            <p:nvPr/>
          </p:nvSpPr>
          <p:spPr bwMode="auto">
            <a:xfrm flipV="1">
              <a:off x="125" y="3570"/>
              <a:ext cx="4472" cy="607"/>
            </a:xfrm>
            <a:custGeom>
              <a:avLst/>
              <a:gdLst>
                <a:gd name="G0" fmla="+- 1809 0 0"/>
                <a:gd name="G1" fmla="+- 21600 0 1809"/>
                <a:gd name="G2" fmla="*/ 1809 1 2"/>
                <a:gd name="G3" fmla="+- 21600 0 G2"/>
                <a:gd name="G4" fmla="+/ 1809 21600 2"/>
                <a:gd name="G5" fmla="+/ G1 0 2"/>
                <a:gd name="G6" fmla="*/ 21600 21600 1809"/>
                <a:gd name="G7" fmla="*/ G6 1 2"/>
                <a:gd name="G8" fmla="+- 21600 0 G7"/>
                <a:gd name="G9" fmla="*/ 21600 1 2"/>
                <a:gd name="G10" fmla="+- 1809 0 G9"/>
                <a:gd name="G11" fmla="?: G10 G8 0"/>
                <a:gd name="G12" fmla="?: G10 G7 21600"/>
                <a:gd name="T0" fmla="*/ 20695 w 21600"/>
                <a:gd name="T1" fmla="*/ 10800 h 21600"/>
                <a:gd name="T2" fmla="*/ 10800 w 21600"/>
                <a:gd name="T3" fmla="*/ 21600 h 21600"/>
                <a:gd name="T4" fmla="*/ 905 w 21600"/>
                <a:gd name="T5" fmla="*/ 10800 h 21600"/>
                <a:gd name="T6" fmla="*/ 10800 w 21600"/>
                <a:gd name="T7" fmla="*/ 0 h 21600"/>
                <a:gd name="T8" fmla="*/ 2705 w 21600"/>
                <a:gd name="T9" fmla="*/ 2705 h 21600"/>
                <a:gd name="T10" fmla="*/ 18895 w 21600"/>
                <a:gd name="T11" fmla="*/ 18895 h 21600"/>
              </a:gdLst>
              <a:ahLst/>
              <a:cxnLst>
                <a:cxn ang="0">
                  <a:pos x="T0" y="T1"/>
                </a:cxn>
                <a:cxn ang="0">
                  <a:pos x="T2" y="T3"/>
                </a:cxn>
                <a:cxn ang="0">
                  <a:pos x="T4" y="T5"/>
                </a:cxn>
                <a:cxn ang="0">
                  <a:pos x="T6" y="T7"/>
                </a:cxn>
              </a:cxnLst>
              <a:rect l="T8" t="T9" r="T10" b="T11"/>
              <a:pathLst>
                <a:path w="21600" h="21600">
                  <a:moveTo>
                    <a:pt x="0" y="0"/>
                  </a:moveTo>
                  <a:lnTo>
                    <a:pt x="1809" y="21600"/>
                  </a:lnTo>
                  <a:lnTo>
                    <a:pt x="19791" y="21600"/>
                  </a:lnTo>
                  <a:lnTo>
                    <a:pt x="21600" y="0"/>
                  </a:lnTo>
                  <a:close/>
                </a:path>
              </a:pathLst>
            </a:custGeom>
            <a:solidFill>
              <a:srgbClr val="FF0000"/>
            </a:solidFill>
            <a:ln w="28575">
              <a:solidFill>
                <a:schemeClr val="tx1"/>
              </a:solidFill>
              <a:miter lim="800000"/>
              <a:headEnd/>
              <a:tailEnd/>
            </a:ln>
            <a:effectLst/>
          </p:spPr>
          <p:txBody>
            <a:bodyPr wrap="none" anchor="ctr"/>
            <a:lstStyle/>
            <a:p>
              <a:endParaRPr lang="en-US"/>
            </a:p>
          </p:txBody>
        </p:sp>
        <p:sp>
          <p:nvSpPr>
            <p:cNvPr id="226308" name="Text Box 4"/>
            <p:cNvSpPr txBox="1">
              <a:spLocks noChangeArrowheads="1"/>
            </p:cNvSpPr>
            <p:nvPr/>
          </p:nvSpPr>
          <p:spPr bwMode="auto">
            <a:xfrm>
              <a:off x="46" y="3667"/>
              <a:ext cx="4603" cy="477"/>
            </a:xfrm>
            <a:prstGeom prst="rect">
              <a:avLst/>
            </a:prstGeom>
            <a:noFill/>
            <a:ln w="9525">
              <a:noFill/>
              <a:miter lim="800000"/>
              <a:headEnd/>
              <a:tailEnd/>
            </a:ln>
            <a:effectLst/>
          </p:spPr>
          <p:txBody>
            <a:bodyPr>
              <a:spAutoFit/>
            </a:bodyPr>
            <a:lstStyle/>
            <a:p>
              <a:pPr algn="ctr"/>
              <a:r>
                <a:rPr lang="zh-TW" altLang="en-US" sz="5400" b="1" dirty="0" smtClean="0">
                  <a:solidFill>
                    <a:schemeClr val="tx1">
                      <a:lumMod val="95000"/>
                      <a:lumOff val="5000"/>
                    </a:schemeClr>
                  </a:solidFill>
                </a:rPr>
                <a:t>生理：基本需求</a:t>
              </a:r>
              <a:endParaRPr lang="en-US" altLang="zh-TW" sz="5400" b="1" dirty="0">
                <a:solidFill>
                  <a:schemeClr val="tx1">
                    <a:lumMod val="95000"/>
                    <a:lumOff val="5000"/>
                  </a:schemeClr>
                </a:solidFill>
              </a:endParaRPr>
            </a:p>
          </p:txBody>
        </p:sp>
      </p:grpSp>
      <p:grpSp>
        <p:nvGrpSpPr>
          <p:cNvPr id="3" name="Group 5"/>
          <p:cNvGrpSpPr>
            <a:grpSpLocks/>
          </p:cNvGrpSpPr>
          <p:nvPr/>
        </p:nvGrpSpPr>
        <p:grpSpPr bwMode="auto">
          <a:xfrm>
            <a:off x="799307" y="4702175"/>
            <a:ext cx="5969483" cy="963613"/>
            <a:chOff x="494" y="2962"/>
            <a:chExt cx="3734" cy="607"/>
          </a:xfrm>
        </p:grpSpPr>
        <p:sp>
          <p:nvSpPr>
            <p:cNvPr id="226310" name="AutoShape 6"/>
            <p:cNvSpPr>
              <a:spLocks noChangeArrowheads="1"/>
            </p:cNvSpPr>
            <p:nvPr/>
          </p:nvSpPr>
          <p:spPr bwMode="auto">
            <a:xfrm flipV="1">
              <a:off x="494" y="2962"/>
              <a:ext cx="3734" cy="607"/>
            </a:xfrm>
            <a:custGeom>
              <a:avLst/>
              <a:gdLst>
                <a:gd name="G0" fmla="+- 2099 0 0"/>
                <a:gd name="G1" fmla="+- 21600 0 2099"/>
                <a:gd name="G2" fmla="*/ 2099 1 2"/>
                <a:gd name="G3" fmla="+- 21600 0 G2"/>
                <a:gd name="G4" fmla="+/ 2099 21600 2"/>
                <a:gd name="G5" fmla="+/ G1 0 2"/>
                <a:gd name="G6" fmla="*/ 21600 21600 2099"/>
                <a:gd name="G7" fmla="*/ G6 1 2"/>
                <a:gd name="G8" fmla="+- 21600 0 G7"/>
                <a:gd name="G9" fmla="*/ 21600 1 2"/>
                <a:gd name="G10" fmla="+- 2099 0 G9"/>
                <a:gd name="G11" fmla="?: G10 G8 0"/>
                <a:gd name="G12" fmla="?: G10 G7 21600"/>
                <a:gd name="T0" fmla="*/ 20550 w 21600"/>
                <a:gd name="T1" fmla="*/ 10800 h 21600"/>
                <a:gd name="T2" fmla="*/ 10800 w 21600"/>
                <a:gd name="T3" fmla="*/ 21600 h 21600"/>
                <a:gd name="T4" fmla="*/ 1050 w 21600"/>
                <a:gd name="T5" fmla="*/ 10800 h 21600"/>
                <a:gd name="T6" fmla="*/ 10800 w 21600"/>
                <a:gd name="T7" fmla="*/ 0 h 21600"/>
                <a:gd name="T8" fmla="*/ 2850 w 21600"/>
                <a:gd name="T9" fmla="*/ 2850 h 21600"/>
                <a:gd name="T10" fmla="*/ 18750 w 21600"/>
                <a:gd name="T11" fmla="*/ 18750 h 21600"/>
              </a:gdLst>
              <a:ahLst/>
              <a:cxnLst>
                <a:cxn ang="0">
                  <a:pos x="T0" y="T1"/>
                </a:cxn>
                <a:cxn ang="0">
                  <a:pos x="T2" y="T3"/>
                </a:cxn>
                <a:cxn ang="0">
                  <a:pos x="T4" y="T5"/>
                </a:cxn>
                <a:cxn ang="0">
                  <a:pos x="T6" y="T7"/>
                </a:cxn>
              </a:cxnLst>
              <a:rect l="T8" t="T9" r="T10" b="T11"/>
              <a:pathLst>
                <a:path w="21600" h="21600">
                  <a:moveTo>
                    <a:pt x="0" y="0"/>
                  </a:moveTo>
                  <a:lnTo>
                    <a:pt x="2099" y="21600"/>
                  </a:lnTo>
                  <a:lnTo>
                    <a:pt x="19501" y="21600"/>
                  </a:lnTo>
                  <a:lnTo>
                    <a:pt x="21600" y="0"/>
                  </a:lnTo>
                  <a:close/>
                </a:path>
              </a:pathLst>
            </a:custGeom>
            <a:gradFill rotWithShape="1">
              <a:gsLst>
                <a:gs pos="0">
                  <a:srgbClr val="FFCC66">
                    <a:gamma/>
                    <a:tint val="0"/>
                    <a:invGamma/>
                  </a:srgbClr>
                </a:gs>
                <a:gs pos="100000">
                  <a:srgbClr val="FFCC66"/>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11" name="Text Box 7"/>
            <p:cNvSpPr txBox="1">
              <a:spLocks noChangeArrowheads="1"/>
            </p:cNvSpPr>
            <p:nvPr/>
          </p:nvSpPr>
          <p:spPr bwMode="auto">
            <a:xfrm>
              <a:off x="1019" y="3078"/>
              <a:ext cx="2657" cy="477"/>
            </a:xfrm>
            <a:prstGeom prst="rect">
              <a:avLst/>
            </a:prstGeom>
            <a:noFill/>
            <a:ln w="9525">
              <a:noFill/>
              <a:miter lim="800000"/>
              <a:headEnd/>
              <a:tailEnd/>
            </a:ln>
            <a:effectLst/>
          </p:spPr>
          <p:txBody>
            <a:bodyPr>
              <a:spAutoFit/>
            </a:bodyPr>
            <a:lstStyle/>
            <a:p>
              <a:pPr algn="ctr"/>
              <a:r>
                <a:rPr lang="zh-TW" altLang="en-US" sz="5400" b="1" dirty="0" smtClean="0">
                  <a:solidFill>
                    <a:schemeClr val="tx1">
                      <a:lumMod val="95000"/>
                      <a:lumOff val="5000"/>
                    </a:schemeClr>
                  </a:solidFill>
                </a:rPr>
                <a:t>安全感</a:t>
              </a:r>
              <a:endParaRPr lang="en-US" altLang="zh-TW" sz="5400" b="1" dirty="0">
                <a:solidFill>
                  <a:schemeClr val="tx1">
                    <a:lumMod val="95000"/>
                    <a:lumOff val="5000"/>
                  </a:schemeClr>
                </a:solidFill>
              </a:endParaRPr>
            </a:p>
          </p:txBody>
        </p:sp>
      </p:grpSp>
      <p:grpSp>
        <p:nvGrpSpPr>
          <p:cNvPr id="4" name="Group 8"/>
          <p:cNvGrpSpPr>
            <a:grpSpLocks/>
          </p:cNvGrpSpPr>
          <p:nvPr/>
        </p:nvGrpSpPr>
        <p:grpSpPr bwMode="auto">
          <a:xfrm>
            <a:off x="1382713" y="3776663"/>
            <a:ext cx="4806214" cy="925512"/>
            <a:chOff x="861" y="2379"/>
            <a:chExt cx="2999" cy="583"/>
          </a:xfrm>
        </p:grpSpPr>
        <p:sp>
          <p:nvSpPr>
            <p:cNvPr id="226313" name="AutoShape 9"/>
            <p:cNvSpPr>
              <a:spLocks noChangeArrowheads="1"/>
            </p:cNvSpPr>
            <p:nvPr/>
          </p:nvSpPr>
          <p:spPr bwMode="auto">
            <a:xfrm flipV="1">
              <a:off x="861" y="2379"/>
              <a:ext cx="2999" cy="583"/>
            </a:xfrm>
            <a:custGeom>
              <a:avLst/>
              <a:gdLst>
                <a:gd name="G0" fmla="+- 2547 0 0"/>
                <a:gd name="G1" fmla="+- 21600 0 2547"/>
                <a:gd name="G2" fmla="*/ 2547 1 2"/>
                <a:gd name="G3" fmla="+- 21600 0 G2"/>
                <a:gd name="G4" fmla="+/ 2547 21600 2"/>
                <a:gd name="G5" fmla="+/ G1 0 2"/>
                <a:gd name="G6" fmla="*/ 21600 21600 2547"/>
                <a:gd name="G7" fmla="*/ G6 1 2"/>
                <a:gd name="G8" fmla="+- 21600 0 G7"/>
                <a:gd name="G9" fmla="*/ 21600 1 2"/>
                <a:gd name="G10" fmla="+- 2547 0 G9"/>
                <a:gd name="G11" fmla="?: G10 G8 0"/>
                <a:gd name="G12" fmla="?: G10 G7 21600"/>
                <a:gd name="T0" fmla="*/ 20326 w 21600"/>
                <a:gd name="T1" fmla="*/ 10800 h 21600"/>
                <a:gd name="T2" fmla="*/ 10800 w 21600"/>
                <a:gd name="T3" fmla="*/ 21600 h 21600"/>
                <a:gd name="T4" fmla="*/ 1274 w 21600"/>
                <a:gd name="T5" fmla="*/ 10800 h 21600"/>
                <a:gd name="T6" fmla="*/ 10800 w 21600"/>
                <a:gd name="T7" fmla="*/ 0 h 21600"/>
                <a:gd name="T8" fmla="*/ 3074 w 21600"/>
                <a:gd name="T9" fmla="*/ 3074 h 21600"/>
                <a:gd name="T10" fmla="*/ 18526 w 21600"/>
                <a:gd name="T11" fmla="*/ 18526 h 21600"/>
              </a:gdLst>
              <a:ahLst/>
              <a:cxnLst>
                <a:cxn ang="0">
                  <a:pos x="T0" y="T1"/>
                </a:cxn>
                <a:cxn ang="0">
                  <a:pos x="T2" y="T3"/>
                </a:cxn>
                <a:cxn ang="0">
                  <a:pos x="T4" y="T5"/>
                </a:cxn>
                <a:cxn ang="0">
                  <a:pos x="T6" y="T7"/>
                </a:cxn>
              </a:cxnLst>
              <a:rect l="T8" t="T9" r="T10" b="T11"/>
              <a:pathLst>
                <a:path w="21600" h="21600">
                  <a:moveTo>
                    <a:pt x="0" y="0"/>
                  </a:moveTo>
                  <a:lnTo>
                    <a:pt x="2547" y="21600"/>
                  </a:lnTo>
                  <a:lnTo>
                    <a:pt x="19053" y="21600"/>
                  </a:lnTo>
                  <a:lnTo>
                    <a:pt x="21600" y="0"/>
                  </a:lnTo>
                  <a:close/>
                </a:path>
              </a:pathLst>
            </a:custGeom>
            <a:gradFill rotWithShape="1">
              <a:gsLst>
                <a:gs pos="0">
                  <a:srgbClr val="FFFF99">
                    <a:gamma/>
                    <a:tint val="0"/>
                    <a:invGamma/>
                  </a:srgbClr>
                </a:gs>
                <a:gs pos="100000">
                  <a:srgbClr val="FFFF99"/>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14" name="Text Box 10"/>
            <p:cNvSpPr txBox="1">
              <a:spLocks noChangeArrowheads="1"/>
            </p:cNvSpPr>
            <p:nvPr/>
          </p:nvSpPr>
          <p:spPr bwMode="auto">
            <a:xfrm>
              <a:off x="1019" y="2513"/>
              <a:ext cx="2657" cy="419"/>
            </a:xfrm>
            <a:prstGeom prst="rect">
              <a:avLst/>
            </a:prstGeom>
            <a:noFill/>
            <a:ln w="9525">
              <a:noFill/>
              <a:miter lim="800000"/>
              <a:headEnd/>
              <a:tailEnd/>
            </a:ln>
            <a:effectLst/>
          </p:spPr>
          <p:txBody>
            <a:bodyPr lIns="0" tIns="0" rIns="0" bIns="0">
              <a:spAutoFit/>
            </a:bodyPr>
            <a:lstStyle/>
            <a:p>
              <a:pPr algn="ctr">
                <a:spcBef>
                  <a:spcPct val="50000"/>
                </a:spcBef>
              </a:pPr>
              <a:r>
                <a:rPr lang="zh-TW" altLang="en-US" sz="5400" b="1" dirty="0" smtClean="0">
                  <a:solidFill>
                    <a:schemeClr val="tx1">
                      <a:lumMod val="95000"/>
                      <a:lumOff val="5000"/>
                    </a:schemeClr>
                  </a:solidFill>
                </a:rPr>
                <a:t>歸屬感</a:t>
              </a:r>
              <a:endParaRPr lang="en-US" altLang="en-US" sz="5400" b="1" dirty="0">
                <a:solidFill>
                  <a:schemeClr val="tx1">
                    <a:lumMod val="95000"/>
                    <a:lumOff val="5000"/>
                  </a:schemeClr>
                </a:solidFill>
              </a:endParaRPr>
            </a:p>
          </p:txBody>
        </p:sp>
      </p:grpSp>
      <p:grpSp>
        <p:nvGrpSpPr>
          <p:cNvPr id="5" name="Group 11"/>
          <p:cNvGrpSpPr>
            <a:grpSpLocks/>
          </p:cNvGrpSpPr>
          <p:nvPr/>
        </p:nvGrpSpPr>
        <p:grpSpPr bwMode="auto">
          <a:xfrm>
            <a:off x="1654175" y="2854325"/>
            <a:ext cx="4217988" cy="922338"/>
            <a:chOff x="1019" y="1798"/>
            <a:chExt cx="2657" cy="581"/>
          </a:xfrm>
        </p:grpSpPr>
        <p:sp>
          <p:nvSpPr>
            <p:cNvPr id="226316" name="AutoShape 12"/>
            <p:cNvSpPr>
              <a:spLocks noChangeArrowheads="1"/>
            </p:cNvSpPr>
            <p:nvPr/>
          </p:nvSpPr>
          <p:spPr bwMode="auto">
            <a:xfrm flipV="1">
              <a:off x="1203" y="1798"/>
              <a:ext cx="2315" cy="581"/>
            </a:xfrm>
            <a:custGeom>
              <a:avLst/>
              <a:gdLst>
                <a:gd name="G0" fmla="+- 3214 0 0"/>
                <a:gd name="G1" fmla="+- 21600 0 3214"/>
                <a:gd name="G2" fmla="*/ 3214 1 2"/>
                <a:gd name="G3" fmla="+- 21600 0 G2"/>
                <a:gd name="G4" fmla="+/ 3214 21600 2"/>
                <a:gd name="G5" fmla="+/ G1 0 2"/>
                <a:gd name="G6" fmla="*/ 21600 21600 3214"/>
                <a:gd name="G7" fmla="*/ G6 1 2"/>
                <a:gd name="G8" fmla="+- 21600 0 G7"/>
                <a:gd name="G9" fmla="*/ 21600 1 2"/>
                <a:gd name="G10" fmla="+- 3214 0 G9"/>
                <a:gd name="G11" fmla="?: G10 G8 0"/>
                <a:gd name="G12" fmla="?: G10 G7 21600"/>
                <a:gd name="T0" fmla="*/ 19993 w 21600"/>
                <a:gd name="T1" fmla="*/ 10800 h 21600"/>
                <a:gd name="T2" fmla="*/ 10800 w 21600"/>
                <a:gd name="T3" fmla="*/ 21600 h 21600"/>
                <a:gd name="T4" fmla="*/ 1607 w 21600"/>
                <a:gd name="T5" fmla="*/ 10800 h 21600"/>
                <a:gd name="T6" fmla="*/ 10800 w 21600"/>
                <a:gd name="T7" fmla="*/ 0 h 21600"/>
                <a:gd name="T8" fmla="*/ 3407 w 21600"/>
                <a:gd name="T9" fmla="*/ 3407 h 21600"/>
                <a:gd name="T10" fmla="*/ 18193 w 21600"/>
                <a:gd name="T11" fmla="*/ 18193 h 21600"/>
              </a:gdLst>
              <a:ahLst/>
              <a:cxnLst>
                <a:cxn ang="0">
                  <a:pos x="T0" y="T1"/>
                </a:cxn>
                <a:cxn ang="0">
                  <a:pos x="T2" y="T3"/>
                </a:cxn>
                <a:cxn ang="0">
                  <a:pos x="T4" y="T5"/>
                </a:cxn>
                <a:cxn ang="0">
                  <a:pos x="T6" y="T7"/>
                </a:cxn>
              </a:cxnLst>
              <a:rect l="T8" t="T9" r="T10" b="T11"/>
              <a:pathLst>
                <a:path w="21600" h="21600">
                  <a:moveTo>
                    <a:pt x="0" y="0"/>
                  </a:moveTo>
                  <a:lnTo>
                    <a:pt x="3214" y="21600"/>
                  </a:lnTo>
                  <a:lnTo>
                    <a:pt x="18386" y="21600"/>
                  </a:lnTo>
                  <a:lnTo>
                    <a:pt x="21600" y="0"/>
                  </a:lnTo>
                  <a:close/>
                </a:path>
              </a:pathLst>
            </a:custGeom>
            <a:gradFill rotWithShape="1">
              <a:gsLst>
                <a:gs pos="0">
                  <a:srgbClr val="CCFFCC">
                    <a:gamma/>
                    <a:tint val="0"/>
                    <a:invGamma/>
                  </a:srgbClr>
                </a:gs>
                <a:gs pos="100000">
                  <a:srgbClr val="CCFFCC"/>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17" name="Text Box 13"/>
            <p:cNvSpPr txBox="1">
              <a:spLocks noChangeArrowheads="1"/>
            </p:cNvSpPr>
            <p:nvPr/>
          </p:nvSpPr>
          <p:spPr bwMode="auto">
            <a:xfrm>
              <a:off x="1019" y="1937"/>
              <a:ext cx="2657" cy="419"/>
            </a:xfrm>
            <a:prstGeom prst="rect">
              <a:avLst/>
            </a:prstGeom>
            <a:noFill/>
            <a:ln w="9525">
              <a:noFill/>
              <a:miter lim="800000"/>
              <a:headEnd/>
              <a:tailEnd/>
            </a:ln>
            <a:effectLst/>
          </p:spPr>
          <p:txBody>
            <a:bodyPr lIns="0" tIns="0" rIns="0" bIns="0">
              <a:spAutoFit/>
            </a:bodyPr>
            <a:lstStyle/>
            <a:p>
              <a:pPr algn="ctr">
                <a:spcBef>
                  <a:spcPct val="50000"/>
                </a:spcBef>
              </a:pPr>
              <a:r>
                <a:rPr lang="zh-TW" altLang="en-US" sz="5400" b="1" dirty="0" smtClean="0">
                  <a:solidFill>
                    <a:schemeClr val="tx1">
                      <a:lumMod val="95000"/>
                      <a:lumOff val="5000"/>
                    </a:schemeClr>
                  </a:solidFill>
                </a:rPr>
                <a:t>自尊</a:t>
              </a:r>
              <a:endParaRPr lang="en-US" altLang="en-US" sz="5400" b="1" dirty="0">
                <a:solidFill>
                  <a:schemeClr val="tx1">
                    <a:lumMod val="95000"/>
                    <a:lumOff val="5000"/>
                  </a:schemeClr>
                </a:solidFill>
              </a:endParaRPr>
            </a:p>
          </p:txBody>
        </p:sp>
      </p:grpSp>
      <p:grpSp>
        <p:nvGrpSpPr>
          <p:cNvPr id="6" name="Group 14"/>
          <p:cNvGrpSpPr>
            <a:grpSpLocks/>
          </p:cNvGrpSpPr>
          <p:nvPr/>
        </p:nvGrpSpPr>
        <p:grpSpPr bwMode="auto">
          <a:xfrm>
            <a:off x="1692813" y="735013"/>
            <a:ext cx="4217987" cy="2160588"/>
            <a:chOff x="1046" y="463"/>
            <a:chExt cx="2657" cy="1361"/>
          </a:xfrm>
        </p:grpSpPr>
        <p:sp>
          <p:nvSpPr>
            <p:cNvPr id="226319" name="AutoShape 15"/>
            <p:cNvSpPr>
              <a:spLocks noChangeArrowheads="1"/>
            </p:cNvSpPr>
            <p:nvPr/>
          </p:nvSpPr>
          <p:spPr bwMode="auto">
            <a:xfrm>
              <a:off x="1545" y="463"/>
              <a:ext cx="1631" cy="1335"/>
            </a:xfrm>
            <a:prstGeom prst="triangle">
              <a:avLst>
                <a:gd name="adj" fmla="val 50000"/>
              </a:avLst>
            </a:prstGeom>
            <a:gradFill rotWithShape="1">
              <a:gsLst>
                <a:gs pos="0">
                  <a:srgbClr val="E9D3FF">
                    <a:gamma/>
                    <a:tint val="0"/>
                    <a:invGamma/>
                  </a:srgbClr>
                </a:gs>
                <a:gs pos="100000">
                  <a:srgbClr val="E9D3FF"/>
                </a:gs>
              </a:gsLst>
              <a:path path="shape">
                <a:fillToRect l="50000" t="50000" r="50000" b="50000"/>
              </a:path>
            </a:gradFill>
            <a:ln w="28575">
              <a:solidFill>
                <a:schemeClr val="tx1"/>
              </a:solidFill>
              <a:miter lim="800000"/>
              <a:headEnd/>
              <a:tailEnd/>
            </a:ln>
            <a:effectLst/>
          </p:spPr>
          <p:txBody>
            <a:bodyPr wrap="none" anchor="ctr"/>
            <a:lstStyle/>
            <a:p>
              <a:endParaRPr lang="en-US"/>
            </a:p>
          </p:txBody>
        </p:sp>
        <p:sp>
          <p:nvSpPr>
            <p:cNvPr id="226320" name="Text Box 16"/>
            <p:cNvSpPr txBox="1">
              <a:spLocks noChangeArrowheads="1"/>
            </p:cNvSpPr>
            <p:nvPr/>
          </p:nvSpPr>
          <p:spPr bwMode="auto">
            <a:xfrm>
              <a:off x="1046" y="882"/>
              <a:ext cx="2657" cy="942"/>
            </a:xfrm>
            <a:prstGeom prst="rect">
              <a:avLst/>
            </a:prstGeom>
            <a:noFill/>
            <a:ln w="9525">
              <a:noFill/>
              <a:miter lim="800000"/>
              <a:headEnd/>
              <a:tailEnd/>
            </a:ln>
            <a:effectLst/>
          </p:spPr>
          <p:txBody>
            <a:bodyPr lIns="0" tIns="0" rIns="0" bIns="0">
              <a:spAutoFit/>
            </a:bodyPr>
            <a:lstStyle/>
            <a:p>
              <a:pPr algn="ctr"/>
              <a:r>
                <a:rPr lang="zh-TW" altLang="en-US" sz="5400" b="1" dirty="0" smtClean="0">
                  <a:solidFill>
                    <a:schemeClr val="tx1">
                      <a:lumMod val="95000"/>
                      <a:lumOff val="5000"/>
                    </a:schemeClr>
                  </a:solidFill>
                </a:rPr>
                <a:t>自我</a:t>
              </a:r>
              <a:endParaRPr lang="en-US" altLang="zh-TW" sz="5400" b="1" dirty="0" smtClean="0">
                <a:solidFill>
                  <a:schemeClr val="tx1">
                    <a:lumMod val="95000"/>
                    <a:lumOff val="5000"/>
                  </a:schemeClr>
                </a:solidFill>
              </a:endParaRPr>
            </a:p>
            <a:p>
              <a:pPr algn="ctr"/>
              <a:r>
                <a:rPr lang="zh-TW" altLang="en-US" sz="5400" b="1" dirty="0" smtClean="0">
                  <a:solidFill>
                    <a:schemeClr val="tx1">
                      <a:lumMod val="95000"/>
                      <a:lumOff val="5000"/>
                    </a:schemeClr>
                  </a:solidFill>
                </a:rPr>
                <a:t>實現</a:t>
              </a:r>
              <a:endParaRPr lang="en-US" sz="5400" b="1" dirty="0">
                <a:solidFill>
                  <a:schemeClr val="tx1">
                    <a:lumMod val="95000"/>
                    <a:lumOff val="5000"/>
                  </a:schemeClr>
                </a:solidFill>
                <a:latin typeface="Arial" pitchFamily="34" charset="0"/>
                <a:ea typeface="MingLiU" pitchFamily="49" charset="-120"/>
                <a:cs typeface="Arial" pitchFamily="34" charset="0"/>
              </a:endParaRPr>
            </a:p>
          </p:txBody>
        </p:sp>
      </p:grpSp>
      <p:sp>
        <p:nvSpPr>
          <p:cNvPr id="226321" name="Text Box 17"/>
          <p:cNvSpPr txBox="1">
            <a:spLocks noChangeArrowheads="1"/>
          </p:cNvSpPr>
          <p:nvPr/>
        </p:nvSpPr>
        <p:spPr bwMode="auto">
          <a:xfrm>
            <a:off x="179388" y="333375"/>
            <a:ext cx="2487612" cy="1557349"/>
          </a:xfrm>
          <a:prstGeom prst="rect">
            <a:avLst/>
          </a:prstGeom>
          <a:noFill/>
          <a:ln w="9525">
            <a:noFill/>
            <a:miter lim="800000"/>
            <a:headEnd/>
            <a:tailEnd/>
          </a:ln>
          <a:effectLst/>
        </p:spPr>
        <p:txBody>
          <a:bodyPr>
            <a:spAutoFit/>
          </a:bodyPr>
          <a:lstStyle/>
          <a:p>
            <a:r>
              <a:rPr lang="en-US" altLang="zh-TW" sz="2800" b="1" dirty="0" err="1" smtClean="0"/>
              <a:t>Marslow’s</a:t>
            </a:r>
            <a:r>
              <a:rPr lang="en-US" altLang="zh-TW" sz="2800" b="1" dirty="0" smtClean="0"/>
              <a:t> Hierarchy of Needs</a:t>
            </a:r>
            <a:r>
              <a:rPr lang="zh-TW" altLang="en-US" sz="2800" dirty="0" smtClean="0"/>
              <a:t> </a:t>
            </a:r>
            <a:endParaRPr lang="en-US" altLang="zh-TW" sz="2800" dirty="0" smtClean="0"/>
          </a:p>
          <a:p>
            <a:r>
              <a:rPr lang="zh-TW" altLang="en-US" sz="2800" b="1" dirty="0" smtClean="0"/>
              <a:t>需求層次</a:t>
            </a:r>
            <a:endParaRPr lang="en-US" altLang="zh-TW" sz="2400" b="1" dirty="0" smtClean="0">
              <a:solidFill>
                <a:schemeClr val="tx2"/>
              </a:solidFill>
              <a:latin typeface="Arial" pitchFamily="34" charset="0"/>
              <a:ea typeface="PMingLiU" pitchFamily="18" charset="-120"/>
              <a:cs typeface="Arial" pitchFamily="34" charset="0"/>
            </a:endParaRPr>
          </a:p>
        </p:txBody>
      </p:sp>
      <p:sp>
        <p:nvSpPr>
          <p:cNvPr id="226323" name="Text Box 19"/>
          <p:cNvSpPr txBox="1">
            <a:spLocks noChangeArrowheads="1"/>
          </p:cNvSpPr>
          <p:nvPr/>
        </p:nvSpPr>
        <p:spPr bwMode="auto">
          <a:xfrm>
            <a:off x="4953000" y="1600200"/>
            <a:ext cx="3621087" cy="954107"/>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ea typeface="MingLiU" pitchFamily="49" charset="-120"/>
                <a:cs typeface="Arial" pitchFamily="34" charset="0"/>
              </a:rPr>
              <a:t>Intrinsic; Mastery</a:t>
            </a:r>
          </a:p>
          <a:p>
            <a:pPr algn="ctr">
              <a:lnSpc>
                <a:spcPct val="100000"/>
              </a:lnSpc>
              <a:spcBef>
                <a:spcPts val="0"/>
              </a:spcBef>
            </a:pPr>
            <a:r>
              <a:rPr lang="zh-TW" altLang="en-US" sz="2800" b="1" dirty="0" smtClean="0"/>
              <a:t>內在動機</a:t>
            </a:r>
            <a:endParaRPr kumimoji="0" lang="en-US" sz="2800" b="1" dirty="0">
              <a:latin typeface="Arial" pitchFamily="34" charset="0"/>
              <a:ea typeface="MingLiU" pitchFamily="49" charset="-120"/>
              <a:cs typeface="Arial" pitchFamily="34" charset="0"/>
            </a:endParaRPr>
          </a:p>
        </p:txBody>
      </p:sp>
      <p:sp>
        <p:nvSpPr>
          <p:cNvPr id="226326" name="Text Box 22"/>
          <p:cNvSpPr txBox="1">
            <a:spLocks noChangeArrowheads="1"/>
          </p:cNvSpPr>
          <p:nvPr/>
        </p:nvSpPr>
        <p:spPr bwMode="auto">
          <a:xfrm>
            <a:off x="5500048" y="2704529"/>
            <a:ext cx="2590800" cy="954107"/>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cs typeface="Arial" pitchFamily="34" charset="0"/>
              </a:rPr>
              <a:t>Performance</a:t>
            </a:r>
          </a:p>
          <a:p>
            <a:pPr algn="ctr">
              <a:lnSpc>
                <a:spcPct val="100000"/>
              </a:lnSpc>
              <a:spcBef>
                <a:spcPts val="0"/>
              </a:spcBef>
            </a:pPr>
            <a:r>
              <a:rPr lang="zh-TW" altLang="en-US" sz="2800" b="1" dirty="0" smtClean="0">
                <a:latin typeface="Arial" pitchFamily="34" charset="0"/>
                <a:cs typeface="Arial" pitchFamily="34" charset="0"/>
              </a:rPr>
              <a:t>表現動機</a:t>
            </a:r>
            <a:endParaRPr kumimoji="0" lang="en-US" sz="2800" dirty="0">
              <a:latin typeface="Arial" pitchFamily="34" charset="0"/>
              <a:cs typeface="Arial" pitchFamily="34" charset="0"/>
            </a:endParaRPr>
          </a:p>
        </p:txBody>
      </p:sp>
      <p:sp>
        <p:nvSpPr>
          <p:cNvPr id="226329" name="Text Box 25"/>
          <p:cNvSpPr txBox="1">
            <a:spLocks noChangeArrowheads="1"/>
          </p:cNvSpPr>
          <p:nvPr/>
        </p:nvSpPr>
        <p:spPr bwMode="auto">
          <a:xfrm>
            <a:off x="6096000" y="3817960"/>
            <a:ext cx="2209800" cy="1026994"/>
          </a:xfrm>
          <a:prstGeom prst="rect">
            <a:avLst/>
          </a:prstGeom>
          <a:gradFill rotWithShape="1">
            <a:gsLst>
              <a:gs pos="0">
                <a:srgbClr val="FFFF99">
                  <a:gamma/>
                  <a:tint val="0"/>
                  <a:invGamma/>
                </a:srgbClr>
              </a:gs>
              <a:gs pos="100000">
                <a:srgbClr val="FFFF99"/>
              </a:gs>
            </a:gsLst>
            <a:path path="shape">
              <a:fillToRect l="50000" t="50000" r="50000" b="50000"/>
            </a:path>
          </a:gradFill>
          <a:ln w="28575">
            <a:noFill/>
            <a:miter lim="800000"/>
            <a:headEnd/>
            <a:tailEnd/>
          </a:ln>
          <a:effectLst>
            <a:innerShdw blurRad="63500" dist="50800" dir="2700000">
              <a:prstClr val="black">
                <a:alpha val="50000"/>
              </a:prstClr>
            </a:innerShdw>
            <a:softEdge rad="12700"/>
          </a:effectLst>
        </p:spPr>
        <p:txBody>
          <a:bodyPr wrap="none" anchor="ctr"/>
          <a:lstStyle/>
          <a:p>
            <a:pPr algn="ctr">
              <a:lnSpc>
                <a:spcPct val="100000"/>
              </a:lnSpc>
              <a:spcBef>
                <a:spcPts val="0"/>
              </a:spcBef>
            </a:pPr>
            <a:r>
              <a:rPr lang="en-US" sz="2800" dirty="0" smtClean="0">
                <a:latin typeface="Arial" pitchFamily="34" charset="0"/>
                <a:cs typeface="Arial" pitchFamily="34" charset="0"/>
              </a:rPr>
              <a:t>Social</a:t>
            </a:r>
          </a:p>
          <a:p>
            <a:pPr algn="ctr">
              <a:lnSpc>
                <a:spcPct val="100000"/>
              </a:lnSpc>
              <a:spcBef>
                <a:spcPts val="0"/>
              </a:spcBef>
            </a:pPr>
            <a:r>
              <a:rPr lang="zh-TW" altLang="en-US" sz="2800" b="1" dirty="0" smtClean="0">
                <a:solidFill>
                  <a:schemeClr val="dk1"/>
                </a:solidFill>
                <a:latin typeface="Arial" pitchFamily="34" charset="0"/>
                <a:cs typeface="Arial" pitchFamily="34" charset="0"/>
              </a:rPr>
              <a:t>社會</a:t>
            </a:r>
            <a:r>
              <a:rPr lang="zh-TW" altLang="en-US" sz="2800" b="1" dirty="0" smtClean="0">
                <a:latin typeface="Arial" pitchFamily="34" charset="0"/>
                <a:cs typeface="Arial" pitchFamily="34" charset="0"/>
              </a:rPr>
              <a:t>動機</a:t>
            </a:r>
            <a:endParaRPr lang="en-US" altLang="en-US" sz="2800" b="1" dirty="0">
              <a:solidFill>
                <a:schemeClr val="dk1"/>
              </a:solidFill>
              <a:latin typeface="Arial" pitchFamily="34" charset="0"/>
              <a:cs typeface="Arial" pitchFamily="34" charset="0"/>
            </a:endParaRPr>
          </a:p>
        </p:txBody>
      </p:sp>
      <p:grpSp>
        <p:nvGrpSpPr>
          <p:cNvPr id="7" name="Group 27"/>
          <p:cNvGrpSpPr>
            <a:grpSpLocks/>
          </p:cNvGrpSpPr>
          <p:nvPr/>
        </p:nvGrpSpPr>
        <p:grpSpPr bwMode="auto">
          <a:xfrm>
            <a:off x="4716463" y="115888"/>
            <a:ext cx="3589337" cy="1117596"/>
            <a:chOff x="2971" y="73"/>
            <a:chExt cx="2261" cy="704"/>
          </a:xfrm>
        </p:grpSpPr>
        <p:sp>
          <p:nvSpPr>
            <p:cNvPr id="226332" name="Text Box 28"/>
            <p:cNvSpPr txBox="1">
              <a:spLocks noChangeArrowheads="1"/>
            </p:cNvSpPr>
            <p:nvPr/>
          </p:nvSpPr>
          <p:spPr bwMode="auto">
            <a:xfrm>
              <a:off x="2971" y="73"/>
              <a:ext cx="2261" cy="368"/>
            </a:xfrm>
            <a:prstGeom prst="rect">
              <a:avLst/>
            </a:prstGeom>
            <a:noFill/>
            <a:ln w="9525">
              <a:noFill/>
              <a:miter lim="800000"/>
              <a:headEnd/>
              <a:tailEnd/>
            </a:ln>
            <a:effectLst/>
          </p:spPr>
          <p:txBody>
            <a:bodyPr wrap="square">
              <a:spAutoFit/>
            </a:bodyPr>
            <a:lstStyle/>
            <a:p>
              <a:pPr>
                <a:spcBef>
                  <a:spcPct val="50000"/>
                </a:spcBef>
              </a:pPr>
              <a:r>
                <a:rPr lang="zh-TW" altLang="en-US" sz="4000" b="1" u="sng" dirty="0" smtClean="0">
                  <a:latin typeface="Arial" pitchFamily="34" charset="0"/>
                  <a:cs typeface="Arial" pitchFamily="34" charset="0"/>
                </a:rPr>
                <a:t>學習</a:t>
              </a:r>
              <a:r>
                <a:rPr lang="zh-TW" altLang="en-US" sz="4000" b="1" u="sng" dirty="0" smtClean="0"/>
                <a:t>動機</a:t>
              </a:r>
              <a:endParaRPr kumimoji="0" lang="en-US" sz="2800" b="1" u="sng" dirty="0">
                <a:latin typeface="Arial" pitchFamily="34" charset="0"/>
                <a:cs typeface="Arial" pitchFamily="34" charset="0"/>
              </a:endParaRPr>
            </a:p>
          </p:txBody>
        </p:sp>
        <p:sp>
          <p:nvSpPr>
            <p:cNvPr id="226333" name="Text Box 29"/>
            <p:cNvSpPr txBox="1">
              <a:spLocks noChangeArrowheads="1"/>
            </p:cNvSpPr>
            <p:nvPr/>
          </p:nvSpPr>
          <p:spPr bwMode="auto">
            <a:xfrm>
              <a:off x="2993" y="489"/>
              <a:ext cx="1315" cy="288"/>
            </a:xfrm>
            <a:prstGeom prst="rect">
              <a:avLst/>
            </a:prstGeom>
            <a:noFill/>
            <a:ln w="9525">
              <a:noFill/>
              <a:miter lim="800000"/>
              <a:headEnd/>
              <a:tailEnd/>
            </a:ln>
            <a:effectLst/>
          </p:spPr>
          <p:txBody>
            <a:bodyPr>
              <a:spAutoFit/>
            </a:bodyPr>
            <a:lstStyle/>
            <a:p>
              <a:pPr>
                <a:spcBef>
                  <a:spcPct val="50000"/>
                </a:spcBef>
              </a:pPr>
              <a:r>
                <a:rPr kumimoji="0" lang="en-US" sz="2400" dirty="0">
                  <a:solidFill>
                    <a:srgbClr val="9900CC"/>
                  </a:solidFill>
                </a:rPr>
                <a:t>Little (1996)</a:t>
              </a:r>
            </a:p>
          </p:txBody>
        </p:sp>
      </p:grpSp>
      <p:sp>
        <p:nvSpPr>
          <p:cNvPr id="31" name="Text Box 25"/>
          <p:cNvSpPr txBox="1">
            <a:spLocks noChangeArrowheads="1"/>
          </p:cNvSpPr>
          <p:nvPr/>
        </p:nvSpPr>
        <p:spPr bwMode="auto">
          <a:xfrm>
            <a:off x="6825016" y="5254391"/>
            <a:ext cx="2209800" cy="10360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lnSpc>
                <a:spcPct val="100000"/>
              </a:lnSpc>
              <a:spcBef>
                <a:spcPts val="0"/>
              </a:spcBef>
            </a:pPr>
            <a:r>
              <a:rPr lang="en-US" sz="2800" dirty="0" smtClean="0">
                <a:latin typeface="Arial" pitchFamily="34" charset="0"/>
                <a:cs typeface="Arial" pitchFamily="34" charset="0"/>
              </a:rPr>
              <a:t>Extrinsic</a:t>
            </a:r>
          </a:p>
          <a:p>
            <a:pPr algn="ctr">
              <a:lnSpc>
                <a:spcPct val="100000"/>
              </a:lnSpc>
              <a:spcBef>
                <a:spcPts val="0"/>
              </a:spcBef>
            </a:pPr>
            <a:r>
              <a:rPr lang="zh-TW" altLang="en-US" sz="2800" b="1" dirty="0" smtClean="0">
                <a:latin typeface="Arial" pitchFamily="34" charset="0"/>
                <a:cs typeface="Arial" pitchFamily="34" charset="0"/>
              </a:rPr>
              <a:t>外在動機</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6321"/>
                                        </p:tgtEl>
                                        <p:attrNameLst>
                                          <p:attrName>style.visibility</p:attrName>
                                        </p:attrNameLst>
                                      </p:cBhvr>
                                      <p:to>
                                        <p:strVal val="visible"/>
                                      </p:to>
                                    </p:set>
                                    <p:animEffect transition="in" filter="wipe(left)">
                                      <p:cBhvr>
                                        <p:cTn id="37" dur="500"/>
                                        <p:tgtEl>
                                          <p:spTgt spid="2263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6329"/>
                                        </p:tgtEl>
                                        <p:attrNameLst>
                                          <p:attrName>style.visibility</p:attrName>
                                        </p:attrNameLst>
                                      </p:cBhvr>
                                      <p:to>
                                        <p:strVal val="visible"/>
                                      </p:to>
                                    </p:set>
                                    <p:animEffect transition="in" filter="wipe(left)">
                                      <p:cBhvr>
                                        <p:cTn id="47" dur="500"/>
                                        <p:tgtEl>
                                          <p:spTgt spid="2263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6326"/>
                                        </p:tgtEl>
                                        <p:attrNameLst>
                                          <p:attrName>style.visibility</p:attrName>
                                        </p:attrNameLst>
                                      </p:cBhvr>
                                      <p:to>
                                        <p:strVal val="visible"/>
                                      </p:to>
                                    </p:set>
                                    <p:animEffect transition="in" filter="wipe(left)">
                                      <p:cBhvr>
                                        <p:cTn id="52" dur="500"/>
                                        <p:tgtEl>
                                          <p:spTgt spid="2263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26323"/>
                                        </p:tgtEl>
                                        <p:attrNameLst>
                                          <p:attrName>style.visibility</p:attrName>
                                        </p:attrNameLst>
                                      </p:cBhvr>
                                      <p:to>
                                        <p:strVal val="visible"/>
                                      </p:to>
                                    </p:set>
                                    <p:animEffect transition="in" filter="wipe(left)">
                                      <p:cBhvr>
                                        <p:cTn id="57" dur="500"/>
                                        <p:tgtEl>
                                          <p:spTgt spid="22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21" grpId="0"/>
      <p:bldP spid="226323" grpId="0" animBg="1"/>
      <p:bldP spid="226326" grpId="0" animBg="1"/>
      <p:bldP spid="226329" grpId="0" animBg="1"/>
      <p:bldP spid="3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66</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1" name="Text Box 25"/>
          <p:cNvSpPr txBox="1">
            <a:spLocks noChangeArrowheads="1"/>
          </p:cNvSpPr>
          <p:nvPr/>
        </p:nvSpPr>
        <p:spPr bwMode="auto">
          <a:xfrm>
            <a:off x="1106604" y="232015"/>
            <a:ext cx="2209800" cy="103609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lnSpc>
                <a:spcPct val="100000"/>
              </a:lnSpc>
              <a:spcBef>
                <a:spcPts val="0"/>
              </a:spcBef>
            </a:pPr>
            <a:r>
              <a:rPr lang="en-US" sz="2800" dirty="0" smtClean="0">
                <a:latin typeface="Arial" pitchFamily="34" charset="0"/>
                <a:cs typeface="Arial" pitchFamily="34" charset="0"/>
              </a:rPr>
              <a:t>Extrinsic</a:t>
            </a:r>
          </a:p>
          <a:p>
            <a:pPr algn="ctr">
              <a:lnSpc>
                <a:spcPct val="100000"/>
              </a:lnSpc>
              <a:spcBef>
                <a:spcPts val="0"/>
              </a:spcBef>
            </a:pPr>
            <a:r>
              <a:rPr lang="zh-TW" altLang="en-US" sz="2800" b="1" dirty="0" smtClean="0">
                <a:latin typeface="Arial" pitchFamily="34" charset="0"/>
                <a:cs typeface="Arial" pitchFamily="34" charset="0"/>
              </a:rPr>
              <a:t>外在動機</a:t>
            </a:r>
            <a:endParaRPr lang="en-US" sz="2800" b="1" dirty="0">
              <a:latin typeface="Arial" pitchFamily="34" charset="0"/>
              <a:cs typeface="Arial" pitchFamily="34" charset="0"/>
            </a:endParaRPr>
          </a:p>
        </p:txBody>
      </p:sp>
      <p:grpSp>
        <p:nvGrpSpPr>
          <p:cNvPr id="4" name="Group 18"/>
          <p:cNvGrpSpPr/>
          <p:nvPr/>
        </p:nvGrpSpPr>
        <p:grpSpPr>
          <a:xfrm>
            <a:off x="4219432" y="1717359"/>
            <a:ext cx="4694829" cy="1730959"/>
            <a:chOff x="4219432" y="1717359"/>
            <a:chExt cx="4694829" cy="1730959"/>
          </a:xfrm>
        </p:grpSpPr>
        <p:sp>
          <p:nvSpPr>
            <p:cNvPr id="13" name="Cloud Callout 12"/>
            <p:cNvSpPr/>
            <p:nvPr/>
          </p:nvSpPr>
          <p:spPr>
            <a:xfrm>
              <a:off x="4219432" y="1735540"/>
              <a:ext cx="4694829" cy="1678675"/>
            </a:xfrm>
            <a:prstGeom prst="cloudCallout">
              <a:avLst>
                <a:gd name="adj1" fmla="val -61984"/>
                <a:gd name="adj2" fmla="val 3223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4574274" y="2117675"/>
              <a:ext cx="3575714" cy="978729"/>
            </a:xfrm>
            <a:prstGeom prst="rect">
              <a:avLst/>
            </a:prstGeom>
            <a:noFill/>
          </p:spPr>
          <p:txBody>
            <a:bodyPr wrap="square" rtlCol="0">
              <a:spAutoFit/>
            </a:bodyPr>
            <a:lstStyle/>
            <a:p>
              <a:r>
                <a:rPr lang="zh-TW" altLang="en-US" sz="3600" b="1" dirty="0" smtClean="0">
                  <a:latin typeface="+mn-ea"/>
                </a:rPr>
                <a:t>很多人會讚美我啊， 爸爸！</a:t>
              </a:r>
              <a:endParaRPr lang="en-US" sz="3600" b="1" dirty="0">
                <a:latin typeface="+mn-ea"/>
              </a:endParaRPr>
            </a:p>
          </p:txBody>
        </p:sp>
        <p:pic>
          <p:nvPicPr>
            <p:cNvPr id="234503" name="Picture 7" descr="C:\Documents and Settings\mmcmok\Local Settings\Temporary Internet Files\Content.IE5\T43Z08SL\MC900445120[1].wmf"/>
            <p:cNvPicPr>
              <a:picLocks noChangeAspect="1" noChangeArrowheads="1"/>
            </p:cNvPicPr>
            <p:nvPr/>
          </p:nvPicPr>
          <p:blipFill>
            <a:blip r:embed="rId3" cstate="print"/>
            <a:srcRect/>
            <a:stretch>
              <a:fillRect/>
            </a:stretch>
          </p:blipFill>
          <p:spPr bwMode="auto">
            <a:xfrm>
              <a:off x="7780513" y="1717359"/>
              <a:ext cx="761695" cy="1730959"/>
            </a:xfrm>
            <a:prstGeom prst="rect">
              <a:avLst/>
            </a:prstGeom>
            <a:noFill/>
          </p:spPr>
        </p:pic>
      </p:grpSp>
      <p:grpSp>
        <p:nvGrpSpPr>
          <p:cNvPr id="5" name="Group 19"/>
          <p:cNvGrpSpPr/>
          <p:nvPr/>
        </p:nvGrpSpPr>
        <p:grpSpPr>
          <a:xfrm>
            <a:off x="4071582" y="3730387"/>
            <a:ext cx="4694829" cy="2819105"/>
            <a:chOff x="4071582" y="3730387"/>
            <a:chExt cx="4694829" cy="2819105"/>
          </a:xfrm>
        </p:grpSpPr>
        <p:sp>
          <p:nvSpPr>
            <p:cNvPr id="15" name="Cloud Callout 14"/>
            <p:cNvSpPr/>
            <p:nvPr/>
          </p:nvSpPr>
          <p:spPr>
            <a:xfrm>
              <a:off x="4071582" y="3730387"/>
              <a:ext cx="4694829" cy="1678675"/>
            </a:xfrm>
            <a:prstGeom prst="cloudCallout">
              <a:avLst>
                <a:gd name="adj1" fmla="val -64019"/>
                <a:gd name="adj2" fmla="val -1979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p:cNvSpPr txBox="1"/>
            <p:nvPr/>
          </p:nvSpPr>
          <p:spPr>
            <a:xfrm>
              <a:off x="4808562" y="4112523"/>
              <a:ext cx="3575714" cy="978729"/>
            </a:xfrm>
            <a:prstGeom prst="rect">
              <a:avLst/>
            </a:prstGeom>
            <a:noFill/>
          </p:spPr>
          <p:txBody>
            <a:bodyPr wrap="square" rtlCol="0">
              <a:spAutoFit/>
            </a:bodyPr>
            <a:lstStyle/>
            <a:p>
              <a:r>
                <a:rPr lang="zh-TW" altLang="en-US" sz="3600" b="1" dirty="0" smtClean="0">
                  <a:latin typeface="+mn-ea"/>
                </a:rPr>
                <a:t>我將來會賺很多錢啊！</a:t>
              </a:r>
              <a:endParaRPr lang="en-US" sz="3600" b="1" dirty="0">
                <a:latin typeface="+mn-ea"/>
              </a:endParaRPr>
            </a:p>
          </p:txBody>
        </p:sp>
        <p:pic>
          <p:nvPicPr>
            <p:cNvPr id="234505" name="Picture 9" descr="C:\Documents and Settings\mmcmok\Local Settings\Temporary Internet Files\Content.IE5\AIVWJWYG\MC900242017[1].wmf"/>
            <p:cNvPicPr>
              <a:picLocks noChangeAspect="1" noChangeArrowheads="1"/>
            </p:cNvPicPr>
            <p:nvPr/>
          </p:nvPicPr>
          <p:blipFill>
            <a:blip r:embed="rId4" cstate="print"/>
            <a:srcRect/>
            <a:stretch>
              <a:fillRect/>
            </a:stretch>
          </p:blipFill>
          <p:spPr bwMode="auto">
            <a:xfrm>
              <a:off x="6175646" y="4839564"/>
              <a:ext cx="1815084" cy="1709928"/>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67</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6" name="Text Box 25"/>
          <p:cNvSpPr txBox="1">
            <a:spLocks noChangeArrowheads="1"/>
          </p:cNvSpPr>
          <p:nvPr/>
        </p:nvSpPr>
        <p:spPr bwMode="auto">
          <a:xfrm>
            <a:off x="950794" y="419668"/>
            <a:ext cx="2209800" cy="1026994"/>
          </a:xfrm>
          <a:prstGeom prst="rect">
            <a:avLst/>
          </a:prstGeom>
          <a:gradFill rotWithShape="1">
            <a:gsLst>
              <a:gs pos="0">
                <a:srgbClr val="FFFF99">
                  <a:gamma/>
                  <a:tint val="0"/>
                  <a:invGamma/>
                </a:srgbClr>
              </a:gs>
              <a:gs pos="100000">
                <a:srgbClr val="FFFF99"/>
              </a:gs>
            </a:gsLst>
            <a:path path="shape">
              <a:fillToRect l="50000" t="50000" r="50000" b="50000"/>
            </a:path>
          </a:gradFill>
          <a:ln w="28575">
            <a:noFill/>
            <a:miter lim="800000"/>
            <a:headEnd/>
            <a:tailEnd/>
          </a:ln>
          <a:effectLst>
            <a:innerShdw blurRad="63500" dist="50800" dir="2700000">
              <a:prstClr val="black">
                <a:alpha val="50000"/>
              </a:prstClr>
            </a:innerShdw>
            <a:softEdge rad="12700"/>
          </a:effectLst>
        </p:spPr>
        <p:txBody>
          <a:bodyPr wrap="none" anchor="ctr"/>
          <a:lstStyle/>
          <a:p>
            <a:pPr algn="ctr">
              <a:lnSpc>
                <a:spcPct val="100000"/>
              </a:lnSpc>
              <a:spcBef>
                <a:spcPts val="0"/>
              </a:spcBef>
            </a:pPr>
            <a:r>
              <a:rPr lang="en-US" sz="2800" dirty="0" smtClean="0">
                <a:latin typeface="Arial" pitchFamily="34" charset="0"/>
                <a:cs typeface="Arial" pitchFamily="34" charset="0"/>
              </a:rPr>
              <a:t>Social</a:t>
            </a:r>
          </a:p>
          <a:p>
            <a:pPr algn="ctr">
              <a:lnSpc>
                <a:spcPct val="100000"/>
              </a:lnSpc>
              <a:spcBef>
                <a:spcPts val="0"/>
              </a:spcBef>
            </a:pPr>
            <a:r>
              <a:rPr lang="zh-TW" altLang="en-US" sz="2800" b="1" dirty="0" smtClean="0">
                <a:solidFill>
                  <a:schemeClr val="dk1"/>
                </a:solidFill>
                <a:latin typeface="Arial" pitchFamily="34" charset="0"/>
                <a:cs typeface="Arial" pitchFamily="34" charset="0"/>
              </a:rPr>
              <a:t>社會</a:t>
            </a:r>
            <a:r>
              <a:rPr lang="zh-TW" altLang="en-US" sz="2800" b="1" dirty="0" smtClean="0">
                <a:latin typeface="Arial" pitchFamily="34" charset="0"/>
                <a:cs typeface="Arial" pitchFamily="34" charset="0"/>
              </a:rPr>
              <a:t>動機</a:t>
            </a:r>
            <a:endParaRPr lang="en-US" altLang="en-US" sz="2800" b="1" dirty="0">
              <a:solidFill>
                <a:schemeClr val="dk1"/>
              </a:solidFill>
              <a:latin typeface="Arial" pitchFamily="34" charset="0"/>
              <a:cs typeface="Arial" pitchFamily="34" charset="0"/>
            </a:endParaRPr>
          </a:p>
        </p:txBody>
      </p:sp>
      <p:grpSp>
        <p:nvGrpSpPr>
          <p:cNvPr id="4" name="Group 19"/>
          <p:cNvGrpSpPr/>
          <p:nvPr/>
        </p:nvGrpSpPr>
        <p:grpSpPr>
          <a:xfrm>
            <a:off x="3875964" y="1364777"/>
            <a:ext cx="5011001" cy="2090382"/>
            <a:chOff x="3875964" y="1364777"/>
            <a:chExt cx="5011001" cy="2090382"/>
          </a:xfrm>
        </p:grpSpPr>
        <p:grpSp>
          <p:nvGrpSpPr>
            <p:cNvPr id="5" name="Group 18"/>
            <p:cNvGrpSpPr/>
            <p:nvPr/>
          </p:nvGrpSpPr>
          <p:grpSpPr>
            <a:xfrm>
              <a:off x="3875964" y="1364777"/>
              <a:ext cx="5011001" cy="2090382"/>
              <a:chOff x="3903260" y="1323834"/>
              <a:chExt cx="5011001" cy="2090382"/>
            </a:xfrm>
          </p:grpSpPr>
          <p:sp>
            <p:nvSpPr>
              <p:cNvPr id="13" name="Cloud Callout 12"/>
              <p:cNvSpPr/>
              <p:nvPr/>
            </p:nvSpPr>
            <p:spPr>
              <a:xfrm>
                <a:off x="3903260" y="1323834"/>
                <a:ext cx="5011001" cy="2090382"/>
              </a:xfrm>
              <a:prstGeom prst="cloudCallout">
                <a:avLst>
                  <a:gd name="adj1" fmla="val -58171"/>
                  <a:gd name="adj2" fmla="val 19831"/>
                </a:avLst>
              </a:prstGeom>
              <a:solidFill>
                <a:srgbClr val="FFFF99"/>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4476466" y="1842449"/>
                <a:ext cx="2593075" cy="1274195"/>
              </a:xfrm>
              <a:prstGeom prst="rect">
                <a:avLst/>
              </a:prstGeom>
              <a:noFill/>
            </p:spPr>
            <p:txBody>
              <a:bodyPr wrap="square" rtlCol="0">
                <a:spAutoFit/>
              </a:bodyPr>
              <a:lstStyle/>
              <a:p>
                <a:r>
                  <a:rPr lang="zh-TW" altLang="en-US" sz="3200" b="1" dirty="0" smtClean="0">
                    <a:latin typeface="+mn-ea"/>
                  </a:rPr>
                  <a:t>我想和我的好朋友入讀同一所大學</a:t>
                </a:r>
                <a:endParaRPr lang="en-US" sz="3200" b="1" dirty="0">
                  <a:latin typeface="+mn-ea"/>
                </a:endParaRPr>
              </a:p>
            </p:txBody>
          </p:sp>
        </p:grpSp>
        <p:pic>
          <p:nvPicPr>
            <p:cNvPr id="235522" name="Picture 2" descr="C:\Documents and Settings\mmcmok\Local Settings\Temporary Internet Files\Content.IE5\NMMXHBCL\MC900445710[1].wmf"/>
            <p:cNvPicPr>
              <a:picLocks noChangeAspect="1" noChangeArrowheads="1"/>
            </p:cNvPicPr>
            <p:nvPr/>
          </p:nvPicPr>
          <p:blipFill>
            <a:blip r:embed="rId3" cstate="print"/>
            <a:srcRect/>
            <a:stretch>
              <a:fillRect/>
            </a:stretch>
          </p:blipFill>
          <p:spPr bwMode="auto">
            <a:xfrm>
              <a:off x="7330543" y="1719618"/>
              <a:ext cx="1497593" cy="1476708"/>
            </a:xfrm>
            <a:prstGeom prst="rect">
              <a:avLst/>
            </a:prstGeom>
            <a:noFill/>
          </p:spPr>
        </p:pic>
      </p:grpSp>
      <p:grpSp>
        <p:nvGrpSpPr>
          <p:cNvPr id="6" name="Group 20"/>
          <p:cNvGrpSpPr/>
          <p:nvPr/>
        </p:nvGrpSpPr>
        <p:grpSpPr>
          <a:xfrm>
            <a:off x="4071582" y="3621898"/>
            <a:ext cx="4694829" cy="1825142"/>
            <a:chOff x="4071582" y="3621898"/>
            <a:chExt cx="4694829" cy="1825142"/>
          </a:xfrm>
        </p:grpSpPr>
        <p:grpSp>
          <p:nvGrpSpPr>
            <p:cNvPr id="7" name="Group 19"/>
            <p:cNvGrpSpPr/>
            <p:nvPr/>
          </p:nvGrpSpPr>
          <p:grpSpPr>
            <a:xfrm>
              <a:off x="4071582" y="3730387"/>
              <a:ext cx="4694829" cy="1678675"/>
              <a:chOff x="4071582" y="3730387"/>
              <a:chExt cx="4694829" cy="1678675"/>
            </a:xfrm>
          </p:grpSpPr>
          <p:sp>
            <p:nvSpPr>
              <p:cNvPr id="15" name="Cloud Callout 14"/>
              <p:cNvSpPr/>
              <p:nvPr/>
            </p:nvSpPr>
            <p:spPr>
              <a:xfrm>
                <a:off x="4071582" y="3730387"/>
                <a:ext cx="4694829" cy="1678675"/>
              </a:xfrm>
              <a:prstGeom prst="cloudCallout">
                <a:avLst>
                  <a:gd name="adj1" fmla="val -64019"/>
                  <a:gd name="adj2" fmla="val -19796"/>
                </a:avLst>
              </a:prstGeom>
              <a:solidFill>
                <a:srgbClr val="FFFF99"/>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0" name="TextBox 9"/>
              <p:cNvSpPr txBox="1"/>
              <p:nvPr/>
            </p:nvSpPr>
            <p:spPr>
              <a:xfrm>
                <a:off x="4753970" y="3962399"/>
                <a:ext cx="2574877" cy="880241"/>
              </a:xfrm>
              <a:prstGeom prst="rect">
                <a:avLst/>
              </a:prstGeom>
              <a:noFill/>
            </p:spPr>
            <p:txBody>
              <a:bodyPr wrap="square" rtlCol="0">
                <a:spAutoFit/>
              </a:bodyPr>
              <a:lstStyle/>
              <a:p>
                <a:r>
                  <a:rPr lang="zh-TW" altLang="en-US" sz="3200" b="1" dirty="0" smtClean="0">
                    <a:latin typeface="+mn-ea"/>
                  </a:rPr>
                  <a:t>我要為社 會服務 ！</a:t>
                </a:r>
                <a:endParaRPr lang="en-US" sz="3200" b="1" dirty="0">
                  <a:latin typeface="+mn-ea"/>
                </a:endParaRPr>
              </a:p>
            </p:txBody>
          </p:sp>
        </p:grpSp>
        <p:pic>
          <p:nvPicPr>
            <p:cNvPr id="235524" name="Picture 4" descr="C:\Documents and Settings\mmcmok\Local Settings\Temporary Internet Files\Content.IE5\AIVWJWYG\MC900057322[1].wmf"/>
            <p:cNvPicPr>
              <a:picLocks noChangeAspect="1" noChangeArrowheads="1"/>
            </p:cNvPicPr>
            <p:nvPr/>
          </p:nvPicPr>
          <p:blipFill>
            <a:blip r:embed="rId4" cstate="print"/>
            <a:srcRect/>
            <a:stretch>
              <a:fillRect/>
            </a:stretch>
          </p:blipFill>
          <p:spPr bwMode="auto">
            <a:xfrm>
              <a:off x="7043957" y="3621898"/>
              <a:ext cx="1688897" cy="1825142"/>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68</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6" name="Text Box 22"/>
          <p:cNvSpPr txBox="1">
            <a:spLocks noChangeArrowheads="1"/>
          </p:cNvSpPr>
          <p:nvPr/>
        </p:nvSpPr>
        <p:spPr bwMode="auto">
          <a:xfrm>
            <a:off x="559558" y="234284"/>
            <a:ext cx="2590800" cy="954107"/>
          </a:xfrm>
          <a:prstGeom prst="rect">
            <a:avLst/>
          </a:prstGeom>
          <a:ln>
            <a:headEnd/>
            <a:tailEnd/>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cs typeface="Arial" pitchFamily="34" charset="0"/>
              </a:rPr>
              <a:t>Performance</a:t>
            </a:r>
          </a:p>
          <a:p>
            <a:pPr algn="ctr">
              <a:lnSpc>
                <a:spcPct val="100000"/>
              </a:lnSpc>
              <a:spcBef>
                <a:spcPts val="0"/>
              </a:spcBef>
            </a:pPr>
            <a:r>
              <a:rPr lang="zh-TW" altLang="en-US" sz="2800" b="1" dirty="0" smtClean="0">
                <a:latin typeface="Arial" pitchFamily="34" charset="0"/>
                <a:cs typeface="Arial" pitchFamily="34" charset="0"/>
              </a:rPr>
              <a:t>表現動機</a:t>
            </a:r>
            <a:endParaRPr kumimoji="0" lang="en-US" sz="2800" dirty="0">
              <a:latin typeface="Arial" pitchFamily="34" charset="0"/>
              <a:cs typeface="Arial" pitchFamily="34" charset="0"/>
            </a:endParaRPr>
          </a:p>
        </p:txBody>
      </p:sp>
      <p:grpSp>
        <p:nvGrpSpPr>
          <p:cNvPr id="4" name="Group 18"/>
          <p:cNvGrpSpPr/>
          <p:nvPr/>
        </p:nvGrpSpPr>
        <p:grpSpPr>
          <a:xfrm>
            <a:off x="4071582" y="3499528"/>
            <a:ext cx="4694829" cy="2996806"/>
            <a:chOff x="4071582" y="3499528"/>
            <a:chExt cx="4694829" cy="2996806"/>
          </a:xfrm>
        </p:grpSpPr>
        <p:grpSp>
          <p:nvGrpSpPr>
            <p:cNvPr id="5" name="Group 19"/>
            <p:cNvGrpSpPr/>
            <p:nvPr/>
          </p:nvGrpSpPr>
          <p:grpSpPr>
            <a:xfrm>
              <a:off x="4071582" y="3730387"/>
              <a:ext cx="4694829" cy="1678675"/>
              <a:chOff x="4071582" y="3730387"/>
              <a:chExt cx="4694829" cy="1678675"/>
            </a:xfrm>
          </p:grpSpPr>
          <p:sp>
            <p:nvSpPr>
              <p:cNvPr id="15" name="Cloud Callout 14"/>
              <p:cNvSpPr/>
              <p:nvPr/>
            </p:nvSpPr>
            <p:spPr>
              <a:xfrm>
                <a:off x="4071582" y="3730387"/>
                <a:ext cx="4694829" cy="1678675"/>
              </a:xfrm>
              <a:prstGeom prst="cloudCallout">
                <a:avLst>
                  <a:gd name="adj1" fmla="val -64019"/>
                  <a:gd name="adj2" fmla="val -1979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0" name="TextBox 9"/>
              <p:cNvSpPr txBox="1"/>
              <p:nvPr/>
            </p:nvSpPr>
            <p:spPr>
              <a:xfrm>
                <a:off x="5636525" y="4249001"/>
                <a:ext cx="2988860" cy="535531"/>
              </a:xfrm>
              <a:prstGeom prst="rect">
                <a:avLst/>
              </a:prstGeom>
              <a:noFill/>
            </p:spPr>
            <p:txBody>
              <a:bodyPr wrap="square" rtlCol="0">
                <a:spAutoFit/>
              </a:bodyPr>
              <a:lstStyle/>
              <a:p>
                <a:r>
                  <a:rPr lang="zh-TW" altLang="en-US" sz="3600" b="1" dirty="0" smtClean="0">
                    <a:latin typeface="+mn-ea"/>
                  </a:rPr>
                  <a:t>我要做冠軍！</a:t>
                </a:r>
                <a:endParaRPr lang="en-US" sz="3600" b="1" dirty="0">
                  <a:latin typeface="+mn-ea"/>
                </a:endParaRPr>
              </a:p>
            </p:txBody>
          </p:sp>
        </p:grpSp>
        <p:pic>
          <p:nvPicPr>
            <p:cNvPr id="236546" name="Picture 2" descr="C:\Documents and Settings\mmcmok\Local Settings\Temporary Internet Files\Content.IE5\NMMXHBCL\MC900446220[1].wmf"/>
            <p:cNvPicPr>
              <a:picLocks noChangeAspect="1" noChangeArrowheads="1"/>
            </p:cNvPicPr>
            <p:nvPr/>
          </p:nvPicPr>
          <p:blipFill>
            <a:blip r:embed="rId3" cstate="print"/>
            <a:srcRect/>
            <a:stretch>
              <a:fillRect/>
            </a:stretch>
          </p:blipFill>
          <p:spPr bwMode="auto">
            <a:xfrm>
              <a:off x="4258102" y="3499528"/>
              <a:ext cx="1351766" cy="2996806"/>
            </a:xfrm>
            <a:prstGeom prst="rect">
              <a:avLst/>
            </a:prstGeom>
            <a:noFill/>
          </p:spPr>
        </p:pic>
      </p:grpSp>
      <p:grpSp>
        <p:nvGrpSpPr>
          <p:cNvPr id="6" name="Group 20"/>
          <p:cNvGrpSpPr/>
          <p:nvPr/>
        </p:nvGrpSpPr>
        <p:grpSpPr>
          <a:xfrm>
            <a:off x="4219432" y="1678674"/>
            <a:ext cx="4722312" cy="1776551"/>
            <a:chOff x="4219432" y="1678674"/>
            <a:chExt cx="4722312" cy="1776551"/>
          </a:xfrm>
        </p:grpSpPr>
        <p:grpSp>
          <p:nvGrpSpPr>
            <p:cNvPr id="7" name="Group 18"/>
            <p:cNvGrpSpPr/>
            <p:nvPr/>
          </p:nvGrpSpPr>
          <p:grpSpPr>
            <a:xfrm>
              <a:off x="4219432" y="1735540"/>
              <a:ext cx="4694829" cy="1678675"/>
              <a:chOff x="4219432" y="1735540"/>
              <a:chExt cx="4694829" cy="1678675"/>
            </a:xfrm>
          </p:grpSpPr>
          <p:sp>
            <p:nvSpPr>
              <p:cNvPr id="13" name="Cloud Callout 12"/>
              <p:cNvSpPr/>
              <p:nvPr/>
            </p:nvSpPr>
            <p:spPr>
              <a:xfrm>
                <a:off x="4219432" y="1735540"/>
                <a:ext cx="4694829" cy="1678675"/>
              </a:xfrm>
              <a:prstGeom prst="cloudCallout">
                <a:avLst>
                  <a:gd name="adj1" fmla="val -61984"/>
                  <a:gd name="adj2" fmla="val 3223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9" name="TextBox 8"/>
              <p:cNvSpPr txBox="1"/>
              <p:nvPr/>
            </p:nvSpPr>
            <p:spPr>
              <a:xfrm>
                <a:off x="4615218" y="2117675"/>
                <a:ext cx="1840173" cy="978729"/>
              </a:xfrm>
              <a:prstGeom prst="rect">
                <a:avLst/>
              </a:prstGeom>
              <a:noFill/>
            </p:spPr>
            <p:txBody>
              <a:bodyPr wrap="square" rtlCol="0">
                <a:spAutoFit/>
              </a:bodyPr>
              <a:lstStyle/>
              <a:p>
                <a:r>
                  <a:rPr lang="zh-TW" altLang="en-US" sz="3600" b="1" dirty="0" smtClean="0">
                    <a:latin typeface="+mn-ea"/>
                  </a:rPr>
                  <a:t>我想做班長！</a:t>
                </a:r>
                <a:endParaRPr lang="en-US" sz="3600" b="1" dirty="0">
                  <a:latin typeface="+mn-ea"/>
                </a:endParaRPr>
              </a:p>
            </p:txBody>
          </p:sp>
        </p:grpSp>
        <p:pic>
          <p:nvPicPr>
            <p:cNvPr id="20" name="Content Placeholder 6" descr="http://shannonstanley.files.wordpress.com/2009/02/leader_on_pedastal_photo27225540_std.jpg"/>
            <p:cNvPicPr>
              <a:picLocks noChangeAspect="1" noChangeArrowheads="1"/>
            </p:cNvPicPr>
            <p:nvPr/>
          </p:nvPicPr>
          <p:blipFill>
            <a:blip r:embed="rId4" cstate="print"/>
            <a:srcRect/>
            <a:stretch>
              <a:fillRect/>
            </a:stretch>
          </p:blipFill>
          <p:spPr>
            <a:xfrm>
              <a:off x="6685669" y="1678674"/>
              <a:ext cx="2256075" cy="1776551"/>
            </a:xfrm>
            <a:prstGeom prst="rect">
              <a:avLst/>
            </a:prstGeom>
            <a:effectLst>
              <a:softEdge rad="112500"/>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500" name="Picture 4" descr="C:\Documents and Settings\mmcmok\Local Settings\Temporary Internet Files\Content.IE5\MIX0DR11\MP900410165[1].jpg"/>
          <p:cNvPicPr>
            <a:picLocks noChangeAspect="1" noChangeArrowheads="1"/>
          </p:cNvPicPr>
          <p:nvPr/>
        </p:nvPicPr>
        <p:blipFill>
          <a:blip r:embed="rId2" cstate="print"/>
          <a:srcRect/>
          <a:stretch>
            <a:fillRect/>
          </a:stretch>
        </p:blipFill>
        <p:spPr bwMode="auto">
          <a:xfrm>
            <a:off x="378339" y="900751"/>
            <a:ext cx="3684816" cy="5329451"/>
          </a:xfrm>
          <a:prstGeom prst="rect">
            <a:avLst/>
          </a:prstGeom>
          <a:noFill/>
        </p:spPr>
      </p:pic>
      <p:sp>
        <p:nvSpPr>
          <p:cNvPr id="2" name="Slide Number Placeholder 1"/>
          <p:cNvSpPr>
            <a:spLocks noGrp="1"/>
          </p:cNvSpPr>
          <p:nvPr>
            <p:ph type="sldNum" sz="quarter" idx="12"/>
          </p:nvPr>
        </p:nvSpPr>
        <p:spPr/>
        <p:txBody>
          <a:bodyPr/>
          <a:lstStyle/>
          <a:p>
            <a:fld id="{6AD1C6FD-A228-4DFF-9C48-5B61C80157C8}" type="slidenum">
              <a:rPr lang="en-US" altLang="zh-TW" smtClean="0"/>
              <a:pPr/>
              <a:t>69</a:t>
            </a:fld>
            <a:endParaRPr lang="zh-TW" altLang="en-US" dirty="0"/>
          </a:p>
        </p:txBody>
      </p:sp>
      <p:grpSp>
        <p:nvGrpSpPr>
          <p:cNvPr id="3" name="Group 17"/>
          <p:cNvGrpSpPr/>
          <p:nvPr/>
        </p:nvGrpSpPr>
        <p:grpSpPr>
          <a:xfrm>
            <a:off x="3889612" y="0"/>
            <a:ext cx="4694829" cy="1678675"/>
            <a:chOff x="3889612" y="0"/>
            <a:chExt cx="4694829" cy="1678675"/>
          </a:xfrm>
        </p:grpSpPr>
        <p:sp>
          <p:nvSpPr>
            <p:cNvPr id="12" name="Cloud Callout 11"/>
            <p:cNvSpPr/>
            <p:nvPr/>
          </p:nvSpPr>
          <p:spPr>
            <a:xfrm>
              <a:off x="3889612" y="0"/>
              <a:ext cx="4694829" cy="1678675"/>
            </a:xfrm>
            <a:prstGeom prst="cloudCallout">
              <a:avLst>
                <a:gd name="adj1" fmla="val -91345"/>
                <a:gd name="adj2" fmla="val 8101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a:off x="4558352" y="368490"/>
              <a:ext cx="3575714" cy="978729"/>
            </a:xfrm>
            <a:prstGeom prst="rect">
              <a:avLst/>
            </a:prstGeom>
            <a:noFill/>
          </p:spPr>
          <p:txBody>
            <a:bodyPr wrap="square" rtlCol="0">
              <a:spAutoFit/>
            </a:bodyPr>
            <a:lstStyle/>
            <a:p>
              <a:r>
                <a:rPr lang="zh-TW" altLang="en-US" sz="3600" b="1" dirty="0" smtClean="0">
                  <a:latin typeface="+mn-ea"/>
                </a:rPr>
                <a:t>你這麼用心讀書是為了甚麼？</a:t>
              </a:r>
              <a:endParaRPr lang="en-US" sz="3600" b="1" dirty="0">
                <a:latin typeface="+mn-ea"/>
              </a:endParaRPr>
            </a:p>
          </p:txBody>
        </p:sp>
      </p:grpSp>
      <p:sp>
        <p:nvSpPr>
          <p:cNvPr id="16" name="Text Box 19"/>
          <p:cNvSpPr txBox="1">
            <a:spLocks noChangeArrowheads="1"/>
          </p:cNvSpPr>
          <p:nvPr/>
        </p:nvSpPr>
        <p:spPr bwMode="auto">
          <a:xfrm>
            <a:off x="353704" y="194480"/>
            <a:ext cx="3621087" cy="954107"/>
          </a:xfrm>
          <a:prstGeom prst="rect">
            <a:avLst/>
          </a:prstGeom>
          <a:ln>
            <a:headEnd/>
            <a:tailEnd/>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lnSpc>
                <a:spcPct val="100000"/>
              </a:lnSpc>
              <a:spcBef>
                <a:spcPts val="0"/>
              </a:spcBef>
            </a:pPr>
            <a:r>
              <a:rPr kumimoji="0" lang="en-US" sz="2800" dirty="0" smtClean="0">
                <a:latin typeface="Arial" pitchFamily="34" charset="0"/>
                <a:ea typeface="MingLiU" pitchFamily="49" charset="-120"/>
                <a:cs typeface="Arial" pitchFamily="34" charset="0"/>
              </a:rPr>
              <a:t>Intrinsic; Mastery</a:t>
            </a:r>
          </a:p>
          <a:p>
            <a:pPr algn="ctr">
              <a:lnSpc>
                <a:spcPct val="100000"/>
              </a:lnSpc>
              <a:spcBef>
                <a:spcPts val="0"/>
              </a:spcBef>
            </a:pPr>
            <a:r>
              <a:rPr lang="zh-TW" altLang="en-US" sz="2800" b="1" dirty="0" smtClean="0"/>
              <a:t>內在動機</a:t>
            </a:r>
            <a:endParaRPr kumimoji="0" lang="en-US" sz="2800" b="1" dirty="0">
              <a:latin typeface="Arial" pitchFamily="34" charset="0"/>
              <a:ea typeface="MingLiU" pitchFamily="49" charset="-120"/>
              <a:cs typeface="Arial" pitchFamily="34" charset="0"/>
            </a:endParaRPr>
          </a:p>
        </p:txBody>
      </p:sp>
      <p:grpSp>
        <p:nvGrpSpPr>
          <p:cNvPr id="4" name="Group 18"/>
          <p:cNvGrpSpPr/>
          <p:nvPr/>
        </p:nvGrpSpPr>
        <p:grpSpPr>
          <a:xfrm>
            <a:off x="4219432" y="1735540"/>
            <a:ext cx="4694829" cy="1678675"/>
            <a:chOff x="4219432" y="1735540"/>
            <a:chExt cx="4694829" cy="1678675"/>
          </a:xfrm>
        </p:grpSpPr>
        <p:grpSp>
          <p:nvGrpSpPr>
            <p:cNvPr id="5" name="Group 18"/>
            <p:cNvGrpSpPr/>
            <p:nvPr/>
          </p:nvGrpSpPr>
          <p:grpSpPr>
            <a:xfrm>
              <a:off x="4219432" y="1735540"/>
              <a:ext cx="4694829" cy="1678675"/>
              <a:chOff x="4219432" y="1735540"/>
              <a:chExt cx="4694829" cy="1678675"/>
            </a:xfrm>
          </p:grpSpPr>
          <p:sp>
            <p:nvSpPr>
              <p:cNvPr id="13" name="Cloud Callout 12"/>
              <p:cNvSpPr/>
              <p:nvPr/>
            </p:nvSpPr>
            <p:spPr>
              <a:xfrm>
                <a:off x="4219432" y="1735540"/>
                <a:ext cx="4694829" cy="1678675"/>
              </a:xfrm>
              <a:prstGeom prst="cloudCallout">
                <a:avLst>
                  <a:gd name="adj1" fmla="val -61984"/>
                  <a:gd name="adj2" fmla="val 3223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9" name="TextBox 8"/>
              <p:cNvSpPr txBox="1"/>
              <p:nvPr/>
            </p:nvSpPr>
            <p:spPr>
              <a:xfrm>
                <a:off x="5977718" y="2117675"/>
                <a:ext cx="2483894" cy="978729"/>
              </a:xfrm>
              <a:prstGeom prst="rect">
                <a:avLst/>
              </a:prstGeom>
              <a:noFill/>
            </p:spPr>
            <p:txBody>
              <a:bodyPr wrap="square" rtlCol="0">
                <a:spAutoFit/>
              </a:bodyPr>
              <a:lstStyle/>
              <a:p>
                <a:r>
                  <a:rPr lang="zh-TW" altLang="en-US" sz="3600" b="1" dirty="0" smtClean="0">
                    <a:latin typeface="+mn-ea"/>
                  </a:rPr>
                  <a:t>我真的喜歡作曲！</a:t>
                </a:r>
                <a:endParaRPr lang="en-US" sz="3600" b="1" dirty="0">
                  <a:latin typeface="+mn-ea"/>
                </a:endParaRPr>
              </a:p>
            </p:txBody>
          </p:sp>
        </p:grpSp>
        <p:pic>
          <p:nvPicPr>
            <p:cNvPr id="237571" name="Picture 3" descr="C:\Documents and Settings\mmcmok\Local Settings\Temporary Internet Files\Content.IE5\NMMXHBCL\MM900283915[1].gif"/>
            <p:cNvPicPr>
              <a:picLocks noChangeAspect="1" noChangeArrowheads="1" noCrop="1"/>
            </p:cNvPicPr>
            <p:nvPr/>
          </p:nvPicPr>
          <p:blipFill>
            <a:blip r:embed="rId3" cstate="print"/>
            <a:srcRect/>
            <a:stretch>
              <a:fillRect/>
            </a:stretch>
          </p:blipFill>
          <p:spPr bwMode="auto">
            <a:xfrm>
              <a:off x="4618203" y="1910687"/>
              <a:ext cx="1218558" cy="1471186"/>
            </a:xfrm>
            <a:prstGeom prst="rect">
              <a:avLst/>
            </a:prstGeom>
            <a:noFill/>
          </p:spPr>
        </p:pic>
      </p:grpSp>
      <p:grpSp>
        <p:nvGrpSpPr>
          <p:cNvPr id="6" name="Group 20"/>
          <p:cNvGrpSpPr/>
          <p:nvPr/>
        </p:nvGrpSpPr>
        <p:grpSpPr>
          <a:xfrm>
            <a:off x="4071582" y="3616656"/>
            <a:ext cx="4772167" cy="2286000"/>
            <a:chOff x="4071582" y="3616656"/>
            <a:chExt cx="4772167" cy="2286000"/>
          </a:xfrm>
        </p:grpSpPr>
        <p:grpSp>
          <p:nvGrpSpPr>
            <p:cNvPr id="7" name="Group 19"/>
            <p:cNvGrpSpPr/>
            <p:nvPr/>
          </p:nvGrpSpPr>
          <p:grpSpPr>
            <a:xfrm>
              <a:off x="4071582" y="3730387"/>
              <a:ext cx="4694829" cy="1678675"/>
              <a:chOff x="4071582" y="3730387"/>
              <a:chExt cx="4694829" cy="1678675"/>
            </a:xfrm>
          </p:grpSpPr>
          <p:sp>
            <p:nvSpPr>
              <p:cNvPr id="15" name="Cloud Callout 14"/>
              <p:cNvSpPr/>
              <p:nvPr/>
            </p:nvSpPr>
            <p:spPr>
              <a:xfrm>
                <a:off x="4071582" y="3730387"/>
                <a:ext cx="4694829" cy="1678675"/>
              </a:xfrm>
              <a:prstGeom prst="cloudCallout">
                <a:avLst>
                  <a:gd name="adj1" fmla="val -64019"/>
                  <a:gd name="adj2" fmla="val -1979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0" name="TextBox 9"/>
              <p:cNvSpPr txBox="1"/>
              <p:nvPr/>
            </p:nvSpPr>
            <p:spPr>
              <a:xfrm>
                <a:off x="4449170" y="4112523"/>
                <a:ext cx="2920621" cy="978729"/>
              </a:xfrm>
              <a:prstGeom prst="rect">
                <a:avLst/>
              </a:prstGeom>
              <a:noFill/>
            </p:spPr>
            <p:txBody>
              <a:bodyPr wrap="square" rtlCol="0">
                <a:spAutoFit/>
              </a:bodyPr>
              <a:lstStyle/>
              <a:p>
                <a:r>
                  <a:rPr lang="zh-TW" altLang="en-US" sz="3600" b="1" dirty="0" smtClean="0">
                    <a:latin typeface="+mn-ea"/>
                  </a:rPr>
                  <a:t>要成功就要多</a:t>
                </a:r>
                <a:r>
                  <a:rPr lang="zh-TW" altLang="en-US" sz="3600" b="1" smtClean="0">
                    <a:latin typeface="+mn-ea"/>
                  </a:rPr>
                  <a:t>下苦功！</a:t>
                </a:r>
                <a:endParaRPr lang="en-US" sz="3600" b="1" dirty="0">
                  <a:latin typeface="+mn-ea"/>
                </a:endParaRPr>
              </a:p>
            </p:txBody>
          </p:sp>
        </p:grpSp>
        <p:pic>
          <p:nvPicPr>
            <p:cNvPr id="237572" name="Picture 4" descr="C:\Documents and Settings\mmcmok\Local Settings\Temporary Internet Files\Content.IE5\T43Z08SL\MP900442700[1].jpg"/>
            <p:cNvPicPr>
              <a:picLocks noChangeAspect="1" noChangeArrowheads="1"/>
            </p:cNvPicPr>
            <p:nvPr/>
          </p:nvPicPr>
          <p:blipFill>
            <a:blip r:embed="rId4" cstate="print"/>
            <a:srcRect/>
            <a:stretch>
              <a:fillRect/>
            </a:stretch>
          </p:blipFill>
          <p:spPr bwMode="auto">
            <a:xfrm>
              <a:off x="7317952" y="3616656"/>
              <a:ext cx="1525797" cy="2286000"/>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nvGraphicFramePr>
        <p:xfrm>
          <a:off x="0" y="55181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Title 1"/>
          <p:cNvSpPr>
            <a:spLocks noGrp="1"/>
          </p:cNvSpPr>
          <p:nvPr>
            <p:ph type="title"/>
          </p:nvPr>
        </p:nvSpPr>
        <p:spPr>
          <a:xfrm>
            <a:off x="1071089" y="47298"/>
            <a:ext cx="7010400" cy="662150"/>
          </a:xfrm>
        </p:spPr>
        <p:txBody>
          <a:bodyPr>
            <a:noAutofit/>
          </a:bodyPr>
          <a:lstStyle/>
          <a:p>
            <a:pPr eaLnBrk="1" hangingPunct="1"/>
            <a:r>
              <a:rPr lang="en-US" altLang="zh-TW" sz="4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HK Education Reform</a:t>
            </a:r>
            <a:endParaRPr lang="zh-TW" altLang="en-US" sz="40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sp>
        <p:nvSpPr>
          <p:cNvPr id="6" name="TextBox 5"/>
          <p:cNvSpPr txBox="1"/>
          <p:nvPr/>
        </p:nvSpPr>
        <p:spPr>
          <a:xfrm>
            <a:off x="993174" y="6321986"/>
            <a:ext cx="6434775" cy="338554"/>
          </a:xfrm>
          <a:prstGeom prst="rect">
            <a:avLst/>
          </a:prstGeom>
          <a:noFill/>
        </p:spPr>
        <p:txBody>
          <a:bodyPr wrap="none" rtlCol="0">
            <a:spAutoFit/>
          </a:bodyPr>
          <a:lstStyle/>
          <a:p>
            <a:r>
              <a:rPr lang="en-US" altLang="zh-TW" sz="2000" b="1" dirty="0" smtClean="0">
                <a:latin typeface="Arial" pitchFamily="34" charset="0"/>
                <a:ea typeface="新細明體" pitchFamily="18" charset="-120"/>
                <a:cs typeface="Arial" pitchFamily="34" charset="0"/>
              </a:rPr>
              <a:t>(</a:t>
            </a:r>
            <a:r>
              <a:rPr lang="zh-TW" altLang="en-US" sz="2000" b="1" dirty="0" smtClean="0">
                <a:latin typeface="Arial" pitchFamily="34" charset="0"/>
                <a:ea typeface="新細明體" pitchFamily="18" charset="-120"/>
                <a:cs typeface="Arial" pitchFamily="34" charset="0"/>
              </a:rPr>
              <a:t>教育統籌委員會</a:t>
            </a:r>
            <a:r>
              <a:rPr lang="en-US" altLang="zh-TW" sz="2000" b="1" dirty="0" smtClean="0">
                <a:latin typeface="Arial" pitchFamily="34" charset="0"/>
                <a:ea typeface="新細明體" pitchFamily="18" charset="-120"/>
                <a:cs typeface="Arial" pitchFamily="34" charset="0"/>
              </a:rPr>
              <a:t>, 1999; </a:t>
            </a:r>
            <a:r>
              <a:rPr lang="zh-TW" altLang="en-US" sz="2000" b="1" dirty="0" smtClean="0">
                <a:latin typeface="Arial" pitchFamily="34" charset="0"/>
                <a:ea typeface="新細明體" pitchFamily="18" charset="-120"/>
                <a:cs typeface="Arial" pitchFamily="34" charset="0"/>
              </a:rPr>
              <a:t>香港教育制度改革建議</a:t>
            </a:r>
            <a:r>
              <a:rPr lang="en-US" altLang="zh-TW" sz="2000" b="1" dirty="0" smtClean="0">
                <a:latin typeface="Arial" pitchFamily="34" charset="0"/>
                <a:ea typeface="新細明體" pitchFamily="18" charset="-120"/>
                <a:cs typeface="Arial" pitchFamily="34" charset="0"/>
              </a:rPr>
              <a:t>, 2000).</a:t>
            </a:r>
            <a:endParaRPr lang="en-US" sz="2000" dirty="0"/>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7</a:t>
            </a:fld>
            <a:endParaRPr lang="zh-TW" alt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1"/>
          <p:cNvGrpSpPr/>
          <p:nvPr/>
        </p:nvGrpSpPr>
        <p:grpSpPr>
          <a:xfrm>
            <a:off x="5254752" y="5257801"/>
            <a:ext cx="2974848" cy="1142999"/>
            <a:chOff x="5105400" y="5257801"/>
            <a:chExt cx="2974848" cy="1142999"/>
          </a:xfrm>
        </p:grpSpPr>
        <p:cxnSp>
          <p:nvCxnSpPr>
            <p:cNvPr id="58" name="Straight Arrow Connector 57"/>
            <p:cNvCxnSpPr/>
            <p:nvPr/>
          </p:nvCxnSpPr>
          <p:spPr>
            <a:xfrm flipV="1">
              <a:off x="5105400" y="5486400"/>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105400" y="5981699"/>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Oval 5">
              <a:hlinkClick r:id="rId3" action="ppaction://hlinksldjump"/>
            </p:cNvPr>
            <p:cNvSpPr>
              <a:spLocks noChangeAspect="1" noChangeArrowheads="1"/>
            </p:cNvSpPr>
            <p:nvPr/>
          </p:nvSpPr>
          <p:spPr bwMode="auto">
            <a:xfrm>
              <a:off x="5867400" y="5257801"/>
              <a:ext cx="2212848"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稱讚</a:t>
              </a:r>
            </a:p>
          </p:txBody>
        </p:sp>
        <p:sp>
          <p:nvSpPr>
            <p:cNvPr id="45" name="Oval 5">
              <a:hlinkClick r:id="rId3" action="ppaction://hlinksldjump"/>
            </p:cNvPr>
            <p:cNvSpPr>
              <a:spLocks noChangeAspect="1" noChangeArrowheads="1"/>
            </p:cNvSpPr>
            <p:nvPr/>
          </p:nvSpPr>
          <p:spPr bwMode="auto">
            <a:xfrm>
              <a:off x="5867400" y="5867401"/>
              <a:ext cx="2212848"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獎勵</a:t>
              </a:r>
            </a:p>
          </p:txBody>
        </p:sp>
      </p:grpSp>
      <p:grpSp>
        <p:nvGrpSpPr>
          <p:cNvPr id="4" name="Group 60"/>
          <p:cNvGrpSpPr/>
          <p:nvPr/>
        </p:nvGrpSpPr>
        <p:grpSpPr>
          <a:xfrm>
            <a:off x="5254752" y="3810000"/>
            <a:ext cx="2974848" cy="1142999"/>
            <a:chOff x="5105400" y="3810000"/>
            <a:chExt cx="2974848" cy="1142999"/>
          </a:xfrm>
        </p:grpSpPr>
        <p:cxnSp>
          <p:nvCxnSpPr>
            <p:cNvPr id="56" name="Straight Arrow Connector 55"/>
            <p:cNvCxnSpPr/>
            <p:nvPr/>
          </p:nvCxnSpPr>
          <p:spPr>
            <a:xfrm flipV="1">
              <a:off x="5105400" y="4076701"/>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5105400" y="4572000"/>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5">
              <a:hlinkClick r:id="rId3" action="ppaction://hlinksldjump"/>
            </p:cNvPr>
            <p:cNvSpPr>
              <a:spLocks noChangeAspect="1" noChangeArrowheads="1"/>
            </p:cNvSpPr>
            <p:nvPr/>
          </p:nvSpPr>
          <p:spPr bwMode="auto">
            <a:xfrm>
              <a:off x="5867400" y="3810000"/>
              <a:ext cx="2212848"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latin typeface="Arial" pitchFamily="34" charset="0"/>
                  <a:cs typeface="Arial" pitchFamily="34" charset="0"/>
                </a:rPr>
                <a:t>聯繫</a:t>
              </a:r>
            </a:p>
          </p:txBody>
        </p:sp>
        <p:sp>
          <p:nvSpPr>
            <p:cNvPr id="43" name="Oval 5">
              <a:hlinkClick r:id="rId3" action="ppaction://hlinksldjump"/>
            </p:cNvPr>
            <p:cNvSpPr>
              <a:spLocks noChangeAspect="1" noChangeArrowheads="1"/>
            </p:cNvSpPr>
            <p:nvPr/>
          </p:nvSpPr>
          <p:spPr bwMode="auto">
            <a:xfrm>
              <a:off x="5867400" y="4419600"/>
              <a:ext cx="2212848"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latin typeface="Arial" pitchFamily="34" charset="0"/>
                  <a:cs typeface="Arial" pitchFamily="34" charset="0"/>
                </a:rPr>
                <a:t>社群關係</a:t>
              </a:r>
            </a:p>
          </p:txBody>
        </p:sp>
      </p:grpSp>
      <p:grpSp>
        <p:nvGrpSpPr>
          <p:cNvPr id="5" name="Group 59"/>
          <p:cNvGrpSpPr/>
          <p:nvPr/>
        </p:nvGrpSpPr>
        <p:grpSpPr>
          <a:xfrm>
            <a:off x="5254752" y="2438401"/>
            <a:ext cx="2974848" cy="1142999"/>
            <a:chOff x="5105400" y="2438401"/>
            <a:chExt cx="2974848" cy="1142999"/>
          </a:xfrm>
        </p:grpSpPr>
        <p:cxnSp>
          <p:nvCxnSpPr>
            <p:cNvPr id="54" name="Straight Arrow Connector 53"/>
            <p:cNvCxnSpPr/>
            <p:nvPr/>
          </p:nvCxnSpPr>
          <p:spPr>
            <a:xfrm flipV="1">
              <a:off x="5105400" y="2628901"/>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5105400" y="3124200"/>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Oval 5">
              <a:hlinkClick r:id="rId3" action="ppaction://hlinksldjump"/>
            </p:cNvPr>
            <p:cNvSpPr>
              <a:spLocks noChangeAspect="1" noChangeArrowheads="1"/>
            </p:cNvSpPr>
            <p:nvPr/>
          </p:nvSpPr>
          <p:spPr bwMode="auto">
            <a:xfrm>
              <a:off x="5867400" y="2438401"/>
              <a:ext cx="22128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競爭</a:t>
              </a:r>
            </a:p>
          </p:txBody>
        </p:sp>
        <p:sp>
          <p:nvSpPr>
            <p:cNvPr id="41" name="Oval 5">
              <a:hlinkClick r:id="rId3" action="ppaction://hlinksldjump"/>
            </p:cNvPr>
            <p:cNvSpPr>
              <a:spLocks noChangeAspect="1" noChangeArrowheads="1"/>
            </p:cNvSpPr>
            <p:nvPr/>
          </p:nvSpPr>
          <p:spPr bwMode="auto">
            <a:xfrm>
              <a:off x="5867400" y="3048001"/>
              <a:ext cx="22128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社會權力</a:t>
              </a:r>
            </a:p>
          </p:txBody>
        </p:sp>
      </p:grpSp>
      <p:grpSp>
        <p:nvGrpSpPr>
          <p:cNvPr id="6" name="Group 52"/>
          <p:cNvGrpSpPr/>
          <p:nvPr/>
        </p:nvGrpSpPr>
        <p:grpSpPr>
          <a:xfrm>
            <a:off x="5254752" y="914401"/>
            <a:ext cx="2974848" cy="1142999"/>
            <a:chOff x="5105400" y="914401"/>
            <a:chExt cx="2974848" cy="1142999"/>
          </a:xfrm>
        </p:grpSpPr>
        <p:cxnSp>
          <p:nvCxnSpPr>
            <p:cNvPr id="46" name="Straight Arrow Connector 45"/>
            <p:cNvCxnSpPr>
              <a:endCxn id="38" idx="2"/>
            </p:cNvCxnSpPr>
            <p:nvPr/>
          </p:nvCxnSpPr>
          <p:spPr>
            <a:xfrm flipV="1">
              <a:off x="5105400" y="1181101"/>
              <a:ext cx="762000" cy="26669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5105400" y="1676400"/>
              <a:ext cx="7620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5">
              <a:hlinkClick r:id="rId3" action="ppaction://hlinksldjump"/>
            </p:cNvPr>
            <p:cNvSpPr>
              <a:spLocks noChangeAspect="1" noChangeArrowheads="1"/>
            </p:cNvSpPr>
            <p:nvPr/>
          </p:nvSpPr>
          <p:spPr bwMode="auto">
            <a:xfrm>
              <a:off x="5867400" y="914401"/>
              <a:ext cx="2212848"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作業</a:t>
              </a:r>
              <a:endParaRPr lang="en-US" altLang="zh-TW" sz="3600" b="1" dirty="0" smtClean="0">
                <a:solidFill>
                  <a:schemeClr val="tx1"/>
                </a:solidFill>
                <a:latin typeface="Arial" pitchFamily="34" charset="0"/>
                <a:cs typeface="Arial" pitchFamily="34" charset="0"/>
              </a:endParaRPr>
            </a:p>
          </p:txBody>
        </p:sp>
        <p:sp>
          <p:nvSpPr>
            <p:cNvPr id="39" name="Oval 5">
              <a:hlinkClick r:id="rId3" action="ppaction://hlinksldjump"/>
            </p:cNvPr>
            <p:cNvSpPr>
              <a:spLocks noChangeAspect="1" noChangeArrowheads="1"/>
            </p:cNvSpPr>
            <p:nvPr/>
          </p:nvSpPr>
          <p:spPr bwMode="auto">
            <a:xfrm>
              <a:off x="5867400" y="1524001"/>
              <a:ext cx="2212848"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努力</a:t>
              </a:r>
              <a:endParaRPr lang="en-US" altLang="zh-TW" sz="3600" b="1" dirty="0" smtClean="0">
                <a:solidFill>
                  <a:schemeClr val="tx1"/>
                </a:solidFill>
                <a:latin typeface="Arial" pitchFamily="34" charset="0"/>
                <a:cs typeface="Arial" pitchFamily="34" charset="0"/>
              </a:endParaRPr>
            </a:p>
          </p:txBody>
        </p:sp>
      </p:grpSp>
      <p:sp>
        <p:nvSpPr>
          <p:cNvPr id="2" name="Title 1"/>
          <p:cNvSpPr>
            <a:spLocks noGrp="1"/>
          </p:cNvSpPr>
          <p:nvPr>
            <p:ph type="title"/>
          </p:nvPr>
        </p:nvSpPr>
        <p:spPr>
          <a:xfrm>
            <a:off x="457200" y="0"/>
            <a:ext cx="8229600" cy="868362"/>
          </a:xfrm>
        </p:spPr>
        <p:txBody>
          <a:bodyPr wrap="square" lIns="91440" tIns="45720" rIns="91440" bIns="45720" numCol="1" anchorCtr="0" compatLnSpc="1">
            <a:prstTxWarp prst="textNoShape">
              <a:avLst/>
            </a:prstTxWarp>
            <a:normAutofit fontScale="90000"/>
          </a:bodyPr>
          <a:lstStyle/>
          <a:p>
            <a:pPr eaLnBrk="1" hangingPunct="1"/>
            <a:r>
              <a:rPr lang="en-US" alt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rPr>
              <a:t>Inventory of School Motivation</a:t>
            </a:r>
            <a:endParaRPr 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8444" name="Slide Number Placeholder 15"/>
          <p:cNvSpPr>
            <a:spLocks noGrp="1"/>
          </p:cNvSpPr>
          <p:nvPr>
            <p:ph type="sldNum" sz="quarter" idx="12"/>
          </p:nvPr>
        </p:nvSpPr>
        <p:spPr bwMode="auto">
          <a:xfrm>
            <a:off x="6858000" y="6400800"/>
            <a:ext cx="2133600" cy="365125"/>
          </a:xfrm>
          <a:ln>
            <a:miter lim="800000"/>
            <a:headEnd/>
            <a:tailEnd/>
          </a:ln>
        </p:spPr>
        <p:txBody>
          <a:bodyPr/>
          <a:lstStyle/>
          <a:p>
            <a:fld id="{F4379653-60E2-447C-A619-15F9E5920FBC}" type="slidenum">
              <a:rPr lang="en-AU" altLang="zh-TW"/>
              <a:pPr/>
              <a:t>70</a:t>
            </a:fld>
            <a:endParaRPr lang="en-AU" altLang="zh-TW"/>
          </a:p>
        </p:txBody>
      </p:sp>
      <p:grpSp>
        <p:nvGrpSpPr>
          <p:cNvPr id="7" name="Group 23"/>
          <p:cNvGrpSpPr/>
          <p:nvPr/>
        </p:nvGrpSpPr>
        <p:grpSpPr>
          <a:xfrm>
            <a:off x="454152" y="2767082"/>
            <a:ext cx="1981200" cy="1804918"/>
            <a:chOff x="76200" y="2462282"/>
            <a:chExt cx="1981200" cy="1804918"/>
          </a:xfrm>
        </p:grpSpPr>
        <p:sp>
          <p:nvSpPr>
            <p:cNvPr id="14" name="Oval 15"/>
            <p:cNvSpPr>
              <a:spLocks noChangeAspect="1" noChangeArrowheads="1"/>
            </p:cNvSpPr>
            <p:nvPr/>
          </p:nvSpPr>
          <p:spPr bwMode="auto">
            <a:xfrm>
              <a:off x="76200" y="2462282"/>
              <a:ext cx="1981200" cy="1804918"/>
            </a:xfrm>
            <a:prstGeom prst="ellipse">
              <a:avLst/>
            </a:prstGeom>
            <a:solidFill>
              <a:schemeClr val="accent3">
                <a:lumMod val="20000"/>
                <a:lumOff val="80000"/>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endParaRPr lang="en-GB" altLang="zh-TW" sz="2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Times New Roman" pitchFamily="18" charset="0"/>
              </a:endParaRPr>
            </a:p>
          </p:txBody>
        </p:sp>
        <p:sp>
          <p:nvSpPr>
            <p:cNvPr id="16" name="TextBox 15"/>
            <p:cNvSpPr txBox="1"/>
            <p:nvPr/>
          </p:nvSpPr>
          <p:spPr>
            <a:xfrm>
              <a:off x="102425" y="2763000"/>
              <a:ext cx="1905000" cy="1274195"/>
            </a:xfrm>
            <a:prstGeom prst="rect">
              <a:avLst/>
            </a:prstGeom>
            <a:noFill/>
          </p:spPr>
          <p:txBody>
            <a:bodyPr wrap="square" rtlCol="0">
              <a:spAutoFit/>
            </a:bodyPr>
            <a:lstStyle/>
            <a:p>
              <a:pPr algn="ctr"/>
              <a:r>
                <a:rPr lang="zh-TW" altLang="en-US" sz="4800" b="1" dirty="0" smtClean="0">
                  <a:latin typeface="Arial" pitchFamily="34" charset="0"/>
                  <a:cs typeface="Arial" pitchFamily="34" charset="0"/>
                </a:rPr>
                <a:t>成就目標</a:t>
              </a:r>
              <a:endParaRPr lang="en-US" sz="4800" b="1" dirty="0">
                <a:latin typeface="Arial" pitchFamily="34" charset="0"/>
                <a:cs typeface="Arial" pitchFamily="34" charset="0"/>
              </a:endParaRPr>
            </a:p>
          </p:txBody>
        </p:sp>
      </p:grpSp>
      <p:grpSp>
        <p:nvGrpSpPr>
          <p:cNvPr id="8" name="Group 36"/>
          <p:cNvGrpSpPr/>
          <p:nvPr/>
        </p:nvGrpSpPr>
        <p:grpSpPr>
          <a:xfrm>
            <a:off x="1901952" y="1065329"/>
            <a:ext cx="3432048" cy="5336942"/>
            <a:chOff x="1752600" y="1065329"/>
            <a:chExt cx="3432048" cy="5336942"/>
          </a:xfrm>
        </p:grpSpPr>
        <p:sp>
          <p:nvSpPr>
            <p:cNvPr id="19" name="Oval 5">
              <a:hlinkClick r:id="rId3" action="ppaction://hlinksldjump"/>
            </p:cNvPr>
            <p:cNvSpPr>
              <a:spLocks noChangeAspect="1" noChangeArrowheads="1"/>
            </p:cNvSpPr>
            <p:nvPr/>
          </p:nvSpPr>
          <p:spPr bwMode="auto">
            <a:xfrm>
              <a:off x="2971800" y="2514601"/>
              <a:ext cx="2212848" cy="1068271"/>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表現動機</a:t>
              </a:r>
              <a:endParaRPr lang="en-US" altLang="zh-TW" sz="3600" b="1" dirty="0" smtClean="0">
                <a:solidFill>
                  <a:schemeClr val="tx1"/>
                </a:solidFill>
                <a:latin typeface="Arial" pitchFamily="34" charset="0"/>
                <a:cs typeface="Arial" pitchFamily="34" charset="0"/>
              </a:endParaRPr>
            </a:p>
          </p:txBody>
        </p:sp>
        <p:sp>
          <p:nvSpPr>
            <p:cNvPr id="22" name="Oval 5">
              <a:hlinkClick r:id="rId3" action="ppaction://hlinksldjump"/>
            </p:cNvPr>
            <p:cNvSpPr>
              <a:spLocks noChangeAspect="1" noChangeArrowheads="1"/>
            </p:cNvSpPr>
            <p:nvPr/>
          </p:nvSpPr>
          <p:spPr bwMode="auto">
            <a:xfrm>
              <a:off x="2971801" y="3886200"/>
              <a:ext cx="2209799" cy="1069848"/>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latin typeface="Arial" pitchFamily="34" charset="0"/>
                  <a:cs typeface="Arial" pitchFamily="34" charset="0"/>
                </a:rPr>
                <a:t>社會動機</a:t>
              </a:r>
              <a:endParaRPr lang="en-US" altLang="zh-TW" sz="3600" b="1" dirty="0" smtClean="0">
                <a:latin typeface="Arial" pitchFamily="34" charset="0"/>
                <a:cs typeface="Arial" pitchFamily="34" charset="0"/>
              </a:endParaRPr>
            </a:p>
          </p:txBody>
        </p:sp>
        <p:sp>
          <p:nvSpPr>
            <p:cNvPr id="21" name="Oval 5">
              <a:hlinkClick r:id="rId3" action="ppaction://hlinksldjump"/>
            </p:cNvPr>
            <p:cNvSpPr>
              <a:spLocks noChangeAspect="1" noChangeArrowheads="1"/>
            </p:cNvSpPr>
            <p:nvPr/>
          </p:nvSpPr>
          <p:spPr bwMode="auto">
            <a:xfrm>
              <a:off x="2971800" y="5334000"/>
              <a:ext cx="2212848" cy="1068271"/>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外在動機</a:t>
              </a:r>
              <a:endParaRPr lang="en-US" altLang="zh-TW" sz="3600" b="1" dirty="0">
                <a:solidFill>
                  <a:schemeClr val="tx1"/>
                </a:solidFill>
                <a:latin typeface="Arial" pitchFamily="34" charset="0"/>
                <a:cs typeface="Arial" pitchFamily="34" charset="0"/>
              </a:endParaRPr>
            </a:p>
          </p:txBody>
        </p:sp>
        <p:cxnSp>
          <p:nvCxnSpPr>
            <p:cNvPr id="26" name="Straight Arrow Connector 25"/>
            <p:cNvCxnSpPr>
              <a:endCxn id="20" idx="2"/>
            </p:cNvCxnSpPr>
            <p:nvPr/>
          </p:nvCxnSpPr>
          <p:spPr>
            <a:xfrm rot="5400000" flipH="1" flipV="1">
              <a:off x="1714132" y="1637933"/>
              <a:ext cx="1296136" cy="12192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19" idx="2"/>
            </p:cNvCxnSpPr>
            <p:nvPr/>
          </p:nvCxnSpPr>
          <p:spPr>
            <a:xfrm flipV="1">
              <a:off x="2209800" y="3048737"/>
              <a:ext cx="762000" cy="30406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2" idx="2"/>
            </p:cNvCxnSpPr>
            <p:nvPr/>
          </p:nvCxnSpPr>
          <p:spPr>
            <a:xfrm>
              <a:off x="2209800" y="3962400"/>
              <a:ext cx="762001" cy="45872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16200000" flipH="1">
              <a:off x="1714132" y="4534268"/>
              <a:ext cx="1296136" cy="12192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5">
              <a:hlinkClick r:id="rId3" action="ppaction://hlinksldjump"/>
            </p:cNvPr>
            <p:cNvSpPr>
              <a:spLocks noChangeAspect="1" noChangeArrowheads="1"/>
            </p:cNvSpPr>
            <p:nvPr/>
          </p:nvSpPr>
          <p:spPr bwMode="auto">
            <a:xfrm>
              <a:off x="2971800" y="1065329"/>
              <a:ext cx="2212848" cy="1068271"/>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3600" b="1" dirty="0" smtClean="0">
                  <a:solidFill>
                    <a:schemeClr val="tx1"/>
                  </a:solidFill>
                  <a:latin typeface="Arial" pitchFamily="34" charset="0"/>
                  <a:cs typeface="Arial" pitchFamily="34" charset="0"/>
                </a:rPr>
                <a:t>內在動機</a:t>
              </a:r>
              <a:endParaRPr lang="en-US" altLang="zh-TW" sz="3600" b="1" dirty="0" smtClean="0">
                <a:solidFill>
                  <a:schemeClr val="tx1"/>
                </a:solidFill>
                <a:latin typeface="Arial" pitchFamily="34" charset="0"/>
                <a:cs typeface="Arial" pitchFamily="34" charset="0"/>
              </a:endParaRPr>
            </a:p>
          </p:txBody>
        </p:sp>
      </p:grpSp>
      <p:sp>
        <p:nvSpPr>
          <p:cNvPr id="63" name="TextBox 62"/>
          <p:cNvSpPr txBox="1"/>
          <p:nvPr/>
        </p:nvSpPr>
        <p:spPr>
          <a:xfrm>
            <a:off x="454152" y="6172200"/>
            <a:ext cx="2642262" cy="400110"/>
          </a:xfrm>
          <a:prstGeom prst="rect">
            <a:avLst/>
          </a:prstGeom>
          <a:solidFill>
            <a:schemeClr val="accent3">
              <a:lumMod val="20000"/>
              <a:lumOff val="80000"/>
            </a:schemeClr>
          </a:solidFill>
        </p:spPr>
        <p:txBody>
          <a:bodyPr wrap="none" rtlCol="0">
            <a:spAutoFit/>
          </a:bodyPr>
          <a:lstStyle/>
          <a:p>
            <a:r>
              <a:rPr lang="en-US" sz="2000" b="1" dirty="0" err="1" smtClean="0">
                <a:latin typeface="Arial" pitchFamily="34" charset="0"/>
                <a:cs typeface="Arial" pitchFamily="34" charset="0"/>
              </a:rPr>
              <a:t>McInerney</a:t>
            </a:r>
            <a:r>
              <a:rPr lang="en-US" sz="2000" b="1" dirty="0" smtClean="0">
                <a:latin typeface="Arial" pitchFamily="34" charset="0"/>
                <a:cs typeface="Arial" pitchFamily="34" charset="0"/>
              </a:rPr>
              <a:t>, D. (2010)</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wrap="square" lIns="91440" tIns="45720" rIns="91440" bIns="45720" numCol="1" anchorCtr="0" compatLnSpc="1">
            <a:prstTxWarp prst="textNoShape">
              <a:avLst/>
            </a:prstTxWarp>
            <a:normAutofit fontScale="90000"/>
          </a:bodyPr>
          <a:lstStyle/>
          <a:p>
            <a:pPr eaLnBrk="1" hangingPunct="1"/>
            <a:r>
              <a:rPr lang="en-US" alt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rPr>
              <a:t>Inventory of School Motivation</a:t>
            </a:r>
            <a:endParaRPr lang="zh-TW" b="1" dirty="0" smtClean="0">
              <a:ln w="12700">
                <a:solidFill>
                  <a:schemeClr val="tx2">
                    <a:satMod val="155000"/>
                  </a:schemeClr>
                </a:solidFill>
                <a:prstDash val="solid"/>
              </a:ln>
              <a:solidFill>
                <a:srgbClr val="3D6AA1"/>
              </a:solidFill>
              <a:effectLst>
                <a:outerShdw blurRad="41275" dist="20320" dir="1800000" algn="tl" rotWithShape="0">
                  <a:srgbClr val="000000">
                    <a:alpha val="40000"/>
                  </a:srgbClr>
                </a:outerShdw>
              </a:effectLst>
              <a:latin typeface="Arial" pitchFamily="34" charset="0"/>
              <a:cs typeface="Arial" pitchFamily="34" charset="0"/>
            </a:endParaRPr>
          </a:p>
        </p:txBody>
      </p:sp>
      <p:sp>
        <p:nvSpPr>
          <p:cNvPr id="18444" name="Slide Number Placeholder 15"/>
          <p:cNvSpPr>
            <a:spLocks noGrp="1"/>
          </p:cNvSpPr>
          <p:nvPr>
            <p:ph type="sldNum" sz="quarter" idx="12"/>
          </p:nvPr>
        </p:nvSpPr>
        <p:spPr bwMode="auto">
          <a:xfrm>
            <a:off x="6858000" y="6400800"/>
            <a:ext cx="2133600" cy="365125"/>
          </a:xfrm>
          <a:ln>
            <a:miter lim="800000"/>
            <a:headEnd/>
            <a:tailEnd/>
          </a:ln>
        </p:spPr>
        <p:txBody>
          <a:bodyPr/>
          <a:lstStyle/>
          <a:p>
            <a:fld id="{F4379653-60E2-447C-A619-15F9E5920FBC}" type="slidenum">
              <a:rPr lang="en-AU" altLang="zh-TW"/>
              <a:pPr/>
              <a:t>71</a:t>
            </a:fld>
            <a:endParaRPr lang="en-AU" altLang="zh-TW"/>
          </a:p>
        </p:txBody>
      </p:sp>
      <p:grpSp>
        <p:nvGrpSpPr>
          <p:cNvPr id="3" name="Group 23"/>
          <p:cNvGrpSpPr/>
          <p:nvPr/>
        </p:nvGrpSpPr>
        <p:grpSpPr>
          <a:xfrm>
            <a:off x="0" y="2895600"/>
            <a:ext cx="1371600" cy="1500119"/>
            <a:chOff x="76200" y="2462282"/>
            <a:chExt cx="1981200" cy="1804918"/>
          </a:xfrm>
        </p:grpSpPr>
        <p:sp>
          <p:nvSpPr>
            <p:cNvPr id="14" name="Oval 15"/>
            <p:cNvSpPr>
              <a:spLocks noChangeAspect="1" noChangeArrowheads="1"/>
            </p:cNvSpPr>
            <p:nvPr/>
          </p:nvSpPr>
          <p:spPr bwMode="auto">
            <a:xfrm>
              <a:off x="76200" y="2462282"/>
              <a:ext cx="1981200" cy="1804918"/>
            </a:xfrm>
            <a:prstGeom prst="ellipse">
              <a:avLst/>
            </a:prstGeom>
            <a:solidFill>
              <a:schemeClr val="accent3">
                <a:lumMod val="20000"/>
                <a:lumOff val="80000"/>
              </a:schemeClr>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endParaRPr lang="en-GB" altLang="zh-TW"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cs typeface="Times New Roman" pitchFamily="18" charset="0"/>
              </a:endParaRPr>
            </a:p>
          </p:txBody>
        </p:sp>
        <p:sp>
          <p:nvSpPr>
            <p:cNvPr id="16" name="TextBox 15"/>
            <p:cNvSpPr txBox="1"/>
            <p:nvPr/>
          </p:nvSpPr>
          <p:spPr>
            <a:xfrm>
              <a:off x="114300" y="2862259"/>
              <a:ext cx="1905000" cy="1177590"/>
            </a:xfrm>
            <a:prstGeom prst="rect">
              <a:avLst/>
            </a:prstGeom>
            <a:noFill/>
          </p:spPr>
          <p:txBody>
            <a:bodyPr wrap="square" rtlCol="0">
              <a:spAutoFit/>
            </a:bodyPr>
            <a:lstStyle/>
            <a:p>
              <a:pPr algn="ctr"/>
              <a:r>
                <a:rPr lang="zh-TW" altLang="en-US" sz="3600" b="1" dirty="0" smtClean="0">
                  <a:latin typeface="Arial" pitchFamily="34" charset="0"/>
                  <a:cs typeface="Arial" pitchFamily="34" charset="0"/>
                </a:rPr>
                <a:t>成就目標</a:t>
              </a:r>
              <a:endParaRPr lang="en-US" sz="3600" b="1" dirty="0">
                <a:latin typeface="Arial" pitchFamily="34" charset="0"/>
                <a:cs typeface="Arial" pitchFamily="34" charset="0"/>
              </a:endParaRPr>
            </a:p>
          </p:txBody>
        </p:sp>
      </p:grpSp>
      <p:grpSp>
        <p:nvGrpSpPr>
          <p:cNvPr id="4" name="Group 86"/>
          <p:cNvGrpSpPr/>
          <p:nvPr/>
        </p:nvGrpSpPr>
        <p:grpSpPr>
          <a:xfrm>
            <a:off x="1295400" y="2362200"/>
            <a:ext cx="3051048" cy="1144471"/>
            <a:chOff x="1295400" y="2362200"/>
            <a:chExt cx="3051048" cy="1144471"/>
          </a:xfrm>
        </p:grpSpPr>
        <p:cxnSp>
          <p:nvCxnSpPr>
            <p:cNvPr id="54" name="Straight Arrow Connector 53"/>
            <p:cNvCxnSpPr/>
            <p:nvPr/>
          </p:nvCxnSpPr>
          <p:spPr>
            <a:xfrm flipV="1">
              <a:off x="2362200" y="2554173"/>
              <a:ext cx="762000" cy="2666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362200" y="3049472"/>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Oval 5">
              <a:hlinkClick r:id="rId3" action="ppaction://hlinksldjump"/>
            </p:cNvPr>
            <p:cNvSpPr>
              <a:spLocks noChangeAspect="1" noChangeArrowheads="1"/>
            </p:cNvSpPr>
            <p:nvPr/>
          </p:nvSpPr>
          <p:spPr bwMode="auto">
            <a:xfrm>
              <a:off x="3124200" y="2363672"/>
              <a:ext cx="12222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競爭</a:t>
              </a:r>
              <a:endParaRPr lang="en-US" altLang="zh-TW" sz="2800" b="1" dirty="0">
                <a:solidFill>
                  <a:schemeClr val="tx1"/>
                </a:solidFill>
                <a:latin typeface="Arial" pitchFamily="34" charset="0"/>
                <a:cs typeface="Arial" pitchFamily="34" charset="0"/>
              </a:endParaRPr>
            </a:p>
          </p:txBody>
        </p:sp>
        <p:sp>
          <p:nvSpPr>
            <p:cNvPr id="41" name="Oval 5">
              <a:hlinkClick r:id="rId3" action="ppaction://hlinksldjump"/>
            </p:cNvPr>
            <p:cNvSpPr>
              <a:spLocks noChangeAspect="1" noChangeArrowheads="1"/>
            </p:cNvSpPr>
            <p:nvPr/>
          </p:nvSpPr>
          <p:spPr bwMode="auto">
            <a:xfrm>
              <a:off x="3124200" y="2973272"/>
              <a:ext cx="1222248" cy="533399"/>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社會權力</a:t>
              </a:r>
              <a:endParaRPr lang="en-US" altLang="zh-TW" sz="2800" b="1" dirty="0" smtClean="0">
                <a:solidFill>
                  <a:schemeClr val="tx1"/>
                </a:solidFill>
                <a:latin typeface="Arial" pitchFamily="34" charset="0"/>
                <a:cs typeface="Arial" pitchFamily="34" charset="0"/>
              </a:endParaRPr>
            </a:p>
          </p:txBody>
        </p:sp>
        <p:sp>
          <p:nvSpPr>
            <p:cNvPr id="19" name="Oval 5">
              <a:hlinkClick r:id="rId3" action="ppaction://hlinksldjump"/>
            </p:cNvPr>
            <p:cNvSpPr>
              <a:spLocks noChangeAspect="1" noChangeArrowheads="1"/>
            </p:cNvSpPr>
            <p:nvPr/>
          </p:nvSpPr>
          <p:spPr bwMode="auto">
            <a:xfrm>
              <a:off x="1600200" y="2362200"/>
              <a:ext cx="1143000" cy="1068271"/>
            </a:xfrm>
            <a:prstGeom prst="ellipse">
              <a:avLst/>
            </a:prstGeom>
            <a:ln>
              <a:headEnd/>
              <a:tailEnd/>
            </a:ln>
            <a:scene3d>
              <a:camera prst="orthographicFront"/>
              <a:lightRig rig="flat" dir="t">
                <a:rot lat="0" lon="0" rev="18900000"/>
              </a:lightRig>
            </a:scene3d>
            <a:sp3d>
              <a:bevelT/>
            </a:sp3d>
          </p:spPr>
          <p:style>
            <a:lnRef idx="1">
              <a:schemeClr val="accent3"/>
            </a:lnRef>
            <a:fillRef idx="2">
              <a:schemeClr val="accent3"/>
            </a:fillRef>
            <a:effectRef idx="1">
              <a:schemeClr val="accent3"/>
            </a:effectRef>
            <a:fontRef idx="minor">
              <a:schemeClr val="dk1"/>
            </a:fontRef>
          </p:style>
          <p:txBody>
            <a:bodyPr wrap="square"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表現動機</a:t>
              </a:r>
              <a:endParaRPr lang="en-US" altLang="zh-TW" sz="2800" b="1" dirty="0">
                <a:solidFill>
                  <a:schemeClr val="tx1"/>
                </a:solidFill>
                <a:latin typeface="Arial" pitchFamily="34" charset="0"/>
                <a:cs typeface="Arial" pitchFamily="34" charset="0"/>
              </a:endParaRPr>
            </a:p>
          </p:txBody>
        </p:sp>
        <p:cxnSp>
          <p:nvCxnSpPr>
            <p:cNvPr id="28" name="Straight Arrow Connector 27"/>
            <p:cNvCxnSpPr/>
            <p:nvPr/>
          </p:nvCxnSpPr>
          <p:spPr>
            <a:xfrm flipV="1">
              <a:off x="1295400" y="3048000"/>
              <a:ext cx="304800" cy="2286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 name="Group 87"/>
          <p:cNvGrpSpPr/>
          <p:nvPr/>
        </p:nvGrpSpPr>
        <p:grpSpPr>
          <a:xfrm>
            <a:off x="1295400" y="3657600"/>
            <a:ext cx="3073350" cy="1146048"/>
            <a:chOff x="1295400" y="3657600"/>
            <a:chExt cx="3073350" cy="1146048"/>
          </a:xfrm>
        </p:grpSpPr>
        <p:cxnSp>
          <p:nvCxnSpPr>
            <p:cNvPr id="56" name="Straight Arrow Connector 55"/>
            <p:cNvCxnSpPr/>
            <p:nvPr/>
          </p:nvCxnSpPr>
          <p:spPr>
            <a:xfrm flipV="1">
              <a:off x="2362200" y="3886200"/>
              <a:ext cx="762000" cy="2666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2362200" y="4381499"/>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Oval 5">
              <a:hlinkClick r:id="rId3" action="ppaction://hlinksldjump"/>
            </p:cNvPr>
            <p:cNvSpPr>
              <a:spLocks noChangeAspect="1" noChangeArrowheads="1"/>
            </p:cNvSpPr>
            <p:nvPr/>
          </p:nvSpPr>
          <p:spPr bwMode="auto">
            <a:xfrm>
              <a:off x="3146502" y="3657600"/>
              <a:ext cx="1219200"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latin typeface="Arial" pitchFamily="34" charset="0"/>
                  <a:cs typeface="Arial" pitchFamily="34" charset="0"/>
                </a:rPr>
                <a:t>聯繫</a:t>
              </a:r>
              <a:endParaRPr lang="en-US" altLang="zh-TW" sz="2800" b="1" dirty="0" smtClean="0">
                <a:latin typeface="Arial" pitchFamily="34" charset="0"/>
                <a:cs typeface="Arial" pitchFamily="34" charset="0"/>
              </a:endParaRPr>
            </a:p>
          </p:txBody>
        </p:sp>
        <p:sp>
          <p:nvSpPr>
            <p:cNvPr id="43" name="Oval 5">
              <a:hlinkClick r:id="rId3" action="ppaction://hlinksldjump"/>
            </p:cNvPr>
            <p:cNvSpPr>
              <a:spLocks noChangeAspect="1" noChangeArrowheads="1"/>
            </p:cNvSpPr>
            <p:nvPr/>
          </p:nvSpPr>
          <p:spPr bwMode="auto">
            <a:xfrm>
              <a:off x="3146502" y="4267200"/>
              <a:ext cx="1222248" cy="533399"/>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latin typeface="Arial" pitchFamily="34" charset="0"/>
                  <a:cs typeface="Arial" pitchFamily="34" charset="0"/>
                </a:rPr>
                <a:t>社群關係</a:t>
              </a:r>
            </a:p>
          </p:txBody>
        </p:sp>
        <p:sp>
          <p:nvSpPr>
            <p:cNvPr id="22" name="Oval 5">
              <a:hlinkClick r:id="rId3" action="ppaction://hlinksldjump"/>
            </p:cNvPr>
            <p:cNvSpPr>
              <a:spLocks noChangeAspect="1" noChangeArrowheads="1"/>
            </p:cNvSpPr>
            <p:nvPr/>
          </p:nvSpPr>
          <p:spPr bwMode="auto">
            <a:xfrm>
              <a:off x="1600200" y="3733800"/>
              <a:ext cx="1146047" cy="1069848"/>
            </a:xfrm>
            <a:prstGeom prst="ellipse">
              <a:avLst/>
            </a:prstGeom>
            <a:solidFill>
              <a:srgbClr val="FFFFCC"/>
            </a:solidFill>
            <a:ln w="762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chorCtr="1">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latin typeface="Arial" pitchFamily="34" charset="0"/>
                  <a:cs typeface="Arial" pitchFamily="34" charset="0"/>
                </a:rPr>
                <a:t>社會動機</a:t>
              </a:r>
              <a:endParaRPr lang="en-US" altLang="zh-TW" sz="2800" b="1" dirty="0" smtClean="0">
                <a:latin typeface="Arial" pitchFamily="34" charset="0"/>
                <a:cs typeface="Arial" pitchFamily="34" charset="0"/>
              </a:endParaRPr>
            </a:p>
          </p:txBody>
        </p:sp>
        <p:cxnSp>
          <p:nvCxnSpPr>
            <p:cNvPr id="30" name="Straight Arrow Connector 29"/>
            <p:cNvCxnSpPr/>
            <p:nvPr/>
          </p:nvCxnSpPr>
          <p:spPr>
            <a:xfrm>
              <a:off x="1295400" y="3962400"/>
              <a:ext cx="304800" cy="1524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6" name="Group 88"/>
          <p:cNvGrpSpPr/>
          <p:nvPr/>
        </p:nvGrpSpPr>
        <p:grpSpPr>
          <a:xfrm>
            <a:off x="990600" y="4343400"/>
            <a:ext cx="3352800" cy="1830271"/>
            <a:chOff x="990600" y="4343400"/>
            <a:chExt cx="3352800" cy="1830271"/>
          </a:xfrm>
        </p:grpSpPr>
        <p:cxnSp>
          <p:nvCxnSpPr>
            <p:cNvPr id="58" name="Straight Arrow Connector 57"/>
            <p:cNvCxnSpPr/>
            <p:nvPr/>
          </p:nvCxnSpPr>
          <p:spPr>
            <a:xfrm flipV="1">
              <a:off x="2362200" y="5257800"/>
              <a:ext cx="762000" cy="2666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2362200" y="5753099"/>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4" name="Oval 5">
              <a:hlinkClick r:id="rId3" action="ppaction://hlinksldjump"/>
            </p:cNvPr>
            <p:cNvSpPr>
              <a:spLocks noChangeAspect="1" noChangeArrowheads="1"/>
            </p:cNvSpPr>
            <p:nvPr/>
          </p:nvSpPr>
          <p:spPr bwMode="auto">
            <a:xfrm>
              <a:off x="3124200" y="5029201"/>
              <a:ext cx="1219200"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稱讚</a:t>
              </a:r>
              <a:endParaRPr lang="en-US" altLang="zh-TW" sz="2800" b="1" dirty="0">
                <a:solidFill>
                  <a:schemeClr val="tx1"/>
                </a:solidFill>
                <a:latin typeface="Arial" pitchFamily="34" charset="0"/>
                <a:cs typeface="Arial" pitchFamily="34" charset="0"/>
              </a:endParaRPr>
            </a:p>
          </p:txBody>
        </p:sp>
        <p:sp>
          <p:nvSpPr>
            <p:cNvPr id="45" name="Oval 5">
              <a:hlinkClick r:id="rId3" action="ppaction://hlinksldjump"/>
            </p:cNvPr>
            <p:cNvSpPr>
              <a:spLocks noChangeAspect="1" noChangeArrowheads="1"/>
            </p:cNvSpPr>
            <p:nvPr/>
          </p:nvSpPr>
          <p:spPr bwMode="auto">
            <a:xfrm>
              <a:off x="3124200" y="5638801"/>
              <a:ext cx="1219200" cy="533399"/>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獎勵</a:t>
              </a:r>
              <a:endParaRPr lang="en-US" altLang="zh-TW" sz="2800" b="1" dirty="0" smtClean="0">
                <a:solidFill>
                  <a:schemeClr val="tx1"/>
                </a:solidFill>
                <a:latin typeface="Arial" pitchFamily="34" charset="0"/>
                <a:cs typeface="Arial" pitchFamily="34" charset="0"/>
              </a:endParaRPr>
            </a:p>
          </p:txBody>
        </p:sp>
        <p:sp>
          <p:nvSpPr>
            <p:cNvPr id="21" name="Oval 5">
              <a:hlinkClick r:id="rId3" action="ppaction://hlinksldjump"/>
            </p:cNvPr>
            <p:cNvSpPr>
              <a:spLocks noChangeAspect="1" noChangeArrowheads="1"/>
            </p:cNvSpPr>
            <p:nvPr/>
          </p:nvSpPr>
          <p:spPr bwMode="auto">
            <a:xfrm>
              <a:off x="1600200" y="5105400"/>
              <a:ext cx="1146048" cy="1068271"/>
            </a:xfrm>
            <a:prstGeom prst="ellipse">
              <a:avLst/>
            </a:prstGeom>
            <a:ln>
              <a:headEnd/>
              <a:tailEnd/>
            </a:ln>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外在動機</a:t>
              </a:r>
              <a:endParaRPr lang="en-US" altLang="zh-TW" sz="2800" b="1" dirty="0">
                <a:solidFill>
                  <a:schemeClr val="tx1"/>
                </a:solidFill>
                <a:latin typeface="Arial" pitchFamily="34" charset="0"/>
                <a:cs typeface="Arial" pitchFamily="34" charset="0"/>
              </a:endParaRPr>
            </a:p>
          </p:txBody>
        </p:sp>
        <p:cxnSp>
          <p:nvCxnSpPr>
            <p:cNvPr id="36" name="Straight Arrow Connector 35"/>
            <p:cNvCxnSpPr/>
            <p:nvPr/>
          </p:nvCxnSpPr>
          <p:spPr>
            <a:xfrm rot="16200000" flipH="1">
              <a:off x="838200" y="4495800"/>
              <a:ext cx="990600" cy="6858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7" name="Group 85"/>
          <p:cNvGrpSpPr/>
          <p:nvPr/>
        </p:nvGrpSpPr>
        <p:grpSpPr>
          <a:xfrm>
            <a:off x="990600" y="990601"/>
            <a:ext cx="3391828" cy="1981199"/>
            <a:chOff x="990600" y="990601"/>
            <a:chExt cx="3391828" cy="1981199"/>
          </a:xfrm>
        </p:grpSpPr>
        <p:cxnSp>
          <p:nvCxnSpPr>
            <p:cNvPr id="46" name="Straight Arrow Connector 45"/>
            <p:cNvCxnSpPr>
              <a:endCxn id="38" idx="2"/>
            </p:cNvCxnSpPr>
            <p:nvPr/>
          </p:nvCxnSpPr>
          <p:spPr>
            <a:xfrm flipV="1">
              <a:off x="2384502" y="1257301"/>
              <a:ext cx="762000" cy="2667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362200" y="1676401"/>
              <a:ext cx="762000" cy="15240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Oval 5">
              <a:hlinkClick r:id="rId3" action="ppaction://hlinksldjump"/>
            </p:cNvPr>
            <p:cNvSpPr>
              <a:spLocks noChangeAspect="1" noChangeArrowheads="1"/>
            </p:cNvSpPr>
            <p:nvPr/>
          </p:nvSpPr>
          <p:spPr bwMode="auto">
            <a:xfrm>
              <a:off x="3146502" y="990601"/>
              <a:ext cx="1219200"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作業</a:t>
              </a:r>
              <a:endParaRPr lang="en-US" altLang="zh-TW" sz="2000" b="1" dirty="0">
                <a:solidFill>
                  <a:schemeClr val="tx1"/>
                </a:solidFill>
                <a:latin typeface="Arial" pitchFamily="34" charset="0"/>
                <a:cs typeface="Arial" pitchFamily="34" charset="0"/>
              </a:endParaRPr>
            </a:p>
          </p:txBody>
        </p:sp>
        <p:sp>
          <p:nvSpPr>
            <p:cNvPr id="39" name="Oval 5">
              <a:hlinkClick r:id="rId3" action="ppaction://hlinksldjump"/>
            </p:cNvPr>
            <p:cNvSpPr>
              <a:spLocks noChangeAspect="1" noChangeArrowheads="1"/>
            </p:cNvSpPr>
            <p:nvPr/>
          </p:nvSpPr>
          <p:spPr bwMode="auto">
            <a:xfrm>
              <a:off x="3124199" y="1600201"/>
              <a:ext cx="1258229" cy="533399"/>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努力</a:t>
              </a:r>
              <a:endParaRPr lang="en-US" altLang="zh-TW" sz="2800" b="1" dirty="0">
                <a:solidFill>
                  <a:schemeClr val="tx1"/>
                </a:solidFill>
                <a:latin typeface="Arial" pitchFamily="34" charset="0"/>
                <a:cs typeface="Arial" pitchFamily="34" charset="0"/>
              </a:endParaRPr>
            </a:p>
          </p:txBody>
        </p:sp>
        <p:cxnSp>
          <p:nvCxnSpPr>
            <p:cNvPr id="26" name="Straight Arrow Connector 25"/>
            <p:cNvCxnSpPr/>
            <p:nvPr/>
          </p:nvCxnSpPr>
          <p:spPr>
            <a:xfrm rot="5400000" flipH="1" flipV="1">
              <a:off x="800100" y="2095500"/>
              <a:ext cx="1066800" cy="68580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Oval 5">
              <a:hlinkClick r:id="rId3" action="ppaction://hlinksldjump"/>
            </p:cNvPr>
            <p:cNvSpPr>
              <a:spLocks noChangeAspect="1" noChangeArrowheads="1"/>
            </p:cNvSpPr>
            <p:nvPr/>
          </p:nvSpPr>
          <p:spPr bwMode="auto">
            <a:xfrm>
              <a:off x="1600200" y="1066800"/>
              <a:ext cx="1146048" cy="1068271"/>
            </a:xfrm>
            <a:prstGeom prst="ellipse">
              <a:avLst/>
            </a:prstGeom>
            <a:ln>
              <a:headEnd/>
              <a:tailEnd/>
            </a:ln>
            <a:scene3d>
              <a:camera prst="orthographicFront"/>
              <a:lightRig rig="flat" dir="t">
                <a:rot lat="0" lon="0" rev="18900000"/>
              </a:lightRig>
            </a:scene3d>
            <a:sp3d>
              <a:bevelT/>
            </a:sp3d>
          </p:spPr>
          <p:style>
            <a:lnRef idx="1">
              <a:schemeClr val="accent4"/>
            </a:lnRef>
            <a:fillRef idx="2">
              <a:schemeClr val="accent4"/>
            </a:fillRef>
            <a:effectRef idx="1">
              <a:schemeClr val="accent4"/>
            </a:effectRef>
            <a:fontRef idx="minor">
              <a:schemeClr val="dk1"/>
            </a:fontRef>
          </p:style>
          <p:txBody>
            <a:bodyPr lIns="0" tIns="0" rIns="0" bIns="0" anchor="ctr" anchorCtr="1">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TW" altLang="en-US" sz="2800" b="1" dirty="0" smtClean="0">
                  <a:solidFill>
                    <a:schemeClr val="tx1"/>
                  </a:solidFill>
                  <a:latin typeface="Arial" pitchFamily="34" charset="0"/>
                  <a:cs typeface="Arial" pitchFamily="34" charset="0"/>
                </a:rPr>
                <a:t>內在動機</a:t>
              </a:r>
              <a:endParaRPr lang="en-US" altLang="zh-TW" sz="2800" b="1" dirty="0">
                <a:solidFill>
                  <a:schemeClr val="tx1"/>
                </a:solidFill>
                <a:latin typeface="Arial" pitchFamily="34" charset="0"/>
                <a:cs typeface="Arial" pitchFamily="34" charset="0"/>
              </a:endParaRPr>
            </a:p>
          </p:txBody>
        </p:sp>
      </p:grpSp>
      <p:sp>
        <p:nvSpPr>
          <p:cNvPr id="63" name="TextBox 62"/>
          <p:cNvSpPr txBox="1"/>
          <p:nvPr/>
        </p:nvSpPr>
        <p:spPr>
          <a:xfrm>
            <a:off x="454152" y="6172200"/>
            <a:ext cx="2642262" cy="400110"/>
          </a:xfrm>
          <a:prstGeom prst="rect">
            <a:avLst/>
          </a:prstGeom>
          <a:solidFill>
            <a:schemeClr val="accent3">
              <a:lumMod val="20000"/>
              <a:lumOff val="80000"/>
            </a:schemeClr>
          </a:solidFill>
        </p:spPr>
        <p:txBody>
          <a:bodyPr wrap="none" rtlCol="0">
            <a:spAutoFit/>
          </a:bodyPr>
          <a:lstStyle/>
          <a:p>
            <a:r>
              <a:rPr lang="en-US" sz="2000" b="1" dirty="0" err="1" smtClean="0">
                <a:latin typeface="Arial" pitchFamily="34" charset="0"/>
                <a:cs typeface="Arial" pitchFamily="34" charset="0"/>
              </a:rPr>
              <a:t>McInerney</a:t>
            </a:r>
            <a:r>
              <a:rPr lang="en-US" sz="2000" b="1" dirty="0" smtClean="0">
                <a:latin typeface="Arial" pitchFamily="34" charset="0"/>
                <a:cs typeface="Arial" pitchFamily="34" charset="0"/>
              </a:rPr>
              <a:t>, D. (2010)</a:t>
            </a:r>
            <a:endParaRPr lang="en-US" sz="2000" b="1" dirty="0">
              <a:latin typeface="Arial" pitchFamily="34" charset="0"/>
              <a:cs typeface="Arial" pitchFamily="34" charset="0"/>
            </a:endParaRPr>
          </a:p>
        </p:txBody>
      </p:sp>
      <p:grpSp>
        <p:nvGrpSpPr>
          <p:cNvPr id="8" name="Group 89"/>
          <p:cNvGrpSpPr/>
          <p:nvPr/>
        </p:nvGrpSpPr>
        <p:grpSpPr>
          <a:xfrm>
            <a:off x="4365702" y="990600"/>
            <a:ext cx="4625898" cy="521732"/>
            <a:chOff x="4365702" y="990600"/>
            <a:chExt cx="4625898" cy="521732"/>
          </a:xfrm>
        </p:grpSpPr>
        <p:sp>
          <p:nvSpPr>
            <p:cNvPr id="66" name="Rectangle 65"/>
            <p:cNvSpPr/>
            <p:nvPr/>
          </p:nvSpPr>
          <p:spPr>
            <a:xfrm>
              <a:off x="4648200" y="990600"/>
              <a:ext cx="4343400" cy="521732"/>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lIns="0" tIns="0" rIns="0" bIns="0" anchor="ctr" anchorCtr="0">
              <a:noAutofit/>
            </a:bodyPr>
            <a:lstStyle/>
            <a:p>
              <a:pPr marL="111125"/>
              <a:r>
                <a:rPr lang="zh-TW" altLang="en-US" sz="2400" b="1" dirty="0" smtClean="0"/>
                <a:t>我喜歡看到我的習作有進步。</a:t>
              </a:r>
              <a:endParaRPr lang="en-US" sz="2400" b="1" dirty="0"/>
            </a:p>
          </p:txBody>
        </p:sp>
        <p:cxnSp>
          <p:nvCxnSpPr>
            <p:cNvPr id="72" name="Straight Arrow Connector 71"/>
            <p:cNvCxnSpPr>
              <a:stCxn id="38" idx="6"/>
              <a:endCxn id="66" idx="1"/>
            </p:cNvCxnSpPr>
            <p:nvPr/>
          </p:nvCxnSpPr>
          <p:spPr>
            <a:xfrm flipV="1">
              <a:off x="4365702" y="1251466"/>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90"/>
          <p:cNvGrpSpPr/>
          <p:nvPr/>
        </p:nvGrpSpPr>
        <p:grpSpPr>
          <a:xfrm>
            <a:off x="4382428" y="1535668"/>
            <a:ext cx="4609172" cy="521732"/>
            <a:chOff x="4382428" y="1535668"/>
            <a:chExt cx="4609172" cy="521732"/>
          </a:xfrm>
        </p:grpSpPr>
        <p:sp>
          <p:nvSpPr>
            <p:cNvPr id="67" name="Rectangle 66"/>
            <p:cNvSpPr/>
            <p:nvPr/>
          </p:nvSpPr>
          <p:spPr>
            <a:xfrm>
              <a:off x="4648200" y="1535668"/>
              <a:ext cx="4343400" cy="521732"/>
            </a:xfrm>
            <a:prstGeom prst="rect">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wrap="none" lIns="0" tIns="0" rIns="0" bIns="0" anchor="ctr" anchorCtr="0">
              <a:noAutofit/>
            </a:bodyPr>
            <a:lstStyle/>
            <a:p>
              <a:pPr marL="111125"/>
              <a:r>
                <a:rPr lang="zh-TW" altLang="en-US" sz="2400" b="1" dirty="0" smtClean="0"/>
                <a:t>我經常努力在習作上做得更好。</a:t>
              </a:r>
              <a:endParaRPr lang="en-US" sz="2400" b="1" dirty="0"/>
            </a:p>
          </p:txBody>
        </p:sp>
        <p:cxnSp>
          <p:nvCxnSpPr>
            <p:cNvPr id="76" name="Straight Arrow Connector 75"/>
            <p:cNvCxnSpPr>
              <a:stCxn id="39" idx="6"/>
            </p:cNvCxnSpPr>
            <p:nvPr/>
          </p:nvCxnSpPr>
          <p:spPr>
            <a:xfrm flipV="1">
              <a:off x="4382428" y="18288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0" name="Group 91"/>
          <p:cNvGrpSpPr/>
          <p:nvPr/>
        </p:nvGrpSpPr>
        <p:grpSpPr>
          <a:xfrm>
            <a:off x="4343400" y="2362200"/>
            <a:ext cx="4648200" cy="521732"/>
            <a:chOff x="4343400" y="2362200"/>
            <a:chExt cx="4648200" cy="521732"/>
          </a:xfrm>
        </p:grpSpPr>
        <p:sp>
          <p:nvSpPr>
            <p:cNvPr id="68" name="Rectangle 67"/>
            <p:cNvSpPr/>
            <p:nvPr/>
          </p:nvSpPr>
          <p:spPr>
            <a:xfrm>
              <a:off x="4648200" y="2362200"/>
              <a:ext cx="4343400" cy="5217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sz="2400" b="1" dirty="0" smtClean="0"/>
                <a:t>勝利對我來說是重要的。</a:t>
              </a:r>
              <a:endParaRPr lang="en-US" sz="2400" b="1" dirty="0"/>
            </a:p>
          </p:txBody>
        </p:sp>
        <p:cxnSp>
          <p:nvCxnSpPr>
            <p:cNvPr id="78" name="Straight Arrow Connector 77"/>
            <p:cNvCxnSpPr/>
            <p:nvPr/>
          </p:nvCxnSpPr>
          <p:spPr>
            <a:xfrm flipV="1">
              <a:off x="4343400" y="2623066"/>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1" name="Group 92"/>
          <p:cNvGrpSpPr/>
          <p:nvPr/>
        </p:nvGrpSpPr>
        <p:grpSpPr>
          <a:xfrm>
            <a:off x="4360126" y="2907268"/>
            <a:ext cx="4631474" cy="521732"/>
            <a:chOff x="4360126" y="2907268"/>
            <a:chExt cx="4631474" cy="521732"/>
          </a:xfrm>
        </p:grpSpPr>
        <p:sp>
          <p:nvSpPr>
            <p:cNvPr id="69" name="Rectangle 68"/>
            <p:cNvSpPr/>
            <p:nvPr/>
          </p:nvSpPr>
          <p:spPr>
            <a:xfrm>
              <a:off x="4648200" y="2907268"/>
              <a:ext cx="4343400" cy="521732"/>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sz="2400" b="1" dirty="0" smtClean="0"/>
                <a:t>我希望在我的同學面前受到重視。</a:t>
              </a:r>
              <a:endParaRPr lang="en-US" sz="2400" b="1" dirty="0"/>
            </a:p>
          </p:txBody>
        </p:sp>
        <p:cxnSp>
          <p:nvCxnSpPr>
            <p:cNvPr id="79" name="Straight Arrow Connector 78"/>
            <p:cNvCxnSpPr/>
            <p:nvPr/>
          </p:nvCxnSpPr>
          <p:spPr>
            <a:xfrm flipV="1">
              <a:off x="4360126" y="32004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2" name="Group 93"/>
          <p:cNvGrpSpPr/>
          <p:nvPr/>
        </p:nvGrpSpPr>
        <p:grpSpPr>
          <a:xfrm>
            <a:off x="4365702" y="3724506"/>
            <a:ext cx="4625898" cy="521732"/>
            <a:chOff x="4365702" y="3724506"/>
            <a:chExt cx="4625898" cy="521732"/>
          </a:xfrm>
        </p:grpSpPr>
        <p:sp>
          <p:nvSpPr>
            <p:cNvPr id="70" name="Rectangle 69"/>
            <p:cNvSpPr/>
            <p:nvPr/>
          </p:nvSpPr>
          <p:spPr>
            <a:xfrm>
              <a:off x="4648200" y="3724506"/>
              <a:ext cx="4343400" cy="521732"/>
            </a:xfrm>
            <a:prstGeom prst="rect">
              <a:avLst/>
            </a:prstGeom>
            <a:solidFill>
              <a:srgbClr val="FFFF99"/>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sz="2000" b="1" dirty="0" smtClean="0"/>
                <a:t>當我和別人一起學習時，我會學得最好。</a:t>
              </a:r>
              <a:endParaRPr lang="en-US" sz="2000" b="1" dirty="0"/>
            </a:p>
          </p:txBody>
        </p:sp>
        <p:cxnSp>
          <p:nvCxnSpPr>
            <p:cNvPr id="80" name="Straight Arrow Connector 79"/>
            <p:cNvCxnSpPr/>
            <p:nvPr/>
          </p:nvCxnSpPr>
          <p:spPr>
            <a:xfrm flipV="1">
              <a:off x="4365702" y="3956565"/>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3" name="Group 94"/>
          <p:cNvGrpSpPr/>
          <p:nvPr/>
        </p:nvGrpSpPr>
        <p:grpSpPr>
          <a:xfrm>
            <a:off x="4382428" y="4269574"/>
            <a:ext cx="4609172" cy="521732"/>
            <a:chOff x="4382428" y="4269574"/>
            <a:chExt cx="4609172" cy="521732"/>
          </a:xfrm>
        </p:grpSpPr>
        <p:sp>
          <p:nvSpPr>
            <p:cNvPr id="71" name="Rectangle 70"/>
            <p:cNvSpPr/>
            <p:nvPr/>
          </p:nvSpPr>
          <p:spPr>
            <a:xfrm>
              <a:off x="4648200" y="4269574"/>
              <a:ext cx="4343400" cy="521732"/>
            </a:xfrm>
            <a:prstGeom prst="rect">
              <a:avLst/>
            </a:prstGeom>
            <a:solidFill>
              <a:srgbClr val="FFFF99"/>
            </a:solidFill>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none" lIns="0" tIns="0" rIns="0" bIns="0" anchor="ctr" anchorCtr="0">
              <a:noAutofit/>
            </a:bodyPr>
            <a:lstStyle/>
            <a:p>
              <a:pPr marL="111125"/>
              <a:r>
                <a:rPr lang="zh-TW" altLang="en-US" sz="2000" b="1" dirty="0" smtClean="0"/>
                <a:t>我喜歡幫助其他同學在學校做得更好。</a:t>
              </a:r>
              <a:endParaRPr lang="en-US" sz="2000" b="1" dirty="0"/>
            </a:p>
          </p:txBody>
        </p:sp>
        <p:cxnSp>
          <p:nvCxnSpPr>
            <p:cNvPr id="81" name="Straight Arrow Connector 80"/>
            <p:cNvCxnSpPr/>
            <p:nvPr/>
          </p:nvCxnSpPr>
          <p:spPr>
            <a:xfrm flipV="1">
              <a:off x="4382428" y="44958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95"/>
          <p:cNvGrpSpPr/>
          <p:nvPr/>
        </p:nvGrpSpPr>
        <p:grpSpPr>
          <a:xfrm>
            <a:off x="4343400" y="5105400"/>
            <a:ext cx="4648200" cy="521732"/>
            <a:chOff x="4343400" y="5105400"/>
            <a:chExt cx="4648200" cy="521732"/>
          </a:xfrm>
        </p:grpSpPr>
        <p:sp>
          <p:nvSpPr>
            <p:cNvPr id="82" name="Rectangle 81"/>
            <p:cNvSpPr/>
            <p:nvPr/>
          </p:nvSpPr>
          <p:spPr>
            <a:xfrm>
              <a:off x="4648200" y="5105400"/>
              <a:ext cx="4343400" cy="5217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lIns="0" tIns="0" rIns="0" bIns="0" anchor="ctr" anchorCtr="0">
              <a:noAutofit/>
            </a:bodyPr>
            <a:lstStyle/>
            <a:p>
              <a:pPr marL="111125"/>
              <a:r>
                <a:rPr lang="zh-TW" altLang="en-US" sz="2000" b="1" dirty="0" smtClean="0"/>
                <a:t>我希望我做得好的習作會得到稱讚。</a:t>
              </a:r>
              <a:endParaRPr lang="en-US" sz="2000" b="1" dirty="0"/>
            </a:p>
          </p:txBody>
        </p:sp>
        <p:cxnSp>
          <p:nvCxnSpPr>
            <p:cNvPr id="84" name="Straight Arrow Connector 83"/>
            <p:cNvCxnSpPr/>
            <p:nvPr/>
          </p:nvCxnSpPr>
          <p:spPr>
            <a:xfrm flipV="1">
              <a:off x="4343400" y="5328165"/>
              <a:ext cx="282498" cy="5835"/>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7" name="Group 96"/>
          <p:cNvGrpSpPr/>
          <p:nvPr/>
        </p:nvGrpSpPr>
        <p:grpSpPr>
          <a:xfrm>
            <a:off x="4360126" y="5650468"/>
            <a:ext cx="4631474" cy="521732"/>
            <a:chOff x="4360126" y="5650468"/>
            <a:chExt cx="4631474" cy="521732"/>
          </a:xfrm>
        </p:grpSpPr>
        <p:sp>
          <p:nvSpPr>
            <p:cNvPr id="83" name="Rectangle 82"/>
            <p:cNvSpPr/>
            <p:nvPr/>
          </p:nvSpPr>
          <p:spPr>
            <a:xfrm>
              <a:off x="4648200" y="5650468"/>
              <a:ext cx="4343400" cy="521732"/>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none" lIns="0" tIns="0" rIns="0" bIns="0" anchor="ctr" anchorCtr="0">
              <a:noAutofit/>
            </a:bodyPr>
            <a:lstStyle/>
            <a:p>
              <a:pPr marL="111125"/>
              <a:r>
                <a:rPr lang="zh-TW" altLang="en-US" sz="2000" b="1" dirty="0" smtClean="0"/>
                <a:t>我在學校努力，是為了得到父母的獎勵。</a:t>
              </a:r>
              <a:endParaRPr lang="en-US" sz="2000" b="1" dirty="0"/>
            </a:p>
          </p:txBody>
        </p:sp>
        <p:cxnSp>
          <p:nvCxnSpPr>
            <p:cNvPr id="85" name="Straight Arrow Connector 84"/>
            <p:cNvCxnSpPr/>
            <p:nvPr/>
          </p:nvCxnSpPr>
          <p:spPr>
            <a:xfrm flipV="1">
              <a:off x="4360126" y="5867400"/>
              <a:ext cx="26577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0979" y="185056"/>
            <a:ext cx="1819729" cy="437043"/>
          </a:xfrm>
          <a:prstGeom prst="rect">
            <a:avLst/>
          </a:prstGeom>
          <a:noFill/>
        </p:spPr>
        <p:txBody>
          <a:bodyPr wrap="none" rtlCol="0">
            <a:spAutoFit/>
          </a:bodyPr>
          <a:lstStyle/>
          <a:p>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動力</a:t>
            </a:r>
            <a:r>
              <a:rPr lang="en-US" altLang="zh-TW"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28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小學</a:t>
            </a:r>
            <a:endParaRPr lang="en-US" sz="2800" dirty="0"/>
          </a:p>
        </p:txBody>
      </p:sp>
      <p:sp>
        <p:nvSpPr>
          <p:cNvPr id="4" name="Right Arrow Callout 3"/>
          <p:cNvSpPr/>
          <p:nvPr/>
        </p:nvSpPr>
        <p:spPr>
          <a:xfrm>
            <a:off x="1175661" y="729338"/>
            <a:ext cx="4310731"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4000" b="1" dirty="0" smtClean="0">
                <a:latin typeface="Arial" pitchFamily="34" charset="0"/>
                <a:cs typeface="Arial" pitchFamily="34" charset="0"/>
              </a:rPr>
              <a:t>1. </a:t>
            </a:r>
            <a:r>
              <a:rPr lang="zh-TW" altLang="en-US" sz="4000" b="1" dirty="0" smtClean="0">
                <a:latin typeface="Arial" pitchFamily="34" charset="0"/>
                <a:cs typeface="Arial" pitchFamily="34" charset="0"/>
              </a:rPr>
              <a:t>聯繫</a:t>
            </a:r>
            <a:endParaRPr lang="en-US" sz="4000" b="1" dirty="0" smtClean="0">
              <a:latin typeface="Arial" pitchFamily="34" charset="0"/>
              <a:cs typeface="Arial" pitchFamily="34" charset="0"/>
            </a:endParaRPr>
          </a:p>
        </p:txBody>
      </p:sp>
      <p:sp>
        <p:nvSpPr>
          <p:cNvPr id="5" name="Right Arrow Callout 4"/>
          <p:cNvSpPr/>
          <p:nvPr/>
        </p:nvSpPr>
        <p:spPr>
          <a:xfrm>
            <a:off x="1175661" y="2275107"/>
            <a:ext cx="4310731" cy="609601"/>
          </a:xfrm>
          <a:prstGeom prst="rightArrowCallout">
            <a:avLst>
              <a:gd name="adj1" fmla="val 25000"/>
              <a:gd name="adj2" fmla="val 50000"/>
              <a:gd name="adj3" fmla="val 62500"/>
              <a:gd name="adj4" fmla="val 89756"/>
            </a:avLst>
          </a:prstGeom>
          <a:solidFill>
            <a:srgbClr val="FFFFCC"/>
          </a:solidFill>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4000" b="1" dirty="0" smtClean="0">
                <a:latin typeface="Arial" pitchFamily="34" charset="0"/>
                <a:cs typeface="Arial" pitchFamily="34" charset="0"/>
              </a:rPr>
              <a:t>3. </a:t>
            </a:r>
            <a:r>
              <a:rPr lang="zh-TW" altLang="en-US" sz="4000" b="1" dirty="0" smtClean="0">
                <a:latin typeface="Arial" pitchFamily="34" charset="0"/>
                <a:cs typeface="Arial" pitchFamily="34" charset="0"/>
              </a:rPr>
              <a:t>競爭</a:t>
            </a:r>
            <a:endParaRPr lang="en-US" sz="4000" b="1" dirty="0" smtClean="0">
              <a:latin typeface="Arial" pitchFamily="34" charset="0"/>
              <a:cs typeface="Arial" pitchFamily="34" charset="0"/>
            </a:endParaRPr>
          </a:p>
        </p:txBody>
      </p:sp>
      <p:sp>
        <p:nvSpPr>
          <p:cNvPr id="6" name="Right Arrow Callout 5"/>
          <p:cNvSpPr/>
          <p:nvPr/>
        </p:nvSpPr>
        <p:spPr>
          <a:xfrm>
            <a:off x="1175661" y="1436924"/>
            <a:ext cx="4310731"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4000" b="1" dirty="0" smtClean="0">
                <a:latin typeface="Arial" pitchFamily="34" charset="0"/>
                <a:cs typeface="Arial" pitchFamily="34" charset="0"/>
              </a:rPr>
              <a:t>2. </a:t>
            </a:r>
            <a:r>
              <a:rPr lang="zh-TW" altLang="en-US" sz="4000" b="1" dirty="0" smtClean="0">
                <a:latin typeface="Arial" pitchFamily="34" charset="0"/>
                <a:cs typeface="Arial" pitchFamily="34" charset="0"/>
              </a:rPr>
              <a:t>社群關係</a:t>
            </a:r>
            <a:endParaRPr lang="en-US" sz="4000" b="1" dirty="0" smtClean="0">
              <a:latin typeface="Arial" pitchFamily="34" charset="0"/>
              <a:cs typeface="Arial" pitchFamily="34" charset="0"/>
            </a:endParaRPr>
          </a:p>
        </p:txBody>
      </p:sp>
      <p:sp>
        <p:nvSpPr>
          <p:cNvPr id="7" name="Right Arrow Callout 6"/>
          <p:cNvSpPr/>
          <p:nvPr/>
        </p:nvSpPr>
        <p:spPr>
          <a:xfrm>
            <a:off x="1175661" y="2971850"/>
            <a:ext cx="4310731" cy="609601"/>
          </a:xfrm>
          <a:prstGeom prst="rightArrowCallout">
            <a:avLst>
              <a:gd name="adj1" fmla="val 25000"/>
              <a:gd name="adj2" fmla="val 50000"/>
              <a:gd name="adj3" fmla="val 62500"/>
              <a:gd name="adj4" fmla="val 89756"/>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4000" b="1" dirty="0" smtClean="0">
                <a:latin typeface="Arial" pitchFamily="34" charset="0"/>
                <a:cs typeface="Arial" pitchFamily="34" charset="0"/>
              </a:rPr>
              <a:t>4. </a:t>
            </a:r>
            <a:r>
              <a:rPr lang="zh-TW" altLang="en-US" sz="4000" b="1" dirty="0" smtClean="0">
                <a:latin typeface="Arial" pitchFamily="34" charset="0"/>
                <a:cs typeface="Arial" pitchFamily="34" charset="0"/>
              </a:rPr>
              <a:t>社會權力</a:t>
            </a:r>
            <a:endParaRPr lang="en-US" sz="4000" b="1" dirty="0" smtClean="0">
              <a:latin typeface="Arial" pitchFamily="34" charset="0"/>
              <a:cs typeface="Arial" pitchFamily="34" charset="0"/>
            </a:endParaRPr>
          </a:p>
        </p:txBody>
      </p:sp>
      <p:sp>
        <p:nvSpPr>
          <p:cNvPr id="8" name="Right Arrow Callout 7"/>
          <p:cNvSpPr/>
          <p:nvPr/>
        </p:nvSpPr>
        <p:spPr>
          <a:xfrm>
            <a:off x="1175661" y="4495847"/>
            <a:ext cx="4310731"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4000" b="1" dirty="0" smtClean="0">
                <a:latin typeface="Arial" pitchFamily="34" charset="0"/>
                <a:cs typeface="Arial" pitchFamily="34" charset="0"/>
              </a:rPr>
              <a:t>6. </a:t>
            </a:r>
            <a:r>
              <a:rPr lang="zh-TW" altLang="en-US" sz="4000" b="1" dirty="0" smtClean="0">
                <a:latin typeface="Arial" pitchFamily="34" charset="0"/>
                <a:cs typeface="Arial" pitchFamily="34" charset="0"/>
              </a:rPr>
              <a:t>作業</a:t>
            </a:r>
            <a:endParaRPr lang="en-US" sz="4000" b="1" dirty="0" smtClean="0">
              <a:latin typeface="Arial" pitchFamily="34" charset="0"/>
              <a:cs typeface="Arial" pitchFamily="34" charset="0"/>
            </a:endParaRPr>
          </a:p>
        </p:txBody>
      </p:sp>
      <p:sp>
        <p:nvSpPr>
          <p:cNvPr id="9" name="Right Arrow Callout 8"/>
          <p:cNvSpPr/>
          <p:nvPr/>
        </p:nvSpPr>
        <p:spPr>
          <a:xfrm>
            <a:off x="1175661" y="3799182"/>
            <a:ext cx="4310731"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4000" b="1" dirty="0" smtClean="0">
                <a:latin typeface="Arial" pitchFamily="34" charset="0"/>
                <a:cs typeface="Arial" pitchFamily="34" charset="0"/>
              </a:rPr>
              <a:t>5. </a:t>
            </a:r>
            <a:r>
              <a:rPr lang="zh-TW" altLang="en-US" sz="4000" b="1" dirty="0" smtClean="0">
                <a:latin typeface="Arial" pitchFamily="34" charset="0"/>
                <a:cs typeface="Arial" pitchFamily="34" charset="0"/>
              </a:rPr>
              <a:t>努力</a:t>
            </a:r>
            <a:endParaRPr lang="en-US" sz="4000" b="1" dirty="0" smtClean="0">
              <a:latin typeface="Arial" pitchFamily="34" charset="0"/>
              <a:cs typeface="Arial" pitchFamily="34" charset="0"/>
            </a:endParaRPr>
          </a:p>
        </p:txBody>
      </p:sp>
      <p:sp>
        <p:nvSpPr>
          <p:cNvPr id="10" name="Right Arrow Callout 9"/>
          <p:cNvSpPr/>
          <p:nvPr/>
        </p:nvSpPr>
        <p:spPr>
          <a:xfrm>
            <a:off x="1175661" y="5355837"/>
            <a:ext cx="4310731"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4000" b="1" dirty="0" smtClean="0">
                <a:latin typeface="Arial" pitchFamily="34" charset="0"/>
                <a:cs typeface="Arial" pitchFamily="34" charset="0"/>
              </a:rPr>
              <a:t>7. </a:t>
            </a:r>
            <a:r>
              <a:rPr lang="zh-TW" altLang="en-US" sz="4000" b="1" dirty="0" smtClean="0">
                <a:latin typeface="Arial" pitchFamily="34" charset="0"/>
                <a:cs typeface="Arial" pitchFamily="34" charset="0"/>
              </a:rPr>
              <a:t>稱讚</a:t>
            </a:r>
            <a:endParaRPr lang="en-US" sz="40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5825219" y="3177586"/>
            <a:ext cx="2743200" cy="830997"/>
          </a:xfrm>
          <a:prstGeom prst="rect">
            <a:avLst/>
          </a:prstGeom>
          <a:noFill/>
        </p:spPr>
        <p:txBody>
          <a:bodyPr wrap="square" rtlCol="0">
            <a:spAutoFit/>
          </a:bodyPr>
          <a:lstStyle/>
          <a:p>
            <a:pPr algn="ctr"/>
            <a:r>
              <a:rPr lang="zh-TW" alt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動力</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ight Arrow Callout 12"/>
          <p:cNvSpPr/>
          <p:nvPr/>
        </p:nvSpPr>
        <p:spPr>
          <a:xfrm>
            <a:off x="1175661" y="6052537"/>
            <a:ext cx="4310731"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4000" b="1" dirty="0" smtClean="0">
                <a:latin typeface="Arial" pitchFamily="34" charset="0"/>
                <a:cs typeface="Arial" pitchFamily="34" charset="0"/>
              </a:rPr>
              <a:t>8. </a:t>
            </a:r>
            <a:r>
              <a:rPr lang="zh-TW" altLang="en-US" sz="4000" b="1" dirty="0" smtClean="0">
                <a:latin typeface="Arial" pitchFamily="34" charset="0"/>
                <a:cs typeface="Arial" pitchFamily="34" charset="0"/>
              </a:rPr>
              <a:t>獎</a:t>
            </a:r>
            <a:r>
              <a:rPr lang="zh-TW" altLang="en-US" sz="4000" b="1" dirty="0" smtClean="0">
                <a:solidFill>
                  <a:schemeClr val="tx1"/>
                </a:solidFill>
                <a:latin typeface="Arial" pitchFamily="34" charset="0"/>
                <a:cs typeface="Arial" pitchFamily="34" charset="0"/>
              </a:rPr>
              <a:t>勵</a:t>
            </a:r>
            <a:endParaRPr lang="en-US" sz="4000" b="1" dirty="0" smtClean="0">
              <a:latin typeface="Arial" pitchFamily="34" charset="0"/>
              <a:cs typeface="Arial" pitchFamily="34" charset="0"/>
            </a:endParaRPr>
          </a:p>
        </p:txBody>
      </p:sp>
      <p:sp>
        <p:nvSpPr>
          <p:cNvPr id="14" name="Slide Number Placeholder 13"/>
          <p:cNvSpPr>
            <a:spLocks noGrp="1"/>
          </p:cNvSpPr>
          <p:nvPr>
            <p:ph type="sldNum" sz="quarter" idx="12"/>
          </p:nvPr>
        </p:nvSpPr>
        <p:spPr/>
        <p:txBody>
          <a:bodyPr/>
          <a:lstStyle/>
          <a:p>
            <a:fld id="{6AD1C6FD-A228-4DFF-9C48-5B61C80157C8}" type="slidenum">
              <a:rPr lang="en-US" altLang="zh-TW" smtClean="0"/>
              <a:pPr/>
              <a:t>72</a:t>
            </a:fld>
            <a:endParaRPr lang="zh-TW" alt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圖表 1"/>
          <p:cNvGraphicFramePr>
            <a:graphicFrameLocks/>
          </p:cNvGraphicFramePr>
          <p:nvPr/>
        </p:nvGraphicFramePr>
        <p:xfrm>
          <a:off x="0" y="478465"/>
          <a:ext cx="9143999" cy="6379535"/>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593265" y="3200512"/>
            <a:ext cx="7680960"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kumimoji="0" lang="zh-TW" altLang="en-US" sz="3200" i="0" u="none" strike="noStrike" kern="0" normalizeH="0" baseline="0" noProof="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uLnTx/>
              <a:uFillTx/>
              <a:latin typeface="Arial" pitchFamily="34" charset="0"/>
              <a:ea typeface="+mj-ea"/>
              <a:cs typeface="Arial" pitchFamily="34" charset="0"/>
            </a:endParaRPr>
          </a:p>
        </p:txBody>
      </p:sp>
      <p:sp>
        <p:nvSpPr>
          <p:cNvPr id="8" name="Slide Number Placeholder 7"/>
          <p:cNvSpPr>
            <a:spLocks noGrp="1"/>
          </p:cNvSpPr>
          <p:nvPr>
            <p:ph type="sldNum" sz="quarter" idx="12"/>
          </p:nvPr>
        </p:nvSpPr>
        <p:spPr/>
        <p:txBody>
          <a:bodyPr/>
          <a:lstStyle/>
          <a:p>
            <a:fld id="{811AAEEF-F233-4E32-A923-D4DF4B556C67}" type="slidenum">
              <a:rPr lang="en-US" altLang="zh-TW" smtClean="0"/>
              <a:pPr/>
              <a:t>73</a:t>
            </a:fld>
            <a:endParaRPr lang="zh-TW" altLang="en-US" dirty="0"/>
          </a:p>
        </p:txBody>
      </p:sp>
      <p:sp>
        <p:nvSpPr>
          <p:cNvPr id="9" name="TextBox 8"/>
          <p:cNvSpPr txBox="1"/>
          <p:nvPr/>
        </p:nvSpPr>
        <p:spPr>
          <a:xfrm>
            <a:off x="297852" y="5462650"/>
            <a:ext cx="8193012" cy="1246907"/>
          </a:xfrm>
          <a:prstGeom prst="rect">
            <a:avLst/>
          </a:prstGeom>
          <a:solidFill>
            <a:schemeClr val="bg1"/>
          </a:solidFill>
        </p:spPr>
        <p:txBody>
          <a:bodyPr vert="eaVert" wrap="square" rtlCol="0">
            <a:spAutoFit/>
          </a:bodyPr>
          <a:lstStyle/>
          <a:p>
            <a:endParaRPr lang="en-US" altLang="zh-TW" dirty="0" smtClean="0"/>
          </a:p>
          <a:p>
            <a:endParaRPr lang="en-US" altLang="zh-TW" dirty="0" smtClean="0"/>
          </a:p>
          <a:p>
            <a:r>
              <a:rPr lang="zh-TW" altLang="en-US" sz="2000" b="1" dirty="0" smtClean="0"/>
              <a:t>獎</a:t>
            </a:r>
            <a:r>
              <a:rPr lang="zh-TW" altLang="en-US" sz="2000" b="1" dirty="0" smtClean="0">
                <a:latin typeface="Arial" pitchFamily="34" charset="0"/>
                <a:cs typeface="Arial" pitchFamily="34" charset="0"/>
              </a:rPr>
              <a:t>勵</a:t>
            </a:r>
            <a:endParaRPr lang="en-US" altLang="zh-TW" sz="2000" b="1" dirty="0" smtClean="0"/>
          </a:p>
          <a:p>
            <a:endParaRPr lang="en-US" altLang="zh-TW" sz="2000" b="1" dirty="0" smtClean="0"/>
          </a:p>
          <a:p>
            <a:endParaRPr lang="en-US" altLang="zh-TW" sz="2800" b="1" dirty="0" smtClean="0"/>
          </a:p>
          <a:p>
            <a:r>
              <a:rPr lang="zh-TW" altLang="en-US" sz="2000" b="1" dirty="0" smtClean="0"/>
              <a:t>稱讚</a:t>
            </a:r>
            <a:endParaRPr lang="en-US" altLang="zh-TW" sz="2000" b="1" dirty="0" smtClean="0"/>
          </a:p>
          <a:p>
            <a:endParaRPr lang="en-US" altLang="zh-TW" sz="2000" b="1" dirty="0" smtClean="0"/>
          </a:p>
          <a:p>
            <a:endParaRPr lang="en-US" altLang="zh-TW" sz="2000" b="1" dirty="0" smtClean="0"/>
          </a:p>
          <a:p>
            <a:r>
              <a:rPr lang="zh-TW" altLang="en-US" sz="2000" b="1" dirty="0" smtClean="0"/>
              <a:t>作業</a:t>
            </a:r>
            <a:endParaRPr lang="en-US" altLang="zh-TW" sz="2000" b="1" dirty="0" smtClean="0"/>
          </a:p>
          <a:p>
            <a:endParaRPr lang="en-US" altLang="zh-TW" sz="2000" b="1" dirty="0" smtClean="0"/>
          </a:p>
          <a:p>
            <a:endParaRPr lang="en-US" altLang="zh-TW" sz="2000" b="1" dirty="0" smtClean="0"/>
          </a:p>
          <a:p>
            <a:r>
              <a:rPr lang="zh-TW" altLang="en-US" sz="2000" b="1" dirty="0" smtClean="0"/>
              <a:t>努力</a:t>
            </a:r>
            <a:endParaRPr lang="en-US" altLang="zh-TW" sz="2000" b="1" dirty="0" smtClean="0"/>
          </a:p>
          <a:p>
            <a:endParaRPr lang="en-US" altLang="zh-TW" sz="2000" b="1" dirty="0" smtClean="0"/>
          </a:p>
          <a:p>
            <a:endParaRPr lang="en-US" altLang="zh-TW" sz="2000" b="1" dirty="0" smtClean="0"/>
          </a:p>
          <a:p>
            <a:r>
              <a:rPr lang="zh-TW" altLang="en-US" sz="2000" b="1" dirty="0" smtClean="0"/>
              <a:t>社會權力</a:t>
            </a:r>
            <a:endParaRPr lang="en-US" altLang="zh-TW" sz="2000" b="1" dirty="0" smtClean="0"/>
          </a:p>
          <a:p>
            <a:endParaRPr lang="en-US" altLang="zh-TW" sz="2000" b="1" dirty="0" smtClean="0"/>
          </a:p>
          <a:p>
            <a:endParaRPr lang="en-US" altLang="zh-TW" sz="2400" b="1" dirty="0" smtClean="0"/>
          </a:p>
          <a:p>
            <a:r>
              <a:rPr lang="zh-TW" altLang="en-US" sz="2000" b="1" dirty="0" smtClean="0"/>
              <a:t>競爭</a:t>
            </a:r>
            <a:endParaRPr lang="en-US" altLang="zh-TW" sz="2000" b="1" dirty="0" smtClean="0"/>
          </a:p>
          <a:p>
            <a:endParaRPr lang="en-US" altLang="zh-TW" sz="2000" b="1" dirty="0" smtClean="0"/>
          </a:p>
          <a:p>
            <a:endParaRPr lang="en-US" altLang="zh-TW" sz="2000" b="1" dirty="0" smtClean="0"/>
          </a:p>
          <a:p>
            <a:r>
              <a:rPr lang="zh-TW" altLang="en-US" sz="2000" b="1" dirty="0" smtClean="0"/>
              <a:t>社群關係</a:t>
            </a:r>
            <a:endParaRPr lang="en-US" altLang="zh-TW" sz="2000" b="1" dirty="0" smtClean="0"/>
          </a:p>
          <a:p>
            <a:endParaRPr lang="en-US" altLang="zh-TW" sz="2000" b="1" dirty="0" smtClean="0"/>
          </a:p>
          <a:p>
            <a:endParaRPr lang="en-US" altLang="zh-TW" sz="2000" b="1" dirty="0" smtClean="0"/>
          </a:p>
          <a:p>
            <a:r>
              <a:rPr lang="zh-TW" altLang="en-US" sz="2000" b="1" dirty="0" smtClean="0"/>
              <a:t>聯</a:t>
            </a:r>
            <a:r>
              <a:rPr lang="zh-TW" altLang="en-US" b="1" dirty="0" smtClean="0"/>
              <a:t>繫</a:t>
            </a:r>
            <a:endParaRPr lang="en-US" altLang="zh-TW" b="1" dirty="0" smtClean="0"/>
          </a:p>
          <a:p>
            <a:endParaRPr lang="en-US" altLang="zh-TW" b="1" dirty="0" smtClean="0"/>
          </a:p>
          <a:p>
            <a:endParaRPr lang="zh-TW" altLang="en-US" b="1"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1" y="627874"/>
          <a:ext cx="9016408" cy="606000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468086" y="3577666"/>
            <a:ext cx="7590064" cy="0"/>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32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74</a:t>
            </a:fld>
            <a:endParaRPr lang="zh-TW" altLang="en-US" dirty="0"/>
          </a:p>
        </p:txBody>
      </p:sp>
      <p:sp>
        <p:nvSpPr>
          <p:cNvPr id="8" name="TextBox 7"/>
          <p:cNvSpPr txBox="1"/>
          <p:nvPr/>
        </p:nvSpPr>
        <p:spPr>
          <a:xfrm>
            <a:off x="570015" y="6187044"/>
            <a:ext cx="7493330" cy="590931"/>
          </a:xfrm>
          <a:prstGeom prst="rect">
            <a:avLst/>
          </a:prstGeom>
          <a:solidFill>
            <a:schemeClr val="bg1"/>
          </a:solidFill>
        </p:spPr>
        <p:txBody>
          <a:bodyPr wrap="square" rtlCol="0">
            <a:spAutoFit/>
          </a:bodyPr>
          <a:lstStyle/>
          <a:p>
            <a:r>
              <a:rPr lang="zh-TW" altLang="en-US" b="1" dirty="0" smtClean="0"/>
              <a:t> 聯繫     社群關係    競爭    社會權力    努力       作業        稱讚        獎勵</a:t>
            </a:r>
            <a:endParaRPr lang="en-US" altLang="zh-TW" b="1" dirty="0" smtClean="0"/>
          </a:p>
          <a:p>
            <a:endParaRPr lang="zh-TW" altLang="en-US" b="1"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0" y="467834"/>
          <a:ext cx="9016409" cy="6390166"/>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a:off x="382856" y="3693226"/>
            <a:ext cx="8090807" cy="9525"/>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75</a:t>
            </a:fld>
            <a:endParaRPr lang="zh-TW" alt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95516" y="656195"/>
          <a:ext cx="8696085" cy="5696980"/>
        </p:xfrm>
        <a:graphic>
          <a:graphicData uri="http://schemas.openxmlformats.org/drawingml/2006/table">
            <a:tbl>
              <a:tblPr/>
              <a:tblGrid>
                <a:gridCol w="1448731"/>
                <a:gridCol w="1732492"/>
                <a:gridCol w="734237"/>
                <a:gridCol w="765889"/>
                <a:gridCol w="675222"/>
                <a:gridCol w="709470"/>
                <a:gridCol w="709470"/>
                <a:gridCol w="598616"/>
                <a:gridCol w="598616"/>
                <a:gridCol w="723342"/>
              </a:tblGrid>
              <a:tr h="2020999">
                <a:tc gridSpan="2">
                  <a:txBody>
                    <a:bodyPr/>
                    <a:lstStyle/>
                    <a:p>
                      <a:pPr>
                        <a:lnSpc>
                          <a:spcPct val="115000"/>
                        </a:lnSpc>
                      </a:pPr>
                      <a:endParaRPr lang="zh-TW" sz="2100" b="1" kern="100" dirty="0">
                        <a:latin typeface="Arial" pitchFamily="34" charset="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zh-TW" sz="1800" kern="100" dirty="0">
                        <a:latin typeface="Calibri"/>
                        <a:cs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聯繫</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社群關係</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競爭</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社會權力</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努力</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作業</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稱讚</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71755" marR="71755" algn="l">
                        <a:spcAft>
                          <a:spcPts val="0"/>
                        </a:spcAft>
                      </a:pPr>
                      <a:r>
                        <a:rPr lang="zh-TW" altLang="en-US" sz="2400" b="1" kern="100" dirty="0" smtClean="0">
                          <a:latin typeface="Arial" pitchFamily="34" charset="0"/>
                          <a:ea typeface="新細明體"/>
                          <a:cs typeface="Arial" pitchFamily="34" charset="0"/>
                        </a:rPr>
                        <a:t>獎勵</a:t>
                      </a:r>
                      <a:endParaRPr lang="zh-TW" sz="24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423014">
                <a:tc rowSpan="8">
                  <a:txBody>
                    <a:bodyPr/>
                    <a:lstStyle/>
                    <a:p>
                      <a:pPr algn="ctr">
                        <a:spcAft>
                          <a:spcPts val="0"/>
                        </a:spcAft>
                      </a:pPr>
                      <a:r>
                        <a:rPr lang="zh-TW" altLang="en-US" sz="2400" b="1" kern="100" dirty="0" smtClean="0">
                          <a:latin typeface="Arial" pitchFamily="34" charset="0"/>
                          <a:ea typeface="+mn-ea"/>
                          <a:cs typeface="Arial" pitchFamily="34" charset="0"/>
                        </a:rPr>
                        <a:t>動力</a:t>
                      </a:r>
                      <a:endParaRPr lang="zh-TW" altLang="en-US" sz="2400" b="1" kern="100" dirty="0">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聯繫</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495">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社群關係</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0.62</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014">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競爭</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0.21</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smtClean="0">
                          <a:solidFill>
                            <a:srgbClr val="000000"/>
                          </a:solidFill>
                          <a:latin typeface="Arial" pitchFamily="34" charset="0"/>
                          <a:ea typeface="新細明體"/>
                          <a:cs typeface="Arial" pitchFamily="34" charset="0"/>
                        </a:rPr>
                        <a:t>0.13</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5679">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社會權力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0.38</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0.37</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0.56</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014">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努力</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0.54</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100" b="1" kern="100" dirty="0" smtClean="0">
                          <a:solidFill>
                            <a:srgbClr val="0000FF"/>
                          </a:solidFill>
                          <a:latin typeface="Arial" pitchFamily="34" charset="0"/>
                          <a:ea typeface="新細明體"/>
                          <a:cs typeface="Arial" pitchFamily="34" charset="0"/>
                        </a:rPr>
                        <a:t>0.60</a:t>
                      </a:r>
                      <a:endParaRPr lang="zh-TW" altLang="en-US" sz="2100" b="1" kern="100" dirty="0" smtClean="0">
                        <a:solidFill>
                          <a:srgbClr val="0000FF"/>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0.19</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smtClean="0">
                          <a:solidFill>
                            <a:srgbClr val="000000"/>
                          </a:solidFill>
                          <a:latin typeface="Arial" pitchFamily="34" charset="0"/>
                          <a:ea typeface="新細明體"/>
                          <a:cs typeface="Arial" pitchFamily="34" charset="0"/>
                        </a:rPr>
                        <a:t>0.37</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9786">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作業</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0.51</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0.55</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0.25</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0.37</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0.69</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D5FF"/>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014">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稱讚</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0.36</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smtClean="0">
                          <a:solidFill>
                            <a:srgbClr val="000000"/>
                          </a:solidFill>
                          <a:latin typeface="Arial" pitchFamily="34" charset="0"/>
                          <a:ea typeface="新細明體"/>
                          <a:cs typeface="Arial" pitchFamily="34" charset="0"/>
                        </a:rPr>
                        <a:t>0.33</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0.56</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smtClean="0">
                          <a:solidFill>
                            <a:srgbClr val="0000FF"/>
                          </a:solidFill>
                          <a:latin typeface="Arial" pitchFamily="34" charset="0"/>
                          <a:ea typeface="新細明體"/>
                          <a:cs typeface="Arial" pitchFamily="34" charset="0"/>
                        </a:rPr>
                        <a:t>0.61</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0.29</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smtClean="0">
                          <a:solidFill>
                            <a:srgbClr val="000000"/>
                          </a:solidFill>
                          <a:latin typeface="Arial" pitchFamily="34" charset="0"/>
                          <a:ea typeface="新細明體"/>
                          <a:cs typeface="Arial" pitchFamily="34" charset="0"/>
                        </a:rPr>
                        <a:t>0.35</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0"/>
                        </a:spcAft>
                      </a:pP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530965">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kern="100" dirty="0" smtClean="0">
                          <a:latin typeface="Arial" pitchFamily="34" charset="0"/>
                          <a:ea typeface="+mn-ea"/>
                          <a:cs typeface="Arial" pitchFamily="34" charset="0"/>
                        </a:rPr>
                        <a:t>獎勵</a:t>
                      </a:r>
                      <a:endParaRPr lang="zh-TW" sz="24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0"/>
                        </a:spcAft>
                      </a:pPr>
                      <a:r>
                        <a:rPr lang="en-US" sz="2100" b="1" kern="100">
                          <a:solidFill>
                            <a:srgbClr val="000000"/>
                          </a:solidFill>
                          <a:latin typeface="Arial" pitchFamily="34" charset="0"/>
                          <a:ea typeface="新細明體"/>
                          <a:cs typeface="Arial" pitchFamily="34" charset="0"/>
                        </a:rPr>
                        <a:t>0.27</a:t>
                      </a:r>
                      <a:endParaRPr lang="zh-TW" sz="21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0.21</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a:solidFill>
                            <a:srgbClr val="0000FF"/>
                          </a:solidFill>
                          <a:latin typeface="Arial" pitchFamily="34" charset="0"/>
                          <a:ea typeface="新細明體"/>
                          <a:cs typeface="Arial" pitchFamily="34" charset="0"/>
                        </a:rPr>
                        <a:t>0.56</a:t>
                      </a:r>
                      <a:endParaRPr lang="zh-TW" sz="2100" b="1" kern="10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0.56</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0.19</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00"/>
                          </a:solidFill>
                          <a:latin typeface="Arial" pitchFamily="34" charset="0"/>
                          <a:ea typeface="新細明體"/>
                          <a:cs typeface="Arial" pitchFamily="34" charset="0"/>
                        </a:rPr>
                        <a:t>0.22</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100" b="1" kern="100" dirty="0">
                          <a:solidFill>
                            <a:srgbClr val="0000FF"/>
                          </a:solidFill>
                          <a:latin typeface="Arial" pitchFamily="34" charset="0"/>
                          <a:ea typeface="新細明體"/>
                          <a:cs typeface="Arial" pitchFamily="34" charset="0"/>
                        </a:rPr>
                        <a:t>0.70</a:t>
                      </a:r>
                      <a:endParaRPr lang="zh-TW" sz="21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15000"/>
                        </a:lnSpc>
                        <a:spcAft>
                          <a:spcPts val="0"/>
                        </a:spcAft>
                      </a:pPr>
                      <a:r>
                        <a:rPr lang="en-US" sz="2100" b="1" kern="100" dirty="0">
                          <a:solidFill>
                            <a:schemeClr val="tx1"/>
                          </a:solidFill>
                          <a:latin typeface="Arial" pitchFamily="34" charset="0"/>
                          <a:ea typeface="新細明體"/>
                          <a:cs typeface="Arial" pitchFamily="34" charset="0"/>
                        </a:rPr>
                        <a:t>1.00</a:t>
                      </a:r>
                      <a:endParaRPr lang="zh-TW" sz="21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6"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動力：副量表的相關性</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32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76</a:t>
            </a:fld>
            <a:endParaRPr lang="zh-TW" altLang="en-US"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聯繫</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 (</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77</a:t>
            </a:fld>
            <a:endParaRPr lang="zh-TW" altLang="en-US" dirty="0"/>
          </a:p>
        </p:txBody>
      </p:sp>
      <p:graphicFrame>
        <p:nvGraphicFramePr>
          <p:cNvPr id="6" name="圖表 1"/>
          <p:cNvGraphicFramePr>
            <a:graphicFrameLocks/>
          </p:cNvGraphicFramePr>
          <p:nvPr/>
        </p:nvGraphicFramePr>
        <p:xfrm>
          <a:off x="0" y="657225"/>
          <a:ext cx="9143999" cy="5962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社群關係</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78</a:t>
            </a:fld>
            <a:endParaRPr lang="zh-TW" altLang="en-US" dirty="0"/>
          </a:p>
        </p:txBody>
      </p:sp>
      <p:graphicFrame>
        <p:nvGraphicFramePr>
          <p:cNvPr id="6" name="圖表 1"/>
          <p:cNvGraphicFramePr>
            <a:graphicFrameLocks/>
          </p:cNvGraphicFramePr>
          <p:nvPr/>
        </p:nvGraphicFramePr>
        <p:xfrm>
          <a:off x="0" y="628649"/>
          <a:ext cx="9010650" cy="60102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競爭</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79</a:t>
            </a:fld>
            <a:endParaRPr lang="zh-TW" altLang="en-US" dirty="0"/>
          </a:p>
        </p:txBody>
      </p:sp>
      <p:graphicFrame>
        <p:nvGraphicFramePr>
          <p:cNvPr id="6" name="圖表 1"/>
          <p:cNvGraphicFramePr>
            <a:graphicFrameLocks/>
          </p:cNvGraphicFramePr>
          <p:nvPr/>
        </p:nvGraphicFramePr>
        <p:xfrm>
          <a:off x="1" y="666749"/>
          <a:ext cx="9020174" cy="600075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0251" y="6290440"/>
            <a:ext cx="8513549" cy="520262"/>
          </a:xfrm>
        </p:spPr>
        <p:txBody>
          <a:bodyPr>
            <a:noAutofit/>
          </a:bodyPr>
          <a:lstStyle/>
          <a:p>
            <a:pPr marL="0" indent="0" algn="just">
              <a:spcBef>
                <a:spcPts val="1800"/>
              </a:spcBef>
              <a:buNone/>
            </a:pPr>
            <a:r>
              <a:rPr lang="zh-TW" altLang="en-US" sz="2400" b="1" dirty="0" smtClean="0">
                <a:latin typeface="Arial" pitchFamily="34" charset="0"/>
                <a:ea typeface="新細明體" pitchFamily="18" charset="-120"/>
                <a:cs typeface="Arial" pitchFamily="34" charset="0"/>
              </a:rPr>
              <a:t>來源</a:t>
            </a:r>
            <a:r>
              <a:rPr lang="en-US" altLang="zh-TW" sz="2400" b="1" dirty="0" smtClean="0">
                <a:latin typeface="Arial" pitchFamily="34" charset="0"/>
                <a:ea typeface="新細明體" pitchFamily="18" charset="-120"/>
                <a:cs typeface="Arial" pitchFamily="34" charset="0"/>
              </a:rPr>
              <a:t>:</a:t>
            </a:r>
            <a:r>
              <a:rPr lang="zh-TW" altLang="en-US" sz="2400" b="1" dirty="0" smtClean="0">
                <a:latin typeface="Arial" pitchFamily="34" charset="0"/>
                <a:ea typeface="新細明體" pitchFamily="18" charset="-120"/>
                <a:cs typeface="Arial" pitchFamily="34" charset="0"/>
              </a:rPr>
              <a:t>香港教育制度改革建議</a:t>
            </a:r>
            <a:r>
              <a:rPr lang="en-US" altLang="zh-TW" sz="2400" b="1" dirty="0" smtClean="0">
                <a:latin typeface="Arial" pitchFamily="34" charset="0"/>
                <a:ea typeface="新細明體" pitchFamily="18" charset="-120"/>
                <a:cs typeface="Arial" pitchFamily="34" charset="0"/>
              </a:rPr>
              <a:t>, 2000, </a:t>
            </a:r>
            <a:r>
              <a:rPr lang="zh-TW" altLang="en-US" sz="2400" b="1" dirty="0" smtClean="0">
                <a:latin typeface="Arial" pitchFamily="34" charset="0"/>
                <a:ea typeface="新細明體" pitchFamily="18" charset="-120"/>
                <a:cs typeface="Arial" pitchFamily="34" charset="0"/>
              </a:rPr>
              <a:t>第四頁</a:t>
            </a:r>
          </a:p>
        </p:txBody>
      </p:sp>
      <p:sp>
        <p:nvSpPr>
          <p:cNvPr id="5" name="Title 1"/>
          <p:cNvSpPr txBox="1">
            <a:spLocks/>
          </p:cNvSpPr>
          <p:nvPr/>
        </p:nvSpPr>
        <p:spPr>
          <a:xfrm>
            <a:off x="1071089" y="47298"/>
            <a:ext cx="7010400" cy="66215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000" b="0" i="0" u="none" strike="noStrike" kern="1200" cap="none" spc="0" normalizeH="0" baseline="0" noProof="0" dirty="0" smtClean="0">
                <a:ln w="18415" cmpd="sng">
                  <a:solidFill>
                    <a:srgbClr val="FFFFFF"/>
                  </a:solidFill>
                  <a:prstDash val="solid"/>
                </a:ln>
                <a:solidFill>
                  <a:srgbClr val="FFFFFF"/>
                </a:solidFill>
                <a:effectLst>
                  <a:glow rad="139700">
                    <a:schemeClr val="accent1">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教育目標</a:t>
            </a:r>
            <a:r>
              <a:rPr kumimoji="0" lang="en-US" altLang="zh-TW" sz="4000" b="0" i="0" u="none" strike="noStrike" kern="1200" cap="none" spc="0" normalizeH="0" baseline="0" noProof="0" dirty="0" smtClean="0">
                <a:ln w="18415" cmpd="sng">
                  <a:solidFill>
                    <a:srgbClr val="FFFFFF"/>
                  </a:solidFill>
                  <a:prstDash val="solid"/>
                </a:ln>
                <a:solidFill>
                  <a:srgbClr val="FFFFFF"/>
                </a:solidFill>
                <a:effectLst>
                  <a:glow rad="139700">
                    <a:schemeClr val="accent1">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a:t>
            </a:r>
            <a:endParaRPr kumimoji="0" lang="zh-TW" altLang="en-US" sz="4000" b="0" i="0" u="none" strike="noStrike" kern="1200" cap="none" spc="0" normalizeH="0" baseline="0" noProof="0" dirty="0" smtClean="0">
              <a:ln w="18415" cmpd="sng">
                <a:solidFill>
                  <a:srgbClr val="FFFFFF"/>
                </a:solidFill>
                <a:prstDash val="solid"/>
              </a:ln>
              <a:solidFill>
                <a:srgbClr val="FFFFFF"/>
              </a:solidFill>
              <a:effectLst>
                <a:glow rad="139700">
                  <a:schemeClr val="accent1">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sp>
        <p:nvSpPr>
          <p:cNvPr id="8" name="Rounded Rectangle 7"/>
          <p:cNvSpPr/>
          <p:nvPr/>
        </p:nvSpPr>
        <p:spPr>
          <a:xfrm>
            <a:off x="299545" y="772515"/>
            <a:ext cx="8503920" cy="662152"/>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zh-TW" altLang="en-US" sz="2400" b="1" dirty="0" smtClean="0">
                <a:latin typeface="Arial" pitchFamily="34" charset="0"/>
                <a:ea typeface="新細明體" pitchFamily="18" charset="-120"/>
                <a:cs typeface="Arial" pitchFamily="34" charset="0"/>
              </a:rPr>
              <a:t>能夠一生不斷自學</a:t>
            </a:r>
            <a:endParaRPr lang="en-US" sz="2400" dirty="0"/>
          </a:p>
        </p:txBody>
      </p:sp>
      <p:sp>
        <p:nvSpPr>
          <p:cNvPr id="9" name="Rounded Rectangle 8"/>
          <p:cNvSpPr/>
          <p:nvPr/>
        </p:nvSpPr>
        <p:spPr>
          <a:xfrm>
            <a:off x="310053" y="1634363"/>
            <a:ext cx="8503920" cy="662152"/>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zh-TW" altLang="en-US" sz="2400" b="1" dirty="0" smtClean="0">
                <a:latin typeface="Arial" pitchFamily="34" charset="0"/>
                <a:ea typeface="新細明體" pitchFamily="18" charset="-120"/>
                <a:cs typeface="Arial" pitchFamily="34" charset="0"/>
              </a:rPr>
              <a:t>探索精神</a:t>
            </a:r>
            <a:endParaRPr lang="en-US" sz="2400" dirty="0"/>
          </a:p>
        </p:txBody>
      </p:sp>
      <p:sp>
        <p:nvSpPr>
          <p:cNvPr id="10" name="Rounded Rectangle 9"/>
          <p:cNvSpPr/>
          <p:nvPr/>
        </p:nvSpPr>
        <p:spPr>
          <a:xfrm>
            <a:off x="320564" y="2511977"/>
            <a:ext cx="8503920" cy="662152"/>
          </a:xfrm>
          <a:prstGeom prst="roundRect">
            <a:avLst/>
          </a:prstGeom>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zh-TW" altLang="en-US" sz="2400" b="1" dirty="0" smtClean="0">
                <a:latin typeface="Arial" pitchFamily="34" charset="0"/>
                <a:ea typeface="新細明體" pitchFamily="18" charset="-120"/>
                <a:cs typeface="Arial" pitchFamily="34" charset="0"/>
              </a:rPr>
              <a:t>勇於創新及善於應變</a:t>
            </a:r>
            <a:endParaRPr lang="en-US" sz="2400" dirty="0"/>
          </a:p>
        </p:txBody>
      </p:sp>
      <p:sp>
        <p:nvSpPr>
          <p:cNvPr id="11" name="Rounded Rectangle 10"/>
          <p:cNvSpPr/>
          <p:nvPr/>
        </p:nvSpPr>
        <p:spPr>
          <a:xfrm>
            <a:off x="331074" y="3326528"/>
            <a:ext cx="8503920" cy="662152"/>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zh-TW" altLang="en-US" sz="2400" b="1" dirty="0" smtClean="0">
                <a:latin typeface="Arial" pitchFamily="34" charset="0"/>
                <a:ea typeface="新細明體" pitchFamily="18" charset="-120"/>
                <a:cs typeface="Arial" pitchFamily="34" charset="0"/>
              </a:rPr>
              <a:t>具充分的自信和合群的精神</a:t>
            </a:r>
            <a:endParaRPr lang="en-US" sz="2400" dirty="0"/>
          </a:p>
        </p:txBody>
      </p:sp>
      <p:sp>
        <p:nvSpPr>
          <p:cNvPr id="12" name="Rounded Rectangle 11"/>
          <p:cNvSpPr/>
          <p:nvPr/>
        </p:nvSpPr>
        <p:spPr>
          <a:xfrm>
            <a:off x="315312" y="4193637"/>
            <a:ext cx="8503920" cy="930166"/>
          </a:xfrm>
          <a:prstGeom prst="roundRect">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zh-TW" altLang="en-US" sz="2400" b="1" dirty="0" smtClean="0">
                <a:latin typeface="Arial" pitchFamily="34" charset="0"/>
                <a:ea typeface="新細明體" pitchFamily="18" charset="-120"/>
                <a:cs typeface="Arial" pitchFamily="34" charset="0"/>
              </a:rPr>
              <a:t>願意為社會的繁榮、進步、自由和民主不斷努力</a:t>
            </a:r>
            <a:endParaRPr lang="en-US" sz="2400" dirty="0"/>
          </a:p>
        </p:txBody>
      </p:sp>
      <p:sp>
        <p:nvSpPr>
          <p:cNvPr id="13" name="Rounded Rectangle 12"/>
          <p:cNvSpPr/>
          <p:nvPr/>
        </p:nvSpPr>
        <p:spPr>
          <a:xfrm>
            <a:off x="320564" y="5312983"/>
            <a:ext cx="8503920" cy="882869"/>
          </a:xfrm>
          <a:prstGeom prst="round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zh-TW" altLang="en-US" sz="2400" b="1" dirty="0" smtClean="0">
                <a:latin typeface="Arial" pitchFamily="34" charset="0"/>
                <a:ea typeface="新細明體" pitchFamily="18" charset="-120"/>
                <a:cs typeface="Arial" pitchFamily="34" charset="0"/>
              </a:rPr>
              <a:t>為國家和世界的前途作出貢獻</a:t>
            </a:r>
            <a:endParaRPr lang="en-US" sz="2400" dirty="0"/>
          </a:p>
        </p:txBody>
      </p:sp>
      <p:sp>
        <p:nvSpPr>
          <p:cNvPr id="14" name="Slide Number Placeholder 13"/>
          <p:cNvSpPr>
            <a:spLocks noGrp="1"/>
          </p:cNvSpPr>
          <p:nvPr>
            <p:ph type="sldNum" sz="quarter" idx="12"/>
          </p:nvPr>
        </p:nvSpPr>
        <p:spPr/>
        <p:txBody>
          <a:bodyPr/>
          <a:lstStyle/>
          <a:p>
            <a:fld id="{811AAEEF-F233-4E32-A923-D4DF4B556C67}" type="slidenum">
              <a:rPr lang="en-US" altLang="zh-TW" smtClean="0"/>
              <a:pPr/>
              <a:t>8</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社會權力</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80</a:t>
            </a:fld>
            <a:endParaRPr lang="zh-TW" altLang="en-US" dirty="0"/>
          </a:p>
        </p:txBody>
      </p:sp>
      <p:graphicFrame>
        <p:nvGraphicFramePr>
          <p:cNvPr id="7" name="圖表 1"/>
          <p:cNvGraphicFramePr>
            <a:graphicFrameLocks/>
          </p:cNvGraphicFramePr>
          <p:nvPr/>
        </p:nvGraphicFramePr>
        <p:xfrm>
          <a:off x="0" y="619125"/>
          <a:ext cx="9144000" cy="60102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努力</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 (</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81</a:t>
            </a:fld>
            <a:endParaRPr lang="zh-TW" altLang="en-US" dirty="0"/>
          </a:p>
        </p:txBody>
      </p:sp>
      <p:graphicFrame>
        <p:nvGraphicFramePr>
          <p:cNvPr id="6" name="圖表 1"/>
          <p:cNvGraphicFramePr>
            <a:graphicFrameLocks/>
          </p:cNvGraphicFramePr>
          <p:nvPr/>
        </p:nvGraphicFramePr>
        <p:xfrm>
          <a:off x="0" y="590550"/>
          <a:ext cx="9144000" cy="6076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作業</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 (</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82</a:t>
            </a:fld>
            <a:endParaRPr lang="zh-TW" altLang="en-US" dirty="0"/>
          </a:p>
        </p:txBody>
      </p:sp>
      <p:graphicFrame>
        <p:nvGraphicFramePr>
          <p:cNvPr id="6" name="圖表 1"/>
          <p:cNvGraphicFramePr>
            <a:graphicFrameLocks/>
          </p:cNvGraphicFramePr>
          <p:nvPr/>
        </p:nvGraphicFramePr>
        <p:xfrm>
          <a:off x="1" y="619124"/>
          <a:ext cx="9029700" cy="60293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稱讚</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 (</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83</a:t>
            </a:fld>
            <a:endParaRPr lang="zh-TW" altLang="en-US" dirty="0"/>
          </a:p>
        </p:txBody>
      </p:sp>
      <p:graphicFrame>
        <p:nvGraphicFramePr>
          <p:cNvPr id="5" name="圖表 1"/>
          <p:cNvGraphicFramePr>
            <a:graphicFrameLocks/>
          </p:cNvGraphicFramePr>
          <p:nvPr/>
        </p:nvGraphicFramePr>
        <p:xfrm>
          <a:off x="0" y="600075"/>
          <a:ext cx="9143999" cy="60388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獎勵</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84</a:t>
            </a:fld>
            <a:endParaRPr lang="zh-TW" altLang="en-US" dirty="0"/>
          </a:p>
        </p:txBody>
      </p:sp>
      <p:graphicFrame>
        <p:nvGraphicFramePr>
          <p:cNvPr id="6" name="圖表 1"/>
          <p:cNvGraphicFramePr>
            <a:graphicFrameLocks/>
          </p:cNvGraphicFramePr>
          <p:nvPr/>
        </p:nvGraphicFramePr>
        <p:xfrm>
          <a:off x="0" y="600075"/>
          <a:ext cx="9001125" cy="60769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255980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30000"/>
              </a:lnSpc>
            </a:pP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APASO-II </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常模例子</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p>
          <a:p>
            <a:pPr>
              <a:lnSpc>
                <a:spcPct val="130000"/>
              </a:lnSpc>
            </a:pP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價值觀</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r>
              <a:rPr lang="zh-TW" alt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小學</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a:t>
            </a: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85</a:t>
            </a:fld>
            <a:endParaRPr lang="zh-TW" altLang="en-US"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636" y="250371"/>
            <a:ext cx="2464136" cy="486287"/>
          </a:xfrm>
          <a:prstGeom prst="rect">
            <a:avLst/>
          </a:prstGeom>
          <a:noFill/>
        </p:spPr>
        <p:txBody>
          <a:bodyPr wrap="none" rtlCol="0">
            <a:spAutoFit/>
          </a:bodyPr>
          <a:lstStyle/>
          <a:p>
            <a:r>
              <a:rPr lang="zh-TW" alt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價值觀</a:t>
            </a:r>
            <a:r>
              <a:rPr lang="en-US" altLang="zh-TW"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 </a:t>
            </a:r>
            <a:r>
              <a:rPr lang="zh-TW" altLang="en-US" sz="3200" dirty="0" smtClean="0">
                <a:ln w="18415" cmpd="sng">
                  <a:solidFill>
                    <a:srgbClr val="FFFFFF"/>
                  </a:solidFill>
                  <a:prstDash val="solid"/>
                </a:ln>
                <a:solidFill>
                  <a:srgbClr val="FFFFFF"/>
                </a:solidFill>
                <a:effectLst>
                  <a:glow rad="1397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rPr>
              <a:t>小學</a:t>
            </a:r>
            <a:endParaRPr lang="en-US" sz="3200" dirty="0"/>
          </a:p>
        </p:txBody>
      </p:sp>
      <p:sp>
        <p:nvSpPr>
          <p:cNvPr id="4" name="Right Arrow Callout 3"/>
          <p:cNvSpPr/>
          <p:nvPr/>
        </p:nvSpPr>
        <p:spPr>
          <a:xfrm>
            <a:off x="566049" y="957944"/>
            <a:ext cx="4920343" cy="609601"/>
          </a:xfrm>
          <a:prstGeom prst="rightArrowCallout">
            <a:avLst>
              <a:gd name="adj1" fmla="val 25000"/>
              <a:gd name="adj2" fmla="val 50000"/>
              <a:gd name="adj3" fmla="val 62500"/>
              <a:gd name="adj4" fmla="val 89756"/>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3600" b="1" dirty="0" smtClean="0">
                <a:latin typeface="Arial" pitchFamily="34" charset="0"/>
                <a:cs typeface="Arial" pitchFamily="34" charset="0"/>
              </a:rPr>
              <a:t>1. </a:t>
            </a:r>
            <a:r>
              <a:rPr lang="zh-TW" altLang="en-US" sz="3600" b="1" dirty="0" smtClean="0">
                <a:latin typeface="Arial" pitchFamily="34" charset="0"/>
                <a:cs typeface="Arial" pitchFamily="34" charset="0"/>
              </a:rPr>
              <a:t>承擔</a:t>
            </a:r>
            <a:endParaRPr lang="en-US" sz="3600" b="1" dirty="0" smtClean="0">
              <a:latin typeface="Arial" pitchFamily="34" charset="0"/>
              <a:cs typeface="Arial" pitchFamily="34" charset="0"/>
            </a:endParaRPr>
          </a:p>
        </p:txBody>
      </p:sp>
      <p:sp>
        <p:nvSpPr>
          <p:cNvPr id="5" name="Right Arrow Callout 4"/>
          <p:cNvSpPr/>
          <p:nvPr/>
        </p:nvSpPr>
        <p:spPr>
          <a:xfrm>
            <a:off x="598706" y="2525485"/>
            <a:ext cx="4920343" cy="609601"/>
          </a:xfrm>
          <a:prstGeom prst="rightArrowCallout">
            <a:avLst>
              <a:gd name="adj1" fmla="val 25000"/>
              <a:gd name="adj2" fmla="val 50000"/>
              <a:gd name="adj3" fmla="val 62500"/>
              <a:gd name="adj4" fmla="val 89756"/>
            </a:avLst>
          </a:prstGeom>
        </p:spPr>
        <p:style>
          <a:lnRef idx="1">
            <a:schemeClr val="accent1"/>
          </a:lnRef>
          <a:fillRef idx="2">
            <a:schemeClr val="accent1"/>
          </a:fillRef>
          <a:effectRef idx="1">
            <a:schemeClr val="accent1"/>
          </a:effectRef>
          <a:fontRef idx="minor">
            <a:schemeClr val="dk1"/>
          </a:fontRef>
        </p:style>
        <p:txBody>
          <a:bodyPr rtlCol="0" anchor="ctr"/>
          <a:lstStyle/>
          <a:p>
            <a:pPr marL="342900" indent="-342900"/>
            <a:r>
              <a:rPr lang="en-US" sz="3600" b="1" dirty="0" smtClean="0">
                <a:latin typeface="Arial" pitchFamily="34" charset="0"/>
                <a:cs typeface="Arial" pitchFamily="34" charset="0"/>
              </a:rPr>
              <a:t>3. </a:t>
            </a:r>
            <a:r>
              <a:rPr lang="zh-TW" altLang="en-US" sz="3600" b="1" dirty="0" smtClean="0">
                <a:latin typeface="Arial" pitchFamily="34" charset="0"/>
                <a:cs typeface="Arial" pitchFamily="34" charset="0"/>
              </a:rPr>
              <a:t>操行</a:t>
            </a:r>
            <a:endParaRPr lang="en-US" sz="3600" b="1" dirty="0" smtClean="0">
              <a:latin typeface="Arial" pitchFamily="34" charset="0"/>
              <a:cs typeface="Arial" pitchFamily="34" charset="0"/>
            </a:endParaRPr>
          </a:p>
        </p:txBody>
      </p:sp>
      <p:sp>
        <p:nvSpPr>
          <p:cNvPr id="6" name="Right Arrow Callout 5"/>
          <p:cNvSpPr/>
          <p:nvPr/>
        </p:nvSpPr>
        <p:spPr>
          <a:xfrm>
            <a:off x="576931" y="1730846"/>
            <a:ext cx="4920343" cy="609601"/>
          </a:xfrm>
          <a:prstGeom prst="rightArrowCallout">
            <a:avLst>
              <a:gd name="adj1" fmla="val 25000"/>
              <a:gd name="adj2" fmla="val 50000"/>
              <a:gd name="adj3" fmla="val 62500"/>
              <a:gd name="adj4" fmla="val 89756"/>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r>
              <a:rPr lang="en-US" sz="3600" b="1" dirty="0" smtClean="0">
                <a:latin typeface="Arial" pitchFamily="34" charset="0"/>
                <a:cs typeface="Arial" pitchFamily="34" charset="0"/>
              </a:rPr>
              <a:t>2. </a:t>
            </a:r>
            <a:r>
              <a:rPr lang="zh-TW" altLang="en-US" sz="3600" b="1" dirty="0" smtClean="0">
                <a:latin typeface="Arial" pitchFamily="34" charset="0"/>
                <a:cs typeface="Arial" pitchFamily="34" charset="0"/>
              </a:rPr>
              <a:t>堅毅</a:t>
            </a:r>
            <a:endParaRPr lang="en-US" sz="3600" b="1" dirty="0" smtClean="0">
              <a:latin typeface="Arial" pitchFamily="34" charset="0"/>
              <a:cs typeface="Arial" pitchFamily="34" charset="0"/>
            </a:endParaRPr>
          </a:p>
        </p:txBody>
      </p:sp>
      <p:sp>
        <p:nvSpPr>
          <p:cNvPr id="7" name="Right Arrow Callout 6"/>
          <p:cNvSpPr/>
          <p:nvPr/>
        </p:nvSpPr>
        <p:spPr>
          <a:xfrm>
            <a:off x="587817" y="3309316"/>
            <a:ext cx="4920343" cy="609601"/>
          </a:xfrm>
          <a:prstGeom prst="rightArrowCallout">
            <a:avLst>
              <a:gd name="adj1" fmla="val 25000"/>
              <a:gd name="adj2" fmla="val 50000"/>
              <a:gd name="adj3" fmla="val 62500"/>
              <a:gd name="adj4" fmla="val 89756"/>
            </a:avLst>
          </a:prstGeom>
          <a:solidFill>
            <a:srgbClr val="FFFFCC"/>
          </a:solidFill>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en-US" sz="3600" b="1" dirty="0" smtClean="0">
                <a:latin typeface="Arial" pitchFamily="34" charset="0"/>
                <a:cs typeface="Arial" pitchFamily="34" charset="0"/>
              </a:rPr>
              <a:t>4. </a:t>
            </a:r>
            <a:r>
              <a:rPr lang="zh-TW" altLang="en-US" sz="3600" b="1" dirty="0" smtClean="0">
                <a:latin typeface="Arial" pitchFamily="34" charset="0"/>
                <a:cs typeface="Arial" pitchFamily="34" charset="0"/>
              </a:rPr>
              <a:t>良好行為</a:t>
            </a:r>
            <a:endParaRPr lang="en-US" sz="3600" b="1" dirty="0" smtClean="0">
              <a:latin typeface="Arial" pitchFamily="34" charset="0"/>
              <a:cs typeface="Arial" pitchFamily="34" charset="0"/>
            </a:endParaRPr>
          </a:p>
        </p:txBody>
      </p:sp>
      <p:sp>
        <p:nvSpPr>
          <p:cNvPr id="8" name="Right Arrow Callout 7"/>
          <p:cNvSpPr/>
          <p:nvPr/>
        </p:nvSpPr>
        <p:spPr>
          <a:xfrm>
            <a:off x="620474" y="4876857"/>
            <a:ext cx="4920343" cy="609601"/>
          </a:xfrm>
          <a:prstGeom prst="rightArrowCallout">
            <a:avLst>
              <a:gd name="adj1" fmla="val 25000"/>
              <a:gd name="adj2" fmla="val 50000"/>
              <a:gd name="adj3" fmla="val 62500"/>
              <a:gd name="adj4" fmla="val 89756"/>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r>
              <a:rPr lang="en-US" sz="3600" b="1" dirty="0" smtClean="0">
                <a:latin typeface="Arial" pitchFamily="34" charset="0"/>
                <a:cs typeface="Arial" pitchFamily="34" charset="0"/>
              </a:rPr>
              <a:t>6. </a:t>
            </a:r>
            <a:r>
              <a:rPr lang="zh-TW" altLang="en-US" sz="3600" b="1" dirty="0" smtClean="0">
                <a:latin typeface="Arial" pitchFamily="34" charset="0"/>
                <a:cs typeface="Arial" pitchFamily="34" charset="0"/>
              </a:rPr>
              <a:t>責任感</a:t>
            </a:r>
            <a:endParaRPr lang="en-US" sz="3600" b="1" dirty="0" smtClean="0">
              <a:latin typeface="Arial" pitchFamily="34" charset="0"/>
              <a:cs typeface="Arial" pitchFamily="34" charset="0"/>
            </a:endParaRPr>
          </a:p>
        </p:txBody>
      </p:sp>
      <p:sp>
        <p:nvSpPr>
          <p:cNvPr id="9" name="Right Arrow Callout 8"/>
          <p:cNvSpPr/>
          <p:nvPr/>
        </p:nvSpPr>
        <p:spPr>
          <a:xfrm>
            <a:off x="598699" y="4082218"/>
            <a:ext cx="4920343" cy="609601"/>
          </a:xfrm>
          <a:prstGeom prst="rightArrowCallout">
            <a:avLst>
              <a:gd name="adj1" fmla="val 25000"/>
              <a:gd name="adj2" fmla="val 50000"/>
              <a:gd name="adj3" fmla="val 62500"/>
              <a:gd name="adj4" fmla="val 89756"/>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r>
              <a:rPr lang="en-US" sz="3600" b="1" dirty="0" smtClean="0">
                <a:latin typeface="Arial" pitchFamily="34" charset="0"/>
                <a:cs typeface="Arial" pitchFamily="34" charset="0"/>
              </a:rPr>
              <a:t>5. </a:t>
            </a:r>
            <a:r>
              <a:rPr lang="zh-TW" altLang="en-US" sz="3600" b="1" dirty="0" smtClean="0">
                <a:latin typeface="Arial" pitchFamily="34" charset="0"/>
                <a:cs typeface="Arial" pitchFamily="34" charset="0"/>
              </a:rPr>
              <a:t>對國家的態度</a:t>
            </a:r>
            <a:endParaRPr lang="en-US" sz="3600" b="1" dirty="0" smtClean="0">
              <a:latin typeface="Arial" pitchFamily="34" charset="0"/>
              <a:cs typeface="Arial" pitchFamily="34" charset="0"/>
            </a:endParaRPr>
          </a:p>
        </p:txBody>
      </p:sp>
      <p:sp>
        <p:nvSpPr>
          <p:cNvPr id="10" name="Right Arrow Callout 9"/>
          <p:cNvSpPr/>
          <p:nvPr/>
        </p:nvSpPr>
        <p:spPr>
          <a:xfrm>
            <a:off x="631356" y="5649759"/>
            <a:ext cx="4920343" cy="609601"/>
          </a:xfrm>
          <a:prstGeom prst="rightArrowCallout">
            <a:avLst>
              <a:gd name="adj1" fmla="val 25000"/>
              <a:gd name="adj2" fmla="val 50000"/>
              <a:gd name="adj3" fmla="val 62500"/>
              <a:gd name="adj4" fmla="val 89756"/>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r>
              <a:rPr lang="en-US" sz="3600" b="1" dirty="0" smtClean="0">
                <a:latin typeface="Arial" pitchFamily="34" charset="0"/>
                <a:cs typeface="Arial" pitchFamily="34" charset="0"/>
              </a:rPr>
              <a:t>7. </a:t>
            </a:r>
            <a:r>
              <a:rPr lang="zh-TW" altLang="en-US" sz="3600" b="1" dirty="0" smtClean="0">
                <a:latin typeface="Arial" pitchFamily="34" charset="0"/>
                <a:cs typeface="Arial" pitchFamily="34" charset="0"/>
              </a:rPr>
              <a:t>和諧人際關係</a:t>
            </a:r>
            <a:endParaRPr lang="en-US" sz="3600" b="1" dirty="0" smtClean="0">
              <a:latin typeface="Arial" pitchFamily="34" charset="0"/>
              <a:cs typeface="Arial" pitchFamily="34" charset="0"/>
            </a:endParaRPr>
          </a:p>
        </p:txBody>
      </p:sp>
      <p:sp>
        <p:nvSpPr>
          <p:cNvPr id="11" name="Oval 10"/>
          <p:cNvSpPr/>
          <p:nvPr/>
        </p:nvSpPr>
        <p:spPr>
          <a:xfrm>
            <a:off x="5769429" y="805543"/>
            <a:ext cx="2906485" cy="5573486"/>
          </a:xfrm>
          <a:prstGeom prst="ellipse">
            <a:avLst/>
          </a:prstGeom>
          <a:gradFill>
            <a:gsLst>
              <a:gs pos="0">
                <a:srgbClr val="03D4A8"/>
              </a:gs>
              <a:gs pos="25000">
                <a:srgbClr val="21D6E0"/>
              </a:gs>
              <a:gs pos="75000">
                <a:srgbClr val="0087E6"/>
              </a:gs>
              <a:gs pos="100000">
                <a:srgbClr val="005CBF"/>
              </a:gs>
            </a:gsLst>
            <a:lin ang="16200000" scaled="0"/>
          </a:gradFill>
          <a:effectLst>
            <a:outerShdw blurRad="40000" dist="20000" dir="5400000" rotWithShape="0">
              <a:srgbClr val="000000">
                <a:alpha val="38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TextBox 11"/>
          <p:cNvSpPr txBox="1"/>
          <p:nvPr/>
        </p:nvSpPr>
        <p:spPr>
          <a:xfrm>
            <a:off x="6094639" y="3178931"/>
            <a:ext cx="2275115" cy="757130"/>
          </a:xfrm>
          <a:prstGeom prst="rect">
            <a:avLst/>
          </a:prstGeom>
          <a:noFill/>
        </p:spPr>
        <p:txBody>
          <a:bodyPr wrap="square" rtlCol="0">
            <a:spAutoFit/>
          </a:bodyPr>
          <a:lstStyle/>
          <a:p>
            <a:pPr algn="ctr"/>
            <a:r>
              <a:rPr lang="zh-TW" alt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價值觀</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lstStyle/>
          <a:p>
            <a:fld id="{6AD1C6FD-A228-4DFF-9C48-5B61C80157C8}" type="slidenum">
              <a:rPr lang="en-US" altLang="zh-TW" smtClean="0"/>
              <a:pPr/>
              <a:t>86</a:t>
            </a:fld>
            <a:endParaRPr lang="zh-TW" alt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圖表 1"/>
          <p:cNvGraphicFramePr>
            <a:graphicFrameLocks/>
          </p:cNvGraphicFramePr>
          <p:nvPr/>
        </p:nvGraphicFramePr>
        <p:xfrm>
          <a:off x="175104" y="489098"/>
          <a:ext cx="8968896" cy="6368901"/>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bwMode="auto">
          <a:xfrm>
            <a:off x="742950" y="3540876"/>
            <a:ext cx="7448550" cy="1588"/>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8"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價值觀：副量表平均值</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32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811AAEEF-F233-4E32-A923-D4DF4B556C67}" type="slidenum">
              <a:rPr lang="en-US" altLang="zh-TW" smtClean="0"/>
              <a:pPr/>
              <a:t>87</a:t>
            </a:fld>
            <a:endParaRPr lang="zh-TW" altLang="en-US" dirty="0"/>
          </a:p>
        </p:txBody>
      </p:sp>
      <p:sp>
        <p:nvSpPr>
          <p:cNvPr id="9" name="TextBox 8"/>
          <p:cNvSpPr txBox="1"/>
          <p:nvPr/>
        </p:nvSpPr>
        <p:spPr>
          <a:xfrm>
            <a:off x="815008" y="6003235"/>
            <a:ext cx="7752521" cy="695575"/>
          </a:xfrm>
          <a:prstGeom prst="rect">
            <a:avLst/>
          </a:prstGeom>
          <a:solidFill>
            <a:schemeClr val="bg1"/>
          </a:solidFill>
        </p:spPr>
        <p:txBody>
          <a:bodyPr wrap="square" rtlCol="0">
            <a:spAutoFit/>
          </a:bodyPr>
          <a:lstStyle/>
          <a:p>
            <a:r>
              <a:rPr lang="zh-TW" altLang="en-US" sz="1400" b="1" dirty="0" smtClean="0"/>
              <a:t>     承擔              堅毅               操行       良好行為     對國家的態度     責任感     和諧人際關係</a:t>
            </a:r>
            <a:endParaRPr lang="en-US" altLang="zh-TW" sz="1400" b="1" dirty="0" smtClean="0"/>
          </a:p>
          <a:p>
            <a:endParaRPr lang="en-US" altLang="zh-TW" sz="1400" b="1" dirty="0" smtClean="0"/>
          </a:p>
          <a:p>
            <a:endParaRPr lang="zh-TW" altLang="en-US" sz="1400" b="1"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p:cNvGraphicFramePr>
            <a:graphicFrameLocks/>
          </p:cNvGraphicFramePr>
          <p:nvPr/>
        </p:nvGraphicFramePr>
        <p:xfrm>
          <a:off x="159488" y="478465"/>
          <a:ext cx="8984512" cy="637953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642353" y="3511717"/>
            <a:ext cx="7581900" cy="9527"/>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5"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價值觀：副量表平均值</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按性別劃分</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24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4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Slide Number Placeholder 6"/>
          <p:cNvSpPr>
            <a:spLocks noGrp="1"/>
          </p:cNvSpPr>
          <p:nvPr>
            <p:ph type="sldNum" sz="quarter" idx="12"/>
          </p:nvPr>
        </p:nvSpPr>
        <p:spPr/>
        <p:txBody>
          <a:bodyPr/>
          <a:lstStyle/>
          <a:p>
            <a:fld id="{811AAEEF-F233-4E32-A923-D4DF4B556C67}" type="slidenum">
              <a:rPr lang="en-US" altLang="zh-TW" smtClean="0"/>
              <a:pPr/>
              <a:t>88</a:t>
            </a:fld>
            <a:endParaRPr lang="zh-TW" altLang="en-U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3"/>
          <p:cNvGraphicFramePr>
            <a:graphicFrameLocks/>
          </p:cNvGraphicFramePr>
          <p:nvPr/>
        </p:nvGraphicFramePr>
        <p:xfrm>
          <a:off x="0" y="478466"/>
          <a:ext cx="9143999" cy="6379534"/>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bwMode="auto">
          <a:xfrm flipV="1">
            <a:off x="400050" y="3610243"/>
            <a:ext cx="8201025" cy="9525"/>
          </a:xfrm>
          <a:prstGeom prst="line">
            <a:avLst/>
          </a:prstGeom>
          <a:solidFill>
            <a:srgbClr val="C0C0C0"/>
          </a:solidFill>
          <a:ln w="28575" cap="flat" cmpd="sng" algn="ctr">
            <a:solidFill>
              <a:srgbClr val="FF0000"/>
            </a:solidFill>
            <a:prstDash val="solid"/>
            <a:round/>
            <a:headEnd type="none" w="med" len="med"/>
            <a:tailEnd type="none" w="med" len="med"/>
          </a:ln>
          <a:effectLst/>
        </p:spPr>
      </p:cxnSp>
      <p:sp>
        <p:nvSpPr>
          <p:cNvPr id="7" name="Title 1"/>
          <p:cNvSpPr txBox="1">
            <a:spLocks/>
          </p:cNvSpPr>
          <p:nvPr/>
        </p:nvSpPr>
        <p:spPr bwMode="auto">
          <a:xfrm>
            <a:off x="91132" y="0"/>
            <a:ext cx="8933121" cy="5528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lnSpc>
                <a:spcPct val="100000"/>
              </a:lnSpc>
              <a:spcBef>
                <a:spcPct val="0"/>
              </a:spcBef>
              <a:defRPr/>
            </a:pP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價值觀：副量表平均值</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按年級劃分</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 (</a:t>
            </a:r>
            <a:r>
              <a:rPr lang="zh-TW" altLang="en-US"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28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28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89</a:t>
            </a:fld>
            <a:endParaRPr lang="zh-TW"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00251" y="6290440"/>
            <a:ext cx="8513549" cy="520262"/>
          </a:xfrm>
        </p:spPr>
        <p:txBody>
          <a:bodyPr>
            <a:noAutofit/>
          </a:bodyPr>
          <a:lstStyle/>
          <a:p>
            <a:pPr marL="0" indent="0" algn="just">
              <a:spcBef>
                <a:spcPts val="1800"/>
              </a:spcBef>
              <a:buNone/>
            </a:pPr>
            <a:r>
              <a:rPr lang="zh-TW" altLang="en-US" sz="2400" b="1" dirty="0" smtClean="0">
                <a:latin typeface="Arial" pitchFamily="34" charset="0"/>
                <a:ea typeface="新細明體" pitchFamily="18" charset="-120"/>
                <a:cs typeface="Arial" pitchFamily="34" charset="0"/>
              </a:rPr>
              <a:t>來源</a:t>
            </a:r>
            <a:r>
              <a:rPr lang="en-US" altLang="zh-TW" sz="2400" b="1" dirty="0" smtClean="0">
                <a:latin typeface="Arial" pitchFamily="34" charset="0"/>
                <a:ea typeface="新細明體" pitchFamily="18" charset="-120"/>
                <a:cs typeface="Arial" pitchFamily="34" charset="0"/>
              </a:rPr>
              <a:t>:</a:t>
            </a:r>
            <a:r>
              <a:rPr lang="zh-TW" altLang="en-US" sz="2400" b="1" dirty="0" smtClean="0">
                <a:latin typeface="Arial" pitchFamily="34" charset="0"/>
                <a:ea typeface="新細明體" pitchFamily="18" charset="-120"/>
                <a:cs typeface="Arial" pitchFamily="34" charset="0"/>
              </a:rPr>
              <a:t>香港教育制度改革建議</a:t>
            </a:r>
            <a:r>
              <a:rPr lang="en-US" altLang="zh-TW" sz="2400" b="1" dirty="0" smtClean="0">
                <a:latin typeface="Arial" pitchFamily="34" charset="0"/>
                <a:ea typeface="新細明體" pitchFamily="18" charset="-120"/>
                <a:cs typeface="Arial" pitchFamily="34" charset="0"/>
              </a:rPr>
              <a:t>, 2000, </a:t>
            </a:r>
            <a:r>
              <a:rPr lang="zh-TW" altLang="en-US" sz="2400" b="1" dirty="0" smtClean="0">
                <a:latin typeface="Arial" pitchFamily="34" charset="0"/>
                <a:ea typeface="新細明體" pitchFamily="18" charset="-120"/>
                <a:cs typeface="Arial" pitchFamily="34" charset="0"/>
              </a:rPr>
              <a:t>第四頁</a:t>
            </a:r>
          </a:p>
        </p:txBody>
      </p:sp>
      <p:sp>
        <p:nvSpPr>
          <p:cNvPr id="5" name="Title 1"/>
          <p:cNvSpPr txBox="1">
            <a:spLocks/>
          </p:cNvSpPr>
          <p:nvPr/>
        </p:nvSpPr>
        <p:spPr>
          <a:xfrm>
            <a:off x="282813" y="126128"/>
            <a:ext cx="5140525"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zh-TW" altLang="en-US" sz="3600" dirty="0" smtClean="0">
                <a:ln w="18415" cmpd="sng">
                  <a:solidFill>
                    <a:srgbClr val="FFFFFF"/>
                  </a:solidFill>
                  <a:prstDash val="solid"/>
                </a:ln>
                <a:solidFill>
                  <a:srgbClr val="FFFFFF"/>
                </a:solidFill>
                <a:effectLst>
                  <a:glow rad="139700">
                    <a:schemeClr val="tx2">
                      <a:lumMod val="50000"/>
                      <a:alpha val="40000"/>
                    </a:schemeClr>
                  </a:glow>
                  <a:outerShdw blurRad="63500" dir="3600000" algn="tl" rotWithShape="0">
                    <a:srgbClr val="000000">
                      <a:alpha val="70000"/>
                    </a:srgbClr>
                  </a:outerShdw>
                </a:effectLst>
                <a:latin typeface="Arial" pitchFamily="34" charset="0"/>
                <a:ea typeface="新細明體" pitchFamily="18" charset="-120"/>
                <a:cs typeface="Arial" pitchFamily="34" charset="0"/>
              </a:rPr>
              <a:t>教育目標</a:t>
            </a:r>
            <a:r>
              <a:rPr kumimoji="0" lang="en-US" altLang="zh-TW" sz="3600" b="0" i="0" u="none" strike="noStrike" kern="1200" cap="none" spc="0" normalizeH="0" baseline="0" noProof="0" dirty="0" smtClean="0">
                <a:ln w="18415" cmpd="sng">
                  <a:solidFill>
                    <a:srgbClr val="FFFFFF"/>
                  </a:solidFill>
                  <a:prstDash val="solid"/>
                </a:ln>
                <a:solidFill>
                  <a:srgbClr val="FFFFFF"/>
                </a:solidFill>
                <a:effectLst>
                  <a:glow rad="139700">
                    <a:schemeClr val="tx2">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rPr>
              <a:t>…</a:t>
            </a:r>
            <a:endParaRPr kumimoji="0" lang="zh-TW" altLang="en-US" sz="3600" b="0" i="0" u="none" strike="noStrike" kern="1200" cap="none" spc="0" normalizeH="0" baseline="0" noProof="0" dirty="0" smtClean="0">
              <a:ln w="18415" cmpd="sng">
                <a:solidFill>
                  <a:srgbClr val="FFFFFF"/>
                </a:solidFill>
                <a:prstDash val="solid"/>
              </a:ln>
              <a:solidFill>
                <a:srgbClr val="FFFFFF"/>
              </a:solidFill>
              <a:effectLst>
                <a:glow rad="139700">
                  <a:schemeClr val="tx2">
                    <a:lumMod val="50000"/>
                    <a:alpha val="40000"/>
                  </a:schemeClr>
                </a:glow>
                <a:outerShdw blurRad="63500" dir="3600000" algn="tl" rotWithShape="0">
                  <a:srgbClr val="000000">
                    <a:alpha val="70000"/>
                  </a:srgbClr>
                </a:outerShdw>
              </a:effectLst>
              <a:uLnTx/>
              <a:uFillTx/>
              <a:latin typeface="Arial" pitchFamily="34" charset="0"/>
              <a:ea typeface="新細明體" pitchFamily="18" charset="-120"/>
              <a:cs typeface="Arial" pitchFamily="34" charset="0"/>
            </a:endParaRPr>
          </a:p>
        </p:txBody>
      </p:sp>
      <p:grpSp>
        <p:nvGrpSpPr>
          <p:cNvPr id="23" name="Group 22"/>
          <p:cNvGrpSpPr/>
          <p:nvPr/>
        </p:nvGrpSpPr>
        <p:grpSpPr>
          <a:xfrm>
            <a:off x="299545" y="796163"/>
            <a:ext cx="8639502" cy="677918"/>
            <a:chOff x="299545" y="796163"/>
            <a:chExt cx="8639502" cy="677918"/>
          </a:xfrm>
        </p:grpSpPr>
        <p:sp>
          <p:nvSpPr>
            <p:cNvPr id="8" name="Rounded Rectangle 7"/>
            <p:cNvSpPr/>
            <p:nvPr/>
          </p:nvSpPr>
          <p:spPr>
            <a:xfrm>
              <a:off x="299545" y="804046"/>
              <a:ext cx="5123793" cy="662152"/>
            </a:xfrm>
            <a:prstGeom prst="roundRect">
              <a:avLst/>
            </a:prstGeom>
          </p:spPr>
          <p:style>
            <a:lnRef idx="1">
              <a:schemeClr val="accent6"/>
            </a:lnRef>
            <a:fillRef idx="2">
              <a:schemeClr val="accent6"/>
            </a:fillRef>
            <a:effectRef idx="1">
              <a:schemeClr val="accent6"/>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能夠一生不斷自學</a:t>
              </a:r>
              <a:endParaRPr lang="en-US" sz="2000" dirty="0" smtClean="0"/>
            </a:p>
          </p:txBody>
        </p:sp>
        <p:sp>
          <p:nvSpPr>
            <p:cNvPr id="16" name="Left Arrow Callout 15"/>
            <p:cNvSpPr/>
            <p:nvPr/>
          </p:nvSpPr>
          <p:spPr>
            <a:xfrm>
              <a:off x="5517930" y="796163"/>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000" b="1" dirty="0" smtClean="0">
                  <a:latin typeface="Arial" pitchFamily="34" charset="0"/>
                  <a:cs typeface="Arial" pitchFamily="34" charset="0"/>
                </a:rPr>
                <a:t>自主學習，動力</a:t>
              </a:r>
              <a:endParaRPr lang="en-US" sz="2000" b="1" dirty="0">
                <a:latin typeface="Arial" pitchFamily="34" charset="0"/>
                <a:cs typeface="Arial" pitchFamily="34" charset="0"/>
              </a:endParaRPr>
            </a:p>
          </p:txBody>
        </p:sp>
      </p:grpSp>
      <p:sp>
        <p:nvSpPr>
          <p:cNvPr id="17" name="Title 1"/>
          <p:cNvSpPr txBox="1">
            <a:spLocks/>
          </p:cNvSpPr>
          <p:nvPr/>
        </p:nvSpPr>
        <p:spPr>
          <a:xfrm>
            <a:off x="5849007" y="126128"/>
            <a:ext cx="3294993" cy="6621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altLang="zh-TW" sz="3600" spc="5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rPr>
              <a:t>APASO-II…</a:t>
            </a:r>
            <a:endParaRPr lang="zh-TW" altLang="en-US" sz="3600" spc="50" dirty="0" smtClean="0">
              <a:ln w="18415" cmpd="sng">
                <a:solidFill>
                  <a:srgbClr val="FFFFFF"/>
                </a:solidFill>
                <a:prstDash val="solid"/>
              </a:ln>
              <a:solidFill>
                <a:srgbClr val="FFFFFF"/>
              </a:solidFill>
              <a:effectLst>
                <a:glow rad="139700">
                  <a:srgbClr val="5C00B8"/>
                </a:glow>
                <a:outerShdw blurRad="63500" dir="3600000" algn="tl" rotWithShape="0">
                  <a:srgbClr val="000000">
                    <a:alpha val="70000"/>
                  </a:srgbClr>
                </a:outerShdw>
              </a:effectLst>
              <a:latin typeface="Arial" pitchFamily="34" charset="0"/>
              <a:ea typeface="新細明體" pitchFamily="18" charset="-120"/>
              <a:cs typeface="Arial" pitchFamily="34" charset="0"/>
            </a:endParaRPr>
          </a:p>
        </p:txBody>
      </p:sp>
      <p:grpSp>
        <p:nvGrpSpPr>
          <p:cNvPr id="24" name="Group 23"/>
          <p:cNvGrpSpPr/>
          <p:nvPr/>
        </p:nvGrpSpPr>
        <p:grpSpPr>
          <a:xfrm>
            <a:off x="310054" y="1650139"/>
            <a:ext cx="8671031" cy="677918"/>
            <a:chOff x="310054" y="1650139"/>
            <a:chExt cx="8671031" cy="677918"/>
          </a:xfrm>
        </p:grpSpPr>
        <p:sp>
          <p:nvSpPr>
            <p:cNvPr id="9" name="Rounded Rectangle 8"/>
            <p:cNvSpPr/>
            <p:nvPr/>
          </p:nvSpPr>
          <p:spPr>
            <a:xfrm>
              <a:off x="310054" y="1658022"/>
              <a:ext cx="5129049" cy="662152"/>
            </a:xfrm>
            <a:prstGeom prst="roundRect">
              <a:avLst/>
            </a:prstGeom>
          </p:spPr>
          <p:style>
            <a:lnRef idx="1">
              <a:schemeClr val="accent3"/>
            </a:lnRef>
            <a:fillRef idx="2">
              <a:schemeClr val="accent3"/>
            </a:fillRef>
            <a:effectRef idx="1">
              <a:schemeClr val="accent3"/>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探索精神</a:t>
              </a:r>
              <a:endParaRPr lang="en-US" sz="2000" dirty="0" smtClean="0"/>
            </a:p>
          </p:txBody>
        </p:sp>
        <p:sp>
          <p:nvSpPr>
            <p:cNvPr id="18" name="Left Arrow Callout 17"/>
            <p:cNvSpPr/>
            <p:nvPr/>
          </p:nvSpPr>
          <p:spPr>
            <a:xfrm>
              <a:off x="5559968" y="1650139"/>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2000" b="1" dirty="0" smtClean="0">
                  <a:latin typeface="Arial" pitchFamily="34" charset="0"/>
                  <a:cs typeface="Arial" pitchFamily="34" charset="0"/>
                </a:rPr>
                <a:t>批判性思考</a:t>
              </a:r>
            </a:p>
          </p:txBody>
        </p:sp>
      </p:grpSp>
      <p:grpSp>
        <p:nvGrpSpPr>
          <p:cNvPr id="25" name="Group 24"/>
          <p:cNvGrpSpPr/>
          <p:nvPr/>
        </p:nvGrpSpPr>
        <p:grpSpPr>
          <a:xfrm>
            <a:off x="320566" y="2527743"/>
            <a:ext cx="8644753" cy="677918"/>
            <a:chOff x="320566" y="2527743"/>
            <a:chExt cx="8644753" cy="677918"/>
          </a:xfrm>
        </p:grpSpPr>
        <p:sp>
          <p:nvSpPr>
            <p:cNvPr id="10" name="Rounded Rectangle 9"/>
            <p:cNvSpPr/>
            <p:nvPr/>
          </p:nvSpPr>
          <p:spPr>
            <a:xfrm>
              <a:off x="320566" y="2527743"/>
              <a:ext cx="5118538" cy="662152"/>
            </a:xfrm>
            <a:prstGeom prst="roundRect">
              <a:avLst/>
            </a:prstGeom>
          </p:spPr>
          <p:style>
            <a:lnRef idx="1">
              <a:schemeClr val="accent4"/>
            </a:lnRef>
            <a:fillRef idx="2">
              <a:schemeClr val="accent4"/>
            </a:fillRef>
            <a:effectRef idx="1">
              <a:schemeClr val="accent4"/>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勇於創新及善於應變</a:t>
              </a:r>
              <a:endParaRPr lang="en-US" sz="2000" dirty="0" smtClean="0"/>
            </a:p>
          </p:txBody>
        </p:sp>
        <p:sp>
          <p:nvSpPr>
            <p:cNvPr id="19" name="Left Arrow Callout 18"/>
            <p:cNvSpPr/>
            <p:nvPr/>
          </p:nvSpPr>
          <p:spPr>
            <a:xfrm>
              <a:off x="5544202" y="2527743"/>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2000" b="1" dirty="0" smtClean="0">
                  <a:latin typeface="Arial" pitchFamily="34" charset="0"/>
                  <a:cs typeface="Arial" pitchFamily="34" charset="0"/>
                </a:rPr>
                <a:t>創意思考</a:t>
              </a:r>
              <a:r>
                <a:rPr lang="en-US" sz="2000" b="1" dirty="0" smtClean="0">
                  <a:latin typeface="Arial" pitchFamily="34" charset="0"/>
                  <a:cs typeface="Arial" pitchFamily="34" charset="0"/>
                </a:rPr>
                <a:t>;</a:t>
              </a:r>
              <a:r>
                <a:rPr lang="zh-TW" altLang="en-US" sz="2000" b="1" dirty="0" smtClean="0">
                  <a:latin typeface="Arial" pitchFamily="34" charset="0"/>
                  <a:cs typeface="Arial" pitchFamily="34" charset="0"/>
                </a:rPr>
                <a:t>解難技巧</a:t>
              </a:r>
              <a:endParaRPr lang="en-US" sz="2000" b="1" dirty="0">
                <a:latin typeface="Arial" pitchFamily="34" charset="0"/>
                <a:cs typeface="Arial" pitchFamily="34" charset="0"/>
              </a:endParaRPr>
            </a:p>
          </p:txBody>
        </p:sp>
      </p:grpSp>
      <p:grpSp>
        <p:nvGrpSpPr>
          <p:cNvPr id="26" name="Group 25"/>
          <p:cNvGrpSpPr/>
          <p:nvPr/>
        </p:nvGrpSpPr>
        <p:grpSpPr>
          <a:xfrm>
            <a:off x="331076" y="3342294"/>
            <a:ext cx="8676281" cy="677918"/>
            <a:chOff x="331076" y="3342294"/>
            <a:chExt cx="8676281" cy="677918"/>
          </a:xfrm>
        </p:grpSpPr>
        <p:sp>
          <p:nvSpPr>
            <p:cNvPr id="11" name="Rounded Rectangle 10"/>
            <p:cNvSpPr/>
            <p:nvPr/>
          </p:nvSpPr>
          <p:spPr>
            <a:xfrm>
              <a:off x="331076" y="3342294"/>
              <a:ext cx="5123794" cy="662152"/>
            </a:xfrm>
            <a:prstGeom prst="roundRect">
              <a:avLst/>
            </a:prstGeom>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具充分的自信和合群的精神</a:t>
              </a:r>
              <a:endParaRPr lang="en-US" sz="2000" dirty="0" smtClean="0"/>
            </a:p>
          </p:txBody>
        </p:sp>
        <p:sp>
          <p:nvSpPr>
            <p:cNvPr id="20" name="Left Arrow Callout 19"/>
            <p:cNvSpPr/>
            <p:nvPr/>
          </p:nvSpPr>
          <p:spPr>
            <a:xfrm>
              <a:off x="5586240" y="3342294"/>
              <a:ext cx="3421117" cy="677918"/>
            </a:xfrm>
            <a:prstGeom prst="leftArrowCallout">
              <a:avLst>
                <a:gd name="adj1" fmla="val 25000"/>
                <a:gd name="adj2" fmla="val 50000"/>
                <a:gd name="adj3" fmla="val 32692"/>
                <a:gd name="adj4" fmla="val 91763"/>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2000" b="1" dirty="0" smtClean="0">
                  <a:latin typeface="Arial" pitchFamily="34" charset="0"/>
                  <a:cs typeface="Arial" pitchFamily="34" charset="0"/>
                </a:rPr>
                <a:t>自我概念與人際關係</a:t>
              </a:r>
            </a:p>
          </p:txBody>
        </p:sp>
      </p:grpSp>
      <p:grpSp>
        <p:nvGrpSpPr>
          <p:cNvPr id="27" name="Group 26"/>
          <p:cNvGrpSpPr/>
          <p:nvPr/>
        </p:nvGrpSpPr>
        <p:grpSpPr>
          <a:xfrm>
            <a:off x="315312" y="4209403"/>
            <a:ext cx="8686785" cy="930166"/>
            <a:chOff x="315312" y="4209403"/>
            <a:chExt cx="8686785" cy="930166"/>
          </a:xfrm>
        </p:grpSpPr>
        <p:sp>
          <p:nvSpPr>
            <p:cNvPr id="12" name="Rounded Rectangle 11"/>
            <p:cNvSpPr/>
            <p:nvPr/>
          </p:nvSpPr>
          <p:spPr>
            <a:xfrm>
              <a:off x="315312" y="4209403"/>
              <a:ext cx="5123791" cy="930166"/>
            </a:xfrm>
            <a:prstGeom prst="roundRect">
              <a:avLst/>
            </a:prstGeom>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願意為社會的繁榮、進步、自由和民主不斷努力</a:t>
              </a:r>
              <a:endParaRPr lang="en-US" sz="2000" dirty="0"/>
            </a:p>
          </p:txBody>
        </p:sp>
        <p:sp>
          <p:nvSpPr>
            <p:cNvPr id="21" name="Left Arrow Callout 20"/>
            <p:cNvSpPr/>
            <p:nvPr/>
          </p:nvSpPr>
          <p:spPr>
            <a:xfrm>
              <a:off x="5580980" y="4209403"/>
              <a:ext cx="3421117" cy="919632"/>
            </a:xfrm>
            <a:prstGeom prst="leftArrowCallout">
              <a:avLst>
                <a:gd name="adj1" fmla="val 25000"/>
                <a:gd name="adj2" fmla="val 50000"/>
                <a:gd name="adj3" fmla="val 32692"/>
                <a:gd name="adj4" fmla="val 90380"/>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對國家的態度</a:t>
              </a:r>
            </a:p>
          </p:txBody>
        </p:sp>
      </p:grpSp>
      <p:grpSp>
        <p:nvGrpSpPr>
          <p:cNvPr id="28" name="Group 27"/>
          <p:cNvGrpSpPr/>
          <p:nvPr/>
        </p:nvGrpSpPr>
        <p:grpSpPr>
          <a:xfrm>
            <a:off x="320564" y="5323529"/>
            <a:ext cx="8676273" cy="919632"/>
            <a:chOff x="320564" y="5323529"/>
            <a:chExt cx="8676273" cy="919632"/>
          </a:xfrm>
        </p:grpSpPr>
        <p:sp>
          <p:nvSpPr>
            <p:cNvPr id="13" name="Rounded Rectangle 12"/>
            <p:cNvSpPr/>
            <p:nvPr/>
          </p:nvSpPr>
          <p:spPr>
            <a:xfrm>
              <a:off x="320564" y="5328749"/>
              <a:ext cx="5150070" cy="882869"/>
            </a:xfrm>
            <a:prstGeom prst="roundRect">
              <a:avLst/>
            </a:prstGeom>
            <a:gradFill>
              <a:gsLst>
                <a:gs pos="0">
                  <a:srgbClr val="FFEFD1"/>
                </a:gs>
                <a:gs pos="64999">
                  <a:srgbClr val="F0EBD5"/>
                </a:gs>
                <a:gs pos="100000">
                  <a:srgbClr val="D1C39F"/>
                </a:gs>
              </a:gsLst>
              <a:lin ang="16200000" scaled="0"/>
            </a:gradFill>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為國家和世界的前途作出貢獻</a:t>
              </a:r>
              <a:endParaRPr lang="en-US" sz="2000" dirty="0" smtClean="0"/>
            </a:p>
          </p:txBody>
        </p:sp>
        <p:sp>
          <p:nvSpPr>
            <p:cNvPr id="22" name="Left Arrow Callout 21"/>
            <p:cNvSpPr/>
            <p:nvPr/>
          </p:nvSpPr>
          <p:spPr>
            <a:xfrm>
              <a:off x="5575720" y="5323529"/>
              <a:ext cx="3421117" cy="919632"/>
            </a:xfrm>
            <a:prstGeom prst="leftArrowCallout">
              <a:avLst>
                <a:gd name="adj1" fmla="val 25000"/>
                <a:gd name="adj2" fmla="val 50000"/>
                <a:gd name="adj3" fmla="val 32692"/>
                <a:gd name="adj4" fmla="val 90380"/>
              </a:avLst>
            </a:prstGeom>
            <a:gradFill>
              <a:gsLst>
                <a:gs pos="0">
                  <a:srgbClr val="FFEFD1"/>
                </a:gs>
                <a:gs pos="64999">
                  <a:srgbClr val="F0EBD5"/>
                </a:gs>
                <a:gs pos="100000">
                  <a:srgbClr val="D1C39F"/>
                </a:gs>
              </a:gsLst>
              <a:lin ang="16200000" scaled="0"/>
            </a:gradFill>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45720" rIns="45720" rtlCol="0" anchor="ctr"/>
            <a:lstStyle/>
            <a:p>
              <a:pPr algn="ctr"/>
              <a:r>
                <a:rPr lang="zh-TW" altLang="en-US" sz="2000" b="1" dirty="0" smtClean="0">
                  <a:latin typeface="Arial" pitchFamily="34" charset="0"/>
                  <a:ea typeface="新細明體" pitchFamily="18" charset="-120"/>
                  <a:cs typeface="Arial" pitchFamily="34" charset="0"/>
                </a:rPr>
                <a:t>價值觀</a:t>
              </a:r>
            </a:p>
          </p:txBody>
        </p:sp>
      </p:grpSp>
      <p:sp>
        <p:nvSpPr>
          <p:cNvPr id="29" name="Slide Number Placeholder 28"/>
          <p:cNvSpPr>
            <a:spLocks noGrp="1"/>
          </p:cNvSpPr>
          <p:nvPr>
            <p:ph type="sldNum" sz="quarter" idx="12"/>
          </p:nvPr>
        </p:nvSpPr>
        <p:spPr/>
        <p:txBody>
          <a:bodyPr/>
          <a:lstStyle/>
          <a:p>
            <a:fld id="{811AAEEF-F233-4E32-A923-D4DF4B556C67}" type="slidenum">
              <a:rPr lang="en-US" altLang="zh-TW" smtClean="0"/>
              <a:pPr/>
              <a:t>9</a:t>
            </a:fld>
            <a:endParaRPr lang="zh-TW"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21326" y="0"/>
            <a:ext cx="8922674" cy="574675"/>
          </a:xfrm>
        </p:spPr>
        <p:txBody>
          <a:bodyPr>
            <a:noAutofit/>
          </a:bodyPr>
          <a:lstStyle/>
          <a:p>
            <a:pPr lvl="0">
              <a:defRPr/>
            </a:pP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價值觀：副量表的相關性</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r>
              <a:rPr lang="zh-TW" altLang="en-US"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小學</a:t>
            </a:r>
            <a:r>
              <a:rPr lang="en-US" altLang="zh-TW" sz="3200" kern="0" dirty="0" smtClean="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rPr>
              <a:t>)</a:t>
            </a:r>
            <a:endParaRPr lang="zh-TW" altLang="en-US" sz="3200" kern="0" dirty="0">
              <a:ln w="18415" cmpd="sng">
                <a:solidFill>
                  <a:schemeClr val="accent2">
                    <a:lumMod val="75000"/>
                  </a:schemeClr>
                </a:solidFill>
                <a:prstDash val="solid"/>
              </a:ln>
              <a:solidFill>
                <a:srgbClr val="FF0000"/>
              </a:solidFill>
              <a:effectLst>
                <a:outerShdw blurRad="63500" dir="3600000" algn="tl" rotWithShape="0">
                  <a:srgbClr val="000000">
                    <a:alpha val="70000"/>
                  </a:srgbClr>
                </a:outerShdw>
              </a:effectLst>
              <a:latin typeface="Arial" pitchFamily="34" charset="0"/>
              <a:cs typeface="Arial" pitchFamily="34" charset="0"/>
            </a:endParaRPr>
          </a:p>
        </p:txBody>
      </p:sp>
      <p:graphicFrame>
        <p:nvGraphicFramePr>
          <p:cNvPr id="3" name="Table 2"/>
          <p:cNvGraphicFramePr>
            <a:graphicFrameLocks noGrp="1"/>
          </p:cNvGraphicFramePr>
          <p:nvPr/>
        </p:nvGraphicFramePr>
        <p:xfrm>
          <a:off x="319021" y="684571"/>
          <a:ext cx="8599070" cy="5436993"/>
        </p:xfrm>
        <a:graphic>
          <a:graphicData uri="http://schemas.openxmlformats.org/drawingml/2006/table">
            <a:tbl>
              <a:tblPr/>
              <a:tblGrid>
                <a:gridCol w="1107017"/>
                <a:gridCol w="2123702"/>
                <a:gridCol w="603571"/>
                <a:gridCol w="794130"/>
                <a:gridCol w="794130"/>
                <a:gridCol w="794130"/>
                <a:gridCol w="794130"/>
                <a:gridCol w="794130"/>
                <a:gridCol w="794130"/>
              </a:tblGrid>
              <a:tr h="1940295">
                <a:tc gridSpan="2">
                  <a:txBody>
                    <a:bodyPr/>
                    <a:lstStyle/>
                    <a:p>
                      <a:pPr>
                        <a:lnSpc>
                          <a:spcPct val="115000"/>
                        </a:lnSpc>
                      </a:pPr>
                      <a:endParaRPr lang="zh-TW" sz="2200" b="1" kern="100" dirty="0">
                        <a:latin typeface="Arial" pitchFamily="34" charset="0"/>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zh-TW" sz="1800" kern="100" dirty="0">
                        <a:latin typeface="Times New Roman" pitchFamily="18" charset="0"/>
                        <a:cs typeface="Times New Roman"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承擔</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堅毅</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道德操守</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良好行為</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對國家的態度</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責任感</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lnSpc>
                          <a:spcPct val="115000"/>
                        </a:lnSpc>
                        <a:spcAft>
                          <a:spcPts val="0"/>
                        </a:spcAft>
                      </a:pPr>
                      <a:r>
                        <a:rPr lang="zh-TW" altLang="en-US" sz="2200" b="1" kern="100" dirty="0" smtClean="0">
                          <a:latin typeface="Arial" pitchFamily="34" charset="0"/>
                          <a:ea typeface="新細明體"/>
                          <a:cs typeface="Arial" pitchFamily="34" charset="0"/>
                        </a:rPr>
                        <a:t>和諧人際關係</a:t>
                      </a:r>
                      <a:endParaRPr lang="zh-TW" sz="2200" b="1" kern="100" dirty="0">
                        <a:latin typeface="Arial" pitchFamily="34" charset="0"/>
                        <a:ea typeface="新細明體"/>
                        <a:cs typeface="Arial" pitchFamily="34" charset="0"/>
                      </a:endParaRPr>
                    </a:p>
                  </a:txBody>
                  <a:tcPr marL="17780" marR="177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515">
                <a:tc rowSpan="7">
                  <a:txBody>
                    <a:bodyPr/>
                    <a:lstStyle/>
                    <a:p>
                      <a:pPr algn="ctr">
                        <a:lnSpc>
                          <a:spcPct val="115000"/>
                        </a:lnSpc>
                        <a:spcAft>
                          <a:spcPts val="0"/>
                        </a:spcAft>
                      </a:pPr>
                      <a:r>
                        <a:rPr lang="zh-TW" altLang="en-US" sz="2200" b="1" kern="100" dirty="0" smtClean="0">
                          <a:latin typeface="Arial" pitchFamily="34" charset="0"/>
                          <a:ea typeface="新細明體"/>
                          <a:cs typeface="Arial" pitchFamily="34" charset="0"/>
                        </a:rPr>
                        <a:t>價值觀</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承擔</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961">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堅毅</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100">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操行</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smtClean="0">
                          <a:solidFill>
                            <a:srgbClr val="0000FF"/>
                          </a:solidFill>
                          <a:latin typeface="Arial" pitchFamily="34" charset="0"/>
                          <a:ea typeface="新細明體"/>
                          <a:cs typeface="Arial" pitchFamily="34" charset="0"/>
                        </a:rPr>
                        <a:t>0.62</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961">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solidFill>
                            <a:schemeClr val="tx1"/>
                          </a:solidFill>
                          <a:latin typeface="Arial" pitchFamily="34" charset="0"/>
                          <a:ea typeface="+mn-ea"/>
                          <a:cs typeface="Arial" pitchFamily="34" charset="0"/>
                        </a:rPr>
                        <a:t>良好行為</a:t>
                      </a:r>
                      <a:endParaRPr lang="zh-TW" altLang="en-US" sz="2200" b="1" kern="100" dirty="0">
                        <a:solidFill>
                          <a:schemeClr val="tx1"/>
                        </a:solidFill>
                        <a:latin typeface="Arial" pitchFamily="34" charset="0"/>
                        <a:ea typeface="+mn-ea"/>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0.64</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0.75</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100">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對國家的態度</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0.41</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0.43</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smtClean="0">
                          <a:solidFill>
                            <a:srgbClr val="0000FF"/>
                          </a:solidFill>
                          <a:latin typeface="Arial" pitchFamily="34" charset="0"/>
                          <a:ea typeface="新細明體"/>
                          <a:cs typeface="Arial" pitchFamily="34" charset="0"/>
                        </a:rPr>
                        <a:t>0.44</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961">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責任感</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0.68</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100">
                <a:tc vMerge="1">
                  <a:txBody>
                    <a:bodyPr/>
                    <a:lstStyle/>
                    <a:p>
                      <a:endParaRPr lang="zh-TW" alt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zh-TW" altLang="en-US" sz="2200" b="1" kern="100" dirty="0" smtClean="0">
                          <a:latin typeface="Arial" pitchFamily="34" charset="0"/>
                          <a:ea typeface="+mn-ea"/>
                          <a:cs typeface="Arial" pitchFamily="34" charset="0"/>
                        </a:rPr>
                        <a:t>和諧人際關係</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0.60</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dirty="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0.70</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smtClean="0">
                          <a:solidFill>
                            <a:srgbClr val="0000FF"/>
                          </a:solidFill>
                          <a:latin typeface="Arial" pitchFamily="34" charset="0"/>
                          <a:ea typeface="新細明體"/>
                          <a:cs typeface="Arial" pitchFamily="34" charset="0"/>
                        </a:rPr>
                        <a:t>0.73</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rgbClr val="0000FF"/>
                          </a:solidFill>
                          <a:latin typeface="Arial" pitchFamily="34" charset="0"/>
                          <a:ea typeface="新細明體"/>
                          <a:cs typeface="Arial" pitchFamily="34" charset="0"/>
                        </a:rPr>
                        <a:t>0.48</a:t>
                      </a:r>
                      <a:endParaRPr lang="zh-TW" sz="2200" b="1" kern="100" dirty="0">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2200" b="1" kern="100">
                        <a:solidFill>
                          <a:srgbClr val="000000"/>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200" b="1" kern="100" dirty="0">
                          <a:solidFill>
                            <a:schemeClr val="tx1"/>
                          </a:solidFill>
                          <a:latin typeface="Arial" pitchFamily="34" charset="0"/>
                          <a:ea typeface="新細明體"/>
                          <a:cs typeface="Arial" pitchFamily="34" charset="0"/>
                        </a:rPr>
                        <a:t>1.00</a:t>
                      </a:r>
                      <a:endParaRPr lang="zh-TW" sz="2200" b="1" kern="100" dirty="0">
                        <a:solidFill>
                          <a:schemeClr val="tx1"/>
                        </a:solidFill>
                        <a:latin typeface="Arial" pitchFamily="34" charset="0"/>
                        <a:ea typeface="新細明體"/>
                        <a:cs typeface="Arial"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811AAEEF-F233-4E32-A923-D4DF4B556C67}" type="slidenum">
              <a:rPr lang="en-US" altLang="zh-TW" smtClean="0"/>
              <a:pPr/>
              <a:t>90</a:t>
            </a:fld>
            <a:endParaRPr lang="zh-TW" altLang="en-US"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574675"/>
          </a:xfrm>
        </p:spPr>
        <p:txBody>
          <a:bodyPr>
            <a:noAutofit/>
          </a:bodyPr>
          <a:lstStyle/>
          <a:p>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承擔</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小學</a:t>
            </a:r>
            <a:r>
              <a:rPr lang="en-US" altLang="zh-TW"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a:t>
            </a:r>
            <a:endPar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endParaRPr>
          </a:p>
        </p:txBody>
      </p:sp>
      <p:sp>
        <p:nvSpPr>
          <p:cNvPr id="4" name="Slide Number Placeholder 3"/>
          <p:cNvSpPr>
            <a:spLocks noGrp="1"/>
          </p:cNvSpPr>
          <p:nvPr>
            <p:ph type="sldNum" sz="quarter" idx="12"/>
          </p:nvPr>
        </p:nvSpPr>
        <p:spPr/>
        <p:txBody>
          <a:bodyPr/>
          <a:lstStyle/>
          <a:p>
            <a:fld id="{811AAEEF-F233-4E32-A923-D4DF4B556C67}" type="slidenum">
              <a:rPr lang="en-US" altLang="zh-TW" smtClean="0"/>
              <a:pPr/>
              <a:t>91</a:t>
            </a:fld>
            <a:endParaRPr lang="zh-TW" altLang="en-US" dirty="0"/>
          </a:p>
        </p:txBody>
      </p:sp>
      <p:graphicFrame>
        <p:nvGraphicFramePr>
          <p:cNvPr id="6" name="圖表 1"/>
          <p:cNvGraphicFramePr>
            <a:graphicFrameLocks/>
          </p:cNvGraphicFramePr>
          <p:nvPr/>
        </p:nvGraphicFramePr>
        <p:xfrm>
          <a:off x="0" y="647699"/>
          <a:ext cx="9144000" cy="600052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題項的比例：堅毅</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 (</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92</a:t>
            </a:fld>
            <a:endParaRPr lang="zh-TW" altLang="en-US" dirty="0"/>
          </a:p>
        </p:txBody>
      </p:sp>
      <p:graphicFrame>
        <p:nvGraphicFramePr>
          <p:cNvPr id="6" name="圖表 1"/>
          <p:cNvGraphicFramePr>
            <a:graphicFrameLocks/>
          </p:cNvGraphicFramePr>
          <p:nvPr/>
        </p:nvGraphicFramePr>
        <p:xfrm>
          <a:off x="0" y="628650"/>
          <a:ext cx="9143999" cy="6084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操行</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93</a:t>
            </a:fld>
            <a:endParaRPr lang="zh-TW" altLang="en-US" dirty="0"/>
          </a:p>
        </p:txBody>
      </p:sp>
      <p:graphicFrame>
        <p:nvGraphicFramePr>
          <p:cNvPr id="6" name="圖表 1"/>
          <p:cNvGraphicFramePr>
            <a:graphicFrameLocks/>
          </p:cNvGraphicFramePr>
          <p:nvPr/>
        </p:nvGraphicFramePr>
        <p:xfrm>
          <a:off x="227590" y="595145"/>
          <a:ext cx="8916409" cy="610686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良好行為</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 (</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94</a:t>
            </a:fld>
            <a:endParaRPr lang="zh-TW" altLang="en-US" dirty="0"/>
          </a:p>
        </p:txBody>
      </p:sp>
      <p:graphicFrame>
        <p:nvGraphicFramePr>
          <p:cNvPr id="6" name="圖表 1"/>
          <p:cNvGraphicFramePr>
            <a:graphicFrameLocks/>
          </p:cNvGraphicFramePr>
          <p:nvPr/>
        </p:nvGraphicFramePr>
        <p:xfrm>
          <a:off x="428625" y="559399"/>
          <a:ext cx="8575526" cy="61318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圖表 1"/>
          <p:cNvGraphicFramePr>
            <a:graphicFrameLocks/>
          </p:cNvGraphicFramePr>
          <p:nvPr/>
        </p:nvGraphicFramePr>
        <p:xfrm>
          <a:off x="268942" y="600074"/>
          <a:ext cx="8735210" cy="6091181"/>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對國家的態度</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5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95</a:t>
            </a:fld>
            <a:endParaRPr lang="zh-TW" altLang="en-US" dirty="0"/>
          </a:p>
        </p:txBody>
      </p:sp>
      <p:sp>
        <p:nvSpPr>
          <p:cNvPr id="6" name="Right Arrow 5"/>
          <p:cNvSpPr/>
          <p:nvPr/>
        </p:nvSpPr>
        <p:spPr>
          <a:xfrm>
            <a:off x="0" y="2245541"/>
            <a:ext cx="349321" cy="297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圖表 1"/>
          <p:cNvGraphicFramePr>
            <a:graphicFrameLocks/>
          </p:cNvGraphicFramePr>
          <p:nvPr/>
        </p:nvGraphicFramePr>
        <p:xfrm>
          <a:off x="-166255" y="556707"/>
          <a:ext cx="9310255" cy="615606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責任感</a:t>
            </a:r>
            <a:r>
              <a:rPr kumimoji="0" lang="en-US" altLang="zh-TW" sz="26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6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6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6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96</a:t>
            </a:fld>
            <a:endParaRPr lang="zh-TW" altLang="en-US" dirty="0"/>
          </a:p>
        </p:txBody>
      </p:sp>
      <p:sp>
        <p:nvSpPr>
          <p:cNvPr id="6" name="Right Arrow 5"/>
          <p:cNvSpPr/>
          <p:nvPr/>
        </p:nvSpPr>
        <p:spPr>
          <a:xfrm>
            <a:off x="628342" y="4867319"/>
            <a:ext cx="349321" cy="297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574675"/>
          </a:xfrm>
          <a:prstGeom prst="rect">
            <a:avLst/>
          </a:prstGeom>
        </p:spPr>
        <p:txBody>
          <a:bodyPr vert="horz" lIns="91440" tIns="45720" rIns="91440" bIns="45720" rtlCol="0" anchor="ctr">
            <a:noAutofit/>
          </a:bodyPr>
          <a:lstStyle/>
          <a:p>
            <a:pPr lvl="0" algn="ctr" fontAlgn="auto">
              <a:lnSpc>
                <a:spcPct val="100000"/>
              </a:lnSpc>
              <a:spcBef>
                <a:spcPct val="0"/>
              </a:spcBef>
              <a:spcAft>
                <a:spcPts val="0"/>
              </a:spcAft>
              <a:defRPr/>
            </a:pPr>
            <a:r>
              <a:rPr lang="zh-TW" altLang="en-US" sz="2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ea typeface="新細明體" pitchFamily="18" charset="-120"/>
                <a:cs typeface="Arial" pitchFamily="34" charset="0"/>
              </a:rPr>
              <a:t>題項的比例： 和諧人際關係</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r>
              <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小學</a:t>
            </a:r>
            <a:r>
              <a:rPr kumimoji="0" lang="en-US" altLang="zh-TW"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rPr>
              <a:t>)</a:t>
            </a:r>
            <a:endParaRPr kumimoji="0" lang="zh-TW" altLang="en-US" sz="2800" b="1" i="0" u="none" strike="noStrike" kern="1200" cap="none" spc="0" normalizeH="0" baseline="0" noProof="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uLnTx/>
              <a:uFillTx/>
              <a:latin typeface="Arial" pitchFamily="34" charset="0"/>
              <a:ea typeface="新細明體" pitchFamily="18" charset="-120"/>
              <a:cs typeface="Arial" pitchFamily="34" charset="0"/>
            </a:endParaRPr>
          </a:p>
        </p:txBody>
      </p:sp>
      <p:sp>
        <p:nvSpPr>
          <p:cNvPr id="5" name="Slide Number Placeholder 4"/>
          <p:cNvSpPr>
            <a:spLocks noGrp="1"/>
          </p:cNvSpPr>
          <p:nvPr>
            <p:ph type="sldNum" sz="quarter" idx="12"/>
          </p:nvPr>
        </p:nvSpPr>
        <p:spPr/>
        <p:txBody>
          <a:bodyPr/>
          <a:lstStyle/>
          <a:p>
            <a:fld id="{811AAEEF-F233-4E32-A923-D4DF4B556C67}" type="slidenum">
              <a:rPr lang="en-US" altLang="zh-TW" smtClean="0"/>
              <a:pPr/>
              <a:t>97</a:t>
            </a:fld>
            <a:endParaRPr lang="zh-TW" altLang="en-US" dirty="0"/>
          </a:p>
        </p:txBody>
      </p:sp>
      <p:graphicFrame>
        <p:nvGraphicFramePr>
          <p:cNvPr id="6" name="圖表 1"/>
          <p:cNvGraphicFramePr>
            <a:graphicFrameLocks/>
          </p:cNvGraphicFramePr>
          <p:nvPr/>
        </p:nvGraphicFramePr>
        <p:xfrm>
          <a:off x="227254" y="608368"/>
          <a:ext cx="8755381" cy="60398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312" y="468085"/>
            <a:ext cx="7173687" cy="329320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30000"/>
              </a:lnSpc>
            </a:pPr>
            <a:r>
              <a:rPr lang="zh-TW" alt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不同關鍵階段的差異</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Picture 7" descr="D:\Temp\Temporary Internet Files\Content.IE5\GD0AE8OH\dglxasset[1].aspx"/>
          <p:cNvPicPr>
            <a:picLocks noChangeAspect="1" noChangeArrowheads="1"/>
          </p:cNvPicPr>
          <p:nvPr/>
        </p:nvPicPr>
        <p:blipFill>
          <a:blip r:embed="rId2" cstate="print"/>
          <a:srcRect/>
          <a:stretch>
            <a:fillRect/>
          </a:stretch>
        </p:blipFill>
        <p:spPr bwMode="auto">
          <a:xfrm>
            <a:off x="5279571" y="3341120"/>
            <a:ext cx="3607212" cy="312625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6AD1C6FD-A228-4DFF-9C48-5B61C80157C8}" type="slidenum">
              <a:rPr lang="en-US" altLang="zh-TW" smtClean="0"/>
              <a:pPr/>
              <a:t>98</a:t>
            </a:fld>
            <a:endParaRPr lang="zh-TW" alt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4C1F0C7-B472-40E5-AAB3-520BBB3734DC}" type="slidenum">
              <a:rPr lang="en-US" smtClean="0"/>
              <a:pPr/>
              <a:t>99</a:t>
            </a:fld>
            <a:endParaRPr lang="en-US"/>
          </a:p>
        </p:txBody>
      </p:sp>
      <p:sp>
        <p:nvSpPr>
          <p:cNvPr id="3" name="Footer Placeholder 2"/>
          <p:cNvSpPr>
            <a:spLocks noGrp="1"/>
          </p:cNvSpPr>
          <p:nvPr>
            <p:ph type="ftr" sz="quarter" idx="4294967295"/>
          </p:nvPr>
        </p:nvSpPr>
        <p:spPr>
          <a:xfrm>
            <a:off x="0" y="6492875"/>
            <a:ext cx="2895600" cy="365125"/>
          </a:xfrm>
          <a:prstGeom prst="rect">
            <a:avLst/>
          </a:prstGeom>
        </p:spPr>
        <p:txBody>
          <a:bodyPr/>
          <a:lstStyle/>
          <a:p>
            <a:r>
              <a:rPr lang="nn-NO" smtClean="0"/>
              <a:t>© Copyright Magdalena M. C. Mok</a:t>
            </a:r>
            <a:endParaRPr lang="en-US" dirty="0"/>
          </a:p>
        </p:txBody>
      </p:sp>
      <p:sp>
        <p:nvSpPr>
          <p:cNvPr id="4" name="Rectangle 3"/>
          <p:cNvSpPr/>
          <p:nvPr/>
        </p:nvSpPr>
        <p:spPr>
          <a:xfrm>
            <a:off x="1600200" y="381000"/>
            <a:ext cx="5997155" cy="387798"/>
          </a:xfrm>
          <a:prstGeom prst="rect">
            <a:avLst/>
          </a:prstGeom>
        </p:spPr>
        <p:txBody>
          <a:bodyPr wrap="none">
            <a:spAutoFit/>
          </a:bodyPr>
          <a:lstStyle/>
          <a:p>
            <a:r>
              <a:rPr lang="zh-TW" altLang="en-US" sz="2400" b="1" dirty="0" smtClean="0"/>
              <a:t>我對我們在學校所做的習作都感到興趣。 </a:t>
            </a:r>
            <a:endParaRPr lang="en-US" sz="2400" b="1" dirty="0">
              <a:latin typeface="Arial" pitchFamily="34" charset="0"/>
              <a:cs typeface="Arial" pitchFamily="34" charset="0"/>
            </a:endParaRPr>
          </a:p>
        </p:txBody>
      </p:sp>
      <p:graphicFrame>
        <p:nvGraphicFramePr>
          <p:cNvPr id="5" name="Chart 4"/>
          <p:cNvGraphicFramePr/>
          <p:nvPr/>
        </p:nvGraphicFramePr>
        <p:xfrm>
          <a:off x="838200" y="990600"/>
          <a:ext cx="73152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019800" y="5382161"/>
            <a:ext cx="1837362" cy="1261884"/>
          </a:xfrm>
          <a:prstGeom prst="rect">
            <a:avLst/>
          </a:prstGeom>
          <a:solidFill>
            <a:srgbClr val="FFFFCC"/>
          </a:solidFill>
        </p:spPr>
        <p:txBody>
          <a:bodyPr wrap="none" rtlCol="0">
            <a:spAutoFit/>
          </a:bodyPr>
          <a:lstStyle/>
          <a:p>
            <a:r>
              <a:rPr lang="zh-TW" altLang="en-US" sz="2000" b="1" dirty="0" smtClean="0"/>
              <a:t>樣本數量</a:t>
            </a:r>
            <a:endParaRPr lang="en-US" altLang="zh-TW" sz="2000" b="1" dirty="0" smtClean="0"/>
          </a:p>
          <a:p>
            <a:r>
              <a:rPr lang="en-US" sz="2000" b="1" dirty="0" smtClean="0">
                <a:latin typeface="Arial" pitchFamily="34" charset="0"/>
                <a:cs typeface="Arial" pitchFamily="34" charset="0"/>
              </a:rPr>
              <a:t>S4-S7: 61,544</a:t>
            </a:r>
          </a:p>
          <a:p>
            <a:r>
              <a:rPr lang="en-US" sz="2000" b="1" dirty="0" smtClean="0">
                <a:latin typeface="Arial" pitchFamily="34" charset="0"/>
                <a:cs typeface="Arial" pitchFamily="34" charset="0"/>
              </a:rPr>
              <a:t>S1-S3: 64,467</a:t>
            </a:r>
          </a:p>
          <a:p>
            <a:r>
              <a:rPr lang="en-US" sz="2000" b="1" dirty="0" smtClean="0">
                <a:latin typeface="Arial" pitchFamily="34" charset="0"/>
                <a:cs typeface="Arial" pitchFamily="34" charset="0"/>
              </a:rPr>
              <a:t>P3-P4: 79,072</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3637</TotalTime>
  <Words>4499</Words>
  <Application>Microsoft Office PowerPoint</Application>
  <PresentationFormat>如螢幕大小 (4:3)</PresentationFormat>
  <Paragraphs>1403</Paragraphs>
  <Slides>108</Slides>
  <Notes>9</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108</vt:i4>
      </vt:variant>
    </vt:vector>
  </HeadingPairs>
  <TitlesOfParts>
    <vt:vector size="110" baseType="lpstr">
      <vt:lpstr>Office Theme</vt:lpstr>
      <vt:lpstr>Chart</vt:lpstr>
      <vt:lpstr>情意及社交表現評估套件 (第二版) </vt:lpstr>
      <vt:lpstr>投影片 2</vt:lpstr>
      <vt:lpstr>World Declaration on Education For All: Meeting Basic Learning Needs.  Framework for Action to Meet Basic Learning Needs.  Jomtien Conference 1990; Dekar Conference 2000; Goal: 2015</vt:lpstr>
      <vt:lpstr>Changes in Job Task-Skill Demands (USA, 1960 – 1998)</vt:lpstr>
      <vt:lpstr>投影片 5</vt:lpstr>
      <vt:lpstr>投影片 6</vt:lpstr>
      <vt:lpstr>HK Education Reform</vt:lpstr>
      <vt:lpstr>投影片 8</vt:lpstr>
      <vt:lpstr>投影片 9</vt:lpstr>
      <vt:lpstr>投影片 10</vt:lpstr>
      <vt:lpstr>投影片 11</vt:lpstr>
      <vt:lpstr>投影片 12</vt:lpstr>
      <vt:lpstr>概念與設計</vt:lpstr>
      <vt:lpstr>投影片 14</vt:lpstr>
      <vt:lpstr>Conceptual Framework</vt:lpstr>
      <vt:lpstr>投影片 16</vt:lpstr>
      <vt:lpstr>投影片 17</vt:lpstr>
      <vt:lpstr>投影片 18</vt:lpstr>
      <vt:lpstr>投影片 19</vt:lpstr>
      <vt:lpstr>投影片 20</vt:lpstr>
      <vt:lpstr>量表與副量表: 小學</vt:lpstr>
      <vt:lpstr>量表與副量表: 小學</vt:lpstr>
      <vt:lpstr>量表與副量表: 小學</vt:lpstr>
      <vt:lpstr>投影片 24</vt:lpstr>
      <vt:lpstr>投影片 25</vt:lpstr>
      <vt:lpstr>投影片 26</vt:lpstr>
      <vt:lpstr>投影片 27</vt:lpstr>
      <vt:lpstr>投影片 28</vt:lpstr>
      <vt:lpstr>小學題本一至八的一般量表</vt:lpstr>
      <vt:lpstr>投影片 30</vt:lpstr>
      <vt:lpstr>投影片 31</vt:lpstr>
      <vt:lpstr>投影片 32</vt:lpstr>
      <vt:lpstr>投影片 33</vt:lpstr>
      <vt:lpstr>投影片 34</vt:lpstr>
      <vt:lpstr>在學校使用量度工具的一般原則</vt:lpstr>
      <vt:lpstr>在學校使用量度工具的一般原則</vt:lpstr>
      <vt:lpstr>在學校使用量度工具的一般原則</vt:lpstr>
      <vt:lpstr>在學校使用量度工具的一般原則</vt:lpstr>
      <vt:lpstr>在學校使用量度工具的一般原則</vt:lpstr>
      <vt:lpstr>在學校使用量度工具的一般原則</vt:lpstr>
      <vt:lpstr>在學校使用量度工具的一般原則</vt:lpstr>
      <vt:lpstr>投影片 42</vt:lpstr>
      <vt:lpstr>投影片 43</vt:lpstr>
      <vt:lpstr>選取APASO-II小學量表，以配合學校關注</vt:lpstr>
      <vt:lpstr>選取APASO-II小學量表，以配合學校關注</vt:lpstr>
      <vt:lpstr>選取APASO-II小學量表，以配合學校關注</vt:lpstr>
      <vt:lpstr>選取APASO-II小學量表，以配合學校關注</vt:lpstr>
      <vt:lpstr>選取APASO-II小學量表，以配合學校關注</vt:lpstr>
      <vt:lpstr>選取APASO-II小學量表，以配合學校關注</vt:lpstr>
      <vt:lpstr>選取APASO-II小學量表，以配合學校關注</vt:lpstr>
      <vt:lpstr>投影片 51</vt:lpstr>
      <vt:lpstr>投影片 52</vt:lpstr>
      <vt:lpstr>投影片 53</vt:lpstr>
      <vt:lpstr>投影片 54</vt:lpstr>
      <vt:lpstr>投影片 55</vt:lpstr>
      <vt:lpstr>對學校的態度副量表的相關性 (小學)</vt:lpstr>
      <vt:lpstr>題項的比例：整體滿足感 (小學)</vt:lpstr>
      <vt:lpstr>題項的比例： 負面情感 (小學)</vt:lpstr>
      <vt:lpstr>題項的比例： 師生關係(小學)</vt:lpstr>
      <vt:lpstr>題項的比例： 成就感(小學)</vt:lpstr>
      <vt:lpstr>題項的比例： 機會 (小學)</vt:lpstr>
      <vt:lpstr>題項的比例： 經歷 (小學)</vt:lpstr>
      <vt:lpstr>題項的比例： 社群關係(小學)</vt:lpstr>
      <vt:lpstr>投影片 64</vt:lpstr>
      <vt:lpstr>投影片 65</vt:lpstr>
      <vt:lpstr>投影片 66</vt:lpstr>
      <vt:lpstr>投影片 67</vt:lpstr>
      <vt:lpstr>投影片 68</vt:lpstr>
      <vt:lpstr>投影片 69</vt:lpstr>
      <vt:lpstr>Inventory of School Motivation</vt:lpstr>
      <vt:lpstr>Inventory of School Motivation</vt:lpstr>
      <vt:lpstr>投影片 72</vt:lpstr>
      <vt:lpstr>投影片 73</vt:lpstr>
      <vt:lpstr>投影片 74</vt:lpstr>
      <vt:lpstr>投影片 75</vt:lpstr>
      <vt:lpstr>投影片 76</vt:lpstr>
      <vt:lpstr>投影片 77</vt:lpstr>
      <vt:lpstr>投影片 78</vt:lpstr>
      <vt:lpstr>投影片 79</vt:lpstr>
      <vt:lpstr>投影片 80</vt:lpstr>
      <vt:lpstr>投影片 81</vt:lpstr>
      <vt:lpstr>投影片 82</vt:lpstr>
      <vt:lpstr>投影片 83</vt:lpstr>
      <vt:lpstr>投影片 84</vt:lpstr>
      <vt:lpstr>投影片 85</vt:lpstr>
      <vt:lpstr>投影片 86</vt:lpstr>
      <vt:lpstr>投影片 87</vt:lpstr>
      <vt:lpstr>投影片 88</vt:lpstr>
      <vt:lpstr>投影片 89</vt:lpstr>
      <vt:lpstr>價值觀：副量表的相關性(小學)</vt:lpstr>
      <vt:lpstr>題項的比例： 承擔(小學)</vt:lpstr>
      <vt:lpstr>投影片 92</vt:lpstr>
      <vt:lpstr>投影片 93</vt:lpstr>
      <vt:lpstr>投影片 94</vt:lpstr>
      <vt:lpstr>投影片 95</vt:lpstr>
      <vt:lpstr>投影片 96</vt:lpstr>
      <vt:lpstr>投影片 97</vt:lpstr>
      <vt:lpstr>投影片 98</vt:lpstr>
      <vt:lpstr>投影片 99</vt:lpstr>
      <vt:lpstr>投影片 100</vt:lpstr>
      <vt:lpstr>投影片 101</vt:lpstr>
      <vt:lpstr>分析及詮釋方法</vt:lpstr>
      <vt:lpstr>小學換算表例子</vt:lpstr>
      <vt:lpstr>投影片 104</vt:lpstr>
      <vt:lpstr>投影片 105</vt:lpstr>
      <vt:lpstr>投影片 106</vt:lpstr>
      <vt:lpstr>投影片 107</vt:lpstr>
      <vt:lpstr>謝謝!</vt:lpstr>
    </vt:vector>
  </TitlesOfParts>
  <Company>HKIEd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APASO-II Training</dc:title>
  <dc:creator>HKIEd</dc:creator>
  <cp:lastModifiedBy>tsui_takming</cp:lastModifiedBy>
  <cp:revision>1791</cp:revision>
  <dcterms:created xsi:type="dcterms:W3CDTF">2010-06-10T03:06:33Z</dcterms:created>
  <dcterms:modified xsi:type="dcterms:W3CDTF">2010-07-06T06:31:52Z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TC300014601033</vt:lpwstr>
  </property>
</Properties>
</file>