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46"/>
  </p:notesMasterIdLst>
  <p:sldIdLst>
    <p:sldId id="256" r:id="rId2"/>
    <p:sldId id="346" r:id="rId3"/>
    <p:sldId id="347" r:id="rId4"/>
    <p:sldId id="348" r:id="rId5"/>
    <p:sldId id="257" r:id="rId6"/>
    <p:sldId id="258" r:id="rId7"/>
    <p:sldId id="259" r:id="rId8"/>
    <p:sldId id="304" r:id="rId9"/>
    <p:sldId id="305" r:id="rId10"/>
    <p:sldId id="306" r:id="rId11"/>
    <p:sldId id="262" r:id="rId12"/>
    <p:sldId id="263" r:id="rId13"/>
    <p:sldId id="266" r:id="rId14"/>
    <p:sldId id="267" r:id="rId15"/>
    <p:sldId id="268" r:id="rId16"/>
    <p:sldId id="271" r:id="rId17"/>
    <p:sldId id="307" r:id="rId18"/>
    <p:sldId id="308" r:id="rId19"/>
    <p:sldId id="309" r:id="rId20"/>
    <p:sldId id="310" r:id="rId21"/>
    <p:sldId id="312" r:id="rId22"/>
    <p:sldId id="320" r:id="rId23"/>
    <p:sldId id="321" r:id="rId24"/>
    <p:sldId id="322" r:id="rId25"/>
    <p:sldId id="323" r:id="rId26"/>
    <p:sldId id="345" r:id="rId27"/>
    <p:sldId id="272" r:id="rId28"/>
    <p:sldId id="273" r:id="rId29"/>
    <p:sldId id="337" r:id="rId30"/>
    <p:sldId id="338" r:id="rId31"/>
    <p:sldId id="330" r:id="rId32"/>
    <p:sldId id="336" r:id="rId33"/>
    <p:sldId id="315" r:id="rId34"/>
    <p:sldId id="339" r:id="rId35"/>
    <p:sldId id="340" r:id="rId36"/>
    <p:sldId id="351" r:id="rId37"/>
    <p:sldId id="318" r:id="rId38"/>
    <p:sldId id="341" r:id="rId39"/>
    <p:sldId id="342" r:id="rId40"/>
    <p:sldId id="327" r:id="rId41"/>
    <p:sldId id="343" r:id="rId42"/>
    <p:sldId id="344" r:id="rId43"/>
    <p:sldId id="334" r:id="rId44"/>
    <p:sldId id="335" r:id="rId45"/>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4604" autoAdjust="0"/>
  </p:normalViewPr>
  <p:slideViewPr>
    <p:cSldViewPr>
      <p:cViewPr>
        <p:scale>
          <a:sx n="70" d="100"/>
          <a:sy n="70" d="100"/>
        </p:scale>
        <p:origin x="-438" y="12"/>
      </p:cViewPr>
      <p:guideLst>
        <p:guide orient="horz" pos="2160"/>
        <p:guide pos="2880"/>
      </p:guideLst>
    </p:cSldViewPr>
  </p:slideViewPr>
  <p:outlineViewPr>
    <p:cViewPr>
      <p:scale>
        <a:sx n="33" d="100"/>
        <a:sy n="33" d="100"/>
      </p:scale>
      <p:origin x="0" y="1642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zh-TW"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18928C32-2D70-4504-AB81-4874FFE7067F}" type="datetimeFigureOut">
              <a:rPr lang="zh-TW" altLang="en-US"/>
              <a:pPr>
                <a:defRPr/>
              </a:pPr>
              <a:t>2011/3/1</a:t>
            </a:fld>
            <a:endParaRPr lang="zh-TW"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TW" alt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ltLang="zh-TW" noProof="0" smtClean="0"/>
              <a:t>Click to edit Master text styles</a:t>
            </a:r>
          </a:p>
          <a:p>
            <a:pPr lvl="1"/>
            <a:r>
              <a:rPr lang="en-US" altLang="zh-TW" noProof="0" smtClean="0"/>
              <a:t>Second level</a:t>
            </a:r>
          </a:p>
          <a:p>
            <a:pPr lvl="2"/>
            <a:r>
              <a:rPr lang="en-US" altLang="zh-TW" noProof="0" smtClean="0"/>
              <a:t>Third level</a:t>
            </a:r>
          </a:p>
          <a:p>
            <a:pPr lvl="3"/>
            <a:r>
              <a:rPr lang="en-US" altLang="zh-TW" noProof="0" smtClean="0"/>
              <a:t>Fourth level</a:t>
            </a:r>
          </a:p>
          <a:p>
            <a:pPr lvl="4"/>
            <a:r>
              <a:rPr lang="en-US" altLang="zh-TW" noProof="0" smtClean="0"/>
              <a:t>Fifth level</a:t>
            </a:r>
            <a:endParaRPr lang="zh-TW" altLang="en-US"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zh-TW"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D1DD9C79-D85F-4AF7-9F58-DF5A24ADB599}"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TW" altLang="en-US"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801E32F-2CC9-49AB-9357-A6E7CEC501D6}" type="slidenum">
              <a:rPr lang="zh-TW" altLang="en-US"/>
              <a:pPr/>
              <a:t>5</a:t>
            </a:fld>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TW" altLang="en-US" smtClean="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6FA3D5E-B735-42D6-A03E-906932573B04}" type="slidenum">
              <a:rPr lang="zh-TW" altLang="en-US"/>
              <a:pPr/>
              <a:t>21</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2">
        <a:schemeClr val="bg2"/>
      </p:bgRef>
    </p:bg>
    <p:spTree>
      <p:nvGrpSpPr>
        <p:cNvPr id="1" name=""/>
        <p:cNvGrpSpPr/>
        <p:nvPr/>
      </p:nvGrpSpPr>
      <p:grpSpPr>
        <a:xfrm>
          <a:off x="0" y="0"/>
          <a:ext cx="0" cy="0"/>
          <a:chOff x="0" y="0"/>
          <a:chExt cx="0" cy="0"/>
        </a:xfrm>
      </p:grpSpPr>
      <p:sp>
        <p:nvSpPr>
          <p:cNvPr id="9" name="標題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zh-TW" altLang="en-US" smtClean="0"/>
              <a:t>按一下以編輯母片標題樣式</a:t>
            </a:r>
            <a:endParaRPr lang="en-US"/>
          </a:p>
        </p:txBody>
      </p:sp>
      <p:sp>
        <p:nvSpPr>
          <p:cNvPr id="17" name="副標題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TW" altLang="en-US" smtClean="0"/>
              <a:t>按一下以編輯母片副標題樣式</a:t>
            </a:r>
            <a:endParaRPr lang="en-US"/>
          </a:p>
        </p:txBody>
      </p:sp>
      <p:sp>
        <p:nvSpPr>
          <p:cNvPr id="4" name="日期版面配置區 29"/>
          <p:cNvSpPr>
            <a:spLocks noGrp="1"/>
          </p:cNvSpPr>
          <p:nvPr>
            <p:ph type="dt" sz="half" idx="10"/>
          </p:nvPr>
        </p:nvSpPr>
        <p:spPr/>
        <p:txBody>
          <a:bodyPr/>
          <a:lstStyle>
            <a:lvl1pPr>
              <a:defRPr smtClean="0"/>
            </a:lvl1pPr>
          </a:lstStyle>
          <a:p>
            <a:pPr>
              <a:defRPr/>
            </a:pPr>
            <a:fld id="{1A89ECE0-6E8F-4B55-8535-E6B26A2AE7FC}" type="datetime1">
              <a:rPr lang="zh-TW" altLang="en-US"/>
              <a:pPr>
                <a:defRPr/>
              </a:pPr>
              <a:t>2011/3/1</a:t>
            </a:fld>
            <a:endParaRPr lang="zh-TW" altLang="en-US"/>
          </a:p>
        </p:txBody>
      </p:sp>
      <p:sp>
        <p:nvSpPr>
          <p:cNvPr id="5" name="頁尾版面配置區 18"/>
          <p:cNvSpPr>
            <a:spLocks noGrp="1"/>
          </p:cNvSpPr>
          <p:nvPr>
            <p:ph type="ftr" sz="quarter" idx="11"/>
          </p:nvPr>
        </p:nvSpPr>
        <p:spPr/>
        <p:txBody>
          <a:bodyPr/>
          <a:lstStyle>
            <a:lvl1pPr>
              <a:defRPr/>
            </a:lvl1pPr>
          </a:lstStyle>
          <a:p>
            <a:pPr>
              <a:defRPr/>
            </a:pPr>
            <a:endParaRPr lang="zh-TW" altLang="en-US"/>
          </a:p>
        </p:txBody>
      </p:sp>
      <p:sp>
        <p:nvSpPr>
          <p:cNvPr id="6" name="投影片編號版面配置區 26"/>
          <p:cNvSpPr>
            <a:spLocks noGrp="1"/>
          </p:cNvSpPr>
          <p:nvPr>
            <p:ph type="sldNum" sz="quarter" idx="12"/>
          </p:nvPr>
        </p:nvSpPr>
        <p:spPr/>
        <p:txBody>
          <a:bodyPr/>
          <a:lstStyle>
            <a:lvl1pPr>
              <a:defRPr/>
            </a:lvl1pPr>
          </a:lstStyle>
          <a:p>
            <a:pPr>
              <a:defRPr/>
            </a:pPr>
            <a:fld id="{2A2C43D6-632D-4979-8E58-B022DA72B8FC}" type="slidenum">
              <a:rPr lang="zh-TW" altLang="en-US"/>
              <a:pPr>
                <a:defRPr/>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fld id="{B0602FF8-422C-4751-A056-E4CBAFBB55FC}" type="datetime1">
              <a:rPr lang="zh-TW" altLang="en-US"/>
              <a:pPr>
                <a:defRPr/>
              </a:pPr>
              <a:t>2011/3/1</a:t>
            </a:fld>
            <a:endParaRPr lang="zh-TW" altLang="en-US"/>
          </a:p>
        </p:txBody>
      </p:sp>
      <p:sp>
        <p:nvSpPr>
          <p:cNvPr id="5" name="頁尾版面配置區 21"/>
          <p:cNvSpPr>
            <a:spLocks noGrp="1"/>
          </p:cNvSpPr>
          <p:nvPr>
            <p:ph type="ftr" sz="quarter" idx="11"/>
          </p:nvPr>
        </p:nvSpPr>
        <p:spPr/>
        <p:txBody>
          <a:bodyPr/>
          <a:lstStyle>
            <a:lvl1pPr>
              <a:defRPr/>
            </a:lvl1pPr>
          </a:lstStyle>
          <a:p>
            <a:pPr>
              <a:defRPr/>
            </a:pPr>
            <a:endParaRPr lang="zh-TW" altLang="en-US"/>
          </a:p>
        </p:txBody>
      </p:sp>
      <p:sp>
        <p:nvSpPr>
          <p:cNvPr id="6" name="投影片編號版面配置區 17"/>
          <p:cNvSpPr>
            <a:spLocks noGrp="1"/>
          </p:cNvSpPr>
          <p:nvPr>
            <p:ph type="sldNum" sz="quarter" idx="12"/>
          </p:nvPr>
        </p:nvSpPr>
        <p:spPr/>
        <p:txBody>
          <a:bodyPr/>
          <a:lstStyle>
            <a:lvl1pPr>
              <a:defRPr/>
            </a:lvl1pPr>
          </a:lstStyle>
          <a:p>
            <a:pPr>
              <a:defRPr/>
            </a:pPr>
            <a:fld id="{E9237A74-660A-4BC8-AE92-6488CC949302}" type="slidenum">
              <a:rPr lang="zh-TW" altLang="en-US"/>
              <a:pPr>
                <a:defRPr/>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914401"/>
            <a:ext cx="2057400" cy="5211763"/>
          </a:xfrm>
        </p:spPr>
        <p:txBody>
          <a:bodyPr vert="eaVer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457200" y="914401"/>
            <a:ext cx="6019800" cy="5211763"/>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fld id="{96D25F91-BAEA-4891-BA4C-291A60FA5C54}" type="datetime1">
              <a:rPr lang="zh-TW" altLang="en-US"/>
              <a:pPr>
                <a:defRPr/>
              </a:pPr>
              <a:t>2011/3/1</a:t>
            </a:fld>
            <a:endParaRPr lang="zh-TW" altLang="en-US"/>
          </a:p>
        </p:txBody>
      </p:sp>
      <p:sp>
        <p:nvSpPr>
          <p:cNvPr id="5" name="頁尾版面配置區 21"/>
          <p:cNvSpPr>
            <a:spLocks noGrp="1"/>
          </p:cNvSpPr>
          <p:nvPr>
            <p:ph type="ftr" sz="quarter" idx="11"/>
          </p:nvPr>
        </p:nvSpPr>
        <p:spPr/>
        <p:txBody>
          <a:bodyPr/>
          <a:lstStyle>
            <a:lvl1pPr>
              <a:defRPr/>
            </a:lvl1pPr>
          </a:lstStyle>
          <a:p>
            <a:pPr>
              <a:defRPr/>
            </a:pPr>
            <a:endParaRPr lang="zh-TW" altLang="en-US"/>
          </a:p>
        </p:txBody>
      </p:sp>
      <p:sp>
        <p:nvSpPr>
          <p:cNvPr id="6" name="投影片編號版面配置區 17"/>
          <p:cNvSpPr>
            <a:spLocks noGrp="1"/>
          </p:cNvSpPr>
          <p:nvPr>
            <p:ph type="sldNum" sz="quarter" idx="12"/>
          </p:nvPr>
        </p:nvSpPr>
        <p:spPr/>
        <p:txBody>
          <a:bodyPr/>
          <a:lstStyle>
            <a:lvl1pPr>
              <a:defRPr/>
            </a:lvl1pPr>
          </a:lstStyle>
          <a:p>
            <a:pPr>
              <a:defRPr/>
            </a:pPr>
            <a:fld id="{84B9ACC2-3304-4DEC-AC5B-171A1D3AB196}" type="slidenum">
              <a:rPr lang="zh-TW" altLang="en-US"/>
              <a:pPr>
                <a:defRPr/>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fld id="{F88C41C3-AED3-45C1-84DF-1341C602CCBD}" type="datetime1">
              <a:rPr lang="zh-TW" altLang="en-US"/>
              <a:pPr>
                <a:defRPr/>
              </a:pPr>
              <a:t>2011/3/1</a:t>
            </a:fld>
            <a:endParaRPr lang="zh-TW" altLang="en-US"/>
          </a:p>
        </p:txBody>
      </p:sp>
      <p:sp>
        <p:nvSpPr>
          <p:cNvPr id="5" name="頁尾版面配置區 21"/>
          <p:cNvSpPr>
            <a:spLocks noGrp="1"/>
          </p:cNvSpPr>
          <p:nvPr>
            <p:ph type="ftr" sz="quarter" idx="11"/>
          </p:nvPr>
        </p:nvSpPr>
        <p:spPr/>
        <p:txBody>
          <a:bodyPr/>
          <a:lstStyle>
            <a:lvl1pPr>
              <a:defRPr/>
            </a:lvl1pPr>
          </a:lstStyle>
          <a:p>
            <a:pPr>
              <a:defRPr/>
            </a:pPr>
            <a:endParaRPr lang="zh-TW" altLang="en-US"/>
          </a:p>
        </p:txBody>
      </p:sp>
      <p:sp>
        <p:nvSpPr>
          <p:cNvPr id="6" name="投影片編號版面配置區 17"/>
          <p:cNvSpPr>
            <a:spLocks noGrp="1"/>
          </p:cNvSpPr>
          <p:nvPr>
            <p:ph type="sldNum" sz="quarter" idx="12"/>
          </p:nvPr>
        </p:nvSpPr>
        <p:spPr/>
        <p:txBody>
          <a:bodyPr/>
          <a:lstStyle>
            <a:lvl1pPr>
              <a:defRPr/>
            </a:lvl1pPr>
          </a:lstStyle>
          <a:p>
            <a:pPr>
              <a:defRPr/>
            </a:pPr>
            <a:fld id="{AB36C693-5289-42C7-872F-DD73F3C366F6}"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Ref idx="1002">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smtClean="0"/>
            </a:lvl1pPr>
          </a:lstStyle>
          <a:p>
            <a:pPr>
              <a:defRPr/>
            </a:pPr>
            <a:fld id="{37414AFC-B275-4362-90FA-3D475475E928}" type="datetime1">
              <a:rPr lang="zh-TW" altLang="en-US"/>
              <a:pPr>
                <a:defRPr/>
              </a:pPr>
              <a:t>2011/3/1</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5055B3D3-792C-489C-A6AB-7A6D1DF7DB83}" type="slidenum">
              <a:rPr lang="zh-TW" altLang="en-US"/>
              <a:pPr>
                <a:defRPr/>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p>
            <a:r>
              <a:rPr lang="zh-TW" altLang="en-US" smtClean="0"/>
              <a:t>按一下以編輯母片標題樣式</a:t>
            </a:r>
            <a:endParaRPr lang="en-US"/>
          </a:p>
        </p:txBody>
      </p:sp>
      <p:sp>
        <p:nvSpPr>
          <p:cNvPr id="3" name="內容版面配置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內容版面配置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9"/>
          <p:cNvSpPr>
            <a:spLocks noGrp="1"/>
          </p:cNvSpPr>
          <p:nvPr>
            <p:ph type="dt" sz="half" idx="10"/>
          </p:nvPr>
        </p:nvSpPr>
        <p:spPr/>
        <p:txBody>
          <a:bodyPr/>
          <a:lstStyle>
            <a:lvl1pPr>
              <a:defRPr/>
            </a:lvl1pPr>
          </a:lstStyle>
          <a:p>
            <a:pPr>
              <a:defRPr/>
            </a:pPr>
            <a:fld id="{ABECE070-7D70-42CC-B938-447DB2E878B0}" type="datetime1">
              <a:rPr lang="zh-TW" altLang="en-US"/>
              <a:pPr>
                <a:defRPr/>
              </a:pPr>
              <a:t>2011/3/1</a:t>
            </a:fld>
            <a:endParaRPr lang="zh-TW" altLang="en-US"/>
          </a:p>
        </p:txBody>
      </p:sp>
      <p:sp>
        <p:nvSpPr>
          <p:cNvPr id="6" name="頁尾版面配置區 21"/>
          <p:cNvSpPr>
            <a:spLocks noGrp="1"/>
          </p:cNvSpPr>
          <p:nvPr>
            <p:ph type="ftr" sz="quarter" idx="11"/>
          </p:nvPr>
        </p:nvSpPr>
        <p:spPr/>
        <p:txBody>
          <a:bodyPr/>
          <a:lstStyle>
            <a:lvl1pPr>
              <a:defRPr/>
            </a:lvl1pPr>
          </a:lstStyle>
          <a:p>
            <a:pPr>
              <a:defRPr/>
            </a:pPr>
            <a:endParaRPr lang="zh-TW" altLang="en-US"/>
          </a:p>
        </p:txBody>
      </p:sp>
      <p:sp>
        <p:nvSpPr>
          <p:cNvPr id="7" name="投影片編號版面配置區 17"/>
          <p:cNvSpPr>
            <a:spLocks noGrp="1"/>
          </p:cNvSpPr>
          <p:nvPr>
            <p:ph type="sldNum" sz="quarter" idx="12"/>
          </p:nvPr>
        </p:nvSpPr>
        <p:spPr/>
        <p:txBody>
          <a:bodyPr/>
          <a:lstStyle>
            <a:lvl1pPr>
              <a:defRPr/>
            </a:lvl1pPr>
          </a:lstStyle>
          <a:p>
            <a:pPr>
              <a:defRPr/>
            </a:pPr>
            <a:fld id="{35FB870A-71F4-4135-9F73-7CDD52D0B001}"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lvl1pPr>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4" name="文字版面配置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5" name="內容版面配置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6" name="內容版面配置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日期版面配置區 9"/>
          <p:cNvSpPr>
            <a:spLocks noGrp="1"/>
          </p:cNvSpPr>
          <p:nvPr>
            <p:ph type="dt" sz="half" idx="10"/>
          </p:nvPr>
        </p:nvSpPr>
        <p:spPr/>
        <p:txBody>
          <a:bodyPr/>
          <a:lstStyle>
            <a:lvl1pPr>
              <a:defRPr/>
            </a:lvl1pPr>
          </a:lstStyle>
          <a:p>
            <a:pPr>
              <a:defRPr/>
            </a:pPr>
            <a:fld id="{3CFC282A-C754-47BA-B3F0-5B5EC603CDA3}" type="datetime1">
              <a:rPr lang="zh-TW" altLang="en-US"/>
              <a:pPr>
                <a:defRPr/>
              </a:pPr>
              <a:t>2011/3/1</a:t>
            </a:fld>
            <a:endParaRPr lang="zh-TW" altLang="en-US"/>
          </a:p>
        </p:txBody>
      </p:sp>
      <p:sp>
        <p:nvSpPr>
          <p:cNvPr id="8" name="頁尾版面配置區 21"/>
          <p:cNvSpPr>
            <a:spLocks noGrp="1"/>
          </p:cNvSpPr>
          <p:nvPr>
            <p:ph type="ftr" sz="quarter" idx="11"/>
          </p:nvPr>
        </p:nvSpPr>
        <p:spPr/>
        <p:txBody>
          <a:bodyPr/>
          <a:lstStyle>
            <a:lvl1pPr>
              <a:defRPr/>
            </a:lvl1pPr>
          </a:lstStyle>
          <a:p>
            <a:pPr>
              <a:defRPr/>
            </a:pPr>
            <a:endParaRPr lang="zh-TW" altLang="en-US"/>
          </a:p>
        </p:txBody>
      </p:sp>
      <p:sp>
        <p:nvSpPr>
          <p:cNvPr id="9" name="投影片編號版面配置區 17"/>
          <p:cNvSpPr>
            <a:spLocks noGrp="1"/>
          </p:cNvSpPr>
          <p:nvPr>
            <p:ph type="sldNum" sz="quarter" idx="12"/>
          </p:nvPr>
        </p:nvSpPr>
        <p:spPr/>
        <p:txBody>
          <a:bodyPr/>
          <a:lstStyle>
            <a:lvl1pPr>
              <a:defRPr/>
            </a:lvl1pPr>
          </a:lstStyle>
          <a:p>
            <a:pPr>
              <a:defRPr/>
            </a:pPr>
            <a:fld id="{08E25638-1C80-4CFC-ABE4-7C774C814A70}"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zh-TW" altLang="en-US" smtClean="0"/>
              <a:t>按一下以編輯母片標題樣式</a:t>
            </a:r>
            <a:endParaRPr lang="en-US"/>
          </a:p>
        </p:txBody>
      </p:sp>
      <p:sp>
        <p:nvSpPr>
          <p:cNvPr id="3" name="日期版面配置區 9"/>
          <p:cNvSpPr>
            <a:spLocks noGrp="1"/>
          </p:cNvSpPr>
          <p:nvPr>
            <p:ph type="dt" sz="half" idx="10"/>
          </p:nvPr>
        </p:nvSpPr>
        <p:spPr/>
        <p:txBody>
          <a:bodyPr/>
          <a:lstStyle>
            <a:lvl1pPr>
              <a:defRPr/>
            </a:lvl1pPr>
          </a:lstStyle>
          <a:p>
            <a:pPr>
              <a:defRPr/>
            </a:pPr>
            <a:fld id="{0732D58E-F382-4856-BBD5-D4D0B015ECC0}" type="datetime1">
              <a:rPr lang="zh-TW" altLang="en-US"/>
              <a:pPr>
                <a:defRPr/>
              </a:pPr>
              <a:t>2011/3/1</a:t>
            </a:fld>
            <a:endParaRPr lang="zh-TW" altLang="en-US"/>
          </a:p>
        </p:txBody>
      </p:sp>
      <p:sp>
        <p:nvSpPr>
          <p:cNvPr id="4" name="頁尾版面配置區 21"/>
          <p:cNvSpPr>
            <a:spLocks noGrp="1"/>
          </p:cNvSpPr>
          <p:nvPr>
            <p:ph type="ftr" sz="quarter" idx="11"/>
          </p:nvPr>
        </p:nvSpPr>
        <p:spPr/>
        <p:txBody>
          <a:bodyPr/>
          <a:lstStyle>
            <a:lvl1pPr>
              <a:defRPr/>
            </a:lvl1pPr>
          </a:lstStyle>
          <a:p>
            <a:pPr>
              <a:defRPr/>
            </a:pPr>
            <a:endParaRPr lang="zh-TW" altLang="en-US"/>
          </a:p>
        </p:txBody>
      </p:sp>
      <p:sp>
        <p:nvSpPr>
          <p:cNvPr id="5" name="投影片編號版面配置區 17"/>
          <p:cNvSpPr>
            <a:spLocks noGrp="1"/>
          </p:cNvSpPr>
          <p:nvPr>
            <p:ph type="sldNum" sz="quarter" idx="12"/>
          </p:nvPr>
        </p:nvSpPr>
        <p:spPr/>
        <p:txBody>
          <a:bodyPr/>
          <a:lstStyle>
            <a:lvl1pPr>
              <a:defRPr/>
            </a:lvl1pPr>
          </a:lstStyle>
          <a:p>
            <a:pPr>
              <a:defRPr/>
            </a:pPr>
            <a:fld id="{0EB98B28-E65E-400B-9E4D-11488401B040}"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9"/>
          <p:cNvSpPr>
            <a:spLocks noGrp="1"/>
          </p:cNvSpPr>
          <p:nvPr>
            <p:ph type="dt" sz="half" idx="10"/>
          </p:nvPr>
        </p:nvSpPr>
        <p:spPr/>
        <p:txBody>
          <a:bodyPr/>
          <a:lstStyle>
            <a:lvl1pPr>
              <a:defRPr/>
            </a:lvl1pPr>
          </a:lstStyle>
          <a:p>
            <a:pPr>
              <a:defRPr/>
            </a:pPr>
            <a:fld id="{97D5AB4B-23E5-4945-9E60-B220F3D3F2D3}" type="datetime1">
              <a:rPr lang="zh-TW" altLang="en-US"/>
              <a:pPr>
                <a:defRPr/>
              </a:pPr>
              <a:t>2011/3/1</a:t>
            </a:fld>
            <a:endParaRPr lang="zh-TW" altLang="en-US"/>
          </a:p>
        </p:txBody>
      </p:sp>
      <p:sp>
        <p:nvSpPr>
          <p:cNvPr id="3" name="頁尾版面配置區 21"/>
          <p:cNvSpPr>
            <a:spLocks noGrp="1"/>
          </p:cNvSpPr>
          <p:nvPr>
            <p:ph type="ftr" sz="quarter" idx="11"/>
          </p:nvPr>
        </p:nvSpPr>
        <p:spPr/>
        <p:txBody>
          <a:bodyPr/>
          <a:lstStyle>
            <a:lvl1pPr>
              <a:defRPr/>
            </a:lvl1pPr>
          </a:lstStyle>
          <a:p>
            <a:pPr>
              <a:defRPr/>
            </a:pPr>
            <a:endParaRPr lang="zh-TW" altLang="en-US"/>
          </a:p>
        </p:txBody>
      </p:sp>
      <p:sp>
        <p:nvSpPr>
          <p:cNvPr id="4" name="投影片編號版面配置區 17"/>
          <p:cNvSpPr>
            <a:spLocks noGrp="1"/>
          </p:cNvSpPr>
          <p:nvPr>
            <p:ph type="sldNum" sz="quarter" idx="12"/>
          </p:nvPr>
        </p:nvSpPr>
        <p:spPr/>
        <p:txBody>
          <a:bodyPr/>
          <a:lstStyle>
            <a:lvl1pPr>
              <a:defRPr/>
            </a:lvl1pPr>
          </a:lstStyle>
          <a:p>
            <a:pPr>
              <a:defRPr/>
            </a:pPr>
            <a:fld id="{0E84AA3F-D14A-42D4-8BAC-F2F04BC4E21C}" type="slidenum">
              <a:rPr lang="zh-TW" altLang="en-US"/>
              <a:pPr>
                <a:defRPr/>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zh-TW" altLang="en-US" smtClean="0"/>
              <a:t>按一下以編輯母片標題樣式</a:t>
            </a:r>
            <a:endParaRPr lang="en-US"/>
          </a:p>
        </p:txBody>
      </p:sp>
      <p:sp>
        <p:nvSpPr>
          <p:cNvPr id="3" name="文字版面配置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zh-TW" altLang="en-US" smtClean="0"/>
              <a:t>按一下以編輯母片文字樣式</a:t>
            </a:r>
          </a:p>
        </p:txBody>
      </p:sp>
      <p:sp>
        <p:nvSpPr>
          <p:cNvPr id="4" name="內容版面配置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9"/>
          <p:cNvSpPr>
            <a:spLocks noGrp="1"/>
          </p:cNvSpPr>
          <p:nvPr>
            <p:ph type="dt" sz="half" idx="10"/>
          </p:nvPr>
        </p:nvSpPr>
        <p:spPr/>
        <p:txBody>
          <a:bodyPr/>
          <a:lstStyle>
            <a:lvl1pPr>
              <a:defRPr/>
            </a:lvl1pPr>
          </a:lstStyle>
          <a:p>
            <a:pPr>
              <a:defRPr/>
            </a:pPr>
            <a:fld id="{1962EFF6-8CBD-4496-89A0-E26C9DBE0E78}" type="datetime1">
              <a:rPr lang="zh-TW" altLang="en-US"/>
              <a:pPr>
                <a:defRPr/>
              </a:pPr>
              <a:t>2011/3/1</a:t>
            </a:fld>
            <a:endParaRPr lang="zh-TW" altLang="en-US"/>
          </a:p>
        </p:txBody>
      </p:sp>
      <p:sp>
        <p:nvSpPr>
          <p:cNvPr id="6" name="頁尾版面配置區 21"/>
          <p:cNvSpPr>
            <a:spLocks noGrp="1"/>
          </p:cNvSpPr>
          <p:nvPr>
            <p:ph type="ftr" sz="quarter" idx="11"/>
          </p:nvPr>
        </p:nvSpPr>
        <p:spPr/>
        <p:txBody>
          <a:bodyPr/>
          <a:lstStyle>
            <a:lvl1pPr>
              <a:defRPr/>
            </a:lvl1pPr>
          </a:lstStyle>
          <a:p>
            <a:pPr>
              <a:defRPr/>
            </a:pPr>
            <a:endParaRPr lang="zh-TW" altLang="en-US"/>
          </a:p>
        </p:txBody>
      </p:sp>
      <p:sp>
        <p:nvSpPr>
          <p:cNvPr id="7" name="投影片編號版面配置區 17"/>
          <p:cNvSpPr>
            <a:spLocks noGrp="1"/>
          </p:cNvSpPr>
          <p:nvPr>
            <p:ph type="sldNum" sz="quarter" idx="12"/>
          </p:nvPr>
        </p:nvSpPr>
        <p:spPr/>
        <p:txBody>
          <a:bodyPr/>
          <a:lstStyle>
            <a:lvl1pPr>
              <a:defRPr/>
            </a:lvl1pPr>
          </a:lstStyle>
          <a:p>
            <a:pPr>
              <a:defRPr/>
            </a:pPr>
            <a:fld id="{2A29A0CF-3B1F-4853-8D12-8536B02C847F}" type="slidenum">
              <a:rPr lang="zh-TW" altLang="en-US"/>
              <a:pPr>
                <a:defRPr/>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5" name="剪去並圓角化單一角落矩形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6" name="直角三角形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7" name="手繪多邊形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8" name="手繪多邊形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 name="標題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zh-TW" altLang="en-US" smtClean="0"/>
              <a:t>按一下以編輯母片標題樣式</a:t>
            </a:r>
            <a:endParaRPr lang="en-US"/>
          </a:p>
        </p:txBody>
      </p:sp>
      <p:sp>
        <p:nvSpPr>
          <p:cNvPr id="4" name="文字版面配置區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zh-TW" altLang="en-US" smtClean="0"/>
              <a:t>按一下以編輯母片文字樣式</a:t>
            </a:r>
          </a:p>
        </p:txBody>
      </p:sp>
      <p:sp>
        <p:nvSpPr>
          <p:cNvPr id="3" name="圖片版面配置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zh-TW" altLang="en-US" noProof="0" smtClean="0"/>
              <a:t>按一下圖示以新增圖片</a:t>
            </a:r>
            <a:endParaRPr lang="en-US" noProof="0" dirty="0"/>
          </a:p>
        </p:txBody>
      </p:sp>
      <p:sp>
        <p:nvSpPr>
          <p:cNvPr id="9" name="日期版面配置區 4"/>
          <p:cNvSpPr>
            <a:spLocks noGrp="1"/>
          </p:cNvSpPr>
          <p:nvPr>
            <p:ph type="dt" sz="half" idx="10"/>
          </p:nvPr>
        </p:nvSpPr>
        <p:spPr/>
        <p:txBody>
          <a:bodyPr/>
          <a:lstStyle>
            <a:lvl1pPr>
              <a:defRPr smtClean="0"/>
            </a:lvl1pPr>
          </a:lstStyle>
          <a:p>
            <a:pPr>
              <a:defRPr/>
            </a:pPr>
            <a:fld id="{3F1AD0AF-65EE-419C-A1F6-ABAAE721A0FB}" type="datetime1">
              <a:rPr lang="zh-TW" altLang="en-US"/>
              <a:pPr>
                <a:defRPr/>
              </a:pPr>
              <a:t>2011/3/1</a:t>
            </a:fld>
            <a:endParaRPr lang="zh-TW" altLang="en-US"/>
          </a:p>
        </p:txBody>
      </p:sp>
      <p:sp>
        <p:nvSpPr>
          <p:cNvPr id="10" name="頁尾版面配置區 5"/>
          <p:cNvSpPr>
            <a:spLocks noGrp="1"/>
          </p:cNvSpPr>
          <p:nvPr>
            <p:ph type="ftr" sz="quarter" idx="11"/>
          </p:nvPr>
        </p:nvSpPr>
        <p:spPr/>
        <p:txBody>
          <a:bodyPr/>
          <a:lstStyle>
            <a:lvl1pPr>
              <a:defRPr/>
            </a:lvl1pPr>
          </a:lstStyle>
          <a:p>
            <a:pPr>
              <a:defRPr/>
            </a:pPr>
            <a:endParaRPr lang="zh-TW" altLang="en-US"/>
          </a:p>
        </p:txBody>
      </p:sp>
      <p:sp>
        <p:nvSpPr>
          <p:cNvPr id="11" name="投影片編號版面配置區 6"/>
          <p:cNvSpPr>
            <a:spLocks noGrp="1"/>
          </p:cNvSpPr>
          <p:nvPr>
            <p:ph type="sldNum" sz="quarter" idx="12"/>
          </p:nvPr>
        </p:nvSpPr>
        <p:spPr>
          <a:xfrm>
            <a:off x="8077200" y="6356350"/>
            <a:ext cx="609600" cy="365125"/>
          </a:xfrm>
        </p:spPr>
        <p:txBody>
          <a:bodyPr/>
          <a:lstStyle>
            <a:lvl1pPr>
              <a:defRPr/>
            </a:lvl1pPr>
          </a:lstStyle>
          <a:p>
            <a:pPr>
              <a:defRPr/>
            </a:pPr>
            <a:fld id="{C4E52B8A-1141-4D06-8A39-8884567D3821}" type="slidenum">
              <a:rPr lang="zh-TW" altLang="en-US"/>
              <a:pPr>
                <a:defRPr/>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手繪多邊形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8" name="手繪多邊形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028" name="標題版面配置區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zh-TW" altLang="en-US" smtClean="0"/>
              <a:t>按一下以編輯母片標題樣式</a:t>
            </a:r>
            <a:endParaRPr lang="en-US" smtClean="0"/>
          </a:p>
        </p:txBody>
      </p:sp>
      <p:sp>
        <p:nvSpPr>
          <p:cNvPr id="1029" name="文字版面配置區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smtClean="0"/>
          </a:p>
        </p:txBody>
      </p:sp>
      <p:sp>
        <p:nvSpPr>
          <p:cNvPr id="10" name="日期版面配置區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ea typeface="+mn-ea"/>
              </a:defRPr>
            </a:lvl1pPr>
          </a:lstStyle>
          <a:p>
            <a:pPr>
              <a:defRPr/>
            </a:pPr>
            <a:fld id="{FCDFEBB6-51EE-47FC-AC8B-79551911CB88}" type="datetime1">
              <a:rPr lang="zh-TW" altLang="en-US"/>
              <a:pPr>
                <a:defRPr/>
              </a:pPr>
              <a:t>2011/3/1</a:t>
            </a:fld>
            <a:endParaRPr lang="zh-TW" altLang="en-US"/>
          </a:p>
        </p:txBody>
      </p:sp>
      <p:sp>
        <p:nvSpPr>
          <p:cNvPr id="22" name="頁尾版面配置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ea typeface="+mn-ea"/>
              </a:defRPr>
            </a:lvl1pPr>
          </a:lstStyle>
          <a:p>
            <a:pPr>
              <a:defRPr/>
            </a:pPr>
            <a:endParaRPr lang="zh-TW" altLang="en-US"/>
          </a:p>
        </p:txBody>
      </p:sp>
      <p:sp>
        <p:nvSpPr>
          <p:cNvPr id="18" name="投影片編號版面配置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ea typeface="+mn-ea"/>
              </a:defRPr>
            </a:lvl1pPr>
          </a:lstStyle>
          <a:p>
            <a:pPr>
              <a:defRPr/>
            </a:pPr>
            <a:fld id="{A98F35E4-2A47-4CE8-A329-483BF4BA7E59}" type="slidenum">
              <a:rPr lang="zh-TW" altLang="en-US"/>
              <a:pPr>
                <a:defRPr/>
              </a:pPr>
              <a:t>‹#›</a:t>
            </a:fld>
            <a:endParaRPr lang="zh-TW" altLang="en-US"/>
          </a:p>
        </p:txBody>
      </p:sp>
      <p:grpSp>
        <p:nvGrpSpPr>
          <p:cNvPr id="1033" name="群組 1"/>
          <p:cNvGrpSpPr>
            <a:grpSpLocks/>
          </p:cNvGrpSpPr>
          <p:nvPr/>
        </p:nvGrpSpPr>
        <p:grpSpPr bwMode="auto">
          <a:xfrm>
            <a:off x="-19050" y="203200"/>
            <a:ext cx="9180513" cy="647700"/>
            <a:chOff x="-19045" y="216550"/>
            <a:chExt cx="9180548" cy="649224"/>
          </a:xfrm>
        </p:grpSpPr>
        <p:sp>
          <p:nvSpPr>
            <p:cNvPr id="12" name="手繪多邊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3" name="手繪多邊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grpSp>
    </p:spTree>
  </p:cSld>
  <p:clrMap bg1="lt1" tx1="dk1" bg2="lt2" tx2="dk2" accent1="accent1" accent2="accent2" accent3="accent3" accent4="accent4" accent5="accent5" accent6="accent6" hlink="hlink" folHlink="folHlink"/>
  <p:sldLayoutIdLst>
    <p:sldLayoutId id="2147483779" r:id="rId1"/>
    <p:sldLayoutId id="2147483771" r:id="rId2"/>
    <p:sldLayoutId id="2147483780" r:id="rId3"/>
    <p:sldLayoutId id="2147483772" r:id="rId4"/>
    <p:sldLayoutId id="2147483773" r:id="rId5"/>
    <p:sldLayoutId id="2147483774" r:id="rId6"/>
    <p:sldLayoutId id="2147483775" r:id="rId7"/>
    <p:sldLayoutId id="2147483776" r:id="rId8"/>
    <p:sldLayoutId id="2147483781" r:id="rId9"/>
    <p:sldLayoutId id="2147483777" r:id="rId10"/>
    <p:sldLayoutId id="2147483778"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ea typeface="微軟正黑體" pitchFamily="34" charset="-120"/>
        </a:defRPr>
      </a:lvl2pPr>
      <a:lvl3pPr algn="l" rtl="0" eaLnBrk="0" fontAlgn="base" hangingPunct="0">
        <a:spcBef>
          <a:spcPct val="0"/>
        </a:spcBef>
        <a:spcAft>
          <a:spcPct val="0"/>
        </a:spcAft>
        <a:defRPr sz="5000">
          <a:solidFill>
            <a:schemeClr val="tx2"/>
          </a:solidFill>
          <a:latin typeface="Calibri" pitchFamily="34" charset="0"/>
          <a:ea typeface="微軟正黑體" pitchFamily="34" charset="-120"/>
        </a:defRPr>
      </a:lvl3pPr>
      <a:lvl4pPr algn="l" rtl="0" eaLnBrk="0" fontAlgn="base" hangingPunct="0">
        <a:spcBef>
          <a:spcPct val="0"/>
        </a:spcBef>
        <a:spcAft>
          <a:spcPct val="0"/>
        </a:spcAft>
        <a:defRPr sz="5000">
          <a:solidFill>
            <a:schemeClr val="tx2"/>
          </a:solidFill>
          <a:latin typeface="Calibri" pitchFamily="34" charset="0"/>
          <a:ea typeface="微軟正黑體" pitchFamily="34" charset="-120"/>
        </a:defRPr>
      </a:lvl4pPr>
      <a:lvl5pPr algn="l" rtl="0" eaLnBrk="0" fontAlgn="base" hangingPunct="0">
        <a:spcBef>
          <a:spcPct val="0"/>
        </a:spcBef>
        <a:spcAft>
          <a:spcPct val="0"/>
        </a:spcAft>
        <a:defRPr sz="5000">
          <a:solidFill>
            <a:schemeClr val="tx2"/>
          </a:solidFill>
          <a:latin typeface="Calibri" pitchFamily="34" charset="0"/>
          <a:ea typeface="微軟正黑體" pitchFamily="34" charset="-120"/>
        </a:defRPr>
      </a:lvl5pPr>
      <a:lvl6pPr marL="457200" algn="l" rtl="0" fontAlgn="base">
        <a:spcBef>
          <a:spcPct val="0"/>
        </a:spcBef>
        <a:spcAft>
          <a:spcPct val="0"/>
        </a:spcAft>
        <a:defRPr sz="5000">
          <a:solidFill>
            <a:schemeClr val="tx2"/>
          </a:solidFill>
          <a:latin typeface="Calibri" pitchFamily="34" charset="0"/>
          <a:ea typeface="微軟正黑體" pitchFamily="34" charset="-120"/>
        </a:defRPr>
      </a:lvl6pPr>
      <a:lvl7pPr marL="914400" algn="l" rtl="0" fontAlgn="base">
        <a:spcBef>
          <a:spcPct val="0"/>
        </a:spcBef>
        <a:spcAft>
          <a:spcPct val="0"/>
        </a:spcAft>
        <a:defRPr sz="5000">
          <a:solidFill>
            <a:schemeClr val="tx2"/>
          </a:solidFill>
          <a:latin typeface="Calibri" pitchFamily="34" charset="0"/>
          <a:ea typeface="微軟正黑體" pitchFamily="34" charset="-120"/>
        </a:defRPr>
      </a:lvl7pPr>
      <a:lvl8pPr marL="1371600" algn="l" rtl="0" fontAlgn="base">
        <a:spcBef>
          <a:spcPct val="0"/>
        </a:spcBef>
        <a:spcAft>
          <a:spcPct val="0"/>
        </a:spcAft>
        <a:defRPr sz="5000">
          <a:solidFill>
            <a:schemeClr val="tx2"/>
          </a:solidFill>
          <a:latin typeface="Calibri" pitchFamily="34" charset="0"/>
          <a:ea typeface="微軟正黑體" pitchFamily="34" charset="-120"/>
        </a:defRPr>
      </a:lvl8pPr>
      <a:lvl9pPr marL="1828800" algn="l" rtl="0" fontAlgn="base">
        <a:spcBef>
          <a:spcPct val="0"/>
        </a:spcBef>
        <a:spcAft>
          <a:spcPct val="0"/>
        </a:spcAft>
        <a:defRPr sz="5000">
          <a:solidFill>
            <a:schemeClr val="tx2"/>
          </a:solidFill>
          <a:latin typeface="Calibri" pitchFamily="34" charset="0"/>
          <a:ea typeface="微軟正黑體" pitchFamily="34" charset="-12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071538" y="2132856"/>
            <a:ext cx="7286676" cy="2448272"/>
          </a:xfrm>
        </p:spPr>
        <p:txBody>
          <a:bodyPr>
            <a:sp3d prstMaterial="flat">
              <a:contourClr>
                <a:schemeClr val="tx2"/>
              </a:contourClr>
            </a:sp3d>
          </a:bodyPr>
          <a:lstStyle/>
          <a:p>
            <a:pPr algn="ctr" eaLnBrk="1" fontAlgn="auto" hangingPunct="1">
              <a:spcAft>
                <a:spcPts val="0"/>
              </a:spcAft>
              <a:defRPr/>
            </a:pPr>
            <a:r>
              <a:rPr lang="en-US" altLang="zh-TW" sz="4000" b="0" dirty="0" smtClean="0">
                <a:effectLst/>
                <a:latin typeface="Times New Roman" pitchFamily="18" charset="0"/>
                <a:cs typeface="Times New Roman" pitchFamily="18" charset="0"/>
              </a:rPr>
              <a:t>Workshop on “Application of the Assessment Program for Affective and Social Outcomes (2nd Version)”</a:t>
            </a:r>
            <a:br>
              <a:rPr lang="en-US" altLang="zh-TW" sz="4000" b="0" dirty="0" smtClean="0">
                <a:effectLst/>
                <a:latin typeface="Times New Roman" pitchFamily="18" charset="0"/>
                <a:cs typeface="Times New Roman" pitchFamily="18" charset="0"/>
              </a:rPr>
            </a:br>
            <a:r>
              <a:rPr lang="en-US" altLang="zh-TW" sz="4000" b="0" dirty="0" smtClean="0">
                <a:effectLst/>
                <a:latin typeface="Times New Roman" pitchFamily="18" charset="0"/>
                <a:cs typeface="Times New Roman" pitchFamily="18" charset="0"/>
              </a:rPr>
              <a:t>(Primary Schools)</a:t>
            </a:r>
            <a:endParaRPr lang="zh-TW" altLang="en-US" sz="4000" b="0" dirty="0">
              <a:effectLst/>
              <a:latin typeface="Times New Roman" pitchFamily="18" charset="0"/>
              <a:cs typeface="Times New Roman" pitchFamily="18" charset="0"/>
            </a:endParaRPr>
          </a:p>
        </p:txBody>
      </p:sp>
      <p:sp>
        <p:nvSpPr>
          <p:cNvPr id="5123" name="副標題 2"/>
          <p:cNvSpPr>
            <a:spLocks noGrp="1"/>
          </p:cNvSpPr>
          <p:nvPr>
            <p:ph type="subTitle" idx="1"/>
          </p:nvPr>
        </p:nvSpPr>
        <p:spPr>
          <a:xfrm>
            <a:off x="1071563" y="5857875"/>
            <a:ext cx="7854950" cy="823913"/>
          </a:xfrm>
        </p:spPr>
        <p:txBody>
          <a:bodyPr/>
          <a:lstStyle/>
          <a:p>
            <a:pPr marR="0" eaLnBrk="1" hangingPunct="1">
              <a:lnSpc>
                <a:spcPct val="90000"/>
              </a:lnSpc>
            </a:pPr>
            <a:r>
              <a:rPr lang="en-US" altLang="zh-TW" sz="2400" smtClean="0">
                <a:latin typeface="Times New Roman" pitchFamily="18" charset="0"/>
                <a:cs typeface="Times New Roman" pitchFamily="18" charset="0"/>
              </a:rPr>
              <a:t>Assessment Research Centre</a:t>
            </a:r>
          </a:p>
          <a:p>
            <a:pPr marR="0" eaLnBrk="1" hangingPunct="1">
              <a:lnSpc>
                <a:spcPct val="90000"/>
              </a:lnSpc>
            </a:pPr>
            <a:r>
              <a:rPr lang="en-US" altLang="zh-TW" sz="2400" smtClean="0">
                <a:latin typeface="Times New Roman" pitchFamily="18" charset="0"/>
                <a:cs typeface="Times New Roman" pitchFamily="18" charset="0"/>
              </a:rPr>
              <a:t>The Hong Kong Institute of Education </a:t>
            </a:r>
            <a:endParaRPr lang="zh-TW" altLang="en-US" sz="24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49250"/>
            <a:ext cx="8229600" cy="631825"/>
          </a:xfrm>
        </p:spPr>
        <p:txBody>
          <a:bodyPr>
            <a:normAutofit fontScale="90000"/>
          </a:bodyPr>
          <a:lstStyle/>
          <a:p>
            <a:pPr eaLnBrk="1" fontAlgn="auto" hangingPunct="1">
              <a:spcAft>
                <a:spcPts val="0"/>
              </a:spcAft>
              <a:defRPr/>
            </a:pPr>
            <a:r>
              <a:rPr lang="en-US" altLang="zh-TW" dirty="0" smtClean="0">
                <a:latin typeface="Times New Roman" pitchFamily="18" charset="0"/>
                <a:cs typeface="Times New Roman" pitchFamily="18" charset="0"/>
              </a:rPr>
              <a:t>Scales and Subscales</a:t>
            </a:r>
            <a:endParaRPr lang="zh-TW" altLang="en-US" dirty="0">
              <a:latin typeface="Times New Roman" pitchFamily="18" charset="0"/>
              <a:cs typeface="Times New Roman" pitchFamily="18" charset="0"/>
            </a:endParaRPr>
          </a:p>
        </p:txBody>
      </p:sp>
      <p:graphicFrame>
        <p:nvGraphicFramePr>
          <p:cNvPr id="5" name="表格 4"/>
          <p:cNvGraphicFramePr>
            <a:graphicFrameLocks noGrp="1"/>
          </p:cNvGraphicFramePr>
          <p:nvPr/>
        </p:nvGraphicFramePr>
        <p:xfrm>
          <a:off x="357188" y="1000125"/>
          <a:ext cx="8501122" cy="5286405"/>
        </p:xfrm>
        <a:graphic>
          <a:graphicData uri="http://schemas.openxmlformats.org/drawingml/2006/table">
            <a:tbl>
              <a:tblPr/>
              <a:tblGrid>
                <a:gridCol w="4323671"/>
                <a:gridCol w="4177451"/>
              </a:tblGrid>
              <a:tr h="657616">
                <a:tc>
                  <a:txBody>
                    <a:bodyPr/>
                    <a:lstStyle/>
                    <a:p>
                      <a:pPr algn="ctr">
                        <a:spcAft>
                          <a:spcPts val="0"/>
                        </a:spcAft>
                      </a:pPr>
                      <a:r>
                        <a:rPr lang="en-US" sz="1600" b="1" kern="100" dirty="0">
                          <a:latin typeface="Times New Roman"/>
                          <a:ea typeface="新細明體"/>
                        </a:rPr>
                        <a:t>Scale Name</a:t>
                      </a:r>
                      <a:endParaRPr lang="zh-TW" sz="1600" kern="100" dirty="0">
                        <a:latin typeface="Times New Roman"/>
                        <a:ea typeface="新細明體"/>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100">
                          <a:latin typeface="Times New Roman"/>
                          <a:ea typeface="新細明體"/>
                        </a:rPr>
                        <a:t>Subscale Name</a:t>
                      </a:r>
                      <a:endParaRPr lang="zh-TW" sz="1600" kern="10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7616">
                <a:tc gridSpan="2">
                  <a:txBody>
                    <a:bodyPr/>
                    <a:lstStyle/>
                    <a:p>
                      <a:pPr>
                        <a:spcAft>
                          <a:spcPts val="0"/>
                        </a:spcAft>
                      </a:pPr>
                      <a:r>
                        <a:rPr lang="en-US" sz="1600" b="1" kern="1200" dirty="0" smtClean="0">
                          <a:solidFill>
                            <a:srgbClr val="0D0D0D"/>
                          </a:solidFill>
                          <a:latin typeface="Times New Roman"/>
                          <a:ea typeface="新細明體"/>
                        </a:rPr>
                        <a:t>Self-society</a:t>
                      </a:r>
                      <a:endParaRPr lang="zh-TW" sz="1600" kern="100" dirty="0">
                        <a:latin typeface="Times New Roman"/>
                        <a:ea typeface="新細明體"/>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zh-TW" altLang="en-US"/>
                    </a:p>
                  </a:txBody>
                  <a:tcPr/>
                </a:tc>
              </a:tr>
              <a:tr h="550560">
                <a:tc>
                  <a:txBody>
                    <a:bodyPr/>
                    <a:lstStyle/>
                    <a:p>
                      <a:pPr>
                        <a:spcAft>
                          <a:spcPts val="0"/>
                        </a:spcAft>
                      </a:pPr>
                      <a:endParaRPr lang="en-US" sz="1600" kern="100" dirty="0">
                        <a:latin typeface="Times New Roman"/>
                        <a:ea typeface="PMingLiU"/>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PMingLiU"/>
                        </a:rPr>
                        <a:t>Code of </a:t>
                      </a:r>
                      <a:r>
                        <a:rPr lang="en-US" sz="1600" kern="1200" dirty="0" smtClean="0">
                          <a:solidFill>
                            <a:srgbClr val="0D0D0D"/>
                          </a:solidFill>
                          <a:latin typeface="Times New Roman"/>
                          <a:ea typeface="PMingLiU"/>
                        </a:rPr>
                        <a:t>Conduct</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7813">
                <a:tc>
                  <a:txBody>
                    <a:bodyPr/>
                    <a:lstStyle/>
                    <a:p>
                      <a:pPr>
                        <a:spcAft>
                          <a:spcPts val="0"/>
                        </a:spcAft>
                      </a:pPr>
                      <a:endParaRPr lang="en-US" sz="1600" kern="100" dirty="0">
                        <a:latin typeface="Times New Roman"/>
                        <a:ea typeface="PMingLiU"/>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PMingLiU"/>
                        </a:rPr>
                        <a:t>Commitment </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560">
                <a:tc>
                  <a:txBody>
                    <a:bodyPr/>
                    <a:lstStyle/>
                    <a:p>
                      <a:pPr>
                        <a:spcAft>
                          <a:spcPts val="0"/>
                        </a:spcAft>
                      </a:pPr>
                      <a:endParaRPr lang="en-US" sz="1600" kern="100">
                        <a:latin typeface="Times New Roman"/>
                        <a:ea typeface="PMingLiU"/>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PMingLiU"/>
                        </a:rPr>
                        <a:t>Attitudes toward the Nation</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560">
                <a:tc>
                  <a:txBody>
                    <a:bodyPr/>
                    <a:lstStyle/>
                    <a:p>
                      <a:pPr>
                        <a:spcAft>
                          <a:spcPts val="0"/>
                        </a:spcAft>
                      </a:pPr>
                      <a:r>
                        <a:rPr lang="en-US" sz="1600" kern="100" dirty="0" smtClean="0">
                          <a:latin typeface="Times New Roman"/>
                          <a:ea typeface="PMingLiU"/>
                        </a:rPr>
                        <a:t>Values</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PMingLiU"/>
                        </a:rPr>
                        <a:t>Perseverance</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560">
                <a:tc>
                  <a:txBody>
                    <a:bodyPr/>
                    <a:lstStyle/>
                    <a:p>
                      <a:pPr>
                        <a:spcAft>
                          <a:spcPts val="0"/>
                        </a:spcAft>
                      </a:pPr>
                      <a:endParaRPr lang="en-US" sz="1600" kern="100">
                        <a:latin typeface="Times New Roman"/>
                        <a:ea typeface="PMingLiU"/>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PMingLiU"/>
                        </a:rPr>
                        <a:t>Sense of Responsibility</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560">
                <a:tc>
                  <a:txBody>
                    <a:bodyPr/>
                    <a:lstStyle/>
                    <a:p>
                      <a:pPr>
                        <a:spcAft>
                          <a:spcPts val="0"/>
                        </a:spcAft>
                      </a:pPr>
                      <a:endParaRPr lang="en-US" sz="1600" kern="100" dirty="0">
                        <a:latin typeface="Times New Roman"/>
                        <a:ea typeface="PMingLiU"/>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PMingLiU"/>
                        </a:rPr>
                        <a:t>Social </a:t>
                      </a:r>
                      <a:r>
                        <a:rPr lang="en-US" sz="1600" kern="1200" dirty="0" smtClean="0">
                          <a:solidFill>
                            <a:srgbClr val="0D0D0D"/>
                          </a:solidFill>
                          <a:latin typeface="Times New Roman"/>
                          <a:ea typeface="PMingLiU"/>
                        </a:rPr>
                        <a:t>Harmony</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560">
                <a:tc>
                  <a:txBody>
                    <a:bodyPr/>
                    <a:lstStyle/>
                    <a:p>
                      <a:pPr>
                        <a:spcAft>
                          <a:spcPts val="0"/>
                        </a:spcAft>
                      </a:pPr>
                      <a:endParaRPr lang="en-US" sz="1600" kern="100">
                        <a:latin typeface="Times New Roman"/>
                        <a:ea typeface="PMingLiU"/>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smtClean="0">
                          <a:solidFill>
                            <a:srgbClr val="0D0D0D"/>
                          </a:solidFill>
                          <a:latin typeface="Times New Roman"/>
                          <a:ea typeface="PMingLiU"/>
                        </a:rPr>
                        <a:t>Well-behaved</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pPr>
              <a:defRPr/>
            </a:pPr>
            <a:fld id="{ED7474AD-B933-4676-833F-3556532CBC62}" type="slidenum">
              <a:rPr lang="zh-TW" altLang="en-US" smtClean="0"/>
              <a:pPr>
                <a:defRPr/>
              </a:pPr>
              <a:t>10</a:t>
            </a:fld>
            <a:endParaRPr lang="zh-TW"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標題 1"/>
          <p:cNvSpPr>
            <a:spLocks noGrp="1"/>
          </p:cNvSpPr>
          <p:nvPr>
            <p:ph type="title"/>
          </p:nvPr>
        </p:nvSpPr>
        <p:spPr/>
        <p:txBody>
          <a:bodyPr/>
          <a:lstStyle/>
          <a:p>
            <a:pPr eaLnBrk="1" hangingPunct="1"/>
            <a:r>
              <a:rPr lang="en-US" altLang="zh-TW" smtClean="0">
                <a:latin typeface="Times New Roman" pitchFamily="18" charset="0"/>
                <a:cs typeface="Times New Roman" pitchFamily="18" charset="0"/>
              </a:rPr>
              <a:t>Purposes of Taking APASO II:</a:t>
            </a:r>
            <a:endParaRPr lang="zh-TW" altLang="en-US" smtClean="0">
              <a:latin typeface="Times New Roman" pitchFamily="18" charset="0"/>
              <a:cs typeface="Times New Roman" pitchFamily="18" charset="0"/>
            </a:endParaRPr>
          </a:p>
        </p:txBody>
      </p:sp>
      <p:sp>
        <p:nvSpPr>
          <p:cNvPr id="12291" name="內容版面配置區 2"/>
          <p:cNvSpPr>
            <a:spLocks noGrp="1"/>
          </p:cNvSpPr>
          <p:nvPr>
            <p:ph idx="1"/>
          </p:nvPr>
        </p:nvSpPr>
        <p:spPr>
          <a:xfrm>
            <a:off x="457200" y="2133600"/>
            <a:ext cx="8229600" cy="4191000"/>
          </a:xfrm>
        </p:spPr>
        <p:txBody>
          <a:bodyPr/>
          <a:lstStyle/>
          <a:p>
            <a:pPr lvl="0"/>
            <a:r>
              <a:rPr lang="en-US" dirty="0" smtClean="0">
                <a:latin typeface="Times New Roman" pitchFamily="18" charset="0"/>
                <a:cs typeface="Times New Roman" pitchFamily="18" charset="0"/>
              </a:rPr>
              <a:t>What is the purpose of conducting an APASO-II survey?</a:t>
            </a:r>
            <a:endParaRPr lang="zh-TW" altLang="en-US"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What sort of data are collected from APASO-II?</a:t>
            </a:r>
            <a:endParaRPr lang="zh-TW" altLang="en-US"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Is it to understand certain affective and social behavior of students?</a:t>
            </a:r>
            <a:endParaRPr lang="zh-TW" alt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Or do you want to understand the impact of a certain intervention or a program?</a:t>
            </a:r>
            <a:endParaRPr lang="zh-TW" altLang="en-US"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4F5DDE70-543A-45D0-A1AD-E3C06355BCF8}" type="slidenum">
              <a:rPr lang="zh-TW" altLang="en-US" smtClean="0"/>
              <a:pPr>
                <a:defRPr/>
              </a:pPr>
              <a:t>11</a:t>
            </a:fld>
            <a:endParaRPr lang="zh-TW"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標題 1"/>
          <p:cNvSpPr>
            <a:spLocks noGrp="1"/>
          </p:cNvSpPr>
          <p:nvPr>
            <p:ph type="title"/>
          </p:nvPr>
        </p:nvSpPr>
        <p:spPr/>
        <p:txBody>
          <a:bodyPr/>
          <a:lstStyle/>
          <a:p>
            <a:pPr eaLnBrk="1" hangingPunct="1"/>
            <a:r>
              <a:rPr lang="en-US" altLang="zh-TW" smtClean="0">
                <a:latin typeface="Times New Roman" pitchFamily="18" charset="0"/>
                <a:cs typeface="Times New Roman" pitchFamily="18" charset="0"/>
              </a:rPr>
              <a:t>Administration Guidelines</a:t>
            </a:r>
            <a:endParaRPr lang="zh-TW" altLang="en-US" smtClean="0">
              <a:latin typeface="Times New Roman" pitchFamily="18" charset="0"/>
              <a:cs typeface="Times New Roman" pitchFamily="18" charset="0"/>
            </a:endParaRPr>
          </a:p>
        </p:txBody>
      </p:sp>
      <p:sp>
        <p:nvSpPr>
          <p:cNvPr id="3" name="內容版面配置區 2"/>
          <p:cNvSpPr>
            <a:spLocks noGrp="1"/>
          </p:cNvSpPr>
          <p:nvPr>
            <p:ph idx="1"/>
          </p:nvPr>
        </p:nvSpPr>
        <p:spPr/>
        <p:txBody>
          <a:bodyPr>
            <a:normAutofit fontScale="92500"/>
          </a:bodyPr>
          <a:lstStyle/>
          <a:p>
            <a:pPr marL="274320" indent="-274320" eaLnBrk="1" fontAlgn="auto" hangingPunct="1">
              <a:spcAft>
                <a:spcPts val="0"/>
              </a:spcAft>
              <a:buClr>
                <a:schemeClr val="accent3"/>
              </a:buClr>
              <a:buFont typeface="Wingdings 2"/>
              <a:buChar char=""/>
              <a:defRPr/>
            </a:pPr>
            <a:r>
              <a:rPr lang="en-US" altLang="zh-TW" dirty="0" smtClean="0">
                <a:latin typeface="Times New Roman" pitchFamily="18" charset="0"/>
                <a:cs typeface="Times New Roman" pitchFamily="18" charset="0"/>
              </a:rPr>
              <a:t>It is not advisable to use the same tool too often.</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The recommended interval between two surveys is at least six months. Preferably an academic year should elapse before the administration of the same tool again</a:t>
            </a:r>
          </a:p>
          <a:p>
            <a:pPr marL="274320" indent="-274320" eaLnBrk="1" fontAlgn="auto" hangingPunct="1">
              <a:spcAft>
                <a:spcPts val="0"/>
              </a:spcAft>
              <a:buClr>
                <a:schemeClr val="accent3"/>
              </a:buClr>
              <a:buFont typeface="Wingdings 2"/>
              <a:buChar char=""/>
              <a:defRPr/>
            </a:pPr>
            <a:r>
              <a:rPr lang="en-US" altLang="zh-TW" dirty="0" smtClean="0">
                <a:latin typeface="Times New Roman" pitchFamily="18" charset="0"/>
                <a:cs typeface="Times New Roman" pitchFamily="18" charset="0"/>
              </a:rPr>
              <a:t>Schools are advised to identify a set of APASO-II scales to suit its own needs</a:t>
            </a:r>
          </a:p>
          <a:p>
            <a:pPr marL="274320" indent="-274320" eaLnBrk="1" fontAlgn="auto" hangingPunct="1">
              <a:spcAft>
                <a:spcPts val="0"/>
              </a:spcAft>
              <a:buClr>
                <a:schemeClr val="accent3"/>
              </a:buClr>
              <a:buFont typeface="Wingdings 2"/>
              <a:buChar char=""/>
              <a:defRPr/>
            </a:pPr>
            <a:r>
              <a:rPr lang="en-US" altLang="zh-TW" dirty="0" smtClean="0">
                <a:latin typeface="Times New Roman" pitchFamily="18" charset="0"/>
                <a:cs typeface="Times New Roman" pitchFamily="18" charset="0"/>
              </a:rPr>
              <a:t>The majority of primary (P3 or above) students can complete 80 to 100 items from APASO-II scales in around 30 to 40 minutes</a:t>
            </a:r>
          </a:p>
          <a:p>
            <a:pPr marL="274320" indent="-274320" eaLnBrk="1" fontAlgn="auto" hangingPunct="1">
              <a:spcAft>
                <a:spcPts val="0"/>
              </a:spcAft>
              <a:buClr>
                <a:schemeClr val="accent3"/>
              </a:buClr>
              <a:buFont typeface="Wingdings 2"/>
              <a:buChar char=""/>
              <a:defRPr/>
            </a:pPr>
            <a:r>
              <a:rPr lang="en-US" dirty="0" smtClean="0">
                <a:latin typeface="Times New Roman" pitchFamily="18" charset="0"/>
                <a:cs typeface="Times New Roman" pitchFamily="18" charset="0"/>
              </a:rPr>
              <a:t>Schools have to limit the number of scales to be administered at any one time in order not to overload their students</a:t>
            </a:r>
            <a:endParaRPr lang="zh-TW" altLang="en-US"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23FA54D6-1110-4FE2-A343-5AB896B33521}" type="slidenum">
              <a:rPr lang="zh-TW" altLang="en-US" smtClean="0"/>
              <a:pPr>
                <a:defRPr/>
              </a:pPr>
              <a:t>12</a:t>
            </a:fld>
            <a:endParaRPr lang="zh-TW"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標題 1"/>
          <p:cNvSpPr>
            <a:spLocks noGrp="1"/>
          </p:cNvSpPr>
          <p:nvPr>
            <p:ph type="title"/>
          </p:nvPr>
        </p:nvSpPr>
        <p:spPr/>
        <p:txBody>
          <a:bodyPr/>
          <a:lstStyle/>
          <a:p>
            <a:pPr eaLnBrk="1" hangingPunct="1"/>
            <a:r>
              <a:rPr lang="en-US" altLang="zh-TW" smtClean="0">
                <a:latin typeface="Times New Roman" pitchFamily="18" charset="0"/>
                <a:cs typeface="Times New Roman" pitchFamily="18" charset="0"/>
              </a:rPr>
              <a:t>Administration Guidelines</a:t>
            </a:r>
            <a:endParaRPr lang="zh-TW" altLang="en-US" smtClean="0">
              <a:latin typeface="Times New Roman" pitchFamily="18" charset="0"/>
              <a:cs typeface="Times New Roman" pitchFamily="18" charset="0"/>
            </a:endParaRPr>
          </a:p>
        </p:txBody>
      </p:sp>
      <p:sp>
        <p:nvSpPr>
          <p:cNvPr id="14339" name="內容版面配置區 2"/>
          <p:cNvSpPr>
            <a:spLocks noGrp="1"/>
          </p:cNvSpPr>
          <p:nvPr>
            <p:ph idx="1"/>
          </p:nvPr>
        </p:nvSpPr>
        <p:spPr/>
        <p:txBody>
          <a:bodyPr/>
          <a:lstStyle/>
          <a:p>
            <a:pPr eaLnBrk="1" hangingPunct="1"/>
            <a:r>
              <a:rPr lang="en-US" altLang="zh-TW" smtClean="0">
                <a:latin typeface="Times New Roman" pitchFamily="18" charset="0"/>
                <a:cs typeface="Times New Roman" pitchFamily="18" charset="0"/>
              </a:rPr>
              <a:t>Schools may administer the APASO-II scales on a class or group basis during class time. Schools should not arrange for a large number of students to complete APASO-II questionnaires in one place simultaneously</a:t>
            </a:r>
          </a:p>
          <a:p>
            <a:pPr eaLnBrk="1" hangingPunct="1"/>
            <a:r>
              <a:rPr lang="en-US" altLang="zh-TW" smtClean="0">
                <a:latin typeface="Times New Roman" pitchFamily="18" charset="0"/>
                <a:cs typeface="Times New Roman" pitchFamily="18" charset="0"/>
              </a:rPr>
              <a:t>Students should be separated sufficiently in their seating to allow privacy and confidentiality of their responses to questions. This is vital as these are self-reporting surveys</a:t>
            </a:r>
          </a:p>
          <a:p>
            <a:pPr eaLnBrk="1" hangingPunct="1"/>
            <a:r>
              <a:rPr lang="en-US" altLang="zh-TW" smtClean="0">
                <a:latin typeface="Times New Roman" pitchFamily="18" charset="0"/>
                <a:cs typeface="Times New Roman" pitchFamily="18" charset="0"/>
              </a:rPr>
              <a:t>There is no time limit on taking any of the tools</a:t>
            </a:r>
          </a:p>
          <a:p>
            <a:pPr eaLnBrk="1" hangingPunct="1"/>
            <a:endParaRPr lang="zh-TW" altLang="en-US"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B8884FDE-16DF-4C08-A9E9-5240B5C9CAF8}" type="slidenum">
              <a:rPr lang="zh-TW" altLang="en-US" sz="1400" smtClean="0"/>
              <a:pPr>
                <a:defRPr/>
              </a:pPr>
              <a:t>13</a:t>
            </a:fld>
            <a:endParaRPr lang="zh-TW" altLang="en-US"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標題 1"/>
          <p:cNvSpPr>
            <a:spLocks noGrp="1"/>
          </p:cNvSpPr>
          <p:nvPr>
            <p:ph type="title"/>
          </p:nvPr>
        </p:nvSpPr>
        <p:spPr/>
        <p:txBody>
          <a:bodyPr/>
          <a:lstStyle/>
          <a:p>
            <a:pPr eaLnBrk="1" hangingPunct="1"/>
            <a:r>
              <a:rPr lang="en-US" altLang="zh-TW" dirty="0" smtClean="0">
                <a:latin typeface="Times New Roman" pitchFamily="18" charset="0"/>
                <a:cs typeface="Times New Roman" pitchFamily="18" charset="0"/>
              </a:rPr>
              <a:t>Administration Guidelines</a:t>
            </a:r>
            <a:endParaRPr lang="zh-TW" altLang="en-US" dirty="0" smtClean="0">
              <a:latin typeface="Times New Roman" pitchFamily="18" charset="0"/>
              <a:cs typeface="Times New Roman" pitchFamily="18" charset="0"/>
            </a:endParaRPr>
          </a:p>
        </p:txBody>
      </p:sp>
      <p:sp>
        <p:nvSpPr>
          <p:cNvPr id="15363" name="內容版面配置區 2"/>
          <p:cNvSpPr>
            <a:spLocks noGrp="1"/>
          </p:cNvSpPr>
          <p:nvPr>
            <p:ph idx="1"/>
          </p:nvPr>
        </p:nvSpPr>
        <p:spPr/>
        <p:txBody>
          <a:bodyPr/>
          <a:lstStyle/>
          <a:p>
            <a:pPr eaLnBrk="1" hangingPunct="1"/>
            <a:r>
              <a:rPr lang="en-US" altLang="zh-TW" dirty="0" smtClean="0">
                <a:latin typeface="Times New Roman" pitchFamily="18" charset="0"/>
                <a:cs typeface="Times New Roman" pitchFamily="18" charset="0"/>
              </a:rPr>
              <a:t>The teacher administering an APASO-II survey must state briefly the purpose and method of responding. They should emphasize that the questionnaires will be anonymous and the information collected be kept strictly confidential and there will be four levels of responses</a:t>
            </a:r>
          </a:p>
          <a:p>
            <a:pPr eaLnBrk="1" hangingPunct="1"/>
            <a:r>
              <a:rPr lang="en-US" altLang="zh-TW" dirty="0" smtClean="0">
                <a:latin typeface="Times New Roman" pitchFamily="18" charset="0"/>
                <a:cs typeface="Times New Roman" pitchFamily="18" charset="0"/>
              </a:rPr>
              <a:t>Evaluative wording such as right/wrong, high/low, strong/weak should be avoided</a:t>
            </a:r>
          </a:p>
          <a:p>
            <a:pPr eaLnBrk="1" hangingPunct="1"/>
            <a:r>
              <a:rPr lang="en-US" altLang="zh-TW" dirty="0" smtClean="0">
                <a:latin typeface="Times New Roman" pitchFamily="18" charset="0"/>
                <a:cs typeface="Times New Roman" pitchFamily="18" charset="0"/>
              </a:rPr>
              <a:t>The instruction should not take too long</a:t>
            </a:r>
          </a:p>
          <a:p>
            <a:pPr eaLnBrk="1" hangingPunct="1"/>
            <a:endParaRPr lang="zh-TW" altLang="en-US"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482291C2-BFC6-46CF-B1C5-DF95476695DF}" type="slidenum">
              <a:rPr lang="zh-TW" altLang="en-US" sz="1400" smtClean="0"/>
              <a:pPr>
                <a:defRPr/>
              </a:pPr>
              <a:t>14</a:t>
            </a:fld>
            <a:endParaRPr lang="zh-TW" altLang="en-US"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標題 1"/>
          <p:cNvSpPr>
            <a:spLocks noGrp="1"/>
          </p:cNvSpPr>
          <p:nvPr>
            <p:ph type="title"/>
          </p:nvPr>
        </p:nvSpPr>
        <p:spPr/>
        <p:txBody>
          <a:bodyPr/>
          <a:lstStyle/>
          <a:p>
            <a:pPr eaLnBrk="1" hangingPunct="1"/>
            <a:r>
              <a:rPr lang="en-US" altLang="zh-TW" smtClean="0">
                <a:latin typeface="Times New Roman" pitchFamily="18" charset="0"/>
                <a:cs typeface="Times New Roman" pitchFamily="18" charset="0"/>
              </a:rPr>
              <a:t>Administration Guidelines</a:t>
            </a:r>
            <a:endParaRPr lang="zh-TW" altLang="en-US" smtClean="0">
              <a:latin typeface="Times New Roman" pitchFamily="18" charset="0"/>
              <a:cs typeface="Times New Roman" pitchFamily="18" charset="0"/>
            </a:endParaRPr>
          </a:p>
        </p:txBody>
      </p:sp>
      <p:sp>
        <p:nvSpPr>
          <p:cNvPr id="16387" name="內容版面配置區 2"/>
          <p:cNvSpPr>
            <a:spLocks noGrp="1"/>
          </p:cNvSpPr>
          <p:nvPr>
            <p:ph idx="1"/>
          </p:nvPr>
        </p:nvSpPr>
        <p:spPr/>
        <p:txBody>
          <a:bodyPr/>
          <a:lstStyle/>
          <a:p>
            <a:pPr eaLnBrk="1" hangingPunct="1"/>
            <a:r>
              <a:rPr lang="en-US" altLang="zh-TW" smtClean="0">
                <a:latin typeface="Times New Roman" pitchFamily="18" charset="0"/>
                <a:cs typeface="Times New Roman" pitchFamily="18" charset="0"/>
              </a:rPr>
              <a:t>When students are responding to questionnaires, teachers should not assume a monitoring role, or check the students' responses, as this may discourage students to give their true responses</a:t>
            </a:r>
          </a:p>
          <a:p>
            <a:pPr eaLnBrk="1" hangingPunct="1"/>
            <a:r>
              <a:rPr lang="en-US" altLang="zh-TW" smtClean="0">
                <a:latin typeface="Times New Roman" pitchFamily="18" charset="0"/>
                <a:cs typeface="Times New Roman" pitchFamily="18" charset="0"/>
              </a:rPr>
              <a:t>For students with difficulty in reading, teachers may read out aloud the instructions for completing the questionnaires and also each item as the students progress through them. Problems related to reading ability may be minimized as students can hear the items as they read them</a:t>
            </a:r>
          </a:p>
          <a:p>
            <a:pPr eaLnBrk="1" hangingPunct="1"/>
            <a:endParaRPr lang="zh-TW" altLang="en-US"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3536F213-E89E-4CD0-94BB-F656AF76CB89}" type="slidenum">
              <a:rPr lang="zh-TW" altLang="en-US" sz="1400" smtClean="0"/>
              <a:pPr>
                <a:defRPr/>
              </a:pPr>
              <a:t>15</a:t>
            </a:fld>
            <a:endParaRPr lang="zh-TW" altLang="en-US"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標題 1"/>
          <p:cNvSpPr>
            <a:spLocks noGrp="1"/>
          </p:cNvSpPr>
          <p:nvPr>
            <p:ph type="title"/>
          </p:nvPr>
        </p:nvSpPr>
        <p:spPr>
          <a:xfrm>
            <a:off x="457200" y="571500"/>
            <a:ext cx="8229600" cy="919163"/>
          </a:xfrm>
        </p:spPr>
        <p:txBody>
          <a:bodyPr/>
          <a:lstStyle/>
          <a:p>
            <a:pPr eaLnBrk="1" hangingPunct="1"/>
            <a:r>
              <a:rPr lang="en-US" altLang="zh-TW" dirty="0" smtClean="0">
                <a:latin typeface="Times New Roman" pitchFamily="18" charset="0"/>
                <a:cs typeface="Times New Roman" pitchFamily="18" charset="0"/>
              </a:rPr>
              <a:t>Scales Selection</a:t>
            </a:r>
            <a:endParaRPr lang="zh-TW" altLang="en-US" dirty="0" smtClean="0">
              <a:latin typeface="Times New Roman" pitchFamily="18" charset="0"/>
              <a:cs typeface="Times New Roman" pitchFamily="18" charset="0"/>
            </a:endParaRPr>
          </a:p>
        </p:txBody>
      </p:sp>
      <p:sp>
        <p:nvSpPr>
          <p:cNvPr id="17411" name="內容版面配置區 2"/>
          <p:cNvSpPr>
            <a:spLocks noGrp="1"/>
          </p:cNvSpPr>
          <p:nvPr>
            <p:ph idx="1"/>
          </p:nvPr>
        </p:nvSpPr>
        <p:spPr>
          <a:xfrm>
            <a:off x="457200" y="1500188"/>
            <a:ext cx="8229600" cy="4389437"/>
          </a:xfrm>
        </p:spPr>
        <p:txBody>
          <a:bodyPr/>
          <a:lstStyle/>
          <a:p>
            <a:pPr eaLnBrk="1" hangingPunct="1"/>
            <a:r>
              <a:rPr lang="en-US" altLang="zh-TW" dirty="0" smtClean="0">
                <a:latin typeface="Times New Roman" pitchFamily="18" charset="0"/>
                <a:cs typeface="Times New Roman" pitchFamily="18" charset="0"/>
              </a:rPr>
              <a:t>Schools may select APASO-II scales and subscales according to their own concern. The scales available for use from APASO-II are organized on the basis of </a:t>
            </a:r>
            <a:r>
              <a:rPr lang="en-US" altLang="zh-TW" dirty="0" err="1" smtClean="0">
                <a:latin typeface="Times New Roman" pitchFamily="18" charset="0"/>
                <a:cs typeface="Times New Roman" pitchFamily="18" charset="0"/>
              </a:rPr>
              <a:t>Bronfenbrenner’s</a:t>
            </a:r>
            <a:r>
              <a:rPr lang="en-US" altLang="zh-TW" dirty="0" smtClean="0">
                <a:latin typeface="Times New Roman" pitchFamily="18" charset="0"/>
                <a:cs typeface="Times New Roman" pitchFamily="18" charset="0"/>
              </a:rPr>
              <a:t> (1995) model</a:t>
            </a:r>
            <a:endParaRPr lang="zh-TW" altLang="en-US" dirty="0" smtClean="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pPr>
              <a:defRPr/>
            </a:pPr>
            <a:fld id="{A9A3A15A-E983-40FA-9C35-DF16D7166B20}" type="slidenum">
              <a:rPr lang="zh-TW" altLang="en-US" smtClean="0"/>
              <a:pPr>
                <a:defRPr/>
              </a:pPr>
              <a:t>16</a:t>
            </a:fld>
            <a:endParaRPr lang="zh-TW" altLang="en-US"/>
          </a:p>
        </p:txBody>
      </p:sp>
      <p:pic>
        <p:nvPicPr>
          <p:cNvPr id="6" name="圖片 5" descr="Snap5.jpg"/>
          <p:cNvPicPr/>
          <p:nvPr/>
        </p:nvPicPr>
        <p:blipFill>
          <a:blip r:embed="rId2"/>
          <a:stretch>
            <a:fillRect/>
          </a:stretch>
        </p:blipFill>
        <p:spPr>
          <a:xfrm>
            <a:off x="2143108" y="3357562"/>
            <a:ext cx="5214974" cy="3228974"/>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95263"/>
            <a:ext cx="8229600" cy="785812"/>
          </a:xfrm>
        </p:spPr>
        <p:txBody>
          <a:bodyPr>
            <a:normAutofit fontScale="90000"/>
          </a:bodyPr>
          <a:lstStyle/>
          <a:p>
            <a:pPr eaLnBrk="1" fontAlgn="auto" hangingPunct="1">
              <a:spcAft>
                <a:spcPts val="0"/>
              </a:spcAft>
              <a:defRPr/>
            </a:pPr>
            <a:r>
              <a:rPr lang="en-US" altLang="zh-TW" dirty="0" smtClean="0">
                <a:latin typeface="Times New Roman" pitchFamily="18" charset="0"/>
                <a:cs typeface="Times New Roman" pitchFamily="18" charset="0"/>
              </a:rPr>
              <a:t>Scales Selection</a:t>
            </a:r>
            <a:endParaRPr lang="zh-TW" altLang="en-US" dirty="0">
              <a:latin typeface="Times New Roman" pitchFamily="18" charset="0"/>
              <a:cs typeface="Times New Roman" pitchFamily="18" charset="0"/>
            </a:endParaRPr>
          </a:p>
        </p:txBody>
      </p:sp>
      <p:graphicFrame>
        <p:nvGraphicFramePr>
          <p:cNvPr id="4" name="表格 3"/>
          <p:cNvGraphicFramePr>
            <a:graphicFrameLocks noGrp="1"/>
          </p:cNvGraphicFramePr>
          <p:nvPr/>
        </p:nvGraphicFramePr>
        <p:xfrm>
          <a:off x="214282" y="1000108"/>
          <a:ext cx="8715436" cy="5008645"/>
        </p:xfrm>
        <a:graphic>
          <a:graphicData uri="http://schemas.openxmlformats.org/drawingml/2006/table">
            <a:tbl>
              <a:tblPr/>
              <a:tblGrid>
                <a:gridCol w="2786082"/>
                <a:gridCol w="685374"/>
                <a:gridCol w="749140"/>
                <a:gridCol w="749140"/>
                <a:gridCol w="749140"/>
                <a:gridCol w="749140"/>
                <a:gridCol w="749140"/>
                <a:gridCol w="749140"/>
                <a:gridCol w="749140"/>
              </a:tblGrid>
              <a:tr h="284473">
                <a:tc rowSpan="2">
                  <a:txBody>
                    <a:bodyPr/>
                    <a:lstStyle/>
                    <a:p>
                      <a:pPr algn="just">
                        <a:spcAft>
                          <a:spcPts val="0"/>
                        </a:spcAft>
                      </a:pPr>
                      <a:r>
                        <a:rPr lang="en-US" sz="1500" b="1" kern="100" dirty="0">
                          <a:latin typeface="Times New Roman"/>
                          <a:ea typeface="新細明體"/>
                        </a:rPr>
                        <a:t>Scale / Subscale</a:t>
                      </a:r>
                      <a:endParaRPr lang="zh-TW" sz="1500" kern="100" dirty="0">
                        <a:latin typeface="Times New Roman"/>
                        <a:ea typeface="新細明體"/>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a:spcAft>
                          <a:spcPts val="0"/>
                        </a:spcAft>
                      </a:pPr>
                      <a:r>
                        <a:rPr lang="en-US" sz="1500" b="1" kern="100" dirty="0">
                          <a:latin typeface="Times New Roman"/>
                          <a:ea typeface="新細明體"/>
                        </a:rPr>
                        <a:t>School Concern</a:t>
                      </a:r>
                      <a:endParaRPr lang="zh-TW" sz="15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1215725">
                <a:tc vMerge="1">
                  <a:txBody>
                    <a:bodyPr/>
                    <a:lstStyle/>
                    <a:p>
                      <a:endParaRPr lang="zh-TW" altLang="en-US"/>
                    </a:p>
                  </a:txBody>
                  <a:tcPr/>
                </a:tc>
                <a:tc>
                  <a:txBody>
                    <a:bodyPr/>
                    <a:lstStyle/>
                    <a:p>
                      <a:pPr marL="71755" marR="71755">
                        <a:spcAft>
                          <a:spcPts val="0"/>
                        </a:spcAft>
                      </a:pPr>
                      <a:r>
                        <a:rPr lang="en-US" sz="1500" kern="100" dirty="0">
                          <a:latin typeface="Times New Roman"/>
                          <a:ea typeface="新細明體"/>
                        </a:rPr>
                        <a:t>Learning Strategies</a:t>
                      </a:r>
                      <a:endParaRPr lang="zh-TW" sz="15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en-US" sz="1500" kern="100" dirty="0">
                          <a:latin typeface="Times New Roman"/>
                          <a:ea typeface="新細明體"/>
                        </a:rPr>
                        <a:t>Quality of School Life</a:t>
                      </a:r>
                      <a:endParaRPr lang="zh-TW" sz="15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en-US" sz="1500" kern="100" dirty="0">
                          <a:latin typeface="Times New Roman"/>
                          <a:ea typeface="新細明體"/>
                        </a:rPr>
                        <a:t>Learning Motivation</a:t>
                      </a:r>
                      <a:endParaRPr lang="zh-TW" sz="15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en-US" sz="1500" kern="100" dirty="0">
                          <a:latin typeface="Times New Roman"/>
                          <a:ea typeface="新細明體"/>
                        </a:rPr>
                        <a:t>Social Relationship</a:t>
                      </a:r>
                      <a:endParaRPr lang="zh-TW" sz="15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en-US" sz="1500" kern="100" dirty="0">
                          <a:latin typeface="Times New Roman"/>
                          <a:ea typeface="新細明體"/>
                        </a:rPr>
                        <a:t>Moral Conduct</a:t>
                      </a:r>
                      <a:endParaRPr lang="zh-TW" sz="15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en-US" sz="1500" kern="100" dirty="0">
                          <a:latin typeface="Times New Roman"/>
                          <a:ea typeface="新細明體"/>
                        </a:rPr>
                        <a:t>Emotion</a:t>
                      </a:r>
                      <a:endParaRPr lang="zh-TW" sz="15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en-US" sz="1500" kern="100">
                          <a:latin typeface="Times New Roman"/>
                          <a:ea typeface="新細明體"/>
                        </a:rPr>
                        <a:t>Self-Efficacy</a:t>
                      </a:r>
                      <a:endParaRPr lang="zh-TW" sz="1500" kern="10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en-US" sz="1500" kern="100">
                          <a:latin typeface="Times New Roman"/>
                          <a:ea typeface="新細明體"/>
                        </a:rPr>
                        <a:t>Values</a:t>
                      </a:r>
                      <a:endParaRPr lang="zh-TW" sz="1500" kern="10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7756">
                <a:tc>
                  <a:txBody>
                    <a:bodyPr/>
                    <a:lstStyle/>
                    <a:p>
                      <a:pPr>
                        <a:spcAft>
                          <a:spcPts val="0"/>
                        </a:spcAft>
                      </a:pPr>
                      <a:r>
                        <a:rPr lang="en-US" sz="1500" kern="100" dirty="0">
                          <a:latin typeface="Times New Roman"/>
                          <a:ea typeface="新細明體"/>
                          <a:cs typeface="Times New Roman"/>
                        </a:rPr>
                        <a:t>Self-Concept</a:t>
                      </a:r>
                      <a:endParaRPr lang="zh-TW" sz="1500" kern="100" dirty="0">
                        <a:latin typeface="Calibri"/>
                        <a:ea typeface="新細明體"/>
                        <a:cs typeface="Times New Roman"/>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96326">
                <a:tc>
                  <a:txBody>
                    <a:bodyPr/>
                    <a:lstStyle/>
                    <a:p>
                      <a:pPr marL="342900" lvl="0" indent="-342900">
                        <a:spcAft>
                          <a:spcPts val="0"/>
                        </a:spcAft>
                        <a:buSzPts val="400"/>
                        <a:buFont typeface="Wingdings"/>
                        <a:buChar char=""/>
                        <a:tabLst>
                          <a:tab pos="160020" algn="l"/>
                        </a:tabLst>
                      </a:pPr>
                      <a:r>
                        <a:rPr lang="en-US" sz="1500" kern="100" dirty="0">
                          <a:latin typeface="Times New Roman"/>
                          <a:ea typeface="新細明體"/>
                          <a:cs typeface="Times New Roman"/>
                        </a:rPr>
                        <a:t>General School</a:t>
                      </a:r>
                      <a:endParaRPr lang="zh-TW" sz="1500" kern="100" dirty="0">
                        <a:latin typeface="Calibri"/>
                        <a:ea typeface="新細明體"/>
                        <a:cs typeface="Times New Roman"/>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96326">
                <a:tc>
                  <a:txBody>
                    <a:bodyPr/>
                    <a:lstStyle/>
                    <a:p>
                      <a:pPr marL="342900" lvl="0" indent="-342900">
                        <a:spcAft>
                          <a:spcPts val="0"/>
                        </a:spcAft>
                        <a:buSzPts val="400"/>
                        <a:buFont typeface="Wingdings"/>
                        <a:buChar char=""/>
                        <a:tabLst>
                          <a:tab pos="160020" algn="l"/>
                        </a:tabLst>
                      </a:pPr>
                      <a:r>
                        <a:rPr lang="en-US" sz="1500" kern="100" dirty="0">
                          <a:latin typeface="Times New Roman"/>
                          <a:ea typeface="新細明體"/>
                          <a:cs typeface="Times New Roman"/>
                        </a:rPr>
                        <a:t>Mathematics</a:t>
                      </a:r>
                      <a:endParaRPr lang="zh-TW" sz="1500" kern="100" dirty="0">
                        <a:latin typeface="Calibri"/>
                        <a:ea typeface="新細明體"/>
                        <a:cs typeface="Times New Roman"/>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55594">
                <a:tc>
                  <a:txBody>
                    <a:bodyPr/>
                    <a:lstStyle/>
                    <a:p>
                      <a:pPr marL="342900" lvl="0" indent="-342900">
                        <a:spcAft>
                          <a:spcPts val="0"/>
                        </a:spcAft>
                        <a:buSzPts val="400"/>
                        <a:buFont typeface="Wingdings"/>
                        <a:buChar char=""/>
                        <a:tabLst>
                          <a:tab pos="160020" algn="l"/>
                        </a:tabLst>
                      </a:pPr>
                      <a:r>
                        <a:rPr lang="en-US" sz="1500" kern="100">
                          <a:latin typeface="Times New Roman"/>
                          <a:ea typeface="新細明體"/>
                          <a:cs typeface="Times New Roman"/>
                        </a:rPr>
                        <a:t>Parent Relationships</a:t>
                      </a:r>
                      <a:endParaRPr lang="zh-TW" sz="1500" kern="100">
                        <a:latin typeface="Calibri"/>
                        <a:ea typeface="新細明體"/>
                        <a:cs typeface="Times New Roman"/>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96326">
                <a:tc>
                  <a:txBody>
                    <a:bodyPr/>
                    <a:lstStyle/>
                    <a:p>
                      <a:pPr marL="342900" lvl="0" indent="-342900">
                        <a:spcAft>
                          <a:spcPts val="0"/>
                        </a:spcAft>
                        <a:buSzPts val="400"/>
                        <a:buFont typeface="Wingdings"/>
                        <a:buChar char=""/>
                        <a:tabLst>
                          <a:tab pos="160020" algn="l"/>
                        </a:tabLst>
                      </a:pPr>
                      <a:r>
                        <a:rPr lang="en-US" sz="1500" kern="100">
                          <a:latin typeface="Times New Roman"/>
                          <a:ea typeface="新細明體"/>
                          <a:cs typeface="Times New Roman"/>
                        </a:rPr>
                        <a:t>Peer Relation</a:t>
                      </a:r>
                      <a:endParaRPr lang="zh-TW" sz="1500" kern="100">
                        <a:latin typeface="Calibri"/>
                        <a:ea typeface="新細明體"/>
                        <a:cs typeface="Times New Roman"/>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96326">
                <a:tc>
                  <a:txBody>
                    <a:bodyPr/>
                    <a:lstStyle/>
                    <a:p>
                      <a:pPr marL="342900" lvl="0" indent="-342900">
                        <a:spcAft>
                          <a:spcPts val="0"/>
                        </a:spcAft>
                        <a:buSzPts val="400"/>
                        <a:buFont typeface="Wingdings"/>
                        <a:buChar char=""/>
                        <a:tabLst>
                          <a:tab pos="160020" algn="l"/>
                        </a:tabLst>
                      </a:pPr>
                      <a:r>
                        <a:rPr lang="en-US" sz="1500" kern="100">
                          <a:latin typeface="Times New Roman"/>
                          <a:ea typeface="新細明體"/>
                          <a:cs typeface="Times New Roman"/>
                        </a:rPr>
                        <a:t>Physical Appearance</a:t>
                      </a:r>
                      <a:endParaRPr lang="zh-TW" sz="1500" kern="100">
                        <a:latin typeface="Calibri"/>
                        <a:ea typeface="新細明體"/>
                        <a:cs typeface="Times New Roman"/>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55594">
                <a:tc>
                  <a:txBody>
                    <a:bodyPr/>
                    <a:lstStyle/>
                    <a:p>
                      <a:pPr marL="342900" lvl="0" indent="-342900">
                        <a:spcAft>
                          <a:spcPts val="0"/>
                        </a:spcAft>
                        <a:buSzPts val="400"/>
                        <a:buFont typeface="Wingdings"/>
                        <a:buChar char=""/>
                        <a:tabLst>
                          <a:tab pos="160020" algn="l"/>
                        </a:tabLst>
                      </a:pPr>
                      <a:r>
                        <a:rPr lang="en-US" sz="1500" kern="100" dirty="0">
                          <a:latin typeface="Times New Roman"/>
                          <a:ea typeface="新細明體"/>
                          <a:cs typeface="Times New Roman"/>
                        </a:rPr>
                        <a:t>Reading</a:t>
                      </a:r>
                      <a:endParaRPr lang="zh-TW" sz="1500" kern="100" dirty="0">
                        <a:latin typeface="Calibri"/>
                        <a:ea typeface="新細明體"/>
                        <a:cs typeface="Times New Roman"/>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355584">
                <a:tc>
                  <a:txBody>
                    <a:bodyPr/>
                    <a:lstStyle/>
                    <a:p>
                      <a:pPr>
                        <a:spcAft>
                          <a:spcPts val="0"/>
                        </a:spcAft>
                      </a:pPr>
                      <a:r>
                        <a:rPr lang="en-US" sz="1500" kern="100" dirty="0">
                          <a:latin typeface="Times New Roman"/>
                          <a:ea typeface="新細明體"/>
                          <a:cs typeface="Times New Roman"/>
                        </a:rPr>
                        <a:t>Interpersonal Relationships</a:t>
                      </a:r>
                      <a:endParaRPr lang="zh-TW" sz="1500" kern="100" dirty="0">
                        <a:latin typeface="Calibri"/>
                        <a:ea typeface="新細明體"/>
                        <a:cs typeface="Times New Roman"/>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320028">
                <a:tc>
                  <a:txBody>
                    <a:bodyPr/>
                    <a:lstStyle/>
                    <a:p>
                      <a:pPr marL="342900" lvl="0" indent="-342900">
                        <a:spcAft>
                          <a:spcPts val="0"/>
                        </a:spcAft>
                        <a:buSzPts val="400"/>
                        <a:buFont typeface="Wingdings"/>
                        <a:buChar char=""/>
                        <a:tabLst>
                          <a:tab pos="62230" algn="l"/>
                        </a:tabLst>
                      </a:pPr>
                      <a:r>
                        <a:rPr lang="en-US" sz="1500" kern="100">
                          <a:latin typeface="Times New Roman"/>
                          <a:ea typeface="新細明體"/>
                          <a:cs typeface="Times New Roman"/>
                        </a:rPr>
                        <a:t>Care for Others</a:t>
                      </a:r>
                      <a:endParaRPr lang="zh-TW" sz="1500" kern="100">
                        <a:latin typeface="Calibri"/>
                        <a:ea typeface="新細明體"/>
                        <a:cs typeface="Times New Roman"/>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sym typeface="Wingdings 2"/>
                        </a:rPr>
                        <a:t></a:t>
                      </a:r>
                      <a:endParaRPr lang="zh-TW" sz="1500" dirty="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sym typeface="Wingdings 2"/>
                        </a:rPr>
                        <a:t></a:t>
                      </a:r>
                      <a:endParaRPr lang="zh-TW" sz="1500" dirty="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02261">
                <a:tc>
                  <a:txBody>
                    <a:bodyPr/>
                    <a:lstStyle/>
                    <a:p>
                      <a:pPr marL="342900" lvl="0" indent="-342900">
                        <a:spcAft>
                          <a:spcPts val="0"/>
                        </a:spcAft>
                        <a:buSzPts val="400"/>
                        <a:buFont typeface="Wingdings"/>
                        <a:buChar char=""/>
                        <a:tabLst>
                          <a:tab pos="62230" algn="l"/>
                        </a:tabLst>
                      </a:pPr>
                      <a:r>
                        <a:rPr lang="en-US" sz="1500" kern="100">
                          <a:latin typeface="Times New Roman"/>
                          <a:ea typeface="新細明體"/>
                          <a:cs typeface="Times New Roman"/>
                        </a:rPr>
                        <a:t>Inappropriate Assertiveness *</a:t>
                      </a:r>
                      <a:endParaRPr lang="zh-TW" sz="1500" kern="100">
                        <a:latin typeface="Calibri"/>
                        <a:ea typeface="新細明體"/>
                        <a:cs typeface="Times New Roman"/>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sym typeface="Wingdings 2"/>
                        </a:rPr>
                        <a:t></a:t>
                      </a:r>
                      <a:endParaRPr lang="zh-TW" sz="1500" dirty="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96326">
                <a:tc>
                  <a:txBody>
                    <a:bodyPr/>
                    <a:lstStyle/>
                    <a:p>
                      <a:pPr marL="342900" lvl="0" indent="-342900">
                        <a:spcAft>
                          <a:spcPts val="0"/>
                        </a:spcAft>
                        <a:buSzPts val="400"/>
                        <a:buFont typeface="Wingdings"/>
                        <a:buChar char=""/>
                        <a:tabLst>
                          <a:tab pos="62230" algn="l"/>
                        </a:tabLst>
                      </a:pPr>
                      <a:r>
                        <a:rPr lang="en-US" sz="1500" kern="100" dirty="0">
                          <a:latin typeface="Times New Roman"/>
                          <a:ea typeface="新細明體"/>
                          <a:cs typeface="Times New Roman"/>
                        </a:rPr>
                        <a:t>Respect for Others</a:t>
                      </a:r>
                      <a:endParaRPr lang="zh-TW" sz="1500" kern="100" dirty="0">
                        <a:latin typeface="Calibri"/>
                        <a:ea typeface="新細明體"/>
                        <a:cs typeface="Times New Roman"/>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Times New Roman"/>
                          <a:ea typeface="新細明體"/>
                          <a:sym typeface="Wingdings 2"/>
                        </a:rPr>
                        <a:t></a:t>
                      </a:r>
                      <a:endParaRPr lang="zh-TW" sz="1500" dirty="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Times New Roman"/>
                          <a:ea typeface="新細明體"/>
                          <a:sym typeface="Wingdings 2"/>
                        </a:rPr>
                        <a:t></a:t>
                      </a:r>
                      <a:endParaRPr lang="zh-TW" sz="1500" dirty="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Times New Roman"/>
                          <a:ea typeface="新細明體"/>
                          <a:sym typeface="Wingdings 2"/>
                        </a:rPr>
                        <a:t></a:t>
                      </a:r>
                      <a:endParaRPr lang="zh-TW" sz="1500" dirty="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p:txBody>
          <a:bodyPr/>
          <a:lstStyle/>
          <a:p>
            <a:pPr>
              <a:defRPr/>
            </a:pPr>
            <a:fld id="{89716E2D-5E20-4FB3-BBDC-00568DF94BD9}" type="slidenum">
              <a:rPr lang="zh-TW" altLang="en-US" smtClean="0"/>
              <a:pPr>
                <a:defRPr/>
              </a:pPr>
              <a:t>17</a:t>
            </a:fld>
            <a:endParaRPr lang="zh-TW"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42875"/>
            <a:ext cx="8229600" cy="785813"/>
          </a:xfrm>
        </p:spPr>
        <p:txBody>
          <a:bodyPr>
            <a:normAutofit fontScale="90000"/>
          </a:bodyPr>
          <a:lstStyle/>
          <a:p>
            <a:pPr eaLnBrk="1" fontAlgn="auto" hangingPunct="1">
              <a:spcAft>
                <a:spcPts val="0"/>
              </a:spcAft>
              <a:defRPr/>
            </a:pPr>
            <a:r>
              <a:rPr lang="en-US" altLang="zh-TW" dirty="0" smtClean="0">
                <a:latin typeface="Times New Roman" pitchFamily="18" charset="0"/>
                <a:cs typeface="Times New Roman" pitchFamily="18" charset="0"/>
              </a:rPr>
              <a:t>Scales Selection</a:t>
            </a:r>
            <a:endParaRPr lang="zh-TW" altLang="en-US" dirty="0">
              <a:latin typeface="Times New Roman" pitchFamily="18" charset="0"/>
              <a:cs typeface="Times New Roman" pitchFamily="18" charset="0"/>
            </a:endParaRPr>
          </a:p>
        </p:txBody>
      </p:sp>
      <p:graphicFrame>
        <p:nvGraphicFramePr>
          <p:cNvPr id="4" name="表格 3"/>
          <p:cNvGraphicFramePr>
            <a:graphicFrameLocks noGrp="1"/>
          </p:cNvGraphicFramePr>
          <p:nvPr/>
        </p:nvGraphicFramePr>
        <p:xfrm>
          <a:off x="214282" y="857231"/>
          <a:ext cx="8715436" cy="5671242"/>
        </p:xfrm>
        <a:graphic>
          <a:graphicData uri="http://schemas.openxmlformats.org/drawingml/2006/table">
            <a:tbl>
              <a:tblPr/>
              <a:tblGrid>
                <a:gridCol w="2722316"/>
                <a:gridCol w="749140"/>
                <a:gridCol w="749140"/>
                <a:gridCol w="749140"/>
                <a:gridCol w="749140"/>
                <a:gridCol w="749140"/>
                <a:gridCol w="749140"/>
                <a:gridCol w="749140"/>
                <a:gridCol w="749140"/>
              </a:tblGrid>
              <a:tr h="221831">
                <a:tc rowSpan="2">
                  <a:txBody>
                    <a:bodyPr/>
                    <a:lstStyle/>
                    <a:p>
                      <a:pPr algn="just">
                        <a:spcAft>
                          <a:spcPts val="0"/>
                        </a:spcAft>
                      </a:pPr>
                      <a:r>
                        <a:rPr lang="en-US" sz="1500" b="1" kern="100" dirty="0">
                          <a:latin typeface="Times New Roman"/>
                          <a:ea typeface="新細明體"/>
                        </a:rPr>
                        <a:t>Scale / Subscale</a:t>
                      </a:r>
                      <a:endParaRPr lang="zh-TW" sz="1500" kern="100" dirty="0">
                        <a:latin typeface="Times New Roman"/>
                        <a:ea typeface="新細明體"/>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a:spcAft>
                          <a:spcPts val="0"/>
                        </a:spcAft>
                      </a:pPr>
                      <a:r>
                        <a:rPr lang="en-US" sz="1500" b="1" kern="100" dirty="0">
                          <a:latin typeface="Times New Roman"/>
                          <a:ea typeface="新細明體"/>
                        </a:rPr>
                        <a:t>School Concern</a:t>
                      </a:r>
                      <a:endParaRPr lang="zh-TW" sz="15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1128027">
                <a:tc vMerge="1">
                  <a:txBody>
                    <a:bodyPr/>
                    <a:lstStyle/>
                    <a:p>
                      <a:endParaRPr lang="zh-TW" altLang="en-US"/>
                    </a:p>
                  </a:txBody>
                  <a:tcPr/>
                </a:tc>
                <a:tc>
                  <a:txBody>
                    <a:bodyPr/>
                    <a:lstStyle/>
                    <a:p>
                      <a:pPr marL="71755" marR="71755">
                        <a:spcAft>
                          <a:spcPts val="0"/>
                        </a:spcAft>
                      </a:pPr>
                      <a:r>
                        <a:rPr lang="en-US" sz="1400" kern="100" dirty="0">
                          <a:latin typeface="Times New Roman"/>
                          <a:ea typeface="新細明體"/>
                        </a:rPr>
                        <a:t>Learning Strategies</a:t>
                      </a:r>
                      <a:endParaRPr lang="zh-TW" sz="14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en-US" sz="1400" kern="100" dirty="0">
                          <a:latin typeface="Times New Roman"/>
                          <a:ea typeface="新細明體"/>
                        </a:rPr>
                        <a:t>Quality of School Life</a:t>
                      </a:r>
                      <a:endParaRPr lang="zh-TW" sz="14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en-US" sz="1400" kern="100" dirty="0">
                          <a:latin typeface="Times New Roman"/>
                          <a:ea typeface="新細明體"/>
                        </a:rPr>
                        <a:t>Learning Motivation</a:t>
                      </a:r>
                      <a:endParaRPr lang="zh-TW" sz="14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en-US" sz="1400" kern="100" dirty="0">
                          <a:latin typeface="Times New Roman"/>
                          <a:ea typeface="新細明體"/>
                        </a:rPr>
                        <a:t>Social Relationship</a:t>
                      </a:r>
                      <a:endParaRPr lang="zh-TW" sz="14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en-US" sz="1400" kern="100" dirty="0">
                          <a:latin typeface="Times New Roman"/>
                          <a:ea typeface="新細明體"/>
                        </a:rPr>
                        <a:t>Moral Conduct</a:t>
                      </a:r>
                      <a:endParaRPr lang="zh-TW" sz="14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en-US" sz="1400" kern="100" dirty="0">
                          <a:latin typeface="Times New Roman"/>
                          <a:ea typeface="新細明體"/>
                        </a:rPr>
                        <a:t>Emotion</a:t>
                      </a:r>
                      <a:endParaRPr lang="zh-TW" sz="14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en-US" sz="1400" kern="100" dirty="0">
                          <a:latin typeface="Times New Roman"/>
                          <a:ea typeface="新細明體"/>
                        </a:rPr>
                        <a:t>Self-Efficacy</a:t>
                      </a:r>
                      <a:endParaRPr lang="zh-TW" sz="14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en-US" sz="1400" kern="100" dirty="0">
                          <a:latin typeface="Times New Roman"/>
                          <a:ea typeface="新細明體"/>
                        </a:rPr>
                        <a:t>Values</a:t>
                      </a:r>
                      <a:endParaRPr lang="zh-TW" sz="14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651">
                <a:tc>
                  <a:txBody>
                    <a:bodyPr/>
                    <a:lstStyle/>
                    <a:p>
                      <a:pPr>
                        <a:spcAft>
                          <a:spcPts val="0"/>
                        </a:spcAft>
                      </a:pPr>
                      <a:r>
                        <a:rPr lang="en-US" sz="1500" kern="100" dirty="0">
                          <a:latin typeface="Times New Roman"/>
                          <a:ea typeface="新細明體"/>
                          <a:cs typeface="Times New Roman"/>
                        </a:rPr>
                        <a:t>Attitudes to School</a:t>
                      </a:r>
                      <a:endParaRPr lang="zh-TW" sz="1500" kern="100" dirty="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40651">
                <a:tc>
                  <a:txBody>
                    <a:bodyPr/>
                    <a:lstStyle/>
                    <a:p>
                      <a:pPr marL="342900" lvl="0" indent="-342900">
                        <a:spcAft>
                          <a:spcPts val="0"/>
                        </a:spcAft>
                        <a:buSzPts val="400"/>
                        <a:buFont typeface="Wingdings"/>
                        <a:buChar char=""/>
                        <a:tabLst>
                          <a:tab pos="62230" algn="l"/>
                        </a:tabLst>
                      </a:pPr>
                      <a:r>
                        <a:rPr lang="en-US" sz="1500" kern="100" dirty="0">
                          <a:latin typeface="Times New Roman"/>
                          <a:ea typeface="新細明體"/>
                          <a:cs typeface="Times New Roman"/>
                        </a:rPr>
                        <a:t>Achievement</a:t>
                      </a:r>
                      <a:endParaRPr lang="zh-TW" sz="1500" kern="100" dirty="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sym typeface="Wingdings 2"/>
                        </a:rPr>
                        <a:t></a:t>
                      </a:r>
                      <a:endParaRPr lang="zh-TW" sz="1500" dirty="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40651">
                <a:tc>
                  <a:txBody>
                    <a:bodyPr/>
                    <a:lstStyle/>
                    <a:p>
                      <a:pPr marL="342900" lvl="0" indent="-342900">
                        <a:spcAft>
                          <a:spcPts val="0"/>
                        </a:spcAft>
                        <a:buSzPts val="400"/>
                        <a:buFont typeface="Wingdings"/>
                        <a:buChar char=""/>
                        <a:tabLst>
                          <a:tab pos="62230" algn="l"/>
                        </a:tabLst>
                      </a:pPr>
                      <a:r>
                        <a:rPr lang="en-US" sz="1500" kern="100" dirty="0">
                          <a:latin typeface="Times New Roman"/>
                          <a:ea typeface="新細明體"/>
                          <a:cs typeface="Times New Roman"/>
                        </a:rPr>
                        <a:t>Experience</a:t>
                      </a:r>
                      <a:endParaRPr lang="zh-TW" sz="1500" kern="100" dirty="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sym typeface="Wingdings 2"/>
                        </a:rPr>
                        <a:t></a:t>
                      </a:r>
                      <a:endParaRPr lang="zh-TW" sz="1500" dirty="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40651">
                <a:tc>
                  <a:txBody>
                    <a:bodyPr/>
                    <a:lstStyle/>
                    <a:p>
                      <a:pPr marL="342900" lvl="0" indent="-342900">
                        <a:spcAft>
                          <a:spcPts val="0"/>
                        </a:spcAft>
                        <a:buSzPts val="400"/>
                        <a:buFont typeface="Wingdings"/>
                        <a:buChar char=""/>
                        <a:tabLst>
                          <a:tab pos="62230" algn="l"/>
                        </a:tabLst>
                      </a:pPr>
                      <a:r>
                        <a:rPr lang="en-US" sz="1500" kern="100" dirty="0">
                          <a:latin typeface="Times New Roman"/>
                          <a:ea typeface="新細明體"/>
                          <a:cs typeface="Times New Roman"/>
                        </a:rPr>
                        <a:t>General Satisfaction</a:t>
                      </a:r>
                      <a:endParaRPr lang="zh-TW" sz="1500" kern="100" dirty="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40651">
                <a:tc>
                  <a:txBody>
                    <a:bodyPr/>
                    <a:lstStyle/>
                    <a:p>
                      <a:pPr marL="342900" lvl="0" indent="-342900">
                        <a:spcAft>
                          <a:spcPts val="0"/>
                        </a:spcAft>
                        <a:buSzPts val="400"/>
                        <a:buFont typeface="Wingdings"/>
                        <a:buChar char=""/>
                        <a:tabLst>
                          <a:tab pos="62230" algn="l"/>
                        </a:tabLst>
                      </a:pPr>
                      <a:r>
                        <a:rPr lang="en-US" sz="1500" kern="100">
                          <a:latin typeface="Times New Roman"/>
                          <a:ea typeface="新細明體"/>
                          <a:cs typeface="Times New Roman"/>
                        </a:rPr>
                        <a:t>Negative Affect *</a:t>
                      </a:r>
                      <a:endParaRPr lang="zh-TW" sz="1500" kern="10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sym typeface="Wingdings 2"/>
                        </a:rPr>
                        <a:t></a:t>
                      </a:r>
                      <a:endParaRPr lang="zh-TW" sz="1500" dirty="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40651">
                <a:tc>
                  <a:txBody>
                    <a:bodyPr/>
                    <a:lstStyle/>
                    <a:p>
                      <a:pPr marL="342900" lvl="0" indent="-342900">
                        <a:spcAft>
                          <a:spcPts val="0"/>
                        </a:spcAft>
                        <a:buSzPts val="400"/>
                        <a:buFont typeface="Wingdings"/>
                        <a:buChar char=""/>
                        <a:tabLst>
                          <a:tab pos="62230" algn="l"/>
                        </a:tabLst>
                      </a:pPr>
                      <a:r>
                        <a:rPr lang="en-US" sz="1500" kern="100" dirty="0">
                          <a:latin typeface="Times New Roman"/>
                          <a:ea typeface="新細明體"/>
                          <a:cs typeface="Times New Roman"/>
                        </a:rPr>
                        <a:t>Opportunity</a:t>
                      </a:r>
                      <a:endParaRPr lang="zh-TW" sz="1500" kern="100" dirty="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sym typeface="Wingdings 2"/>
                        </a:rPr>
                        <a:t></a:t>
                      </a:r>
                      <a:endParaRPr lang="zh-TW" sz="1500" dirty="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40651">
                <a:tc>
                  <a:txBody>
                    <a:bodyPr/>
                    <a:lstStyle/>
                    <a:p>
                      <a:pPr marL="342900" lvl="0" indent="-342900">
                        <a:spcAft>
                          <a:spcPts val="0"/>
                        </a:spcAft>
                        <a:buSzPts val="400"/>
                        <a:buFont typeface="Wingdings"/>
                        <a:buChar char=""/>
                        <a:tabLst>
                          <a:tab pos="62230" algn="l"/>
                        </a:tabLst>
                      </a:pPr>
                      <a:r>
                        <a:rPr lang="en-US" sz="1500" kern="100">
                          <a:latin typeface="Times New Roman"/>
                          <a:ea typeface="新細明體"/>
                          <a:cs typeface="Times New Roman"/>
                        </a:rPr>
                        <a:t>Social Integration</a:t>
                      </a:r>
                      <a:endParaRPr lang="zh-TW" sz="1500" kern="10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sym typeface="Wingdings 2"/>
                        </a:rPr>
                        <a:t></a:t>
                      </a:r>
                      <a:endParaRPr lang="zh-TW" sz="1500" dirty="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452905">
                <a:tc>
                  <a:txBody>
                    <a:bodyPr/>
                    <a:lstStyle/>
                    <a:p>
                      <a:pPr marL="342900" lvl="0" indent="-342900">
                        <a:spcAft>
                          <a:spcPts val="0"/>
                        </a:spcAft>
                        <a:buSzPts val="400"/>
                        <a:buFont typeface="Wingdings"/>
                        <a:buChar char=""/>
                        <a:tabLst>
                          <a:tab pos="62230" algn="l"/>
                        </a:tabLst>
                      </a:pPr>
                      <a:r>
                        <a:rPr lang="en-US" sz="1500" kern="100">
                          <a:latin typeface="Times New Roman"/>
                          <a:ea typeface="新細明體"/>
                          <a:cs typeface="Times New Roman"/>
                        </a:rPr>
                        <a:t>Teacher-Student Relationship</a:t>
                      </a:r>
                      <a:endParaRPr lang="zh-TW" sz="1500" kern="10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tcPr>
                </a:tc>
              </a:tr>
              <a:tr h="240651">
                <a:tc>
                  <a:txBody>
                    <a:bodyPr/>
                    <a:lstStyle/>
                    <a:p>
                      <a:pPr marL="62230" indent="-62230">
                        <a:spcAft>
                          <a:spcPts val="0"/>
                        </a:spcAft>
                        <a:tabLst>
                          <a:tab pos="62230" algn="l"/>
                        </a:tabLst>
                      </a:pPr>
                      <a:r>
                        <a:rPr lang="en-US" sz="1500" kern="100" dirty="0">
                          <a:latin typeface="Times New Roman"/>
                          <a:ea typeface="新細明體"/>
                          <a:cs typeface="Times New Roman"/>
                        </a:rPr>
                        <a:t>Motivation</a:t>
                      </a:r>
                      <a:endParaRPr lang="zh-TW" sz="1500" kern="100" dirty="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240651">
                <a:tc>
                  <a:txBody>
                    <a:bodyPr/>
                    <a:lstStyle/>
                    <a:p>
                      <a:pPr marL="342900" lvl="0" indent="-342900">
                        <a:spcAft>
                          <a:spcPts val="0"/>
                        </a:spcAft>
                        <a:buSzPts val="400"/>
                        <a:buFont typeface="Wingdings"/>
                        <a:buChar char=""/>
                        <a:tabLst>
                          <a:tab pos="62230" algn="l"/>
                        </a:tabLst>
                      </a:pPr>
                      <a:r>
                        <a:rPr lang="en-US" sz="1500" kern="100" dirty="0">
                          <a:latin typeface="Times New Roman"/>
                          <a:ea typeface="新細明體"/>
                          <a:cs typeface="Times New Roman"/>
                        </a:rPr>
                        <a:t>Affiliation</a:t>
                      </a:r>
                      <a:endParaRPr lang="zh-TW" sz="1500" kern="100" dirty="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dirty="0">
                          <a:solidFill>
                            <a:srgbClr val="000000"/>
                          </a:solidFill>
                          <a:latin typeface="Times New Roman"/>
                          <a:ea typeface="新細明體"/>
                          <a:sym typeface="Wingdings 2"/>
                        </a:rPr>
                        <a:t></a:t>
                      </a:r>
                      <a:endParaRPr lang="zh-TW" sz="1500" dirty="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240651">
                <a:tc>
                  <a:txBody>
                    <a:bodyPr/>
                    <a:lstStyle/>
                    <a:p>
                      <a:pPr marL="342900" lvl="0" indent="-342900">
                        <a:spcAft>
                          <a:spcPts val="0"/>
                        </a:spcAft>
                        <a:buSzPts val="400"/>
                        <a:buFont typeface="Wingdings"/>
                        <a:buChar char=""/>
                        <a:tabLst>
                          <a:tab pos="62230" algn="l"/>
                        </a:tabLst>
                      </a:pPr>
                      <a:r>
                        <a:rPr lang="en-US" sz="1500" kern="100">
                          <a:latin typeface="Times New Roman"/>
                          <a:ea typeface="新細明體"/>
                          <a:cs typeface="Times New Roman"/>
                        </a:rPr>
                        <a:t>Competition</a:t>
                      </a:r>
                      <a:endParaRPr lang="zh-TW" sz="1500" kern="10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240651">
                <a:tc>
                  <a:txBody>
                    <a:bodyPr/>
                    <a:lstStyle/>
                    <a:p>
                      <a:pPr marL="342900" lvl="0" indent="-342900">
                        <a:spcAft>
                          <a:spcPts val="0"/>
                        </a:spcAft>
                        <a:buSzPts val="400"/>
                        <a:buFont typeface="Wingdings"/>
                        <a:buChar char=""/>
                        <a:tabLst>
                          <a:tab pos="62230" algn="l"/>
                        </a:tabLst>
                      </a:pPr>
                      <a:r>
                        <a:rPr lang="en-US" sz="1500" kern="100">
                          <a:latin typeface="Times New Roman"/>
                          <a:ea typeface="新細明體"/>
                          <a:cs typeface="Times New Roman"/>
                        </a:rPr>
                        <a:t>Effort</a:t>
                      </a:r>
                      <a:endParaRPr lang="zh-TW" sz="1500" kern="10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240651">
                <a:tc>
                  <a:txBody>
                    <a:bodyPr/>
                    <a:lstStyle/>
                    <a:p>
                      <a:pPr marL="342900" lvl="0" indent="-342900">
                        <a:spcAft>
                          <a:spcPts val="0"/>
                        </a:spcAft>
                        <a:buSzPts val="400"/>
                        <a:buFont typeface="Wingdings"/>
                        <a:buChar char=""/>
                        <a:tabLst>
                          <a:tab pos="62230" algn="l"/>
                        </a:tabLst>
                      </a:pPr>
                      <a:r>
                        <a:rPr lang="en-US" sz="1500" kern="100">
                          <a:latin typeface="Times New Roman"/>
                          <a:ea typeface="新細明體"/>
                          <a:cs typeface="Times New Roman"/>
                        </a:rPr>
                        <a:t>Praise</a:t>
                      </a:r>
                      <a:endParaRPr lang="zh-TW" sz="1500" kern="10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40651">
                <a:tc>
                  <a:txBody>
                    <a:bodyPr/>
                    <a:lstStyle/>
                    <a:p>
                      <a:pPr marL="342900" lvl="0" indent="-342900">
                        <a:spcAft>
                          <a:spcPts val="0"/>
                        </a:spcAft>
                        <a:buSzPts val="400"/>
                        <a:buFont typeface="Wingdings"/>
                        <a:buChar char=""/>
                        <a:tabLst>
                          <a:tab pos="62230" algn="l"/>
                        </a:tabLst>
                      </a:pPr>
                      <a:r>
                        <a:rPr lang="en-US" sz="1500" kern="100">
                          <a:latin typeface="Times New Roman"/>
                          <a:ea typeface="新細明體"/>
                          <a:cs typeface="Times New Roman"/>
                        </a:rPr>
                        <a:t>Social Concern</a:t>
                      </a:r>
                      <a:endParaRPr lang="zh-TW" sz="1500" kern="10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40651">
                <a:tc>
                  <a:txBody>
                    <a:bodyPr/>
                    <a:lstStyle/>
                    <a:p>
                      <a:pPr marL="342900" lvl="0" indent="-342900">
                        <a:spcAft>
                          <a:spcPts val="0"/>
                        </a:spcAft>
                        <a:buSzPts val="400"/>
                        <a:buFont typeface="Wingdings"/>
                        <a:buChar char=""/>
                        <a:tabLst>
                          <a:tab pos="62230" algn="l"/>
                        </a:tabLst>
                      </a:pPr>
                      <a:r>
                        <a:rPr lang="en-US" sz="1500" kern="100">
                          <a:latin typeface="Times New Roman"/>
                          <a:ea typeface="新細明體"/>
                          <a:cs typeface="Times New Roman"/>
                        </a:rPr>
                        <a:t>Social Power</a:t>
                      </a:r>
                      <a:endParaRPr lang="zh-TW" sz="1500" kern="10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sym typeface="Wingdings 2"/>
                        </a:rPr>
                        <a:t></a:t>
                      </a:r>
                      <a:endParaRPr lang="zh-TW" sz="1500" dirty="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40651">
                <a:tc>
                  <a:txBody>
                    <a:bodyPr/>
                    <a:lstStyle/>
                    <a:p>
                      <a:pPr marL="342900" lvl="0" indent="-342900">
                        <a:spcAft>
                          <a:spcPts val="0"/>
                        </a:spcAft>
                        <a:buSzPts val="400"/>
                        <a:buFont typeface="Wingdings"/>
                        <a:buChar char=""/>
                        <a:tabLst>
                          <a:tab pos="62230" algn="l"/>
                        </a:tabLst>
                      </a:pPr>
                      <a:r>
                        <a:rPr lang="en-US" sz="1500" kern="100">
                          <a:latin typeface="Times New Roman"/>
                          <a:ea typeface="新細明體"/>
                          <a:cs typeface="Times New Roman"/>
                        </a:rPr>
                        <a:t>Task</a:t>
                      </a:r>
                      <a:endParaRPr lang="zh-TW" sz="1500" kern="10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sym typeface="Wingdings 2"/>
                        </a:rPr>
                        <a:t></a:t>
                      </a:r>
                      <a:endParaRPr lang="zh-TW" sz="1500" dirty="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31074">
                <a:tc>
                  <a:txBody>
                    <a:bodyPr/>
                    <a:lstStyle/>
                    <a:p>
                      <a:pPr marL="342900" lvl="0" indent="-342900">
                        <a:spcAft>
                          <a:spcPts val="0"/>
                        </a:spcAft>
                        <a:buSzPts val="400"/>
                        <a:buFont typeface="Wingdings"/>
                        <a:buChar char=""/>
                        <a:tabLst>
                          <a:tab pos="62230" algn="l"/>
                        </a:tabLst>
                      </a:pPr>
                      <a:r>
                        <a:rPr lang="en-US" sz="1500" kern="100">
                          <a:latin typeface="Times New Roman"/>
                          <a:ea typeface="新細明體"/>
                          <a:cs typeface="Times New Roman"/>
                        </a:rPr>
                        <a:t>Token</a:t>
                      </a:r>
                      <a:endParaRPr lang="zh-TW" sz="1500" kern="10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Times New Roman"/>
                          <a:ea typeface="新細明體"/>
                          <a:sym typeface="Wingdings 2"/>
                        </a:rPr>
                        <a:t></a:t>
                      </a:r>
                      <a:endParaRPr lang="zh-TW" sz="1500" dirty="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p:txBody>
          <a:bodyPr/>
          <a:lstStyle/>
          <a:p>
            <a:pPr>
              <a:defRPr/>
            </a:pPr>
            <a:fld id="{59E0FAB9-7F33-4DB5-9F64-062D10146B4F}" type="slidenum">
              <a:rPr lang="zh-TW" altLang="en-US" smtClean="0"/>
              <a:pPr>
                <a:defRPr/>
              </a:pPr>
              <a:t>18</a:t>
            </a:fld>
            <a:endParaRPr lang="zh-TW"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42875"/>
            <a:ext cx="8229600" cy="785813"/>
          </a:xfrm>
        </p:spPr>
        <p:txBody>
          <a:bodyPr>
            <a:normAutofit fontScale="90000"/>
          </a:bodyPr>
          <a:lstStyle/>
          <a:p>
            <a:pPr eaLnBrk="1" fontAlgn="auto" hangingPunct="1">
              <a:spcAft>
                <a:spcPts val="0"/>
              </a:spcAft>
              <a:defRPr/>
            </a:pPr>
            <a:r>
              <a:rPr lang="en-US" altLang="zh-TW" dirty="0" smtClean="0">
                <a:latin typeface="Times New Roman" pitchFamily="18" charset="0"/>
                <a:cs typeface="Times New Roman" pitchFamily="18" charset="0"/>
              </a:rPr>
              <a:t>Scales Selection</a:t>
            </a:r>
            <a:endParaRPr lang="zh-TW" altLang="en-US" dirty="0">
              <a:latin typeface="Times New Roman" pitchFamily="18" charset="0"/>
              <a:cs typeface="Times New Roman" pitchFamily="18" charset="0"/>
            </a:endParaRPr>
          </a:p>
        </p:txBody>
      </p:sp>
      <p:graphicFrame>
        <p:nvGraphicFramePr>
          <p:cNvPr id="4" name="表格 3"/>
          <p:cNvGraphicFramePr>
            <a:graphicFrameLocks noGrp="1"/>
          </p:cNvGraphicFramePr>
          <p:nvPr/>
        </p:nvGraphicFramePr>
        <p:xfrm>
          <a:off x="214282" y="928670"/>
          <a:ext cx="8715436" cy="5656075"/>
        </p:xfrm>
        <a:graphic>
          <a:graphicData uri="http://schemas.openxmlformats.org/drawingml/2006/table">
            <a:tbl>
              <a:tblPr/>
              <a:tblGrid>
                <a:gridCol w="2857520"/>
                <a:gridCol w="613936"/>
                <a:gridCol w="749140"/>
                <a:gridCol w="749140"/>
                <a:gridCol w="749140"/>
                <a:gridCol w="749140"/>
                <a:gridCol w="749140"/>
                <a:gridCol w="749140"/>
                <a:gridCol w="749140"/>
              </a:tblGrid>
              <a:tr h="216132">
                <a:tc rowSpan="2">
                  <a:txBody>
                    <a:bodyPr/>
                    <a:lstStyle/>
                    <a:p>
                      <a:pPr algn="just">
                        <a:spcAft>
                          <a:spcPts val="0"/>
                        </a:spcAft>
                      </a:pPr>
                      <a:r>
                        <a:rPr lang="en-US" sz="1500" b="1" kern="100" dirty="0">
                          <a:latin typeface="Times New Roman"/>
                          <a:ea typeface="新細明體"/>
                        </a:rPr>
                        <a:t>Scale / Subscale</a:t>
                      </a:r>
                      <a:endParaRPr lang="zh-TW" sz="1500" kern="100" dirty="0">
                        <a:latin typeface="Times New Roman"/>
                        <a:ea typeface="新細明體"/>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a:spcAft>
                          <a:spcPts val="0"/>
                        </a:spcAft>
                      </a:pPr>
                      <a:r>
                        <a:rPr lang="en-US" sz="1500" b="1" kern="100" dirty="0">
                          <a:latin typeface="Times New Roman"/>
                          <a:ea typeface="新細明體"/>
                        </a:rPr>
                        <a:t>School Concern</a:t>
                      </a:r>
                      <a:endParaRPr lang="zh-TW" sz="15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1134703">
                <a:tc vMerge="1">
                  <a:txBody>
                    <a:bodyPr/>
                    <a:lstStyle/>
                    <a:p>
                      <a:endParaRPr lang="zh-TW" altLang="en-US"/>
                    </a:p>
                  </a:txBody>
                  <a:tcPr/>
                </a:tc>
                <a:tc>
                  <a:txBody>
                    <a:bodyPr/>
                    <a:lstStyle/>
                    <a:p>
                      <a:pPr marL="71755" marR="71755">
                        <a:spcAft>
                          <a:spcPts val="0"/>
                        </a:spcAft>
                      </a:pPr>
                      <a:r>
                        <a:rPr lang="en-US" sz="1500" kern="100" dirty="0">
                          <a:latin typeface="Times New Roman"/>
                          <a:ea typeface="新細明體"/>
                        </a:rPr>
                        <a:t>Learning Strategies</a:t>
                      </a:r>
                      <a:endParaRPr lang="zh-TW" sz="15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en-US" sz="1500" kern="100" dirty="0">
                          <a:latin typeface="Times New Roman"/>
                          <a:ea typeface="新細明體"/>
                        </a:rPr>
                        <a:t>Quality of School Life</a:t>
                      </a:r>
                      <a:endParaRPr lang="zh-TW" sz="15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en-US" sz="1500" kern="100" dirty="0">
                          <a:latin typeface="Times New Roman"/>
                          <a:ea typeface="新細明體"/>
                        </a:rPr>
                        <a:t>Learning Motivation</a:t>
                      </a:r>
                      <a:endParaRPr lang="zh-TW" sz="15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en-US" sz="1500" kern="100" dirty="0">
                          <a:latin typeface="Times New Roman"/>
                          <a:ea typeface="新細明體"/>
                        </a:rPr>
                        <a:t>Social Relationship</a:t>
                      </a:r>
                      <a:endParaRPr lang="zh-TW" sz="15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en-US" sz="1500" kern="100" dirty="0">
                          <a:latin typeface="Times New Roman"/>
                          <a:ea typeface="新細明體"/>
                        </a:rPr>
                        <a:t>Moral Conduct</a:t>
                      </a:r>
                      <a:endParaRPr lang="zh-TW" sz="15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en-US" sz="1500" kern="100" dirty="0">
                          <a:latin typeface="Times New Roman"/>
                          <a:ea typeface="新細明體"/>
                        </a:rPr>
                        <a:t>Emotion</a:t>
                      </a:r>
                      <a:endParaRPr lang="zh-TW" sz="15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en-US" sz="1500" kern="100">
                          <a:latin typeface="Times New Roman"/>
                          <a:ea typeface="新細明體"/>
                        </a:rPr>
                        <a:t>Self-Efficacy</a:t>
                      </a:r>
                      <a:endParaRPr lang="zh-TW" sz="1500" kern="10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en-US" sz="1500" kern="100">
                          <a:latin typeface="Times New Roman"/>
                          <a:ea typeface="新細明體"/>
                        </a:rPr>
                        <a:t>Values</a:t>
                      </a:r>
                      <a:endParaRPr lang="zh-TW" sz="1500" kern="10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252">
                <a:tc>
                  <a:txBody>
                    <a:bodyPr/>
                    <a:lstStyle/>
                    <a:p>
                      <a:pPr marL="62230" indent="-62230">
                        <a:spcAft>
                          <a:spcPts val="0"/>
                        </a:spcAft>
                        <a:tabLst>
                          <a:tab pos="62230" algn="l"/>
                        </a:tabLst>
                      </a:pPr>
                      <a:r>
                        <a:rPr lang="en-US" sz="1500" kern="100" dirty="0">
                          <a:latin typeface="Times New Roman"/>
                          <a:ea typeface="新細明體"/>
                          <a:cs typeface="Times New Roman"/>
                        </a:rPr>
                        <a:t>Causal Attribution</a:t>
                      </a:r>
                      <a:endParaRPr lang="zh-TW" sz="1500" kern="100" dirty="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90252">
                <a:tc>
                  <a:txBody>
                    <a:bodyPr/>
                    <a:lstStyle/>
                    <a:p>
                      <a:pPr marL="342900" lvl="0" indent="-342900">
                        <a:spcAft>
                          <a:spcPts val="0"/>
                        </a:spcAft>
                        <a:buSzPts val="400"/>
                        <a:buFont typeface="Wingdings"/>
                        <a:buChar char=""/>
                        <a:tabLst>
                          <a:tab pos="62230" algn="l"/>
                        </a:tabLst>
                      </a:pPr>
                      <a:r>
                        <a:rPr lang="en-US" sz="1500" kern="100">
                          <a:latin typeface="Times New Roman"/>
                          <a:ea typeface="新細明體"/>
                          <a:cs typeface="Times New Roman"/>
                        </a:rPr>
                        <a:t>Failure Ability Attribution *</a:t>
                      </a:r>
                      <a:endParaRPr lang="zh-TW" sz="1500" kern="10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390252">
                <a:tc>
                  <a:txBody>
                    <a:bodyPr/>
                    <a:lstStyle/>
                    <a:p>
                      <a:pPr marL="342900" lvl="0" indent="-342900">
                        <a:spcAft>
                          <a:spcPts val="0"/>
                        </a:spcAft>
                        <a:buSzPts val="400"/>
                        <a:buFont typeface="Wingdings"/>
                        <a:buChar char=""/>
                        <a:tabLst>
                          <a:tab pos="62230" algn="l"/>
                        </a:tabLst>
                      </a:pPr>
                      <a:r>
                        <a:rPr lang="en-US" sz="1500" kern="100">
                          <a:latin typeface="Times New Roman"/>
                          <a:ea typeface="新細明體"/>
                          <a:cs typeface="Times New Roman"/>
                        </a:rPr>
                        <a:t>Failure Effort Attribution *</a:t>
                      </a:r>
                      <a:endParaRPr lang="zh-TW" sz="1500" kern="10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390252">
                <a:tc>
                  <a:txBody>
                    <a:bodyPr/>
                    <a:lstStyle/>
                    <a:p>
                      <a:pPr marL="342900" lvl="0" indent="-342900">
                        <a:spcAft>
                          <a:spcPts val="0"/>
                        </a:spcAft>
                        <a:buSzPts val="400"/>
                        <a:buFont typeface="Wingdings"/>
                        <a:buChar char=""/>
                        <a:tabLst>
                          <a:tab pos="62230" algn="l"/>
                        </a:tabLst>
                      </a:pPr>
                      <a:r>
                        <a:rPr lang="en-US" sz="1500" kern="100">
                          <a:latin typeface="Times New Roman"/>
                          <a:ea typeface="新細明體"/>
                          <a:cs typeface="Times New Roman"/>
                        </a:rPr>
                        <a:t>Failure Strategy Attribution *</a:t>
                      </a:r>
                      <a:endParaRPr lang="zh-TW" sz="1500" kern="10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390252">
                <a:tc>
                  <a:txBody>
                    <a:bodyPr/>
                    <a:lstStyle/>
                    <a:p>
                      <a:pPr marL="342900" lvl="0" indent="-342900">
                        <a:spcAft>
                          <a:spcPts val="0"/>
                        </a:spcAft>
                        <a:buSzPts val="400"/>
                        <a:buFont typeface="Wingdings"/>
                        <a:buChar char=""/>
                        <a:tabLst>
                          <a:tab pos="62230" algn="l"/>
                        </a:tabLst>
                      </a:pPr>
                      <a:r>
                        <a:rPr lang="en-US" sz="1500" kern="100" dirty="0">
                          <a:latin typeface="Times New Roman"/>
                          <a:ea typeface="新細明體"/>
                          <a:cs typeface="Times New Roman"/>
                        </a:rPr>
                        <a:t>Success Ability Attribution</a:t>
                      </a:r>
                      <a:endParaRPr lang="zh-TW" sz="1500" kern="100" dirty="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390252">
                <a:tc>
                  <a:txBody>
                    <a:bodyPr/>
                    <a:lstStyle/>
                    <a:p>
                      <a:pPr marL="342900" lvl="0" indent="-342900">
                        <a:spcAft>
                          <a:spcPts val="0"/>
                        </a:spcAft>
                        <a:buSzPts val="400"/>
                        <a:buFont typeface="Wingdings"/>
                        <a:buChar char=""/>
                        <a:tabLst>
                          <a:tab pos="62230" algn="l"/>
                        </a:tabLst>
                      </a:pPr>
                      <a:r>
                        <a:rPr lang="en-US" sz="1500" kern="100">
                          <a:latin typeface="Times New Roman"/>
                          <a:ea typeface="新細明體"/>
                          <a:cs typeface="Times New Roman"/>
                        </a:rPr>
                        <a:t>Success Effort Attribution</a:t>
                      </a:r>
                      <a:endParaRPr lang="zh-TW" sz="1500" kern="10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390252">
                <a:tc>
                  <a:txBody>
                    <a:bodyPr/>
                    <a:lstStyle/>
                    <a:p>
                      <a:pPr marL="342900" lvl="0" indent="-342900">
                        <a:spcAft>
                          <a:spcPts val="0"/>
                        </a:spcAft>
                        <a:buSzPts val="400"/>
                        <a:buFont typeface="Wingdings"/>
                        <a:buChar char=""/>
                        <a:tabLst>
                          <a:tab pos="62230" algn="l"/>
                        </a:tabLst>
                      </a:pPr>
                      <a:r>
                        <a:rPr lang="en-US" sz="1500" kern="100">
                          <a:latin typeface="Times New Roman"/>
                          <a:ea typeface="新細明體"/>
                          <a:cs typeface="Times New Roman"/>
                        </a:rPr>
                        <a:t>Success Strategy Attribution</a:t>
                      </a:r>
                      <a:endParaRPr lang="zh-TW" sz="1500" kern="10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390252">
                <a:tc>
                  <a:txBody>
                    <a:bodyPr/>
                    <a:lstStyle/>
                    <a:p>
                      <a:pPr marL="62230" indent="-62230">
                        <a:spcAft>
                          <a:spcPts val="0"/>
                        </a:spcAft>
                        <a:tabLst>
                          <a:tab pos="62230" algn="l"/>
                        </a:tabLst>
                      </a:pPr>
                      <a:r>
                        <a:rPr lang="en-US" sz="1500" kern="100">
                          <a:latin typeface="Times New Roman"/>
                          <a:ea typeface="新細明體"/>
                          <a:cs typeface="Times New Roman"/>
                        </a:rPr>
                        <a:t>Learning Competency</a:t>
                      </a:r>
                      <a:endParaRPr lang="zh-TW" sz="1500" kern="10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390252">
                <a:tc>
                  <a:txBody>
                    <a:bodyPr/>
                    <a:lstStyle/>
                    <a:p>
                      <a:pPr marL="342900" lvl="0" indent="-342900">
                        <a:spcAft>
                          <a:spcPts val="0"/>
                        </a:spcAft>
                        <a:buSzPts val="400"/>
                        <a:buFont typeface="Wingdings"/>
                        <a:buChar char=""/>
                        <a:tabLst>
                          <a:tab pos="62230" algn="l"/>
                        </a:tabLst>
                      </a:pPr>
                      <a:r>
                        <a:rPr lang="en-US" sz="1500" kern="100" dirty="0">
                          <a:latin typeface="Times New Roman"/>
                          <a:ea typeface="新細明體"/>
                          <a:cs typeface="Times New Roman"/>
                        </a:rPr>
                        <a:t>Creative Thinking</a:t>
                      </a:r>
                      <a:endParaRPr lang="zh-TW" sz="1500" kern="100" dirty="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390252">
                <a:tc>
                  <a:txBody>
                    <a:bodyPr/>
                    <a:lstStyle/>
                    <a:p>
                      <a:pPr marL="342900" lvl="0" indent="-342900">
                        <a:spcAft>
                          <a:spcPts val="0"/>
                        </a:spcAft>
                        <a:buSzPts val="400"/>
                        <a:buFont typeface="Wingdings"/>
                        <a:buChar char=""/>
                        <a:tabLst>
                          <a:tab pos="62230" algn="l"/>
                        </a:tabLst>
                      </a:pPr>
                      <a:r>
                        <a:rPr lang="en-US" sz="1500" kern="100">
                          <a:latin typeface="Times New Roman"/>
                          <a:ea typeface="新細明體"/>
                          <a:cs typeface="Times New Roman"/>
                        </a:rPr>
                        <a:t>Critical Thinking</a:t>
                      </a:r>
                      <a:endParaRPr lang="zh-TW" sz="1500" kern="10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390252">
                <a:tc>
                  <a:txBody>
                    <a:bodyPr/>
                    <a:lstStyle/>
                    <a:p>
                      <a:pPr marL="342900" lvl="0" indent="-342900">
                        <a:spcAft>
                          <a:spcPts val="0"/>
                        </a:spcAft>
                        <a:buSzPts val="400"/>
                        <a:buFont typeface="Wingdings"/>
                        <a:buChar char=""/>
                        <a:tabLst>
                          <a:tab pos="62230" algn="l"/>
                        </a:tabLst>
                      </a:pPr>
                      <a:r>
                        <a:rPr lang="en-US" sz="1500" kern="100">
                          <a:latin typeface="Times New Roman"/>
                          <a:ea typeface="新細明體"/>
                          <a:cs typeface="Times New Roman"/>
                        </a:rPr>
                        <a:t>Problem Solving</a:t>
                      </a:r>
                      <a:endParaRPr lang="zh-TW" sz="1500" kern="10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p:txBody>
          <a:bodyPr/>
          <a:lstStyle/>
          <a:p>
            <a:pPr>
              <a:defRPr/>
            </a:pPr>
            <a:fld id="{692CDE4A-03CC-4F60-9EF9-BED4980C42AF}" type="slidenum">
              <a:rPr lang="zh-TW" altLang="en-US" smtClean="0"/>
              <a:pPr>
                <a:defRPr/>
              </a:pPr>
              <a:t>19</a:t>
            </a:fld>
            <a:endParaRPr lang="zh-TW"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857232"/>
            <a:ext cx="8229600" cy="776304"/>
          </a:xfrm>
        </p:spPr>
        <p:txBody>
          <a:bodyPr/>
          <a:lstStyle/>
          <a:p>
            <a:r>
              <a:rPr lang="en-US" dirty="0" smtClean="0">
                <a:latin typeface="Times New Roman" pitchFamily="18" charset="0"/>
                <a:cs typeface="Times New Roman" pitchFamily="18" charset="0"/>
              </a:rPr>
              <a:t>Unit One</a:t>
            </a:r>
            <a:endParaRPr lang="zh-TW" altLang="en-US" dirty="0">
              <a:latin typeface="Times New Roman" pitchFamily="18" charset="0"/>
              <a:cs typeface="Times New Roman" pitchFamily="18" charset="0"/>
            </a:endParaRPr>
          </a:p>
        </p:txBody>
      </p:sp>
      <p:sp>
        <p:nvSpPr>
          <p:cNvPr id="3" name="內容版面配置區 2"/>
          <p:cNvSpPr>
            <a:spLocks noGrp="1"/>
          </p:cNvSpPr>
          <p:nvPr>
            <p:ph idx="1"/>
          </p:nvPr>
        </p:nvSpPr>
        <p:spPr/>
        <p:txBody>
          <a:bodyPr/>
          <a:lstStyle/>
          <a:p>
            <a:r>
              <a:rPr lang="en-US" sz="2800" dirty="0" smtClean="0"/>
              <a:t>In this unit, participants will learn the following:</a:t>
            </a:r>
            <a:endParaRPr lang="zh-TW" altLang="en-US" sz="2800" dirty="0" smtClean="0"/>
          </a:p>
          <a:p>
            <a:pPr>
              <a:buNone/>
            </a:pPr>
            <a:endParaRPr lang="en-US" sz="2800" dirty="0" smtClean="0"/>
          </a:p>
          <a:p>
            <a:r>
              <a:rPr lang="en-US" sz="2800" dirty="0" smtClean="0"/>
              <a:t>The background, structure and guiding principles of APASO</a:t>
            </a:r>
            <a:endParaRPr lang="zh-TW" altLang="en-US" sz="2800" dirty="0" smtClean="0"/>
          </a:p>
          <a:p>
            <a:pPr lvl="0"/>
            <a:r>
              <a:rPr lang="en-US" sz="2800" dirty="0" smtClean="0"/>
              <a:t>The core functions of the E-platform for School Development and Accountability (ESDA)</a:t>
            </a:r>
            <a:endParaRPr lang="zh-TW" altLang="en-US" sz="2800" dirty="0" smtClean="0"/>
          </a:p>
          <a:p>
            <a:pPr lvl="0"/>
            <a:r>
              <a:rPr lang="en-US" sz="2800" dirty="0" smtClean="0"/>
              <a:t>The guidelines for selecting and using scales and subscales</a:t>
            </a:r>
            <a:endParaRPr lang="zh-TW" altLang="en-US" sz="2800" dirty="0" smtClean="0"/>
          </a:p>
          <a:p>
            <a:endParaRPr lang="zh-TW" altLang="en-US" sz="2800" dirty="0"/>
          </a:p>
        </p:txBody>
      </p:sp>
      <p:sp>
        <p:nvSpPr>
          <p:cNvPr id="4" name="投影片編號版面配置區 3"/>
          <p:cNvSpPr>
            <a:spLocks noGrp="1"/>
          </p:cNvSpPr>
          <p:nvPr>
            <p:ph type="sldNum" sz="quarter" idx="12"/>
          </p:nvPr>
        </p:nvSpPr>
        <p:spPr/>
        <p:txBody>
          <a:bodyPr/>
          <a:lstStyle/>
          <a:p>
            <a:pPr>
              <a:defRPr/>
            </a:pPr>
            <a:fld id="{0801D74D-899A-42E9-8857-937091012507}" type="slidenum">
              <a:rPr lang="zh-TW" altLang="en-US" smtClean="0"/>
              <a:pPr>
                <a:defRPr/>
              </a:pPr>
              <a:t>2</a:t>
            </a:fld>
            <a:endParaRPr lang="zh-TW"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42875"/>
            <a:ext cx="8229600" cy="785813"/>
          </a:xfrm>
        </p:spPr>
        <p:txBody>
          <a:bodyPr>
            <a:normAutofit fontScale="90000"/>
          </a:bodyPr>
          <a:lstStyle/>
          <a:p>
            <a:pPr eaLnBrk="1" fontAlgn="auto" hangingPunct="1">
              <a:spcAft>
                <a:spcPts val="0"/>
              </a:spcAft>
              <a:defRPr/>
            </a:pPr>
            <a:r>
              <a:rPr lang="en-US" altLang="zh-TW" dirty="0" smtClean="0">
                <a:latin typeface="Times New Roman" pitchFamily="18" charset="0"/>
                <a:cs typeface="Times New Roman" pitchFamily="18" charset="0"/>
              </a:rPr>
              <a:t>Scales Selection</a:t>
            </a:r>
            <a:endParaRPr lang="zh-TW" altLang="en-US" dirty="0">
              <a:latin typeface="Times New Roman" pitchFamily="18" charset="0"/>
              <a:cs typeface="Times New Roman" pitchFamily="18" charset="0"/>
            </a:endParaRPr>
          </a:p>
        </p:txBody>
      </p:sp>
      <p:graphicFrame>
        <p:nvGraphicFramePr>
          <p:cNvPr id="4" name="表格 3"/>
          <p:cNvGraphicFramePr>
            <a:graphicFrameLocks noGrp="1"/>
          </p:cNvGraphicFramePr>
          <p:nvPr/>
        </p:nvGraphicFramePr>
        <p:xfrm>
          <a:off x="214282" y="836713"/>
          <a:ext cx="8715436" cy="5673488"/>
        </p:xfrm>
        <a:graphic>
          <a:graphicData uri="http://schemas.openxmlformats.org/drawingml/2006/table">
            <a:tbl>
              <a:tblPr/>
              <a:tblGrid>
                <a:gridCol w="2722316"/>
                <a:gridCol w="749140"/>
                <a:gridCol w="749140"/>
                <a:gridCol w="749140"/>
                <a:gridCol w="749140"/>
                <a:gridCol w="749140"/>
                <a:gridCol w="749140"/>
                <a:gridCol w="749140"/>
                <a:gridCol w="749140"/>
              </a:tblGrid>
              <a:tr h="219235">
                <a:tc rowSpan="2">
                  <a:txBody>
                    <a:bodyPr/>
                    <a:lstStyle/>
                    <a:p>
                      <a:pPr algn="just">
                        <a:spcAft>
                          <a:spcPts val="0"/>
                        </a:spcAft>
                      </a:pPr>
                      <a:r>
                        <a:rPr lang="en-US" sz="1500" b="1" kern="100" dirty="0">
                          <a:latin typeface="Times New Roman"/>
                          <a:ea typeface="新細明體"/>
                        </a:rPr>
                        <a:t>Scale / Subscale</a:t>
                      </a:r>
                      <a:endParaRPr lang="zh-TW" sz="1500" kern="100" dirty="0">
                        <a:latin typeface="Times New Roman"/>
                        <a:ea typeface="新細明體"/>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a:spcAft>
                          <a:spcPts val="0"/>
                        </a:spcAft>
                      </a:pPr>
                      <a:r>
                        <a:rPr lang="en-US" sz="1500" b="1" kern="100" dirty="0">
                          <a:latin typeface="Times New Roman"/>
                          <a:ea typeface="新細明體"/>
                        </a:rPr>
                        <a:t>School Concern</a:t>
                      </a:r>
                      <a:endParaRPr lang="zh-TW" sz="15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1102158">
                <a:tc vMerge="1">
                  <a:txBody>
                    <a:bodyPr/>
                    <a:lstStyle/>
                    <a:p>
                      <a:endParaRPr lang="zh-TW" altLang="en-US"/>
                    </a:p>
                  </a:txBody>
                  <a:tcPr/>
                </a:tc>
                <a:tc>
                  <a:txBody>
                    <a:bodyPr/>
                    <a:lstStyle/>
                    <a:p>
                      <a:pPr marL="71755" marR="71755">
                        <a:spcAft>
                          <a:spcPts val="0"/>
                        </a:spcAft>
                      </a:pPr>
                      <a:r>
                        <a:rPr lang="en-US" sz="1400" kern="100" dirty="0">
                          <a:latin typeface="Times New Roman"/>
                          <a:ea typeface="新細明體"/>
                        </a:rPr>
                        <a:t>Learning Strategies</a:t>
                      </a:r>
                      <a:endParaRPr lang="zh-TW" sz="14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en-US" sz="1400" kern="100" dirty="0">
                          <a:latin typeface="Times New Roman"/>
                          <a:ea typeface="新細明體"/>
                        </a:rPr>
                        <a:t>Quality of School Life</a:t>
                      </a:r>
                      <a:endParaRPr lang="zh-TW" sz="14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en-US" sz="1400" kern="100" dirty="0">
                          <a:latin typeface="Times New Roman"/>
                          <a:ea typeface="新細明體"/>
                        </a:rPr>
                        <a:t>Learning Motivation</a:t>
                      </a:r>
                      <a:endParaRPr lang="zh-TW" sz="14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en-US" sz="1400" kern="100" dirty="0">
                          <a:latin typeface="Times New Roman"/>
                          <a:ea typeface="新細明體"/>
                        </a:rPr>
                        <a:t>Social Relationship</a:t>
                      </a:r>
                      <a:endParaRPr lang="zh-TW" sz="14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en-US" sz="1400" kern="100" dirty="0">
                          <a:latin typeface="Times New Roman"/>
                          <a:ea typeface="新細明體"/>
                        </a:rPr>
                        <a:t>Moral Conduct</a:t>
                      </a:r>
                      <a:endParaRPr lang="zh-TW" sz="14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en-US" sz="1400" kern="100" dirty="0">
                          <a:latin typeface="Times New Roman"/>
                          <a:ea typeface="新細明體"/>
                        </a:rPr>
                        <a:t>Emotion</a:t>
                      </a:r>
                      <a:endParaRPr lang="zh-TW" sz="14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en-US" sz="1400" kern="100" dirty="0">
                          <a:latin typeface="Times New Roman"/>
                          <a:ea typeface="新細明體"/>
                        </a:rPr>
                        <a:t>Self-Efficacy</a:t>
                      </a:r>
                      <a:endParaRPr lang="zh-TW" sz="14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en-US" sz="1400" kern="100" dirty="0">
                          <a:latin typeface="Times New Roman"/>
                          <a:ea typeface="新細明體"/>
                        </a:rPr>
                        <a:t>Values</a:t>
                      </a:r>
                      <a:endParaRPr lang="zh-TW" sz="14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195">
                <a:tc>
                  <a:txBody>
                    <a:bodyPr/>
                    <a:lstStyle/>
                    <a:p>
                      <a:pPr>
                        <a:spcAft>
                          <a:spcPts val="0"/>
                        </a:spcAft>
                      </a:pPr>
                      <a:r>
                        <a:rPr lang="en-US" sz="1500" kern="100" dirty="0">
                          <a:latin typeface="Times New Roman"/>
                          <a:ea typeface="新細明體"/>
                          <a:cs typeface="Times New Roman"/>
                        </a:rPr>
                        <a:t>Independent Learning Capacity</a:t>
                      </a:r>
                      <a:endParaRPr lang="zh-TW" sz="1500" kern="100" dirty="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10195">
                <a:tc>
                  <a:txBody>
                    <a:bodyPr/>
                    <a:lstStyle/>
                    <a:p>
                      <a:pPr marL="342900" lvl="0" indent="-342900">
                        <a:spcAft>
                          <a:spcPts val="0"/>
                        </a:spcAft>
                        <a:buSzPts val="400"/>
                        <a:buFont typeface="Wingdings"/>
                        <a:buChar char=""/>
                        <a:tabLst>
                          <a:tab pos="62230" algn="l"/>
                        </a:tabLst>
                      </a:pPr>
                      <a:r>
                        <a:rPr lang="en-US" sz="1500" kern="100">
                          <a:latin typeface="Times New Roman"/>
                          <a:ea typeface="新細明體"/>
                          <a:cs typeface="Times New Roman"/>
                        </a:rPr>
                        <a:t>Academic Affect</a:t>
                      </a:r>
                      <a:endParaRPr lang="zh-TW" sz="1500" kern="10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310195">
                <a:tc>
                  <a:txBody>
                    <a:bodyPr/>
                    <a:lstStyle/>
                    <a:p>
                      <a:pPr marL="342900" lvl="0" indent="-342900">
                        <a:spcAft>
                          <a:spcPts val="0"/>
                        </a:spcAft>
                        <a:buSzPts val="400"/>
                        <a:buFont typeface="Wingdings"/>
                        <a:buChar char=""/>
                        <a:tabLst>
                          <a:tab pos="62230" algn="l"/>
                        </a:tabLst>
                      </a:pPr>
                      <a:r>
                        <a:rPr lang="en-US" sz="1500" kern="100">
                          <a:latin typeface="Times New Roman"/>
                          <a:ea typeface="新細明體"/>
                          <a:cs typeface="Times New Roman"/>
                        </a:rPr>
                        <a:t>Academic Initiation</a:t>
                      </a:r>
                      <a:endParaRPr lang="zh-TW" sz="1500" kern="10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310195">
                <a:tc>
                  <a:txBody>
                    <a:bodyPr/>
                    <a:lstStyle/>
                    <a:p>
                      <a:pPr marL="342900" lvl="0" indent="-342900">
                        <a:spcAft>
                          <a:spcPts val="0"/>
                        </a:spcAft>
                        <a:buSzPts val="400"/>
                        <a:buFont typeface="Wingdings"/>
                        <a:buChar char=""/>
                        <a:tabLst>
                          <a:tab pos="62230" algn="l"/>
                        </a:tabLst>
                      </a:pPr>
                      <a:r>
                        <a:rPr lang="en-US" sz="1500" kern="100">
                          <a:latin typeface="Times New Roman"/>
                          <a:ea typeface="新細明體"/>
                          <a:cs typeface="Times New Roman"/>
                        </a:rPr>
                        <a:t>Academic Monitoring</a:t>
                      </a:r>
                      <a:endParaRPr lang="zh-TW" sz="1500" kern="10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310195">
                <a:tc>
                  <a:txBody>
                    <a:bodyPr/>
                    <a:lstStyle/>
                    <a:p>
                      <a:pPr marL="342900" lvl="0" indent="-342900">
                        <a:spcAft>
                          <a:spcPts val="0"/>
                        </a:spcAft>
                        <a:buSzPts val="400"/>
                        <a:buFont typeface="Wingdings"/>
                        <a:buChar char=""/>
                        <a:tabLst>
                          <a:tab pos="62230" algn="l"/>
                        </a:tabLst>
                      </a:pPr>
                      <a:r>
                        <a:rPr lang="en-US" sz="1500" kern="100" dirty="0">
                          <a:latin typeface="Times New Roman"/>
                          <a:ea typeface="新細明體"/>
                          <a:cs typeface="Times New Roman"/>
                        </a:rPr>
                        <a:t>Academic Self-Concept</a:t>
                      </a:r>
                      <a:endParaRPr lang="zh-TW" sz="1500" kern="100" dirty="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310195">
                <a:tc>
                  <a:txBody>
                    <a:bodyPr/>
                    <a:lstStyle/>
                    <a:p>
                      <a:pPr marL="342900" lvl="0" indent="-342900">
                        <a:spcAft>
                          <a:spcPts val="0"/>
                        </a:spcAft>
                        <a:buSzPts val="400"/>
                        <a:buFont typeface="Wingdings"/>
                        <a:buChar char=""/>
                        <a:tabLst>
                          <a:tab pos="62230" algn="l"/>
                        </a:tabLst>
                      </a:pPr>
                      <a:r>
                        <a:rPr lang="en-US" sz="1500" kern="100">
                          <a:latin typeface="Times New Roman"/>
                          <a:ea typeface="新細明體"/>
                          <a:cs typeface="Times New Roman"/>
                        </a:rPr>
                        <a:t>Change to Improve</a:t>
                      </a:r>
                      <a:endParaRPr lang="zh-TW" sz="1500" kern="10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310195">
                <a:tc>
                  <a:txBody>
                    <a:bodyPr/>
                    <a:lstStyle/>
                    <a:p>
                      <a:pPr marL="342900" lvl="0" indent="-342900">
                        <a:spcAft>
                          <a:spcPts val="0"/>
                        </a:spcAft>
                        <a:buSzPts val="400"/>
                        <a:buFont typeface="Wingdings"/>
                        <a:buChar char=""/>
                        <a:tabLst>
                          <a:tab pos="62230" algn="l"/>
                        </a:tabLst>
                      </a:pPr>
                      <a:r>
                        <a:rPr lang="en-US" sz="1500" kern="100">
                          <a:latin typeface="Times New Roman"/>
                          <a:ea typeface="新細明體"/>
                          <a:cs typeface="Times New Roman"/>
                        </a:rPr>
                        <a:t>Costs of Help Seeking *</a:t>
                      </a:r>
                      <a:endParaRPr lang="zh-TW" sz="1500" kern="10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310195">
                <a:tc>
                  <a:txBody>
                    <a:bodyPr/>
                    <a:lstStyle/>
                    <a:p>
                      <a:pPr marL="342900" lvl="0" indent="-342900">
                        <a:spcAft>
                          <a:spcPts val="0"/>
                        </a:spcAft>
                        <a:buSzPts val="400"/>
                        <a:buFont typeface="Wingdings"/>
                        <a:buChar char=""/>
                        <a:tabLst>
                          <a:tab pos="62230" algn="l"/>
                        </a:tabLst>
                      </a:pPr>
                      <a:r>
                        <a:rPr lang="en-US" sz="1500" kern="100">
                          <a:latin typeface="Times New Roman"/>
                          <a:ea typeface="新細明體"/>
                          <a:cs typeface="Times New Roman"/>
                        </a:rPr>
                        <a:t>Education Aims</a:t>
                      </a:r>
                      <a:endParaRPr lang="zh-TW" sz="1500" kern="10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310195">
                <a:tc>
                  <a:txBody>
                    <a:bodyPr/>
                    <a:lstStyle/>
                    <a:p>
                      <a:pPr marL="342900" lvl="0" indent="-342900">
                        <a:spcAft>
                          <a:spcPts val="0"/>
                        </a:spcAft>
                        <a:buSzPts val="400"/>
                        <a:buFont typeface="Wingdings"/>
                        <a:buChar char=""/>
                        <a:tabLst>
                          <a:tab pos="62230" algn="l"/>
                        </a:tabLst>
                      </a:pPr>
                      <a:r>
                        <a:rPr lang="en-US" sz="1500" kern="100">
                          <a:latin typeface="Times New Roman"/>
                          <a:ea typeface="新細明體"/>
                          <a:cs typeface="Times New Roman"/>
                        </a:rPr>
                        <a:t>Goal Setting</a:t>
                      </a:r>
                      <a:endParaRPr lang="zh-TW" sz="1500" kern="10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310195">
                <a:tc>
                  <a:txBody>
                    <a:bodyPr/>
                    <a:lstStyle/>
                    <a:p>
                      <a:pPr marL="342900" lvl="0" indent="-342900">
                        <a:spcAft>
                          <a:spcPts val="0"/>
                        </a:spcAft>
                        <a:buSzPts val="400"/>
                        <a:buFont typeface="Wingdings"/>
                        <a:buChar char=""/>
                        <a:tabLst>
                          <a:tab pos="62230" algn="l"/>
                        </a:tabLst>
                      </a:pPr>
                      <a:r>
                        <a:rPr lang="en-US" sz="1500" kern="100">
                          <a:latin typeface="Times New Roman"/>
                          <a:ea typeface="新細明體"/>
                          <a:cs typeface="Times New Roman"/>
                        </a:rPr>
                        <a:t>Inquisitiveness</a:t>
                      </a:r>
                      <a:endParaRPr lang="zh-TW" sz="1500" kern="10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310195">
                <a:tc>
                  <a:txBody>
                    <a:bodyPr/>
                    <a:lstStyle/>
                    <a:p>
                      <a:pPr marL="342900" lvl="0" indent="-342900">
                        <a:spcAft>
                          <a:spcPts val="0"/>
                        </a:spcAft>
                        <a:buSzPts val="400"/>
                        <a:buFont typeface="Wingdings"/>
                        <a:buChar char=""/>
                        <a:tabLst>
                          <a:tab pos="62230" algn="l"/>
                        </a:tabLst>
                      </a:pPr>
                      <a:r>
                        <a:rPr lang="en-US" sz="1500" kern="100">
                          <a:latin typeface="Times New Roman"/>
                          <a:ea typeface="新細明體"/>
                          <a:cs typeface="Times New Roman"/>
                        </a:rPr>
                        <a:t>Strategic Help Seeking</a:t>
                      </a:r>
                      <a:endParaRPr lang="zh-TW" sz="1500" kern="10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310195">
                <a:tc>
                  <a:txBody>
                    <a:bodyPr/>
                    <a:lstStyle/>
                    <a:p>
                      <a:pPr marL="342900" lvl="0" indent="-342900">
                        <a:spcAft>
                          <a:spcPts val="0"/>
                        </a:spcAft>
                        <a:buSzPts val="400"/>
                        <a:buFont typeface="Wingdings"/>
                        <a:buChar char=""/>
                        <a:tabLst>
                          <a:tab pos="62230" algn="l"/>
                        </a:tabLst>
                      </a:pPr>
                      <a:r>
                        <a:rPr lang="en-US" sz="1500" kern="100">
                          <a:latin typeface="Times New Roman"/>
                          <a:ea typeface="新細明體"/>
                          <a:cs typeface="Times New Roman"/>
                        </a:rPr>
                        <a:t>Study Environment Control</a:t>
                      </a:r>
                      <a:endParaRPr lang="zh-TW" sz="1500" kern="10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310195">
                <a:tc>
                  <a:txBody>
                    <a:bodyPr/>
                    <a:lstStyle/>
                    <a:p>
                      <a:pPr marL="342900" lvl="0" indent="-342900">
                        <a:spcAft>
                          <a:spcPts val="0"/>
                        </a:spcAft>
                        <a:buSzPts val="400"/>
                        <a:buFont typeface="Wingdings"/>
                        <a:buChar char=""/>
                        <a:tabLst>
                          <a:tab pos="62230" algn="l"/>
                        </a:tabLst>
                      </a:pPr>
                      <a:r>
                        <a:rPr lang="en-US" sz="1500" kern="100">
                          <a:latin typeface="Times New Roman"/>
                          <a:ea typeface="新細明體"/>
                          <a:cs typeface="Times New Roman"/>
                        </a:rPr>
                        <a:t>Study Plan</a:t>
                      </a:r>
                      <a:endParaRPr lang="zh-TW" sz="1500" kern="10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310195">
                <a:tc>
                  <a:txBody>
                    <a:bodyPr/>
                    <a:lstStyle/>
                    <a:p>
                      <a:pPr marL="342900" lvl="0" indent="-342900">
                        <a:spcAft>
                          <a:spcPts val="0"/>
                        </a:spcAft>
                        <a:buSzPts val="400"/>
                        <a:buFont typeface="Wingdings"/>
                        <a:buChar char=""/>
                        <a:tabLst>
                          <a:tab pos="62230" algn="l"/>
                        </a:tabLst>
                      </a:pPr>
                      <a:r>
                        <a:rPr lang="en-US" sz="1500" kern="100">
                          <a:latin typeface="Times New Roman"/>
                          <a:ea typeface="新細明體"/>
                          <a:cs typeface="Times New Roman"/>
                        </a:rPr>
                        <a:t>Value of School Work</a:t>
                      </a:r>
                      <a:endParaRPr lang="zh-TW" sz="1500" kern="10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Times New Roman"/>
                          <a:ea typeface="新細明體"/>
                          <a:sym typeface="Wingdings 2"/>
                        </a:rPr>
                        <a:t></a:t>
                      </a:r>
                      <a:endParaRPr lang="zh-TW" sz="1500" dirty="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Times New Roman"/>
                          <a:ea typeface="新細明體"/>
                          <a:sym typeface="Wingdings 2"/>
                        </a:rPr>
                        <a:t></a:t>
                      </a:r>
                      <a:endParaRPr lang="zh-TW" sz="1500" dirty="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p:txBody>
          <a:bodyPr/>
          <a:lstStyle/>
          <a:p>
            <a:pPr>
              <a:defRPr/>
            </a:pPr>
            <a:fld id="{C0991206-9C16-4716-A48F-B1E8A012C5D4}" type="slidenum">
              <a:rPr lang="zh-TW" altLang="en-US" smtClean="0"/>
              <a:pPr>
                <a:defRPr/>
              </a:pPr>
              <a:t>20</a:t>
            </a:fld>
            <a:endParaRPr lang="zh-TW"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85799"/>
            <a:ext cx="8229600" cy="785813"/>
          </a:xfrm>
        </p:spPr>
        <p:txBody>
          <a:bodyPr>
            <a:normAutofit fontScale="90000"/>
          </a:bodyPr>
          <a:lstStyle/>
          <a:p>
            <a:pPr eaLnBrk="1" fontAlgn="auto" hangingPunct="1">
              <a:spcAft>
                <a:spcPts val="0"/>
              </a:spcAft>
              <a:defRPr/>
            </a:pPr>
            <a:r>
              <a:rPr lang="en-US" altLang="zh-TW" dirty="0" smtClean="0">
                <a:latin typeface="Times New Roman" pitchFamily="18" charset="0"/>
                <a:cs typeface="Times New Roman" pitchFamily="18" charset="0"/>
              </a:rPr>
              <a:t>Scales Selection</a:t>
            </a:r>
            <a:endParaRPr lang="zh-TW" altLang="en-US" dirty="0">
              <a:latin typeface="Times New Roman" pitchFamily="18" charset="0"/>
              <a:cs typeface="Times New Roman" pitchFamily="18" charset="0"/>
            </a:endParaRPr>
          </a:p>
        </p:txBody>
      </p:sp>
      <p:graphicFrame>
        <p:nvGraphicFramePr>
          <p:cNvPr id="4" name="表格 3"/>
          <p:cNvGraphicFramePr>
            <a:graphicFrameLocks noGrp="1"/>
          </p:cNvGraphicFramePr>
          <p:nvPr/>
        </p:nvGraphicFramePr>
        <p:xfrm>
          <a:off x="214282" y="1857364"/>
          <a:ext cx="8715436" cy="4643468"/>
        </p:xfrm>
        <a:graphic>
          <a:graphicData uri="http://schemas.openxmlformats.org/drawingml/2006/table">
            <a:tbl>
              <a:tblPr/>
              <a:tblGrid>
                <a:gridCol w="2722316"/>
                <a:gridCol w="749140"/>
                <a:gridCol w="749140"/>
                <a:gridCol w="749140"/>
                <a:gridCol w="749140"/>
                <a:gridCol w="749140"/>
                <a:gridCol w="749140"/>
                <a:gridCol w="749140"/>
                <a:gridCol w="749140"/>
              </a:tblGrid>
              <a:tr h="271481">
                <a:tc rowSpan="2">
                  <a:txBody>
                    <a:bodyPr/>
                    <a:lstStyle/>
                    <a:p>
                      <a:pPr algn="just">
                        <a:spcAft>
                          <a:spcPts val="0"/>
                        </a:spcAft>
                      </a:pPr>
                      <a:r>
                        <a:rPr lang="en-US" sz="1500" b="1" kern="100" dirty="0">
                          <a:latin typeface="Times New Roman"/>
                          <a:ea typeface="新細明體"/>
                        </a:rPr>
                        <a:t>Scale / Subscale</a:t>
                      </a:r>
                      <a:endParaRPr lang="zh-TW" sz="1500" kern="100" dirty="0">
                        <a:latin typeface="Times New Roman"/>
                        <a:ea typeface="新細明體"/>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a:spcAft>
                          <a:spcPts val="0"/>
                        </a:spcAft>
                      </a:pPr>
                      <a:r>
                        <a:rPr lang="en-US" sz="1500" b="1" kern="100" dirty="0">
                          <a:latin typeface="Times New Roman"/>
                          <a:ea typeface="新細明體"/>
                        </a:rPr>
                        <a:t>School Concern</a:t>
                      </a:r>
                      <a:endParaRPr lang="zh-TW" sz="15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1425283">
                <a:tc vMerge="1">
                  <a:txBody>
                    <a:bodyPr/>
                    <a:lstStyle/>
                    <a:p>
                      <a:endParaRPr lang="zh-TW" altLang="en-US"/>
                    </a:p>
                  </a:txBody>
                  <a:tcPr/>
                </a:tc>
                <a:tc>
                  <a:txBody>
                    <a:bodyPr/>
                    <a:lstStyle/>
                    <a:p>
                      <a:pPr marL="71755" marR="71755">
                        <a:spcAft>
                          <a:spcPts val="0"/>
                        </a:spcAft>
                      </a:pPr>
                      <a:r>
                        <a:rPr lang="en-US" sz="1500" kern="100" dirty="0">
                          <a:latin typeface="Times New Roman"/>
                          <a:ea typeface="新細明體"/>
                        </a:rPr>
                        <a:t>Learning Strategies</a:t>
                      </a:r>
                      <a:endParaRPr lang="zh-TW" sz="15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en-US" sz="1500" kern="100" dirty="0">
                          <a:latin typeface="Times New Roman"/>
                          <a:ea typeface="新細明體"/>
                        </a:rPr>
                        <a:t>Quality of School Life</a:t>
                      </a:r>
                      <a:endParaRPr lang="zh-TW" sz="15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en-US" sz="1500" kern="100" dirty="0">
                          <a:latin typeface="Times New Roman"/>
                          <a:ea typeface="新細明體"/>
                        </a:rPr>
                        <a:t>Learning Motivation</a:t>
                      </a:r>
                      <a:endParaRPr lang="zh-TW" sz="15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en-US" sz="1500" kern="100" dirty="0">
                          <a:latin typeface="Times New Roman"/>
                          <a:ea typeface="新細明體"/>
                        </a:rPr>
                        <a:t>Social Relationship</a:t>
                      </a:r>
                      <a:endParaRPr lang="zh-TW" sz="15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en-US" sz="1500" kern="100" dirty="0">
                          <a:latin typeface="Times New Roman"/>
                          <a:ea typeface="新細明體"/>
                        </a:rPr>
                        <a:t>Moral Conduct</a:t>
                      </a:r>
                      <a:endParaRPr lang="zh-TW" sz="15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en-US" sz="1500" kern="100" dirty="0">
                          <a:latin typeface="Times New Roman"/>
                          <a:ea typeface="新細明體"/>
                        </a:rPr>
                        <a:t>Emotion</a:t>
                      </a:r>
                      <a:endParaRPr lang="zh-TW" sz="15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en-US" sz="1500" kern="100">
                          <a:latin typeface="Times New Roman"/>
                          <a:ea typeface="新細明體"/>
                        </a:rPr>
                        <a:t>Self-Efficacy</a:t>
                      </a:r>
                      <a:endParaRPr lang="zh-TW" sz="1500" kern="10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en-US" sz="1500" kern="100">
                          <a:latin typeface="Times New Roman"/>
                          <a:ea typeface="新細明體"/>
                        </a:rPr>
                        <a:t>Values</a:t>
                      </a:r>
                      <a:endParaRPr lang="zh-TW" sz="1500" kern="10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8338">
                <a:tc>
                  <a:txBody>
                    <a:bodyPr/>
                    <a:lstStyle/>
                    <a:p>
                      <a:pPr>
                        <a:spcAft>
                          <a:spcPts val="0"/>
                        </a:spcAft>
                      </a:pPr>
                      <a:r>
                        <a:rPr lang="en-US" sz="1500" kern="100" dirty="0">
                          <a:latin typeface="Times New Roman"/>
                          <a:ea typeface="新細明體"/>
                          <a:cs typeface="Times New Roman"/>
                        </a:rPr>
                        <a:t>Values</a:t>
                      </a:r>
                      <a:endParaRPr lang="zh-TW" sz="1500" kern="100" dirty="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68338">
                <a:tc>
                  <a:txBody>
                    <a:bodyPr/>
                    <a:lstStyle/>
                    <a:p>
                      <a:pPr marL="342900" lvl="0" indent="-342900">
                        <a:spcAft>
                          <a:spcPts val="0"/>
                        </a:spcAft>
                        <a:buSzPts val="400"/>
                        <a:buFont typeface="Wingdings"/>
                        <a:buChar char=""/>
                        <a:tabLst>
                          <a:tab pos="160020" algn="l"/>
                        </a:tabLst>
                      </a:pPr>
                      <a:r>
                        <a:rPr lang="en-US" sz="1500" kern="100" dirty="0">
                          <a:latin typeface="Times New Roman"/>
                          <a:ea typeface="新細明體"/>
                          <a:cs typeface="Times New Roman"/>
                        </a:rPr>
                        <a:t>Code of Conduct</a:t>
                      </a:r>
                      <a:endParaRPr lang="zh-TW" sz="1500" kern="100" dirty="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368338">
                <a:tc>
                  <a:txBody>
                    <a:bodyPr/>
                    <a:lstStyle/>
                    <a:p>
                      <a:pPr marL="342900" lvl="0" indent="-342900">
                        <a:spcAft>
                          <a:spcPts val="0"/>
                        </a:spcAft>
                        <a:buSzPts val="400"/>
                        <a:buFont typeface="Wingdings"/>
                        <a:buChar char=""/>
                        <a:tabLst>
                          <a:tab pos="160020" algn="l"/>
                        </a:tabLst>
                      </a:pPr>
                      <a:r>
                        <a:rPr lang="en-US" sz="1500" kern="100">
                          <a:latin typeface="Times New Roman"/>
                          <a:ea typeface="新細明體"/>
                          <a:cs typeface="Times New Roman"/>
                        </a:rPr>
                        <a:t>Commitment</a:t>
                      </a:r>
                      <a:endParaRPr lang="zh-TW" sz="1500" kern="10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368338">
                <a:tc>
                  <a:txBody>
                    <a:bodyPr/>
                    <a:lstStyle/>
                    <a:p>
                      <a:pPr marL="342900" lvl="0" indent="-342900">
                        <a:spcAft>
                          <a:spcPts val="0"/>
                        </a:spcAft>
                        <a:buSzPts val="400"/>
                        <a:buFont typeface="Wingdings"/>
                        <a:buChar char=""/>
                        <a:tabLst>
                          <a:tab pos="160020" algn="l"/>
                        </a:tabLst>
                      </a:pPr>
                      <a:r>
                        <a:rPr lang="en-US" sz="1500" kern="100">
                          <a:latin typeface="Times New Roman"/>
                          <a:ea typeface="新細明體"/>
                          <a:cs typeface="Times New Roman"/>
                        </a:rPr>
                        <a:t>Attitudes toward the Nation</a:t>
                      </a:r>
                      <a:endParaRPr lang="zh-TW" sz="1500" kern="10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368338">
                <a:tc>
                  <a:txBody>
                    <a:bodyPr/>
                    <a:lstStyle/>
                    <a:p>
                      <a:pPr marL="342900" lvl="0" indent="-342900">
                        <a:spcAft>
                          <a:spcPts val="0"/>
                        </a:spcAft>
                        <a:buSzPts val="400"/>
                        <a:buFont typeface="Wingdings"/>
                        <a:buChar char=""/>
                        <a:tabLst>
                          <a:tab pos="160020" algn="l"/>
                        </a:tabLst>
                      </a:pPr>
                      <a:r>
                        <a:rPr lang="en-US" sz="1500" kern="100">
                          <a:latin typeface="Times New Roman"/>
                          <a:ea typeface="新細明體"/>
                          <a:cs typeface="Times New Roman"/>
                        </a:rPr>
                        <a:t>Perseverance</a:t>
                      </a:r>
                      <a:endParaRPr lang="zh-TW" sz="1500" kern="10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dirty="0">
                          <a:solidFill>
                            <a:srgbClr val="000000"/>
                          </a:solidFill>
                          <a:latin typeface="Times New Roman"/>
                          <a:ea typeface="新細明體"/>
                          <a:sym typeface="Wingdings 2"/>
                        </a:rPr>
                        <a:t></a:t>
                      </a:r>
                      <a:endParaRPr lang="zh-TW" sz="1500" dirty="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368338">
                <a:tc>
                  <a:txBody>
                    <a:bodyPr/>
                    <a:lstStyle/>
                    <a:p>
                      <a:pPr marL="342900" lvl="0" indent="-342900">
                        <a:spcAft>
                          <a:spcPts val="0"/>
                        </a:spcAft>
                        <a:buSzPts val="400"/>
                        <a:buFont typeface="Wingdings"/>
                        <a:buChar char=""/>
                        <a:tabLst>
                          <a:tab pos="160020" algn="l"/>
                        </a:tabLst>
                      </a:pPr>
                      <a:r>
                        <a:rPr lang="en-US" sz="1500" kern="100">
                          <a:latin typeface="Times New Roman"/>
                          <a:ea typeface="新細明體"/>
                          <a:cs typeface="Times New Roman"/>
                        </a:rPr>
                        <a:t>Sense of Responsibility</a:t>
                      </a:r>
                      <a:endParaRPr lang="zh-TW" sz="1500" kern="10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368338">
                <a:tc>
                  <a:txBody>
                    <a:bodyPr/>
                    <a:lstStyle/>
                    <a:p>
                      <a:pPr marL="342900" lvl="0" indent="-342900">
                        <a:spcAft>
                          <a:spcPts val="0"/>
                        </a:spcAft>
                        <a:buSzPts val="400"/>
                        <a:buFont typeface="Wingdings"/>
                        <a:buChar char=""/>
                        <a:tabLst>
                          <a:tab pos="160020" algn="l"/>
                        </a:tabLst>
                      </a:pPr>
                      <a:r>
                        <a:rPr lang="en-US" sz="1500" kern="100" dirty="0">
                          <a:latin typeface="Times New Roman"/>
                          <a:ea typeface="新細明體"/>
                          <a:cs typeface="Times New Roman"/>
                        </a:rPr>
                        <a:t>Social Harmony</a:t>
                      </a:r>
                      <a:endParaRPr lang="zh-TW" sz="1500" kern="100" dirty="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dirty="0">
                          <a:solidFill>
                            <a:srgbClr val="000000"/>
                          </a:solidFill>
                          <a:latin typeface="Times New Roman"/>
                          <a:ea typeface="新細明體"/>
                          <a:sym typeface="Wingdings 2"/>
                        </a:rPr>
                        <a:t></a:t>
                      </a:r>
                      <a:endParaRPr lang="zh-TW" sz="1500" dirty="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sym typeface="Wingdings 2"/>
                        </a:rPr>
                        <a:t></a:t>
                      </a:r>
                      <a:endParaRPr lang="zh-TW" sz="150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368338">
                <a:tc>
                  <a:txBody>
                    <a:bodyPr/>
                    <a:lstStyle/>
                    <a:p>
                      <a:pPr marL="342900" lvl="0" indent="-342900">
                        <a:spcAft>
                          <a:spcPts val="0"/>
                        </a:spcAft>
                        <a:buSzPts val="400"/>
                        <a:buFont typeface="Wingdings"/>
                        <a:buChar char=""/>
                        <a:tabLst>
                          <a:tab pos="160020" algn="l"/>
                        </a:tabLst>
                      </a:pPr>
                      <a:r>
                        <a:rPr lang="en-US" sz="1500" kern="100" dirty="0">
                          <a:latin typeface="Times New Roman"/>
                          <a:ea typeface="新細明體"/>
                          <a:cs typeface="Times New Roman"/>
                        </a:rPr>
                        <a:t>Well-behaved</a:t>
                      </a:r>
                      <a:endParaRPr lang="zh-TW" sz="1500" kern="100" dirty="0">
                        <a:latin typeface="Calibri"/>
                        <a:ea typeface="新細明體"/>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Times New Roman"/>
                          <a:ea typeface="新細明體"/>
                          <a:sym typeface="Wingdings 2"/>
                        </a:rPr>
                        <a:t></a:t>
                      </a:r>
                      <a:endParaRPr lang="zh-TW" sz="1500" dirty="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Times New Roman"/>
                          <a:ea typeface="新細明體"/>
                          <a:sym typeface="Wingdings 2"/>
                        </a:rPr>
                        <a:t></a:t>
                      </a:r>
                      <a:endParaRPr lang="zh-TW" sz="1500" dirty="0">
                        <a:solidFill>
                          <a:srgbClr val="000000"/>
                        </a:solidFill>
                        <a:latin typeface="Times New Roman"/>
                        <a:ea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a:xfrm>
            <a:off x="7924800" y="6519863"/>
            <a:ext cx="762000" cy="365125"/>
          </a:xfrm>
        </p:spPr>
        <p:txBody>
          <a:bodyPr/>
          <a:lstStyle/>
          <a:p>
            <a:pPr>
              <a:defRPr/>
            </a:pPr>
            <a:fld id="{9E84EA06-A31B-472E-856A-9D9B16C64A42}" type="slidenum">
              <a:rPr lang="zh-TW" altLang="en-US" smtClean="0"/>
              <a:pPr>
                <a:defRPr/>
              </a:pPr>
              <a:t>21</a:t>
            </a:fld>
            <a:endParaRPr lang="zh-TW"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857222"/>
            <a:ext cx="8229600" cy="857266"/>
          </a:xfrm>
        </p:spPr>
        <p:txBody>
          <a:bodyPr>
            <a:normAutofit fontScale="90000"/>
          </a:bodyPr>
          <a:lstStyle/>
          <a:p>
            <a:pPr eaLnBrk="1" fontAlgn="auto" hangingPunct="1">
              <a:spcAft>
                <a:spcPts val="0"/>
              </a:spcAft>
              <a:defRPr/>
            </a:pPr>
            <a:r>
              <a:rPr lang="en-US" dirty="0" smtClean="0">
                <a:latin typeface="Times New Roman" pitchFamily="18" charset="0"/>
                <a:cs typeface="Times New Roman" pitchFamily="18" charset="0"/>
              </a:rPr>
              <a:t>The Design of APASO-II Survey</a:t>
            </a:r>
            <a:endParaRPr lang="zh-TW" altLang="en-US" dirty="0">
              <a:latin typeface="Times New Roman" pitchFamily="18" charset="0"/>
              <a:cs typeface="Times New Roman" pitchFamily="18" charset="0"/>
            </a:endParaRPr>
          </a:p>
        </p:txBody>
      </p:sp>
      <p:sp>
        <p:nvSpPr>
          <p:cNvPr id="23555" name="內容版面配置區 2"/>
          <p:cNvSpPr>
            <a:spLocks noGrp="1"/>
          </p:cNvSpPr>
          <p:nvPr>
            <p:ph idx="1"/>
          </p:nvPr>
        </p:nvSpPr>
        <p:spPr>
          <a:xfrm>
            <a:off x="457200" y="2254250"/>
            <a:ext cx="8229600" cy="4389438"/>
          </a:xfrm>
        </p:spPr>
        <p:txBody>
          <a:bodyPr/>
          <a:lstStyle/>
          <a:p>
            <a:pPr eaLnBrk="1" hangingPunct="1"/>
            <a:r>
              <a:rPr lang="en-US" altLang="zh-TW" smtClean="0">
                <a:latin typeface="Times New Roman" pitchFamily="18" charset="0"/>
                <a:cs typeface="Times New Roman" pitchFamily="18" charset="0"/>
              </a:rPr>
              <a:t>Schools can administer APASO-II scales/subscales at different times of the school year to achieve different purposes, e.g. to assess the effectiveness of an intervention program or to monitor the development of their students across years</a:t>
            </a:r>
          </a:p>
          <a:p>
            <a:pPr eaLnBrk="1" hangingPunct="1"/>
            <a:r>
              <a:rPr lang="en-US" altLang="zh-TW" smtClean="0">
                <a:latin typeface="Times New Roman" pitchFamily="18" charset="0"/>
                <a:cs typeface="Times New Roman" pitchFamily="18" charset="0"/>
              </a:rPr>
              <a:t>Schools can also rotate the administration of scales across cohorts of students based on their developmental characteristics</a:t>
            </a:r>
          </a:p>
        </p:txBody>
      </p:sp>
      <p:sp>
        <p:nvSpPr>
          <p:cNvPr id="4" name="Slide Number Placeholder 3"/>
          <p:cNvSpPr>
            <a:spLocks noGrp="1"/>
          </p:cNvSpPr>
          <p:nvPr>
            <p:ph type="sldNum" sz="quarter" idx="12"/>
          </p:nvPr>
        </p:nvSpPr>
        <p:spPr/>
        <p:txBody>
          <a:bodyPr/>
          <a:lstStyle/>
          <a:p>
            <a:pPr>
              <a:defRPr/>
            </a:pPr>
            <a:fld id="{41877DDA-9CA9-4A90-ACC3-8F742F8CD042}" type="slidenum">
              <a:rPr lang="zh-TW" altLang="en-US" smtClean="0"/>
              <a:pPr>
                <a:defRPr/>
              </a:pPr>
              <a:t>22</a:t>
            </a:fld>
            <a:endParaRPr lang="zh-TW"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標題 1"/>
          <p:cNvSpPr>
            <a:spLocks noGrp="1"/>
          </p:cNvSpPr>
          <p:nvPr>
            <p:ph type="title"/>
          </p:nvPr>
        </p:nvSpPr>
        <p:spPr/>
        <p:txBody>
          <a:bodyPr/>
          <a:lstStyle/>
          <a:p>
            <a:pPr eaLnBrk="1" hangingPunct="1"/>
            <a:r>
              <a:rPr lang="en-US" altLang="zh-TW" smtClean="0">
                <a:latin typeface="Times New Roman" pitchFamily="18" charset="0"/>
                <a:cs typeface="Times New Roman" pitchFamily="18" charset="0"/>
              </a:rPr>
              <a:t>Pre-test/post-test Design </a:t>
            </a:r>
            <a:endParaRPr lang="zh-TW" altLang="en-US" smtClean="0">
              <a:latin typeface="Times New Roman" pitchFamily="18" charset="0"/>
              <a:cs typeface="Times New Roman" pitchFamily="18" charset="0"/>
            </a:endParaRPr>
          </a:p>
        </p:txBody>
      </p:sp>
      <p:sp>
        <p:nvSpPr>
          <p:cNvPr id="3" name="內容版面配置區 2"/>
          <p:cNvSpPr>
            <a:spLocks noGrp="1"/>
          </p:cNvSpPr>
          <p:nvPr>
            <p:ph idx="1"/>
          </p:nvPr>
        </p:nvSpPr>
        <p:spPr/>
        <p:txBody>
          <a:bodyPr>
            <a:normAutofit fontScale="92500"/>
          </a:bodyPr>
          <a:lstStyle/>
          <a:p>
            <a:pPr marL="274320" indent="-274320" eaLnBrk="1" fontAlgn="auto" hangingPunct="1">
              <a:spcAft>
                <a:spcPts val="0"/>
              </a:spcAft>
              <a:buClr>
                <a:schemeClr val="accent3"/>
              </a:buClr>
              <a:buFont typeface="Wingdings 2"/>
              <a:buChar char=""/>
              <a:defRPr/>
            </a:pPr>
            <a:r>
              <a:rPr lang="en-US" altLang="zh-TW" dirty="0">
                <a:latin typeface="Times New Roman" pitchFamily="18" charset="0"/>
                <a:cs typeface="Times New Roman" pitchFamily="18" charset="0"/>
              </a:rPr>
              <a:t>Some schools may be interested to know whether their intervention </a:t>
            </a:r>
            <a:r>
              <a:rPr lang="en-US" altLang="zh-TW" dirty="0" smtClean="0">
                <a:latin typeface="Times New Roman" pitchFamily="18" charset="0"/>
                <a:cs typeface="Times New Roman" pitchFamily="18" charset="0"/>
              </a:rPr>
              <a:t>program </a:t>
            </a:r>
            <a:r>
              <a:rPr lang="en-US" altLang="zh-TW" dirty="0">
                <a:latin typeface="Times New Roman" pitchFamily="18" charset="0"/>
                <a:cs typeface="Times New Roman" pitchFamily="18" charset="0"/>
              </a:rPr>
              <a:t>is effective. To achieve this purpose, schools can adopt the pre-test/post-test </a:t>
            </a:r>
            <a:r>
              <a:rPr lang="en-US" altLang="zh-TW" dirty="0" smtClean="0">
                <a:latin typeface="Times New Roman" pitchFamily="18" charset="0"/>
                <a:cs typeface="Times New Roman" pitchFamily="18" charset="0"/>
              </a:rPr>
              <a:t>design</a:t>
            </a:r>
            <a:endParaRPr lang="en-US" altLang="zh-TW" dirty="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en-US" altLang="zh-TW" dirty="0">
                <a:latin typeface="Times New Roman" pitchFamily="18" charset="0"/>
                <a:cs typeface="Times New Roman" pitchFamily="18" charset="0"/>
              </a:rPr>
              <a:t>For example, a school is planning to launch a courtesy campaign to improve students’ moral conduct. Before the </a:t>
            </a:r>
            <a:r>
              <a:rPr lang="en-US" altLang="zh-TW" dirty="0" smtClean="0">
                <a:latin typeface="Times New Roman" pitchFamily="18" charset="0"/>
                <a:cs typeface="Times New Roman" pitchFamily="18" charset="0"/>
              </a:rPr>
              <a:t>campaign</a:t>
            </a:r>
            <a:r>
              <a:rPr lang="en-US" altLang="zh-TW" dirty="0">
                <a:latin typeface="Times New Roman" pitchFamily="18" charset="0"/>
                <a:cs typeface="Times New Roman" pitchFamily="18" charset="0"/>
              </a:rPr>
              <a:t>, students need to complete a set of scales/subscales (which correspond to </a:t>
            </a:r>
            <a:r>
              <a:rPr lang="en-US" altLang="zh-TW" dirty="0" smtClean="0">
                <a:latin typeface="Times New Roman" pitchFamily="18" charset="0"/>
                <a:cs typeface="Times New Roman" pitchFamily="18" charset="0"/>
              </a:rPr>
              <a:t>school’s </a:t>
            </a:r>
            <a:r>
              <a:rPr lang="en-US" altLang="zh-TW" dirty="0">
                <a:latin typeface="Times New Roman" pitchFamily="18" charset="0"/>
                <a:cs typeface="Times New Roman" pitchFamily="18" charset="0"/>
              </a:rPr>
              <a:t>concern related to moral conduct); and after the campaign, students need to complete the same set of scales/subscales again. Post-test scores can then be compared with pre-test scores to examine whether there is improvement in students’ moral </a:t>
            </a:r>
            <a:r>
              <a:rPr lang="en-US" altLang="zh-TW" dirty="0" smtClean="0">
                <a:latin typeface="Times New Roman" pitchFamily="18" charset="0"/>
                <a:cs typeface="Times New Roman" pitchFamily="18" charset="0"/>
              </a:rPr>
              <a:t>conduct</a:t>
            </a:r>
            <a:endParaRPr lang="en-US" altLang="zh-TW" dirty="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endParaRPr lang="zh-TW" alt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AF7F29CD-CCD7-4AF1-9798-C3387B790C15}" type="slidenum">
              <a:rPr lang="zh-TW" altLang="en-US" sz="1400" smtClean="0"/>
              <a:pPr>
                <a:defRPr/>
              </a:pPr>
              <a:t>23</a:t>
            </a:fld>
            <a:endParaRPr lang="zh-TW" altLang="en-US" sz="1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標題 1"/>
          <p:cNvSpPr>
            <a:spLocks noGrp="1"/>
          </p:cNvSpPr>
          <p:nvPr>
            <p:ph type="title"/>
          </p:nvPr>
        </p:nvSpPr>
        <p:spPr/>
        <p:txBody>
          <a:bodyPr/>
          <a:lstStyle/>
          <a:p>
            <a:pPr eaLnBrk="1" hangingPunct="1"/>
            <a:r>
              <a:rPr lang="en-US" altLang="zh-TW" smtClean="0">
                <a:latin typeface="Times New Roman" pitchFamily="18" charset="0"/>
                <a:cs typeface="Times New Roman" pitchFamily="18" charset="0"/>
              </a:rPr>
              <a:t>Longitudinal Design </a:t>
            </a:r>
            <a:endParaRPr lang="zh-TW" altLang="en-US" smtClean="0">
              <a:latin typeface="Times New Roman" pitchFamily="18" charset="0"/>
              <a:cs typeface="Times New Roman" pitchFamily="18" charset="0"/>
            </a:endParaRPr>
          </a:p>
        </p:txBody>
      </p:sp>
      <p:sp>
        <p:nvSpPr>
          <p:cNvPr id="3" name="內容版面配置區 2"/>
          <p:cNvSpPr>
            <a:spLocks noGrp="1"/>
          </p:cNvSpPr>
          <p:nvPr>
            <p:ph idx="1"/>
          </p:nvPr>
        </p:nvSpPr>
        <p:spPr/>
        <p:txBody>
          <a:bodyPr>
            <a:normAutofit fontScale="92500"/>
          </a:bodyPr>
          <a:lstStyle/>
          <a:p>
            <a:pPr marL="274320" indent="-274320" eaLnBrk="1" fontAlgn="auto" hangingPunct="1">
              <a:spcAft>
                <a:spcPts val="0"/>
              </a:spcAft>
              <a:buClr>
                <a:schemeClr val="accent3"/>
              </a:buClr>
              <a:buFont typeface="Wingdings 2"/>
              <a:buChar char=""/>
              <a:defRPr/>
            </a:pPr>
            <a:r>
              <a:rPr lang="en-US" altLang="zh-TW" dirty="0">
                <a:latin typeface="Times New Roman" pitchFamily="18" charset="0"/>
                <a:cs typeface="Times New Roman" pitchFamily="18" charset="0"/>
              </a:rPr>
              <a:t>Some schools may be interested to track students’ development across years. To achieve this purpose, schools can adopt the longitudinal design. Every year students complete the same set of scales/subscales that correspond to schools’ key areas of developmental </a:t>
            </a:r>
            <a:r>
              <a:rPr lang="en-US" altLang="zh-TW" dirty="0" smtClean="0">
                <a:latin typeface="Times New Roman" pitchFamily="18" charset="0"/>
                <a:cs typeface="Times New Roman" pitchFamily="18" charset="0"/>
              </a:rPr>
              <a:t>concern</a:t>
            </a:r>
          </a:p>
          <a:p>
            <a:pPr marL="274320" indent="-274320" eaLnBrk="1" fontAlgn="auto" hangingPunct="1">
              <a:spcAft>
                <a:spcPts val="0"/>
              </a:spcAft>
              <a:buClr>
                <a:schemeClr val="accent3"/>
              </a:buClr>
              <a:buFont typeface="Wingdings 2"/>
              <a:buChar char=""/>
              <a:defRPr/>
            </a:pPr>
            <a:r>
              <a:rPr lang="en-US" altLang="zh-TW" dirty="0" smtClean="0">
                <a:latin typeface="Times New Roman" pitchFamily="18" charset="0"/>
                <a:cs typeface="Times New Roman" pitchFamily="18" charset="0"/>
              </a:rPr>
              <a:t>For </a:t>
            </a:r>
            <a:r>
              <a:rPr lang="en-US" altLang="zh-TW" dirty="0">
                <a:latin typeface="Times New Roman" pitchFamily="18" charset="0"/>
                <a:cs typeface="Times New Roman" pitchFamily="18" charset="0"/>
              </a:rPr>
              <a:t>example, if </a:t>
            </a:r>
            <a:r>
              <a:rPr lang="en-US" altLang="zh-TW" dirty="0" smtClean="0">
                <a:latin typeface="Times New Roman" pitchFamily="18" charset="0"/>
                <a:cs typeface="Times New Roman" pitchFamily="18" charset="0"/>
              </a:rPr>
              <a:t>a school’s </a:t>
            </a:r>
            <a:r>
              <a:rPr lang="en-US" altLang="zh-TW" dirty="0">
                <a:latin typeface="Times New Roman" pitchFamily="18" charset="0"/>
                <a:cs typeface="Times New Roman" pitchFamily="18" charset="0"/>
              </a:rPr>
              <a:t>concern is on students’ social relationships, then students need to complete annually a set of relevant scales like social integration, teacher-student relationship, </a:t>
            </a:r>
            <a:r>
              <a:rPr lang="en-US" altLang="zh-TW" dirty="0" smtClean="0">
                <a:latin typeface="Times New Roman" pitchFamily="18" charset="0"/>
                <a:cs typeface="Times New Roman" pitchFamily="18" charset="0"/>
              </a:rPr>
              <a:t>interpersonal relationships</a:t>
            </a:r>
            <a:r>
              <a:rPr lang="en-US" altLang="zh-TW" dirty="0">
                <a:latin typeface="Times New Roman" pitchFamily="18" charset="0"/>
                <a:cs typeface="Times New Roman" pitchFamily="18" charset="0"/>
              </a:rPr>
              <a:t>, affiliation, social concern, parent relationships, peer relation </a:t>
            </a:r>
            <a:r>
              <a:rPr lang="en-US" altLang="zh-TW" dirty="0" smtClean="0">
                <a:latin typeface="Times New Roman" pitchFamily="18" charset="0"/>
                <a:cs typeface="Times New Roman" pitchFamily="18" charset="0"/>
              </a:rPr>
              <a:t>and/or </a:t>
            </a:r>
            <a:r>
              <a:rPr lang="en-US" altLang="zh-TW" dirty="0">
                <a:latin typeface="Times New Roman" pitchFamily="18" charset="0"/>
                <a:cs typeface="Times New Roman" pitchFamily="18" charset="0"/>
              </a:rPr>
              <a:t>social </a:t>
            </a:r>
            <a:r>
              <a:rPr lang="en-US" altLang="zh-TW" dirty="0" smtClean="0">
                <a:latin typeface="Times New Roman" pitchFamily="18" charset="0"/>
                <a:cs typeface="Times New Roman" pitchFamily="18" charset="0"/>
              </a:rPr>
              <a:t>harmony </a:t>
            </a:r>
            <a:endParaRPr lang="zh-TW" alt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AEFA39FE-7651-4A35-93B7-9444F059E57C}" type="slidenum">
              <a:rPr lang="zh-TW" altLang="en-US" sz="1400" smtClean="0"/>
              <a:pPr>
                <a:defRPr/>
              </a:pPr>
              <a:t>24</a:t>
            </a:fld>
            <a:endParaRPr lang="zh-TW" altLang="en-US" sz="1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eaLnBrk="1" fontAlgn="auto" hangingPunct="1">
              <a:spcAft>
                <a:spcPts val="0"/>
              </a:spcAft>
              <a:defRPr/>
            </a:pPr>
            <a:r>
              <a:rPr lang="en-US" altLang="zh-TW" dirty="0">
                <a:latin typeface="Times New Roman" pitchFamily="18" charset="0"/>
                <a:cs typeface="Times New Roman" pitchFamily="18" charset="0"/>
              </a:rPr>
              <a:t>Developmentally Sensitive Strategy </a:t>
            </a:r>
            <a:endParaRPr lang="zh-TW" altLang="en-US" dirty="0">
              <a:latin typeface="Times New Roman" pitchFamily="18" charset="0"/>
              <a:cs typeface="Times New Roman" pitchFamily="18" charset="0"/>
            </a:endParaRPr>
          </a:p>
        </p:txBody>
      </p:sp>
      <p:sp>
        <p:nvSpPr>
          <p:cNvPr id="26627" name="內容版面配置區 2"/>
          <p:cNvSpPr>
            <a:spLocks noGrp="1"/>
          </p:cNvSpPr>
          <p:nvPr>
            <p:ph idx="1"/>
          </p:nvPr>
        </p:nvSpPr>
        <p:spPr/>
        <p:txBody>
          <a:bodyPr/>
          <a:lstStyle/>
          <a:p>
            <a:pPr eaLnBrk="1" hangingPunct="1"/>
            <a:r>
              <a:rPr lang="en-US" altLang="zh-TW" smtClean="0">
                <a:latin typeface="Times New Roman" pitchFamily="18" charset="0"/>
                <a:cs typeface="Times New Roman" pitchFamily="18" charset="0"/>
              </a:rPr>
              <a:t>Schools may rotate the administration of scales across cohorts of students based on their developmental characteristics. This means schools may administer different scales for different grade levels of students</a:t>
            </a:r>
          </a:p>
        </p:txBody>
      </p:sp>
      <p:sp>
        <p:nvSpPr>
          <p:cNvPr id="4" name="Slide Number Placeholder 3"/>
          <p:cNvSpPr>
            <a:spLocks noGrp="1"/>
          </p:cNvSpPr>
          <p:nvPr>
            <p:ph type="sldNum" sz="quarter" idx="12"/>
          </p:nvPr>
        </p:nvSpPr>
        <p:spPr/>
        <p:txBody>
          <a:bodyPr/>
          <a:lstStyle/>
          <a:p>
            <a:pPr>
              <a:defRPr/>
            </a:pPr>
            <a:fld id="{FA7988C9-E819-4BA6-89A5-55CBC8B0E7D2}" type="slidenum">
              <a:rPr lang="zh-TW" altLang="en-US" sz="1400" smtClean="0"/>
              <a:pPr>
                <a:defRPr/>
              </a:pPr>
              <a:t>25</a:t>
            </a:fld>
            <a:endParaRPr lang="zh-TW" altLang="en-US" sz="1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95308"/>
            <a:ext cx="8229600" cy="776304"/>
          </a:xfrm>
        </p:spPr>
        <p:txBody>
          <a:bodyPr/>
          <a:lstStyle/>
          <a:p>
            <a:r>
              <a:rPr lang="en-US" dirty="0" smtClean="0">
                <a:latin typeface="Times New Roman" pitchFamily="18" charset="0"/>
                <a:cs typeface="Times New Roman" pitchFamily="18" charset="0"/>
              </a:rPr>
              <a:t>Group Discussion</a:t>
            </a:r>
            <a:endParaRPr lang="zh-TW" altLang="en-US" dirty="0">
              <a:latin typeface="Times New Roman" pitchFamily="18" charset="0"/>
              <a:cs typeface="Times New Roman" pitchFamily="18" charset="0"/>
            </a:endParaRPr>
          </a:p>
        </p:txBody>
      </p:sp>
      <p:sp>
        <p:nvSpPr>
          <p:cNvPr id="3" name="內容版面配置區 2"/>
          <p:cNvSpPr>
            <a:spLocks noGrp="1"/>
          </p:cNvSpPr>
          <p:nvPr>
            <p:ph idx="1"/>
          </p:nvPr>
        </p:nvSpPr>
        <p:spPr>
          <a:xfrm>
            <a:off x="214282" y="1754207"/>
            <a:ext cx="8786874" cy="4746627"/>
          </a:xfrm>
        </p:spPr>
        <p:txBody>
          <a:bodyPr/>
          <a:lstStyle/>
          <a:p>
            <a:r>
              <a:rPr lang="en-US" sz="2200" dirty="0" smtClean="0">
                <a:latin typeface="Times New Roman" pitchFamily="18" charset="0"/>
                <a:cs typeface="Times New Roman" pitchFamily="18" charset="0"/>
              </a:rPr>
              <a:t>Let us suppose that your school is planning to implement an annual self-assessment </a:t>
            </a:r>
            <a:r>
              <a:rPr lang="en-US" sz="2200" dirty="0" err="1" smtClean="0">
                <a:latin typeface="Times New Roman" pitchFamily="18" charset="0"/>
                <a:cs typeface="Times New Roman" pitchFamily="18" charset="0"/>
              </a:rPr>
              <a:t>programme</a:t>
            </a:r>
            <a:r>
              <a:rPr lang="en-US" sz="2200" dirty="0" smtClean="0">
                <a:latin typeface="Times New Roman" pitchFamily="18" charset="0"/>
                <a:cs typeface="Times New Roman" pitchFamily="18" charset="0"/>
              </a:rPr>
              <a:t> regarding “Student Attitude and Behavior”. It will primarily focus on student attitude toward school, student interpersonal relationships and their values. Please respond to the following questions:</a:t>
            </a:r>
            <a:endParaRPr lang="zh-TW" altLang="en-US" sz="2200" dirty="0" smtClean="0">
              <a:latin typeface="Times New Roman" pitchFamily="18" charset="0"/>
              <a:cs typeface="Times New Roman" pitchFamily="18" charset="0"/>
            </a:endParaRPr>
          </a:p>
          <a:p>
            <a:pPr>
              <a:buNone/>
            </a:pPr>
            <a:endParaRPr lang="zh-TW" altLang="en-US" sz="22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1. Among the scales and subscales, which would you select for your </a:t>
            </a:r>
            <a:r>
              <a:rPr lang="en-US" sz="2200" dirty="0" err="1" smtClean="0">
                <a:latin typeface="Times New Roman" pitchFamily="18" charset="0"/>
                <a:cs typeface="Times New Roman" pitchFamily="18" charset="0"/>
              </a:rPr>
              <a:t>programme</a:t>
            </a:r>
            <a:r>
              <a:rPr lang="en-US" sz="2200" dirty="0" smtClean="0">
                <a:latin typeface="Times New Roman" pitchFamily="18" charset="0"/>
                <a:cs typeface="Times New Roman" pitchFamily="18" charset="0"/>
              </a:rPr>
              <a:t>? Why so?</a:t>
            </a:r>
            <a:endParaRPr lang="zh-TW" altLang="en-US" sz="22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 2. How would you make appropriate arrangement for your students to respond to the survey? For example, in terms of venue, time allocation and required manpower.</a:t>
            </a:r>
            <a:endParaRPr lang="zh-TW" altLang="en-US" sz="22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 3. Based on the data analysis, what would you do as follow-up action if your student performance on a certain measurement is not satisfactory?</a:t>
            </a:r>
            <a:endParaRPr lang="zh-TW" altLang="en-US" sz="2200" dirty="0" smtClean="0">
              <a:latin typeface="Times New Roman" pitchFamily="18" charset="0"/>
              <a:cs typeface="Times New Roman" pitchFamily="18" charset="0"/>
            </a:endParaRPr>
          </a:p>
          <a:p>
            <a:endParaRPr lang="zh-TW" altLang="en-US" sz="2200" dirty="0"/>
          </a:p>
        </p:txBody>
      </p:sp>
      <p:sp>
        <p:nvSpPr>
          <p:cNvPr id="4" name="投影片編號版面配置區 3"/>
          <p:cNvSpPr>
            <a:spLocks noGrp="1"/>
          </p:cNvSpPr>
          <p:nvPr>
            <p:ph type="sldNum" sz="quarter" idx="12"/>
          </p:nvPr>
        </p:nvSpPr>
        <p:spPr/>
        <p:txBody>
          <a:bodyPr/>
          <a:lstStyle/>
          <a:p>
            <a:pPr>
              <a:defRPr/>
            </a:pPr>
            <a:fld id="{AB36C693-5289-42C7-872F-DD73F3C366F6}" type="slidenum">
              <a:rPr lang="zh-TW" altLang="en-US" smtClean="0"/>
              <a:pPr>
                <a:defRPr/>
              </a:pPr>
              <a:t>26</a:t>
            </a:fld>
            <a:endParaRPr lang="zh-TW"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標題 1"/>
          <p:cNvSpPr>
            <a:spLocks noGrp="1"/>
          </p:cNvSpPr>
          <p:nvPr>
            <p:ph type="title"/>
          </p:nvPr>
        </p:nvSpPr>
        <p:spPr/>
        <p:txBody>
          <a:bodyPr/>
          <a:lstStyle/>
          <a:p>
            <a:pPr eaLnBrk="1" hangingPunct="1"/>
            <a:r>
              <a:rPr lang="en-US" altLang="zh-TW" smtClean="0">
                <a:latin typeface="Times New Roman" pitchFamily="18" charset="0"/>
                <a:cs typeface="Times New Roman" pitchFamily="18" charset="0"/>
              </a:rPr>
              <a:t>Reports in APASO-II</a:t>
            </a:r>
            <a:endParaRPr lang="zh-TW" altLang="en-US" smtClean="0">
              <a:latin typeface="Times New Roman" pitchFamily="18" charset="0"/>
              <a:cs typeface="Times New Roman" pitchFamily="18" charset="0"/>
            </a:endParaRPr>
          </a:p>
        </p:txBody>
      </p:sp>
      <p:sp>
        <p:nvSpPr>
          <p:cNvPr id="27651" name="內容版面配置區 2"/>
          <p:cNvSpPr>
            <a:spLocks noGrp="1"/>
          </p:cNvSpPr>
          <p:nvPr>
            <p:ph idx="1"/>
          </p:nvPr>
        </p:nvSpPr>
        <p:spPr/>
        <p:txBody>
          <a:bodyPr/>
          <a:lstStyle/>
          <a:p>
            <a:pPr eaLnBrk="1" hangingPunct="1"/>
            <a:r>
              <a:rPr lang="en-US" altLang="zh-TW" smtClean="0">
                <a:latin typeface="Times New Roman" pitchFamily="18" charset="0"/>
                <a:cs typeface="Times New Roman" pitchFamily="18" charset="0"/>
              </a:rPr>
              <a:t>Mean plot</a:t>
            </a:r>
          </a:p>
          <a:p>
            <a:pPr eaLnBrk="1" hangingPunct="1"/>
            <a:r>
              <a:rPr lang="en-US" altLang="zh-TW" smtClean="0">
                <a:latin typeface="Times New Roman" pitchFamily="18" charset="0"/>
                <a:cs typeface="Times New Roman" pitchFamily="18" charset="0"/>
              </a:rPr>
              <a:t>Box Plot</a:t>
            </a:r>
          </a:p>
          <a:p>
            <a:pPr eaLnBrk="1" hangingPunct="1"/>
            <a:r>
              <a:rPr lang="en-US" altLang="zh-TW" smtClean="0">
                <a:latin typeface="Times New Roman" pitchFamily="18" charset="0"/>
                <a:cs typeface="Times New Roman" pitchFamily="18" charset="0"/>
              </a:rPr>
              <a:t>Item Bar Chart</a:t>
            </a:r>
          </a:p>
          <a:p>
            <a:pPr eaLnBrk="1" hangingPunct="1"/>
            <a:r>
              <a:rPr lang="en-US" altLang="zh-TW" smtClean="0">
                <a:latin typeface="Times New Roman" pitchFamily="18" charset="0"/>
                <a:cs typeface="Times New Roman" pitchFamily="18" charset="0"/>
              </a:rPr>
              <a:t>Cross-year Comparison Plot (only available for “School Attitude” scale)</a:t>
            </a:r>
            <a:endParaRPr lang="zh-TW" altLang="en-US"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C045A0BD-1885-4FF7-895A-DF7C853AE686}" type="slidenum">
              <a:rPr lang="zh-TW" altLang="en-US" smtClean="0"/>
              <a:pPr>
                <a:defRPr/>
              </a:pPr>
              <a:t>27</a:t>
            </a:fld>
            <a:endParaRPr lang="zh-TW"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標題 1"/>
          <p:cNvSpPr>
            <a:spLocks noGrp="1"/>
          </p:cNvSpPr>
          <p:nvPr>
            <p:ph type="title"/>
          </p:nvPr>
        </p:nvSpPr>
        <p:spPr>
          <a:xfrm>
            <a:off x="457200" y="857232"/>
            <a:ext cx="8229600" cy="847742"/>
          </a:xfrm>
        </p:spPr>
        <p:txBody>
          <a:bodyPr/>
          <a:lstStyle/>
          <a:p>
            <a:pPr eaLnBrk="1" hangingPunct="1"/>
            <a:r>
              <a:rPr lang="en-US" altLang="zh-TW" dirty="0" smtClean="0">
                <a:latin typeface="Times New Roman" pitchFamily="18" charset="0"/>
                <a:cs typeface="Times New Roman" pitchFamily="18" charset="0"/>
              </a:rPr>
              <a:t>Mean Plot</a:t>
            </a:r>
            <a:endParaRPr lang="zh-TW" altLang="en-US" dirty="0" smtClean="0">
              <a:latin typeface="Times New Roman" pitchFamily="18" charset="0"/>
              <a:cs typeface="Times New Roman" pitchFamily="18" charset="0"/>
            </a:endParaRPr>
          </a:p>
        </p:txBody>
      </p:sp>
      <p:sp>
        <p:nvSpPr>
          <p:cNvPr id="28675" name="內容版面配置區 2"/>
          <p:cNvSpPr>
            <a:spLocks noGrp="1"/>
          </p:cNvSpPr>
          <p:nvPr>
            <p:ph idx="1"/>
          </p:nvPr>
        </p:nvSpPr>
        <p:spPr/>
        <p:txBody>
          <a:bodyPr/>
          <a:lstStyle/>
          <a:p>
            <a:r>
              <a:rPr lang="en-US" dirty="0" smtClean="0">
                <a:latin typeface="Times New Roman" pitchFamily="18" charset="0"/>
                <a:cs typeface="Times New Roman" pitchFamily="18" charset="0"/>
              </a:rPr>
              <a:t>The following graph gives means and confidence intervals on a particular scale</a:t>
            </a:r>
          </a:p>
          <a:p>
            <a:r>
              <a:rPr lang="en-US" dirty="0" smtClean="0">
                <a:latin typeface="Times New Roman" pitchFamily="18" charset="0"/>
                <a:cs typeface="Times New Roman" pitchFamily="18" charset="0"/>
              </a:rPr>
              <a:t>The dots indicate the Hong Kong norm whereas the small cross with upper and lower bounds gives the means and confidence intervals for a particular school</a:t>
            </a:r>
            <a:endParaRPr lang="zh-TW" alt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EC1ECEE6-CD71-4CAD-A440-2702121E8AC9}" type="slidenum">
              <a:rPr lang="zh-TW" altLang="en-US" smtClean="0"/>
              <a:pPr>
                <a:defRPr/>
              </a:pPr>
              <a:t>28</a:t>
            </a:fld>
            <a:endParaRPr lang="zh-TW"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4CA83EA4-BC66-40A9-B876-0CE2F14CA783}" type="slidenum">
              <a:rPr lang="zh-TW" altLang="en-US" smtClean="0"/>
              <a:pPr>
                <a:defRPr/>
              </a:pPr>
              <a:t>29</a:t>
            </a:fld>
            <a:endParaRPr lang="zh-TW" altLang="en-US"/>
          </a:p>
        </p:txBody>
      </p:sp>
      <p:pic>
        <p:nvPicPr>
          <p:cNvPr id="4" name="圖片 3" descr="Snap1.jpg"/>
          <p:cNvPicPr/>
          <p:nvPr/>
        </p:nvPicPr>
        <p:blipFill>
          <a:blip r:embed="rId2"/>
          <a:stretch>
            <a:fillRect/>
          </a:stretch>
        </p:blipFill>
        <p:spPr>
          <a:xfrm>
            <a:off x="500034" y="1071546"/>
            <a:ext cx="8358214" cy="528641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857232"/>
            <a:ext cx="8229600" cy="776304"/>
          </a:xfrm>
        </p:spPr>
        <p:txBody>
          <a:bodyPr/>
          <a:lstStyle/>
          <a:p>
            <a:r>
              <a:rPr lang="en-US" dirty="0" smtClean="0">
                <a:latin typeface="Times New Roman" pitchFamily="18" charset="0"/>
                <a:cs typeface="Times New Roman" pitchFamily="18" charset="0"/>
              </a:rPr>
              <a:t>Unit Two</a:t>
            </a:r>
            <a:endParaRPr lang="zh-TW" altLang="en-US" dirty="0">
              <a:latin typeface="Times New Roman" pitchFamily="18" charset="0"/>
              <a:cs typeface="Times New Roman" pitchFamily="18" charset="0"/>
            </a:endParaRPr>
          </a:p>
        </p:txBody>
      </p:sp>
      <p:sp>
        <p:nvSpPr>
          <p:cNvPr id="3" name="內容版面配置區 2"/>
          <p:cNvSpPr>
            <a:spLocks noGrp="1"/>
          </p:cNvSpPr>
          <p:nvPr>
            <p:ph idx="1"/>
          </p:nvPr>
        </p:nvSpPr>
        <p:spPr>
          <a:xfrm>
            <a:off x="457200" y="1785926"/>
            <a:ext cx="8229600" cy="4389437"/>
          </a:xfrm>
        </p:spPr>
        <p:txBody>
          <a:bodyPr/>
          <a:lstStyle/>
          <a:p>
            <a:r>
              <a:rPr lang="en-US" sz="2800" dirty="0" smtClean="0"/>
              <a:t>In this unit, participants will learn the following:</a:t>
            </a:r>
            <a:endParaRPr lang="zh-TW" altLang="en-US" sz="2800" dirty="0" smtClean="0"/>
          </a:p>
          <a:p>
            <a:pPr>
              <a:buNone/>
            </a:pPr>
            <a:endParaRPr lang="en-US" sz="2800" dirty="0" smtClean="0"/>
          </a:p>
          <a:p>
            <a:pPr lvl="0"/>
            <a:r>
              <a:rPr lang="en-US" sz="2800" dirty="0" smtClean="0"/>
              <a:t>How to publish APASO-II user-defined and pre-defined surveys using “online” and “offline” modes in ESDA</a:t>
            </a:r>
            <a:endParaRPr lang="zh-TW" altLang="en-US" sz="2800" dirty="0" smtClean="0"/>
          </a:p>
          <a:p>
            <a:pPr lvl="0"/>
            <a:r>
              <a:rPr lang="en-US" sz="2800" dirty="0" smtClean="0"/>
              <a:t>How to complete APASO-II surveys in “online mode”</a:t>
            </a:r>
            <a:endParaRPr lang="zh-TW" altLang="en-US" sz="2800" dirty="0" smtClean="0"/>
          </a:p>
          <a:p>
            <a:pPr lvl="0"/>
            <a:r>
              <a:rPr lang="en-US" sz="2800" dirty="0" smtClean="0"/>
              <a:t>How to check the status of implementation of a survey</a:t>
            </a:r>
            <a:endParaRPr lang="zh-TW" altLang="en-US" sz="2800" dirty="0" smtClean="0"/>
          </a:p>
          <a:p>
            <a:r>
              <a:rPr lang="en-US" sz="2800" dirty="0" smtClean="0"/>
              <a:t>How to import survey data offline</a:t>
            </a:r>
            <a:endParaRPr lang="zh-TW" altLang="en-US" sz="2800" dirty="0"/>
          </a:p>
        </p:txBody>
      </p:sp>
      <p:sp>
        <p:nvSpPr>
          <p:cNvPr id="4" name="投影片編號版面配置區 3"/>
          <p:cNvSpPr>
            <a:spLocks noGrp="1"/>
          </p:cNvSpPr>
          <p:nvPr>
            <p:ph type="sldNum" sz="quarter" idx="12"/>
          </p:nvPr>
        </p:nvSpPr>
        <p:spPr/>
        <p:txBody>
          <a:bodyPr/>
          <a:lstStyle/>
          <a:p>
            <a:pPr>
              <a:defRPr/>
            </a:pPr>
            <a:fld id="{0801D74D-899A-42E9-8857-937091012507}" type="slidenum">
              <a:rPr lang="zh-TW" altLang="en-US" smtClean="0"/>
              <a:pPr>
                <a:defRPr/>
              </a:pPr>
              <a:t>3</a:t>
            </a:fld>
            <a:endParaRPr lang="zh-TW"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9EEA4CFC-5922-4253-B6EF-60EBCF993032}" type="slidenum">
              <a:rPr lang="zh-TW" altLang="en-US" smtClean="0"/>
              <a:pPr>
                <a:defRPr/>
              </a:pPr>
              <a:t>30</a:t>
            </a:fld>
            <a:endParaRPr lang="zh-TW" altLang="en-US"/>
          </a:p>
        </p:txBody>
      </p:sp>
      <p:pic>
        <p:nvPicPr>
          <p:cNvPr id="4" name="圖片 3" descr="Snap2.jpg"/>
          <p:cNvPicPr/>
          <p:nvPr/>
        </p:nvPicPr>
        <p:blipFill>
          <a:blip r:embed="rId2"/>
          <a:stretch>
            <a:fillRect/>
          </a:stretch>
        </p:blipFill>
        <p:spPr>
          <a:xfrm>
            <a:off x="71406" y="1357298"/>
            <a:ext cx="9001156" cy="4929222"/>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標題 1"/>
          <p:cNvSpPr>
            <a:spLocks noGrp="1"/>
          </p:cNvSpPr>
          <p:nvPr>
            <p:ph type="title"/>
          </p:nvPr>
        </p:nvSpPr>
        <p:spPr>
          <a:xfrm>
            <a:off x="457200" y="714356"/>
            <a:ext cx="8229600" cy="704866"/>
          </a:xfrm>
        </p:spPr>
        <p:txBody>
          <a:bodyPr/>
          <a:lstStyle/>
          <a:p>
            <a:pPr eaLnBrk="1" hangingPunct="1"/>
            <a:r>
              <a:rPr lang="en-US" altLang="zh-TW" dirty="0" smtClean="0">
                <a:latin typeface="Times New Roman" pitchFamily="18" charset="0"/>
                <a:cs typeface="Times New Roman" pitchFamily="18" charset="0"/>
              </a:rPr>
              <a:t>Raw Score and </a:t>
            </a:r>
            <a:r>
              <a:rPr lang="en-US" altLang="zh-TW" dirty="0" err="1" smtClean="0">
                <a:latin typeface="Times New Roman" pitchFamily="18" charset="0"/>
                <a:cs typeface="Times New Roman" pitchFamily="18" charset="0"/>
              </a:rPr>
              <a:t>Rasch</a:t>
            </a:r>
            <a:r>
              <a:rPr lang="en-US" altLang="zh-TW" dirty="0" smtClean="0">
                <a:latin typeface="Times New Roman" pitchFamily="18" charset="0"/>
                <a:cs typeface="Times New Roman" pitchFamily="18" charset="0"/>
              </a:rPr>
              <a:t> Score</a:t>
            </a:r>
            <a:endParaRPr lang="zh-TW" altLang="en-US" dirty="0" smtClean="0">
              <a:latin typeface="Times New Roman" pitchFamily="18" charset="0"/>
              <a:cs typeface="Times New Roman" pitchFamily="18" charset="0"/>
            </a:endParaRPr>
          </a:p>
        </p:txBody>
      </p:sp>
      <p:sp>
        <p:nvSpPr>
          <p:cNvPr id="40963" name="內容版面配置區 2"/>
          <p:cNvSpPr>
            <a:spLocks noGrp="1"/>
          </p:cNvSpPr>
          <p:nvPr>
            <p:ph idx="1"/>
          </p:nvPr>
        </p:nvSpPr>
        <p:spPr>
          <a:xfrm>
            <a:off x="357158" y="1428736"/>
            <a:ext cx="8472488" cy="4389437"/>
          </a:xfrm>
        </p:spPr>
        <p:txBody>
          <a:bodyPr/>
          <a:lstStyle/>
          <a:p>
            <a:r>
              <a:rPr lang="en-US" sz="2000" dirty="0" smtClean="0">
                <a:latin typeface="Times New Roman" pitchFamily="18" charset="0"/>
                <a:cs typeface="Times New Roman" pitchFamily="18" charset="0"/>
              </a:rPr>
              <a:t>The advantage of using raw scores is that interpretation can be anchored upon the original response scale (Strongly Disagree coded as 1, Disagree coded as 2, Agree coded as 3, Strongly Agree coded as 4). If the scale mean is above 2.5, there is reason to believe that the students on average have positive attitudes. However, how they really measure will have to depend on whether the mean for this group of students is above or below the norm (in raw scores). In other words, analysis using raw scores gives substantive meaning anchored on the items and the response scale.</a:t>
            </a:r>
            <a:endParaRPr lang="zh-TW" alt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disadvantage of using raw scores is that the scale is not linear. The distance between a pair of adjacent categories, say 1 (Strongly Disagree) and 2 (Disagree), is not the same as that between another pair of adjacent categories, say 2 (Disagree) and 3 (Agree), making interpretation of the meaning of distance on the scale difficult. Non-linearity is particularly prominent at the two ends of the scale.</a:t>
            </a:r>
            <a:endParaRPr lang="zh-TW" altLang="en-US" sz="20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0CDD4B3E-D04F-4950-B9E1-AFB081AAFE91}" type="slidenum">
              <a:rPr lang="zh-TW" altLang="en-US" smtClean="0"/>
              <a:pPr>
                <a:defRPr/>
              </a:pPr>
              <a:t>31</a:t>
            </a:fld>
            <a:endParaRPr lang="zh-TW"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向右箭號 21"/>
          <p:cNvSpPr/>
          <p:nvPr/>
        </p:nvSpPr>
        <p:spPr>
          <a:xfrm>
            <a:off x="2357422" y="2857496"/>
            <a:ext cx="3357586" cy="928694"/>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zh-TW" altLang="en-US"/>
          </a:p>
        </p:txBody>
      </p:sp>
      <p:sp>
        <p:nvSpPr>
          <p:cNvPr id="2" name="投影片編號版面配置區 1"/>
          <p:cNvSpPr>
            <a:spLocks noGrp="1"/>
          </p:cNvSpPr>
          <p:nvPr>
            <p:ph type="sldNum" sz="quarter" idx="12"/>
          </p:nvPr>
        </p:nvSpPr>
        <p:spPr/>
        <p:txBody>
          <a:bodyPr/>
          <a:lstStyle/>
          <a:p>
            <a:pPr>
              <a:defRPr/>
            </a:pPr>
            <a:fld id="{6EE779E7-F92F-4497-9C80-2ECC0B8A3B37}" type="slidenum">
              <a:rPr lang="zh-TW" altLang="en-US" smtClean="0"/>
              <a:pPr>
                <a:defRPr/>
              </a:pPr>
              <a:t>32</a:t>
            </a:fld>
            <a:endParaRPr lang="zh-TW" altLang="en-US"/>
          </a:p>
        </p:txBody>
      </p:sp>
      <p:sp>
        <p:nvSpPr>
          <p:cNvPr id="5" name="矩形 4"/>
          <p:cNvSpPr/>
          <p:nvPr/>
        </p:nvSpPr>
        <p:spPr>
          <a:xfrm>
            <a:off x="1285852" y="2357430"/>
            <a:ext cx="714380" cy="3500462"/>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kumimoji="0" lang="zh-TW" altLang="en-US" sz="3200" b="1" dirty="0" smtClean="0">
              <a:solidFill>
                <a:schemeClr val="dk1"/>
              </a:solidFill>
            </a:endParaRPr>
          </a:p>
        </p:txBody>
      </p:sp>
      <p:sp>
        <p:nvSpPr>
          <p:cNvPr id="6" name="矩形 5"/>
          <p:cNvSpPr/>
          <p:nvPr/>
        </p:nvSpPr>
        <p:spPr>
          <a:xfrm>
            <a:off x="3000364" y="2357430"/>
            <a:ext cx="714380" cy="3500462"/>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kumimoji="0" lang="zh-TW" altLang="en-US" sz="3200" b="1" dirty="0" smtClean="0">
              <a:solidFill>
                <a:schemeClr val="dk1"/>
              </a:solidFill>
            </a:endParaRPr>
          </a:p>
        </p:txBody>
      </p:sp>
      <p:cxnSp>
        <p:nvCxnSpPr>
          <p:cNvPr id="8" name="直線接點 7"/>
          <p:cNvCxnSpPr/>
          <p:nvPr/>
        </p:nvCxnSpPr>
        <p:spPr>
          <a:xfrm>
            <a:off x="1285852" y="2855908"/>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線接點 8"/>
          <p:cNvCxnSpPr/>
          <p:nvPr/>
        </p:nvCxnSpPr>
        <p:spPr>
          <a:xfrm>
            <a:off x="1285852" y="3286124"/>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線接點 9"/>
          <p:cNvCxnSpPr/>
          <p:nvPr/>
        </p:nvCxnSpPr>
        <p:spPr>
          <a:xfrm>
            <a:off x="1285852" y="3713164"/>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接點 10"/>
          <p:cNvCxnSpPr/>
          <p:nvPr/>
        </p:nvCxnSpPr>
        <p:spPr>
          <a:xfrm>
            <a:off x="1285852" y="4141792"/>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線接點 11"/>
          <p:cNvCxnSpPr/>
          <p:nvPr/>
        </p:nvCxnSpPr>
        <p:spPr>
          <a:xfrm>
            <a:off x="3000364" y="2784470"/>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線接點 12"/>
          <p:cNvCxnSpPr/>
          <p:nvPr/>
        </p:nvCxnSpPr>
        <p:spPr>
          <a:xfrm>
            <a:off x="3000364" y="3643314"/>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線接點 13"/>
          <p:cNvCxnSpPr/>
          <p:nvPr/>
        </p:nvCxnSpPr>
        <p:spPr>
          <a:xfrm>
            <a:off x="3000364" y="4572008"/>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線接點 14"/>
          <p:cNvCxnSpPr/>
          <p:nvPr/>
        </p:nvCxnSpPr>
        <p:spPr>
          <a:xfrm>
            <a:off x="3000364" y="5357826"/>
            <a:ext cx="571504"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 name="向右箭號 22"/>
          <p:cNvSpPr/>
          <p:nvPr/>
        </p:nvSpPr>
        <p:spPr>
          <a:xfrm>
            <a:off x="4357686" y="4143380"/>
            <a:ext cx="1357322" cy="928694"/>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zh-TW" altLang="en-US"/>
          </a:p>
        </p:txBody>
      </p:sp>
      <p:sp>
        <p:nvSpPr>
          <p:cNvPr id="24" name="文字方塊 23"/>
          <p:cNvSpPr txBox="1"/>
          <p:nvPr/>
        </p:nvSpPr>
        <p:spPr>
          <a:xfrm>
            <a:off x="857224" y="3143248"/>
            <a:ext cx="571504"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3.9</a:t>
            </a:r>
            <a:endParaRPr lang="zh-TW" altLang="en-US" sz="1600" dirty="0" smtClean="0">
              <a:latin typeface="Times New Roman" pitchFamily="18" charset="0"/>
              <a:cs typeface="Times New Roman" pitchFamily="18" charset="0"/>
            </a:endParaRPr>
          </a:p>
        </p:txBody>
      </p:sp>
      <p:sp>
        <p:nvSpPr>
          <p:cNvPr id="25" name="文字方塊 24"/>
          <p:cNvSpPr txBox="1"/>
          <p:nvPr/>
        </p:nvSpPr>
        <p:spPr>
          <a:xfrm>
            <a:off x="866748" y="3519074"/>
            <a:ext cx="561980"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3.8</a:t>
            </a:r>
            <a:endParaRPr lang="zh-TW" altLang="en-US" sz="1600" dirty="0">
              <a:latin typeface="Times New Roman" pitchFamily="18" charset="0"/>
              <a:cs typeface="Times New Roman" pitchFamily="18" charset="0"/>
            </a:endParaRPr>
          </a:p>
        </p:txBody>
      </p:sp>
      <p:sp>
        <p:nvSpPr>
          <p:cNvPr id="26" name="文字方塊 25"/>
          <p:cNvSpPr txBox="1"/>
          <p:nvPr/>
        </p:nvSpPr>
        <p:spPr>
          <a:xfrm>
            <a:off x="2571736" y="3500438"/>
            <a:ext cx="571504"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2.6</a:t>
            </a:r>
            <a:endParaRPr lang="zh-TW" altLang="en-US" sz="1600" dirty="0" smtClean="0">
              <a:latin typeface="Times New Roman" pitchFamily="18" charset="0"/>
              <a:cs typeface="Times New Roman" pitchFamily="18" charset="0"/>
            </a:endParaRPr>
          </a:p>
        </p:txBody>
      </p:sp>
      <p:sp>
        <p:nvSpPr>
          <p:cNvPr id="27" name="文字方塊 26"/>
          <p:cNvSpPr txBox="1"/>
          <p:nvPr/>
        </p:nvSpPr>
        <p:spPr>
          <a:xfrm>
            <a:off x="2571736" y="4429132"/>
            <a:ext cx="561980"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2.5</a:t>
            </a:r>
            <a:endParaRPr lang="zh-TW" altLang="en-US" sz="1600" dirty="0">
              <a:latin typeface="Times New Roman" pitchFamily="18" charset="0"/>
              <a:cs typeface="Times New Roman" pitchFamily="18" charset="0"/>
            </a:endParaRPr>
          </a:p>
        </p:txBody>
      </p:sp>
      <p:grpSp>
        <p:nvGrpSpPr>
          <p:cNvPr id="41" name="群組 40"/>
          <p:cNvGrpSpPr/>
          <p:nvPr/>
        </p:nvGrpSpPr>
        <p:grpSpPr>
          <a:xfrm>
            <a:off x="6072198" y="2357430"/>
            <a:ext cx="1143008" cy="3500462"/>
            <a:chOff x="6072198" y="2357430"/>
            <a:chExt cx="1143008" cy="3500462"/>
          </a:xfrm>
        </p:grpSpPr>
        <p:sp>
          <p:nvSpPr>
            <p:cNvPr id="16" name="矩形 15"/>
            <p:cNvSpPr/>
            <p:nvPr/>
          </p:nvSpPr>
          <p:spPr>
            <a:xfrm>
              <a:off x="6500826" y="2357430"/>
              <a:ext cx="714380" cy="3500462"/>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kumimoji="0" lang="zh-TW" altLang="en-US" sz="3200" b="1" dirty="0" smtClean="0"/>
            </a:p>
          </p:txBody>
        </p:sp>
        <p:cxnSp>
          <p:nvCxnSpPr>
            <p:cNvPr id="20" name="直線接點 19"/>
            <p:cNvCxnSpPr/>
            <p:nvPr/>
          </p:nvCxnSpPr>
          <p:spPr>
            <a:xfrm>
              <a:off x="6500826" y="4929198"/>
              <a:ext cx="57150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1" name="直線接點 20"/>
            <p:cNvCxnSpPr/>
            <p:nvPr/>
          </p:nvCxnSpPr>
          <p:spPr>
            <a:xfrm>
              <a:off x="6500826" y="5572140"/>
              <a:ext cx="57150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8" name="文字方塊 27"/>
            <p:cNvSpPr txBox="1"/>
            <p:nvPr/>
          </p:nvSpPr>
          <p:spPr>
            <a:xfrm>
              <a:off x="6072198" y="3000372"/>
              <a:ext cx="571504"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3.9</a:t>
              </a:r>
              <a:endParaRPr lang="zh-TW" altLang="en-US" sz="1600" dirty="0" smtClean="0">
                <a:latin typeface="Times New Roman" pitchFamily="18" charset="0"/>
                <a:cs typeface="Times New Roman" pitchFamily="18" charset="0"/>
              </a:endParaRPr>
            </a:p>
          </p:txBody>
        </p:sp>
        <p:sp>
          <p:nvSpPr>
            <p:cNvPr id="29" name="文字方塊 28"/>
            <p:cNvSpPr txBox="1"/>
            <p:nvPr/>
          </p:nvSpPr>
          <p:spPr>
            <a:xfrm>
              <a:off x="6081722" y="3571876"/>
              <a:ext cx="561980"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3.8</a:t>
              </a:r>
              <a:endParaRPr lang="zh-TW" altLang="en-US" sz="1600" dirty="0">
                <a:latin typeface="Times New Roman" pitchFamily="18" charset="0"/>
                <a:cs typeface="Times New Roman" pitchFamily="18" charset="0"/>
              </a:endParaRPr>
            </a:p>
          </p:txBody>
        </p:sp>
        <p:sp>
          <p:nvSpPr>
            <p:cNvPr id="30" name="文字方塊 29"/>
            <p:cNvSpPr txBox="1"/>
            <p:nvPr/>
          </p:nvSpPr>
          <p:spPr>
            <a:xfrm>
              <a:off x="6072198" y="4786322"/>
              <a:ext cx="571504"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2.6</a:t>
              </a:r>
              <a:endParaRPr lang="zh-TW" altLang="en-US" sz="1600" dirty="0" smtClean="0">
                <a:latin typeface="Times New Roman" pitchFamily="18" charset="0"/>
                <a:cs typeface="Times New Roman" pitchFamily="18" charset="0"/>
              </a:endParaRPr>
            </a:p>
          </p:txBody>
        </p:sp>
        <p:sp>
          <p:nvSpPr>
            <p:cNvPr id="31" name="文字方塊 30"/>
            <p:cNvSpPr txBox="1"/>
            <p:nvPr/>
          </p:nvSpPr>
          <p:spPr>
            <a:xfrm>
              <a:off x="6072198" y="5429264"/>
              <a:ext cx="561980"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2.5</a:t>
              </a:r>
              <a:endParaRPr lang="zh-TW" altLang="en-US" sz="1600" dirty="0">
                <a:latin typeface="Times New Roman" pitchFamily="18" charset="0"/>
                <a:cs typeface="Times New Roman" pitchFamily="18" charset="0"/>
              </a:endParaRPr>
            </a:p>
          </p:txBody>
        </p:sp>
        <p:cxnSp>
          <p:nvCxnSpPr>
            <p:cNvPr id="34" name="直線接點 33"/>
            <p:cNvCxnSpPr/>
            <p:nvPr/>
          </p:nvCxnSpPr>
          <p:spPr>
            <a:xfrm>
              <a:off x="6500826" y="2500306"/>
              <a:ext cx="57150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5" name="直線接點 34"/>
            <p:cNvCxnSpPr/>
            <p:nvPr/>
          </p:nvCxnSpPr>
          <p:spPr>
            <a:xfrm>
              <a:off x="6500826" y="3143248"/>
              <a:ext cx="57150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6" name="直線接點 35"/>
            <p:cNvCxnSpPr/>
            <p:nvPr/>
          </p:nvCxnSpPr>
          <p:spPr>
            <a:xfrm>
              <a:off x="6500826" y="3714752"/>
              <a:ext cx="57150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7" name="群組 43"/>
            <p:cNvGrpSpPr/>
            <p:nvPr/>
          </p:nvGrpSpPr>
          <p:grpSpPr>
            <a:xfrm>
              <a:off x="6786578" y="3929066"/>
              <a:ext cx="71438" cy="833438"/>
              <a:chOff x="6786578" y="3929066"/>
              <a:chExt cx="71438" cy="833438"/>
            </a:xfrm>
            <a:solidFill>
              <a:srgbClr val="FFCCCC"/>
            </a:solidFill>
          </p:grpSpPr>
          <p:sp>
            <p:nvSpPr>
              <p:cNvPr id="37" name="橢圓 36"/>
              <p:cNvSpPr/>
              <p:nvPr/>
            </p:nvSpPr>
            <p:spPr>
              <a:xfrm>
                <a:off x="6786578" y="3929066"/>
                <a:ext cx="71438" cy="71438"/>
              </a:xfrm>
              <a:prstGeom prst="ellipse">
                <a:avLst/>
              </a:prstGeom>
              <a:grp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0" name="橢圓 39"/>
              <p:cNvSpPr/>
              <p:nvPr/>
            </p:nvSpPr>
            <p:spPr>
              <a:xfrm>
                <a:off x="6786578" y="4286256"/>
                <a:ext cx="71438" cy="71438"/>
              </a:xfrm>
              <a:prstGeom prst="ellipse">
                <a:avLst/>
              </a:prstGeom>
              <a:grp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2" name="橢圓 41"/>
              <p:cNvSpPr/>
              <p:nvPr/>
            </p:nvSpPr>
            <p:spPr>
              <a:xfrm>
                <a:off x="6786578" y="4691066"/>
                <a:ext cx="71438" cy="71438"/>
              </a:xfrm>
              <a:prstGeom prst="ellipse">
                <a:avLst/>
              </a:prstGeom>
              <a:grp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sp>
        <p:nvSpPr>
          <p:cNvPr id="38" name="TextBox 2"/>
          <p:cNvSpPr txBox="1"/>
          <p:nvPr/>
        </p:nvSpPr>
        <p:spPr>
          <a:xfrm>
            <a:off x="963366" y="1101888"/>
            <a:ext cx="3322882" cy="749198"/>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kumimoji="0" lang="en-US" sz="3200" b="1" dirty="0" smtClean="0"/>
              <a:t>Raw </a:t>
            </a:r>
            <a:r>
              <a:rPr kumimoji="0" lang="en-US" sz="3200" b="1" dirty="0"/>
              <a:t>Score</a:t>
            </a:r>
          </a:p>
        </p:txBody>
      </p:sp>
      <p:sp>
        <p:nvSpPr>
          <p:cNvPr id="39" name="TextBox 3"/>
          <p:cNvSpPr txBox="1"/>
          <p:nvPr/>
        </p:nvSpPr>
        <p:spPr>
          <a:xfrm>
            <a:off x="5361394" y="1071546"/>
            <a:ext cx="2825393" cy="761979"/>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kumimoji="0" lang="en-US" sz="3200" b="1" dirty="0" err="1"/>
              <a:t>Rasch</a:t>
            </a:r>
            <a:r>
              <a:rPr kumimoji="0" lang="en-US" sz="3200" b="1" dirty="0"/>
              <a:t> Score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ppt_x</p:attrName>
                                        </p:attrNameLst>
                                      </p:cBhvr>
                                      <p:tavLst>
                                        <p:tav tm="0">
                                          <p:val>
                                            <p:strVal val="#ppt_x-#ppt_w/2"/>
                                          </p:val>
                                        </p:tav>
                                        <p:tav tm="100000">
                                          <p:val>
                                            <p:strVal val="#ppt_x"/>
                                          </p:val>
                                        </p:tav>
                                      </p:tavLst>
                                    </p:anim>
                                    <p:anim calcmode="lin" valueType="num">
                                      <p:cBhvr>
                                        <p:cTn id="8" dur="500" fill="hold"/>
                                        <p:tgtEl>
                                          <p:spTgt spid="22"/>
                                        </p:tgtEl>
                                        <p:attrNameLst>
                                          <p:attrName>ppt_y</p:attrName>
                                        </p:attrNameLst>
                                      </p:cBhvr>
                                      <p:tavLst>
                                        <p:tav tm="0">
                                          <p:val>
                                            <p:strVal val="#ppt_y"/>
                                          </p:val>
                                        </p:tav>
                                        <p:tav tm="100000">
                                          <p:val>
                                            <p:strVal val="#ppt_y"/>
                                          </p:val>
                                        </p:tav>
                                      </p:tavLst>
                                    </p:anim>
                                    <p:anim calcmode="lin" valueType="num">
                                      <p:cBhvr>
                                        <p:cTn id="9" dur="500" fill="hold"/>
                                        <p:tgtEl>
                                          <p:spTgt spid="22"/>
                                        </p:tgtEl>
                                        <p:attrNameLst>
                                          <p:attrName>ppt_w</p:attrName>
                                        </p:attrNameLst>
                                      </p:cBhvr>
                                      <p:tavLst>
                                        <p:tav tm="0">
                                          <p:val>
                                            <p:fltVal val="0"/>
                                          </p:val>
                                        </p:tav>
                                        <p:tav tm="100000">
                                          <p:val>
                                            <p:strVal val="#ppt_w"/>
                                          </p:val>
                                        </p:tav>
                                      </p:tavLst>
                                    </p:anim>
                                    <p:anim calcmode="lin" valueType="num">
                                      <p:cBhvr>
                                        <p:cTn id="10" dur="500" fill="hold"/>
                                        <p:tgtEl>
                                          <p:spTgt spid="22"/>
                                        </p:tgtEl>
                                        <p:attrNameLst>
                                          <p:attrName>ppt_h</p:attrName>
                                        </p:attrNameLst>
                                      </p:cBhvr>
                                      <p:tavLst>
                                        <p:tav tm="0">
                                          <p:val>
                                            <p:strVal val="#ppt_h"/>
                                          </p:val>
                                        </p:tav>
                                        <p:tav tm="100000">
                                          <p:val>
                                            <p:strVal val="#ppt_h"/>
                                          </p:val>
                                        </p:tav>
                                      </p:tavLst>
                                    </p:anim>
                                  </p:childTnLst>
                                </p:cTn>
                              </p:par>
                              <p:par>
                                <p:cTn id="11" presetID="17" presetClass="entr" presetSubtype="8"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p:cTn id="13" dur="500" fill="hold"/>
                                        <p:tgtEl>
                                          <p:spTgt spid="23"/>
                                        </p:tgtEl>
                                        <p:attrNameLst>
                                          <p:attrName>ppt_x</p:attrName>
                                        </p:attrNameLst>
                                      </p:cBhvr>
                                      <p:tavLst>
                                        <p:tav tm="0">
                                          <p:val>
                                            <p:strVal val="#ppt_x-#ppt_w/2"/>
                                          </p:val>
                                        </p:tav>
                                        <p:tav tm="100000">
                                          <p:val>
                                            <p:strVal val="#ppt_x"/>
                                          </p:val>
                                        </p:tav>
                                      </p:tavLst>
                                    </p:anim>
                                    <p:anim calcmode="lin" valueType="num">
                                      <p:cBhvr>
                                        <p:cTn id="14" dur="500" fill="hold"/>
                                        <p:tgtEl>
                                          <p:spTgt spid="23"/>
                                        </p:tgtEl>
                                        <p:attrNameLst>
                                          <p:attrName>ppt_y</p:attrName>
                                        </p:attrNameLst>
                                      </p:cBhvr>
                                      <p:tavLst>
                                        <p:tav tm="0">
                                          <p:val>
                                            <p:strVal val="#ppt_y"/>
                                          </p:val>
                                        </p:tav>
                                        <p:tav tm="100000">
                                          <p:val>
                                            <p:strVal val="#ppt_y"/>
                                          </p:val>
                                        </p:tav>
                                      </p:tavLst>
                                    </p:anim>
                                    <p:anim calcmode="lin" valueType="num">
                                      <p:cBhvr>
                                        <p:cTn id="15" dur="500" fill="hold"/>
                                        <p:tgtEl>
                                          <p:spTgt spid="23"/>
                                        </p:tgtEl>
                                        <p:attrNameLst>
                                          <p:attrName>ppt_w</p:attrName>
                                        </p:attrNameLst>
                                      </p:cBhvr>
                                      <p:tavLst>
                                        <p:tav tm="0">
                                          <p:val>
                                            <p:fltVal val="0"/>
                                          </p:val>
                                        </p:tav>
                                        <p:tav tm="100000">
                                          <p:val>
                                            <p:strVal val="#ppt_w"/>
                                          </p:val>
                                        </p:tav>
                                      </p:tavLst>
                                    </p:anim>
                                    <p:anim calcmode="lin" valueType="num">
                                      <p:cBhvr>
                                        <p:cTn id="16" dur="500" fill="hold"/>
                                        <p:tgtEl>
                                          <p:spTgt spid="23"/>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8" fill="hold" nodeType="clickEffect">
                                  <p:stCondLst>
                                    <p:cond delay="0"/>
                                  </p:stCondLst>
                                  <p:childTnLst>
                                    <p:set>
                                      <p:cBhvr>
                                        <p:cTn id="20" dur="1" fill="hold">
                                          <p:stCondLst>
                                            <p:cond delay="0"/>
                                          </p:stCondLst>
                                        </p:cTn>
                                        <p:tgtEl>
                                          <p:spTgt spid="41"/>
                                        </p:tgtEl>
                                        <p:attrNameLst>
                                          <p:attrName>style.visibility</p:attrName>
                                        </p:attrNameLst>
                                      </p:cBhvr>
                                      <p:to>
                                        <p:strVal val="visible"/>
                                      </p:to>
                                    </p:set>
                                    <p:anim calcmode="lin" valueType="num">
                                      <p:cBhvr>
                                        <p:cTn id="21" dur="500" fill="hold"/>
                                        <p:tgtEl>
                                          <p:spTgt spid="41"/>
                                        </p:tgtEl>
                                        <p:attrNameLst>
                                          <p:attrName>ppt_x</p:attrName>
                                        </p:attrNameLst>
                                      </p:cBhvr>
                                      <p:tavLst>
                                        <p:tav tm="0">
                                          <p:val>
                                            <p:strVal val="#ppt_x-#ppt_w/2"/>
                                          </p:val>
                                        </p:tav>
                                        <p:tav tm="100000">
                                          <p:val>
                                            <p:strVal val="#ppt_x"/>
                                          </p:val>
                                        </p:tav>
                                      </p:tavLst>
                                    </p:anim>
                                    <p:anim calcmode="lin" valueType="num">
                                      <p:cBhvr>
                                        <p:cTn id="22" dur="500" fill="hold"/>
                                        <p:tgtEl>
                                          <p:spTgt spid="41"/>
                                        </p:tgtEl>
                                        <p:attrNameLst>
                                          <p:attrName>ppt_y</p:attrName>
                                        </p:attrNameLst>
                                      </p:cBhvr>
                                      <p:tavLst>
                                        <p:tav tm="0">
                                          <p:val>
                                            <p:strVal val="#ppt_y"/>
                                          </p:val>
                                        </p:tav>
                                        <p:tav tm="100000">
                                          <p:val>
                                            <p:strVal val="#ppt_y"/>
                                          </p:val>
                                        </p:tav>
                                      </p:tavLst>
                                    </p:anim>
                                    <p:anim calcmode="lin" valueType="num">
                                      <p:cBhvr>
                                        <p:cTn id="23" dur="500" fill="hold"/>
                                        <p:tgtEl>
                                          <p:spTgt spid="41"/>
                                        </p:tgtEl>
                                        <p:attrNameLst>
                                          <p:attrName>ppt_w</p:attrName>
                                        </p:attrNameLst>
                                      </p:cBhvr>
                                      <p:tavLst>
                                        <p:tav tm="0">
                                          <p:val>
                                            <p:fltVal val="0"/>
                                          </p:val>
                                        </p:tav>
                                        <p:tav tm="100000">
                                          <p:val>
                                            <p:strVal val="#ppt_w"/>
                                          </p:val>
                                        </p:tav>
                                      </p:tavLst>
                                    </p:anim>
                                    <p:anim calcmode="lin" valueType="num">
                                      <p:cBhvr>
                                        <p:cTn id="24" dur="500" fill="hold"/>
                                        <p:tgtEl>
                                          <p:spTgt spid="4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標題 1"/>
          <p:cNvSpPr>
            <a:spLocks noGrp="1"/>
          </p:cNvSpPr>
          <p:nvPr>
            <p:ph type="title"/>
          </p:nvPr>
        </p:nvSpPr>
        <p:spPr>
          <a:xfrm>
            <a:off x="457200" y="652463"/>
            <a:ext cx="8229600" cy="847725"/>
          </a:xfrm>
        </p:spPr>
        <p:txBody>
          <a:bodyPr/>
          <a:lstStyle/>
          <a:p>
            <a:pPr eaLnBrk="1" hangingPunct="1"/>
            <a:r>
              <a:rPr lang="en-US" altLang="zh-TW" dirty="0" smtClean="0">
                <a:latin typeface="Times New Roman" pitchFamily="18" charset="0"/>
                <a:cs typeface="Times New Roman" pitchFamily="18" charset="0"/>
              </a:rPr>
              <a:t>Box Plot</a:t>
            </a:r>
            <a:endParaRPr lang="zh-TW" altLang="en-US" dirty="0" smtClean="0">
              <a:latin typeface="Times New Roman" pitchFamily="18" charset="0"/>
              <a:cs typeface="Times New Roman" pitchFamily="18" charset="0"/>
            </a:endParaRPr>
          </a:p>
        </p:txBody>
      </p:sp>
      <p:sp>
        <p:nvSpPr>
          <p:cNvPr id="31747" name="內容版面配置區 2"/>
          <p:cNvSpPr>
            <a:spLocks noGrp="1"/>
          </p:cNvSpPr>
          <p:nvPr>
            <p:ph idx="1"/>
          </p:nvPr>
        </p:nvSpPr>
        <p:spPr>
          <a:xfrm>
            <a:off x="457200" y="1714500"/>
            <a:ext cx="8229600" cy="4389438"/>
          </a:xfrm>
        </p:spPr>
        <p:txBody>
          <a:bodyPr/>
          <a:lstStyle/>
          <a:p>
            <a:pPr eaLnBrk="1" hangingPunct="1"/>
            <a:r>
              <a:rPr lang="en-US" dirty="0" smtClean="0">
                <a:latin typeface="Times New Roman" pitchFamily="18" charset="0"/>
                <a:cs typeface="Times New Roman" pitchFamily="18" charset="0"/>
              </a:rPr>
              <a:t>Compared to Mean Plot, Box Plot better reflects the distribution of data sample. This is because Mean Plot only reflects the centre trend of whole sample whereas Box Plot Chart typically describes 50% of the sample spread plus and minus over the point of median. This helps to further the understanding of the sample.</a:t>
            </a:r>
            <a:endParaRPr lang="en-US" altLang="zh-TW" dirty="0" smtClean="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pPr>
              <a:defRPr/>
            </a:pPr>
            <a:fld id="{769AED2D-9221-4AF3-A69A-7381B14EC913}" type="slidenum">
              <a:rPr lang="zh-TW" altLang="en-US" smtClean="0"/>
              <a:pPr>
                <a:defRPr/>
              </a:pPr>
              <a:t>33</a:t>
            </a:fld>
            <a:endParaRPr lang="zh-TW"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41AFB25-B75C-4A53-B586-C01C557251B3}" type="slidenum">
              <a:rPr lang="zh-TW" altLang="en-US" smtClean="0"/>
              <a:pPr>
                <a:defRPr/>
              </a:pPr>
              <a:t>34</a:t>
            </a:fld>
            <a:endParaRPr lang="zh-TW" altLang="en-US"/>
          </a:p>
        </p:txBody>
      </p:sp>
      <p:pic>
        <p:nvPicPr>
          <p:cNvPr id="4" name="圖片 3" descr="Snap4.jpg"/>
          <p:cNvPicPr/>
          <p:nvPr/>
        </p:nvPicPr>
        <p:blipFill>
          <a:blip r:embed="rId2"/>
          <a:stretch>
            <a:fillRect/>
          </a:stretch>
        </p:blipFill>
        <p:spPr>
          <a:xfrm>
            <a:off x="0" y="1428736"/>
            <a:ext cx="9144000" cy="4572032"/>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76707A82-FE98-4F35-868D-A58560E2B369}" type="slidenum">
              <a:rPr lang="zh-TW" altLang="en-US" smtClean="0"/>
              <a:pPr>
                <a:defRPr/>
              </a:pPr>
              <a:t>35</a:t>
            </a:fld>
            <a:endParaRPr lang="zh-TW" altLang="en-US"/>
          </a:p>
        </p:txBody>
      </p:sp>
      <p:pic>
        <p:nvPicPr>
          <p:cNvPr id="4" name="圖片 3" descr="Snap5.jpg"/>
          <p:cNvPicPr/>
          <p:nvPr/>
        </p:nvPicPr>
        <p:blipFill>
          <a:blip r:embed="rId2"/>
          <a:stretch>
            <a:fillRect/>
          </a:stretch>
        </p:blipFill>
        <p:spPr>
          <a:xfrm>
            <a:off x="0" y="1214422"/>
            <a:ext cx="9144000" cy="4857784"/>
          </a:xfrm>
          <a:prstGeom prst="rect">
            <a:avLst/>
          </a:prstGeo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18568E4C-A1E7-41C1-BFA8-C6986E4E25A5}" type="slidenum">
              <a:rPr lang="zh-TW" altLang="en-US" smtClean="0"/>
              <a:pPr>
                <a:defRPr/>
              </a:pPr>
              <a:t>36</a:t>
            </a:fld>
            <a:endParaRPr lang="zh-TW" altLang="en-US"/>
          </a:p>
        </p:txBody>
      </p:sp>
      <p:pic>
        <p:nvPicPr>
          <p:cNvPr id="1026" name="Picture 2" descr="D:\APASO-II workshops\Word and powerpoint\20110211\Snap1.jpg"/>
          <p:cNvPicPr>
            <a:picLocks noChangeAspect="1" noChangeArrowheads="1"/>
          </p:cNvPicPr>
          <p:nvPr/>
        </p:nvPicPr>
        <p:blipFill>
          <a:blip r:embed="rId2"/>
          <a:srcRect t="3261"/>
          <a:stretch>
            <a:fillRect/>
          </a:stretch>
        </p:blipFill>
        <p:spPr bwMode="auto">
          <a:xfrm>
            <a:off x="2571736" y="1000108"/>
            <a:ext cx="3786214" cy="5444199"/>
          </a:xfrm>
          <a:prstGeom prst="rect">
            <a:avLst/>
          </a:prstGeom>
          <a:noFill/>
        </p:spPr>
      </p:pic>
      <p:cxnSp>
        <p:nvCxnSpPr>
          <p:cNvPr id="11" name="直線接點 10"/>
          <p:cNvCxnSpPr/>
          <p:nvPr/>
        </p:nvCxnSpPr>
        <p:spPr>
          <a:xfrm>
            <a:off x="3369388" y="2500306"/>
            <a:ext cx="3060000" cy="0"/>
          </a:xfrm>
          <a:prstGeom prst="line">
            <a:avLst/>
          </a:prstGeom>
          <a:ln w="3492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 name="直線接點 4"/>
          <p:cNvCxnSpPr/>
          <p:nvPr/>
        </p:nvCxnSpPr>
        <p:spPr>
          <a:xfrm>
            <a:off x="3369388" y="3714752"/>
            <a:ext cx="3060000" cy="0"/>
          </a:xfrm>
          <a:prstGeom prst="line">
            <a:avLst/>
          </a:prstGeom>
          <a:ln w="34925">
            <a:solidFill>
              <a:srgbClr val="FF0000"/>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2"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ppt_x</p:attrName>
                                        </p:attrNameLst>
                                      </p:cBhvr>
                                      <p:tavLst>
                                        <p:tav tm="0">
                                          <p:val>
                                            <p:strVal val="#ppt_x+#ppt_w/2"/>
                                          </p:val>
                                        </p:tav>
                                        <p:tav tm="100000">
                                          <p:val>
                                            <p:strVal val="#ppt_x"/>
                                          </p:val>
                                        </p:tav>
                                      </p:tavLst>
                                    </p:anim>
                                    <p:anim calcmode="lin" valueType="num">
                                      <p:cBhvr>
                                        <p:cTn id="8" dur="500" fill="hold"/>
                                        <p:tgtEl>
                                          <p:spTgt spid="11"/>
                                        </p:tgtEl>
                                        <p:attrNameLst>
                                          <p:attrName>ppt_y</p:attrName>
                                        </p:attrNameLst>
                                      </p:cBhvr>
                                      <p:tavLst>
                                        <p:tav tm="0">
                                          <p:val>
                                            <p:strVal val="#ppt_y"/>
                                          </p:val>
                                        </p:tav>
                                        <p:tav tm="100000">
                                          <p:val>
                                            <p:strVal val="#ppt_y"/>
                                          </p:val>
                                        </p:tav>
                                      </p:tavLst>
                                    </p:anim>
                                    <p:anim calcmode="lin" valueType="num">
                                      <p:cBhvr>
                                        <p:cTn id="9" dur="500" fill="hold"/>
                                        <p:tgtEl>
                                          <p:spTgt spid="11"/>
                                        </p:tgtEl>
                                        <p:attrNameLst>
                                          <p:attrName>ppt_w</p:attrName>
                                        </p:attrNameLst>
                                      </p:cBhvr>
                                      <p:tavLst>
                                        <p:tav tm="0">
                                          <p:val>
                                            <p:fltVal val="0"/>
                                          </p:val>
                                        </p:tav>
                                        <p:tav tm="100000">
                                          <p:val>
                                            <p:strVal val="#ppt_w"/>
                                          </p:val>
                                        </p:tav>
                                      </p:tavLst>
                                    </p:anim>
                                    <p:anim calcmode="lin" valueType="num">
                                      <p:cBhvr>
                                        <p:cTn id="10" dur="5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2"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ppt_x</p:attrName>
                                        </p:attrNameLst>
                                      </p:cBhvr>
                                      <p:tavLst>
                                        <p:tav tm="0">
                                          <p:val>
                                            <p:strVal val="#ppt_x+#ppt_w/2"/>
                                          </p:val>
                                        </p:tav>
                                        <p:tav tm="100000">
                                          <p:val>
                                            <p:strVal val="#ppt_x"/>
                                          </p:val>
                                        </p:tav>
                                      </p:tavLst>
                                    </p:anim>
                                    <p:anim calcmode="lin" valueType="num">
                                      <p:cBhvr>
                                        <p:cTn id="16" dur="500" fill="hold"/>
                                        <p:tgtEl>
                                          <p:spTgt spid="5"/>
                                        </p:tgtEl>
                                        <p:attrNameLst>
                                          <p:attrName>ppt_y</p:attrName>
                                        </p:attrNameLst>
                                      </p:cBhvr>
                                      <p:tavLst>
                                        <p:tav tm="0">
                                          <p:val>
                                            <p:strVal val="#ppt_y"/>
                                          </p:val>
                                        </p:tav>
                                        <p:tav tm="100000">
                                          <p:val>
                                            <p:strVal val="#ppt_y"/>
                                          </p:val>
                                        </p:tav>
                                      </p:tavLst>
                                    </p:anim>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標題 1"/>
          <p:cNvSpPr>
            <a:spLocks noGrp="1"/>
          </p:cNvSpPr>
          <p:nvPr>
            <p:ph type="title"/>
          </p:nvPr>
        </p:nvSpPr>
        <p:spPr>
          <a:xfrm>
            <a:off x="457200" y="785794"/>
            <a:ext cx="8229600" cy="704866"/>
          </a:xfrm>
        </p:spPr>
        <p:txBody>
          <a:bodyPr/>
          <a:lstStyle/>
          <a:p>
            <a:pPr eaLnBrk="1" hangingPunct="1"/>
            <a:r>
              <a:rPr lang="en-US" altLang="zh-TW" dirty="0" smtClean="0">
                <a:latin typeface="Times New Roman" pitchFamily="18" charset="0"/>
                <a:cs typeface="Times New Roman" pitchFamily="18" charset="0"/>
              </a:rPr>
              <a:t>Item Bar Chart</a:t>
            </a:r>
          </a:p>
        </p:txBody>
      </p:sp>
      <p:sp>
        <p:nvSpPr>
          <p:cNvPr id="34819" name="內容版面配置區 2"/>
          <p:cNvSpPr>
            <a:spLocks noGrp="1"/>
          </p:cNvSpPr>
          <p:nvPr>
            <p:ph idx="1"/>
          </p:nvPr>
        </p:nvSpPr>
        <p:spPr>
          <a:xfrm>
            <a:off x="457200" y="1500174"/>
            <a:ext cx="8229600" cy="5000660"/>
          </a:xfrm>
        </p:spPr>
        <p:txBody>
          <a:bodyPr/>
          <a:lstStyle/>
          <a:p>
            <a:r>
              <a:rPr lang="en-US" sz="2200" dirty="0" smtClean="0">
                <a:latin typeface="Times New Roman" pitchFamily="18" charset="0"/>
                <a:cs typeface="Times New Roman" pitchFamily="18" charset="0"/>
              </a:rPr>
              <a:t>A school needs to determine if scale- or item-level results are required. Scale-level results (e.g. Attitudes to School) give a broad overview of a selected domain (e.g. students’ attitudes toward their school as reflected in their quality of school life) and its subscales (e.g. Teacher-Student Relations). Scale-level results are useful for school policy decisions concerning the affective and social outcomes of students.</a:t>
            </a:r>
            <a:endParaRPr lang="zh-TW" altLang="en-US" sz="22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On day-to-day operations, teachers might want to refer to Item-level (e.g. “My teacher takes an interest in helping me with my work”) results (Note: only available for raw scores), which give detailed information for each question item. Furthermore, percentages have little meaning if the number is less than 100 students. Item bar charts provide an easy visual aid for schools to detect differences between this school and schools in item-level.</a:t>
            </a:r>
            <a:endParaRPr lang="zh-TW" altLang="en-US" sz="22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C66421B6-3165-4E37-B98F-89517083AA63}" type="slidenum">
              <a:rPr lang="zh-TW" altLang="en-US" smtClean="0"/>
              <a:pPr>
                <a:defRPr/>
              </a:pPr>
              <a:t>37</a:t>
            </a:fld>
            <a:endParaRPr lang="zh-TW" alt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7D49A69F-915A-41C5-B895-D347E41A75A1}" type="slidenum">
              <a:rPr lang="zh-TW" altLang="en-US" smtClean="0"/>
              <a:pPr>
                <a:defRPr/>
              </a:pPr>
              <a:t>38</a:t>
            </a:fld>
            <a:endParaRPr lang="zh-TW" altLang="en-US"/>
          </a:p>
        </p:txBody>
      </p:sp>
      <p:pic>
        <p:nvPicPr>
          <p:cNvPr id="4" name="圖片 3" descr="Snap7.jpg"/>
          <p:cNvPicPr/>
          <p:nvPr/>
        </p:nvPicPr>
        <p:blipFill>
          <a:blip r:embed="rId2"/>
          <a:stretch>
            <a:fillRect/>
          </a:stretch>
        </p:blipFill>
        <p:spPr>
          <a:xfrm>
            <a:off x="0" y="1285860"/>
            <a:ext cx="9144000" cy="4214842"/>
          </a:xfrm>
          <a:prstGeom prst="rect">
            <a:avLst/>
          </a:prstGeom>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35E00FDC-80A2-4B84-8C9B-32BCBBB9B48E}" type="slidenum">
              <a:rPr lang="zh-TW" altLang="en-US" smtClean="0"/>
              <a:pPr>
                <a:defRPr/>
              </a:pPr>
              <a:t>39</a:t>
            </a:fld>
            <a:endParaRPr lang="zh-TW" altLang="en-US"/>
          </a:p>
        </p:txBody>
      </p:sp>
      <p:pic>
        <p:nvPicPr>
          <p:cNvPr id="4" name="圖片 3" descr="Snap8.jpg"/>
          <p:cNvPicPr/>
          <p:nvPr/>
        </p:nvPicPr>
        <p:blipFill>
          <a:blip r:embed="rId2"/>
          <a:stretch>
            <a:fillRect/>
          </a:stretch>
        </p:blipFill>
        <p:spPr>
          <a:xfrm>
            <a:off x="0" y="1357298"/>
            <a:ext cx="9144000" cy="385765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857232"/>
            <a:ext cx="8229600" cy="776304"/>
          </a:xfrm>
        </p:spPr>
        <p:txBody>
          <a:bodyPr/>
          <a:lstStyle/>
          <a:p>
            <a:r>
              <a:rPr lang="en-US" dirty="0" smtClean="0">
                <a:latin typeface="Times New Roman" pitchFamily="18" charset="0"/>
                <a:cs typeface="Times New Roman" pitchFamily="18" charset="0"/>
              </a:rPr>
              <a:t>Unit Three</a:t>
            </a:r>
            <a:endParaRPr lang="zh-TW" altLang="en-US" dirty="0">
              <a:latin typeface="Times New Roman" pitchFamily="18" charset="0"/>
              <a:cs typeface="Times New Roman" pitchFamily="18" charset="0"/>
            </a:endParaRPr>
          </a:p>
        </p:txBody>
      </p:sp>
      <p:sp>
        <p:nvSpPr>
          <p:cNvPr id="3" name="內容版面配置區 2"/>
          <p:cNvSpPr>
            <a:spLocks noGrp="1"/>
          </p:cNvSpPr>
          <p:nvPr>
            <p:ph idx="1"/>
          </p:nvPr>
        </p:nvSpPr>
        <p:spPr/>
        <p:txBody>
          <a:bodyPr/>
          <a:lstStyle/>
          <a:p>
            <a:r>
              <a:rPr lang="en-US" sz="2800" dirty="0" smtClean="0"/>
              <a:t>In this unit, participants will learn the following:</a:t>
            </a:r>
            <a:endParaRPr lang="zh-TW" altLang="en-US" sz="2800" dirty="0" smtClean="0"/>
          </a:p>
          <a:p>
            <a:pPr>
              <a:buNone/>
            </a:pPr>
            <a:endParaRPr lang="en-US" sz="2800" dirty="0" smtClean="0"/>
          </a:p>
          <a:p>
            <a:pPr lvl="0"/>
            <a:r>
              <a:rPr lang="en-US" sz="2800" dirty="0" smtClean="0"/>
              <a:t>How to review different data reports</a:t>
            </a:r>
            <a:endParaRPr lang="zh-TW" altLang="en-US" sz="2800" dirty="0" smtClean="0"/>
          </a:p>
          <a:p>
            <a:pPr lvl="0"/>
            <a:r>
              <a:rPr lang="en-US" sz="2800" dirty="0" smtClean="0"/>
              <a:t>How to interpret the data from different reports</a:t>
            </a:r>
            <a:endParaRPr lang="zh-TW" altLang="en-US" sz="2800" dirty="0" smtClean="0"/>
          </a:p>
          <a:p>
            <a:r>
              <a:rPr lang="en-US" sz="2800" dirty="0" smtClean="0"/>
              <a:t>Summarize the learning issues and share the experience</a:t>
            </a:r>
            <a:endParaRPr lang="zh-TW" altLang="en-US" sz="2800" dirty="0"/>
          </a:p>
        </p:txBody>
      </p:sp>
      <p:sp>
        <p:nvSpPr>
          <p:cNvPr id="4" name="投影片編號版面配置區 3"/>
          <p:cNvSpPr>
            <a:spLocks noGrp="1"/>
          </p:cNvSpPr>
          <p:nvPr>
            <p:ph type="sldNum" sz="quarter" idx="12"/>
          </p:nvPr>
        </p:nvSpPr>
        <p:spPr/>
        <p:txBody>
          <a:bodyPr/>
          <a:lstStyle/>
          <a:p>
            <a:pPr>
              <a:defRPr/>
            </a:pPr>
            <a:fld id="{0801D74D-899A-42E9-8857-937091012507}" type="slidenum">
              <a:rPr lang="zh-TW" altLang="en-US" smtClean="0"/>
              <a:pPr>
                <a:defRPr/>
              </a:pPr>
              <a:t>4</a:t>
            </a:fld>
            <a:endParaRPr lang="zh-TW" alt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標題 1"/>
          <p:cNvSpPr>
            <a:spLocks noGrp="1"/>
          </p:cNvSpPr>
          <p:nvPr>
            <p:ph type="title"/>
          </p:nvPr>
        </p:nvSpPr>
        <p:spPr>
          <a:xfrm>
            <a:off x="457200" y="928658"/>
            <a:ext cx="8229600" cy="785830"/>
          </a:xfrm>
        </p:spPr>
        <p:txBody>
          <a:bodyPr/>
          <a:lstStyle/>
          <a:p>
            <a:pPr eaLnBrk="1" hangingPunct="1"/>
            <a:r>
              <a:rPr lang="en-US" altLang="zh-TW" dirty="0" smtClean="0">
                <a:latin typeface="Times New Roman" pitchFamily="18" charset="0"/>
                <a:cs typeface="Times New Roman" pitchFamily="18" charset="0"/>
              </a:rPr>
              <a:t>Cross-year Comparison Plot</a:t>
            </a:r>
            <a:endParaRPr lang="zh-TW" altLang="en-US" dirty="0" smtClean="0"/>
          </a:p>
        </p:txBody>
      </p:sp>
      <p:sp>
        <p:nvSpPr>
          <p:cNvPr id="37891" name="內容版面配置區 2"/>
          <p:cNvSpPr>
            <a:spLocks noGrp="1"/>
          </p:cNvSpPr>
          <p:nvPr>
            <p:ph idx="1"/>
          </p:nvPr>
        </p:nvSpPr>
        <p:spPr/>
        <p:txBody>
          <a:bodyPr/>
          <a:lstStyle/>
          <a:p>
            <a:pPr eaLnBrk="1" hangingPunct="1"/>
            <a:r>
              <a:rPr lang="en-US" dirty="0" smtClean="0">
                <a:latin typeface="Times New Roman" pitchFamily="18" charset="0"/>
                <a:cs typeface="Times New Roman" pitchFamily="18" charset="0"/>
              </a:rPr>
              <a:t>At the current stage, Cross-year Comparison Plot is only applicable to the scale for “Attitude to School”. ESDA will soon add this format for other scales as well. At maximum, it allows comparisons across three years. This format allows the display of performances by the whole student body per selected scales across the past three years, thus revealing the progress or lack thereof per school</a:t>
            </a:r>
            <a:endParaRPr lang="zh-TW" altLang="en-US"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829867B6-51E5-4043-90CD-20AF3C87130A}" type="slidenum">
              <a:rPr lang="zh-TW" altLang="en-US" smtClean="0"/>
              <a:pPr>
                <a:defRPr/>
              </a:pPr>
              <a:t>40</a:t>
            </a:fld>
            <a:endParaRPr lang="zh-TW"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F74E22AD-0617-40EE-B10A-8AC4990635DA}" type="slidenum">
              <a:rPr lang="zh-TW" altLang="en-US" smtClean="0"/>
              <a:pPr>
                <a:defRPr/>
              </a:pPr>
              <a:t>41</a:t>
            </a:fld>
            <a:endParaRPr lang="zh-TW" altLang="en-US"/>
          </a:p>
        </p:txBody>
      </p:sp>
      <p:pic>
        <p:nvPicPr>
          <p:cNvPr id="4" name="圖片 3" descr="Snap3.jpg"/>
          <p:cNvPicPr/>
          <p:nvPr/>
        </p:nvPicPr>
        <p:blipFill>
          <a:blip r:embed="rId2"/>
          <a:stretch>
            <a:fillRect/>
          </a:stretch>
        </p:blipFill>
        <p:spPr>
          <a:xfrm>
            <a:off x="0" y="1000108"/>
            <a:ext cx="9144000" cy="5500726"/>
          </a:xfrm>
          <a:prstGeom prst="rect">
            <a:avLst/>
          </a:prstGeo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C2D394A-DE4E-46A2-A080-DD73A92256F9}" type="slidenum">
              <a:rPr lang="zh-TW" altLang="en-US" smtClean="0"/>
              <a:pPr>
                <a:defRPr/>
              </a:pPr>
              <a:t>42</a:t>
            </a:fld>
            <a:endParaRPr lang="zh-TW" altLang="en-US"/>
          </a:p>
        </p:txBody>
      </p:sp>
      <p:pic>
        <p:nvPicPr>
          <p:cNvPr id="4" name="圖片 3" descr="Snap4.jpg"/>
          <p:cNvPicPr/>
          <p:nvPr/>
        </p:nvPicPr>
        <p:blipFill>
          <a:blip r:embed="rId2"/>
          <a:stretch>
            <a:fillRect/>
          </a:stretch>
        </p:blipFill>
        <p:spPr>
          <a:xfrm>
            <a:off x="0" y="1285860"/>
            <a:ext cx="9144000" cy="4643470"/>
          </a:xfrm>
          <a:prstGeom prst="rect">
            <a:avLst/>
          </a:prstGeom>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971600" y="2132856"/>
            <a:ext cx="7286676" cy="2448272"/>
          </a:xfrm>
        </p:spPr>
        <p:txBody>
          <a:bodyPr anchor="ctr">
            <a:sp3d prstMaterial="flat">
              <a:contourClr>
                <a:schemeClr val="tx2"/>
              </a:contourClr>
            </a:sp3d>
          </a:bodyPr>
          <a:lstStyle/>
          <a:p>
            <a:pPr algn="ctr" eaLnBrk="1" fontAlgn="auto" hangingPunct="1">
              <a:spcAft>
                <a:spcPts val="0"/>
              </a:spcAft>
              <a:defRPr/>
            </a:pPr>
            <a:r>
              <a:rPr lang="en-US" altLang="zh-TW" sz="4800" b="0" dirty="0" smtClean="0">
                <a:effectLst/>
                <a:latin typeface="Times New Roman" pitchFamily="18" charset="0"/>
                <a:cs typeface="Times New Roman" pitchFamily="18" charset="0"/>
              </a:rPr>
              <a:t>Question and Answer</a:t>
            </a:r>
            <a:endParaRPr lang="zh-TW" altLang="en-US" sz="4800" b="0" dirty="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899592" y="2132856"/>
            <a:ext cx="7286676" cy="2448272"/>
          </a:xfrm>
        </p:spPr>
        <p:txBody>
          <a:bodyPr anchor="ctr">
            <a:sp3d prstMaterial="flat">
              <a:contourClr>
                <a:schemeClr val="tx2"/>
              </a:contourClr>
            </a:sp3d>
          </a:bodyPr>
          <a:lstStyle/>
          <a:p>
            <a:pPr algn="ctr" eaLnBrk="1" fontAlgn="auto" hangingPunct="1">
              <a:spcAft>
                <a:spcPts val="0"/>
              </a:spcAft>
              <a:defRPr/>
            </a:pPr>
            <a:r>
              <a:rPr lang="en-US" altLang="zh-TW" sz="4800" b="0" dirty="0" smtClean="0">
                <a:effectLst/>
                <a:latin typeface="Times New Roman" pitchFamily="18" charset="0"/>
                <a:cs typeface="Times New Roman" pitchFamily="18" charset="0"/>
              </a:rPr>
              <a:t>Thank you!</a:t>
            </a:r>
            <a:endParaRPr lang="zh-TW" altLang="en-US" sz="4800" b="0" dirty="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標題 1"/>
          <p:cNvSpPr>
            <a:spLocks noGrp="1"/>
          </p:cNvSpPr>
          <p:nvPr>
            <p:ph type="title"/>
          </p:nvPr>
        </p:nvSpPr>
        <p:spPr/>
        <p:txBody>
          <a:bodyPr/>
          <a:lstStyle/>
          <a:p>
            <a:pPr eaLnBrk="1" hangingPunct="1"/>
            <a:r>
              <a:rPr lang="en-US" altLang="zh-TW" smtClean="0">
                <a:latin typeface="Times New Roman" pitchFamily="18" charset="0"/>
                <a:cs typeface="Times New Roman" pitchFamily="18" charset="0"/>
              </a:rPr>
              <a:t>Background</a:t>
            </a:r>
            <a:endParaRPr lang="zh-TW" altLang="en-US" smtClean="0">
              <a:latin typeface="Times New Roman" pitchFamily="18" charset="0"/>
              <a:cs typeface="Times New Roman" pitchFamily="18" charset="0"/>
            </a:endParaRPr>
          </a:p>
        </p:txBody>
      </p:sp>
      <p:sp>
        <p:nvSpPr>
          <p:cNvPr id="6147" name="內容版面配置區 2"/>
          <p:cNvSpPr>
            <a:spLocks noGrp="1"/>
          </p:cNvSpPr>
          <p:nvPr>
            <p:ph idx="1"/>
          </p:nvPr>
        </p:nvSpPr>
        <p:spPr/>
        <p:txBody>
          <a:bodyPr/>
          <a:lstStyle/>
          <a:p>
            <a:pPr eaLnBrk="1" hangingPunct="1"/>
            <a:r>
              <a:rPr lang="en-US" dirty="0" smtClean="0">
                <a:latin typeface="Times New Roman" pitchFamily="18" charset="0"/>
                <a:cs typeface="Times New Roman" pitchFamily="18" charset="0"/>
              </a:rPr>
              <a:t>To provide support to schools for self-evaluation, EDB launched the Assessment Program for Affective and Social Outcomes (APASO) in 2003</a:t>
            </a:r>
          </a:p>
          <a:p>
            <a:pPr eaLnBrk="1" hangingPunct="1"/>
            <a:r>
              <a:rPr lang="en-US" altLang="zh-TW" dirty="0" smtClean="0">
                <a:latin typeface="Times New Roman" pitchFamily="18" charset="0"/>
                <a:cs typeface="Times New Roman" pitchFamily="18" charset="0"/>
              </a:rPr>
              <a:t>Work was conducted from 2008 to 2010 to review, validate and </a:t>
            </a:r>
            <a:r>
              <a:rPr lang="en-US" altLang="zh-TW" smtClean="0">
                <a:latin typeface="Times New Roman" pitchFamily="18" charset="0"/>
                <a:cs typeface="Times New Roman" pitchFamily="18" charset="0"/>
              </a:rPr>
              <a:t>revise APASO. </a:t>
            </a:r>
            <a:r>
              <a:rPr lang="en-US" altLang="zh-TW" dirty="0" smtClean="0">
                <a:latin typeface="Times New Roman" pitchFamily="18" charset="0"/>
                <a:cs typeface="Times New Roman" pitchFamily="18" charset="0"/>
              </a:rPr>
              <a:t>New scales were added and the norms of all scales were updated </a:t>
            </a:r>
          </a:p>
          <a:p>
            <a:pPr eaLnBrk="1" hangingPunct="1"/>
            <a:r>
              <a:rPr lang="en-US" altLang="zh-TW" dirty="0" smtClean="0">
                <a:latin typeface="Times New Roman" pitchFamily="18" charset="0"/>
                <a:cs typeface="Times New Roman" pitchFamily="18" charset="0"/>
              </a:rPr>
              <a:t>The final product becomes the 2</a:t>
            </a:r>
            <a:r>
              <a:rPr lang="en-US" altLang="zh-TW" baseline="30000" dirty="0" smtClean="0">
                <a:latin typeface="Times New Roman" pitchFamily="18" charset="0"/>
                <a:cs typeface="Times New Roman" pitchFamily="18" charset="0"/>
              </a:rPr>
              <a:t>nd</a:t>
            </a:r>
            <a:r>
              <a:rPr lang="en-US" altLang="zh-TW" dirty="0" smtClean="0">
                <a:latin typeface="Times New Roman" pitchFamily="18" charset="0"/>
                <a:cs typeface="Times New Roman" pitchFamily="18" charset="0"/>
              </a:rPr>
              <a:t> version of Assessment Program for Affective and Social Outcomes (APASO-II)</a:t>
            </a:r>
          </a:p>
        </p:txBody>
      </p:sp>
      <p:sp>
        <p:nvSpPr>
          <p:cNvPr id="4" name="Slide Number Placeholder 3"/>
          <p:cNvSpPr>
            <a:spLocks noGrp="1"/>
          </p:cNvSpPr>
          <p:nvPr>
            <p:ph type="sldNum" sz="quarter" idx="12"/>
          </p:nvPr>
        </p:nvSpPr>
        <p:spPr/>
        <p:txBody>
          <a:bodyPr/>
          <a:lstStyle/>
          <a:p>
            <a:pPr>
              <a:defRPr/>
            </a:pPr>
            <a:fld id="{4DF176C4-AD00-4A64-A8D8-8D4B33AB54C6}" type="slidenum">
              <a:rPr lang="zh-TW" altLang="en-US" sz="1400" smtClean="0"/>
              <a:pPr>
                <a:defRPr/>
              </a:pPr>
              <a:t>5</a:t>
            </a:fld>
            <a:endParaRPr lang="zh-TW" altLang="en-US"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標題 1"/>
          <p:cNvSpPr>
            <a:spLocks noGrp="1"/>
          </p:cNvSpPr>
          <p:nvPr>
            <p:ph type="title"/>
          </p:nvPr>
        </p:nvSpPr>
        <p:spPr>
          <a:xfrm>
            <a:off x="457200" y="866746"/>
            <a:ext cx="8229600" cy="704866"/>
          </a:xfrm>
        </p:spPr>
        <p:txBody>
          <a:bodyPr/>
          <a:lstStyle/>
          <a:p>
            <a:pPr eaLnBrk="1" hangingPunct="1"/>
            <a:r>
              <a:rPr lang="en-US" altLang="zh-TW" dirty="0" smtClean="0">
                <a:latin typeface="Times New Roman" pitchFamily="18" charset="0"/>
                <a:cs typeface="Times New Roman" pitchFamily="18" charset="0"/>
              </a:rPr>
              <a:t>Purposes</a:t>
            </a:r>
            <a:endParaRPr lang="zh-TW" altLang="en-US" dirty="0" smtClean="0">
              <a:latin typeface="Times New Roman" pitchFamily="18" charset="0"/>
              <a:cs typeface="Times New Roman" pitchFamily="18" charset="0"/>
            </a:endParaRPr>
          </a:p>
        </p:txBody>
      </p:sp>
      <p:sp>
        <p:nvSpPr>
          <p:cNvPr id="3" name="內容版面配置區 2"/>
          <p:cNvSpPr>
            <a:spLocks noGrp="1"/>
          </p:cNvSpPr>
          <p:nvPr>
            <p:ph idx="1"/>
          </p:nvPr>
        </p:nvSpPr>
        <p:spPr>
          <a:xfrm>
            <a:off x="457200" y="1643050"/>
            <a:ext cx="8229600" cy="4786345"/>
          </a:xfrm>
        </p:spPr>
        <p:txBody>
          <a:bodyPr>
            <a:normAutofit fontScale="92500"/>
          </a:bodyPr>
          <a:lstStyle/>
          <a:p>
            <a:pPr lvl="0"/>
            <a:r>
              <a:rPr lang="en-US" dirty="0" smtClean="0">
                <a:latin typeface="Times New Roman" pitchFamily="18" charset="0"/>
                <a:cs typeface="Times New Roman" pitchFamily="18" charset="0"/>
              </a:rPr>
              <a:t>It supports schools to obtain objective student performance data in comparison to related indicators for self-evaluation. This instrument is intended to measure a group of students or the whole school student body rather than individuals</a:t>
            </a:r>
            <a:endParaRPr lang="zh-TW" altLang="en-US"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Schools can gain an in-depth understanding of students' performance and development in the affective and social domains. This facilitates the evaluation of the impact of support services and activities on the students and then the formulation of an action plan for improvement</a:t>
            </a:r>
            <a:endParaRPr lang="zh-TW" alt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Parents can also get information on students' performance in these domains through such channels as parent meetings and school reports</a:t>
            </a:r>
            <a:endParaRPr lang="zh-TW" alt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983A5954-D5E2-43D8-903C-EBF8EFD22DA3}" type="slidenum">
              <a:rPr lang="zh-TW" altLang="en-US" smtClean="0"/>
              <a:pPr>
                <a:defRPr/>
              </a:pPr>
              <a:t>6</a:t>
            </a:fld>
            <a:endParaRPr lang="zh-TW"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493713"/>
            <a:ext cx="8229600" cy="631825"/>
          </a:xfrm>
        </p:spPr>
        <p:txBody>
          <a:bodyPr>
            <a:normAutofit fontScale="90000"/>
          </a:bodyPr>
          <a:lstStyle/>
          <a:p>
            <a:pPr eaLnBrk="1" fontAlgn="auto" hangingPunct="1">
              <a:spcAft>
                <a:spcPts val="0"/>
              </a:spcAft>
              <a:defRPr/>
            </a:pPr>
            <a:r>
              <a:rPr lang="en-US" altLang="zh-TW" dirty="0" smtClean="0">
                <a:latin typeface="Times New Roman" pitchFamily="18" charset="0"/>
                <a:cs typeface="Times New Roman" pitchFamily="18" charset="0"/>
              </a:rPr>
              <a:t>Scales and Subscales</a:t>
            </a:r>
            <a:endParaRPr lang="zh-TW" altLang="en-US" dirty="0">
              <a:latin typeface="Times New Roman" pitchFamily="18" charset="0"/>
              <a:cs typeface="Times New Roman" pitchFamily="18" charset="0"/>
            </a:endParaRPr>
          </a:p>
        </p:txBody>
      </p:sp>
      <p:graphicFrame>
        <p:nvGraphicFramePr>
          <p:cNvPr id="4" name="表格 3"/>
          <p:cNvGraphicFramePr>
            <a:graphicFrameLocks noGrp="1"/>
          </p:cNvGraphicFramePr>
          <p:nvPr/>
        </p:nvGraphicFramePr>
        <p:xfrm>
          <a:off x="214313" y="1052513"/>
          <a:ext cx="8715436" cy="5500724"/>
        </p:xfrm>
        <a:graphic>
          <a:graphicData uri="http://schemas.openxmlformats.org/drawingml/2006/table">
            <a:tbl>
              <a:tblPr/>
              <a:tblGrid>
                <a:gridCol w="4432671"/>
                <a:gridCol w="4282765"/>
              </a:tblGrid>
              <a:tr h="272388">
                <a:tc>
                  <a:txBody>
                    <a:bodyPr/>
                    <a:lstStyle/>
                    <a:p>
                      <a:pPr algn="ctr">
                        <a:spcAft>
                          <a:spcPts val="0"/>
                        </a:spcAft>
                      </a:pPr>
                      <a:r>
                        <a:rPr lang="en-US" sz="1600" b="1" kern="100" dirty="0">
                          <a:latin typeface="Times New Roman"/>
                          <a:ea typeface="新細明體"/>
                        </a:rPr>
                        <a:t>Scale Name</a:t>
                      </a:r>
                      <a:endParaRPr lang="zh-TW" sz="1600" kern="100" dirty="0">
                        <a:latin typeface="Times New Roman"/>
                        <a:ea typeface="新細明體"/>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b="1" kern="100">
                          <a:latin typeface="Times New Roman"/>
                          <a:ea typeface="新細明體"/>
                        </a:rPr>
                        <a:t>Subscale Name</a:t>
                      </a:r>
                      <a:endParaRPr lang="zh-TW" sz="1600" kern="100">
                        <a:latin typeface="Times New Roman"/>
                        <a:ea typeface="新細明體"/>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r>
                        <a:rPr lang="en-US" sz="1600" b="1" kern="100" dirty="0">
                          <a:latin typeface="Times New Roman"/>
                          <a:ea typeface="新細明體"/>
                        </a:rPr>
                        <a:t>Self</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spcAft>
                          <a:spcPts val="0"/>
                        </a:spcAft>
                      </a:pPr>
                      <a:endParaRPr lang="en-US" sz="1600" kern="10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r>
              <a:tr h="272388">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新細明體"/>
                        </a:rPr>
                        <a:t>General School</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新細明體"/>
                        </a:rPr>
                        <a:t>Mathematics </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r>
                        <a:rPr lang="en-US" sz="1600" kern="100" dirty="0">
                          <a:latin typeface="Times New Roman"/>
                          <a:ea typeface="新細明體"/>
                        </a:rPr>
                        <a:t>Self-Concept </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新細明體"/>
                        </a:rPr>
                        <a:t>Parent Relationships</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新細明體"/>
                        </a:rPr>
                        <a:t>Peer Relation</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新細明體"/>
                        </a:rPr>
                        <a:t>Physical Appearance</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新細明體"/>
                        </a:rPr>
                        <a:t>Reading</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tabLst>
                          <a:tab pos="942975" algn="l"/>
                        </a:tabLst>
                      </a:pPr>
                      <a:r>
                        <a:rPr lang="en-US" sz="1600" b="1" kern="1200">
                          <a:solidFill>
                            <a:srgbClr val="0D0D0D"/>
                          </a:solidFill>
                          <a:latin typeface="Times New Roman"/>
                          <a:ea typeface="新細明體"/>
                        </a:rPr>
                        <a:t>Self-others	</a:t>
                      </a:r>
                      <a:endParaRPr lang="zh-TW" sz="1600" kern="10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just">
                        <a:spcAft>
                          <a:spcPts val="0"/>
                        </a:spcAft>
                      </a:pPr>
                      <a:endParaRPr lang="en-US" sz="1600" kern="1200" dirty="0">
                        <a:solidFill>
                          <a:srgbClr val="0D0D0D"/>
                        </a:solidFill>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r>
              <a:tr h="272388">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新細明體"/>
                        </a:rPr>
                        <a:t>Care for Others</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r>
                        <a:rPr lang="en-US" sz="1600" kern="1200" dirty="0">
                          <a:solidFill>
                            <a:srgbClr val="0D0D0D"/>
                          </a:solidFill>
                          <a:latin typeface="Times New Roman"/>
                          <a:ea typeface="新細明體"/>
                        </a:rPr>
                        <a:t>Interpersonal </a:t>
                      </a:r>
                      <a:r>
                        <a:rPr lang="en-US" sz="1600" kern="1200" dirty="0" smtClean="0">
                          <a:solidFill>
                            <a:srgbClr val="0D0D0D"/>
                          </a:solidFill>
                          <a:latin typeface="Times New Roman"/>
                          <a:ea typeface="新細明體"/>
                        </a:rPr>
                        <a:t>Relationships</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新細明體"/>
                        </a:rPr>
                        <a:t>Inappropriate </a:t>
                      </a:r>
                      <a:r>
                        <a:rPr lang="en-US" sz="1600" kern="1200" dirty="0" smtClean="0">
                          <a:solidFill>
                            <a:srgbClr val="0D0D0D"/>
                          </a:solidFill>
                          <a:latin typeface="Times New Roman"/>
                          <a:ea typeface="新細明體"/>
                        </a:rPr>
                        <a:t>Assertiveness * </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新細明體"/>
                        </a:rPr>
                        <a:t>Respect for Others</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tabLst>
                          <a:tab pos="942975" algn="l"/>
                        </a:tabLst>
                      </a:pPr>
                      <a:r>
                        <a:rPr lang="en-US" sz="1600" b="1" kern="1200">
                          <a:solidFill>
                            <a:srgbClr val="0D0D0D"/>
                          </a:solidFill>
                          <a:latin typeface="Times New Roman"/>
                          <a:ea typeface="新細明體"/>
                        </a:rPr>
                        <a:t>Self-school</a:t>
                      </a:r>
                      <a:endParaRPr lang="zh-TW" sz="1600" kern="10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marL="228600" indent="-228600" algn="just">
                        <a:spcAft>
                          <a:spcPts val="0"/>
                        </a:spcAft>
                      </a:pPr>
                      <a:endParaRPr lang="en-US" sz="1600" kern="1200" dirty="0">
                        <a:solidFill>
                          <a:srgbClr val="0D0D0D"/>
                        </a:solidFill>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r>
              <a:tr h="272388">
                <a:tc>
                  <a:txBody>
                    <a:bodyPr/>
                    <a:lstStyle/>
                    <a:p>
                      <a:pPr>
                        <a:spcAft>
                          <a:spcPts val="0"/>
                        </a:spcAft>
                      </a:pPr>
                      <a:endParaRPr lang="en-US" sz="1600" kern="100" dirty="0">
                        <a:latin typeface="Times New Roman"/>
                        <a:ea typeface="PMingLiU"/>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smtClean="0">
                          <a:solidFill>
                            <a:srgbClr val="0D0D0D"/>
                          </a:solidFill>
                          <a:latin typeface="Times New Roman"/>
                          <a:ea typeface="PMingLiU"/>
                        </a:rPr>
                        <a:t>Achievement</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kern="100" dirty="0">
                        <a:latin typeface="Times New Roman"/>
                        <a:ea typeface="PMingLiU"/>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smtClean="0">
                          <a:solidFill>
                            <a:srgbClr val="0D0D0D"/>
                          </a:solidFill>
                          <a:latin typeface="Times New Roman"/>
                          <a:ea typeface="PMingLiU"/>
                        </a:rPr>
                        <a:t>Experience</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kern="100" dirty="0">
                        <a:latin typeface="Times New Roman"/>
                        <a:ea typeface="PMingLiU"/>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PMingLiU"/>
                        </a:rPr>
                        <a:t>General </a:t>
                      </a:r>
                      <a:r>
                        <a:rPr lang="en-US" sz="1600" kern="1200" dirty="0" smtClean="0">
                          <a:solidFill>
                            <a:srgbClr val="0D0D0D"/>
                          </a:solidFill>
                          <a:latin typeface="Times New Roman"/>
                          <a:ea typeface="PMingLiU"/>
                        </a:rPr>
                        <a:t>Satisfaction</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r>
                        <a:rPr lang="en-US" sz="1600" kern="1200" dirty="0">
                          <a:solidFill>
                            <a:srgbClr val="0D0D0D"/>
                          </a:solidFill>
                          <a:latin typeface="Times New Roman"/>
                          <a:ea typeface="PMingLiU"/>
                        </a:rPr>
                        <a:t>Attitudes to School (Quality of School Life</a:t>
                      </a:r>
                      <a:r>
                        <a:rPr lang="en-US" sz="1600" kern="1200" dirty="0" smtClean="0">
                          <a:solidFill>
                            <a:srgbClr val="0D0D0D"/>
                          </a:solidFill>
                          <a:latin typeface="Times New Roman"/>
                          <a:ea typeface="PMingLiU"/>
                        </a:rPr>
                        <a:t>)</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PMingLiU"/>
                        </a:rPr>
                        <a:t>Negative </a:t>
                      </a:r>
                      <a:r>
                        <a:rPr lang="en-US" sz="1600" kern="1200" dirty="0" smtClean="0">
                          <a:solidFill>
                            <a:srgbClr val="0D0D0D"/>
                          </a:solidFill>
                          <a:latin typeface="Times New Roman"/>
                          <a:ea typeface="PMingLiU"/>
                        </a:rPr>
                        <a:t>Affect </a:t>
                      </a:r>
                      <a:r>
                        <a:rPr lang="en-US" sz="1600" kern="1200" dirty="0" smtClean="0">
                          <a:solidFill>
                            <a:srgbClr val="0D0D0D"/>
                          </a:solidFill>
                          <a:latin typeface="Times New Roman"/>
                          <a:ea typeface="新細明體"/>
                        </a:rPr>
                        <a:t>*</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kern="100" dirty="0">
                        <a:latin typeface="Times New Roman"/>
                        <a:ea typeface="PMingLiU"/>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smtClean="0">
                          <a:solidFill>
                            <a:srgbClr val="0D0D0D"/>
                          </a:solidFill>
                          <a:latin typeface="Times New Roman"/>
                          <a:ea typeface="PMingLiU"/>
                        </a:rPr>
                        <a:t>Opportunity</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kern="100" dirty="0">
                        <a:latin typeface="Times New Roman"/>
                        <a:ea typeface="PMingLiU"/>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PMingLiU"/>
                        </a:rPr>
                        <a:t>Social </a:t>
                      </a:r>
                      <a:r>
                        <a:rPr lang="en-US" sz="1600" kern="1200" dirty="0" smtClean="0">
                          <a:solidFill>
                            <a:srgbClr val="0D0D0D"/>
                          </a:solidFill>
                          <a:latin typeface="Times New Roman"/>
                          <a:ea typeface="PMingLiU"/>
                        </a:rPr>
                        <a:t>Integration</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5352">
                <a:tc>
                  <a:txBody>
                    <a:bodyPr/>
                    <a:lstStyle/>
                    <a:p>
                      <a:pPr>
                        <a:spcAft>
                          <a:spcPts val="0"/>
                        </a:spcAft>
                      </a:pPr>
                      <a:endParaRPr lang="en-US" sz="1600" kern="100" dirty="0">
                        <a:latin typeface="Times New Roman"/>
                        <a:ea typeface="PMingLiU"/>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PMingLiU"/>
                        </a:rPr>
                        <a:t>Teacher-Student </a:t>
                      </a:r>
                      <a:r>
                        <a:rPr lang="en-US" sz="1600" kern="1200" dirty="0" smtClean="0">
                          <a:solidFill>
                            <a:srgbClr val="0D0D0D"/>
                          </a:solidFill>
                          <a:latin typeface="Times New Roman"/>
                          <a:ea typeface="PMingLiU"/>
                        </a:rPr>
                        <a:t>Relationship</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p:txBody>
          <a:bodyPr/>
          <a:lstStyle/>
          <a:p>
            <a:pPr>
              <a:defRPr/>
            </a:pPr>
            <a:fld id="{12490169-02CD-4515-87A8-0B8D6A5D5CA2}" type="slidenum">
              <a:rPr lang="zh-TW" altLang="en-US" smtClean="0"/>
              <a:pPr>
                <a:defRPr/>
              </a:pPr>
              <a:t>7</a:t>
            </a:fld>
            <a:endParaRPr lang="zh-TW"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33375"/>
            <a:ext cx="8229600" cy="631825"/>
          </a:xfrm>
        </p:spPr>
        <p:txBody>
          <a:bodyPr>
            <a:normAutofit fontScale="90000"/>
          </a:bodyPr>
          <a:lstStyle/>
          <a:p>
            <a:pPr eaLnBrk="1" fontAlgn="auto" hangingPunct="1">
              <a:spcAft>
                <a:spcPts val="0"/>
              </a:spcAft>
              <a:defRPr/>
            </a:pPr>
            <a:r>
              <a:rPr lang="en-US" altLang="zh-TW" dirty="0" smtClean="0">
                <a:latin typeface="Times New Roman" pitchFamily="18" charset="0"/>
                <a:cs typeface="Times New Roman" pitchFamily="18" charset="0"/>
              </a:rPr>
              <a:t>Scales and Subscales</a:t>
            </a:r>
            <a:endParaRPr lang="zh-TW" altLang="en-US" dirty="0">
              <a:latin typeface="Times New Roman" pitchFamily="18" charset="0"/>
              <a:cs typeface="Times New Roman" pitchFamily="18" charset="0"/>
            </a:endParaRPr>
          </a:p>
        </p:txBody>
      </p:sp>
      <p:graphicFrame>
        <p:nvGraphicFramePr>
          <p:cNvPr id="5" name="表格 4"/>
          <p:cNvGraphicFramePr>
            <a:graphicFrameLocks noGrp="1"/>
          </p:cNvGraphicFramePr>
          <p:nvPr/>
        </p:nvGraphicFramePr>
        <p:xfrm>
          <a:off x="357188" y="908050"/>
          <a:ext cx="8572560" cy="5643591"/>
        </p:xfrm>
        <a:graphic>
          <a:graphicData uri="http://schemas.openxmlformats.org/drawingml/2006/table">
            <a:tbl>
              <a:tblPr/>
              <a:tblGrid>
                <a:gridCol w="4360004"/>
                <a:gridCol w="4212556"/>
              </a:tblGrid>
              <a:tr h="343894">
                <a:tc>
                  <a:txBody>
                    <a:bodyPr/>
                    <a:lstStyle/>
                    <a:p>
                      <a:pPr algn="ctr">
                        <a:spcAft>
                          <a:spcPts val="0"/>
                        </a:spcAft>
                      </a:pPr>
                      <a:r>
                        <a:rPr lang="en-US" sz="1600" b="1" kern="100" dirty="0">
                          <a:latin typeface="Times New Roman"/>
                          <a:ea typeface="新細明體"/>
                        </a:rPr>
                        <a:t>Scale Name</a:t>
                      </a:r>
                      <a:endParaRPr lang="zh-TW" sz="1600" kern="100" dirty="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100">
                          <a:latin typeface="Times New Roman"/>
                          <a:ea typeface="新細明體"/>
                        </a:rPr>
                        <a:t>Subscale Name</a:t>
                      </a:r>
                      <a:endParaRPr lang="zh-TW" sz="1600" kern="10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894">
                <a:tc gridSpan="2">
                  <a:txBody>
                    <a:bodyPr/>
                    <a:lstStyle/>
                    <a:p>
                      <a:pPr>
                        <a:spcAft>
                          <a:spcPts val="0"/>
                        </a:spcAft>
                      </a:pPr>
                      <a:r>
                        <a:rPr lang="en-US" sz="1600" b="1" kern="1200" dirty="0">
                          <a:solidFill>
                            <a:srgbClr val="0D0D0D"/>
                          </a:solidFill>
                          <a:latin typeface="Times New Roman"/>
                          <a:ea typeface="新細明體"/>
                        </a:rPr>
                        <a:t>Self-school</a:t>
                      </a:r>
                      <a:endParaRPr lang="zh-TW" sz="1600" kern="100" dirty="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zh-TW" altLang="en-US"/>
                    </a:p>
                  </a:txBody>
                  <a:tcPr/>
                </a:tc>
              </a:tr>
              <a:tr h="287911">
                <a:tc>
                  <a:txBody>
                    <a:bodyPr/>
                    <a:lstStyle/>
                    <a:p>
                      <a:pPr>
                        <a:spcAft>
                          <a:spcPts val="0"/>
                        </a:spcAft>
                      </a:pPr>
                      <a:endParaRPr lang="en-US" sz="1600" kern="100" dirty="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342900" lvl="0" indent="-342900" algn="just">
                        <a:spcAft>
                          <a:spcPts val="0"/>
                        </a:spcAft>
                        <a:buSzPts val="800"/>
                        <a:buFont typeface="Wingdings"/>
                        <a:buChar char=""/>
                      </a:pPr>
                      <a:r>
                        <a:rPr lang="en-US" sz="1600" kern="1200">
                          <a:solidFill>
                            <a:srgbClr val="0D0D0D"/>
                          </a:solidFill>
                          <a:latin typeface="Times New Roman"/>
                          <a:ea typeface="PMingLiU"/>
                        </a:rPr>
                        <a:t>Affiliation</a:t>
                      </a:r>
                      <a:endParaRPr lang="zh-TW" sz="1600" kern="10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227">
                <a:tc>
                  <a:txBody>
                    <a:bodyPr/>
                    <a:lstStyle/>
                    <a:p>
                      <a:pPr>
                        <a:spcAft>
                          <a:spcPts val="0"/>
                        </a:spcAft>
                      </a:pPr>
                      <a:endParaRPr lang="en-US" sz="1600" kern="100" dirty="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800"/>
                        <a:buFont typeface="Wingdings"/>
                        <a:buChar char=""/>
                      </a:pPr>
                      <a:r>
                        <a:rPr lang="en-US" sz="1600" kern="1200">
                          <a:solidFill>
                            <a:srgbClr val="0D0D0D"/>
                          </a:solidFill>
                          <a:latin typeface="Times New Roman"/>
                          <a:ea typeface="PMingLiU"/>
                        </a:rPr>
                        <a:t>Competition</a:t>
                      </a:r>
                      <a:endParaRPr lang="zh-TW" sz="1600" kern="10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kern="1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PMingLiU"/>
                        </a:rPr>
                        <a:t>Effort</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kern="100" dirty="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PMingLiU"/>
                        </a:rPr>
                        <a:t>Praise</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r>
                        <a:rPr lang="en-US" sz="1600" kern="100" dirty="0">
                          <a:latin typeface="Times New Roman"/>
                          <a:ea typeface="PMingLiU"/>
                        </a:rPr>
                        <a:t>Motivation </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PMingLiU"/>
                        </a:rPr>
                        <a:t>Social Concern</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kern="1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PMingLiU"/>
                        </a:rPr>
                        <a:t>Social Power</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kern="1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PMingLiU"/>
                        </a:rPr>
                        <a:t>Task</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kern="1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PMingLiU"/>
                        </a:rPr>
                        <a:t>Token</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kern="1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PMingLiU"/>
                        </a:rPr>
                        <a:t>Failure Ability </a:t>
                      </a:r>
                      <a:r>
                        <a:rPr lang="en-US" sz="1600" kern="1200" dirty="0" smtClean="0">
                          <a:solidFill>
                            <a:srgbClr val="0D0D0D"/>
                          </a:solidFill>
                          <a:latin typeface="Times New Roman"/>
                          <a:ea typeface="PMingLiU"/>
                        </a:rPr>
                        <a:t>Attribution *</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kern="1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PMingLiU"/>
                        </a:rPr>
                        <a:t>Failure Effort </a:t>
                      </a:r>
                      <a:r>
                        <a:rPr lang="en-US" sz="1600" kern="1200" dirty="0" smtClean="0">
                          <a:solidFill>
                            <a:srgbClr val="0D0D0D"/>
                          </a:solidFill>
                          <a:latin typeface="Times New Roman"/>
                          <a:ea typeface="PMingLiU"/>
                        </a:rPr>
                        <a:t>Attribution *</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r>
                        <a:rPr lang="en-US" sz="1600" kern="100" dirty="0">
                          <a:latin typeface="Times New Roman"/>
                          <a:ea typeface="PMingLiU"/>
                        </a:rPr>
                        <a:t>Causal </a:t>
                      </a:r>
                      <a:r>
                        <a:rPr lang="en-US" sz="1600" kern="100" dirty="0" smtClean="0">
                          <a:latin typeface="Times New Roman"/>
                          <a:ea typeface="PMingLiU"/>
                        </a:rPr>
                        <a:t>Attribution</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PMingLiU"/>
                        </a:rPr>
                        <a:t>Failure Strategy </a:t>
                      </a:r>
                      <a:r>
                        <a:rPr lang="en-US" sz="1600" kern="1200" dirty="0" smtClean="0">
                          <a:solidFill>
                            <a:srgbClr val="0D0D0D"/>
                          </a:solidFill>
                          <a:latin typeface="Times New Roman"/>
                          <a:ea typeface="PMingLiU"/>
                        </a:rPr>
                        <a:t>Attribution *</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kern="1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PMingLiU"/>
                        </a:rPr>
                        <a:t>Success Ability Attribution</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kern="1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PMingLiU"/>
                        </a:rPr>
                        <a:t>Success Effort Attribution</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kern="1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PMingLiU"/>
                        </a:rPr>
                        <a:t>Success Strategy Attribution</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kern="1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PMingLiU"/>
                        </a:rPr>
                        <a:t>Creative Thinking</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r>
                        <a:rPr lang="en-US" sz="1600" kern="1200">
                          <a:solidFill>
                            <a:srgbClr val="0D0D0D"/>
                          </a:solidFill>
                          <a:latin typeface="Times New Roman"/>
                          <a:ea typeface="PMingLiU"/>
                        </a:rPr>
                        <a:t>Learning Competency </a:t>
                      </a:r>
                      <a:endParaRPr lang="zh-TW" sz="1600" kern="10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PMingLiU"/>
                        </a:rPr>
                        <a:t>Critical Thinking</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kern="1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PMingLiU"/>
                        </a:rPr>
                        <a:t>Problem Solving</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pPr>
              <a:defRPr/>
            </a:pPr>
            <a:fld id="{0C1A6E5C-B7DB-42E5-A048-057070630E47}" type="slidenum">
              <a:rPr lang="zh-TW" altLang="en-US" smtClean="0"/>
              <a:pPr>
                <a:defRPr/>
              </a:pPr>
              <a:t>8</a:t>
            </a:fld>
            <a:endParaRPr lang="zh-TW"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49250"/>
            <a:ext cx="8229600" cy="631825"/>
          </a:xfrm>
        </p:spPr>
        <p:txBody>
          <a:bodyPr>
            <a:normAutofit fontScale="90000"/>
          </a:bodyPr>
          <a:lstStyle/>
          <a:p>
            <a:pPr eaLnBrk="1" fontAlgn="auto" hangingPunct="1">
              <a:spcAft>
                <a:spcPts val="0"/>
              </a:spcAft>
              <a:defRPr/>
            </a:pPr>
            <a:r>
              <a:rPr lang="en-US" altLang="zh-TW" dirty="0" smtClean="0">
                <a:latin typeface="Times New Roman" pitchFamily="18" charset="0"/>
                <a:cs typeface="Times New Roman" pitchFamily="18" charset="0"/>
              </a:rPr>
              <a:t>Scales and Subscales</a:t>
            </a:r>
            <a:endParaRPr lang="zh-TW" altLang="en-US" dirty="0">
              <a:latin typeface="Times New Roman" pitchFamily="18" charset="0"/>
              <a:cs typeface="Times New Roman" pitchFamily="18" charset="0"/>
            </a:endParaRPr>
          </a:p>
        </p:txBody>
      </p:sp>
      <p:graphicFrame>
        <p:nvGraphicFramePr>
          <p:cNvPr id="5" name="表格 4"/>
          <p:cNvGraphicFramePr>
            <a:graphicFrameLocks noGrp="1"/>
          </p:cNvGraphicFramePr>
          <p:nvPr/>
        </p:nvGraphicFramePr>
        <p:xfrm>
          <a:off x="357188" y="1000125"/>
          <a:ext cx="8358246" cy="5500718"/>
        </p:xfrm>
        <a:graphic>
          <a:graphicData uri="http://schemas.openxmlformats.org/drawingml/2006/table">
            <a:tbl>
              <a:tblPr/>
              <a:tblGrid>
                <a:gridCol w="4251004"/>
                <a:gridCol w="4107242"/>
              </a:tblGrid>
              <a:tr h="421124">
                <a:tc>
                  <a:txBody>
                    <a:bodyPr/>
                    <a:lstStyle/>
                    <a:p>
                      <a:pPr algn="ctr">
                        <a:spcAft>
                          <a:spcPts val="0"/>
                        </a:spcAft>
                      </a:pPr>
                      <a:r>
                        <a:rPr lang="en-US" sz="1600" b="1" kern="100" dirty="0">
                          <a:latin typeface="Times New Roman"/>
                          <a:ea typeface="新細明體"/>
                        </a:rPr>
                        <a:t>Scale Name</a:t>
                      </a:r>
                      <a:endParaRPr lang="zh-TW" sz="1600" kern="100" dirty="0">
                        <a:latin typeface="Times New Roman"/>
                        <a:ea typeface="新細明體"/>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100">
                          <a:latin typeface="Times New Roman"/>
                          <a:ea typeface="新細明體"/>
                        </a:rPr>
                        <a:t>Subscale Name</a:t>
                      </a:r>
                      <a:endParaRPr lang="zh-TW" sz="1600" kern="10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1124">
                <a:tc gridSpan="2">
                  <a:txBody>
                    <a:bodyPr/>
                    <a:lstStyle/>
                    <a:p>
                      <a:pPr>
                        <a:spcAft>
                          <a:spcPts val="0"/>
                        </a:spcAft>
                      </a:pPr>
                      <a:r>
                        <a:rPr lang="en-US" sz="1600" b="1" kern="1200" dirty="0">
                          <a:solidFill>
                            <a:srgbClr val="0D0D0D"/>
                          </a:solidFill>
                          <a:latin typeface="Times New Roman"/>
                          <a:ea typeface="新細明體"/>
                        </a:rPr>
                        <a:t>Self-school</a:t>
                      </a:r>
                      <a:endParaRPr lang="zh-TW" sz="1600" kern="100" dirty="0">
                        <a:latin typeface="Times New Roman"/>
                        <a:ea typeface="新細明體"/>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zh-TW" altLang="en-US"/>
                    </a:p>
                  </a:txBody>
                  <a:tcPr/>
                </a:tc>
              </a:tr>
              <a:tr h="352568">
                <a:tc>
                  <a:txBody>
                    <a:bodyPr/>
                    <a:lstStyle/>
                    <a:p>
                      <a:pPr>
                        <a:spcAft>
                          <a:spcPts val="0"/>
                        </a:spcAft>
                      </a:pPr>
                      <a:endParaRPr lang="en-US" sz="1600" kern="100" dirty="0">
                        <a:latin typeface="Times New Roman"/>
                        <a:ea typeface="PMingLiU"/>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a:solidFill>
                            <a:srgbClr val="0D0D0D"/>
                          </a:solidFill>
                          <a:latin typeface="Times New Roman"/>
                          <a:ea typeface="PMingLiU"/>
                        </a:rPr>
                        <a:t>Academic Affect</a:t>
                      </a:r>
                      <a:endParaRPr lang="zh-TW" sz="1600" kern="10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7654">
                <a:tc>
                  <a:txBody>
                    <a:bodyPr/>
                    <a:lstStyle/>
                    <a:p>
                      <a:pPr>
                        <a:spcAft>
                          <a:spcPts val="0"/>
                        </a:spcAft>
                      </a:pPr>
                      <a:endParaRPr lang="en-US" sz="1600" kern="100" dirty="0">
                        <a:latin typeface="Times New Roman"/>
                        <a:ea typeface="PMingLiU"/>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PMingLiU"/>
                        </a:rPr>
                        <a:t>Academic Initiation</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68">
                <a:tc>
                  <a:txBody>
                    <a:bodyPr/>
                    <a:lstStyle/>
                    <a:p>
                      <a:pPr>
                        <a:spcAft>
                          <a:spcPts val="0"/>
                        </a:spcAft>
                      </a:pPr>
                      <a:endParaRPr lang="en-US" sz="1600" kern="100" dirty="0">
                        <a:latin typeface="Times New Roman"/>
                        <a:ea typeface="PMingLiU"/>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PMingLiU"/>
                        </a:rPr>
                        <a:t>Academic Monitoring</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68">
                <a:tc>
                  <a:txBody>
                    <a:bodyPr/>
                    <a:lstStyle/>
                    <a:p>
                      <a:pPr>
                        <a:spcAft>
                          <a:spcPts val="0"/>
                        </a:spcAft>
                      </a:pPr>
                      <a:endParaRPr lang="en-US" sz="1600" kern="100" dirty="0">
                        <a:latin typeface="Times New Roman"/>
                        <a:ea typeface="PMingLiU"/>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PMingLiU"/>
                        </a:rPr>
                        <a:t>Academic Self Concept</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68">
                <a:tc>
                  <a:txBody>
                    <a:bodyPr/>
                    <a:lstStyle/>
                    <a:p>
                      <a:pPr>
                        <a:spcAft>
                          <a:spcPts val="0"/>
                        </a:spcAft>
                      </a:pPr>
                      <a:endParaRPr lang="en-US" sz="1600" kern="100" dirty="0">
                        <a:latin typeface="Times New Roman"/>
                        <a:ea typeface="PMingLiU"/>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PMingLiU"/>
                        </a:rPr>
                        <a:t>Change to Improve</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68">
                <a:tc>
                  <a:txBody>
                    <a:bodyPr/>
                    <a:lstStyle/>
                    <a:p>
                      <a:pPr>
                        <a:spcAft>
                          <a:spcPts val="0"/>
                        </a:spcAft>
                      </a:pPr>
                      <a:endParaRPr lang="en-US" sz="1600" kern="100" dirty="0">
                        <a:latin typeface="Times New Roman"/>
                        <a:ea typeface="PMingLiU"/>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PMingLiU"/>
                        </a:rPr>
                        <a:t>Costs of Help </a:t>
                      </a:r>
                      <a:r>
                        <a:rPr lang="en-US" sz="1600" kern="1200" dirty="0" smtClean="0">
                          <a:solidFill>
                            <a:srgbClr val="0D0D0D"/>
                          </a:solidFill>
                          <a:latin typeface="Times New Roman"/>
                          <a:ea typeface="PMingLiU"/>
                        </a:rPr>
                        <a:t>Seeking *</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68">
                <a:tc>
                  <a:txBody>
                    <a:bodyPr/>
                    <a:lstStyle/>
                    <a:p>
                      <a:pPr>
                        <a:spcAft>
                          <a:spcPts val="0"/>
                        </a:spcAft>
                      </a:pPr>
                      <a:r>
                        <a:rPr lang="en-US" sz="1600" kern="1200" dirty="0">
                          <a:solidFill>
                            <a:srgbClr val="0D0D0D"/>
                          </a:solidFill>
                          <a:latin typeface="Times New Roman"/>
                          <a:ea typeface="PMingLiU"/>
                        </a:rPr>
                        <a:t>Independent Learning Capacity</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PMingLiU"/>
                        </a:rPr>
                        <a:t>Education Aims</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68">
                <a:tc>
                  <a:txBody>
                    <a:bodyPr/>
                    <a:lstStyle/>
                    <a:p>
                      <a:pPr>
                        <a:spcAft>
                          <a:spcPts val="0"/>
                        </a:spcAft>
                      </a:pPr>
                      <a:endParaRPr lang="en-US" sz="1600" kern="100" dirty="0">
                        <a:latin typeface="Times New Roman"/>
                        <a:ea typeface="PMingLiU"/>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a:solidFill>
                            <a:srgbClr val="0D0D0D"/>
                          </a:solidFill>
                          <a:latin typeface="Times New Roman"/>
                          <a:ea typeface="PMingLiU"/>
                        </a:rPr>
                        <a:t>Goal Setting</a:t>
                      </a:r>
                      <a:endParaRPr lang="zh-TW" sz="1600" kern="10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68">
                <a:tc>
                  <a:txBody>
                    <a:bodyPr/>
                    <a:lstStyle/>
                    <a:p>
                      <a:pPr>
                        <a:spcAft>
                          <a:spcPts val="0"/>
                        </a:spcAft>
                      </a:pPr>
                      <a:endParaRPr lang="en-US" sz="1600" kern="100" dirty="0">
                        <a:latin typeface="Times New Roman"/>
                        <a:ea typeface="PMingLiU"/>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PMingLiU"/>
                        </a:rPr>
                        <a:t>Inquisitiveness</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68">
                <a:tc>
                  <a:txBody>
                    <a:bodyPr/>
                    <a:lstStyle/>
                    <a:p>
                      <a:pPr>
                        <a:spcAft>
                          <a:spcPts val="0"/>
                        </a:spcAft>
                      </a:pPr>
                      <a:endParaRPr lang="en-US" sz="1600" kern="100" dirty="0">
                        <a:latin typeface="Times New Roman"/>
                        <a:ea typeface="PMingLiU"/>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PMingLiU"/>
                        </a:rPr>
                        <a:t>Strategic Help Seeking</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68">
                <a:tc>
                  <a:txBody>
                    <a:bodyPr/>
                    <a:lstStyle/>
                    <a:p>
                      <a:pPr>
                        <a:spcAft>
                          <a:spcPts val="0"/>
                        </a:spcAft>
                      </a:pPr>
                      <a:endParaRPr lang="en-US" sz="1600" kern="100" dirty="0">
                        <a:latin typeface="Times New Roman"/>
                        <a:ea typeface="PMingLiU"/>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PMingLiU"/>
                        </a:rPr>
                        <a:t>Study Environment Control</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68">
                <a:tc>
                  <a:txBody>
                    <a:bodyPr/>
                    <a:lstStyle/>
                    <a:p>
                      <a:pPr>
                        <a:spcAft>
                          <a:spcPts val="0"/>
                        </a:spcAft>
                      </a:pPr>
                      <a:endParaRPr lang="en-US" sz="1600" kern="100" dirty="0">
                        <a:latin typeface="Times New Roman"/>
                        <a:ea typeface="PMingLiU"/>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PMingLiU"/>
                        </a:rPr>
                        <a:t>Study Plan</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68">
                <a:tc>
                  <a:txBody>
                    <a:bodyPr/>
                    <a:lstStyle/>
                    <a:p>
                      <a:pPr>
                        <a:spcAft>
                          <a:spcPts val="0"/>
                        </a:spcAft>
                      </a:pPr>
                      <a:endParaRPr lang="en-US" sz="1600" kern="100" dirty="0">
                        <a:latin typeface="Times New Roman"/>
                        <a:ea typeface="PMingLiU"/>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PMingLiU"/>
                        </a:rPr>
                        <a:t>Value of School Work</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pPr>
              <a:defRPr/>
            </a:pPr>
            <a:fld id="{35377B78-944C-495C-893C-B929600B2B92}" type="slidenum">
              <a:rPr lang="zh-TW" altLang="en-US" smtClean="0"/>
              <a:pPr>
                <a:defRPr/>
              </a:pPr>
              <a:t>9</a:t>
            </a:fld>
            <a:endParaRPr lang="zh-TW"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線">
  <a:themeElements>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線">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線">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1071</TotalTime>
  <Words>2229</Words>
  <Application>Microsoft Office PowerPoint</Application>
  <PresentationFormat>如螢幕大小 (4:3)</PresentationFormat>
  <Paragraphs>443</Paragraphs>
  <Slides>44</Slides>
  <Notes>2</Notes>
  <HiddenSlides>0</HiddenSlides>
  <MMClips>0</MMClips>
  <ScaleCrop>false</ScaleCrop>
  <HeadingPairs>
    <vt:vector size="4" baseType="variant">
      <vt:variant>
        <vt:lpstr>佈景主題</vt:lpstr>
      </vt:variant>
      <vt:variant>
        <vt:i4>1</vt:i4>
      </vt:variant>
      <vt:variant>
        <vt:lpstr>投影片標題</vt:lpstr>
      </vt:variant>
      <vt:variant>
        <vt:i4>44</vt:i4>
      </vt:variant>
    </vt:vector>
  </HeadingPairs>
  <TitlesOfParts>
    <vt:vector size="45" baseType="lpstr">
      <vt:lpstr>流線</vt:lpstr>
      <vt:lpstr>Workshop on “Application of the Assessment Program for Affective and Social Outcomes (2nd Version)” (Primary Schools)</vt:lpstr>
      <vt:lpstr>Unit One</vt:lpstr>
      <vt:lpstr>Unit Two</vt:lpstr>
      <vt:lpstr>Unit Three</vt:lpstr>
      <vt:lpstr>Background</vt:lpstr>
      <vt:lpstr>Purposes</vt:lpstr>
      <vt:lpstr>Scales and Subscales</vt:lpstr>
      <vt:lpstr>Scales and Subscales</vt:lpstr>
      <vt:lpstr>Scales and Subscales</vt:lpstr>
      <vt:lpstr>Scales and Subscales</vt:lpstr>
      <vt:lpstr>Purposes of Taking APASO II:</vt:lpstr>
      <vt:lpstr>Administration Guidelines</vt:lpstr>
      <vt:lpstr>Administration Guidelines</vt:lpstr>
      <vt:lpstr>Administration Guidelines</vt:lpstr>
      <vt:lpstr>Administration Guidelines</vt:lpstr>
      <vt:lpstr>Scales Selection</vt:lpstr>
      <vt:lpstr>Scales Selection</vt:lpstr>
      <vt:lpstr>Scales Selection</vt:lpstr>
      <vt:lpstr>Scales Selection</vt:lpstr>
      <vt:lpstr>Scales Selection</vt:lpstr>
      <vt:lpstr>Scales Selection</vt:lpstr>
      <vt:lpstr>The Design of APASO-II Survey</vt:lpstr>
      <vt:lpstr>Pre-test/post-test Design </vt:lpstr>
      <vt:lpstr>Longitudinal Design </vt:lpstr>
      <vt:lpstr>Developmentally Sensitive Strategy </vt:lpstr>
      <vt:lpstr>Group Discussion</vt:lpstr>
      <vt:lpstr>Reports in APASO-II</vt:lpstr>
      <vt:lpstr>Mean Plot</vt:lpstr>
      <vt:lpstr>投影片 29</vt:lpstr>
      <vt:lpstr>投影片 30</vt:lpstr>
      <vt:lpstr>Raw Score and Rasch Score</vt:lpstr>
      <vt:lpstr>投影片 32</vt:lpstr>
      <vt:lpstr>Box Plot</vt:lpstr>
      <vt:lpstr>投影片 34</vt:lpstr>
      <vt:lpstr>投影片 35</vt:lpstr>
      <vt:lpstr>投影片 36</vt:lpstr>
      <vt:lpstr>Item Bar Chart</vt:lpstr>
      <vt:lpstr>投影片 38</vt:lpstr>
      <vt:lpstr>投影片 39</vt:lpstr>
      <vt:lpstr>Cross-year Comparison Plot</vt:lpstr>
      <vt:lpstr>投影片 41</vt:lpstr>
      <vt:lpstr>投影片 42</vt:lpstr>
      <vt:lpstr>Question and Answer</vt:lpstr>
      <vt:lpstr>Thank you!</vt:lpstr>
    </vt:vector>
  </TitlesOfParts>
  <Company>HKIEd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HKIEd</dc:creator>
  <cp:lastModifiedBy>HKIEd</cp:lastModifiedBy>
  <cp:revision>127</cp:revision>
  <dcterms:created xsi:type="dcterms:W3CDTF">2010-10-05T03:00:48Z</dcterms:created>
  <dcterms:modified xsi:type="dcterms:W3CDTF">2011-03-01T01:01:14Z</dcterms:modified>
</cp:coreProperties>
</file>