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338" r:id="rId2"/>
    <p:sldId id="362" r:id="rId3"/>
    <p:sldId id="363" r:id="rId4"/>
    <p:sldId id="364" r:id="rId5"/>
    <p:sldId id="257" r:id="rId6"/>
    <p:sldId id="337" r:id="rId7"/>
    <p:sldId id="259" r:id="rId8"/>
    <p:sldId id="304" r:id="rId9"/>
    <p:sldId id="305" r:id="rId10"/>
    <p:sldId id="306" r:id="rId11"/>
    <p:sldId id="339" r:id="rId12"/>
    <p:sldId id="263" r:id="rId13"/>
    <p:sldId id="266" r:id="rId14"/>
    <p:sldId id="340" r:id="rId15"/>
    <p:sldId id="341" r:id="rId16"/>
    <p:sldId id="271" r:id="rId17"/>
    <p:sldId id="307" r:id="rId18"/>
    <p:sldId id="308" r:id="rId19"/>
    <p:sldId id="309" r:id="rId20"/>
    <p:sldId id="310" r:id="rId21"/>
    <p:sldId id="342" r:id="rId22"/>
    <p:sldId id="343" r:id="rId23"/>
    <p:sldId id="344" r:id="rId24"/>
    <p:sldId id="345" r:id="rId25"/>
    <p:sldId id="361" r:id="rId26"/>
    <p:sldId id="346" r:id="rId27"/>
    <p:sldId id="347" r:id="rId28"/>
    <p:sldId id="365" r:id="rId29"/>
    <p:sldId id="366" r:id="rId30"/>
    <p:sldId id="350" r:id="rId31"/>
    <p:sldId id="351" r:id="rId32"/>
    <p:sldId id="352" r:id="rId33"/>
    <p:sldId id="369" r:id="rId34"/>
    <p:sldId id="370" r:id="rId35"/>
    <p:sldId id="372" r:id="rId36"/>
    <p:sldId id="355" r:id="rId37"/>
    <p:sldId id="356" r:id="rId38"/>
    <p:sldId id="357" r:id="rId39"/>
    <p:sldId id="358" r:id="rId40"/>
    <p:sldId id="359" r:id="rId41"/>
    <p:sldId id="360" r:id="rId42"/>
    <p:sldId id="334" r:id="rId43"/>
    <p:sldId id="335" r:id="rId4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04" autoAdjust="0"/>
  </p:normalViewPr>
  <p:slideViewPr>
    <p:cSldViewPr>
      <p:cViewPr>
        <p:scale>
          <a:sx n="70" d="100"/>
          <a:sy n="70" d="100"/>
        </p:scale>
        <p:origin x="-438" y="12"/>
      </p:cViewPr>
      <p:guideLst>
        <p:guide orient="horz" pos="2160"/>
        <p:guide pos="2880"/>
      </p:guideLst>
    </p:cSldViewPr>
  </p:slideViewPr>
  <p:outlineViewPr>
    <p:cViewPr>
      <p:scale>
        <a:sx n="33" d="100"/>
        <a:sy n="33" d="100"/>
      </p:scale>
      <p:origin x="0" y="164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F230998-230B-444A-95CC-22BD881D1A1D}" type="datetimeFigureOut">
              <a:rPr lang="zh-TW" altLang="en-US"/>
              <a:pPr>
                <a:defRPr/>
              </a:pPr>
              <a:t>2011/3/1</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F58C807-87E8-4332-90CA-E7158B921118}"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smtClean="0"/>
            </a:lvl1pPr>
          </a:lstStyle>
          <a:p>
            <a:pPr>
              <a:defRPr/>
            </a:pPr>
            <a:fld id="{5A1A3E8B-3F88-4BE7-A49C-5FC2F8C273A7}" type="datetime1">
              <a:rPr lang="zh-TW" altLang="en-US"/>
              <a:pPr>
                <a:defRPr/>
              </a:pPr>
              <a:t>2011/3/1</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E29454F7-63B9-4A16-B1CC-0DA2A58B58FC}"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25A8EFC4-F533-4443-8AA0-B6083F9AE61F}"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B6F07C73-0335-4F1A-98AD-DEDB2BEF8385}"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78B21211-CAE1-42CC-932F-1DFFECA8F39F}"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6027DBE9-3ACD-4D40-BA5E-D2B74F42E380}"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80AC6D81-F49E-4F6F-87FA-8311F115EEAD}" type="datetime1">
              <a:rPr lang="zh-TW" altLang="en-US"/>
              <a:pPr>
                <a:defRPr/>
              </a:pPr>
              <a:t>2011/3/1</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0801D74D-899A-42E9-8857-937091012507}"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smtClean="0"/>
            </a:lvl1pPr>
          </a:lstStyle>
          <a:p>
            <a:pPr>
              <a:defRPr/>
            </a:pPr>
            <a:fld id="{D49CB6D6-7C03-42A4-8005-0E49661CB6FF}" type="datetime1">
              <a:rPr lang="zh-TW" altLang="en-US"/>
              <a:pPr>
                <a:defRPr/>
              </a:pPr>
              <a:t>2011/3/1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BF40923-939E-4073-8C85-318F622D8166}"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826991D0-689D-4331-8DBB-C2F3A4C238C9}"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6CF91806-509A-4097-AC00-74FDBEA6730C}"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D9B3B1A8-FD55-4269-9379-D5460A9FD751}" type="datetime1">
              <a:rPr lang="zh-TW" altLang="en-US"/>
              <a:pPr>
                <a:defRPr/>
              </a:pPr>
              <a:t>2011/3/1</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65A44E8B-6956-452C-BF25-31E30B107D4C}"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465A9506-671D-4421-871B-69F40DE9B31F}" type="datetime1">
              <a:rPr lang="zh-TW" altLang="en-US"/>
              <a:pPr>
                <a:defRPr/>
              </a:pPr>
              <a:t>2011/3/1</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5BCA04AB-C086-42A5-BB52-9F1E93A2CF6E}"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C902EBB3-8C23-4E5A-9B82-6EBC709AAF13}" type="datetime1">
              <a:rPr lang="zh-TW" altLang="en-US"/>
              <a:pPr>
                <a:defRPr/>
              </a:pPr>
              <a:t>2011/3/1</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EBA8FAF7-014C-4F0D-8AD6-C7450C0A5935}"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65D0A1F0-CF31-49B7-8921-D94024782548}" type="datetime1">
              <a:rPr lang="zh-TW" altLang="en-US"/>
              <a:pPr>
                <a:defRPr/>
              </a:pPr>
              <a:t>2011/3/1</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0539FE2B-80A5-4558-A47D-20794B14B09B}"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smtClean="0"/>
            </a:lvl1pPr>
          </a:lstStyle>
          <a:p>
            <a:pPr>
              <a:defRPr/>
            </a:pPr>
            <a:fld id="{2F6799EF-1CA9-46B2-9F70-3233282E314A}" type="datetime1">
              <a:rPr lang="zh-TW" altLang="en-US"/>
              <a:pPr>
                <a:defRPr/>
              </a:pPr>
              <a:t>2011/3/1</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01AA95F5-4B84-4A12-B555-C9887F426648}"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E91835D6-5A60-49E1-94A6-CFA092F76EC2}" type="datetime1">
              <a:rPr lang="zh-TW" altLang="en-US"/>
              <a:pPr>
                <a:defRPr/>
              </a:pPr>
              <a:t>2011/3/1</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BA951136-3B43-4AF3-9D42-6F379C83514C}"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51" r:id="rId1"/>
    <p:sldLayoutId id="2147483743" r:id="rId2"/>
    <p:sldLayoutId id="2147483752" r:id="rId3"/>
    <p:sldLayoutId id="2147483744" r:id="rId4"/>
    <p:sldLayoutId id="2147483745" r:id="rId5"/>
    <p:sldLayoutId id="2147483746" r:id="rId6"/>
    <p:sldLayoutId id="2147483747" r:id="rId7"/>
    <p:sldLayoutId id="2147483748" r:id="rId8"/>
    <p:sldLayoutId id="2147483753" r:id="rId9"/>
    <p:sldLayoutId id="2147483749" r:id="rId10"/>
    <p:sldLayoutId id="214748375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071538" y="2132856"/>
            <a:ext cx="7286676" cy="2448272"/>
          </a:xfrm>
        </p:spPr>
        <p:txBody>
          <a:bodyPr>
            <a:sp3d prstMaterial="flat">
              <a:contourClr>
                <a:schemeClr val="tx2"/>
              </a:contourClr>
            </a:sp3d>
          </a:bodyPr>
          <a:lstStyle/>
          <a:p>
            <a:pPr algn="ctr" eaLnBrk="1" fontAlgn="auto" hangingPunct="1">
              <a:spcAft>
                <a:spcPts val="0"/>
              </a:spcAft>
              <a:defRPr/>
            </a:pPr>
            <a:r>
              <a:rPr lang="en-US" altLang="zh-TW" sz="4000" b="0" dirty="0" smtClean="0">
                <a:effectLst/>
                <a:latin typeface="Times New Roman" pitchFamily="18" charset="0"/>
                <a:cs typeface="Times New Roman" pitchFamily="18" charset="0"/>
              </a:rPr>
              <a:t>Workshop on “Application of the Assessment Program for Affective and Social Outcomes (2nd Version)”</a:t>
            </a:r>
            <a:br>
              <a:rPr lang="en-US" altLang="zh-TW" sz="4000" b="0" dirty="0" smtClean="0">
                <a:effectLst/>
                <a:latin typeface="Times New Roman" pitchFamily="18" charset="0"/>
                <a:cs typeface="Times New Roman" pitchFamily="18" charset="0"/>
              </a:rPr>
            </a:br>
            <a:r>
              <a:rPr lang="en-US" altLang="zh-TW" sz="4000" b="0" dirty="0" smtClean="0">
                <a:effectLst/>
                <a:latin typeface="Times New Roman" pitchFamily="18" charset="0"/>
                <a:cs typeface="Times New Roman" pitchFamily="18" charset="0"/>
              </a:rPr>
              <a:t>(Secondary Schools)</a:t>
            </a:r>
            <a:endParaRPr lang="zh-TW" altLang="en-US" sz="4000" b="0" dirty="0">
              <a:effectLst/>
              <a:latin typeface="Times New Roman" pitchFamily="18" charset="0"/>
              <a:cs typeface="Times New Roman" pitchFamily="18" charset="0"/>
            </a:endParaRPr>
          </a:p>
        </p:txBody>
      </p:sp>
      <p:sp>
        <p:nvSpPr>
          <p:cNvPr id="5123" name="副標題 2"/>
          <p:cNvSpPr>
            <a:spLocks noGrp="1"/>
          </p:cNvSpPr>
          <p:nvPr>
            <p:ph type="subTitle" idx="1"/>
          </p:nvPr>
        </p:nvSpPr>
        <p:spPr>
          <a:xfrm>
            <a:off x="1071563" y="5857875"/>
            <a:ext cx="7854950" cy="823913"/>
          </a:xfrm>
        </p:spPr>
        <p:txBody>
          <a:bodyPr/>
          <a:lstStyle/>
          <a:p>
            <a:pPr marR="0" eaLnBrk="1" hangingPunct="1">
              <a:lnSpc>
                <a:spcPct val="90000"/>
              </a:lnSpc>
            </a:pPr>
            <a:r>
              <a:rPr lang="en-US" altLang="zh-TW" sz="2400" dirty="0" smtClean="0">
                <a:latin typeface="Times New Roman" pitchFamily="18" charset="0"/>
                <a:cs typeface="Times New Roman" pitchFamily="18" charset="0"/>
              </a:rPr>
              <a:t>Assessment Research Centre</a:t>
            </a:r>
          </a:p>
          <a:p>
            <a:pPr marR="0" eaLnBrk="1" hangingPunct="1">
              <a:lnSpc>
                <a:spcPct val="90000"/>
              </a:lnSpc>
            </a:pPr>
            <a:r>
              <a:rPr lang="en-US" altLang="zh-TW" sz="2400" dirty="0" smtClean="0">
                <a:latin typeface="Times New Roman" pitchFamily="18" charset="0"/>
                <a:cs typeface="Times New Roman" pitchFamily="18" charset="0"/>
              </a:rPr>
              <a:t>The Hong Kong Institute of Education </a:t>
            </a:r>
            <a:endParaRPr lang="zh-TW" alt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20688"/>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357188" y="1041400"/>
          <a:ext cx="8501122" cy="5458800"/>
        </p:xfrm>
        <a:graphic>
          <a:graphicData uri="http://schemas.openxmlformats.org/drawingml/2006/table">
            <a:tbl>
              <a:tblPr/>
              <a:tblGrid>
                <a:gridCol w="4323671"/>
                <a:gridCol w="4177451"/>
              </a:tblGrid>
              <a:tr h="341175">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kern="100" dirty="0">
                          <a:latin typeface="Times New Roman"/>
                          <a:ea typeface="新細明體"/>
                        </a:rPr>
                        <a:t>Subscale Name</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kern="1200" dirty="0">
                          <a:solidFill>
                            <a:srgbClr val="0D0D0D"/>
                          </a:solidFill>
                          <a:latin typeface="Times New Roman"/>
                          <a:ea typeface="新細明體"/>
                        </a:rPr>
                        <a:t>Self-society</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r>
                        <a:rPr lang="en-US" sz="1600" kern="1200" dirty="0" smtClean="0">
                          <a:solidFill>
                            <a:srgbClr val="0D0D0D"/>
                          </a:solidFill>
                          <a:latin typeface="Times New Roman"/>
                          <a:ea typeface="新細明體"/>
                        </a:rPr>
                        <a:t>Leadership</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Leadership</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Commitment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Ethical Conduct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kern="1200" dirty="0">
                          <a:solidFill>
                            <a:srgbClr val="0D0D0D"/>
                          </a:solidFill>
                          <a:latin typeface="Times New Roman"/>
                          <a:ea typeface="新細明體"/>
                        </a:rPr>
                        <a:t>Ethical Conducts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No Indulgence Life Style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Perseverance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Self Control</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Duty to the Nation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kern="1200" dirty="0">
                          <a:solidFill>
                            <a:srgbClr val="0D0D0D"/>
                          </a:solidFill>
                          <a:latin typeface="Times New Roman"/>
                          <a:ea typeface="Calibri"/>
                        </a:rPr>
                        <a:t>National Identity &amp; Global Citizenship</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Emotional Attachment to the Nation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Global Citizenship</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Attitudes toward the Nation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b="1" kern="1200" dirty="0">
                          <a:solidFill>
                            <a:srgbClr val="0D0D0D"/>
                          </a:solidFill>
                          <a:latin typeface="Times New Roman"/>
                          <a:ea typeface="新細明體"/>
                        </a:rPr>
                        <a:t>Self-future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kern="1200" dirty="0">
                        <a:solidFill>
                          <a:srgbClr val="0D0D0D"/>
                        </a:solidFill>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Expectation on Career</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r>
                        <a:rPr lang="en-US" sz="1600" kern="1200" dirty="0">
                          <a:solidFill>
                            <a:srgbClr val="0D0D0D"/>
                          </a:solidFill>
                          <a:latin typeface="Times New Roman"/>
                          <a:ea typeface="新細明體"/>
                        </a:rPr>
                        <a:t>Goals of </a:t>
                      </a:r>
                      <a:r>
                        <a:rPr lang="en-US" sz="1600" kern="1200" dirty="0" smtClean="0">
                          <a:solidFill>
                            <a:srgbClr val="0D0D0D"/>
                          </a:solidFill>
                          <a:latin typeface="Times New Roman"/>
                          <a:ea typeface="新細明體"/>
                        </a:rPr>
                        <a:t>Life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Goal Setting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1175">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Goals of Life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6BF72580-CB62-45A4-A637-A76DFE600B68}"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Purposes of Taking APASO II:</a:t>
            </a:r>
            <a:endParaRPr lang="zh-TW" altLang="en-US" smtClean="0">
              <a:latin typeface="Times New Roman" pitchFamily="18" charset="0"/>
              <a:cs typeface="Times New Roman" pitchFamily="18" charset="0"/>
            </a:endParaRPr>
          </a:p>
        </p:txBody>
      </p:sp>
      <p:sp>
        <p:nvSpPr>
          <p:cNvPr id="12291" name="內容版面配置區 2"/>
          <p:cNvSpPr>
            <a:spLocks noGrp="1"/>
          </p:cNvSpPr>
          <p:nvPr>
            <p:ph idx="1"/>
          </p:nvPr>
        </p:nvSpPr>
        <p:spPr>
          <a:xfrm>
            <a:off x="457200" y="2133600"/>
            <a:ext cx="8229600" cy="4191000"/>
          </a:xfrm>
        </p:spPr>
        <p:txBody>
          <a:bodyPr/>
          <a:lstStyle/>
          <a:p>
            <a:pPr lvl="0"/>
            <a:r>
              <a:rPr lang="en-US" dirty="0" smtClean="0">
                <a:latin typeface="Times New Roman" pitchFamily="18" charset="0"/>
                <a:cs typeface="Times New Roman" pitchFamily="18" charset="0"/>
              </a:rPr>
              <a:t>What is the purpose of conducting an APASO-II survey?</a:t>
            </a:r>
            <a:endParaRPr lang="zh-TW" alt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What sort of data are collected from APASO-II?</a:t>
            </a:r>
            <a:endParaRPr lang="zh-TW" alt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Is it to understand certain affective and social behavior of students?</a:t>
            </a:r>
            <a:endParaRPr lang="zh-TW"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Or do you want to understand the impact of a certain intervention or a program?</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F5DDE70-543A-45D0-A1AD-E3C06355BCF8}"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Administration Guidelines</a:t>
            </a:r>
            <a:endParaRPr lang="zh-TW" altLang="en-US" smtClean="0">
              <a:latin typeface="Times New Roman" pitchFamily="18" charset="0"/>
              <a:cs typeface="Times New Roman" pitchFamily="18" charset="0"/>
            </a:endParaRPr>
          </a:p>
        </p:txBody>
      </p:sp>
      <p:sp>
        <p:nvSpPr>
          <p:cNvPr id="7" name="內容版面配置區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It is not advisable to use the same tool too often.</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The recommended interval between two surveys is at least six months. Preferably an academic year should elapse before the administration of the same tool again</a:t>
            </a:r>
          </a:p>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Schools are advised to identify a set of APASO-II scales to suit its own needs</a:t>
            </a:r>
          </a:p>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The majority of secondary students can complete 80 to 100 items from APASO-II scales in around 30 to 40 minutes</a:t>
            </a:r>
          </a:p>
          <a:p>
            <a:pPr marL="274320" indent="-274320" eaLnBrk="1" fontAlgn="auto" hangingPunct="1">
              <a:spcAft>
                <a:spcPts val="0"/>
              </a:spcAft>
              <a:buClr>
                <a:schemeClr val="accent3"/>
              </a:buClr>
              <a:buFont typeface="Wingdings 2"/>
              <a:buChar char=""/>
              <a:defRPr/>
            </a:pPr>
            <a:r>
              <a:rPr lang="en-US" dirty="0" smtClean="0">
                <a:latin typeface="Times New Roman" pitchFamily="18" charset="0"/>
                <a:cs typeface="Times New Roman" pitchFamily="18" charset="0"/>
              </a:rPr>
              <a:t>Schools have to limit the number of scales to be administered at any one time in order not to overload their students</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F736FF7F-2841-49DF-97BA-ECE81F6499A4}"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Administration Guidelines</a:t>
            </a:r>
            <a:endParaRPr lang="zh-TW" altLang="en-US" smtClean="0">
              <a:latin typeface="Times New Roman" pitchFamily="18" charset="0"/>
              <a:cs typeface="Times New Roman" pitchFamily="18" charset="0"/>
            </a:endParaRPr>
          </a:p>
        </p:txBody>
      </p:sp>
      <p:sp>
        <p:nvSpPr>
          <p:cNvPr id="14339"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Schools may administer the APASO-II scales on a class or group basis during class time. Schools should not arrange for a large number of students to complete APASO-II questionnaires in one place simultaneously</a:t>
            </a:r>
          </a:p>
          <a:p>
            <a:pPr eaLnBrk="1" hangingPunct="1"/>
            <a:r>
              <a:rPr lang="en-US" altLang="zh-TW" smtClean="0">
                <a:latin typeface="Times New Roman" pitchFamily="18" charset="0"/>
                <a:cs typeface="Times New Roman" pitchFamily="18" charset="0"/>
              </a:rPr>
              <a:t>Students should be separated sufficiently in their seating to allow privacy and confidentiality of their responses to questions. This is vital as these are self-reporting surveys</a:t>
            </a:r>
          </a:p>
          <a:p>
            <a:pPr eaLnBrk="1" hangingPunct="1"/>
            <a:r>
              <a:rPr lang="en-US" altLang="zh-TW" smtClean="0">
                <a:latin typeface="Times New Roman" pitchFamily="18" charset="0"/>
                <a:cs typeface="Times New Roman" pitchFamily="18" charset="0"/>
              </a:rPr>
              <a:t>There is no time limit on taking any of the tools</a:t>
            </a:r>
          </a:p>
          <a:p>
            <a:pPr eaLnBrk="1" hangingPunct="1"/>
            <a:endParaRPr lang="zh-TW" alt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7BBE1B82-264C-41D5-90DC-AA2E54721246}"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p:txBody>
          <a:bodyPr/>
          <a:lstStyle/>
          <a:p>
            <a:pPr eaLnBrk="1" hangingPunct="1"/>
            <a:r>
              <a:rPr lang="en-US" altLang="zh-TW" dirty="0" smtClean="0">
                <a:latin typeface="Times New Roman" pitchFamily="18" charset="0"/>
                <a:cs typeface="Times New Roman" pitchFamily="18" charset="0"/>
              </a:rPr>
              <a:t>Administration Guidelines</a:t>
            </a:r>
            <a:endParaRPr lang="zh-TW" altLang="en-US" dirty="0" smtClean="0">
              <a:latin typeface="Times New Roman" pitchFamily="18" charset="0"/>
              <a:cs typeface="Times New Roman" pitchFamily="18" charset="0"/>
            </a:endParaRPr>
          </a:p>
        </p:txBody>
      </p:sp>
      <p:sp>
        <p:nvSpPr>
          <p:cNvPr id="15363" name="內容版面配置區 2"/>
          <p:cNvSpPr>
            <a:spLocks noGrp="1"/>
          </p:cNvSpPr>
          <p:nvPr>
            <p:ph idx="1"/>
          </p:nvPr>
        </p:nvSpPr>
        <p:spPr/>
        <p:txBody>
          <a:bodyPr/>
          <a:lstStyle/>
          <a:p>
            <a:pPr eaLnBrk="1" hangingPunct="1"/>
            <a:r>
              <a:rPr lang="en-US" altLang="zh-TW" dirty="0" smtClean="0">
                <a:latin typeface="Times New Roman" pitchFamily="18" charset="0"/>
                <a:cs typeface="Times New Roman" pitchFamily="18" charset="0"/>
              </a:rPr>
              <a:t>The teacher administering an APASO-II survey must state briefly the purpose and method of responding. They should emphasize that the questionnaires will be anonymous and the information collected be kept strictly confidential and there will be four levels of responses</a:t>
            </a:r>
          </a:p>
          <a:p>
            <a:pPr eaLnBrk="1" hangingPunct="1"/>
            <a:r>
              <a:rPr lang="en-US" altLang="zh-TW" dirty="0" smtClean="0">
                <a:latin typeface="Times New Roman" pitchFamily="18" charset="0"/>
                <a:cs typeface="Times New Roman" pitchFamily="18" charset="0"/>
              </a:rPr>
              <a:t>Evaluative wording such as right/wrong, high/low, strong/weak should be avoided</a:t>
            </a:r>
          </a:p>
          <a:p>
            <a:pPr eaLnBrk="1" hangingPunct="1"/>
            <a:r>
              <a:rPr lang="en-US" altLang="zh-TW" dirty="0" smtClean="0">
                <a:latin typeface="Times New Roman" pitchFamily="18" charset="0"/>
                <a:cs typeface="Times New Roman" pitchFamily="18" charset="0"/>
              </a:rPr>
              <a:t>The instruction should not take too long</a:t>
            </a:r>
          </a:p>
          <a:p>
            <a:pPr eaLnBrk="1" hangingPunct="1"/>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82291C2-BFC6-46CF-B1C5-DF95476695DF}"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Administration Guidelines</a:t>
            </a:r>
            <a:endParaRPr lang="zh-TW" altLang="en-US" smtClean="0">
              <a:latin typeface="Times New Roman" pitchFamily="18" charset="0"/>
              <a:cs typeface="Times New Roman" pitchFamily="18" charset="0"/>
            </a:endParaRPr>
          </a:p>
        </p:txBody>
      </p:sp>
      <p:sp>
        <p:nvSpPr>
          <p:cNvPr id="16387"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When students are responding to questionnaires, teachers should not assume a monitoring role, or check the students' responses, as this may discourage students to give their true responses</a:t>
            </a:r>
          </a:p>
          <a:p>
            <a:pPr eaLnBrk="1" hangingPunct="1"/>
            <a:r>
              <a:rPr lang="en-US" altLang="zh-TW" smtClean="0">
                <a:latin typeface="Times New Roman" pitchFamily="18" charset="0"/>
                <a:cs typeface="Times New Roman" pitchFamily="18" charset="0"/>
              </a:rPr>
              <a:t>For students with difficulty in reading, teachers may read out aloud the instructions for completing the questionnaires and also each item as the students progress through them. Problems related to reading ability may be minimized as students can hear the items as they read them</a:t>
            </a:r>
          </a:p>
          <a:p>
            <a:pPr eaLnBrk="1" hangingPunct="1"/>
            <a:endParaRPr lang="zh-TW" alt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536F213-E89E-4CD0-94BB-F656AF76CB89}"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a:xfrm>
            <a:off x="457200" y="642938"/>
            <a:ext cx="8229600" cy="704850"/>
          </a:xfrm>
        </p:spPr>
        <p:txBody>
          <a:bodyPr/>
          <a:lstStyle/>
          <a:p>
            <a:pPr eaLnBrk="1" hangingPunct="1"/>
            <a:r>
              <a:rPr lang="en-US" altLang="zh-TW" sz="4000" smtClean="0">
                <a:latin typeface="Times New Roman" pitchFamily="18" charset="0"/>
                <a:cs typeface="Times New Roman" pitchFamily="18" charset="0"/>
              </a:rPr>
              <a:t>Scales Selection</a:t>
            </a:r>
            <a:endParaRPr lang="zh-TW" altLang="en-US" sz="4000" smtClean="0">
              <a:latin typeface="Times New Roman" pitchFamily="18" charset="0"/>
              <a:cs typeface="Times New Roman" pitchFamily="18" charset="0"/>
            </a:endParaRPr>
          </a:p>
        </p:txBody>
      </p:sp>
      <p:sp>
        <p:nvSpPr>
          <p:cNvPr id="17411" name="內容版面配置區 2"/>
          <p:cNvSpPr>
            <a:spLocks noGrp="1"/>
          </p:cNvSpPr>
          <p:nvPr>
            <p:ph idx="1"/>
          </p:nvPr>
        </p:nvSpPr>
        <p:spPr>
          <a:xfrm>
            <a:off x="457200" y="1357313"/>
            <a:ext cx="8229600" cy="4389437"/>
          </a:xfrm>
        </p:spPr>
        <p:txBody>
          <a:bodyPr/>
          <a:lstStyle/>
          <a:p>
            <a:pPr eaLnBrk="1" hangingPunct="1"/>
            <a:r>
              <a:rPr lang="en-US" altLang="zh-TW" sz="2000" dirty="0" smtClean="0">
                <a:latin typeface="Times New Roman" pitchFamily="18" charset="0"/>
                <a:cs typeface="Times New Roman" pitchFamily="18" charset="0"/>
              </a:rPr>
              <a:t>Schools may select APASO-II scales and subscales according to their own concern. The scales available for use from APASO-II are organized on the basis of </a:t>
            </a:r>
            <a:r>
              <a:rPr lang="en-US" altLang="zh-TW" sz="2000" dirty="0" err="1" smtClean="0">
                <a:latin typeface="Times New Roman" pitchFamily="18" charset="0"/>
                <a:cs typeface="Times New Roman" pitchFamily="18" charset="0"/>
              </a:rPr>
              <a:t>Bronfenbrenner’s</a:t>
            </a:r>
            <a:r>
              <a:rPr lang="en-US" altLang="zh-TW" sz="2000" dirty="0" smtClean="0">
                <a:latin typeface="Times New Roman" pitchFamily="18" charset="0"/>
                <a:cs typeface="Times New Roman" pitchFamily="18" charset="0"/>
              </a:rPr>
              <a:t> (1995) model.</a:t>
            </a:r>
            <a:endParaRPr lang="zh-TW" altLang="en-US" sz="2000" dirty="0" smtClean="0">
              <a:latin typeface="Times New Roman" pitchFamily="18" charset="0"/>
              <a:cs typeface="Times New Roman" pitchFamily="18" charset="0"/>
            </a:endParaRPr>
          </a:p>
        </p:txBody>
      </p:sp>
      <p:sp>
        <p:nvSpPr>
          <p:cNvPr id="21" name="Slide Number Placeholder 20"/>
          <p:cNvSpPr>
            <a:spLocks noGrp="1"/>
          </p:cNvSpPr>
          <p:nvPr>
            <p:ph type="sldNum" sz="quarter" idx="12"/>
          </p:nvPr>
        </p:nvSpPr>
        <p:spPr/>
        <p:txBody>
          <a:bodyPr/>
          <a:lstStyle/>
          <a:p>
            <a:pPr>
              <a:defRPr/>
            </a:pPr>
            <a:fld id="{64562678-D6F3-4358-AE4E-AB7BECA12EC2}" type="slidenum">
              <a:rPr lang="zh-TW" altLang="en-US" smtClean="0"/>
              <a:pPr>
                <a:defRPr/>
              </a:pPr>
              <a:t>16</a:t>
            </a:fld>
            <a:endParaRPr lang="zh-TW" altLang="en-US"/>
          </a:p>
        </p:txBody>
      </p:sp>
      <p:pic>
        <p:nvPicPr>
          <p:cNvPr id="22" name="圖片 21"/>
          <p:cNvPicPr/>
          <p:nvPr/>
        </p:nvPicPr>
        <p:blipFill>
          <a:blip r:embed="rId2"/>
          <a:srcRect/>
          <a:stretch>
            <a:fillRect/>
          </a:stretch>
        </p:blipFill>
        <p:spPr bwMode="auto">
          <a:xfrm>
            <a:off x="1571604" y="2428868"/>
            <a:ext cx="6357982" cy="4214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95263"/>
            <a:ext cx="8229600" cy="785812"/>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908720"/>
          <a:ext cx="8715436" cy="5566002"/>
        </p:xfrm>
        <a:graphic>
          <a:graphicData uri="http://schemas.openxmlformats.org/drawingml/2006/table">
            <a:tbl>
              <a:tblPr/>
              <a:tblGrid>
                <a:gridCol w="2714644"/>
                <a:gridCol w="756812"/>
                <a:gridCol w="749140"/>
                <a:gridCol w="749140"/>
                <a:gridCol w="749140"/>
                <a:gridCol w="749140"/>
                <a:gridCol w="749140"/>
                <a:gridCol w="749140"/>
                <a:gridCol w="749140"/>
              </a:tblGrid>
              <a:tr h="219290">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088830">
                <a:tc vMerge="1">
                  <a:txBody>
                    <a:bodyPr/>
                    <a:lstStyle/>
                    <a:p>
                      <a:endParaRPr lang="zh-TW" altLang="en-US"/>
                    </a:p>
                  </a:txBody>
                  <a:tcPr/>
                </a:tc>
                <a:tc>
                  <a:txBody>
                    <a:bodyPr/>
                    <a:lstStyle/>
                    <a:p>
                      <a:pPr algn="ctr">
                        <a:spcAft>
                          <a:spcPts val="0"/>
                        </a:spcAft>
                      </a:pPr>
                      <a:r>
                        <a:rPr lang="en-US" sz="1500" kern="0" dirty="0">
                          <a:latin typeface="Times New Roman"/>
                          <a:ea typeface="SimSun"/>
                        </a:rPr>
                        <a:t>Learning Strategies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Quality of School Life</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Learning Motivation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Social Relationship</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Moral Conduct</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Emotion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Self-Efficacy</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Values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916">
                <a:tc>
                  <a:txBody>
                    <a:bodyPr/>
                    <a:lstStyle/>
                    <a:p>
                      <a:pPr marL="201295" indent="-179705">
                        <a:spcAft>
                          <a:spcPts val="0"/>
                        </a:spcAft>
                        <a:tabLst>
                          <a:tab pos="201295" algn="l"/>
                        </a:tabLst>
                      </a:pPr>
                      <a:r>
                        <a:rPr lang="en-US" sz="1500" dirty="0">
                          <a:solidFill>
                            <a:srgbClr val="000000"/>
                          </a:solidFill>
                          <a:latin typeface="Times New Roman"/>
                          <a:cs typeface="....`.."/>
                        </a:rPr>
                        <a:t>Self-Concept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Emotional Stability</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General</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Honestly / Trustworthiness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Mathematics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Parent Relationships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Physical Appearance</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Verbal</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9916">
                <a:tc>
                  <a:txBody>
                    <a:bodyPr/>
                    <a:lstStyle/>
                    <a:p>
                      <a:pPr>
                        <a:spcAft>
                          <a:spcPts val="0"/>
                        </a:spcAft>
                      </a:pPr>
                      <a:r>
                        <a:rPr lang="en-US" sz="1500" dirty="0">
                          <a:solidFill>
                            <a:srgbClr val="000000"/>
                          </a:solidFill>
                          <a:latin typeface="Times New Roman"/>
                          <a:cs typeface="....`.."/>
                        </a:rPr>
                        <a:t>Health &amp; Well Being *</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916">
                <a:tc>
                  <a:txBody>
                    <a:bodyPr/>
                    <a:lstStyle/>
                    <a:p>
                      <a:pPr marL="201295" indent="-179705">
                        <a:spcAft>
                          <a:spcPts val="0"/>
                        </a:spcAft>
                        <a:tabLst>
                          <a:tab pos="201295" algn="l"/>
                        </a:tabLst>
                      </a:pPr>
                      <a:r>
                        <a:rPr lang="en-US" sz="1500" dirty="0">
                          <a:solidFill>
                            <a:srgbClr val="000000"/>
                          </a:solidFill>
                          <a:latin typeface="Times New Roman"/>
                          <a:cs typeface="....`.."/>
                        </a:rPr>
                        <a:t>Stress Management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9916">
                <a:tc>
                  <a:txBody>
                    <a:bodyPr/>
                    <a:lstStyle/>
                    <a:p>
                      <a:pPr marL="201295" indent="-179705">
                        <a:spcAft>
                          <a:spcPts val="0"/>
                        </a:spcAft>
                        <a:tabLst>
                          <a:tab pos="201295" algn="l"/>
                        </a:tabLst>
                      </a:pPr>
                      <a:r>
                        <a:rPr lang="en-US" sz="1500" dirty="0">
                          <a:solidFill>
                            <a:srgbClr val="000000"/>
                          </a:solidFill>
                          <a:latin typeface="Times New Roman"/>
                          <a:cs typeface="....`.."/>
                        </a:rPr>
                        <a:t>Interpersonal Relationships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9916">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Care for Others</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Interpersonal Competence</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Respect for Others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Share</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49916">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Social Skills</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49916">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Support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796C1371-7509-435F-8F1F-1FC06ABBE745}" type="slidenum">
              <a:rPr lang="zh-TW" altLang="en-US" smtClean="0"/>
              <a:pPr>
                <a:defRPr/>
              </a:pPr>
              <a:t>17</a:t>
            </a:fld>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0800"/>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760993"/>
          <a:ext cx="8715436" cy="5849541"/>
        </p:xfrm>
        <a:graphic>
          <a:graphicData uri="http://schemas.openxmlformats.org/drawingml/2006/table">
            <a:tbl>
              <a:tblPr/>
              <a:tblGrid>
                <a:gridCol w="2722316"/>
                <a:gridCol w="749140"/>
                <a:gridCol w="749140"/>
                <a:gridCol w="749140"/>
                <a:gridCol w="749140"/>
                <a:gridCol w="749140"/>
                <a:gridCol w="749140"/>
                <a:gridCol w="749140"/>
                <a:gridCol w="749140"/>
              </a:tblGrid>
              <a:tr h="216023">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34488">
                <a:tc vMerge="1">
                  <a:txBody>
                    <a:bodyPr/>
                    <a:lstStyle/>
                    <a:p>
                      <a:endParaRPr lang="zh-TW" altLang="en-US"/>
                    </a:p>
                  </a:txBody>
                  <a:tcPr/>
                </a:tc>
                <a:tc>
                  <a:txBody>
                    <a:bodyPr/>
                    <a:lstStyle/>
                    <a:p>
                      <a:pPr algn="ctr">
                        <a:spcAft>
                          <a:spcPts val="0"/>
                        </a:spcAft>
                      </a:pPr>
                      <a:r>
                        <a:rPr lang="en-US" sz="1500" kern="0" dirty="0">
                          <a:latin typeface="Times New Roman"/>
                          <a:ea typeface="SimSun"/>
                        </a:rPr>
                        <a:t>Learning Strategies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Quality of School Life</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Learning Motivation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Social Relationship</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Moral Conduct</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Emotion</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Self-Efficacy</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kern="0" dirty="0">
                          <a:latin typeface="Times New Roman"/>
                          <a:ea typeface="SimSun"/>
                        </a:rPr>
                        <a:t>Values</a:t>
                      </a:r>
                      <a:endParaRPr lang="zh-TW" sz="15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233">
                <a:tc>
                  <a:txBody>
                    <a:bodyPr/>
                    <a:lstStyle/>
                    <a:p>
                      <a:pPr>
                        <a:spcAft>
                          <a:spcPts val="0"/>
                        </a:spcAft>
                      </a:pPr>
                      <a:r>
                        <a:rPr lang="en-US" sz="1500" dirty="0">
                          <a:solidFill>
                            <a:srgbClr val="000000"/>
                          </a:solidFill>
                          <a:latin typeface="Times New Roman"/>
                          <a:cs typeface="....`.."/>
                        </a:rPr>
                        <a:t>Attitudes to School</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Achievement</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Experience</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General Satisfaction</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Negative Affect *</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Opportunity</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Social Integration</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41048">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Teacher-Student Relationship</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233">
                <a:tc>
                  <a:txBody>
                    <a:bodyPr/>
                    <a:lstStyle/>
                    <a:p>
                      <a:pPr marL="21590">
                        <a:spcAft>
                          <a:spcPts val="0"/>
                        </a:spcAft>
                      </a:pPr>
                      <a:r>
                        <a:rPr lang="en-US" sz="1500" dirty="0">
                          <a:solidFill>
                            <a:srgbClr val="000000"/>
                          </a:solidFill>
                          <a:latin typeface="Times New Roman"/>
                          <a:cs typeface="....`.."/>
                        </a:rPr>
                        <a:t>Motivation</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Affiliation</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Competition</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Effort</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Praise</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Social Concern</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Social Power</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Task</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51233">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Token</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53188"/>
            <a:ext cx="762000" cy="365125"/>
          </a:xfrm>
        </p:spPr>
        <p:txBody>
          <a:bodyPr/>
          <a:lstStyle/>
          <a:p>
            <a:pPr>
              <a:defRPr/>
            </a:pPr>
            <a:fld id="{5272DDC6-DB7A-4369-84AF-47EC2C0C0E63}"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836712"/>
          <a:ext cx="8715436" cy="5806993"/>
        </p:xfrm>
        <a:graphic>
          <a:graphicData uri="http://schemas.openxmlformats.org/drawingml/2006/table">
            <a:tbl>
              <a:tblPr/>
              <a:tblGrid>
                <a:gridCol w="2722316"/>
                <a:gridCol w="749140"/>
                <a:gridCol w="749140"/>
                <a:gridCol w="749140"/>
                <a:gridCol w="749140"/>
                <a:gridCol w="749140"/>
                <a:gridCol w="749140"/>
                <a:gridCol w="749140"/>
                <a:gridCol w="749140"/>
              </a:tblGrid>
              <a:tr h="235935">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901523">
                <a:tc vMerge="1">
                  <a:txBody>
                    <a:bodyPr/>
                    <a:lstStyle/>
                    <a:p>
                      <a:endParaRPr lang="zh-TW" altLang="en-US"/>
                    </a:p>
                  </a:txBody>
                  <a:tcPr/>
                </a:tc>
                <a:tc>
                  <a:txBody>
                    <a:bodyPr/>
                    <a:lstStyle/>
                    <a:p>
                      <a:pPr algn="ctr">
                        <a:spcAft>
                          <a:spcPts val="0"/>
                        </a:spcAft>
                      </a:pPr>
                      <a:r>
                        <a:rPr lang="en-US" sz="1300" kern="0" dirty="0">
                          <a:latin typeface="Times New Roman"/>
                          <a:ea typeface="SimSun"/>
                        </a:rPr>
                        <a:t>Learning Strategies</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Quality of School Life</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Learning Motivation</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Social Relationship</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Moral Conduct</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Emotion</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Self-Efficacy</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0" dirty="0">
                          <a:latin typeface="Times New Roman"/>
                          <a:ea typeface="SimSun"/>
                        </a:rPr>
                        <a:t>Values</a:t>
                      </a:r>
                      <a:endParaRPr lang="zh-TW" sz="13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765">
                <a:tc>
                  <a:txBody>
                    <a:bodyPr/>
                    <a:lstStyle/>
                    <a:p>
                      <a:pPr marL="201295" indent="-179705">
                        <a:spcAft>
                          <a:spcPts val="0"/>
                        </a:spcAft>
                        <a:tabLst>
                          <a:tab pos="201295" algn="l"/>
                        </a:tabLst>
                      </a:pPr>
                      <a:r>
                        <a:rPr lang="en-US" sz="1500" dirty="0">
                          <a:solidFill>
                            <a:srgbClr val="000000"/>
                          </a:solidFill>
                          <a:latin typeface="Times New Roman"/>
                          <a:cs typeface="....`.."/>
                        </a:rPr>
                        <a:t>Learning Competency</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Creative Thinking</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Critical Thinking</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Problem Solving</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Time Management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5765">
                <a:tc>
                  <a:txBody>
                    <a:bodyPr/>
                    <a:lstStyle/>
                    <a:p>
                      <a:pPr marL="201295" indent="-179705">
                        <a:spcAft>
                          <a:spcPts val="0"/>
                        </a:spcAft>
                        <a:tabLst>
                          <a:tab pos="201295" algn="l"/>
                        </a:tabLst>
                      </a:pPr>
                      <a:r>
                        <a:rPr lang="en-US" sz="1500" dirty="0">
                          <a:solidFill>
                            <a:srgbClr val="000000"/>
                          </a:solidFill>
                          <a:latin typeface="Times New Roman"/>
                          <a:cs typeface="....`.."/>
                        </a:rPr>
                        <a:t>Independent Learning Capacity</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Academic Affect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a:solidFill>
                            <a:srgbClr val="000000"/>
                          </a:solidFill>
                          <a:latin typeface="Calibri"/>
                          <a:ea typeface="SimSun"/>
                          <a:cs typeface="Arial"/>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Academic Initiation</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Academic Monitoring</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Academic Self-Concept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a:solidFill>
                            <a:srgbClr val="000000"/>
                          </a:solidFill>
                          <a:latin typeface="Calibri"/>
                          <a:ea typeface="SimSun"/>
                          <a:cs typeface="Arial"/>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Change to Improve</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Costs of Help Seeking *</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a:solidFill>
                            <a:srgbClr val="000000"/>
                          </a:solidFill>
                          <a:latin typeface="Calibri"/>
                          <a:ea typeface="SimSun"/>
                          <a:cs typeface="Arial"/>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Goal Setting</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Inquisitiveness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Reading Strategy</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245765">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Strategic Help Seeking</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5765">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Study Environment Control</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5765">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Study Plan</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245765">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Value of School Work</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dirty="0">
                          <a:solidFill>
                            <a:srgbClr val="000000"/>
                          </a:solidFill>
                          <a:latin typeface="Calibri"/>
                          <a:ea typeface="SimSun"/>
                          <a:cs typeface="Arial"/>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BD131DE7-9EAE-49B2-9DC8-A4D06A6911F3}" type="slidenum">
              <a:rPr lang="zh-TW" altLang="en-US" smtClean="0"/>
              <a:pPr>
                <a:defRPr/>
              </a:pPr>
              <a:t>19</a:t>
            </a:fld>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776304"/>
          </a:xfrm>
        </p:spPr>
        <p:txBody>
          <a:bodyPr/>
          <a:lstStyle/>
          <a:p>
            <a:r>
              <a:rPr lang="en-US" dirty="0" smtClean="0">
                <a:latin typeface="Times New Roman" pitchFamily="18" charset="0"/>
                <a:cs typeface="Times New Roman" pitchFamily="18" charset="0"/>
              </a:rPr>
              <a:t>Unit One</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sz="2800" dirty="0" smtClean="0"/>
              <a:t>In this unit, participants will learn the following:</a:t>
            </a:r>
            <a:endParaRPr lang="zh-TW" altLang="en-US" sz="2800" dirty="0" smtClean="0"/>
          </a:p>
          <a:p>
            <a:pPr>
              <a:buNone/>
            </a:pPr>
            <a:endParaRPr lang="en-US" sz="2800" dirty="0" smtClean="0"/>
          </a:p>
          <a:p>
            <a:r>
              <a:rPr lang="en-US" sz="2800" dirty="0" smtClean="0"/>
              <a:t>The background, structure and guiding principles of APASO</a:t>
            </a:r>
            <a:endParaRPr lang="zh-TW" altLang="en-US" sz="2800" dirty="0" smtClean="0"/>
          </a:p>
          <a:p>
            <a:pPr lvl="0"/>
            <a:r>
              <a:rPr lang="en-US" sz="2800" dirty="0" smtClean="0"/>
              <a:t>The core functions of the E-platform for School Development and Accountability (ESDA)</a:t>
            </a:r>
            <a:endParaRPr lang="zh-TW" altLang="en-US" sz="2800" dirty="0" smtClean="0"/>
          </a:p>
          <a:p>
            <a:pPr lvl="0"/>
            <a:r>
              <a:rPr lang="en-US" sz="2800" dirty="0" smtClean="0"/>
              <a:t>The guidelines for selecting and using scales and subscales</a:t>
            </a:r>
            <a:endParaRPr lang="zh-TW" altLang="en-US" sz="2800" dirty="0" smtClean="0"/>
          </a:p>
          <a:p>
            <a:endParaRPr lang="zh-TW" altLang="en-US" sz="2800" dirty="0"/>
          </a:p>
        </p:txBody>
      </p:sp>
      <p:sp>
        <p:nvSpPr>
          <p:cNvPr id="4" name="投影片編號版面配置區 3"/>
          <p:cNvSpPr>
            <a:spLocks noGrp="1"/>
          </p:cNvSpPr>
          <p:nvPr>
            <p:ph type="sldNum" sz="quarter" idx="12"/>
          </p:nvPr>
        </p:nvSpPr>
        <p:spPr/>
        <p:txBody>
          <a:bodyPr/>
          <a:lstStyle/>
          <a:p>
            <a:pPr>
              <a:defRPr/>
            </a:pPr>
            <a:fld id="{0801D74D-899A-42E9-8857-937091012507}"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Selection</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282" y="836713"/>
          <a:ext cx="8715436" cy="5632119"/>
        </p:xfrm>
        <a:graphic>
          <a:graphicData uri="http://schemas.openxmlformats.org/drawingml/2006/table">
            <a:tbl>
              <a:tblPr/>
              <a:tblGrid>
                <a:gridCol w="2722316"/>
                <a:gridCol w="749140"/>
                <a:gridCol w="749140"/>
                <a:gridCol w="749140"/>
                <a:gridCol w="749140"/>
                <a:gridCol w="749140"/>
                <a:gridCol w="749140"/>
                <a:gridCol w="749140"/>
                <a:gridCol w="749140"/>
              </a:tblGrid>
              <a:tr h="215636">
                <a:tc rowSpan="2">
                  <a:txBody>
                    <a:bodyPr/>
                    <a:lstStyle/>
                    <a:p>
                      <a:pPr algn="just">
                        <a:spcAft>
                          <a:spcPts val="0"/>
                        </a:spcAft>
                      </a:pPr>
                      <a:r>
                        <a:rPr lang="en-US" sz="1500" b="1" kern="100" dirty="0">
                          <a:latin typeface="Times New Roman"/>
                          <a:ea typeface="新細明體"/>
                        </a:rPr>
                        <a:t>Scale / Subscale</a:t>
                      </a:r>
                      <a:endParaRPr lang="zh-TW" sz="1500"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lang="en-US" sz="1500" b="1" kern="100" dirty="0">
                          <a:latin typeface="Times New Roman"/>
                          <a:ea typeface="新細明體"/>
                        </a:rPr>
                        <a:t>School Concern</a:t>
                      </a:r>
                      <a:endParaRPr lang="zh-TW" sz="15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924874">
                <a:tc vMerge="1">
                  <a:txBody>
                    <a:bodyPr/>
                    <a:lstStyle/>
                    <a:p>
                      <a:endParaRPr lang="zh-TW" altLang="en-US"/>
                    </a:p>
                  </a:txBody>
                  <a:tcPr/>
                </a:tc>
                <a:tc>
                  <a:txBody>
                    <a:bodyPr/>
                    <a:lstStyle/>
                    <a:p>
                      <a:pPr>
                        <a:spcAft>
                          <a:spcPts val="0"/>
                        </a:spcAft>
                      </a:pPr>
                      <a:r>
                        <a:rPr lang="en-US" sz="1400" kern="0" dirty="0">
                          <a:latin typeface="Times New Roman"/>
                          <a:ea typeface="SimSun"/>
                        </a:rPr>
                        <a:t>Learning Strategies</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Quality of School Life</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Learning Motivation</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Social Relationship</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Moral Conduct</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Emotion</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Self-Efficacy</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0" dirty="0">
                          <a:latin typeface="Times New Roman"/>
                          <a:ea typeface="SimSun"/>
                        </a:rPr>
                        <a:t>Values</a:t>
                      </a:r>
                      <a:endParaRPr lang="zh-TW" sz="1400" kern="100" dirty="0">
                        <a:latin typeface="Times New Roman"/>
                        <a:ea typeface="新細明體"/>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720">
                <a:tc>
                  <a:txBody>
                    <a:bodyPr/>
                    <a:lstStyle/>
                    <a:p>
                      <a:pPr marL="201295" indent="-179705">
                        <a:spcAft>
                          <a:spcPts val="0"/>
                        </a:spcAft>
                        <a:tabLst>
                          <a:tab pos="201295" algn="l"/>
                        </a:tabLst>
                      </a:pPr>
                      <a:r>
                        <a:rPr lang="en-US" sz="1500" dirty="0">
                          <a:solidFill>
                            <a:srgbClr val="000000"/>
                          </a:solidFill>
                          <a:latin typeface="Times New Roman"/>
                          <a:cs typeface="....`.."/>
                        </a:rPr>
                        <a:t>Leadership</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a:solidFill>
                            <a:srgbClr val="000000"/>
                          </a:solidFill>
                          <a:latin typeface="新細明體"/>
                          <a:ea typeface="SimSun"/>
                          <a:cs typeface="Arial"/>
                          <a:sym typeface="Wingdings 2"/>
                        </a:rPr>
                        <a:t></a:t>
                      </a:r>
                      <a:r>
                        <a:rPr lang="en-US" sz="1500">
                          <a:solidFill>
                            <a:srgbClr val="000000"/>
                          </a:solidFill>
                          <a:latin typeface="Calibri"/>
                          <a:ea typeface="SimSun"/>
                          <a:cs typeface="Arial"/>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720">
                <a:tc>
                  <a:txBody>
                    <a:bodyPr/>
                    <a:lstStyle/>
                    <a:p>
                      <a:pPr marL="201295" indent="-179705">
                        <a:spcAft>
                          <a:spcPts val="0"/>
                        </a:spcAft>
                        <a:tabLst>
                          <a:tab pos="201295" algn="l"/>
                        </a:tabLst>
                      </a:pPr>
                      <a:r>
                        <a:rPr lang="en-US" sz="1500" dirty="0">
                          <a:solidFill>
                            <a:srgbClr val="000000"/>
                          </a:solidFill>
                          <a:latin typeface="Times New Roman"/>
                          <a:cs typeface="....`.."/>
                        </a:rPr>
                        <a:t>Ethical Conducts</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64720">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Commitment</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4720">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Ethical Conduct</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4720">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No Indulgence Life Style</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tr>
              <a:tr h="364720">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Perseverance</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64720">
                <a:tc>
                  <a:txBody>
                    <a:bodyPr/>
                    <a:lstStyle/>
                    <a:p>
                      <a:pPr marL="342900" lvl="0" indent="-342900">
                        <a:spcAft>
                          <a:spcPts val="0"/>
                        </a:spcAft>
                        <a:buFont typeface="Wingdings"/>
                        <a:buChar char=""/>
                        <a:tabLst>
                          <a:tab pos="201295" algn="l"/>
                        </a:tabLst>
                      </a:pPr>
                      <a:r>
                        <a:rPr lang="en-US" sz="1500" dirty="0">
                          <a:solidFill>
                            <a:srgbClr val="000000"/>
                          </a:solidFill>
                          <a:latin typeface="Times New Roman"/>
                          <a:cs typeface="....`.."/>
                        </a:rPr>
                        <a:t>Self Control</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440256">
                <a:tc>
                  <a:txBody>
                    <a:bodyPr/>
                    <a:lstStyle/>
                    <a:p>
                      <a:pPr indent="21590">
                        <a:spcAft>
                          <a:spcPts val="0"/>
                        </a:spcAft>
                      </a:pPr>
                      <a:r>
                        <a:rPr lang="en-US" sz="1500" dirty="0">
                          <a:solidFill>
                            <a:srgbClr val="000000"/>
                          </a:solidFill>
                          <a:latin typeface="Times New Roman"/>
                          <a:cs typeface="....`.."/>
                        </a:rPr>
                        <a:t>National Identity and Global Citizenship</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r>
                        <a:rPr lang="en-US" sz="1500" kern="100" dirty="0">
                          <a:latin typeface="Arial"/>
                          <a:ea typeface="新細明體"/>
                          <a:cs typeface="Times New Roman"/>
                        </a:rPr>
                        <a:t> </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r>
                        <a:rPr lang="en-US" sz="1500" kern="100">
                          <a:latin typeface="Arial"/>
                          <a:ea typeface="新細明體"/>
                          <a:cs typeface="Times New Roman"/>
                        </a:rPr>
                        <a:t> </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720">
                <a:tc>
                  <a:txBody>
                    <a:bodyPr/>
                    <a:lstStyle/>
                    <a:p>
                      <a:pPr>
                        <a:spcAft>
                          <a:spcPts val="0"/>
                        </a:spcAft>
                      </a:pPr>
                      <a:r>
                        <a:rPr lang="en-US" sz="1500" dirty="0">
                          <a:solidFill>
                            <a:srgbClr val="000000"/>
                          </a:solidFill>
                          <a:latin typeface="Times New Roman"/>
                          <a:cs typeface="....`.."/>
                        </a:rPr>
                        <a:t>Goals of Life</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64720">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Expectation on Career</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64720">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Goal Setting</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r>
              <a:tr h="364720">
                <a:tc>
                  <a:txBody>
                    <a:bodyPr/>
                    <a:lstStyle/>
                    <a:p>
                      <a:pPr marL="342900" lvl="0" indent="-342900">
                        <a:spcAft>
                          <a:spcPts val="0"/>
                        </a:spcAft>
                        <a:buFont typeface="Wingdings"/>
                        <a:buChar char=""/>
                        <a:tabLst>
                          <a:tab pos="201295" algn="l"/>
                        </a:tabLst>
                      </a:pPr>
                      <a:r>
                        <a:rPr lang="en-US" sz="1500">
                          <a:solidFill>
                            <a:srgbClr val="000000"/>
                          </a:solidFill>
                          <a:latin typeface="Times New Roman"/>
                          <a:cs typeface="....`.."/>
                        </a:rPr>
                        <a:t>Goals of Life</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804E9EDE-DA20-4D97-B51A-F688EEBEB282}" type="slidenum">
              <a:rPr lang="zh-TW" altLang="en-US" smtClean="0"/>
              <a:pPr>
                <a:defRPr/>
              </a:pPr>
              <a:t>20</a:t>
            </a:fld>
            <a:endParaRPr lang="zh-TW"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22"/>
            <a:ext cx="8229600" cy="857266"/>
          </a:xfrm>
        </p:spPr>
        <p:txBody>
          <a:bodyPr>
            <a:normAutofit fontScale="90000"/>
          </a:bodyPr>
          <a:lstStyle/>
          <a:p>
            <a:pPr eaLnBrk="1" fontAlgn="auto" hangingPunct="1">
              <a:spcAft>
                <a:spcPts val="0"/>
              </a:spcAft>
              <a:defRPr/>
            </a:pPr>
            <a:r>
              <a:rPr lang="en-US" dirty="0" smtClean="0">
                <a:latin typeface="Times New Roman" pitchFamily="18" charset="0"/>
                <a:cs typeface="Times New Roman" pitchFamily="18" charset="0"/>
              </a:rPr>
              <a:t>The Design of APASO-II Survey</a:t>
            </a:r>
            <a:endParaRPr lang="zh-TW" altLang="en-US" dirty="0">
              <a:latin typeface="Times New Roman" pitchFamily="18" charset="0"/>
              <a:cs typeface="Times New Roman" pitchFamily="18" charset="0"/>
            </a:endParaRPr>
          </a:p>
        </p:txBody>
      </p:sp>
      <p:sp>
        <p:nvSpPr>
          <p:cNvPr id="23555" name="內容版面配置區 2"/>
          <p:cNvSpPr>
            <a:spLocks noGrp="1"/>
          </p:cNvSpPr>
          <p:nvPr>
            <p:ph idx="1"/>
          </p:nvPr>
        </p:nvSpPr>
        <p:spPr>
          <a:xfrm>
            <a:off x="457200" y="2254250"/>
            <a:ext cx="8229600" cy="4389438"/>
          </a:xfrm>
        </p:spPr>
        <p:txBody>
          <a:bodyPr/>
          <a:lstStyle/>
          <a:p>
            <a:pPr eaLnBrk="1" hangingPunct="1"/>
            <a:r>
              <a:rPr lang="en-US" altLang="zh-TW" smtClean="0">
                <a:latin typeface="Times New Roman" pitchFamily="18" charset="0"/>
                <a:cs typeface="Times New Roman" pitchFamily="18" charset="0"/>
              </a:rPr>
              <a:t>Schools can administer APASO-II scales/subscales at different times of the school year to achieve different purposes, e.g. to assess the effectiveness of an intervention program or to monitor the development of their students across years</a:t>
            </a:r>
          </a:p>
          <a:p>
            <a:pPr eaLnBrk="1" hangingPunct="1"/>
            <a:r>
              <a:rPr lang="en-US" altLang="zh-TW" smtClean="0">
                <a:latin typeface="Times New Roman" pitchFamily="18" charset="0"/>
                <a:cs typeface="Times New Roman" pitchFamily="18" charset="0"/>
              </a:rPr>
              <a:t>Schools can also rotate the administration of scales across cohorts of students based on their developmental characteristics</a:t>
            </a:r>
          </a:p>
        </p:txBody>
      </p:sp>
      <p:sp>
        <p:nvSpPr>
          <p:cNvPr id="4" name="Slide Number Placeholder 3"/>
          <p:cNvSpPr>
            <a:spLocks noGrp="1"/>
          </p:cNvSpPr>
          <p:nvPr>
            <p:ph type="sldNum" sz="quarter" idx="12"/>
          </p:nvPr>
        </p:nvSpPr>
        <p:spPr/>
        <p:txBody>
          <a:bodyPr/>
          <a:lstStyle/>
          <a:p>
            <a:pPr>
              <a:defRPr/>
            </a:pPr>
            <a:fld id="{41877DDA-9CA9-4A90-ACC3-8F742F8CD042}"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Pre-test/post-test Design </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altLang="zh-TW" dirty="0">
                <a:latin typeface="Times New Roman" pitchFamily="18" charset="0"/>
                <a:cs typeface="Times New Roman" pitchFamily="18" charset="0"/>
              </a:rPr>
              <a:t>Some schools may be interested to know whether their intervention </a:t>
            </a:r>
            <a:r>
              <a:rPr lang="en-US" altLang="zh-TW" dirty="0" smtClean="0">
                <a:latin typeface="Times New Roman" pitchFamily="18" charset="0"/>
                <a:cs typeface="Times New Roman" pitchFamily="18" charset="0"/>
              </a:rPr>
              <a:t>program </a:t>
            </a:r>
            <a:r>
              <a:rPr lang="en-US" altLang="zh-TW" dirty="0">
                <a:latin typeface="Times New Roman" pitchFamily="18" charset="0"/>
                <a:cs typeface="Times New Roman" pitchFamily="18" charset="0"/>
              </a:rPr>
              <a:t>is effective. To achieve this purpose, schools can adopt the pre-test/post-test </a:t>
            </a:r>
            <a:r>
              <a:rPr lang="en-US" altLang="zh-TW" dirty="0" smtClean="0">
                <a:latin typeface="Times New Roman" pitchFamily="18" charset="0"/>
                <a:cs typeface="Times New Roman" pitchFamily="18" charset="0"/>
              </a:rPr>
              <a:t>design</a:t>
            </a:r>
            <a:endParaRPr lang="en-US" altLang="zh-TW"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altLang="zh-TW" dirty="0">
                <a:latin typeface="Times New Roman" pitchFamily="18" charset="0"/>
                <a:cs typeface="Times New Roman" pitchFamily="18" charset="0"/>
              </a:rPr>
              <a:t>For example, a school is planning to launch a courtesy campaign to improve students’ moral conduct. Before the </a:t>
            </a:r>
            <a:r>
              <a:rPr lang="en-US" altLang="zh-TW" dirty="0" smtClean="0">
                <a:latin typeface="Times New Roman" pitchFamily="18" charset="0"/>
                <a:cs typeface="Times New Roman" pitchFamily="18" charset="0"/>
              </a:rPr>
              <a:t>campaign</a:t>
            </a:r>
            <a:r>
              <a:rPr lang="en-US" altLang="zh-TW" dirty="0">
                <a:latin typeface="Times New Roman" pitchFamily="18" charset="0"/>
                <a:cs typeface="Times New Roman" pitchFamily="18" charset="0"/>
              </a:rPr>
              <a:t>, students need to complete a set of scales/subscales (which correspond to </a:t>
            </a:r>
            <a:r>
              <a:rPr lang="en-US" altLang="zh-TW" dirty="0" smtClean="0">
                <a:latin typeface="Times New Roman" pitchFamily="18" charset="0"/>
                <a:cs typeface="Times New Roman" pitchFamily="18" charset="0"/>
              </a:rPr>
              <a:t>school’s </a:t>
            </a:r>
            <a:r>
              <a:rPr lang="en-US" altLang="zh-TW" dirty="0">
                <a:latin typeface="Times New Roman" pitchFamily="18" charset="0"/>
                <a:cs typeface="Times New Roman" pitchFamily="18" charset="0"/>
              </a:rPr>
              <a:t>concern related to moral conduct); and after the campaign, students need to complete the same set of scales/subscales again. Post-test scores can then be compared with pre-test scores to examine whether there is improvement in students’ moral </a:t>
            </a:r>
            <a:r>
              <a:rPr lang="en-US" altLang="zh-TW" dirty="0" smtClean="0">
                <a:latin typeface="Times New Roman" pitchFamily="18" charset="0"/>
                <a:cs typeface="Times New Roman" pitchFamily="18" charset="0"/>
              </a:rPr>
              <a:t>conduct</a:t>
            </a:r>
            <a:endParaRPr lang="en-US" altLang="zh-TW"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F7F29CD-CCD7-4AF1-9798-C3387B790C15}"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Longitudinal Design </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US" altLang="zh-TW" dirty="0">
                <a:latin typeface="Times New Roman" pitchFamily="18" charset="0"/>
                <a:cs typeface="Times New Roman" pitchFamily="18" charset="0"/>
              </a:rPr>
              <a:t>Some schools may be interested to track students’ development across years. To achieve this purpose, schools can adopt the longitudinal design. Every year students complete the same set of scales/subscales that correspond to schools’ key areas of developmental </a:t>
            </a:r>
            <a:r>
              <a:rPr lang="en-US" altLang="zh-TW" dirty="0" smtClean="0">
                <a:latin typeface="Times New Roman" pitchFamily="18" charset="0"/>
                <a:cs typeface="Times New Roman" pitchFamily="18" charset="0"/>
              </a:rPr>
              <a:t>concern</a:t>
            </a:r>
          </a:p>
          <a:p>
            <a:pPr marL="274320" indent="-274320" eaLnBrk="1" fontAlgn="auto" hangingPunct="1">
              <a:spcAft>
                <a:spcPts val="0"/>
              </a:spcAft>
              <a:buClr>
                <a:schemeClr val="accent3"/>
              </a:buClr>
              <a:buFont typeface="Wingdings 2"/>
              <a:buChar char=""/>
              <a:defRPr/>
            </a:pPr>
            <a:r>
              <a:rPr lang="en-US" altLang="zh-TW" dirty="0" smtClean="0">
                <a:latin typeface="Times New Roman" pitchFamily="18" charset="0"/>
                <a:cs typeface="Times New Roman" pitchFamily="18" charset="0"/>
              </a:rPr>
              <a:t>For </a:t>
            </a:r>
            <a:r>
              <a:rPr lang="en-US" altLang="zh-TW" dirty="0">
                <a:latin typeface="Times New Roman" pitchFamily="18" charset="0"/>
                <a:cs typeface="Times New Roman" pitchFamily="18" charset="0"/>
              </a:rPr>
              <a:t>example, if </a:t>
            </a:r>
            <a:r>
              <a:rPr lang="en-US" altLang="zh-TW" dirty="0" smtClean="0">
                <a:latin typeface="Times New Roman" pitchFamily="18" charset="0"/>
                <a:cs typeface="Times New Roman" pitchFamily="18" charset="0"/>
              </a:rPr>
              <a:t>a school’s </a:t>
            </a:r>
            <a:r>
              <a:rPr lang="en-US" altLang="zh-TW" dirty="0">
                <a:latin typeface="Times New Roman" pitchFamily="18" charset="0"/>
                <a:cs typeface="Times New Roman" pitchFamily="18" charset="0"/>
              </a:rPr>
              <a:t>concern is on students’ social relationships, then students need to complete annually a set of relevant scales like social integration, teacher-student relationship, </a:t>
            </a:r>
            <a:r>
              <a:rPr lang="en-US" altLang="zh-TW" dirty="0" smtClean="0">
                <a:latin typeface="Times New Roman" pitchFamily="18" charset="0"/>
                <a:cs typeface="Times New Roman" pitchFamily="18" charset="0"/>
              </a:rPr>
              <a:t>interpersonal relationships</a:t>
            </a:r>
            <a:r>
              <a:rPr lang="en-US" altLang="zh-TW" dirty="0">
                <a:latin typeface="Times New Roman" pitchFamily="18" charset="0"/>
                <a:cs typeface="Times New Roman" pitchFamily="18" charset="0"/>
              </a:rPr>
              <a:t>, affiliation, social concern, parent relationships, peer relation </a:t>
            </a:r>
            <a:r>
              <a:rPr lang="en-US" altLang="zh-TW" dirty="0" smtClean="0">
                <a:latin typeface="Times New Roman" pitchFamily="18" charset="0"/>
                <a:cs typeface="Times New Roman" pitchFamily="18" charset="0"/>
              </a:rPr>
              <a:t>and/or </a:t>
            </a:r>
            <a:r>
              <a:rPr lang="en-US" altLang="zh-TW" dirty="0">
                <a:latin typeface="Times New Roman" pitchFamily="18" charset="0"/>
                <a:cs typeface="Times New Roman" pitchFamily="18" charset="0"/>
              </a:rPr>
              <a:t>social </a:t>
            </a:r>
            <a:r>
              <a:rPr lang="en-US" altLang="zh-TW" dirty="0" smtClean="0">
                <a:latin typeface="Times New Roman" pitchFamily="18" charset="0"/>
                <a:cs typeface="Times New Roman" pitchFamily="18" charset="0"/>
              </a:rPr>
              <a:t>harmony </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EFA39FE-7651-4A35-93B7-9444F059E57C}"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en-US" altLang="zh-TW" dirty="0">
                <a:latin typeface="Times New Roman" pitchFamily="18" charset="0"/>
                <a:cs typeface="Times New Roman" pitchFamily="18" charset="0"/>
              </a:rPr>
              <a:t>Developmentally Sensitive Strategy </a:t>
            </a:r>
            <a:endParaRPr lang="zh-TW" altLang="en-US" dirty="0">
              <a:latin typeface="Times New Roman" pitchFamily="18" charset="0"/>
              <a:cs typeface="Times New Roman" pitchFamily="18" charset="0"/>
            </a:endParaRPr>
          </a:p>
        </p:txBody>
      </p:sp>
      <p:sp>
        <p:nvSpPr>
          <p:cNvPr id="26627"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Schools may rotate the administration of scales across cohorts of students based on their developmental characteristics. This means schools may administer different scales for different grade levels of students</a:t>
            </a:r>
          </a:p>
        </p:txBody>
      </p:sp>
      <p:sp>
        <p:nvSpPr>
          <p:cNvPr id="4" name="Slide Number Placeholder 3"/>
          <p:cNvSpPr>
            <a:spLocks noGrp="1"/>
          </p:cNvSpPr>
          <p:nvPr>
            <p:ph type="sldNum" sz="quarter" idx="12"/>
          </p:nvPr>
        </p:nvSpPr>
        <p:spPr/>
        <p:txBody>
          <a:bodyPr/>
          <a:lstStyle/>
          <a:p>
            <a:pPr>
              <a:defRPr/>
            </a:pPr>
            <a:fld id="{FA7988C9-E819-4BA6-89A5-55CBC8B0E7D2}"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95308"/>
            <a:ext cx="8229600" cy="776304"/>
          </a:xfrm>
        </p:spPr>
        <p:txBody>
          <a:bodyPr/>
          <a:lstStyle/>
          <a:p>
            <a:r>
              <a:rPr lang="en-US" dirty="0" smtClean="0">
                <a:latin typeface="Times New Roman" pitchFamily="18" charset="0"/>
                <a:cs typeface="Times New Roman" pitchFamily="18" charset="0"/>
              </a:rPr>
              <a:t>Group Discussion</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a:xfrm>
            <a:off x="214282" y="1754207"/>
            <a:ext cx="8786874" cy="4746627"/>
          </a:xfrm>
        </p:spPr>
        <p:txBody>
          <a:bodyPr/>
          <a:lstStyle/>
          <a:p>
            <a:r>
              <a:rPr lang="en-US" sz="2200" dirty="0" smtClean="0">
                <a:latin typeface="Times New Roman" pitchFamily="18" charset="0"/>
                <a:cs typeface="Times New Roman" pitchFamily="18" charset="0"/>
              </a:rPr>
              <a:t>Let us suppose that your school is planning to implement an annual self-assessment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regarding “Student Attitude and Behavior”. It will primarily focus on student attitude toward school, student interpersonal relationships and their values. Please respond to the following questions:</a:t>
            </a:r>
            <a:endParaRPr lang="zh-TW" altLang="en-US" sz="2200" dirty="0" smtClean="0">
              <a:latin typeface="Times New Roman" pitchFamily="18" charset="0"/>
              <a:cs typeface="Times New Roman" pitchFamily="18" charset="0"/>
            </a:endParaRPr>
          </a:p>
          <a:p>
            <a:pPr>
              <a:buNone/>
            </a:pP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1. Among the scales and subscales, which would you select for your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Why so?</a:t>
            </a: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2. How would you make appropriate arrangement for your students to respond to the survey? For example, in terms of venue, time allocation and required manpower.</a:t>
            </a: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 3. Based on the data analysis, what would you do as follow-up action if your student performance on a certain measurement is not satisfactory?</a:t>
            </a:r>
            <a:endParaRPr lang="zh-TW" altLang="en-US" sz="2200" dirty="0" smtClean="0">
              <a:latin typeface="Times New Roman" pitchFamily="18" charset="0"/>
              <a:cs typeface="Times New Roman" pitchFamily="18" charset="0"/>
            </a:endParaRPr>
          </a:p>
          <a:p>
            <a:endParaRPr lang="zh-TW" altLang="en-US" sz="2200" dirty="0"/>
          </a:p>
        </p:txBody>
      </p:sp>
      <p:sp>
        <p:nvSpPr>
          <p:cNvPr id="4" name="投影片編號版面配置區 3"/>
          <p:cNvSpPr>
            <a:spLocks noGrp="1"/>
          </p:cNvSpPr>
          <p:nvPr>
            <p:ph type="sldNum" sz="quarter" idx="12"/>
          </p:nvPr>
        </p:nvSpPr>
        <p:spPr/>
        <p:txBody>
          <a:bodyPr/>
          <a:lstStyle/>
          <a:p>
            <a:pPr>
              <a:defRPr/>
            </a:pPr>
            <a:fld id="{AB36C693-5289-42C7-872F-DD73F3C366F6}"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Reports in APASO-II</a:t>
            </a:r>
            <a:endParaRPr lang="zh-TW" altLang="en-US" smtClean="0">
              <a:latin typeface="Times New Roman" pitchFamily="18" charset="0"/>
              <a:cs typeface="Times New Roman" pitchFamily="18" charset="0"/>
            </a:endParaRPr>
          </a:p>
        </p:txBody>
      </p:sp>
      <p:sp>
        <p:nvSpPr>
          <p:cNvPr id="27651" name="內容版面配置區 2"/>
          <p:cNvSpPr>
            <a:spLocks noGrp="1"/>
          </p:cNvSpPr>
          <p:nvPr>
            <p:ph idx="1"/>
          </p:nvPr>
        </p:nvSpPr>
        <p:spPr/>
        <p:txBody>
          <a:bodyPr/>
          <a:lstStyle/>
          <a:p>
            <a:pPr eaLnBrk="1" hangingPunct="1"/>
            <a:r>
              <a:rPr lang="en-US" altLang="zh-TW" smtClean="0">
                <a:latin typeface="Times New Roman" pitchFamily="18" charset="0"/>
                <a:cs typeface="Times New Roman" pitchFamily="18" charset="0"/>
              </a:rPr>
              <a:t>Mean plot</a:t>
            </a:r>
          </a:p>
          <a:p>
            <a:pPr eaLnBrk="1" hangingPunct="1"/>
            <a:r>
              <a:rPr lang="en-US" altLang="zh-TW" smtClean="0">
                <a:latin typeface="Times New Roman" pitchFamily="18" charset="0"/>
                <a:cs typeface="Times New Roman" pitchFamily="18" charset="0"/>
              </a:rPr>
              <a:t>Box Plot</a:t>
            </a:r>
          </a:p>
          <a:p>
            <a:pPr eaLnBrk="1" hangingPunct="1"/>
            <a:r>
              <a:rPr lang="en-US" altLang="zh-TW" smtClean="0">
                <a:latin typeface="Times New Roman" pitchFamily="18" charset="0"/>
                <a:cs typeface="Times New Roman" pitchFamily="18" charset="0"/>
              </a:rPr>
              <a:t>Item Bar Chart</a:t>
            </a:r>
          </a:p>
          <a:p>
            <a:pPr eaLnBrk="1" hangingPunct="1"/>
            <a:r>
              <a:rPr lang="en-US" altLang="zh-TW" smtClean="0">
                <a:latin typeface="Times New Roman" pitchFamily="18" charset="0"/>
                <a:cs typeface="Times New Roman" pitchFamily="18" charset="0"/>
              </a:rPr>
              <a:t>Cross-year Comparison Plot (only available for “School Attitude” scale)</a:t>
            </a:r>
            <a:endParaRPr lang="zh-TW" altLang="en-US"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045A0BD-1885-4FF7-895A-DF7C853AE686}"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a:xfrm>
            <a:off x="457200" y="857232"/>
            <a:ext cx="8229600" cy="847742"/>
          </a:xfrm>
        </p:spPr>
        <p:txBody>
          <a:bodyPr/>
          <a:lstStyle/>
          <a:p>
            <a:pPr eaLnBrk="1" hangingPunct="1"/>
            <a:r>
              <a:rPr lang="en-US" altLang="zh-TW" dirty="0" smtClean="0">
                <a:latin typeface="Times New Roman" pitchFamily="18" charset="0"/>
                <a:cs typeface="Times New Roman" pitchFamily="18" charset="0"/>
              </a:rPr>
              <a:t>Mean Plot</a:t>
            </a:r>
            <a:endParaRPr lang="zh-TW" altLang="en-US" dirty="0" smtClean="0">
              <a:latin typeface="Times New Roman" pitchFamily="18" charset="0"/>
              <a:cs typeface="Times New Roman" pitchFamily="18" charset="0"/>
            </a:endParaRPr>
          </a:p>
        </p:txBody>
      </p:sp>
      <p:sp>
        <p:nvSpPr>
          <p:cNvPr id="28675" name="內容版面配置區 2"/>
          <p:cNvSpPr>
            <a:spLocks noGrp="1"/>
          </p:cNvSpPr>
          <p:nvPr>
            <p:ph idx="1"/>
          </p:nvPr>
        </p:nvSpPr>
        <p:spPr/>
        <p:txBody>
          <a:bodyPr/>
          <a:lstStyle/>
          <a:p>
            <a:r>
              <a:rPr lang="en-US" dirty="0" smtClean="0">
                <a:latin typeface="Times New Roman" pitchFamily="18" charset="0"/>
                <a:cs typeface="Times New Roman" pitchFamily="18" charset="0"/>
              </a:rPr>
              <a:t>The following graph gives means and confidence intervals on a particular scale</a:t>
            </a:r>
          </a:p>
          <a:p>
            <a:r>
              <a:rPr lang="en-US" dirty="0" smtClean="0">
                <a:latin typeface="Times New Roman" pitchFamily="18" charset="0"/>
                <a:cs typeface="Times New Roman" pitchFamily="18" charset="0"/>
              </a:rPr>
              <a:t>The dots indicate the Hong Kong norm whereas the small cross with upper and lower bounds gives the means and confidence intervals for a particular school</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C1ECEE6-CD71-4CAD-A440-2702121E8AC9}" type="slidenum">
              <a:rPr lang="zh-TW" altLang="en-US" smtClean="0"/>
              <a:pPr>
                <a:defRPr/>
              </a:pPr>
              <a:t>27</a:t>
            </a:fld>
            <a:endParaRPr lang="zh-TW"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A83EA4-BC66-40A9-B876-0CE2F14CA783}" type="slidenum">
              <a:rPr lang="zh-TW" altLang="en-US" smtClean="0"/>
              <a:pPr>
                <a:defRPr/>
              </a:pPr>
              <a:t>28</a:t>
            </a:fld>
            <a:endParaRPr lang="zh-TW" altLang="en-US"/>
          </a:p>
        </p:txBody>
      </p:sp>
      <p:pic>
        <p:nvPicPr>
          <p:cNvPr id="5" name="圖片 4" descr="Snap1.jpg"/>
          <p:cNvPicPr/>
          <p:nvPr/>
        </p:nvPicPr>
        <p:blipFill>
          <a:blip r:embed="rId2"/>
          <a:stretch>
            <a:fillRect/>
          </a:stretch>
        </p:blipFill>
        <p:spPr>
          <a:xfrm>
            <a:off x="357158" y="928670"/>
            <a:ext cx="8429684" cy="557216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EEA4CFC-5922-4253-B6EF-60EBCF993032}" type="slidenum">
              <a:rPr lang="zh-TW" altLang="en-US" smtClean="0"/>
              <a:pPr>
                <a:defRPr/>
              </a:pPr>
              <a:t>29</a:t>
            </a:fld>
            <a:endParaRPr lang="zh-TW" altLang="en-US"/>
          </a:p>
        </p:txBody>
      </p:sp>
      <p:pic>
        <p:nvPicPr>
          <p:cNvPr id="5" name="圖片 4" descr="Snap2.jpg"/>
          <p:cNvPicPr/>
          <p:nvPr/>
        </p:nvPicPr>
        <p:blipFill>
          <a:blip r:embed="rId2"/>
          <a:stretch>
            <a:fillRect/>
          </a:stretch>
        </p:blipFill>
        <p:spPr>
          <a:xfrm>
            <a:off x="0" y="1285860"/>
            <a:ext cx="9086739" cy="47863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776304"/>
          </a:xfrm>
        </p:spPr>
        <p:txBody>
          <a:bodyPr/>
          <a:lstStyle/>
          <a:p>
            <a:r>
              <a:rPr lang="en-US" dirty="0" smtClean="0">
                <a:latin typeface="Times New Roman" pitchFamily="18" charset="0"/>
                <a:cs typeface="Times New Roman" pitchFamily="18" charset="0"/>
              </a:rPr>
              <a:t>Unit Two</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a:xfrm>
            <a:off x="457200" y="1785926"/>
            <a:ext cx="8229600" cy="4389437"/>
          </a:xfrm>
        </p:spPr>
        <p:txBody>
          <a:bodyPr/>
          <a:lstStyle/>
          <a:p>
            <a:r>
              <a:rPr lang="en-US" sz="2800" dirty="0" smtClean="0"/>
              <a:t>In this unit, participants will learn the following:</a:t>
            </a:r>
            <a:endParaRPr lang="zh-TW" altLang="en-US" sz="2800" dirty="0" smtClean="0"/>
          </a:p>
          <a:p>
            <a:pPr>
              <a:buNone/>
            </a:pPr>
            <a:endParaRPr lang="en-US" sz="2800" dirty="0" smtClean="0"/>
          </a:p>
          <a:p>
            <a:pPr lvl="0"/>
            <a:r>
              <a:rPr lang="en-US" sz="2800" dirty="0" smtClean="0"/>
              <a:t>How to publish APASO-II user-defined and pre-defined surveys using “online” and “offline” modes in ESDA</a:t>
            </a:r>
            <a:endParaRPr lang="zh-TW" altLang="en-US" sz="2800" dirty="0" smtClean="0"/>
          </a:p>
          <a:p>
            <a:pPr lvl="0"/>
            <a:r>
              <a:rPr lang="en-US" sz="2800" dirty="0" smtClean="0"/>
              <a:t>How to complete APASO-II surveys in “online mode”</a:t>
            </a:r>
            <a:endParaRPr lang="zh-TW" altLang="en-US" sz="2800" dirty="0" smtClean="0"/>
          </a:p>
          <a:p>
            <a:pPr lvl="0"/>
            <a:r>
              <a:rPr lang="en-US" sz="2800" dirty="0" smtClean="0"/>
              <a:t>How to check the status of implementation of a survey</a:t>
            </a:r>
            <a:endParaRPr lang="zh-TW" altLang="en-US" sz="2800" dirty="0" smtClean="0"/>
          </a:p>
          <a:p>
            <a:r>
              <a:rPr lang="en-US" sz="2800" dirty="0" smtClean="0"/>
              <a:t>How to import survey data offline</a:t>
            </a:r>
            <a:endParaRPr lang="zh-TW" altLang="en-US" sz="2800" dirty="0"/>
          </a:p>
        </p:txBody>
      </p:sp>
      <p:sp>
        <p:nvSpPr>
          <p:cNvPr id="4" name="投影片編號版面配置區 3"/>
          <p:cNvSpPr>
            <a:spLocks noGrp="1"/>
          </p:cNvSpPr>
          <p:nvPr>
            <p:ph type="sldNum" sz="quarter" idx="12"/>
          </p:nvPr>
        </p:nvSpPr>
        <p:spPr/>
        <p:txBody>
          <a:bodyPr/>
          <a:lstStyle/>
          <a:p>
            <a:pPr>
              <a:defRPr/>
            </a:pPr>
            <a:fld id="{0801D74D-899A-42E9-8857-937091012507}"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p:cNvSpPr>
            <a:spLocks noGrp="1"/>
          </p:cNvSpPr>
          <p:nvPr>
            <p:ph type="title"/>
          </p:nvPr>
        </p:nvSpPr>
        <p:spPr>
          <a:xfrm>
            <a:off x="457200" y="714356"/>
            <a:ext cx="8229600" cy="704866"/>
          </a:xfrm>
        </p:spPr>
        <p:txBody>
          <a:bodyPr/>
          <a:lstStyle/>
          <a:p>
            <a:pPr eaLnBrk="1" hangingPunct="1"/>
            <a:r>
              <a:rPr lang="en-US" altLang="zh-TW" dirty="0" smtClean="0">
                <a:latin typeface="Times New Roman" pitchFamily="18" charset="0"/>
                <a:cs typeface="Times New Roman" pitchFamily="18" charset="0"/>
              </a:rPr>
              <a:t>Raw Score and </a:t>
            </a:r>
            <a:r>
              <a:rPr lang="en-US" altLang="zh-TW" dirty="0" err="1" smtClean="0">
                <a:latin typeface="Times New Roman" pitchFamily="18" charset="0"/>
                <a:cs typeface="Times New Roman" pitchFamily="18" charset="0"/>
              </a:rPr>
              <a:t>Rasch</a:t>
            </a:r>
            <a:r>
              <a:rPr lang="en-US" altLang="zh-TW" dirty="0" smtClean="0">
                <a:latin typeface="Times New Roman" pitchFamily="18" charset="0"/>
                <a:cs typeface="Times New Roman" pitchFamily="18" charset="0"/>
              </a:rPr>
              <a:t> Score</a:t>
            </a:r>
            <a:endParaRPr lang="zh-TW" altLang="en-US" dirty="0" smtClean="0">
              <a:latin typeface="Times New Roman" pitchFamily="18" charset="0"/>
              <a:cs typeface="Times New Roman" pitchFamily="18" charset="0"/>
            </a:endParaRPr>
          </a:p>
        </p:txBody>
      </p:sp>
      <p:sp>
        <p:nvSpPr>
          <p:cNvPr id="40963" name="內容版面配置區 2"/>
          <p:cNvSpPr>
            <a:spLocks noGrp="1"/>
          </p:cNvSpPr>
          <p:nvPr>
            <p:ph idx="1"/>
          </p:nvPr>
        </p:nvSpPr>
        <p:spPr>
          <a:xfrm>
            <a:off x="357158" y="1428736"/>
            <a:ext cx="8472488" cy="4389437"/>
          </a:xfrm>
        </p:spPr>
        <p:txBody>
          <a:bodyPr/>
          <a:lstStyle/>
          <a:p>
            <a:r>
              <a:rPr lang="en-US" sz="2000" dirty="0" smtClean="0">
                <a:latin typeface="Times New Roman" pitchFamily="18" charset="0"/>
                <a:cs typeface="Times New Roman" pitchFamily="18" charset="0"/>
              </a:rPr>
              <a:t>The advantage of using raw scores is that interpretation can be anchored upon the original response scale (Strongly Disagree coded as 1, Disagree coded as 2, Agree coded as 3, Strongly Agree coded as 4). If the scale mean is above 2.5, there is reason to believe that the students on average have positive attitudes. However, how they really measure will have to depend on whether the mean for this group of students is above or below the norm (in raw scores). In other words, analysis using raw scores gives substantive meaning anchored on the items and the response scale.</a:t>
            </a:r>
            <a:endParaRPr lang="zh-TW" alt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disadvantage of using raw scores is that the scale is not linear. The distance between a pair of adjacent categories, say 1 (Strongly Disagree) and 2 (Disagree), is not the same as that between another pair of adjacent categories, say 2 (Disagree) and 3 (Agree), making interpretation of the meaning of distance on the scale difficult. Non-linearity is particularly prominent at the two ends of the scale.</a:t>
            </a:r>
            <a:endParaRPr lang="zh-TW" alt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0CDD4B3E-D04F-4950-B9E1-AFB081AAFE91}"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357422" y="2857496"/>
            <a:ext cx="3357586"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 name="投影片編號版面配置區 1"/>
          <p:cNvSpPr>
            <a:spLocks noGrp="1"/>
          </p:cNvSpPr>
          <p:nvPr>
            <p:ph type="sldNum" sz="quarter" idx="12"/>
          </p:nvPr>
        </p:nvSpPr>
        <p:spPr/>
        <p:txBody>
          <a:bodyPr/>
          <a:lstStyle/>
          <a:p>
            <a:pPr>
              <a:defRPr/>
            </a:pPr>
            <a:fld id="{6EE779E7-F92F-4497-9C80-2ECC0B8A3B37}" type="slidenum">
              <a:rPr lang="zh-TW" altLang="en-US" smtClean="0"/>
              <a:pPr>
                <a:defRPr/>
              </a:pPr>
              <a:t>31</a:t>
            </a:fld>
            <a:endParaRPr lang="zh-TW" altLang="en-US"/>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cxnSp>
        <p:nvCxnSpPr>
          <p:cNvPr id="8" name="直線接點 7"/>
          <p:cNvCxnSpPr/>
          <p:nvPr/>
        </p:nvCxnSpPr>
        <p:spPr>
          <a:xfrm>
            <a:off x="1285852" y="28559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52" y="328612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52" y="371316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52" y="41417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64" y="27844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64"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64" y="45720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535782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4" name="文字方塊 23"/>
          <p:cNvSpPr txBox="1"/>
          <p:nvPr/>
        </p:nvSpPr>
        <p:spPr>
          <a:xfrm>
            <a:off x="857224" y="314324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5" name="文字方塊 24"/>
          <p:cNvSpPr txBox="1"/>
          <p:nvPr/>
        </p:nvSpPr>
        <p:spPr>
          <a:xfrm>
            <a:off x="866748" y="351907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26" name="文字方塊 25"/>
          <p:cNvSpPr txBox="1"/>
          <p:nvPr/>
        </p:nvSpPr>
        <p:spPr>
          <a:xfrm>
            <a:off x="2571736" y="350043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27" name="文字方塊 26"/>
          <p:cNvSpPr txBox="1"/>
          <p:nvPr/>
        </p:nvSpPr>
        <p:spPr>
          <a:xfrm>
            <a:off x="2571736" y="4429132"/>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grpSp>
        <p:nvGrpSpPr>
          <p:cNvPr id="3" name="群組 40"/>
          <p:cNvGrpSpPr/>
          <p:nvPr/>
        </p:nvGrpSpPr>
        <p:grpSpPr>
          <a:xfrm>
            <a:off x="6072198" y="2357430"/>
            <a:ext cx="1143008" cy="3500462"/>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smtClean="0"/>
            </a:p>
          </p:txBody>
        </p:sp>
        <p:cxnSp>
          <p:nvCxnSpPr>
            <p:cNvPr id="20" name="直線接點 19"/>
            <p:cNvCxnSpPr/>
            <p:nvPr/>
          </p:nvCxnSpPr>
          <p:spPr>
            <a:xfrm>
              <a:off x="6500826" y="492919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6072198" y="300037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9" name="文字方塊 28"/>
            <p:cNvSpPr txBox="1"/>
            <p:nvPr/>
          </p:nvSpPr>
          <p:spPr>
            <a:xfrm>
              <a:off x="6081722" y="3571876"/>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30" name="文字方塊 29"/>
            <p:cNvSpPr txBox="1"/>
            <p:nvPr/>
          </p:nvSpPr>
          <p:spPr>
            <a:xfrm>
              <a:off x="6072198" y="478632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31" name="文字方塊 30"/>
            <p:cNvSpPr txBox="1"/>
            <p:nvPr/>
          </p:nvSpPr>
          <p:spPr>
            <a:xfrm>
              <a:off x="6072198" y="542926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cxnSp>
          <p:nvCxnSpPr>
            <p:cNvPr id="34" name="直線接點 33"/>
            <p:cNvCxnSpPr/>
            <p:nvPr/>
          </p:nvCxnSpPr>
          <p:spPr>
            <a:xfrm>
              <a:off x="6500826" y="2500306"/>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4"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
        <p:nvSpPr>
          <p:cNvPr id="38" name="TextBox 2"/>
          <p:cNvSpPr txBox="1"/>
          <p:nvPr/>
        </p:nvSpPr>
        <p:spPr>
          <a:xfrm>
            <a:off x="963366" y="1101888"/>
            <a:ext cx="3322882" cy="749198"/>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en-US" sz="3200" b="1" dirty="0" smtClean="0"/>
              <a:t>Raw </a:t>
            </a:r>
            <a:r>
              <a:rPr kumimoji="0" lang="en-US" sz="3200" b="1" dirty="0"/>
              <a:t>Score</a:t>
            </a:r>
          </a:p>
        </p:txBody>
      </p:sp>
      <p:sp>
        <p:nvSpPr>
          <p:cNvPr id="39" name="TextBox 3"/>
          <p:cNvSpPr txBox="1"/>
          <p:nvPr/>
        </p:nvSpPr>
        <p:spPr>
          <a:xfrm>
            <a:off x="5361394" y="1071546"/>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en-US" sz="3200" b="1" dirty="0" err="1"/>
              <a:t>Rasch</a:t>
            </a:r>
            <a:r>
              <a:rPr kumimoji="0" lang="en-US" sz="3200" b="1" dirty="0"/>
              <a:t> Score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ppt_x</p:attrName>
                                        </p:attrNameLst>
                                      </p:cBhvr>
                                      <p:tavLst>
                                        <p:tav tm="0">
                                          <p:val>
                                            <p:strVal val="#ppt_x-#ppt_w/2"/>
                                          </p:val>
                                        </p:tav>
                                        <p:tav tm="100000">
                                          <p:val>
                                            <p:strVal val="#ppt_x"/>
                                          </p:val>
                                        </p:tav>
                                      </p:tavLst>
                                    </p:anim>
                                    <p:anim calcmode="lin" valueType="num">
                                      <p:cBhvr>
                                        <p:cTn id="22" dur="500" fill="hold"/>
                                        <p:tgtEl>
                                          <p:spTgt spid="3"/>
                                        </p:tgtEl>
                                        <p:attrNameLst>
                                          <p:attrName>ppt_y</p:attrName>
                                        </p:attrNameLst>
                                      </p:cBhvr>
                                      <p:tavLst>
                                        <p:tav tm="0">
                                          <p:val>
                                            <p:strVal val="#ppt_y"/>
                                          </p:val>
                                        </p:tav>
                                        <p:tav tm="100000">
                                          <p:val>
                                            <p:strVal val="#ppt_y"/>
                                          </p:val>
                                        </p:tav>
                                      </p:tavLst>
                                    </p:anim>
                                    <p:anim calcmode="lin" valueType="num">
                                      <p:cBhvr>
                                        <p:cTn id="23" dur="500" fill="hold"/>
                                        <p:tgtEl>
                                          <p:spTgt spid="3"/>
                                        </p:tgtEl>
                                        <p:attrNameLst>
                                          <p:attrName>ppt_w</p:attrName>
                                        </p:attrNameLst>
                                      </p:cBhvr>
                                      <p:tavLst>
                                        <p:tav tm="0">
                                          <p:val>
                                            <p:fltVal val="0"/>
                                          </p:val>
                                        </p:tav>
                                        <p:tav tm="100000">
                                          <p:val>
                                            <p:strVal val="#ppt_w"/>
                                          </p:val>
                                        </p:tav>
                                      </p:tavLst>
                                    </p:anim>
                                    <p:anim calcmode="lin" valueType="num">
                                      <p:cBhvr>
                                        <p:cTn id="24"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a:xfrm>
            <a:off x="457200" y="652463"/>
            <a:ext cx="8229600" cy="847725"/>
          </a:xfrm>
        </p:spPr>
        <p:txBody>
          <a:bodyPr/>
          <a:lstStyle/>
          <a:p>
            <a:pPr eaLnBrk="1" hangingPunct="1"/>
            <a:r>
              <a:rPr lang="en-US" altLang="zh-TW" dirty="0" smtClean="0">
                <a:latin typeface="Times New Roman" pitchFamily="18" charset="0"/>
                <a:cs typeface="Times New Roman" pitchFamily="18" charset="0"/>
              </a:rPr>
              <a:t>Box Plot</a:t>
            </a:r>
            <a:endParaRPr lang="zh-TW" altLang="en-US" dirty="0" smtClean="0">
              <a:latin typeface="Times New Roman" pitchFamily="18" charset="0"/>
              <a:cs typeface="Times New Roman" pitchFamily="18" charset="0"/>
            </a:endParaRPr>
          </a:p>
        </p:txBody>
      </p:sp>
      <p:sp>
        <p:nvSpPr>
          <p:cNvPr id="31747" name="內容版面配置區 2"/>
          <p:cNvSpPr>
            <a:spLocks noGrp="1"/>
          </p:cNvSpPr>
          <p:nvPr>
            <p:ph idx="1"/>
          </p:nvPr>
        </p:nvSpPr>
        <p:spPr>
          <a:xfrm>
            <a:off x="457200" y="1714500"/>
            <a:ext cx="8229600" cy="4389438"/>
          </a:xfrm>
        </p:spPr>
        <p:txBody>
          <a:bodyPr/>
          <a:lstStyle/>
          <a:p>
            <a:pPr eaLnBrk="1" hangingPunct="1"/>
            <a:r>
              <a:rPr lang="en-US" dirty="0" smtClean="0">
                <a:latin typeface="Times New Roman" pitchFamily="18" charset="0"/>
                <a:cs typeface="Times New Roman" pitchFamily="18" charset="0"/>
              </a:rPr>
              <a:t>Compared to Mean Plot, Box Plot better reflects the distribution of data sample. This is because Mean Plot only reflects the centre trend of whole sample whereas Box Plot Chart typically describes 50% of the sample spread plus and minus over the point of median. This helps to further the understanding of the sample.</a:t>
            </a:r>
            <a:endParaRPr lang="en-US" altLang="zh-TW"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fld id="{769AED2D-9221-4AF3-A69A-7381B14EC913}"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41AFB25-B75C-4A53-B586-C01C557251B3}" type="slidenum">
              <a:rPr lang="zh-TW" altLang="en-US" smtClean="0"/>
              <a:pPr>
                <a:defRPr/>
              </a:pPr>
              <a:t>33</a:t>
            </a:fld>
            <a:endParaRPr lang="zh-TW" altLang="en-US"/>
          </a:p>
        </p:txBody>
      </p:sp>
      <p:pic>
        <p:nvPicPr>
          <p:cNvPr id="5" name="圖片 4" descr="Snap3.jpg"/>
          <p:cNvPicPr/>
          <p:nvPr/>
        </p:nvPicPr>
        <p:blipFill>
          <a:blip r:embed="rId2"/>
          <a:stretch>
            <a:fillRect/>
          </a:stretch>
        </p:blipFill>
        <p:spPr>
          <a:xfrm>
            <a:off x="0" y="1142984"/>
            <a:ext cx="9144000" cy="514353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707A82-FE98-4F35-868D-A58560E2B369}" type="slidenum">
              <a:rPr lang="zh-TW" altLang="en-US" smtClean="0"/>
              <a:pPr>
                <a:defRPr/>
              </a:pPr>
              <a:t>34</a:t>
            </a:fld>
            <a:endParaRPr lang="zh-TW" altLang="en-US"/>
          </a:p>
        </p:txBody>
      </p:sp>
      <p:pic>
        <p:nvPicPr>
          <p:cNvPr id="5" name="圖片 4" descr="Snap4.jpg"/>
          <p:cNvPicPr/>
          <p:nvPr/>
        </p:nvPicPr>
        <p:blipFill>
          <a:blip r:embed="rId2"/>
          <a:srcRect t="4202" b="2101"/>
          <a:stretch>
            <a:fillRect/>
          </a:stretch>
        </p:blipFill>
        <p:spPr>
          <a:xfrm>
            <a:off x="0" y="1285860"/>
            <a:ext cx="9144000" cy="464347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8568E4C-A1E7-41C1-BFA8-C6986E4E25A5}" type="slidenum">
              <a:rPr lang="zh-TW" altLang="en-US" smtClean="0"/>
              <a:pPr>
                <a:defRPr/>
              </a:pPr>
              <a:t>35</a:t>
            </a:fld>
            <a:endParaRPr lang="zh-TW" altLang="en-US"/>
          </a:p>
        </p:txBody>
      </p:sp>
      <p:pic>
        <p:nvPicPr>
          <p:cNvPr id="1026" name="Picture 2" descr="D:\APASO-II workshops\Word and powerpoint\20110211\Snap1.jpg"/>
          <p:cNvPicPr>
            <a:picLocks noChangeAspect="1" noChangeArrowheads="1"/>
          </p:cNvPicPr>
          <p:nvPr/>
        </p:nvPicPr>
        <p:blipFill>
          <a:blip r:embed="rId2"/>
          <a:srcRect t="3261"/>
          <a:stretch>
            <a:fillRect/>
          </a:stretch>
        </p:blipFill>
        <p:spPr bwMode="auto">
          <a:xfrm>
            <a:off x="2571736" y="1000108"/>
            <a:ext cx="3786214" cy="5444199"/>
          </a:xfrm>
          <a:prstGeom prst="rect">
            <a:avLst/>
          </a:prstGeom>
          <a:noFill/>
        </p:spPr>
      </p:pic>
      <p:cxnSp>
        <p:nvCxnSpPr>
          <p:cNvPr id="11" name="直線接點 10"/>
          <p:cNvCxnSpPr/>
          <p:nvPr/>
        </p:nvCxnSpPr>
        <p:spPr>
          <a:xfrm>
            <a:off x="3369388" y="2500306"/>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9388" y="3714752"/>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標題 1"/>
          <p:cNvSpPr>
            <a:spLocks noGrp="1"/>
          </p:cNvSpPr>
          <p:nvPr>
            <p:ph type="title"/>
          </p:nvPr>
        </p:nvSpPr>
        <p:spPr>
          <a:xfrm>
            <a:off x="457200" y="785794"/>
            <a:ext cx="8229600" cy="704866"/>
          </a:xfrm>
        </p:spPr>
        <p:txBody>
          <a:bodyPr/>
          <a:lstStyle/>
          <a:p>
            <a:pPr eaLnBrk="1" hangingPunct="1"/>
            <a:r>
              <a:rPr lang="en-US" altLang="zh-TW" dirty="0" smtClean="0">
                <a:latin typeface="Times New Roman" pitchFamily="18" charset="0"/>
                <a:cs typeface="Times New Roman" pitchFamily="18" charset="0"/>
              </a:rPr>
              <a:t>Item Bar Chart</a:t>
            </a:r>
          </a:p>
        </p:txBody>
      </p:sp>
      <p:sp>
        <p:nvSpPr>
          <p:cNvPr id="34819" name="內容版面配置區 2"/>
          <p:cNvSpPr>
            <a:spLocks noGrp="1"/>
          </p:cNvSpPr>
          <p:nvPr>
            <p:ph idx="1"/>
          </p:nvPr>
        </p:nvSpPr>
        <p:spPr>
          <a:xfrm>
            <a:off x="457200" y="1500174"/>
            <a:ext cx="8229600" cy="5000660"/>
          </a:xfrm>
        </p:spPr>
        <p:txBody>
          <a:bodyPr/>
          <a:lstStyle/>
          <a:p>
            <a:r>
              <a:rPr lang="en-US" sz="2200" dirty="0" smtClean="0">
                <a:latin typeface="Times New Roman" pitchFamily="18" charset="0"/>
                <a:cs typeface="Times New Roman" pitchFamily="18" charset="0"/>
              </a:rPr>
              <a:t>A school needs to determine if scale- or item-level results are required. Scale-level results (e.g. Attitudes to School) give a broad overview of a selected domain (e.g. students’ attitudes toward their school as reflected in their quality of school life) and its subscales (e.g. Teacher-Student Relations). Scale-level results are useful for school policy decisions concerning the affective and social outcomes of students.</a:t>
            </a:r>
            <a:endParaRPr lang="zh-TW" alt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On day-to-day operations, teachers might want to refer to Item-level (e.g. “My teacher takes an interest in helping me with my work”) results (Note: only available for raw scores), which give detailed information for each question item. Furthermore, percentages have little meaning if the number is less than 100 students. Item bar charts provide an easy visual aid for schools to detect differences between this school and schools in item-level.</a:t>
            </a:r>
            <a:endParaRPr lang="zh-TW" altLang="en-US" sz="22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66421B6-3165-4E37-B98F-89517083AA63}" type="slidenum">
              <a:rPr lang="zh-TW" altLang="en-US" smtClean="0"/>
              <a:pPr>
                <a:defRPr/>
              </a:pPr>
              <a:t>36</a:t>
            </a:fld>
            <a:endParaRPr lang="zh-TW"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49A69F-915A-41C5-B895-D347E41A75A1}" type="slidenum">
              <a:rPr lang="zh-TW" altLang="en-US" smtClean="0"/>
              <a:pPr>
                <a:defRPr/>
              </a:pPr>
              <a:t>37</a:t>
            </a:fld>
            <a:endParaRPr lang="zh-TW" altLang="en-US"/>
          </a:p>
        </p:txBody>
      </p:sp>
      <p:pic>
        <p:nvPicPr>
          <p:cNvPr id="4" name="圖片 3" descr="Snap7.jpg"/>
          <p:cNvPicPr/>
          <p:nvPr/>
        </p:nvPicPr>
        <p:blipFill>
          <a:blip r:embed="rId2"/>
          <a:stretch>
            <a:fillRect/>
          </a:stretch>
        </p:blipFill>
        <p:spPr>
          <a:xfrm>
            <a:off x="0" y="1285860"/>
            <a:ext cx="9144000" cy="4214842"/>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E00FDC-80A2-4B84-8C9B-32BCBBB9B48E}" type="slidenum">
              <a:rPr lang="zh-TW" altLang="en-US" smtClean="0"/>
              <a:pPr>
                <a:defRPr/>
              </a:pPr>
              <a:t>38</a:t>
            </a:fld>
            <a:endParaRPr lang="zh-TW" altLang="en-US"/>
          </a:p>
        </p:txBody>
      </p:sp>
      <p:pic>
        <p:nvPicPr>
          <p:cNvPr id="4" name="圖片 3" descr="Snap8.jpg"/>
          <p:cNvPicPr/>
          <p:nvPr/>
        </p:nvPicPr>
        <p:blipFill>
          <a:blip r:embed="rId2"/>
          <a:stretch>
            <a:fillRect/>
          </a:stretch>
        </p:blipFill>
        <p:spPr>
          <a:xfrm>
            <a:off x="0" y="1357298"/>
            <a:ext cx="9144000" cy="3857652"/>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a:xfrm>
            <a:off x="457200" y="928658"/>
            <a:ext cx="8229600" cy="785830"/>
          </a:xfrm>
        </p:spPr>
        <p:txBody>
          <a:bodyPr/>
          <a:lstStyle/>
          <a:p>
            <a:pPr eaLnBrk="1" hangingPunct="1"/>
            <a:r>
              <a:rPr lang="en-US" altLang="zh-TW" dirty="0" smtClean="0">
                <a:latin typeface="Times New Roman" pitchFamily="18" charset="0"/>
                <a:cs typeface="Times New Roman" pitchFamily="18" charset="0"/>
              </a:rPr>
              <a:t>Cross-year Comparison Plot</a:t>
            </a:r>
            <a:endParaRPr lang="zh-TW" altLang="en-US" dirty="0" smtClean="0"/>
          </a:p>
        </p:txBody>
      </p:sp>
      <p:sp>
        <p:nvSpPr>
          <p:cNvPr id="37891" name="內容版面配置區 2"/>
          <p:cNvSpPr>
            <a:spLocks noGrp="1"/>
          </p:cNvSpPr>
          <p:nvPr>
            <p:ph idx="1"/>
          </p:nvPr>
        </p:nvSpPr>
        <p:spPr/>
        <p:txBody>
          <a:bodyPr/>
          <a:lstStyle/>
          <a:p>
            <a:pPr eaLnBrk="1" hangingPunct="1"/>
            <a:r>
              <a:rPr lang="en-US" dirty="0" smtClean="0">
                <a:latin typeface="Times New Roman" pitchFamily="18" charset="0"/>
                <a:cs typeface="Times New Roman" pitchFamily="18" charset="0"/>
              </a:rPr>
              <a:t>At the current stage, Cross-year Comparison Plot is only applicable to the scale for “Attitude to School”. ESDA will soon add this format for other scales as well. At maximum, it allows comparisons across three years. This format allows the display of performances by the whole student body per selected scales across the past three years, thus revealing the progress or lack thereof per school</a:t>
            </a:r>
            <a:endParaRPr lang="zh-TW" alt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829867B6-51E5-4043-90CD-20AF3C87130A}"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776304"/>
          </a:xfrm>
        </p:spPr>
        <p:txBody>
          <a:bodyPr/>
          <a:lstStyle/>
          <a:p>
            <a:r>
              <a:rPr lang="en-US" dirty="0" smtClean="0">
                <a:latin typeface="Times New Roman" pitchFamily="18" charset="0"/>
                <a:cs typeface="Times New Roman" pitchFamily="18" charset="0"/>
              </a:rPr>
              <a:t>Unit Three</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sz="2800" dirty="0" smtClean="0"/>
              <a:t>In this unit, participants will learn the following:</a:t>
            </a:r>
            <a:endParaRPr lang="zh-TW" altLang="en-US" sz="2800" dirty="0" smtClean="0"/>
          </a:p>
          <a:p>
            <a:pPr>
              <a:buNone/>
            </a:pPr>
            <a:endParaRPr lang="en-US" sz="2800" dirty="0" smtClean="0"/>
          </a:p>
          <a:p>
            <a:pPr lvl="0"/>
            <a:r>
              <a:rPr lang="en-US" sz="2800" dirty="0" smtClean="0"/>
              <a:t>How to review different data reports</a:t>
            </a:r>
            <a:endParaRPr lang="zh-TW" altLang="en-US" sz="2800" dirty="0" smtClean="0"/>
          </a:p>
          <a:p>
            <a:pPr lvl="0"/>
            <a:r>
              <a:rPr lang="en-US" sz="2800" dirty="0" smtClean="0"/>
              <a:t>How to interpret the data from different reports</a:t>
            </a:r>
            <a:endParaRPr lang="zh-TW" altLang="en-US" sz="2800" dirty="0" smtClean="0"/>
          </a:p>
          <a:p>
            <a:r>
              <a:rPr lang="en-US" sz="2800" dirty="0" smtClean="0"/>
              <a:t>Summarize the learning issues and share the experience</a:t>
            </a:r>
            <a:endParaRPr lang="zh-TW" altLang="en-US" sz="2800" dirty="0"/>
          </a:p>
        </p:txBody>
      </p:sp>
      <p:sp>
        <p:nvSpPr>
          <p:cNvPr id="4" name="投影片編號版面配置區 3"/>
          <p:cNvSpPr>
            <a:spLocks noGrp="1"/>
          </p:cNvSpPr>
          <p:nvPr>
            <p:ph type="sldNum" sz="quarter" idx="12"/>
          </p:nvPr>
        </p:nvSpPr>
        <p:spPr/>
        <p:txBody>
          <a:bodyPr/>
          <a:lstStyle/>
          <a:p>
            <a:pPr>
              <a:defRPr/>
            </a:pPr>
            <a:fld id="{0801D74D-899A-42E9-8857-937091012507}"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4E22AD-0617-40EE-B10A-8AC4990635DA}" type="slidenum">
              <a:rPr lang="zh-TW" altLang="en-US" smtClean="0"/>
              <a:pPr>
                <a:defRPr/>
              </a:pPr>
              <a:t>40</a:t>
            </a:fld>
            <a:endParaRPr lang="zh-TW" altLang="en-US"/>
          </a:p>
        </p:txBody>
      </p:sp>
      <p:pic>
        <p:nvPicPr>
          <p:cNvPr id="4" name="圖片 3" descr="Snap3.jpg"/>
          <p:cNvPicPr/>
          <p:nvPr/>
        </p:nvPicPr>
        <p:blipFill>
          <a:blip r:embed="rId2"/>
          <a:stretch>
            <a:fillRect/>
          </a:stretch>
        </p:blipFill>
        <p:spPr>
          <a:xfrm>
            <a:off x="0" y="1000108"/>
            <a:ext cx="9144000" cy="55007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C2D394A-DE4E-46A2-A080-DD73A92256F9}" type="slidenum">
              <a:rPr lang="zh-TW" altLang="en-US" smtClean="0"/>
              <a:pPr>
                <a:defRPr/>
              </a:pPr>
              <a:t>41</a:t>
            </a:fld>
            <a:endParaRPr lang="zh-TW" altLang="en-US"/>
          </a:p>
        </p:txBody>
      </p:sp>
      <p:pic>
        <p:nvPicPr>
          <p:cNvPr id="4" name="圖片 3" descr="Snap4.jpg"/>
          <p:cNvPicPr/>
          <p:nvPr/>
        </p:nvPicPr>
        <p:blipFill>
          <a:blip r:embed="rId2"/>
          <a:stretch>
            <a:fillRect/>
          </a:stretch>
        </p:blipFill>
        <p:spPr>
          <a:xfrm>
            <a:off x="0" y="1285860"/>
            <a:ext cx="9144000" cy="464347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en-US" altLang="zh-TW" sz="4800" b="0" dirty="0" smtClean="0">
                <a:effectLst/>
                <a:latin typeface="Times New Roman" pitchFamily="18" charset="0"/>
                <a:cs typeface="Times New Roman" pitchFamily="18" charset="0"/>
              </a:rPr>
              <a:t>Question and Answer</a:t>
            </a:r>
            <a:endParaRPr lang="zh-TW" altLang="en-US" sz="4800" b="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en-US" altLang="zh-TW" sz="4800" b="0" dirty="0" smtClean="0">
                <a:effectLst/>
                <a:latin typeface="Times New Roman" pitchFamily="18" charset="0"/>
                <a:cs typeface="Times New Roman" pitchFamily="18" charset="0"/>
              </a:rPr>
              <a:t>Thank you!</a:t>
            </a:r>
            <a:endParaRPr lang="zh-TW" altLang="en-US" sz="4800" b="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p:txBody>
          <a:bodyPr/>
          <a:lstStyle/>
          <a:p>
            <a:pPr eaLnBrk="1" hangingPunct="1"/>
            <a:r>
              <a:rPr lang="en-US" altLang="zh-TW" smtClean="0">
                <a:latin typeface="Times New Roman" pitchFamily="18" charset="0"/>
                <a:cs typeface="Times New Roman" pitchFamily="18" charset="0"/>
              </a:rPr>
              <a:t>Background</a:t>
            </a:r>
            <a:endParaRPr lang="zh-TW" altLang="en-US" smtClean="0">
              <a:latin typeface="Times New Roman" pitchFamily="18" charset="0"/>
              <a:cs typeface="Times New Roman" pitchFamily="18" charset="0"/>
            </a:endParaRPr>
          </a:p>
        </p:txBody>
      </p:sp>
      <p:sp>
        <p:nvSpPr>
          <p:cNvPr id="6147" name="內容版面配置區 2"/>
          <p:cNvSpPr>
            <a:spLocks noGrp="1"/>
          </p:cNvSpPr>
          <p:nvPr>
            <p:ph idx="1"/>
          </p:nvPr>
        </p:nvSpPr>
        <p:spPr/>
        <p:txBody>
          <a:bodyPr/>
          <a:lstStyle/>
          <a:p>
            <a:pPr eaLnBrk="1" hangingPunct="1"/>
            <a:r>
              <a:rPr lang="en-US" dirty="0" smtClean="0">
                <a:latin typeface="Times New Roman" pitchFamily="18" charset="0"/>
                <a:cs typeface="Times New Roman" pitchFamily="18" charset="0"/>
              </a:rPr>
              <a:t>To provide support to schools for self-evaluation, EDB launched the Assessment Program for Affective and Social Outcomes (APASO) in 2003</a:t>
            </a:r>
          </a:p>
          <a:p>
            <a:pPr eaLnBrk="1" hangingPunct="1"/>
            <a:r>
              <a:rPr lang="en-US" altLang="zh-TW" dirty="0" smtClean="0">
                <a:latin typeface="Times New Roman" pitchFamily="18" charset="0"/>
                <a:cs typeface="Times New Roman" pitchFamily="18" charset="0"/>
              </a:rPr>
              <a:t>Work was conducted from 2008 to 2010 to review, validate and </a:t>
            </a:r>
            <a:r>
              <a:rPr lang="en-US" altLang="zh-TW" smtClean="0">
                <a:latin typeface="Times New Roman" pitchFamily="18" charset="0"/>
                <a:cs typeface="Times New Roman" pitchFamily="18" charset="0"/>
              </a:rPr>
              <a:t>revise APASO. </a:t>
            </a:r>
            <a:r>
              <a:rPr lang="en-US" altLang="zh-TW" dirty="0" smtClean="0">
                <a:latin typeface="Times New Roman" pitchFamily="18" charset="0"/>
                <a:cs typeface="Times New Roman" pitchFamily="18" charset="0"/>
              </a:rPr>
              <a:t>New scales were added and the norms of all scales were updated </a:t>
            </a:r>
          </a:p>
          <a:p>
            <a:pPr eaLnBrk="1" hangingPunct="1"/>
            <a:r>
              <a:rPr lang="en-US" altLang="zh-TW" dirty="0" smtClean="0">
                <a:latin typeface="Times New Roman" pitchFamily="18" charset="0"/>
                <a:cs typeface="Times New Roman" pitchFamily="18" charset="0"/>
              </a:rPr>
              <a:t>The final product becomes the 2</a:t>
            </a:r>
            <a:r>
              <a:rPr lang="en-US" altLang="zh-TW" baseline="30000" dirty="0" smtClean="0">
                <a:latin typeface="Times New Roman" pitchFamily="18" charset="0"/>
                <a:cs typeface="Times New Roman" pitchFamily="18" charset="0"/>
              </a:rPr>
              <a:t>nd</a:t>
            </a:r>
            <a:r>
              <a:rPr lang="en-US" altLang="zh-TW" dirty="0" smtClean="0">
                <a:latin typeface="Times New Roman" pitchFamily="18" charset="0"/>
                <a:cs typeface="Times New Roman" pitchFamily="18" charset="0"/>
              </a:rPr>
              <a:t> version of Assessment Program for Affective and Social Outcomes (APASO-II)</a:t>
            </a:r>
          </a:p>
        </p:txBody>
      </p:sp>
      <p:sp>
        <p:nvSpPr>
          <p:cNvPr id="4" name="Slide Number Placeholder 3"/>
          <p:cNvSpPr>
            <a:spLocks noGrp="1"/>
          </p:cNvSpPr>
          <p:nvPr>
            <p:ph type="sldNum" sz="quarter" idx="12"/>
          </p:nvPr>
        </p:nvSpPr>
        <p:spPr/>
        <p:txBody>
          <a:bodyPr/>
          <a:lstStyle/>
          <a:p>
            <a:pPr>
              <a:defRPr/>
            </a:pPr>
            <a:fld id="{604FD31C-7F1E-49F0-A8C9-08EF9331E556}"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a:xfrm>
            <a:off x="457200" y="866746"/>
            <a:ext cx="8229600" cy="704866"/>
          </a:xfrm>
        </p:spPr>
        <p:txBody>
          <a:bodyPr/>
          <a:lstStyle/>
          <a:p>
            <a:pPr eaLnBrk="1" hangingPunct="1"/>
            <a:r>
              <a:rPr lang="en-US" altLang="zh-TW" dirty="0" smtClean="0">
                <a:latin typeface="Times New Roman" pitchFamily="18" charset="0"/>
                <a:cs typeface="Times New Roman" pitchFamily="18" charset="0"/>
              </a:rPr>
              <a:t>Purposes</a:t>
            </a:r>
            <a:endParaRPr lang="zh-TW" altLang="en-US" dirty="0" smtClean="0">
              <a:latin typeface="Times New Roman" pitchFamily="18" charset="0"/>
              <a:cs typeface="Times New Roman" pitchFamily="18" charset="0"/>
            </a:endParaRPr>
          </a:p>
        </p:txBody>
      </p:sp>
      <p:sp>
        <p:nvSpPr>
          <p:cNvPr id="3" name="內容版面配置區 2"/>
          <p:cNvSpPr>
            <a:spLocks noGrp="1"/>
          </p:cNvSpPr>
          <p:nvPr>
            <p:ph idx="1"/>
          </p:nvPr>
        </p:nvSpPr>
        <p:spPr>
          <a:xfrm>
            <a:off x="457200" y="1643050"/>
            <a:ext cx="8229600" cy="4786345"/>
          </a:xfrm>
        </p:spPr>
        <p:txBody>
          <a:bodyPr>
            <a:normAutofit fontScale="92500"/>
          </a:bodyPr>
          <a:lstStyle/>
          <a:p>
            <a:pPr lvl="0"/>
            <a:r>
              <a:rPr lang="en-US" dirty="0" smtClean="0">
                <a:latin typeface="Times New Roman" pitchFamily="18" charset="0"/>
                <a:cs typeface="Times New Roman" pitchFamily="18" charset="0"/>
              </a:rPr>
              <a:t>It supports schools to obtain objective student performance data in comparison to related indicators for self-evaluation. This instrument is intended to measure a group of students or the whole school student body rather than individuals</a:t>
            </a:r>
            <a:endParaRPr lang="zh-TW" alt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Schools can gain an in-depth understanding of students' performance and development in the affective and social domains. This facilitates the evaluation of the impact of support services and activities on the students and then the formulation of an action plan for improvement</a:t>
            </a:r>
            <a:endParaRPr lang="zh-TW" alt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Parents can also get information on students' performance in these domains through such channels as parent meetings and school reports</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983A5954-D5E2-43D8-903C-EBF8EFD22DA3}"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93713"/>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4" name="表格 3"/>
          <p:cNvGraphicFramePr>
            <a:graphicFrameLocks noGrp="1"/>
          </p:cNvGraphicFramePr>
          <p:nvPr/>
        </p:nvGraphicFramePr>
        <p:xfrm>
          <a:off x="214313" y="1052513"/>
          <a:ext cx="8715436" cy="5447760"/>
        </p:xfrm>
        <a:graphic>
          <a:graphicData uri="http://schemas.openxmlformats.org/drawingml/2006/table">
            <a:tbl>
              <a:tblPr/>
              <a:tblGrid>
                <a:gridCol w="4432671"/>
                <a:gridCol w="4282765"/>
              </a:tblGrid>
              <a:tr h="272388">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kern="100" dirty="0" smtClean="0">
                          <a:latin typeface="Times New Roman"/>
                          <a:ea typeface="新細明體"/>
                        </a:rPr>
                        <a:t>Subscale </a:t>
                      </a:r>
                      <a:r>
                        <a:rPr lang="en-US" sz="1600" b="1" kern="100" dirty="0">
                          <a:latin typeface="Times New Roman"/>
                          <a:ea typeface="新細明體"/>
                        </a:rPr>
                        <a:t>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b="1" kern="100" dirty="0">
                          <a:latin typeface="Times New Roman"/>
                          <a:ea typeface="新細明體"/>
                        </a:rPr>
                        <a:t>Self</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新細明體"/>
                        </a:rPr>
                        <a:t>Emotional Stability</a:t>
                      </a:r>
                      <a:endParaRPr lang="zh-TW"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新細明體"/>
                        </a:rPr>
                        <a:t>General</a:t>
                      </a:r>
                      <a:endParaRPr lang="zh-TW"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a:solidFill>
                            <a:srgbClr val="0D0D0D"/>
                          </a:solidFill>
                          <a:latin typeface="Times New Roman"/>
                          <a:ea typeface="新細明體"/>
                        </a:rPr>
                        <a:t>Honesty / Trustworthiness</a:t>
                      </a:r>
                      <a:endParaRPr lang="zh-TW"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kern="100" dirty="0">
                          <a:latin typeface="Times New Roman"/>
                          <a:ea typeface="新細明體"/>
                        </a:rPr>
                        <a:t>Self-Concept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a:solidFill>
                            <a:srgbClr val="0D0D0D"/>
                          </a:solidFill>
                          <a:latin typeface="Times New Roman"/>
                          <a:ea typeface="新細明體"/>
                        </a:rPr>
                        <a:t>Mathematics</a:t>
                      </a:r>
                      <a:endParaRPr lang="zh-TW"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Parent Relationships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Physical Appearance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Verbal</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kern="1200" dirty="0">
                          <a:solidFill>
                            <a:srgbClr val="0D0D0D"/>
                          </a:solidFill>
                          <a:latin typeface="Times New Roman"/>
                          <a:ea typeface="新細明體"/>
                        </a:rPr>
                        <a:t>Health &amp;Well </a:t>
                      </a:r>
                      <a:r>
                        <a:rPr lang="en-US" sz="1600" kern="1200" dirty="0" smtClean="0">
                          <a:solidFill>
                            <a:srgbClr val="0D0D0D"/>
                          </a:solidFill>
                          <a:latin typeface="Times New Roman"/>
                          <a:ea typeface="新細明體"/>
                        </a:rPr>
                        <a:t>Being</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Test Anxiety</a:t>
                      </a:r>
                      <a:r>
                        <a:rPr lang="en-US" sz="1600" kern="100" dirty="0">
                          <a:latin typeface="Times New Roman"/>
                          <a:ea typeface="新細明體"/>
                        </a:rPr>
                        <a: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Recreation</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r>
                        <a:rPr lang="en-US" sz="1600" kern="1200" dirty="0">
                          <a:solidFill>
                            <a:srgbClr val="0D0D0D"/>
                          </a:solidFill>
                          <a:latin typeface="Times New Roman"/>
                          <a:ea typeface="新細明體"/>
                        </a:rPr>
                        <a:t>Stress Management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Self Encouragement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Situation control</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tabLst>
                          <a:tab pos="942975" algn="l"/>
                        </a:tabLst>
                      </a:pPr>
                      <a:r>
                        <a:rPr lang="en-US" sz="1600" b="1" kern="1200" dirty="0">
                          <a:solidFill>
                            <a:srgbClr val="0D0D0D"/>
                          </a:solidFill>
                          <a:latin typeface="Times New Roman"/>
                          <a:ea typeface="新細明體"/>
                        </a:rPr>
                        <a:t>Self-others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Care for Others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Interpersonal </a:t>
                      </a:r>
                      <a:r>
                        <a:rPr lang="en-US" sz="1600" kern="1200" dirty="0" smtClean="0">
                          <a:solidFill>
                            <a:srgbClr val="0D0D0D"/>
                          </a:solidFill>
                          <a:latin typeface="Times New Roman"/>
                          <a:ea typeface="新細明體"/>
                        </a:rPr>
                        <a:t>Competence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lgn="just">
                        <a:spcAft>
                          <a:spcPts val="0"/>
                        </a:spcAft>
                      </a:pPr>
                      <a:r>
                        <a:rPr lang="en-US" sz="1600" kern="1200" dirty="0">
                          <a:solidFill>
                            <a:srgbClr val="0D0D0D"/>
                          </a:solidFill>
                          <a:latin typeface="Times New Roman"/>
                          <a:ea typeface="新細明體"/>
                        </a:rPr>
                        <a:t>Interpersonal Relationships</a:t>
                      </a:r>
                      <a:r>
                        <a:rPr lang="en-US" sz="1600" kern="100" dirty="0" smtClean="0">
                          <a:latin typeface="Times New Roman"/>
                          <a:ea typeface="新細明體"/>
                        </a:rPr>
                        <a: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Respect for Others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Share</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Social </a:t>
                      </a:r>
                      <a:r>
                        <a:rPr lang="en-US" sz="1600" kern="1200" dirty="0" smtClean="0">
                          <a:solidFill>
                            <a:srgbClr val="0D0D0D"/>
                          </a:solidFill>
                          <a:latin typeface="Times New Roman"/>
                          <a:ea typeface="新細明體"/>
                        </a:rPr>
                        <a:t>Skills</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38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Support</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pPr>
              <a:defRPr/>
            </a:pPr>
            <a:fld id="{31363380-0958-4362-874F-DAEECFA4A96C}" type="slidenum">
              <a:rPr lang="zh-TW" altLang="en-US" smtClean="0"/>
              <a:pPr>
                <a:defRPr/>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49250"/>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357188" y="881063"/>
          <a:ext cx="8572560" cy="5643592"/>
        </p:xfrm>
        <a:graphic>
          <a:graphicData uri="http://schemas.openxmlformats.org/drawingml/2006/table">
            <a:tbl>
              <a:tblPr/>
              <a:tblGrid>
                <a:gridCol w="4360004"/>
                <a:gridCol w="4212556"/>
              </a:tblGrid>
              <a:tr h="331976">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kern="100" dirty="0">
                          <a:latin typeface="Times New Roman"/>
                          <a:ea typeface="新細明體"/>
                        </a:rPr>
                        <a:t>Subscale Name</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en-US" sz="1600" b="1" kern="1200" dirty="0">
                          <a:solidFill>
                            <a:srgbClr val="0D0D0D"/>
                          </a:solidFill>
                          <a:latin typeface="Times New Roman"/>
                          <a:ea typeface="新細明體"/>
                        </a:rPr>
                        <a:t>Self-school</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新細明體"/>
                        </a:rPr>
                        <a:t>Achievement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新細明體"/>
                        </a:rPr>
                        <a:t>Experience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General </a:t>
                      </a:r>
                      <a:r>
                        <a:rPr lang="en-US" sz="1600" kern="1200" dirty="0" smtClean="0">
                          <a:solidFill>
                            <a:srgbClr val="0D0D0D"/>
                          </a:solidFill>
                          <a:latin typeface="Times New Roman"/>
                          <a:ea typeface="新細明體"/>
                        </a:rPr>
                        <a:t>Satisfaction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en-US" sz="1600" kern="1200" dirty="0">
                          <a:solidFill>
                            <a:srgbClr val="0D0D0D"/>
                          </a:solidFill>
                          <a:latin typeface="Times New Roman"/>
                          <a:ea typeface="新細明體"/>
                        </a:rPr>
                        <a:t>Attitudes to School (Quality of School Life</a:t>
                      </a:r>
                      <a:r>
                        <a:rPr lang="en-US" sz="1600" kern="1200" dirty="0" smtClean="0">
                          <a:solidFill>
                            <a:srgbClr val="0D0D0D"/>
                          </a:solidFill>
                          <a:latin typeface="Times New Roman"/>
                          <a:ea typeface="新細明體"/>
                        </a:rPr>
                        <a: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Negative Affect*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smtClean="0">
                          <a:solidFill>
                            <a:srgbClr val="0D0D0D"/>
                          </a:solidFill>
                          <a:latin typeface="Times New Roman"/>
                          <a:ea typeface="新細明體"/>
                        </a:rPr>
                        <a:t>Opportunity</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Social </a:t>
                      </a:r>
                      <a:r>
                        <a:rPr lang="en-US" sz="1600" kern="1200" dirty="0" smtClean="0">
                          <a:solidFill>
                            <a:srgbClr val="0D0D0D"/>
                          </a:solidFill>
                          <a:latin typeface="Times New Roman"/>
                          <a:ea typeface="新細明體"/>
                        </a:rPr>
                        <a:t>Integration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Teacher-Student </a:t>
                      </a:r>
                      <a:r>
                        <a:rPr lang="en-US" sz="1600" kern="1200" dirty="0" smtClean="0">
                          <a:solidFill>
                            <a:srgbClr val="0D0D0D"/>
                          </a:solidFill>
                          <a:latin typeface="Times New Roman"/>
                          <a:ea typeface="新細明體"/>
                        </a:rPr>
                        <a:t>Relationship</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Affiliation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Competition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Effort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r>
                        <a:rPr lang="en-US" sz="1600" kern="1200" dirty="0">
                          <a:solidFill>
                            <a:srgbClr val="0D0D0D"/>
                          </a:solidFill>
                          <a:latin typeface="Times New Roman"/>
                          <a:ea typeface="新細明體"/>
                        </a:rPr>
                        <a:t>Motivation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Praise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Social Concern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Social Power</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Task</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76">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Token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06EA2C8D-61BA-4B18-8AAA-3E8400310DB7}"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3988"/>
            <a:ext cx="8229600" cy="631825"/>
          </a:xfrm>
        </p:spPr>
        <p:txBody>
          <a:bodyPr>
            <a:normAutofit fontScale="90000"/>
          </a:bodyPr>
          <a:lstStyle/>
          <a:p>
            <a:pPr eaLnBrk="1" fontAlgn="auto" hangingPunct="1">
              <a:spcAft>
                <a:spcPts val="0"/>
              </a:spcAft>
              <a:defRPr/>
            </a:pPr>
            <a:r>
              <a:rPr lang="en-US" altLang="zh-TW" dirty="0" smtClean="0">
                <a:latin typeface="Times New Roman" pitchFamily="18" charset="0"/>
                <a:cs typeface="Times New Roman" pitchFamily="18" charset="0"/>
              </a:rPr>
              <a:t>Scales and Subscales</a:t>
            </a:r>
            <a:endParaRPr lang="zh-TW" altLang="en-US" dirty="0">
              <a:latin typeface="Times New Roman" pitchFamily="18" charset="0"/>
              <a:cs typeface="Times New Roman" pitchFamily="18" charset="0"/>
            </a:endParaRPr>
          </a:p>
        </p:txBody>
      </p:sp>
      <p:graphicFrame>
        <p:nvGraphicFramePr>
          <p:cNvPr id="5" name="表格 4"/>
          <p:cNvGraphicFramePr>
            <a:graphicFrameLocks noGrp="1"/>
          </p:cNvGraphicFramePr>
          <p:nvPr/>
        </p:nvGraphicFramePr>
        <p:xfrm>
          <a:off x="357188" y="692150"/>
          <a:ext cx="8358246" cy="5838807"/>
        </p:xfrm>
        <a:graphic>
          <a:graphicData uri="http://schemas.openxmlformats.org/drawingml/2006/table">
            <a:tbl>
              <a:tblPr/>
              <a:tblGrid>
                <a:gridCol w="4251004"/>
                <a:gridCol w="4107242"/>
              </a:tblGrid>
              <a:tr h="441543">
                <a:tc>
                  <a:txBody>
                    <a:bodyPr/>
                    <a:lstStyle/>
                    <a:p>
                      <a:pPr algn="ctr">
                        <a:spcAft>
                          <a:spcPts val="0"/>
                        </a:spcAft>
                      </a:pPr>
                      <a:r>
                        <a:rPr lang="en-US" sz="1600" b="1" kern="100" dirty="0">
                          <a:latin typeface="Times New Roman"/>
                          <a:ea typeface="新細明體"/>
                        </a:rPr>
                        <a:t>Scale Name</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b="1" kern="100" dirty="0">
                          <a:latin typeface="Times New Roman"/>
                          <a:ea typeface="新細明體"/>
                        </a:rPr>
                        <a:t>Subscale Name</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en-US" sz="1600" b="1" kern="1200" dirty="0">
                          <a:solidFill>
                            <a:srgbClr val="0D0D0D"/>
                          </a:solidFill>
                          <a:latin typeface="Times New Roman"/>
                          <a:ea typeface="新細明體"/>
                        </a:rPr>
                        <a:t>Self-school</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Creative Thinking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r>
                        <a:rPr lang="en-US" sz="1600" kern="1200" dirty="0">
                          <a:solidFill>
                            <a:srgbClr val="0D0D0D"/>
                          </a:solidFill>
                          <a:latin typeface="Times New Roman"/>
                          <a:ea typeface="新細明體"/>
                        </a:rPr>
                        <a:t>Learning Competency </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800"/>
                        <a:buFont typeface="Wingdings"/>
                        <a:buChar char=""/>
                      </a:pPr>
                      <a:r>
                        <a:rPr lang="en-US" sz="1600" kern="1200" dirty="0">
                          <a:solidFill>
                            <a:srgbClr val="0D0D0D"/>
                          </a:solidFill>
                          <a:latin typeface="Times New Roman"/>
                          <a:ea typeface="新細明體"/>
                        </a:rPr>
                        <a:t>Critical Thinking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800"/>
                        <a:buFont typeface="Wingdings"/>
                        <a:buChar char=""/>
                        <a:tabLst/>
                        <a:defRPr/>
                      </a:pPr>
                      <a:r>
                        <a:rPr lang="en-US" sz="1600" kern="1200" dirty="0" smtClean="0">
                          <a:solidFill>
                            <a:srgbClr val="0D0D0D"/>
                          </a:solidFill>
                          <a:latin typeface="Times New Roman"/>
                          <a:ea typeface="新細明體"/>
                        </a:rPr>
                        <a:t>Problem Solving</a:t>
                      </a:r>
                      <a:endParaRPr lang="zh-TW" altLang="en-US" sz="1600" kern="100" dirty="0" smtClean="0">
                        <a:latin typeface="Times New Roman"/>
                        <a:ea typeface="+mn-e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800"/>
                        <a:buFont typeface="Wingdings"/>
                        <a:buChar char=""/>
                        <a:tabLst/>
                        <a:defRPr/>
                      </a:pPr>
                      <a:r>
                        <a:rPr lang="en-US" sz="1600" kern="1200" dirty="0" smtClean="0">
                          <a:solidFill>
                            <a:srgbClr val="0D0D0D"/>
                          </a:solidFill>
                          <a:latin typeface="Times New Roman"/>
                          <a:ea typeface="新細明體"/>
                        </a:rPr>
                        <a:t>Time Management</a:t>
                      </a:r>
                      <a:endParaRPr lang="zh-TW" altLang="en-US" sz="1600" kern="100" dirty="0" smtClean="0">
                        <a:latin typeface="Times New Roman"/>
                        <a:ea typeface="+mn-e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Academic Affect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Academic Initiation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Academic Monitoring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Academic Self Concept</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Change to Improve</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Costs of Help </a:t>
                      </a:r>
                      <a:r>
                        <a:rPr lang="en-US" sz="1600" kern="1200" dirty="0" smtClean="0">
                          <a:solidFill>
                            <a:srgbClr val="0D0D0D"/>
                          </a:solidFill>
                          <a:latin typeface="Times New Roman"/>
                          <a:ea typeface="新細明體"/>
                        </a:rPr>
                        <a:t>Seeking *</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lgn="just">
                        <a:spcAft>
                          <a:spcPts val="0"/>
                        </a:spcAft>
                      </a:pPr>
                      <a:r>
                        <a:rPr lang="en-US" sz="1600" kern="1200" dirty="0">
                          <a:solidFill>
                            <a:srgbClr val="0D0D0D"/>
                          </a:solidFill>
                          <a:latin typeface="Times New Roman"/>
                          <a:ea typeface="新細明體"/>
                        </a:rPr>
                        <a:t>Independent Learning Capacity</a:t>
                      </a:r>
                      <a:endParaRPr lang="zh-TW"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Goal Setting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Inquisitiveness</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Reading Strategy</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Strategic Help Seeking</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Study Environment Control</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Study Plan</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848">
                <a:tc>
                  <a:txBody>
                    <a:bodyPr/>
                    <a:lstStyle/>
                    <a:p>
                      <a:pPr>
                        <a:spcAft>
                          <a:spcPts val="0"/>
                        </a:spcAft>
                      </a:pPr>
                      <a:endParaRPr lang="en-US" sz="1600" kern="100" dirty="0">
                        <a:latin typeface="Times New Roman"/>
                        <a:ea typeface="新細明體"/>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SzPts val="800"/>
                        <a:buFont typeface="Wingdings"/>
                        <a:buChar char=""/>
                      </a:pPr>
                      <a:r>
                        <a:rPr lang="en-US" sz="1600" kern="1200" dirty="0">
                          <a:solidFill>
                            <a:srgbClr val="0D0D0D"/>
                          </a:solidFill>
                          <a:latin typeface="Times New Roman"/>
                          <a:ea typeface="新細明體"/>
                        </a:rPr>
                        <a:t>Value of School Work</a:t>
                      </a:r>
                      <a:endParaRPr lang="zh-TW" sz="1600"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7924800" y="6376988"/>
            <a:ext cx="762000" cy="365125"/>
          </a:xfrm>
        </p:spPr>
        <p:txBody>
          <a:bodyPr/>
          <a:lstStyle/>
          <a:p>
            <a:pPr>
              <a:defRPr/>
            </a:pPr>
            <a:fld id="{C9E612BD-F6E6-43CF-8FE2-79378C9F85A1}" type="slidenum">
              <a:rPr lang="zh-TW" altLang="en-US" smtClean="0"/>
              <a:pPr>
                <a:defRPr/>
              </a:pPr>
              <a:t>9</a:t>
            </a:fld>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838</TotalTime>
  <Words>2242</Words>
  <Application>Microsoft Office PowerPoint</Application>
  <PresentationFormat>如螢幕大小 (4:3)</PresentationFormat>
  <Paragraphs>456</Paragraphs>
  <Slides>43</Slides>
  <Notes>0</Notes>
  <HiddenSlides>0</HiddenSlides>
  <MMClips>0</MMClips>
  <ScaleCrop>false</ScaleCrop>
  <HeadingPairs>
    <vt:vector size="4" baseType="variant">
      <vt:variant>
        <vt:lpstr>佈景主題</vt:lpstr>
      </vt:variant>
      <vt:variant>
        <vt:i4>1</vt:i4>
      </vt:variant>
      <vt:variant>
        <vt:lpstr>投影片標題</vt:lpstr>
      </vt:variant>
      <vt:variant>
        <vt:i4>43</vt:i4>
      </vt:variant>
    </vt:vector>
  </HeadingPairs>
  <TitlesOfParts>
    <vt:vector size="44" baseType="lpstr">
      <vt:lpstr>流線</vt:lpstr>
      <vt:lpstr>Workshop on “Application of the Assessment Program for Affective and Social Outcomes (2nd Version)” (Secondary Schools)</vt:lpstr>
      <vt:lpstr>Unit One</vt:lpstr>
      <vt:lpstr>Unit Two</vt:lpstr>
      <vt:lpstr>Unit Three</vt:lpstr>
      <vt:lpstr>Background</vt:lpstr>
      <vt:lpstr>Purposes</vt:lpstr>
      <vt:lpstr>Scales and Subscales</vt:lpstr>
      <vt:lpstr>Scales and Subscales</vt:lpstr>
      <vt:lpstr>Scales and Subscales</vt:lpstr>
      <vt:lpstr>Scales and Subscales</vt:lpstr>
      <vt:lpstr>Purposes of Taking APASO II:</vt:lpstr>
      <vt:lpstr>Administration Guidelines</vt:lpstr>
      <vt:lpstr>Administration Guidelines</vt:lpstr>
      <vt:lpstr>Administration Guidelines</vt:lpstr>
      <vt:lpstr>Administration Guidelines</vt:lpstr>
      <vt:lpstr>Scales Selection</vt:lpstr>
      <vt:lpstr>Scales Selection</vt:lpstr>
      <vt:lpstr>Scales Selection</vt:lpstr>
      <vt:lpstr>Scales Selection</vt:lpstr>
      <vt:lpstr>Scales Selection</vt:lpstr>
      <vt:lpstr>The Design of APASO-II Survey</vt:lpstr>
      <vt:lpstr>Pre-test/post-test Design </vt:lpstr>
      <vt:lpstr>Longitudinal Design </vt:lpstr>
      <vt:lpstr>Developmentally Sensitive Strategy </vt:lpstr>
      <vt:lpstr>Group Discussion</vt:lpstr>
      <vt:lpstr>Reports in APASO-II</vt:lpstr>
      <vt:lpstr>Mean Plot</vt:lpstr>
      <vt:lpstr>投影片 28</vt:lpstr>
      <vt:lpstr>投影片 29</vt:lpstr>
      <vt:lpstr>Raw Score and Rasch Score</vt:lpstr>
      <vt:lpstr>投影片 31</vt:lpstr>
      <vt:lpstr>Box Plot</vt:lpstr>
      <vt:lpstr>投影片 33</vt:lpstr>
      <vt:lpstr>投影片 34</vt:lpstr>
      <vt:lpstr>投影片 35</vt:lpstr>
      <vt:lpstr>Item Bar Chart</vt:lpstr>
      <vt:lpstr>投影片 37</vt:lpstr>
      <vt:lpstr>投影片 38</vt:lpstr>
      <vt:lpstr>Cross-year Comparison Plot</vt:lpstr>
      <vt:lpstr>投影片 40</vt:lpstr>
      <vt:lpstr>投影片 41</vt:lpstr>
      <vt:lpstr>Question and Answer</vt:lpstr>
      <vt:lpstr>Thank you!</vt:lpstr>
    </vt:vector>
  </TitlesOfParts>
  <Company>HKIEd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HKIEd</cp:lastModifiedBy>
  <cp:revision>115</cp:revision>
  <dcterms:created xsi:type="dcterms:W3CDTF">2010-10-05T03:00:48Z</dcterms:created>
  <dcterms:modified xsi:type="dcterms:W3CDTF">2011-03-01T01:00:37Z</dcterms:modified>
</cp:coreProperties>
</file>