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8" r:id="rId3"/>
    <p:sldId id="299" r:id="rId4"/>
    <p:sldId id="300" r:id="rId5"/>
    <p:sldId id="279" r:id="rId6"/>
    <p:sldId id="261" r:id="rId7"/>
    <p:sldId id="262" r:id="rId8"/>
    <p:sldId id="291" r:id="rId9"/>
    <p:sldId id="263" r:id="rId10"/>
    <p:sldId id="283" r:id="rId11"/>
    <p:sldId id="266" r:id="rId12"/>
    <p:sldId id="284" r:id="rId13"/>
    <p:sldId id="281" r:id="rId14"/>
    <p:sldId id="285" r:id="rId15"/>
    <p:sldId id="267" r:id="rId16"/>
    <p:sldId id="297" r:id="rId17"/>
    <p:sldId id="296" r:id="rId18"/>
    <p:sldId id="286" r:id="rId19"/>
    <p:sldId id="265" r:id="rId20"/>
    <p:sldId id="264" r:id="rId21"/>
    <p:sldId id="287" r:id="rId22"/>
    <p:sldId id="269" r:id="rId23"/>
    <p:sldId id="270" r:id="rId24"/>
    <p:sldId id="277" r:id="rId25"/>
    <p:sldId id="301" r:id="rId26"/>
    <p:sldId id="288" r:id="rId27"/>
    <p:sldId id="259" r:id="rId28"/>
    <p:sldId id="295" r:id="rId29"/>
  </p:sldIdLst>
  <p:sldSz cx="9144000" cy="6858000" type="screen4x3"/>
  <p:notesSz cx="6781800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CC0000"/>
    <a:srgbClr val="6600CC"/>
    <a:srgbClr val="00CC00"/>
    <a:srgbClr val="669900"/>
    <a:srgbClr val="FF66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07" autoAdjust="0"/>
  </p:normalViewPr>
  <p:slideViewPr>
    <p:cSldViewPr>
      <p:cViewPr varScale="1">
        <p:scale>
          <a:sx n="56" d="100"/>
          <a:sy n="56" d="100"/>
        </p:scale>
        <p:origin x="21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93230C-5A55-485E-8F3F-A4672A4171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5522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28BE-2579-4977-80BF-8900B66F9B32}" type="datetimeFigureOut">
              <a:rPr lang="zh-HK" altLang="en-US" smtClean="0"/>
              <a:t>9/7/2020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7863" y="4776788"/>
            <a:ext cx="54260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175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786C0-69EA-48D5-94F7-B02B4B5044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744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投影片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7-24: 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內容</a:t>
            </a:r>
            <a:r>
              <a:rPr lang="zh-TW" altLang="zh-HK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僅</a:t>
            </a:r>
            <a:r>
              <a:rPr lang="zh-TW" altLang="zh-H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供參考，教師請前往香港家庭計劃指導會網頁查閱最新相關資訊。</a:t>
            </a:r>
            <a:endParaRPr lang="zh-TW" altLang="zh-H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786C0-69EA-48D5-94F7-B02B4B5044E0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267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DBCF0C-7029-4047-AB62-741328B904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881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1FA65-4A9C-4BAD-9ECD-3ECE0C7F7C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52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57055-0253-4870-B2D7-A9D5AB89A6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8054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標題，文字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圖表版面配置區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zh-HK" alt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FB86-D80F-4061-A295-1E4EBD51F3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16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5FDD-28EE-4A95-89FF-53F6AA4770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30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49A0B-06ED-4348-ABEA-61F80B13D8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677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301F-1F06-4741-A46A-7A296B56BE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3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F9D8-8C7A-41BB-A8EE-B804357C28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28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B6018-4A40-4492-93F1-6CDA5F8FBF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651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46486-8C41-4FE8-AA23-A356FABA70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276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26E18-9ED9-46F2-B513-F95BC2B224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89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605C-96E4-48DE-B1AE-972ECE8532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02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HK" altLang="zh-HK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 smtClean="0"/>
            </a:lvl1pPr>
          </a:lstStyle>
          <a:p>
            <a:pPr>
              <a:defRPr/>
            </a:pPr>
            <a:fld id="{0585ACA8-224A-4FAB-8799-5BF78E2BCB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2027238"/>
          </a:xfrm>
        </p:spPr>
        <p:txBody>
          <a:bodyPr/>
          <a:lstStyle/>
          <a:p>
            <a:pPr algn="ctr" eaLnBrk="1" hangingPunct="1"/>
            <a:r>
              <a:rPr lang="en-US" altLang="zh-TW" sz="4000" dirty="0">
                <a:ea typeface="華康中圓體" pitchFamily="49" charset="-120"/>
              </a:rPr>
              <a:t> </a:t>
            </a:r>
            <a:r>
              <a:rPr lang="zh-TW" altLang="en-US" sz="4000" dirty="0">
                <a:ea typeface="華康中圓體" pitchFamily="49" charset="-120"/>
              </a:rPr>
              <a:t>生活事件：「避孕知識知多少 」</a:t>
            </a:r>
            <a:br>
              <a:rPr lang="zh-TW" altLang="en-US" sz="4000" dirty="0">
                <a:ea typeface="華康中圓體" pitchFamily="49" charset="-120"/>
              </a:rPr>
            </a:br>
            <a:r>
              <a:rPr lang="zh-TW" altLang="en-US" sz="4000" dirty="0">
                <a:ea typeface="華康中圓體" pitchFamily="49" charset="-120"/>
              </a:rPr>
              <a:t>避孕方法大檢閱</a:t>
            </a:r>
            <a:br>
              <a:rPr lang="zh-TW" altLang="en-US" sz="4000" dirty="0">
                <a:ea typeface="華康中圓體" pitchFamily="49" charset="-120"/>
              </a:rPr>
            </a:br>
            <a:endParaRPr lang="zh-TW" altLang="en-US" sz="4000" dirty="0">
              <a:ea typeface="華康中圓體" pitchFamily="49" charset="-120"/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0"/>
            <a:ext cx="6400800" cy="1752600"/>
          </a:xfrm>
        </p:spPr>
        <p:txBody>
          <a:bodyPr/>
          <a:lstStyle/>
          <a:p>
            <a:pPr eaLnBrk="1" hangingPunct="1"/>
            <a:r>
              <a:rPr lang="zh-TW" altLang="en-US" sz="1800" dirty="0" smtClean="0"/>
              <a:t>附錄</a:t>
            </a:r>
            <a:r>
              <a:rPr lang="zh-TW" altLang="en-US" sz="1800" dirty="0"/>
              <a:t>三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二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避孕注射針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b="1">
                <a:ea typeface="華康少女文字W5(P)" pitchFamily="82" charset="-120"/>
              </a:rPr>
              <a:t>優點</a:t>
            </a:r>
            <a:r>
              <a:rPr lang="en-US" altLang="zh-TW" b="1">
                <a:ea typeface="華康少女文字W5(P)" pitchFamily="82" charset="-120"/>
              </a:rPr>
              <a:t>﹕</a:t>
            </a:r>
            <a:r>
              <a:rPr lang="zh-TW" altLang="en-US">
                <a:ea typeface="華康少女文字W5(P)" pitchFamily="82" charset="-120"/>
              </a:rPr>
              <a:t>避孕效率高，免除使用者每天服藥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>
                <a:ea typeface="華康少女文字W5(P)" pitchFamily="82" charset="-120"/>
              </a:rPr>
              <a:t>           或每次戴用的麻煩。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b="1">
                <a:ea typeface="華康少女文字W5" pitchFamily="81" charset="-120"/>
              </a:rPr>
              <a:t>注意</a:t>
            </a:r>
            <a:r>
              <a:rPr lang="en-US" altLang="zh-TW" b="1">
                <a:ea typeface="華康少女文字W5" pitchFamily="81" charset="-120"/>
              </a:rPr>
              <a:t>﹕</a:t>
            </a:r>
          </a:p>
          <a:p>
            <a:pPr eaLnBrk="1" hangingPunct="1"/>
            <a:r>
              <a:rPr lang="zh-TW" altLang="en-US">
                <a:ea typeface="華康少女文字W5" pitchFamily="81" charset="-120"/>
              </a:rPr>
              <a:t>懷孕、患乳癌或其他生殖器官癌症、有嚴重的內外科病、有不正常的子宮出血問題的人士，不適宜注射。</a:t>
            </a:r>
          </a:p>
          <a:p>
            <a:pPr eaLnBrk="1" hangingPunct="1"/>
            <a:r>
              <a:rPr lang="zh-TW" altLang="en-US">
                <a:ea typeface="華康少女文字W5" pitchFamily="81" charset="-120"/>
              </a:rPr>
              <a:t>當有效期屆滿時，記緊依期接續注射！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三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男用安全套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2400" b="1"/>
              <a:t>  </a:t>
            </a:r>
            <a:r>
              <a:rPr lang="zh-TW" altLang="en-US" sz="2400" b="1">
                <a:ea typeface="華康少女文字W5(P)" pitchFamily="82" charset="-120"/>
              </a:rPr>
              <a:t>原理</a:t>
            </a:r>
            <a:r>
              <a:rPr lang="en-US" altLang="zh-TW" sz="2400" b="1">
                <a:ea typeface="華康少女文字W5(P)" pitchFamily="82" charset="-120"/>
              </a:rPr>
              <a:t>﹕</a:t>
            </a:r>
            <a:r>
              <a:rPr lang="zh-TW" altLang="en-US" sz="2400">
                <a:ea typeface="華康少女文字W5(P)" pitchFamily="82" charset="-120"/>
              </a:rPr>
              <a:t>阻隔精子與卵子相遇</a:t>
            </a:r>
            <a:r>
              <a:rPr lang="zh-TW" altLang="en-US" sz="24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>
              <a:solidFill>
                <a:srgbClr val="008000"/>
              </a:solidFill>
            </a:endParaRPr>
          </a:p>
        </p:txBody>
      </p:sp>
      <p:pic>
        <p:nvPicPr>
          <p:cNvPr id="14340" name="Picture 4" descr="Male 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76475"/>
            <a:ext cx="5145088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三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男用安全套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在第一年使用這種避孕方法後的意外懷孕機會為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  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2-18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％。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用手擠出小囊內的空氣，然後把安全套放在勃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    起的陰莖頂端，再把安全套捲起的部份拉開。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優點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方法簡單，又能減低感染性傳染病（包括愛滋病）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的機會。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注意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不適合對橡膠製品和避孕藥膏的化學物品產生過敏人士使用。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使用前必須檢查使用限期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必須掌握正確的使用方法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四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女用安全套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ea typeface="華康少女文字W5(P)" pitchFamily="82" charset="-120"/>
              </a:rPr>
              <a:t>原理</a:t>
            </a:r>
            <a:r>
              <a:rPr lang="en-US" altLang="zh-TW" sz="2400" b="1">
                <a:ea typeface="華康少女文字W5(P)" pitchFamily="82" charset="-120"/>
              </a:rPr>
              <a:t>﹕</a:t>
            </a:r>
            <a:r>
              <a:rPr lang="zh-TW" altLang="en-US" sz="2400">
                <a:ea typeface="華康少女文字W5(P)" pitchFamily="82" charset="-120"/>
              </a:rPr>
              <a:t>阻隔精子與卵子相遇</a:t>
            </a:r>
            <a:r>
              <a:rPr lang="zh-TW" altLang="en-US" sz="2400"/>
              <a:t> </a:t>
            </a:r>
            <a:endParaRPr lang="zh-TW" altLang="en-US" sz="2400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zh-TW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/>
              <a:t> </a:t>
            </a:r>
          </a:p>
        </p:txBody>
      </p:sp>
      <p:pic>
        <p:nvPicPr>
          <p:cNvPr id="16388" name="Picture 4" descr="Female 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05038"/>
            <a:ext cx="5832475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四</a:t>
            </a:r>
            <a:r>
              <a:rPr lang="en-US" altLang="zh-TW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solidFill>
                  <a:srgbClr val="003300"/>
                </a:solidFill>
                <a:latin typeface="華康POP1體W7" pitchFamily="81" charset="-120"/>
                <a:ea typeface="華康POP1體W7" pitchFamily="81" charset="-120"/>
              </a:rPr>
              <a:t>女用安全套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zh-TW" sz="2400">
                <a:latin typeface="華康少女文字W5" pitchFamily="81" charset="-120"/>
                <a:ea typeface="華康少女文字W5" pitchFamily="81" charset="-120"/>
              </a:rPr>
              <a:t>婦女在第一年使用這種避孕方法後的意外</a:t>
            </a:r>
            <a:endParaRPr lang="zh-TW" altLang="en-US" sz="240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      </a:t>
            </a:r>
            <a:r>
              <a:rPr lang="zh-TW" altLang="zh-TW" sz="2400">
                <a:latin typeface="華康少女文字W5" pitchFamily="81" charset="-120"/>
                <a:ea typeface="華康少女文字W5" pitchFamily="81" charset="-120"/>
              </a:rPr>
              <a:t>懷孕機會為5- 21％。</a:t>
            </a:r>
            <a:endParaRPr lang="zh-TW" altLang="en-US" sz="240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放在陰道內壁，在性交時收集男性精液。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 b="1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優點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能減低感染性傳染病（包括愛滋病）的機會。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注意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</a:p>
          <a:p>
            <a:pPr eaLnBrk="1" hangingPunct="1"/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必須掌握正確的使用方法</a:t>
            </a:r>
          </a:p>
          <a:p>
            <a:pPr eaLnBrk="1" hangingPunct="1"/>
            <a:r>
              <a:rPr lang="zh-TW" altLang="zh-TW" sz="2400">
                <a:latin typeface="華康少女文字W5" pitchFamily="81" charset="-120"/>
                <a:ea typeface="華康少女文字W5" pitchFamily="81" charset="-120"/>
              </a:rPr>
              <a:t>使用前必須檢查使用限期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>
              <a:latin typeface="華康少女文字W5" pitchFamily="81" charset="-120"/>
              <a:ea typeface="華康少女文字W5" pitchFamily="81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五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外用避孕藥物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(P)" pitchFamily="82" charset="-120"/>
                <a:ea typeface="華康少女文字W5(P)" pitchFamily="82" charset="-120"/>
              </a:rPr>
              <a:t>原理</a:t>
            </a:r>
            <a:r>
              <a:rPr lang="en-US" altLang="zh-TW" sz="20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殺死精子或使精子失去活動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能力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(P)" pitchFamily="82" charset="-120"/>
                <a:ea typeface="華康少女文字W5(P)" pitchFamily="82" charset="-120"/>
              </a:rPr>
              <a:t>成效率</a:t>
            </a:r>
            <a:r>
              <a:rPr lang="en-US" altLang="zh-TW" sz="20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zh-TW" sz="2000" dirty="0">
                <a:latin typeface="華康少女文字W5(P)" pitchFamily="82" charset="-120"/>
                <a:ea typeface="華康少女文字W5(P)" pitchFamily="82" charset="-120"/>
              </a:rPr>
              <a:t>婦女在第一年使用</a:t>
            </a: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zh-TW" altLang="zh-TW" sz="2000" dirty="0">
                <a:latin typeface="華康少女文字W5(P)" pitchFamily="82" charset="-120"/>
                <a:ea typeface="華康少女文字W5(P)" pitchFamily="82" charset="-120"/>
              </a:rPr>
              <a:t>這種避孕方法後的</a:t>
            </a: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zh-TW" altLang="zh-TW" sz="2000" dirty="0">
                <a:latin typeface="華康少女文字W5(P)" pitchFamily="82" charset="-120"/>
                <a:ea typeface="華康少女文字W5(P)" pitchFamily="82" charset="-120"/>
              </a:rPr>
              <a:t>意外懷孕機會為</a:t>
            </a: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en-US" altLang="zh-TW" sz="2000" dirty="0">
                <a:latin typeface="華康少女文字W5(P)" pitchFamily="82" charset="-120"/>
                <a:ea typeface="華康少女文字W5(P)" pitchFamily="82" charset="-120"/>
              </a:rPr>
              <a:t>18-28</a:t>
            </a:r>
            <a:r>
              <a:rPr lang="zh-TW" altLang="zh-TW" sz="2000" dirty="0">
                <a:latin typeface="華康少女文字W5(P)" pitchFamily="82" charset="-120"/>
                <a:ea typeface="華康少女文字W5(P)" pitchFamily="82" charset="-120"/>
              </a:rPr>
              <a:t>％。</a:t>
            </a: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(P)" pitchFamily="82" charset="-120"/>
                <a:ea typeface="華康少女文字W5(P)" pitchFamily="82" charset="-120"/>
              </a:rPr>
              <a:t>種類</a:t>
            </a:r>
            <a:r>
              <a:rPr lang="en-US" altLang="zh-TW" sz="20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滅精膏、滅精泡丸、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 避孕棉、避孕軟膜。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ea typeface="華康少女文字W5(P)" pitchFamily="82" charset="-120"/>
              </a:rPr>
              <a:t>優點</a:t>
            </a:r>
            <a:r>
              <a:rPr lang="en-US" altLang="zh-TW" sz="2000" b="1" dirty="0">
                <a:ea typeface="華康少女文字W5(P)" pitchFamily="82" charset="-120"/>
              </a:rPr>
              <a:t>﹕</a:t>
            </a: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無須醫生處方，並且對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         身體無害。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(P)" pitchFamily="82" charset="-120"/>
                <a:ea typeface="華康少女文字W5(P)" pitchFamily="82" charset="-120"/>
              </a:rPr>
              <a:t>注意</a:t>
            </a:r>
            <a:r>
              <a:rPr lang="en-US" altLang="zh-TW" sz="2000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000" dirty="0">
                <a:latin typeface="華康少女文字W5(P)" pitchFamily="82" charset="-120"/>
                <a:ea typeface="華康少女文字W5(P)" pitchFamily="82" charset="-120"/>
              </a:rPr>
              <a:t>避孕成效較低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400" b="1" dirty="0"/>
          </a:p>
        </p:txBody>
      </p:sp>
      <p:pic>
        <p:nvPicPr>
          <p:cNvPr id="18436" name="Picture 7" descr="Spermici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205038"/>
            <a:ext cx="5000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六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自然家庭計劃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zh-TW" sz="2400" b="1" dirty="0">
                <a:latin typeface="華康少女文字W5(P)" pitchFamily="82" charset="-120"/>
                <a:ea typeface="華康少女文字W5(P)" pitchFamily="82" charset="-120"/>
              </a:rPr>
              <a:t>成效率：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在第一年使用這種避孕方法後的意外懷孕機會為</a:t>
            </a: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en-US" altLang="zh-TW" sz="2400" dirty="0">
                <a:latin typeface="華康少女文字W5(P)" pitchFamily="82" charset="-120"/>
                <a:ea typeface="華康少女文字W5(P)" pitchFamily="82" charset="-120"/>
              </a:rPr>
              <a:t>4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- 2</a:t>
            </a:r>
            <a:r>
              <a:rPr lang="en-US" altLang="zh-TW" sz="2400" dirty="0">
                <a:latin typeface="華康少女文字W5(P)" pitchFamily="82" charset="-120"/>
                <a:ea typeface="華康少女文字W5(P)" pitchFamily="82" charset="-120"/>
              </a:rPr>
              <a:t>4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％。</a:t>
            </a: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優點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沒有任何副作用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 b="1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注意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不適宜月經不規則、或因患病、生育後、更年期等而導致月經週期受影響的婦女使用。</a:t>
            </a:r>
          </a:p>
          <a:p>
            <a:pPr eaLnBrk="1" hangingPunct="1"/>
            <a:endParaRPr lang="en-US" altLang="zh-TW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六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自然家庭計劃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又</a:t>
            </a:r>
            <a:r>
              <a:rPr lang="en-US" altLang="en-US" sz="2400" dirty="0">
                <a:latin typeface="華康少女文字W5(P)" pitchFamily="82" charset="-120"/>
                <a:ea typeface="華康少女文字W5(P)" pitchFamily="82" charset="-120"/>
              </a:rPr>
              <a:t>稱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之為</a:t>
            </a: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排卵期推算法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或</a:t>
            </a: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安全期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b="1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原理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於排卵期或生育期間避免性交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b="1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採用方法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en-US" altLang="zh-TW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(1)  </a:t>
            </a:r>
            <a:r>
              <a:rPr lang="zh-TW" altLang="en-US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體溫紀錄法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solidFill>
                <a:srgbClr val="FF0066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solidFill>
                <a:srgbClr val="FF0066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		       </a:t>
            </a:r>
            <a:r>
              <a:rPr lang="en-US" altLang="zh-TW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(2)                </a:t>
            </a:r>
            <a:r>
              <a:rPr lang="zh-TW" altLang="en-US" sz="240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日曆計算法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>
              <a:solidFill>
                <a:srgbClr val="FF0066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solidFill>
                <a:srgbClr val="FF0066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		       </a:t>
            </a:r>
            <a:r>
              <a:rPr lang="en-US" altLang="zh-TW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(3)   </a:t>
            </a:r>
            <a:r>
              <a:rPr lang="zh-TW" altLang="en-US" sz="2400" dirty="0">
                <a:solidFill>
                  <a:srgbClr val="FF0066"/>
                </a:solidFill>
                <a:latin typeface="華康少女文字W5(P)" pitchFamily="82" charset="-120"/>
                <a:ea typeface="華康少女文字W5(P)" pitchFamily="82" charset="-120"/>
              </a:rPr>
              <a:t>子宮頸黏液計算法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solidFill>
                <a:srgbClr val="FF0066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/>
              <a:t>	</a:t>
            </a:r>
          </a:p>
        </p:txBody>
      </p:sp>
      <p:pic>
        <p:nvPicPr>
          <p:cNvPr id="21508" name="Picture 4" descr="AOD00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80606"/>
            <a:ext cx="11525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AOR000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24400"/>
            <a:ext cx="1008062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BLR000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852738"/>
            <a:ext cx="10572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七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子宮帽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129462" cy="428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b="1" dirty="0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8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800" dirty="0">
                <a:latin typeface="華康少女文字W5" pitchFamily="81" charset="-120"/>
                <a:ea typeface="華康少女文字W5" pitchFamily="81" charset="-120"/>
              </a:rPr>
              <a:t>阻擋精子和卵子相遇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8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8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zh-TW" sz="2800" dirty="0">
                <a:latin typeface="華康少女文字W5" pitchFamily="81" charset="-120"/>
                <a:ea typeface="華康少女文字W5" pitchFamily="81" charset="-120"/>
              </a:rPr>
              <a:t>婦女在第一年使用這種避孕方法</a:t>
            </a:r>
            <a:endParaRPr lang="zh-TW" altLang="en-US" sz="28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dirty="0">
                <a:latin typeface="華康少女文字W5" pitchFamily="81" charset="-120"/>
                <a:ea typeface="華康少女文字W5" pitchFamily="81" charset="-120"/>
              </a:rPr>
              <a:t>        </a:t>
            </a:r>
            <a:r>
              <a:rPr lang="zh-TW" altLang="zh-TW" sz="2800" dirty="0">
                <a:latin typeface="華康少女文字W5" pitchFamily="81" charset="-120"/>
                <a:ea typeface="華康少女文字W5" pitchFamily="81" charset="-120"/>
              </a:rPr>
              <a:t>後的意外懷孕機會為6 - 20%。</a:t>
            </a:r>
            <a:endParaRPr lang="zh-TW" altLang="en-US" sz="28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8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b="1" dirty="0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8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800" dirty="0">
                <a:latin typeface="華康少女文字W5" pitchFamily="81" charset="-120"/>
                <a:ea typeface="華康少女文字W5" pitchFamily="81" charset="-120"/>
              </a:rPr>
              <a:t>在性交前放入陰道並覆蓋子宮頸口，子宮帽本身及在放入前塗上的滅精膏，可作阻擋精子的屏障，而滅精膏又可殺死精子或減低精子的活動能力。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8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8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8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七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子宮帽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b="1"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 b="1">
                <a:ea typeface="華康少女文字W5(P)" pitchFamily="82" charset="-120"/>
              </a:rPr>
              <a:t>優點</a:t>
            </a:r>
            <a:r>
              <a:rPr lang="en-US" altLang="zh-TW" sz="2800" b="1">
                <a:ea typeface="華康少女文字W5(P)" pitchFamily="82" charset="-120"/>
              </a:rPr>
              <a:t>﹕</a:t>
            </a:r>
            <a:r>
              <a:rPr lang="zh-TW" altLang="zh-TW" sz="2800">
                <a:ea typeface="華康少女文字W5(P)" pitchFamily="82" charset="-120"/>
              </a:rPr>
              <a:t>不須服藥或打針，用者不會產生對荷爾蒙藥物引起的反應。停用後又即可恢復生育機會。</a:t>
            </a:r>
            <a:endParaRPr lang="zh-TW" altLang="en-US" sz="2800">
              <a:ea typeface="華康少女文字W5(P)" pitchFamily="82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 b="1">
                <a:ea typeface="華康少女文字W5(P)" pitchFamily="82" charset="-120"/>
              </a:rPr>
              <a:t>注意</a:t>
            </a:r>
            <a:r>
              <a:rPr lang="en-US" altLang="zh-TW" sz="2800" b="1">
                <a:ea typeface="華康少女文字W5(P)" pitchFamily="82" charset="-120"/>
              </a:rPr>
              <a:t>﹕</a:t>
            </a:r>
            <a:endParaRPr lang="en-US" altLang="zh-TW" sz="2800">
              <a:ea typeface="華康少女文字W5(P)" pitchFamily="82" charset="-120"/>
            </a:endParaRPr>
          </a:p>
          <a:p>
            <a:pPr eaLnBrk="1" hangingPunct="1"/>
            <a:r>
              <a:rPr lang="zh-TW" altLang="en-US" sz="2800">
                <a:ea typeface="華康少女文字W5(P)" pitchFamily="82" charset="-120"/>
              </a:rPr>
              <a:t>使用前必須經醫生指導</a:t>
            </a:r>
          </a:p>
          <a:p>
            <a:pPr eaLnBrk="1" hangingPunct="1"/>
            <a:r>
              <a:rPr lang="zh-TW" altLang="en-US" sz="2800">
                <a:ea typeface="華康少女文字W5(P)" pitchFamily="82" charset="-120"/>
              </a:rPr>
              <a:t>每年作一次定期檢查。</a:t>
            </a:r>
          </a:p>
          <a:p>
            <a:pPr eaLnBrk="1" hangingPunct="1"/>
            <a:r>
              <a:rPr lang="zh-TW" altLang="en-US" sz="2800">
                <a:ea typeface="華康少女文字W5(P)" pitchFamily="82" charset="-120"/>
              </a:rPr>
              <a:t>患有膀胱炎、子宮</a:t>
            </a:r>
            <a:r>
              <a:rPr lang="en-US" altLang="en-US" sz="2800">
                <a:ea typeface="華康少女文字W5(P)" pitchFamily="82" charset="-120"/>
              </a:rPr>
              <a:t>垂</a:t>
            </a:r>
            <a:r>
              <a:rPr lang="zh-TW" altLang="en-US" sz="2800">
                <a:ea typeface="華康少女文字W5(P)" pitchFamily="82" charset="-120"/>
              </a:rPr>
              <a:t>脫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ea typeface="華康少女文字W5(P)" pitchFamily="82" charset="-120"/>
              </a:rPr>
              <a:t>    等人士不適宜使用。</a:t>
            </a:r>
          </a:p>
        </p:txBody>
      </p:sp>
      <p:pic>
        <p:nvPicPr>
          <p:cNvPr id="23556" name="Picture 6" descr="Diaphrag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313113"/>
            <a:ext cx="4427537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133600" y="5105400"/>
            <a:ext cx="6324600" cy="1066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400">
              <a:latin typeface="Times New Roman" panose="02020603050405020304" pitchFamily="18" charset="0"/>
              <a:ea typeface="華康中黑體" pitchFamily="49" charset="-120"/>
            </a:endParaRPr>
          </a:p>
          <a:p>
            <a:pPr algn="ctr" eaLnBrk="1" hangingPunct="1"/>
            <a:r>
              <a:rPr lang="zh-TW" altLang="en-US" sz="3600">
                <a:solidFill>
                  <a:schemeClr val="folHlink"/>
                </a:solidFill>
                <a:latin typeface="Times New Roman" panose="02020603050405020304" pitchFamily="18" charset="0"/>
                <a:ea typeface="華康POP1體W5" pitchFamily="49" charset="-120"/>
              </a:rPr>
              <a:t>卵巢約每月排出一粒成熟卵子</a:t>
            </a:r>
          </a:p>
          <a:p>
            <a:pPr algn="ctr" eaLnBrk="1" hangingPunct="1"/>
            <a:endParaRPr lang="en-US" altLang="zh-TW" sz="1400" b="1">
              <a:solidFill>
                <a:srgbClr val="003300"/>
              </a:solidFill>
              <a:latin typeface="Times New Roman" panose="02020603050405020304" pitchFamily="18" charset="0"/>
              <a:ea typeface="華康細圓體" pitchFamily="49" charset="-120"/>
            </a:endParaRPr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2133600" y="609600"/>
          <a:ext cx="63246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3" imgW="2926703" imgH="2103896" progId="Word.Picture.8">
                  <p:embed/>
                </p:oleObj>
              </mc:Choice>
              <mc:Fallback>
                <p:oleObj r:id="rId3" imgW="2926703" imgH="210389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09600"/>
                        <a:ext cx="6324600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143000" y="609600"/>
            <a:ext cx="1006475" cy="5562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4600">
                <a:solidFill>
                  <a:srgbClr val="006600"/>
                </a:solidFill>
                <a:latin typeface="Times New Roman" panose="02020603050405020304" pitchFamily="18" charset="0"/>
                <a:ea typeface="華康POP1體W5" pitchFamily="49" charset="-120"/>
              </a:rPr>
              <a:t>受孕過程：</a:t>
            </a:r>
            <a:endParaRPr lang="zh-TW" altLang="en-US" sz="4600">
              <a:solidFill>
                <a:srgbClr val="006600"/>
              </a:solidFill>
              <a:latin typeface="Times New Roman" panose="02020603050405020304" pitchFamily="18" charset="0"/>
              <a:ea typeface="華康POP1體W5" pitchFamily="49" charset="-120"/>
              <a:sym typeface="Wingdings" panose="05000000000000000000" pitchFamily="2" charset="2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1219200" y="4070350"/>
            <a:ext cx="8382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400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 2" panose="05020102010507070707" pitchFamily="18" charset="2"/>
              </a:rPr>
              <a:t> </a:t>
            </a:r>
            <a:r>
              <a:rPr lang="en-US" altLang="zh-TW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 2" panose="05020102010507070707" pitchFamily="18" charset="2"/>
              </a:rPr>
              <a:t></a:t>
            </a:r>
            <a:r>
              <a:rPr lang="zh-TW" altLang="en-US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排卵</a:t>
            </a:r>
            <a:r>
              <a:rPr lang="zh-TW" altLang="en-US" sz="4400">
                <a:latin typeface="Verdana" panose="020B0604030504040204" pitchFamily="34" charset="0"/>
                <a:sym typeface="Wingdings" panose="05000000000000000000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 autoUpdateAnimBg="0"/>
      <p:bldP spid="15463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八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子宮環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未確定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(P)" pitchFamily="82" charset="-120"/>
                <a:ea typeface="華康少女文字W5(P)" pitchFamily="82" charset="-120"/>
              </a:rPr>
              <a:t>成效率</a:t>
            </a:r>
            <a:r>
              <a:rPr lang="en-US" altLang="zh-TW" sz="2400" b="1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zh-TW" sz="2400">
                <a:latin typeface="華康少女文字W5(P)" pitchFamily="82" charset="-120"/>
                <a:ea typeface="華康少女文字W5(P)" pitchFamily="82" charset="-120"/>
              </a:rPr>
              <a:t>婦女在第一年使用這種避孕方法後的意外懷孕機會</a:t>
            </a:r>
            <a:endParaRPr lang="zh-TW" altLang="en-US" sz="240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zh-TW" altLang="zh-TW" sz="2400">
                <a:latin typeface="華康少女文字W5(P)" pitchFamily="82" charset="-120"/>
                <a:ea typeface="華康少女文字W5(P)" pitchFamily="82" charset="-120"/>
              </a:rPr>
              <a:t>為0. 6- 0. 8%。</a:t>
            </a:r>
            <a:endParaRPr lang="zh-TW" altLang="en-US" sz="2400"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24580" name="Picture 4" descr="IU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53213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八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子宮環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在防腐塑膠繞上銅絲 </a:t>
            </a:r>
            <a:r>
              <a:rPr lang="en-US" altLang="zh-TW" sz="2400">
                <a:latin typeface="華康少女文字W5" pitchFamily="81" charset="-120"/>
                <a:ea typeface="華康少女文字W5" pitchFamily="81" charset="-120"/>
              </a:rPr>
              <a:t>(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較新的則加上藥物</a:t>
            </a:r>
            <a:r>
              <a:rPr lang="en-US" altLang="zh-TW" sz="2400">
                <a:latin typeface="華康少女文字W5" pitchFamily="81" charset="-120"/>
                <a:ea typeface="華康少女文字W5" pitchFamily="81" charset="-120"/>
              </a:rPr>
              <a:t>)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          在末端有一幼線或尼龍線，從子宮垂直到陰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          道內。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" pitchFamily="81" charset="-120"/>
                <a:ea typeface="華康少女文字W5" pitchFamily="81" charset="-120"/>
              </a:rPr>
              <a:t>優點</a:t>
            </a:r>
            <a:r>
              <a:rPr lang="en-US" altLang="zh-TW" sz="2400" b="1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用者不必在性交前作任何特別準備，也不會感覺到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華康少女文字W5" pitchFamily="81" charset="-120"/>
                <a:ea typeface="華康少女文字W5" pitchFamily="81" charset="-120"/>
              </a:rPr>
              <a:t>      子宮環的存在。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>
                <a:latin typeface="華康少女文字W5(P)" pitchFamily="82" charset="-120"/>
                <a:ea typeface="華康少女文字W5(P)" pitchFamily="82" charset="-120"/>
              </a:rPr>
              <a:t>注意</a:t>
            </a:r>
            <a:r>
              <a:rPr lang="en-US" altLang="zh-TW" sz="2400" b="1">
                <a:latin typeface="華康少女文字W5(P)" pitchFamily="82" charset="-120"/>
                <a:ea typeface="華康少女文字W5(P)" pitchFamily="82" charset="-120"/>
              </a:rPr>
              <a:t>﹕</a:t>
            </a:r>
          </a:p>
          <a:p>
            <a:pPr eaLnBrk="1" hangingPunct="1"/>
            <a:r>
              <a:rPr lang="zh-TW" altLang="en-US" sz="2400">
                <a:latin typeface="華康少女文字W5(P)" pitchFamily="82" charset="-120"/>
                <a:ea typeface="華康少女文字W5(P)" pitchFamily="82" charset="-120"/>
              </a:rPr>
              <a:t>使用前必須接受體格檢查。</a:t>
            </a:r>
          </a:p>
          <a:p>
            <a:pPr eaLnBrk="1" hangingPunct="1"/>
            <a:r>
              <a:rPr lang="zh-TW" altLang="en-US" sz="2400">
                <a:latin typeface="華康少女文字W5(P)" pitchFamily="82" charset="-120"/>
                <a:ea typeface="華康少女文字W5(P)" pitchFamily="82" charset="-120"/>
              </a:rPr>
              <a:t>不適宜使用此方法人士</a:t>
            </a:r>
            <a:r>
              <a:rPr lang="en-US" altLang="zh-TW" sz="240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>
                <a:latin typeface="華康少女文字W5(P)" pitchFamily="82" charset="-120"/>
                <a:ea typeface="華康少女文字W5(P)" pitchFamily="82" charset="-120"/>
              </a:rPr>
              <a:t>如有生殖器官異形，現患有盤腔炎、嚴重經痛、且經量多、嚴重貧血等。</a:t>
            </a:r>
          </a:p>
          <a:p>
            <a:pPr eaLnBrk="1" hangingPunct="1"/>
            <a:endParaRPr lang="en-US" altLang="zh-TW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九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永久避孕法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993063" cy="396081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(1)</a:t>
            </a:r>
            <a:r>
              <a:rPr lang="zh-TW" altLang="en-US" sz="2000" b="1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男性輸精管結紮手術</a:t>
            </a:r>
            <a:r>
              <a:rPr lang="en-US" altLang="zh-TW" sz="2000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﹕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將左右兩邊的輸精管</a:t>
            </a:r>
            <a:r>
              <a:rPr lang="en-US" altLang="en-US" sz="2000" dirty="0" err="1">
                <a:latin typeface="華康少女文字W5" pitchFamily="81" charset="-120"/>
                <a:ea typeface="華康少女文字W5" pitchFamily="81" charset="-120"/>
              </a:rPr>
              <a:t>切斷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及結紮。結紮後，睪丸內會繼續產生精子，但精子已不能經輸精管排出體外。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在第一年使用這種避孕方法後的意外懷孕機會為</a:t>
            </a:r>
            <a:r>
              <a:rPr lang="en-US" altLang="zh-TW" sz="2000" dirty="0">
                <a:latin typeface="Times New Roman" panose="02020603050405020304" pitchFamily="18" charset="0"/>
                <a:ea typeface="華康少女文字W5" pitchFamily="81" charset="-120"/>
                <a:cs typeface="Times New Roman" panose="02020603050405020304" pitchFamily="18" charset="0"/>
              </a:rPr>
              <a:t>0. 1- 0. </a:t>
            </a:r>
            <a:r>
              <a:rPr lang="en-US" altLang="zh-TW" sz="2000" dirty="0" smtClean="0">
                <a:latin typeface="Times New Roman" panose="02020603050405020304" pitchFamily="18" charset="0"/>
                <a:ea typeface="華康少女文字W5" pitchFamily="81" charset="-120"/>
                <a:cs typeface="Times New Roman" panose="02020603050405020304" pitchFamily="18" charset="0"/>
              </a:rPr>
              <a:t>15%</a:t>
            </a:r>
            <a:r>
              <a:rPr lang="zh-TW" altLang="en-US" sz="2000" dirty="0">
                <a:latin typeface="Times New Roman" panose="02020603050405020304" pitchFamily="18" charset="0"/>
                <a:ea typeface="華康少女文字W5" pitchFamily="81" charset="-120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endParaRPr lang="zh-TW" altLang="en-US" sz="20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(2)</a:t>
            </a:r>
            <a:r>
              <a:rPr lang="zh-TW" altLang="en-US" sz="2000" b="1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女性結紮手術</a:t>
            </a:r>
            <a:r>
              <a:rPr lang="en-US" altLang="zh-TW" sz="2000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﹕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透過手術把輸卵管通道封閉，使卵子和精子無法相遇。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婦女在第一年使用這種避孕方法後的意外懷孕機會為</a:t>
            </a:r>
            <a:r>
              <a:rPr lang="en-US" altLang="zh-TW" sz="2000" dirty="0">
                <a:latin typeface="Times New Roman" panose="02020603050405020304" pitchFamily="18" charset="0"/>
                <a:ea typeface="華康少女文字W5" pitchFamily="81" charset="-120"/>
                <a:cs typeface="Times New Roman" panose="02020603050405020304" pitchFamily="18" charset="0"/>
              </a:rPr>
              <a:t>0. 5%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b="1" dirty="0">
                <a:ea typeface="華康少女文字W5(P)" pitchFamily="82" charset="-120"/>
              </a:rPr>
              <a:t>注意</a:t>
            </a:r>
            <a:r>
              <a:rPr lang="en-US" altLang="zh-TW" sz="2000" b="1" dirty="0">
                <a:ea typeface="華康少女文字W5(P)" pitchFamily="82" charset="-120"/>
              </a:rPr>
              <a:t>﹕</a:t>
            </a:r>
            <a:r>
              <a:rPr lang="zh-TW" altLang="en-US" sz="2000" dirty="0">
                <a:ea typeface="華康少女文字W5(P)" pitchFamily="82" charset="-120"/>
              </a:rPr>
              <a:t>永久避孕法</a:t>
            </a:r>
            <a:r>
              <a:rPr lang="en-US" altLang="zh-TW" sz="2000" dirty="0">
                <a:ea typeface="華康少女文字W5(P)" pitchFamily="82" charset="-120"/>
              </a:rPr>
              <a:t>(</a:t>
            </a:r>
            <a:r>
              <a:rPr lang="zh-TW" altLang="en-US" sz="2000" dirty="0">
                <a:ea typeface="華康少女文字W5(P)" pitchFamily="82" charset="-120"/>
              </a:rPr>
              <a:t>男女皆要注意</a:t>
            </a:r>
            <a:r>
              <a:rPr lang="en-US" altLang="zh-TW" sz="2000" dirty="0">
                <a:ea typeface="華康少女文字W5(P)" pitchFamily="82" charset="-120"/>
              </a:rPr>
              <a:t>)</a:t>
            </a:r>
            <a:r>
              <a:rPr lang="zh-TW" altLang="en-US" sz="2000" dirty="0">
                <a:ea typeface="華康少女文字W5(P)" pitchFamily="82" charset="-120"/>
              </a:rPr>
              <a:t>，只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適合決定不再生育的人士使用。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</a:pPr>
            <a:endParaRPr lang="zh-TW" altLang="en-US" sz="20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" pitchFamily="81" charset="-120"/>
              <a:ea typeface="華康少女文字W5" pitchFamily="81" charset="-120"/>
            </a:endParaRPr>
          </a:p>
          <a:p>
            <a:pPr lvl="1" eaLnBrk="1" hangingPunct="1">
              <a:lnSpc>
                <a:spcPct val="80000"/>
              </a:lnSpc>
            </a:pPr>
            <a:endParaRPr lang="zh-TW" altLang="en-US" sz="2300" dirty="0"/>
          </a:p>
          <a:p>
            <a:pPr lvl="1" eaLnBrk="1" hangingPunct="1">
              <a:lnSpc>
                <a:spcPct val="80000"/>
              </a:lnSpc>
            </a:pPr>
            <a:endParaRPr lang="en-US" altLang="zh-TW" sz="23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ctr" eaLnBrk="1" hangingPunct="1"/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 dirty="0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 dirty="0" smtClean="0">
                <a:latin typeface="華康POP1體W7" pitchFamily="81" charset="-120"/>
                <a:ea typeface="華康POP1體W7" pitchFamily="81" charset="-120"/>
              </a:rPr>
              <a:t>十</a:t>
            </a:r>
            <a:r>
              <a:rPr lang="en-US" altLang="zh-TW" dirty="0" smtClean="0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 dirty="0">
                <a:latin typeface="華康POP1體W7" pitchFamily="81" charset="-120"/>
                <a:ea typeface="華康POP1體W7" pitchFamily="81" charset="-120"/>
              </a:rPr>
              <a:t>緊急避孕法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rgbClr val="6600FF"/>
                </a:solidFill>
                <a:latin typeface="華康少女文字W5" pitchFamily="81" charset="-120"/>
                <a:ea typeface="華康少女文字W5" pitchFamily="81" charset="-120"/>
              </a:rPr>
              <a:t>(1)</a:t>
            </a:r>
            <a:r>
              <a:rPr lang="zh-TW" altLang="en-US" sz="2000" b="1" dirty="0">
                <a:solidFill>
                  <a:srgbClr val="6600FF"/>
                </a:solidFill>
                <a:latin typeface="華康少女文字W5" pitchFamily="81" charset="-120"/>
                <a:ea typeface="華康少女文字W5" pitchFamily="81" charset="-120"/>
              </a:rPr>
              <a:t>緊急避孕丸</a:t>
            </a:r>
            <a:r>
              <a:rPr lang="en-US" altLang="zh-TW" sz="2000" b="1" dirty="0">
                <a:solidFill>
                  <a:srgbClr val="6600FF"/>
                </a:solidFill>
                <a:latin typeface="華康少女文字W5" pitchFamily="81" charset="-120"/>
                <a:ea typeface="華康少女文字W5" pitchFamily="81" charset="-120"/>
              </a:rPr>
              <a:t>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抑制排卵或干擾受精過程。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約百分之二的失敗率。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必須在沒有避孕防護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	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下發生性行為後的</a:t>
            </a: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72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小時內</a:t>
            </a:r>
            <a:endParaRPr lang="en-US" altLang="zh-TW" sz="20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	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服用。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b="1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注意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無墮胎作用，亦不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      應經常以此方法作避孕。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000" b="1" dirty="0">
              <a:solidFill>
                <a:srgbClr val="6600FF"/>
              </a:solidFill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rgbClr val="6600FF"/>
                </a:solidFill>
                <a:latin typeface="華康少女文字W5" pitchFamily="81" charset="-120"/>
                <a:ea typeface="華康少女文字W5" pitchFamily="81" charset="-120"/>
              </a:rPr>
              <a:t>(2)</a:t>
            </a:r>
            <a:r>
              <a:rPr lang="zh-TW" altLang="en-US" sz="2000" b="1" dirty="0">
                <a:solidFill>
                  <a:srgbClr val="6600FF"/>
                </a:solidFill>
                <a:latin typeface="華康少女文字W5" pitchFamily="81" charset="-120"/>
                <a:ea typeface="華康少女文字W5" pitchFamily="81" charset="-120"/>
              </a:rPr>
              <a:t>子宮環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使用方法</a:t>
            </a:r>
            <a:r>
              <a:rPr lang="en-US" altLang="zh-TW" sz="20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必須在沒有避孕防護下發生性行為後的</a:t>
            </a: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5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天內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000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000" dirty="0">
                <a:latin typeface="華康少女文字W5" pitchFamily="81" charset="-120"/>
                <a:ea typeface="華康少女文字W5" pitchFamily="81" charset="-120"/>
              </a:rPr>
              <a:t>失敗率低於百分之一。</a:t>
            </a:r>
            <a:endParaRPr lang="zh-TW" altLang="en-US" sz="2000" b="1" dirty="0">
              <a:solidFill>
                <a:srgbClr val="CC0000"/>
              </a:solidFill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000" dirty="0"/>
          </a:p>
        </p:txBody>
      </p:sp>
      <p:pic>
        <p:nvPicPr>
          <p:cNvPr id="27652" name="Picture 4" descr="Emergen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89138"/>
            <a:ext cx="4500563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3384550"/>
          </a:xfrm>
        </p:spPr>
        <p:txBody>
          <a:bodyPr/>
          <a:lstStyle/>
          <a:p>
            <a:pPr algn="ctr" eaLnBrk="1" hangingPunct="1"/>
            <a:r>
              <a:rPr lang="zh-TW" altLang="en-US" sz="4800" dirty="0">
                <a:latin typeface="華康少女文字W5(P)" pitchFamily="82" charset="-120"/>
                <a:ea typeface="華康少女文字W5(P)" pitchFamily="82" charset="-120"/>
              </a:rPr>
              <a:t>不使用任何避孕措施</a:t>
            </a:r>
            <a:r>
              <a:rPr lang="en-US" altLang="zh-TW" sz="4800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br>
              <a:rPr lang="en-US" altLang="zh-TW" sz="4800" dirty="0">
                <a:latin typeface="華康少女文字W5(P)" pitchFamily="82" charset="-120"/>
                <a:ea typeface="華康少女文字W5(P)" pitchFamily="82" charset="-120"/>
              </a:rPr>
            </a:br>
            <a:r>
              <a:rPr lang="en-US" altLang="zh-TW" sz="4800" dirty="0">
                <a:latin typeface="華康少女文字W5(P)" pitchFamily="82" charset="-120"/>
                <a:ea typeface="華康少女文字W5(P)" pitchFamily="82" charset="-120"/>
              </a:rPr>
              <a:t/>
            </a:r>
            <a:br>
              <a:rPr lang="en-US" altLang="zh-TW" sz="4800" dirty="0">
                <a:latin typeface="華康少女文字W5(P)" pitchFamily="82" charset="-120"/>
                <a:ea typeface="華康少女文字W5(P)" pitchFamily="82" charset="-120"/>
              </a:rPr>
            </a:br>
            <a:r>
              <a:rPr lang="zh-TW" altLang="zh-TW" sz="4800" dirty="0">
                <a:latin typeface="華康少女文字W5(P)" pitchFamily="82" charset="-120"/>
                <a:ea typeface="華康少女文字W5(P)" pitchFamily="82" charset="-120"/>
              </a:rPr>
              <a:t>懷孕機會</a:t>
            </a:r>
            <a:r>
              <a:rPr lang="zh-TW" altLang="en-US" sz="4800" dirty="0">
                <a:latin typeface="華康少女文字W5(P)" pitchFamily="82" charset="-120"/>
                <a:ea typeface="華康少女文字W5(P)" pitchFamily="82" charset="-120"/>
              </a:rPr>
              <a:t>率</a:t>
            </a:r>
            <a:r>
              <a:rPr lang="en-US" altLang="zh-TW" sz="4800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en-US" altLang="zh-TW" sz="4800" dirty="0">
                <a:solidFill>
                  <a:srgbClr val="CC0000"/>
                </a:solidFill>
                <a:latin typeface="華康少女文字W5(P)" pitchFamily="82" charset="-120"/>
                <a:ea typeface="華康少女文字W5(P)" pitchFamily="82" charset="-120"/>
              </a:rPr>
              <a:t>85%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08962" cy="58054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000" dirty="0">
              <a:solidFill>
                <a:srgbClr val="006600"/>
              </a:solidFill>
              <a:latin typeface="華康少女文字W5(P)" pitchFamily="82" charset="-120"/>
              <a:ea typeface="華康少女文字W5(P)" pitchFamily="82" charset="-12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200" dirty="0">
                <a:solidFill>
                  <a:srgbClr val="CC0099"/>
                </a:solidFill>
              </a:rPr>
              <a:t>		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200" dirty="0">
              <a:solidFill>
                <a:srgbClr val="CC0099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436096" y="2638424"/>
            <a:ext cx="2303463" cy="2087563"/>
          </a:xfrm>
          <a:prstGeom prst="irregularSeal1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574800"/>
          </a:xfrm>
        </p:spPr>
        <p:txBody>
          <a:bodyPr/>
          <a:lstStyle/>
          <a:p>
            <a:pPr eaLnBrk="1" hangingPunct="1"/>
            <a:r>
              <a:rPr lang="en-US" altLang="zh-TW" b="1">
                <a:solidFill>
                  <a:srgbClr val="CC0099"/>
                </a:solidFill>
                <a:ea typeface="華康少女文字W5(P)" pitchFamily="82" charset="-120"/>
              </a:rPr>
              <a:t>            </a:t>
            </a:r>
            <a:endParaRPr lang="en-US" altLang="zh-TW" b="1">
              <a:solidFill>
                <a:srgbClr val="0000FF"/>
              </a:solidFill>
              <a:ea typeface="華康少女文字W5(P)" pitchFamily="82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3018035"/>
            <a:ext cx="7272610" cy="31353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 smtClean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情境一</a:t>
            </a:r>
            <a:r>
              <a:rPr lang="zh-TW" altLang="en-US" dirty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	</a:t>
            </a:r>
            <a:r>
              <a:rPr lang="zh-TW" altLang="en-US" dirty="0">
                <a:solidFill>
                  <a:srgbClr val="660066"/>
                </a:solidFill>
                <a:latin typeface="華康少女文字W5(P)" pitchFamily="82" charset="-120"/>
                <a:ea typeface="華康少女文字W5(P)" pitchFamily="82" charset="-120"/>
              </a:rPr>
              <a:t>便利店購物</a:t>
            </a:r>
          </a:p>
          <a:p>
            <a:pPr eaLnBrk="1" hangingPunct="1">
              <a:buNone/>
            </a:pPr>
            <a:r>
              <a:rPr lang="zh-TW" altLang="en-US" dirty="0" smtClean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情境二</a:t>
            </a:r>
            <a:r>
              <a:rPr lang="zh-TW" altLang="en-US" dirty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	  </a:t>
            </a:r>
            <a:r>
              <a:rPr lang="zh-TW" altLang="en-US" dirty="0">
                <a:solidFill>
                  <a:srgbClr val="6600CC"/>
                </a:solidFill>
                <a:latin typeface="華康少女文字W5(P)" pitchFamily="82" charset="-120"/>
                <a:ea typeface="華康少女文字W5(P)" pitchFamily="82" charset="-120"/>
              </a:rPr>
              <a:t>學校小息</a:t>
            </a:r>
          </a:p>
          <a:p>
            <a:pPr eaLnBrk="1" hangingPunct="1">
              <a:buNone/>
            </a:pPr>
            <a:r>
              <a:rPr lang="zh-TW" altLang="en-US" dirty="0" smtClean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情境</a:t>
            </a:r>
            <a:r>
              <a:rPr lang="zh-TW" altLang="en-US" dirty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三	</a:t>
            </a:r>
            <a:r>
              <a:rPr lang="zh-TW" altLang="en-US" dirty="0">
                <a:solidFill>
                  <a:srgbClr val="3333CC"/>
                </a:solidFill>
                <a:latin typeface="華康少女文字W5(P)" pitchFamily="82" charset="-120"/>
                <a:ea typeface="華康少女文字W5(P)" pitchFamily="82" charset="-120"/>
              </a:rPr>
              <a:t>在網絡社交平台求助</a:t>
            </a:r>
          </a:p>
          <a:p>
            <a:pPr eaLnBrk="1" hangingPunct="1">
              <a:buNone/>
            </a:pPr>
            <a:r>
              <a:rPr lang="zh-TW" altLang="en-US" dirty="0">
                <a:solidFill>
                  <a:srgbClr val="006600"/>
                </a:solidFill>
                <a:latin typeface="華康少女文字W5(P)" pitchFamily="82" charset="-120"/>
                <a:ea typeface="華康少女文字W5(P)" pitchFamily="82" charset="-120"/>
              </a:rPr>
              <a:t>情境四</a:t>
            </a:r>
            <a:r>
              <a:rPr lang="zh-TW" altLang="en-US" dirty="0">
                <a:solidFill>
                  <a:srgbClr val="3333CC"/>
                </a:solidFill>
                <a:latin typeface="華康少女文字W5(P)" pitchFamily="82" charset="-120"/>
                <a:ea typeface="華康少女文字W5(P)" pitchFamily="82" charset="-120"/>
              </a:rPr>
              <a:t>	</a:t>
            </a:r>
            <a:r>
              <a:rPr lang="zh-TW" altLang="en-US" dirty="0">
                <a:solidFill>
                  <a:srgbClr val="0070C0"/>
                </a:solidFill>
                <a:latin typeface="華康少女文字W5(P)" pitchFamily="82" charset="-120"/>
                <a:ea typeface="華康少女文字W5(P)" pitchFamily="82" charset="-120"/>
              </a:rPr>
              <a:t> 誰是爸爸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94819" y="4891185"/>
            <a:ext cx="4465018" cy="148431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 dirty="0"/>
              <a:t>有何建議給他</a:t>
            </a:r>
            <a:r>
              <a:rPr lang="en-US" altLang="zh-TW" sz="2400" dirty="0"/>
              <a:t>/</a:t>
            </a:r>
            <a:r>
              <a:rPr lang="zh-TW" altLang="en-US" sz="2400" dirty="0"/>
              <a:t>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﹖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148263" y="1700213"/>
            <a:ext cx="3743325" cy="2160587"/>
          </a:xfrm>
          <a:prstGeom prst="cloudCallout">
            <a:avLst>
              <a:gd name="adj1" fmla="val -24605"/>
              <a:gd name="adj2" fmla="val 75211"/>
            </a:avLst>
          </a:prstGeom>
          <a:solidFill>
            <a:srgbClr val="33CCCC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 dirty="0"/>
              <a:t>如果你是劇中主角，你</a:t>
            </a:r>
            <a:r>
              <a:rPr lang="en-US" altLang="zh-TW" sz="2400" dirty="0"/>
              <a:t>/</a:t>
            </a:r>
            <a:r>
              <a:rPr lang="zh-TW" altLang="en-US" sz="2400" dirty="0"/>
              <a:t>妳會怎樣回應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﹖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50825" y="5949950"/>
            <a:ext cx="504825" cy="215900"/>
          </a:xfrm>
          <a:prstGeom prst="ellipse">
            <a:avLst/>
          </a:prstGeom>
          <a:solidFill>
            <a:srgbClr val="33CCCC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1403350" y="6597650"/>
            <a:ext cx="215900" cy="71438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627313" y="6742113"/>
            <a:ext cx="215900" cy="115887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9705" name="WordArt 9" descr="紙袋"/>
          <p:cNvSpPr>
            <a:spLocks noChangeArrowheads="1" noChangeShapeType="1" noTextEdit="1"/>
          </p:cNvSpPr>
          <p:nvPr/>
        </p:nvSpPr>
        <p:spPr bwMode="auto">
          <a:xfrm>
            <a:off x="1908175" y="1125538"/>
            <a:ext cx="2951163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HK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避孕</a:t>
            </a:r>
            <a:r>
              <a:rPr lang="zh-HK" alt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r>
              <a:rPr lang="zh-TW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境</a:t>
            </a:r>
            <a:endParaRPr lang="zh-HK" alt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>
                <a:ea typeface="華康少女文字W5(P)" pitchFamily="82" charset="-120"/>
              </a:rPr>
              <a:t>心思思</a:t>
            </a:r>
            <a:r>
              <a:rPr lang="en-US" altLang="zh-TW">
                <a:ea typeface="華康少女文字W5(P)" pitchFamily="82" charset="-120"/>
              </a:rPr>
              <a:t>……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	</a:t>
            </a:r>
            <a:r>
              <a:rPr lang="en-US" altLang="zh-TW">
                <a:solidFill>
                  <a:srgbClr val="003300"/>
                </a:solidFill>
              </a:rPr>
              <a:t>	</a:t>
            </a:r>
            <a:endParaRPr lang="en-US" altLang="zh-TW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>
                <a:solidFill>
                  <a:srgbClr val="000099"/>
                </a:solidFill>
              </a:rPr>
              <a:t>	</a:t>
            </a:r>
            <a:endParaRPr lang="en-US" altLang="zh-TW">
              <a:solidFill>
                <a:srgbClr val="FF0066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zh-TW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804025" y="2276475"/>
            <a:ext cx="2087563" cy="1368425"/>
          </a:xfrm>
          <a:prstGeom prst="flowChartMagneticTape">
            <a:avLst/>
          </a:prstGeom>
          <a:solidFill>
            <a:srgbClr val="FF99CC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TW" altLang="en-US" sz="2400">
                <a:solidFill>
                  <a:srgbClr val="008000"/>
                </a:solidFill>
              </a:rPr>
              <a:t>感情基礎</a:t>
            </a:r>
          </a:p>
          <a:p>
            <a:pPr algn="ctr" eaLnBrk="1" hangingPunct="1"/>
            <a:endParaRPr lang="en-US" altLang="zh-TW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6659563" y="3933825"/>
            <a:ext cx="2087562" cy="1368425"/>
          </a:xfrm>
          <a:prstGeom prst="flowChartMagneticTape">
            <a:avLst/>
          </a:prstGeom>
          <a:solidFill>
            <a:srgbClr val="CC99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TW" altLang="en-US" sz="2400">
                <a:solidFill>
                  <a:srgbClr val="003300"/>
                </a:solidFill>
                <a:ea typeface="華康少女文字W5(P)" pitchFamily="82" charset="-120"/>
              </a:rPr>
              <a:t>法律責任</a:t>
            </a:r>
          </a:p>
          <a:p>
            <a:pPr algn="ctr" eaLnBrk="1" hangingPunct="1"/>
            <a:endParaRPr lang="en-US" altLang="zh-TW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827088" y="3789363"/>
            <a:ext cx="2087562" cy="1368425"/>
          </a:xfrm>
          <a:prstGeom prst="flowChartMagneticTape">
            <a:avLst/>
          </a:prstGeom>
          <a:solidFill>
            <a:srgbClr val="FF99CC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rgbClr val="6600CC"/>
                </a:solidFill>
              </a:rPr>
              <a:t>性傳染病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932363" y="5084763"/>
            <a:ext cx="2087562" cy="1368425"/>
          </a:xfrm>
          <a:prstGeom prst="flowChartMagneticTape">
            <a:avLst/>
          </a:prstGeom>
          <a:solidFill>
            <a:srgbClr val="FF99CC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rgbClr val="990033"/>
                </a:solidFill>
                <a:ea typeface="華康少女文字W5(P)" pitchFamily="82" charset="-120"/>
              </a:rPr>
              <a:t>社會壓力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5651500" y="765175"/>
            <a:ext cx="2087563" cy="1368425"/>
          </a:xfrm>
          <a:prstGeom prst="flowChartMagneticTape">
            <a:avLst/>
          </a:prstGeom>
          <a:solidFill>
            <a:srgbClr val="CC99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rgbClr val="000099"/>
                </a:solidFill>
              </a:rPr>
              <a:t>避孕常識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484438" y="5157788"/>
            <a:ext cx="2087562" cy="1368425"/>
          </a:xfrm>
          <a:prstGeom prst="flowChartMagneticTape">
            <a:avLst/>
          </a:prstGeom>
          <a:solidFill>
            <a:srgbClr val="CC99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ea typeface="華康少女文字W5" pitchFamily="81" charset="-120"/>
              </a:rPr>
              <a:t>宗教背景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1474788" y="2060575"/>
            <a:ext cx="2087562" cy="1366838"/>
          </a:xfrm>
          <a:prstGeom prst="flowChartMagneticTape">
            <a:avLst/>
          </a:prstGeom>
          <a:solidFill>
            <a:srgbClr val="CC99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rgbClr val="CC0000"/>
                </a:solidFill>
              </a:rPr>
              <a:t>意外懷孕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3348038" y="908050"/>
            <a:ext cx="2087562" cy="1368425"/>
          </a:xfrm>
          <a:prstGeom prst="flowChartMagneticTape">
            <a:avLst/>
          </a:prstGeom>
          <a:solidFill>
            <a:srgbClr val="FF99CC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rgbClr val="3333CC"/>
                </a:solidFill>
              </a:rPr>
              <a:t>家庭接納</a:t>
            </a:r>
          </a:p>
        </p:txBody>
      </p:sp>
      <p:sp>
        <p:nvSpPr>
          <p:cNvPr id="30732" name="Oval 17"/>
          <p:cNvSpPr>
            <a:spLocks noChangeArrowheads="1"/>
          </p:cNvSpPr>
          <p:nvPr/>
        </p:nvSpPr>
        <p:spPr bwMode="auto">
          <a:xfrm>
            <a:off x="7524750" y="609282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3" name="Oval 18"/>
          <p:cNvSpPr>
            <a:spLocks noChangeArrowheads="1"/>
          </p:cNvSpPr>
          <p:nvPr/>
        </p:nvSpPr>
        <p:spPr bwMode="auto">
          <a:xfrm>
            <a:off x="8172450" y="587692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4" name="Oval 19"/>
          <p:cNvSpPr>
            <a:spLocks noChangeArrowheads="1"/>
          </p:cNvSpPr>
          <p:nvPr/>
        </p:nvSpPr>
        <p:spPr bwMode="auto">
          <a:xfrm>
            <a:off x="8604250" y="5516563"/>
            <a:ext cx="217488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5" name="Oval 20"/>
          <p:cNvSpPr>
            <a:spLocks noChangeArrowheads="1"/>
          </p:cNvSpPr>
          <p:nvPr/>
        </p:nvSpPr>
        <p:spPr bwMode="auto">
          <a:xfrm>
            <a:off x="8964613" y="5084763"/>
            <a:ext cx="179387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6" name="Oval 21"/>
          <p:cNvSpPr>
            <a:spLocks noChangeArrowheads="1"/>
          </p:cNvSpPr>
          <p:nvPr/>
        </p:nvSpPr>
        <p:spPr bwMode="auto">
          <a:xfrm>
            <a:off x="8675688" y="765175"/>
            <a:ext cx="217487" cy="287338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7" name="Oval 22"/>
          <p:cNvSpPr>
            <a:spLocks noChangeArrowheads="1"/>
          </p:cNvSpPr>
          <p:nvPr/>
        </p:nvSpPr>
        <p:spPr bwMode="auto">
          <a:xfrm>
            <a:off x="7812088" y="260350"/>
            <a:ext cx="144462" cy="142875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8" name="Oval 23"/>
          <p:cNvSpPr>
            <a:spLocks noChangeArrowheads="1"/>
          </p:cNvSpPr>
          <p:nvPr/>
        </p:nvSpPr>
        <p:spPr bwMode="auto">
          <a:xfrm>
            <a:off x="6084888" y="0"/>
            <a:ext cx="142875" cy="188913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39" name="Oval 24"/>
          <p:cNvSpPr>
            <a:spLocks noChangeArrowheads="1"/>
          </p:cNvSpPr>
          <p:nvPr/>
        </p:nvSpPr>
        <p:spPr bwMode="auto">
          <a:xfrm>
            <a:off x="2916238" y="0"/>
            <a:ext cx="215900" cy="188913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0" name="Oval 25"/>
          <p:cNvSpPr>
            <a:spLocks noChangeArrowheads="1"/>
          </p:cNvSpPr>
          <p:nvPr/>
        </p:nvSpPr>
        <p:spPr bwMode="auto">
          <a:xfrm>
            <a:off x="1116013" y="549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1" name="Oval 26"/>
          <p:cNvSpPr>
            <a:spLocks noChangeArrowheads="1"/>
          </p:cNvSpPr>
          <p:nvPr/>
        </p:nvSpPr>
        <p:spPr bwMode="auto">
          <a:xfrm>
            <a:off x="8316913" y="549275"/>
            <a:ext cx="144462" cy="142875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2" name="Oval 27"/>
          <p:cNvSpPr>
            <a:spLocks noChangeArrowheads="1"/>
          </p:cNvSpPr>
          <p:nvPr/>
        </p:nvSpPr>
        <p:spPr bwMode="auto">
          <a:xfrm>
            <a:off x="0" y="5084763"/>
            <a:ext cx="468313" cy="4318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3" name="Oval 28"/>
          <p:cNvSpPr>
            <a:spLocks noChangeArrowheads="1"/>
          </p:cNvSpPr>
          <p:nvPr/>
        </p:nvSpPr>
        <p:spPr bwMode="auto">
          <a:xfrm>
            <a:off x="1476375" y="6453188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4" name="Oval 29"/>
          <p:cNvSpPr>
            <a:spLocks noChangeArrowheads="1"/>
          </p:cNvSpPr>
          <p:nvPr/>
        </p:nvSpPr>
        <p:spPr bwMode="auto">
          <a:xfrm>
            <a:off x="395288" y="1557338"/>
            <a:ext cx="288925" cy="287337"/>
          </a:xfrm>
          <a:prstGeom prst="ellipse">
            <a:avLst/>
          </a:prstGeom>
          <a:solidFill>
            <a:srgbClr val="CC99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45" name="WordArt 31" descr="窄垂直線"/>
          <p:cNvSpPr>
            <a:spLocks noChangeArrowheads="1" noChangeShapeType="1" noTextEdit="1"/>
          </p:cNvSpPr>
          <p:nvPr/>
        </p:nvSpPr>
        <p:spPr bwMode="auto">
          <a:xfrm>
            <a:off x="3276600" y="3068638"/>
            <a:ext cx="3455988" cy="129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性行為前要三思</a:t>
            </a:r>
            <a:endParaRPr lang="zh-HK" altLang="en-US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algn="ctr" eaLnBrk="1" hangingPunct="1"/>
            <a:r>
              <a:rPr lang="zh-TW" altLang="en-US" sz="3400">
                <a:solidFill>
                  <a:srgbClr val="008000"/>
                </a:solidFill>
                <a:ea typeface="華康POP1體W7" pitchFamily="81" charset="-120"/>
              </a:rPr>
              <a:t>「如果我選擇性行為，</a:t>
            </a:r>
            <a:br>
              <a:rPr lang="zh-TW" altLang="en-US" sz="3400">
                <a:solidFill>
                  <a:srgbClr val="008000"/>
                </a:solidFill>
                <a:ea typeface="華康POP1體W7" pitchFamily="81" charset="-120"/>
              </a:rPr>
            </a:br>
            <a:r>
              <a:rPr lang="zh-TW" altLang="en-US" sz="3400">
                <a:solidFill>
                  <a:srgbClr val="008000"/>
                </a:solidFill>
                <a:ea typeface="華康POP1體W7" pitchFamily="81" charset="-120"/>
              </a:rPr>
              <a:t>有甚麼要準備</a:t>
            </a:r>
            <a:r>
              <a:rPr lang="en-US" altLang="zh-TW" sz="3400">
                <a:solidFill>
                  <a:srgbClr val="008000"/>
                </a:solidFill>
                <a:ea typeface="華康POP1體W7" pitchFamily="81" charset="-120"/>
              </a:rPr>
              <a:t>﹖</a:t>
            </a:r>
            <a:r>
              <a:rPr lang="zh-TW" altLang="en-US" sz="3400">
                <a:solidFill>
                  <a:srgbClr val="008000"/>
                </a:solidFill>
                <a:ea typeface="華康POP1體W7" pitchFamily="81" charset="-120"/>
              </a:rPr>
              <a:t>」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690048" cy="4103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663300"/>
                </a:solidFill>
                <a:latin typeface="華康POP1體W7(P)" pitchFamily="82" charset="-120"/>
                <a:ea typeface="華康POP1體W7(P)" pitchFamily="82" charset="-120"/>
              </a:rPr>
              <a:t>              </a:t>
            </a:r>
            <a:r>
              <a:rPr lang="zh-TW" altLang="en-US" dirty="0">
                <a:solidFill>
                  <a:srgbClr val="663300"/>
                </a:solidFill>
                <a:latin typeface="華康POP1體W7(P)" pitchFamily="82" charset="-120"/>
                <a:ea typeface="華康POP1體W7(P)" pitchFamily="82" charset="-120"/>
              </a:rPr>
              <a:t>與他</a:t>
            </a:r>
            <a:r>
              <a:rPr lang="en-US" altLang="zh-TW" dirty="0">
                <a:solidFill>
                  <a:srgbClr val="663300"/>
                </a:solidFill>
                <a:latin typeface="華康POP1體W7(P)" pitchFamily="82" charset="-120"/>
                <a:ea typeface="華康POP1體W7(P)" pitchFamily="82" charset="-120"/>
              </a:rPr>
              <a:t>/</a:t>
            </a:r>
            <a:r>
              <a:rPr lang="zh-TW" altLang="en-US" dirty="0">
                <a:solidFill>
                  <a:srgbClr val="663300"/>
                </a:solidFill>
                <a:latin typeface="華康POP1體W7(P)" pitchFamily="82" charset="-120"/>
                <a:ea typeface="華康POP1體W7(P)" pitchFamily="82" charset="-120"/>
              </a:rPr>
              <a:t>她溝通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663300"/>
                </a:solidFill>
                <a:latin typeface="華康POP1體W7(P)" pitchFamily="82" charset="-120"/>
                <a:ea typeface="華康POP1體W7(P)" pitchFamily="82" charset="-120"/>
              </a:rPr>
              <a:t>  了解性行為可能帶來的後果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800000"/>
                </a:solidFill>
                <a:latin typeface="華康POP1體W7(P)" pitchFamily="82" charset="-120"/>
                <a:ea typeface="華康POP1體W7(P)" pitchFamily="82" charset="-120"/>
              </a:rPr>
              <a:t>              充實避孕知識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800000"/>
                </a:solidFill>
                <a:latin typeface="華康POP1體W7(P)" pitchFamily="82" charset="-120"/>
                <a:ea typeface="華康POP1體W7(P)" pitchFamily="82" charset="-120"/>
              </a:rPr>
              <a:t>      了解意外懷孕後的處理及責任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A50021"/>
                </a:solidFill>
                <a:latin typeface="華康POP1體W7(P)" pitchFamily="82" charset="-120"/>
                <a:ea typeface="華康POP1體W7(P)" pitchFamily="82" charset="-120"/>
              </a:rPr>
              <a:t>              了解社會上的支援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dirty="0"/>
              <a:t>             </a:t>
            </a:r>
            <a:r>
              <a:rPr lang="zh-TW" altLang="en-US" dirty="0">
                <a:solidFill>
                  <a:srgbClr val="CC0000"/>
                </a:solidFill>
              </a:rPr>
              <a:t>經常反思</a:t>
            </a:r>
            <a:r>
              <a:rPr lang="en-US" altLang="zh-TW" dirty="0">
                <a:solidFill>
                  <a:srgbClr val="CC0000"/>
                </a:solidFill>
              </a:rPr>
              <a:t>/</a:t>
            </a:r>
            <a:r>
              <a:rPr lang="zh-TW" altLang="en-US" dirty="0">
                <a:solidFill>
                  <a:srgbClr val="CC0000"/>
                </a:solidFill>
              </a:rPr>
              <a:t>檢討雙方的戀愛關係、</a:t>
            </a:r>
            <a:r>
              <a:rPr lang="en-US" altLang="zh-TW" dirty="0">
                <a:solidFill>
                  <a:srgbClr val="CC0000"/>
                </a:solidFill>
              </a:rPr>
              <a:t>		     </a:t>
            </a:r>
            <a:r>
              <a:rPr lang="zh-TW" altLang="en-US" dirty="0">
                <a:solidFill>
                  <a:srgbClr val="CC0000"/>
                </a:solidFill>
              </a:rPr>
              <a:t>愛情觀及對性的態度。</a:t>
            </a:r>
          </a:p>
        </p:txBody>
      </p:sp>
      <p:pic>
        <p:nvPicPr>
          <p:cNvPr id="31748" name="Picture 18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20503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9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813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20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28453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21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8608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22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437063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23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01332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z="8800">
                <a:solidFill>
                  <a:srgbClr val="006600"/>
                </a:solidFill>
                <a:ea typeface="華康POP1體W7(P)" pitchFamily="82" charset="-120"/>
              </a:rPr>
              <a:t>       </a:t>
            </a:r>
            <a:r>
              <a:rPr lang="zh-TW" altLang="en-US" sz="8800">
                <a:solidFill>
                  <a:srgbClr val="006600"/>
                </a:solidFill>
                <a:ea typeface="華康POP1體W7(P)" pitchFamily="82" charset="-120"/>
              </a:rPr>
              <a:t>謝謝</a:t>
            </a:r>
            <a:r>
              <a:rPr lang="en-US" altLang="zh-TW" sz="8800">
                <a:solidFill>
                  <a:srgbClr val="006600"/>
                </a:solidFill>
                <a:ea typeface="華康POP1體W7(P)" pitchFamily="82" charset="-120"/>
              </a:rPr>
              <a:t>!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492500" y="620713"/>
            <a:ext cx="4103688" cy="3417887"/>
          </a:xfrm>
          <a:prstGeom prst="wedgeRoundRectCallout">
            <a:avLst>
              <a:gd name="adj1" fmla="val -51741"/>
              <a:gd name="adj2" fmla="val 57431"/>
              <a:gd name="adj3" fmla="val 16667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zh-HK"/>
          </a:p>
        </p:txBody>
      </p:sp>
      <p:pic>
        <p:nvPicPr>
          <p:cNvPr id="32773" name="Picture 5" descr="AVX00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573463"/>
            <a:ext cx="223202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133600" y="5133975"/>
            <a:ext cx="6324600" cy="10382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>
              <a:latin typeface="Times New Roman" panose="02020603050405020304" pitchFamily="18" charset="0"/>
              <a:ea typeface="華康中黑體" pitchFamily="49" charset="-120"/>
            </a:endParaRPr>
          </a:p>
          <a:p>
            <a:pPr algn="ctr" eaLnBrk="1" hangingPunct="1"/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卵子在輸卵管與精子相遇結合</a:t>
            </a:r>
          </a:p>
          <a:p>
            <a:pPr algn="ctr" eaLnBrk="1" hangingPunct="1"/>
            <a:endParaRPr lang="en-US" altLang="zh-TW" sz="800">
              <a:latin typeface="Times New Roman" panose="02020603050405020304" pitchFamily="18" charset="0"/>
              <a:ea typeface="華康細圓體" pitchFamily="49" charset="-12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43000" y="609600"/>
            <a:ext cx="1006475" cy="5562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4600">
                <a:solidFill>
                  <a:srgbClr val="006600"/>
                </a:solidFill>
                <a:latin typeface="Times New Roman" panose="02020603050405020304" pitchFamily="18" charset="0"/>
                <a:ea typeface="華康POP1體W5" pitchFamily="49" charset="-120"/>
              </a:rPr>
              <a:t>受孕過程：</a:t>
            </a:r>
            <a:endParaRPr lang="zh-TW" altLang="en-US" sz="4600">
              <a:solidFill>
                <a:srgbClr val="006600"/>
              </a:solidFill>
              <a:latin typeface="Times New Roman" panose="02020603050405020304" pitchFamily="18" charset="0"/>
              <a:ea typeface="華康POP1體W5" pitchFamily="49" charset="-120"/>
              <a:sym typeface="Wingdings" panose="05000000000000000000" pitchFamily="2" charset="2"/>
            </a:endParaRP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1219200" y="4070350"/>
            <a:ext cx="8382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400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 2" panose="05020102010507070707" pitchFamily="18" charset="2"/>
              </a:rPr>
              <a:t> </a:t>
            </a:r>
            <a:r>
              <a:rPr lang="en-US" altLang="zh-TW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</a:t>
            </a:r>
            <a:r>
              <a:rPr lang="zh-TW" altLang="en-US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受精</a:t>
            </a:r>
            <a:r>
              <a:rPr lang="zh-TW" altLang="en-US" sz="1400">
                <a:solidFill>
                  <a:schemeClr val="hlink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155655" name="Picture 7" descr="fertil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63246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nimBg="1" autoUpdateAnimBg="0"/>
      <p:bldP spid="1556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HK" altLang="zh-HK"/>
          </a:p>
        </p:txBody>
      </p:sp>
      <p:pic>
        <p:nvPicPr>
          <p:cNvPr id="156676" name="Picture 4" descr="imp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7315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43000" y="609600"/>
            <a:ext cx="1006475" cy="5562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4600">
                <a:solidFill>
                  <a:srgbClr val="006600"/>
                </a:solidFill>
                <a:latin typeface="Times New Roman" panose="02020603050405020304" pitchFamily="18" charset="0"/>
                <a:ea typeface="華康POP1體W5" pitchFamily="49" charset="-120"/>
              </a:rPr>
              <a:t>受孕過程：</a:t>
            </a:r>
            <a:endParaRPr lang="zh-TW" altLang="en-US" sz="4600">
              <a:solidFill>
                <a:srgbClr val="006600"/>
              </a:solidFill>
              <a:latin typeface="Times New Roman" panose="02020603050405020304" pitchFamily="18" charset="0"/>
              <a:ea typeface="華康POP1體W5" pitchFamily="49" charset="-120"/>
              <a:sym typeface="Wingdings" panose="05000000000000000000" pitchFamily="2" charset="2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219200" y="4070350"/>
            <a:ext cx="8382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</a:t>
            </a:r>
            <a:r>
              <a:rPr lang="en-US" altLang="zh-TW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4400" b="1">
                <a:solidFill>
                  <a:schemeClr val="hlink"/>
                </a:solidFill>
                <a:latin typeface="華康POP1體W5" pitchFamily="49" charset="-120"/>
                <a:ea typeface="華康POP1體W5" pitchFamily="49" charset="-120"/>
                <a:sym typeface="Wingdings" panose="05000000000000000000" pitchFamily="2" charset="2"/>
              </a:rPr>
              <a:t>著床</a:t>
            </a:r>
            <a:r>
              <a:rPr lang="zh-TW" altLang="en-US" sz="1400">
                <a:latin typeface="Verdana" panose="020B0604030504040204" pitchFamily="34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2133600" y="4572000"/>
            <a:ext cx="6324600" cy="16160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400" b="1">
              <a:latin typeface="Times New Roman" panose="02020603050405020304" pitchFamily="18" charset="0"/>
              <a:ea typeface="華康細圓體" pitchFamily="49" charset="-12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受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精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卵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沿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輸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卵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管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向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子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宮</a:t>
            </a:r>
            <a:r>
              <a:rPr lang="zh-TW" altLang="en-US" sz="1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腔</a:t>
            </a:r>
          </a:p>
          <a:p>
            <a:pPr algn="ctr" eaLnBrk="1" hangingPunct="1">
              <a:lnSpc>
                <a:spcPct val="120000"/>
              </a:lnSpc>
            </a:pP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移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動，並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於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抵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達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後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著</a:t>
            </a:r>
            <a:r>
              <a:rPr lang="zh-TW" altLang="en-US" sz="32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 </a:t>
            </a:r>
            <a:r>
              <a:rPr lang="zh-TW" altLang="en-US" sz="3600">
                <a:solidFill>
                  <a:schemeClr val="folHlink"/>
                </a:solidFill>
                <a:latin typeface="華康POP1體W5" pitchFamily="49" charset="-120"/>
                <a:ea typeface="華康POP1體W5" pitchFamily="49" charset="-120"/>
              </a:rPr>
              <a:t>床</a:t>
            </a:r>
          </a:p>
          <a:p>
            <a:pPr algn="ctr" eaLnBrk="1" hangingPunct="1">
              <a:lnSpc>
                <a:spcPct val="120000"/>
              </a:lnSpc>
            </a:pPr>
            <a:endParaRPr lang="en-US" altLang="zh-TW" sz="800" b="1">
              <a:solidFill>
                <a:srgbClr val="003300"/>
              </a:solidFill>
              <a:latin typeface="Times New Roman" panose="02020603050405020304" pitchFamily="18" charset="0"/>
              <a:ea typeface="華康細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autoUpdateAnimBg="0"/>
      <p:bldP spid="15667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zh-TW" altLang="en-US">
                <a:solidFill>
                  <a:schemeClr val="tx1"/>
                </a:solidFill>
                <a:ea typeface="華康中圓體" pitchFamily="49" charset="-120"/>
              </a:rPr>
              <a:t>為何要學習避孕知識？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30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zh-TW">
              <a:solidFill>
                <a:srgbClr val="6600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>
                <a:solidFill>
                  <a:srgbClr val="660033"/>
                </a:solidFill>
                <a:latin typeface="華康少女文字W5(P)" pitchFamily="82" charset="-120"/>
                <a:ea typeface="華康少女文字W5(P)" pitchFamily="82" charset="-120"/>
              </a:rPr>
              <a:t>避孕知識是完備性知識的其中一環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>
                <a:solidFill>
                  <a:srgbClr val="660033"/>
                </a:solidFill>
                <a:latin typeface="華康少女文字W5(P)" pitchFamily="82" charset="-120"/>
                <a:ea typeface="華康少女文字W5(P)" pitchFamily="82" charset="-120"/>
              </a:rPr>
              <a:t> 減低意外懷孕的機會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>
                <a:solidFill>
                  <a:srgbClr val="660033"/>
                </a:solidFill>
                <a:latin typeface="華康少女文字W5(P)" pitchFamily="82" charset="-120"/>
                <a:ea typeface="華康少女文字W5(P)" pitchFamily="82" charset="-120"/>
              </a:rPr>
              <a:t> 減低性病感染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>
              <a:solidFill>
                <a:srgbClr val="660033"/>
              </a:solidFill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8196" name="Picture 4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5654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131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ALQ012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8608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algn="ctr" eaLnBrk="1" hangingPunct="1"/>
            <a:r>
              <a:rPr lang="zh-TW" altLang="en-US">
                <a:solidFill>
                  <a:schemeClr val="tx1"/>
                </a:solidFill>
                <a:ea typeface="華康中圓體" pitchFamily="49" charset="-120"/>
              </a:rPr>
              <a:t>避孕原理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pPr algn="ctr" eaLnBrk="1" hangingPunct="1"/>
            <a:r>
              <a:rPr lang="zh-TW" altLang="en-US">
                <a:solidFill>
                  <a:srgbClr val="FF6600"/>
                </a:solidFill>
                <a:ea typeface="華康少女文字W5(P)" pitchFamily="82" charset="-120"/>
              </a:rPr>
              <a:t>抑制卵巢排卵</a:t>
            </a:r>
          </a:p>
          <a:p>
            <a:pPr algn="ctr" eaLnBrk="1" hangingPunct="1"/>
            <a:r>
              <a:rPr lang="zh-TW" altLang="en-US">
                <a:solidFill>
                  <a:srgbClr val="CC3300"/>
                </a:solidFill>
                <a:ea typeface="華康少女文字W5(P)" pitchFamily="82" charset="-120"/>
              </a:rPr>
              <a:t>防止精子和卵子相遇</a:t>
            </a:r>
          </a:p>
          <a:p>
            <a:pPr algn="ctr" eaLnBrk="1" hangingPunct="1"/>
            <a:r>
              <a:rPr lang="zh-TW" altLang="en-US">
                <a:solidFill>
                  <a:srgbClr val="800000"/>
                </a:solidFill>
                <a:ea typeface="華康少女文字W5(P)" pitchFamily="82" charset="-120"/>
              </a:rPr>
              <a:t>殺死精子或減低精子的活動能力</a:t>
            </a:r>
          </a:p>
          <a:p>
            <a:pPr algn="ctr" eaLnBrk="1" hangingPunct="1"/>
            <a:r>
              <a:rPr lang="zh-TW" altLang="en-US">
                <a:solidFill>
                  <a:srgbClr val="660033"/>
                </a:solidFill>
                <a:ea typeface="華康少女文字W5(P)" pitchFamily="82" charset="-120"/>
              </a:rPr>
              <a:t>令子宮腔不宜受精卵著床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一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口服避孕丸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原理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抑制卵巢排卵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種類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混合荷爾蒙避孕丸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和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006600"/>
                </a:solidFill>
                <a:latin typeface="華康少女文字W5" pitchFamily="81" charset="-120"/>
                <a:ea typeface="華康少女文字W5" pitchFamily="81" charset="-120"/>
              </a:rPr>
              <a:t>      單一荷爾蒙避孕丸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solidFill>
                <a:srgbClr val="006600"/>
              </a:solidFill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成效率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婦女在第一年使用這</a:t>
            </a: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種避孕方法後的意外</a:t>
            </a: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懷孕機會為</a:t>
            </a: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      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0. 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3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 - 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9</a:t>
            </a:r>
            <a:r>
              <a:rPr lang="zh-TW" altLang="zh-TW" sz="2400" dirty="0">
                <a:latin typeface="華康少女文字W5" pitchFamily="81" charset="-120"/>
                <a:ea typeface="華康少女文字W5" pitchFamily="81" charset="-120"/>
              </a:rPr>
              <a:t>% 。</a:t>
            </a: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</p:txBody>
      </p:sp>
      <p:pic>
        <p:nvPicPr>
          <p:cNvPr id="10244" name="Picture 7" descr="Pi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357563"/>
            <a:ext cx="45005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一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口服避孕丸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服用方法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endParaRPr lang="en-US" altLang="zh-TW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/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２１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粒裝的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月經來潮便開始服食，每天一粒，定時服食，直至服完整包為止。在服完第 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21 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粒後，隔一兩天便會來經，停藥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7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天後不論月經已否停止，也需要開始服用第二包。 </a:t>
            </a:r>
          </a:p>
          <a:p>
            <a:pPr eaLnBrk="1" hangingPunct="1"/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２８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粒裝的</a:t>
            </a:r>
            <a:r>
              <a:rPr lang="en-US" altLang="zh-TW" sz="2400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月經來潮便開始服食，每天一粒，定時服食，直至服完整包為止。在服完第一包後，要立即開始服用第二包。</a:t>
            </a:r>
          </a:p>
          <a:p>
            <a:pPr eaLnBrk="1" hangingPunct="1"/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優點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避孕成效非常高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400" dirty="0">
              <a:latin typeface="華康少女文字W5" pitchFamily="81" charset="-120"/>
              <a:ea typeface="華康少女文字W5" pitchFamily="81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" pitchFamily="81" charset="-120"/>
                <a:ea typeface="華康少女文字W5" pitchFamily="81" charset="-120"/>
              </a:rPr>
              <a:t>注意</a:t>
            </a:r>
            <a:r>
              <a:rPr lang="en-US" altLang="zh-TW" sz="2400" b="1" dirty="0">
                <a:latin typeface="華康少女文字W5" pitchFamily="81" charset="-120"/>
                <a:ea typeface="華康少女文字W5" pitchFamily="81" charset="-120"/>
              </a:rPr>
              <a:t>﹕</a:t>
            </a:r>
            <a:r>
              <a:rPr lang="zh-TW" altLang="en-US" sz="2400" dirty="0">
                <a:latin typeface="華康少女文字W5" pitchFamily="81" charset="-120"/>
                <a:ea typeface="華康少女文字W5" pitchFamily="81" charset="-120"/>
              </a:rPr>
              <a:t>要每日服用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避孕方法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(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二</a:t>
            </a:r>
            <a:r>
              <a:rPr lang="en-US" altLang="zh-TW">
                <a:latin typeface="華康POP1體W7" pitchFamily="81" charset="-120"/>
                <a:ea typeface="華康POP1體W7" pitchFamily="81" charset="-120"/>
              </a:rPr>
              <a:t>)﹕</a:t>
            </a:r>
            <a:r>
              <a:rPr lang="zh-TW" altLang="en-US">
                <a:latin typeface="華康POP1體W7" pitchFamily="81" charset="-120"/>
                <a:ea typeface="華康POP1體W7" pitchFamily="81" charset="-120"/>
              </a:rPr>
              <a:t>避孕注射針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原理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令子宮頸分泌物和子宮內膜產生變化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成效率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婦女在第一年使用這種避孕方法後的意外懷孕機會</a:t>
            </a: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         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為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 </a:t>
            </a:r>
            <a:r>
              <a:rPr lang="en-US" altLang="zh-TW" sz="2400" dirty="0">
                <a:latin typeface="華康少女文字W5(P)" pitchFamily="82" charset="-120"/>
                <a:ea typeface="華康少女文字W5(P)" pitchFamily="82" charset="-120"/>
              </a:rPr>
              <a:t>0.2-6</a:t>
            </a:r>
            <a:r>
              <a:rPr lang="zh-TW" altLang="zh-TW" sz="2400" dirty="0">
                <a:latin typeface="華康少女文字W5(P)" pitchFamily="82" charset="-120"/>
                <a:ea typeface="華康少女文字W5(P)" pitchFamily="82" charset="-120"/>
              </a:rPr>
              <a:t>%。</a:t>
            </a: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種類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混合荷爾蒙避孕針和單一荷爾蒙避孕針</a:t>
            </a:r>
            <a:r>
              <a:rPr lang="en-US" altLang="zh-TW" sz="2400" dirty="0">
                <a:latin typeface="華康少女文字W5(P)" pitchFamily="82" charset="-120"/>
                <a:ea typeface="華康少女文字W5(P)" pitchFamily="82" charset="-120"/>
              </a:rPr>
              <a:t>﹕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使用方法</a:t>
            </a:r>
            <a:r>
              <a:rPr lang="en-US" altLang="zh-TW" sz="2400" b="1" dirty="0">
                <a:latin typeface="華康少女文字W5(P)" pitchFamily="82" charset="-120"/>
                <a:ea typeface="華康少女文字W5(P)" pitchFamily="82" charset="-120"/>
              </a:rPr>
              <a:t>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每注射一次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008000"/>
                </a:solidFill>
                <a:latin typeface="華康少女文字W5(P)" pitchFamily="82" charset="-120"/>
                <a:ea typeface="華康少女文字W5(P)" pitchFamily="82" charset="-120"/>
              </a:rPr>
              <a:t>   混合荷爾蒙避孕針</a:t>
            </a: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，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   有效期為一個月。</a:t>
            </a:r>
            <a:endParaRPr lang="en-US" altLang="zh-TW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華康少女文字W5(P)" pitchFamily="82" charset="-120"/>
              <a:ea typeface="華康少女文字W5(P)" pitchFamily="82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每注射一次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008000"/>
                </a:solidFill>
                <a:latin typeface="華康少女文字W5(P)" pitchFamily="82" charset="-120"/>
                <a:ea typeface="華康少女文字W5(P)" pitchFamily="82" charset="-120"/>
              </a:rPr>
              <a:t>    單一荷爾蒙避孕針</a:t>
            </a:r>
            <a:r>
              <a:rPr lang="zh-TW" altLang="en-US" sz="2400" b="1" dirty="0">
                <a:latin typeface="華康少女文字W5(P)" pitchFamily="82" charset="-120"/>
                <a:ea typeface="華康少女文字W5(P)" pitchFamily="82" charset="-120"/>
              </a:rPr>
              <a:t>，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華康少女文字W5(P)" pitchFamily="82" charset="-120"/>
                <a:ea typeface="華康少女文字W5(P)" pitchFamily="82" charset="-120"/>
              </a:rPr>
              <a:t>    有效期為三個月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 dirty="0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zh-TW" sz="2800" dirty="0"/>
          </a:p>
        </p:txBody>
      </p:sp>
      <p:pic>
        <p:nvPicPr>
          <p:cNvPr id="12292" name="Picture 4" descr="Injec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213100"/>
            <a:ext cx="48244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2586</TotalTime>
  <Words>1589</Words>
  <Application>Microsoft Office PowerPoint</Application>
  <PresentationFormat>如螢幕大小 (4:3)</PresentationFormat>
  <Paragraphs>223</Paragraphs>
  <Slides>28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6" baseType="lpstr">
      <vt:lpstr>華康POP1體W5</vt:lpstr>
      <vt:lpstr>華康POP1體W7</vt:lpstr>
      <vt:lpstr>華康POP1體W7(P)</vt:lpstr>
      <vt:lpstr>華康中黑體</vt:lpstr>
      <vt:lpstr>華康中圓體</vt:lpstr>
      <vt:lpstr>華康少女文字W5</vt:lpstr>
      <vt:lpstr>華康少女文字W5(P)</vt:lpstr>
      <vt:lpstr>華康細圓體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Wingdings 2</vt:lpstr>
      <vt:lpstr>Watermark</vt:lpstr>
      <vt:lpstr>Microsoft Word Picture</vt:lpstr>
      <vt:lpstr> 生活事件：「避孕知識知多少 」 避孕方法大檢閱 </vt:lpstr>
      <vt:lpstr>PowerPoint 簡報</vt:lpstr>
      <vt:lpstr>PowerPoint 簡報</vt:lpstr>
      <vt:lpstr>PowerPoint 簡報</vt:lpstr>
      <vt:lpstr>為何要學習避孕知識？</vt:lpstr>
      <vt:lpstr>避孕原理</vt:lpstr>
      <vt:lpstr>避孕方法(一)﹕口服避孕丸</vt:lpstr>
      <vt:lpstr>避孕方法(一)﹕口服避孕丸</vt:lpstr>
      <vt:lpstr>避孕方法(二)﹕避孕注射針</vt:lpstr>
      <vt:lpstr>避孕方法(二)﹕避孕注射針</vt:lpstr>
      <vt:lpstr>避孕方法(三)﹕男用安全套</vt:lpstr>
      <vt:lpstr>避孕方法(三)﹕男用安全套</vt:lpstr>
      <vt:lpstr>避孕方法(四)﹕女用安全套</vt:lpstr>
      <vt:lpstr>避孕方法(四)﹕女用安全套</vt:lpstr>
      <vt:lpstr>避孕方法(五)﹕外用避孕藥物</vt:lpstr>
      <vt:lpstr>避孕方法(六)﹕自然家庭計劃</vt:lpstr>
      <vt:lpstr>避孕方法(六)﹕自然家庭計劃</vt:lpstr>
      <vt:lpstr>避孕方法(七)﹕子宮帽</vt:lpstr>
      <vt:lpstr>避孕方法(七)﹕子宮帽</vt:lpstr>
      <vt:lpstr>避孕方法(八)﹕子宮環</vt:lpstr>
      <vt:lpstr>避孕方法(八)﹕子宮環</vt:lpstr>
      <vt:lpstr>避孕方法(九)﹕永久避孕法</vt:lpstr>
      <vt:lpstr>避孕方法(十)﹕緊急避孕法</vt:lpstr>
      <vt:lpstr>不使用任何避孕措施﹕  懷孕機會率﹕85%</vt:lpstr>
      <vt:lpstr>            </vt:lpstr>
      <vt:lpstr>心思思……</vt:lpstr>
      <vt:lpstr>「如果我選擇性行為， 有甚麼要準備﹖」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避孕常識知多少 </dc:title>
  <dc:creator>yclau</dc:creator>
  <cp:lastModifiedBy>MCNE1</cp:lastModifiedBy>
  <cp:revision>291</cp:revision>
  <dcterms:created xsi:type="dcterms:W3CDTF">2008-08-07T06:01:44Z</dcterms:created>
  <dcterms:modified xsi:type="dcterms:W3CDTF">2020-07-09T04:27:22Z</dcterms:modified>
</cp:coreProperties>
</file>