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1"/>
  </p:sldMasterIdLst>
  <p:notesMasterIdLst>
    <p:notesMasterId r:id="rId14"/>
  </p:notesMasterIdLst>
  <p:sldIdLst>
    <p:sldId id="271" r:id="rId2"/>
    <p:sldId id="303" r:id="rId3"/>
    <p:sldId id="311" r:id="rId4"/>
    <p:sldId id="312" r:id="rId5"/>
    <p:sldId id="313" r:id="rId6"/>
    <p:sldId id="314" r:id="rId7"/>
    <p:sldId id="315" r:id="rId8"/>
    <p:sldId id="275" r:id="rId9"/>
    <p:sldId id="308" r:id="rId10"/>
    <p:sldId id="310" r:id="rId11"/>
    <p:sldId id="309" r:id="rId12"/>
    <p:sldId id="282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ECFF"/>
    <a:srgbClr val="0000FF"/>
    <a:srgbClr val="990033"/>
    <a:srgbClr val="9900CC"/>
    <a:srgbClr val="FF6600"/>
    <a:srgbClr val="66FFFF"/>
    <a:srgbClr val="FFFFCC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475" autoAdjust="0"/>
  </p:normalViewPr>
  <p:slideViewPr>
    <p:cSldViewPr snapToGrid="0">
      <p:cViewPr varScale="1">
        <p:scale>
          <a:sx n="98" d="100"/>
          <a:sy n="98" d="100"/>
        </p:scale>
        <p:origin x="16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6E2A-C6A1-4D57-878B-819A4A550099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F6A7-ED16-4665-B0CF-E24C75FD43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88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762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289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631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2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短片來源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政府電視宣傳短片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養寵物之前　停停先諗真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https://www.isd.gov.hk/chi/tvapi/06_ag18.html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387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211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746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學生觀看短片後，教師著他們分組討論反思問題</a:t>
            </a:r>
            <a:r>
              <a:rPr lang="zh-TW" altLang="en-US" dirty="0" smtClean="0"/>
              <a:t>，帶</a:t>
            </a:r>
            <a:r>
              <a:rPr lang="zh-TW" altLang="en-US" dirty="0"/>
              <a:t>出寵物與人類生活的密切關係</a:t>
            </a:r>
            <a:r>
              <a:rPr lang="zh-TW" altLang="en-US" dirty="0" smtClean="0"/>
              <a:t>，學習</a:t>
            </a:r>
            <a:r>
              <a:rPr lang="zh-TW" altLang="en-US" dirty="0"/>
              <a:t>以負責任的態度飼養寵物。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387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學生閱讀有關報道後，教師著他們分組討論反思問題，從而帶出要懂得關愛動物及尊重動物生命的價值。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50AEC-F15B-4A6C-ABB6-8D3C7A3BFD2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754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320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仁民愛物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</a:t>
            </a:r>
            <a:r>
              <a:rPr lang="en-GB" altLang="zh-HK" dirty="0" smtClean="0"/>
              <a:t>https://www.edb.gov.hk/attachment/tc/curriculum-development/kla/chi-edu/chinese-culture/Proverb-C1-03_pri.pdf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09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304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047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901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0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85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4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969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229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24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1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6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47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322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68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8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85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14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3C90-A715-43AF-BF99-9D92E56F6E35}" type="datetimeFigureOut">
              <a:rPr lang="zh-HK" altLang="en-US" smtClean="0"/>
              <a:t>12/12/2020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3A18-4C38-495F-9072-08DACCF79D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9400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b.gov.hk/attachment/tc/curriculum-development/kla/chi-edu/chinese-culture/Proverb-C1-03_pri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a.org.hk/ch/animal-welfare/welfare-law-development/animal-laws-hong-ko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06_ag1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gEyUWz6qG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636250">
            <a:off x="4024972" y="4615590"/>
            <a:ext cx="173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責任感</a:t>
            </a:r>
            <a:endParaRPr lang="zh-HK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21075154">
            <a:off x="3692139" y="5788997"/>
            <a:ext cx="214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珍惜生命</a:t>
            </a:r>
            <a:endParaRPr lang="zh-HK" altLang="en-US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 rot="20779406">
            <a:off x="394576" y="5836259"/>
            <a:ext cx="124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承擔</a:t>
            </a:r>
            <a:endParaRPr lang="zh-HK" altLang="en-US" sz="36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 rot="408617">
            <a:off x="709857" y="4755901"/>
            <a:ext cx="125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endParaRPr lang="zh-HK" altLang="en-US" sz="3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67341" y="473249"/>
            <a:ext cx="5747587" cy="3774318"/>
          </a:xfr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TW" altLang="en-US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r>
              <a:rPr lang="en-US" altLang="zh-TW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7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</a:t>
            </a:r>
            <a:r>
              <a:rPr lang="en-HK" altLang="zh-TW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HK" altLang="zh-TW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初小及高小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生命教育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教育局德育、公民及國民教育組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200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75918" t="15606" r="2449" b="50117"/>
          <a:stretch/>
        </p:blipFill>
        <p:spPr>
          <a:xfrm>
            <a:off x="6074286" y="2601912"/>
            <a:ext cx="3046776" cy="322038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漁農自然護理署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 rot="20861329">
            <a:off x="2076694" y="466796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189391" y="5769291"/>
            <a:ext cx="130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endParaRPr lang="zh-TW" altLang="en-US" sz="3600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7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2707" y="797669"/>
            <a:ext cx="71393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而仁民，仁民而愛物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上面的經典名句，出自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盡心上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，意思是：</a:t>
            </a:r>
            <a:r>
              <a:rPr lang="zh-TW" altLang="en-US" sz="2800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要親愛自己的親人，仁厚地對待一般人</a:t>
            </a:r>
            <a:r>
              <a:rPr lang="zh-TW" altLang="en-US" sz="2800" i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lang="zh-TW" altLang="en-US" sz="2800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推而廣之，愛護天地萬物</a:t>
            </a:r>
            <a:r>
              <a:rPr lang="zh-TW" altLang="en-US" sz="2800" i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i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在天地萬物方面，有靈性的寵物特別討人喜愛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當然會呵護備至。至於其他的生物以至非生物，有些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的好助手，有些是我們的生活資源，它們全部都是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生態平衡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的好夥伴，值得我們好好愛惜。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0"/>
          <a:stretch/>
        </p:blipFill>
        <p:spPr>
          <a:xfrm>
            <a:off x="7502769" y="3848398"/>
            <a:ext cx="1343770" cy="18941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624278" y="6219716"/>
            <a:ext cx="3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 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教育局 中文組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46015" t="28500" r="23767" b="31724"/>
          <a:stretch/>
        </p:blipFill>
        <p:spPr>
          <a:xfrm>
            <a:off x="559837" y="198156"/>
            <a:ext cx="7819053" cy="57863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74286" y="6251510"/>
            <a:ext cx="30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漁農自然護理署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06" y="624471"/>
            <a:ext cx="8776010" cy="6233529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香港的動物保護法例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169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防止殘酷對待動物條例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》--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保障本港動物權益的主要法例，範圍涵蓋伴侶動物、食用動物和實驗用動物的福利。殘酷對待動物可分為以下幾種形式：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任何人對動物施以肉體虐待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包括任何動物的擁有人容許其動物被如此對待），如殘酷地打、踢、惡待、折磨、激怒、驚嚇等，導致動物承受不必要痛苦。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疏忽照顧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任何人在關禁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運送動物時，疏於為其照顧的動物提供充足食物和清水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容許動物在其控制下承受不必要痛苦。令寵物缺乏充足食物、清水、居所和必要的   獸醫護理的寵物主人。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不適當地運送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利用過小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不適當的器具運送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從火車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其他交通工具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卸載動物，導致動物承受不必要的痛苦。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打鬥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在動物打鬥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動物挑惹中參與任何部分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包括容許其處所用作此等用途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接受任何與此等活動有關的金錢利益）。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動物進口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任何人把動物帶入香港，卻在運送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其處所飼養時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其控制下，使動物承受不必要的痛苦。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刑罰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最高可被罰款港幣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萬元及監禁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88560" y="6488668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動物協會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61719A-2E60-47C9-8228-4B1DF710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777" y="121069"/>
            <a:ext cx="3098223" cy="60469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  <a:endParaRPr lang="en-HK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" y="260648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7" y="618028"/>
            <a:ext cx="7551735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44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82559"/>
              </p:ext>
            </p:extLst>
          </p:nvPr>
        </p:nvGraphicFramePr>
        <p:xfrm>
          <a:off x="518900" y="1864923"/>
          <a:ext cx="8151367" cy="470792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0127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55008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3957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通過短片及綜合新聞報導，培養學生的同理心，善待寵物和動物，愛護他們的生命。</a:t>
                      </a:r>
                      <a:endParaRPr lang="zh-TW" altLang="en-US" sz="2400" b="0" baseline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076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反思如何和動物共存</a:t>
                      </a:r>
                      <a:endParaRPr lang="en-US" altLang="zh-TW" sz="240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以負責任的態度飼養寵物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</a:t>
                      </a:r>
                      <a:r>
                        <a:rPr lang="zh-TW" altLang="en-U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關愛動物</a:t>
                      </a:r>
                      <a:r>
                        <a:rPr lang="zh-TW" altLang="en-US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和尊重動物生命的態度</a:t>
                      </a:r>
                      <a:endParaRPr lang="en-US" altLang="zh-TW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5045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4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</a:t>
                      </a:r>
                      <a:r>
                        <a:rPr lang="zh-TW" altLang="en-US" sz="2400" kern="120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</a:t>
                      </a:r>
                      <a:r>
                        <a:rPr lang="zh-TW" altLang="en-US" sz="2400" kern="120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、尊重</a:t>
                      </a:r>
                      <a:r>
                        <a:rPr lang="zh-TW" altLang="en-US" sz="24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、承擔、</a:t>
                      </a:r>
                      <a:r>
                        <a:rPr lang="zh-TW" altLang="en-US" sz="2400" kern="12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責任感</a:t>
                      </a:r>
                      <a:r>
                        <a:rPr lang="zh-TW" altLang="en-US" sz="2400" kern="120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、守法、珍惜</a:t>
                      </a:r>
                      <a:r>
                        <a:rPr lang="zh-TW" altLang="en-US" sz="24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680185" y="6005264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8997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477" b="6856"/>
          <a:stretch/>
        </p:blipFill>
        <p:spPr>
          <a:xfrm>
            <a:off x="1507466" y="2041797"/>
            <a:ext cx="6274661" cy="3840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363" y="2114786"/>
            <a:ext cx="414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16" y="6341505"/>
            <a:ext cx="619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短片來源</a:t>
            </a:r>
            <a:r>
              <a:rPr lang="en-US" altLang="zh-TW" sz="1400" b="1" dirty="0" smtClean="0"/>
              <a:t>: </a:t>
            </a:r>
            <a:r>
              <a:rPr lang="zh-TW" altLang="en-US" sz="1400" b="1" dirty="0" smtClean="0"/>
              <a:t>漁</a:t>
            </a:r>
            <a:r>
              <a:rPr lang="zh-TW" altLang="en-US" sz="1400" b="1" dirty="0"/>
              <a:t>農自然護理署宣傳短片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400" b="1" dirty="0"/>
              <a:t>養寵物之前　停停先諗</a:t>
            </a:r>
            <a:r>
              <a:rPr lang="zh-TW" altLang="en-US" sz="1400" b="1" dirty="0" smtClean="0"/>
              <a:t>真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HK" alt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短片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88965"/>
            <a:ext cx="6896534" cy="1080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經驗分享</a:t>
            </a:r>
            <a:endParaRPr lang="zh-HK" altLang="en-US" sz="7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CA4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0029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+mn-ea"/>
              </a:rPr>
              <a:t>1.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你有飼養寵物嗎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你飼養什麼寵物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你有什麼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飼養寵物的心得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的感受如何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你什麼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zh-HK" altLang="en-US" sz="2800" b="1" dirty="0">
              <a:latin typeface="+mn-ea"/>
            </a:endParaRPr>
          </a:p>
        </p:txBody>
      </p:sp>
      <p:sp>
        <p:nvSpPr>
          <p:cNvPr id="5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45" y="2059873"/>
            <a:ext cx="3122376" cy="31223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63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7422" y="6367661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短片來源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漁</a:t>
            </a:r>
            <a:r>
              <a:rPr lang="zh-TW" altLang="en-US" dirty="0">
                <a:solidFill>
                  <a:schemeClr val="bg1"/>
                </a:solidFill>
              </a:rPr>
              <a:t>農自然護理</a:t>
            </a:r>
            <a:r>
              <a:rPr lang="zh-TW" altLang="en-US" dirty="0" smtClean="0">
                <a:solidFill>
                  <a:schemeClr val="bg1"/>
                </a:solidFill>
              </a:rPr>
              <a:t>署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144658" y="644560"/>
            <a:ext cx="2833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短片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-1" b="14198"/>
          <a:stretch/>
        </p:blipFill>
        <p:spPr>
          <a:xfrm rot="356715">
            <a:off x="6443664" y="123316"/>
            <a:ext cx="2544369" cy="3143710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8571" t="43194" r="22449" b="17966"/>
          <a:stretch/>
        </p:blipFill>
        <p:spPr>
          <a:xfrm>
            <a:off x="596633" y="2398795"/>
            <a:ext cx="6425499" cy="35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40" y="901410"/>
            <a:ext cx="7019499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53" y="2776683"/>
            <a:ext cx="8160327" cy="4489879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當決定養寵物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前你會考慮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準備什麼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飼養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寵物會遇到什麼困難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如何處理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一個負責任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的寵物主人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endParaRPr lang="zh-HK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2" y="728291"/>
            <a:ext cx="1081592" cy="1062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6123" t="18329" r="36327" b="12158"/>
          <a:stretch/>
        </p:blipFill>
        <p:spPr>
          <a:xfrm>
            <a:off x="7181858" y="4074666"/>
            <a:ext cx="1962142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25" y="957509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綜合</a:t>
            </a:r>
            <a:r>
              <a:rPr lang="zh-TW" altLang="en-US" sz="8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CA4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新聞報道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6" y="2104139"/>
            <a:ext cx="4853664" cy="4374199"/>
          </a:xfrm>
          <a:prstGeom prst="rect">
            <a:avLst/>
          </a:prstGeom>
        </p:spPr>
      </p:pic>
      <p:sp>
        <p:nvSpPr>
          <p:cNvPr id="4" name="文字方塊 6"/>
          <p:cNvSpPr txBox="1"/>
          <p:nvPr/>
        </p:nvSpPr>
        <p:spPr>
          <a:xfrm>
            <a:off x="6680185" y="6339839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41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286438"/>
            <a:ext cx="8494005" cy="6706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32881" y="578641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HK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綜合新聞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報道</a:t>
            </a:r>
          </a:p>
        </p:txBody>
      </p:sp>
      <p:sp>
        <p:nvSpPr>
          <p:cNvPr id="2" name="矩形 1"/>
          <p:cNvSpPr/>
          <p:nvPr/>
        </p:nvSpPr>
        <p:spPr>
          <a:xfrm>
            <a:off x="436907" y="1163416"/>
            <a:ext cx="80388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HK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一位媽媽在社交平台上分享自己買了一些生蟹回家準備烹調，但在烹調前的一小時，她的兩名子女把生蟹吊起，並用竹籤插其眼睛及敲打蟹殼，更想跟生蟹一起浸浴，子女玩弄生蟹足足一小時。該名媽媽見狀後便拿回生蟹進行烹調。及後，她在社交平台上寫道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「當蟹遇上兩隻馬騮（小朋友），真的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生不如死</a:t>
            </a:r>
            <a:r>
              <a:rPr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</a:p>
          <a:p>
            <a:pPr algn="just" hangingPunct="0">
              <a:lnSpc>
                <a:spcPct val="150000"/>
              </a:lnSpc>
            </a:pPr>
            <a:r>
              <a:rPr lang="en-HK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後來很多網民留言批評她作為家長要懂得身教小朋友正確的價值觀，任何動物的生命也值得尊重，即使將會用來烹調也不應虐待；更有網民指家長要指導小朋友珍惜食物，不應拿來作玩具，要對食物存有感恩。</a:t>
            </a:r>
            <a:endParaRPr lang="en-HK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endParaRPr lang="en-HK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85" y="5260814"/>
            <a:ext cx="2083432" cy="1877622"/>
          </a:xfrm>
          <a:prstGeom prst="rect">
            <a:avLst/>
          </a:prstGeom>
        </p:spPr>
      </p:pic>
      <p:sp>
        <p:nvSpPr>
          <p:cNvPr id="8" name="文字方塊 6"/>
          <p:cNvSpPr txBox="1"/>
          <p:nvPr/>
        </p:nvSpPr>
        <p:spPr>
          <a:xfrm>
            <a:off x="209314" y="6581001"/>
            <a:ext cx="2463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Images: www.freepik.com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40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9" y="878509"/>
            <a:ext cx="7128427" cy="716139"/>
          </a:xfr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87" y="2708662"/>
            <a:ext cx="7676310" cy="4338190"/>
          </a:xfrm>
          <a:noFill/>
        </p:spPr>
        <p:txBody>
          <a:bodyPr>
            <a:normAutofit/>
          </a:bodyPr>
          <a:lstStyle/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評價這名媽媽和她的子女的行為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你同意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網民的批評嗎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HK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 fontAlgn="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你認為應如何看待動物的生命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7" b="68528"/>
          <a:stretch/>
        </p:blipFill>
        <p:spPr>
          <a:xfrm>
            <a:off x="6908417" y="4512520"/>
            <a:ext cx="1629180" cy="169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7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8319</TotalTime>
  <Words>949</Words>
  <Application>Microsoft Office PowerPoint</Application>
  <PresentationFormat>如螢幕大小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柏林</vt:lpstr>
      <vt:lpstr>生活事件事例： 愛護動物  初小及高小 價值觀教育 (生命教育) 教育局德育、公民及國民教育組製作 2020年12月</vt:lpstr>
      <vt:lpstr>學習重點</vt:lpstr>
      <vt:lpstr>短片</vt:lpstr>
      <vt:lpstr>經驗分享</vt:lpstr>
      <vt:lpstr>PowerPoint 簡報</vt:lpstr>
      <vt:lpstr>反思問題</vt:lpstr>
      <vt:lpstr>綜合新聞報道 </vt:lpstr>
      <vt:lpstr>PowerPoint 簡報</vt:lpstr>
      <vt:lpstr>反思問題</vt:lpstr>
      <vt:lpstr>PowerPoint 簡報</vt:lpstr>
      <vt:lpstr>PowerPoint 簡報</vt:lpstr>
      <vt:lpstr>教師參考資料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小花的故事</dc:title>
  <dc:creator>HUNG, Chiu-lung</dc:creator>
  <cp:lastModifiedBy>LAM, Yuen-shan</cp:lastModifiedBy>
  <cp:revision>170</cp:revision>
  <dcterms:created xsi:type="dcterms:W3CDTF">2019-05-17T09:05:46Z</dcterms:created>
  <dcterms:modified xsi:type="dcterms:W3CDTF">2020-12-12T05:09:16Z</dcterms:modified>
</cp:coreProperties>
</file>