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73" r:id="rId4"/>
    <p:sldId id="272" r:id="rId5"/>
    <p:sldId id="281" r:id="rId6"/>
    <p:sldId id="283" r:id="rId7"/>
    <p:sldId id="269" r:id="rId8"/>
    <p:sldId id="270" r:id="rId9"/>
    <p:sldId id="276" r:id="rId10"/>
    <p:sldId id="278" r:id="rId11"/>
    <p:sldId id="277" r:id="rId12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6962" autoAdjust="0"/>
  </p:normalViewPr>
  <p:slideViewPr>
    <p:cSldViewPr>
      <p:cViewPr varScale="1">
        <p:scale>
          <a:sx n="82" d="100"/>
          <a:sy n="82" d="100"/>
        </p:scale>
        <p:origin x="96" y="42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18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8EFB3-99BA-4265-A37D-09B8D95AB54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A048A5E4-6DFD-4270-9A56-4CDCE93F7F7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十六至十七歲的青少年須在第一次捐血前先徵得家長簽署同意</a:t>
          </a:r>
          <a:endParaRPr lang="en-US" altLang="zh-HK" dirty="0">
            <a:latin typeface="+mj-ea"/>
            <a:ea typeface="+mj-ea"/>
          </a:endParaRPr>
        </a:p>
      </dgm:t>
    </dgm:pt>
    <dgm:pt modelId="{7A6CF450-BAF7-4D2F-8388-A46EE0932263}" type="parTrans" cxnId="{40BB2706-D19F-4D69-A441-1C92C35ED431}">
      <dgm:prSet/>
      <dgm:spPr/>
      <dgm:t>
        <a:bodyPr/>
        <a:lstStyle/>
        <a:p>
          <a:endParaRPr lang="en-US" altLang="zh-HK"/>
        </a:p>
      </dgm:t>
    </dgm:pt>
    <dgm:pt modelId="{50382606-488D-4596-963C-FDE25D35961D}" type="sibTrans" cxnId="{40BB2706-D19F-4D69-A441-1C92C35ED431}">
      <dgm:prSet/>
      <dgm:spPr/>
      <dgm:t>
        <a:bodyPr/>
        <a:lstStyle/>
        <a:p>
          <a:endParaRPr lang="en-US" altLang="zh-HK"/>
        </a:p>
      </dgm:t>
    </dgm:pt>
    <dgm:pt modelId="{A096F500-D6F2-446D-8DDA-8C7AD090AD94}">
      <dgm:prSet phldrT="[Text]"/>
      <dgm:spPr>
        <a:solidFill>
          <a:srgbClr val="FFC000"/>
        </a:solidFill>
      </dgm:spPr>
      <dgm:t>
        <a:bodyPr/>
        <a:lstStyle/>
        <a:p>
          <a:r>
            <a:rPr lang="zh-TW" altLang="en-US" dirty="0" smtClean="0">
              <a:solidFill>
                <a:srgbClr val="00B0F0"/>
              </a:solidFill>
            </a:rPr>
            <a:t>捐血日一定要吃早餐</a:t>
          </a:r>
          <a:r>
            <a:rPr lang="en-US" altLang="zh-TW" dirty="0" smtClean="0">
              <a:solidFill>
                <a:srgbClr val="00B0F0"/>
              </a:solidFill>
            </a:rPr>
            <a:t>/</a:t>
          </a:r>
          <a:r>
            <a:rPr lang="zh-TW" altLang="en-US" dirty="0" smtClean="0">
              <a:solidFill>
                <a:srgbClr val="00B0F0"/>
              </a:solidFill>
            </a:rPr>
            <a:t>午餐</a:t>
          </a:r>
          <a:endParaRPr lang="en-US" altLang="zh-HK" dirty="0">
            <a:solidFill>
              <a:srgbClr val="00B0F0"/>
            </a:solidFill>
          </a:endParaRPr>
        </a:p>
      </dgm:t>
    </dgm:pt>
    <dgm:pt modelId="{7B7F3A09-D51C-457D-8C6A-48CCC5E4FE65}" type="parTrans" cxnId="{2EC27E83-1061-4B96-938A-1CBCB4612BBF}">
      <dgm:prSet/>
      <dgm:spPr/>
      <dgm:t>
        <a:bodyPr/>
        <a:lstStyle/>
        <a:p>
          <a:endParaRPr lang="en-US" altLang="zh-HK"/>
        </a:p>
      </dgm:t>
    </dgm:pt>
    <dgm:pt modelId="{B7885B76-35AE-418D-AB96-83049694304A}" type="sibTrans" cxnId="{2EC27E83-1061-4B96-938A-1CBCB4612BBF}">
      <dgm:prSet/>
      <dgm:spPr/>
      <dgm:t>
        <a:bodyPr/>
        <a:lstStyle/>
        <a:p>
          <a:endParaRPr lang="en-US" altLang="zh-HK"/>
        </a:p>
      </dgm:t>
    </dgm:pt>
    <dgm:pt modelId="{9A78EEC2-9261-4F19-8113-AD4296691551}">
      <dgm:prSet phldrT="[Text]"/>
      <dgm:spPr>
        <a:solidFill>
          <a:srgbClr val="92D050"/>
        </a:solidFill>
      </dgm:spPr>
      <dgm:t>
        <a:bodyPr/>
        <a:lstStyle/>
        <a:p>
          <a:r>
            <a:rPr lang="zh-TW" altLang="en-US" dirty="0" smtClean="0">
              <a:solidFill>
                <a:srgbClr val="7030A0"/>
              </a:solidFill>
            </a:rPr>
            <a:t>保持身體健康</a:t>
          </a:r>
          <a:r>
            <a:rPr lang="en-US" altLang="zh-TW" dirty="0" smtClean="0">
              <a:solidFill>
                <a:srgbClr val="7030A0"/>
              </a:solidFill>
            </a:rPr>
            <a:t>: </a:t>
          </a:r>
          <a:r>
            <a:rPr lang="zh-TW" altLang="en-US" dirty="0" smtClean="0">
              <a:solidFill>
                <a:srgbClr val="7030A0"/>
              </a:solidFill>
            </a:rPr>
            <a:t>若捐血日，你正在患病，正在吃藥，也不能捐血。</a:t>
          </a:r>
          <a:endParaRPr lang="en-US" altLang="zh-HK" dirty="0">
            <a:solidFill>
              <a:srgbClr val="7030A0"/>
            </a:solidFill>
          </a:endParaRPr>
        </a:p>
      </dgm:t>
    </dgm:pt>
    <dgm:pt modelId="{AC97F9B8-0D6B-474A-A574-8F6296EB7542}" type="parTrans" cxnId="{9EDB474C-7FF7-4994-B4BA-AB9F17539097}">
      <dgm:prSet/>
      <dgm:spPr/>
      <dgm:t>
        <a:bodyPr/>
        <a:lstStyle/>
        <a:p>
          <a:endParaRPr lang="en-US" altLang="zh-HK"/>
        </a:p>
      </dgm:t>
    </dgm:pt>
    <dgm:pt modelId="{EEA072A4-4234-4C36-A749-8C2667CE77D3}" type="sibTrans" cxnId="{9EDB474C-7FF7-4994-B4BA-AB9F17539097}">
      <dgm:prSet/>
      <dgm:spPr/>
      <dgm:t>
        <a:bodyPr/>
        <a:lstStyle/>
        <a:p>
          <a:endParaRPr lang="en-US" altLang="zh-HK"/>
        </a:p>
      </dgm:t>
    </dgm:pt>
    <dgm:pt modelId="{AB337FDF-B5F1-49CC-83EB-E0B3CF79FC1E}">
      <dgm:prSet phldrT="[Text]"/>
      <dgm:spPr>
        <a:solidFill>
          <a:srgbClr val="FFFF00"/>
        </a:solidFill>
      </dgm:spPr>
      <dgm:t>
        <a:bodyPr/>
        <a:lstStyle/>
        <a:p>
          <a:r>
            <a:rPr lang="zh-TW" altLang="en-US" dirty="0" smtClean="0">
              <a:solidFill>
                <a:srgbClr val="00B0F0"/>
              </a:solidFill>
            </a:rPr>
            <a:t>帶備香港身份證作登記之用</a:t>
          </a:r>
          <a:endParaRPr lang="en-US" altLang="zh-HK" dirty="0">
            <a:solidFill>
              <a:srgbClr val="00B0F0"/>
            </a:solidFill>
          </a:endParaRPr>
        </a:p>
      </dgm:t>
    </dgm:pt>
    <dgm:pt modelId="{EFEAFD8B-F7A5-47D2-8866-FBD17BF039F6}" type="parTrans" cxnId="{E65F2EDE-5BB9-4204-B27E-628CF579F091}">
      <dgm:prSet/>
      <dgm:spPr/>
      <dgm:t>
        <a:bodyPr/>
        <a:lstStyle/>
        <a:p>
          <a:endParaRPr lang="en-US" altLang="zh-HK"/>
        </a:p>
      </dgm:t>
    </dgm:pt>
    <dgm:pt modelId="{EE78C447-79CA-4B9A-A02F-B0BBD8BA2C63}" type="sibTrans" cxnId="{E65F2EDE-5BB9-4204-B27E-628CF579F091}">
      <dgm:prSet/>
      <dgm:spPr/>
      <dgm:t>
        <a:bodyPr/>
        <a:lstStyle/>
        <a:p>
          <a:endParaRPr lang="en-US" altLang="zh-HK"/>
        </a:p>
      </dgm:t>
    </dgm:pt>
    <dgm:pt modelId="{D6C1CCB8-1B91-475C-8478-ADE73861DE7D}" type="pres">
      <dgm:prSet presAssocID="{2158EFB3-99BA-4265-A37D-09B8D95AB54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 altLang="zh-HK"/>
        </a:p>
      </dgm:t>
    </dgm:pt>
    <dgm:pt modelId="{3F43D982-7D78-428E-A0F3-BB77E92F03D8}" type="pres">
      <dgm:prSet presAssocID="{2158EFB3-99BA-4265-A37D-09B8D95AB540}" presName="diamond" presStyleLbl="bgShp" presStyleIdx="0" presStyleCnt="1" custLinFactNeighborX="-497" custLinFactNeighborY="429"/>
      <dgm:spPr/>
    </dgm:pt>
    <dgm:pt modelId="{73B5505A-2CEB-4E29-8F69-430973CC9E98}" type="pres">
      <dgm:prSet presAssocID="{2158EFB3-99BA-4265-A37D-09B8D95AB54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8A39B18-AA67-47FE-94F3-85D62655BEF8}" type="pres">
      <dgm:prSet presAssocID="{2158EFB3-99BA-4265-A37D-09B8D95AB54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C788A5A-9E7F-478B-A398-4455BF5DC713}" type="pres">
      <dgm:prSet presAssocID="{2158EFB3-99BA-4265-A37D-09B8D95AB54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7D053A-6193-475C-8AB0-55342D6C5269}" type="pres">
      <dgm:prSet presAssocID="{2158EFB3-99BA-4265-A37D-09B8D95AB54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9EDB474C-7FF7-4994-B4BA-AB9F17539097}" srcId="{2158EFB3-99BA-4265-A37D-09B8D95AB540}" destId="{9A78EEC2-9261-4F19-8113-AD4296691551}" srcOrd="3" destOrd="0" parTransId="{AC97F9B8-0D6B-474A-A574-8F6296EB7542}" sibTransId="{EEA072A4-4234-4C36-A749-8C2667CE77D3}"/>
    <dgm:cxn modelId="{E65F2EDE-5BB9-4204-B27E-628CF579F091}" srcId="{2158EFB3-99BA-4265-A37D-09B8D95AB540}" destId="{AB337FDF-B5F1-49CC-83EB-E0B3CF79FC1E}" srcOrd="1" destOrd="0" parTransId="{EFEAFD8B-F7A5-47D2-8866-FBD17BF039F6}" sibTransId="{EE78C447-79CA-4B9A-A02F-B0BBD8BA2C63}"/>
    <dgm:cxn modelId="{FCDC099C-FE70-4A86-B3EC-8C8AC0664462}" type="presOf" srcId="{AB337FDF-B5F1-49CC-83EB-E0B3CF79FC1E}" destId="{C8A39B18-AA67-47FE-94F3-85D62655BEF8}" srcOrd="0" destOrd="0" presId="urn:microsoft.com/office/officeart/2005/8/layout/matrix3"/>
    <dgm:cxn modelId="{04EEED9F-C0EF-4A61-9A6B-3EB1184B3B7C}" type="presOf" srcId="{A096F500-D6F2-446D-8DDA-8C7AD090AD94}" destId="{2C788A5A-9E7F-478B-A398-4455BF5DC713}" srcOrd="0" destOrd="0" presId="urn:microsoft.com/office/officeart/2005/8/layout/matrix3"/>
    <dgm:cxn modelId="{9CE0AEC8-D511-4681-9DC9-581059C69117}" type="presOf" srcId="{9A78EEC2-9261-4F19-8113-AD4296691551}" destId="{CD7D053A-6193-475C-8AB0-55342D6C5269}" srcOrd="0" destOrd="0" presId="urn:microsoft.com/office/officeart/2005/8/layout/matrix3"/>
    <dgm:cxn modelId="{2EC27E83-1061-4B96-938A-1CBCB4612BBF}" srcId="{2158EFB3-99BA-4265-A37D-09B8D95AB540}" destId="{A096F500-D6F2-446D-8DDA-8C7AD090AD94}" srcOrd="2" destOrd="0" parTransId="{7B7F3A09-D51C-457D-8C6A-48CCC5E4FE65}" sibTransId="{B7885B76-35AE-418D-AB96-83049694304A}"/>
    <dgm:cxn modelId="{AA41AEDA-5E78-4964-90D3-07A67EEF6F2D}" type="presOf" srcId="{A048A5E4-6DFD-4270-9A56-4CDCE93F7F70}" destId="{73B5505A-2CEB-4E29-8F69-430973CC9E98}" srcOrd="0" destOrd="0" presId="urn:microsoft.com/office/officeart/2005/8/layout/matrix3"/>
    <dgm:cxn modelId="{40BB2706-D19F-4D69-A441-1C92C35ED431}" srcId="{2158EFB3-99BA-4265-A37D-09B8D95AB540}" destId="{A048A5E4-6DFD-4270-9A56-4CDCE93F7F70}" srcOrd="0" destOrd="0" parTransId="{7A6CF450-BAF7-4D2F-8388-A46EE0932263}" sibTransId="{50382606-488D-4596-963C-FDE25D35961D}"/>
    <dgm:cxn modelId="{DDEF2F4B-1B1D-4C2A-BD55-F7EE3EBD71DE}" type="presOf" srcId="{2158EFB3-99BA-4265-A37D-09B8D95AB540}" destId="{D6C1CCB8-1B91-475C-8478-ADE73861DE7D}" srcOrd="0" destOrd="0" presId="urn:microsoft.com/office/officeart/2005/8/layout/matrix3"/>
    <dgm:cxn modelId="{D12A8148-19A5-40D7-BB91-EDE2850ED4FF}" type="presParOf" srcId="{D6C1CCB8-1B91-475C-8478-ADE73861DE7D}" destId="{3F43D982-7D78-428E-A0F3-BB77E92F03D8}" srcOrd="0" destOrd="0" presId="urn:microsoft.com/office/officeart/2005/8/layout/matrix3"/>
    <dgm:cxn modelId="{F1D0F611-6226-48B2-BF55-49E46605742D}" type="presParOf" srcId="{D6C1CCB8-1B91-475C-8478-ADE73861DE7D}" destId="{73B5505A-2CEB-4E29-8F69-430973CC9E98}" srcOrd="1" destOrd="0" presId="urn:microsoft.com/office/officeart/2005/8/layout/matrix3"/>
    <dgm:cxn modelId="{D626210D-67AC-42BF-B19A-9CC22DBB27F2}" type="presParOf" srcId="{D6C1CCB8-1B91-475C-8478-ADE73861DE7D}" destId="{C8A39B18-AA67-47FE-94F3-85D62655BEF8}" srcOrd="2" destOrd="0" presId="urn:microsoft.com/office/officeart/2005/8/layout/matrix3"/>
    <dgm:cxn modelId="{B53EA210-559E-4E57-9A35-EBB5B063F97E}" type="presParOf" srcId="{D6C1CCB8-1B91-475C-8478-ADE73861DE7D}" destId="{2C788A5A-9E7F-478B-A398-4455BF5DC713}" srcOrd="3" destOrd="0" presId="urn:microsoft.com/office/officeart/2005/8/layout/matrix3"/>
    <dgm:cxn modelId="{0993CA98-1C0A-4D99-ABB0-DDE196AD7CAF}" type="presParOf" srcId="{D6C1CCB8-1B91-475C-8478-ADE73861DE7D}" destId="{CD7D053A-6193-475C-8AB0-55342D6C526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D982-7D78-428E-A0F3-BB77E92F03D8}">
      <dsp:nvSpPr>
        <dsp:cNvPr id="0" name=""/>
        <dsp:cNvSpPr/>
      </dsp:nvSpPr>
      <dsp:spPr>
        <a:xfrm>
          <a:off x="423430" y="0"/>
          <a:ext cx="4865417" cy="486541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5505A-2CEB-4E29-8F69-430973CC9E98}">
      <dsp:nvSpPr>
        <dsp:cNvPr id="0" name=""/>
        <dsp:cNvSpPr/>
      </dsp:nvSpPr>
      <dsp:spPr>
        <a:xfrm>
          <a:off x="909826" y="462214"/>
          <a:ext cx="1897512" cy="189751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+mj-ea"/>
              <a:ea typeface="+mj-ea"/>
            </a:rPr>
            <a:t>十六至十七歲的青少年須在第一次捐血前先徵得家長簽署同意</a:t>
          </a:r>
          <a:endParaRPr lang="en-US" altLang="zh-HK" sz="1700" kern="1200" dirty="0">
            <a:latin typeface="+mj-ea"/>
            <a:ea typeface="+mj-ea"/>
          </a:endParaRPr>
        </a:p>
      </dsp:txBody>
      <dsp:txXfrm>
        <a:off x="1002455" y="554843"/>
        <a:ext cx="1712254" cy="1712254"/>
      </dsp:txXfrm>
    </dsp:sp>
    <dsp:sp modelId="{C8A39B18-AA67-47FE-94F3-85D62655BEF8}">
      <dsp:nvSpPr>
        <dsp:cNvPr id="0" name=""/>
        <dsp:cNvSpPr/>
      </dsp:nvSpPr>
      <dsp:spPr>
        <a:xfrm>
          <a:off x="2953301" y="462214"/>
          <a:ext cx="1897512" cy="1897512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rgbClr val="00B0F0"/>
              </a:solidFill>
            </a:rPr>
            <a:t>帶備香港身份證作登記之用</a:t>
          </a:r>
          <a:endParaRPr lang="en-US" altLang="zh-HK" sz="1700" kern="1200" dirty="0">
            <a:solidFill>
              <a:srgbClr val="00B0F0"/>
            </a:solidFill>
          </a:endParaRPr>
        </a:p>
      </dsp:txBody>
      <dsp:txXfrm>
        <a:off x="3045930" y="554843"/>
        <a:ext cx="1712254" cy="1712254"/>
      </dsp:txXfrm>
    </dsp:sp>
    <dsp:sp modelId="{2C788A5A-9E7F-478B-A398-4455BF5DC713}">
      <dsp:nvSpPr>
        <dsp:cNvPr id="0" name=""/>
        <dsp:cNvSpPr/>
      </dsp:nvSpPr>
      <dsp:spPr>
        <a:xfrm>
          <a:off x="909826" y="2505689"/>
          <a:ext cx="1897512" cy="189751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rgbClr val="00B0F0"/>
              </a:solidFill>
            </a:rPr>
            <a:t>捐血日一定要吃早餐</a:t>
          </a:r>
          <a:r>
            <a:rPr lang="en-US" altLang="zh-TW" sz="1700" kern="1200" dirty="0" smtClean="0">
              <a:solidFill>
                <a:srgbClr val="00B0F0"/>
              </a:solidFill>
            </a:rPr>
            <a:t>/</a:t>
          </a:r>
          <a:r>
            <a:rPr lang="zh-TW" altLang="en-US" sz="1700" kern="1200" dirty="0" smtClean="0">
              <a:solidFill>
                <a:srgbClr val="00B0F0"/>
              </a:solidFill>
            </a:rPr>
            <a:t>午餐</a:t>
          </a:r>
          <a:endParaRPr lang="en-US" altLang="zh-HK" sz="1700" kern="1200" dirty="0">
            <a:solidFill>
              <a:srgbClr val="00B0F0"/>
            </a:solidFill>
          </a:endParaRPr>
        </a:p>
      </dsp:txBody>
      <dsp:txXfrm>
        <a:off x="1002455" y="2598318"/>
        <a:ext cx="1712254" cy="1712254"/>
      </dsp:txXfrm>
    </dsp:sp>
    <dsp:sp modelId="{CD7D053A-6193-475C-8AB0-55342D6C5269}">
      <dsp:nvSpPr>
        <dsp:cNvPr id="0" name=""/>
        <dsp:cNvSpPr/>
      </dsp:nvSpPr>
      <dsp:spPr>
        <a:xfrm>
          <a:off x="2953301" y="2505689"/>
          <a:ext cx="1897512" cy="189751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rgbClr val="7030A0"/>
              </a:solidFill>
            </a:rPr>
            <a:t>保持身體健康</a:t>
          </a:r>
          <a:r>
            <a:rPr lang="en-US" altLang="zh-TW" sz="1700" kern="1200" dirty="0" smtClean="0">
              <a:solidFill>
                <a:srgbClr val="7030A0"/>
              </a:solidFill>
            </a:rPr>
            <a:t>: </a:t>
          </a:r>
          <a:r>
            <a:rPr lang="zh-TW" altLang="en-US" sz="1700" kern="1200" dirty="0" smtClean="0">
              <a:solidFill>
                <a:srgbClr val="7030A0"/>
              </a:solidFill>
            </a:rPr>
            <a:t>若捐血日，你正在患病，正在吃藥，也不能捐血。</a:t>
          </a:r>
          <a:endParaRPr lang="en-US" altLang="zh-HK" sz="1700" kern="1200" dirty="0">
            <a:solidFill>
              <a:srgbClr val="7030A0"/>
            </a:solidFill>
          </a:endParaRPr>
        </a:p>
      </dsp:txBody>
      <dsp:txXfrm>
        <a:off x="3045930" y="2598318"/>
        <a:ext cx="1712254" cy="1712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7D49BE-C9E9-4EB2-AACD-4C3A785D6DD2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2020/12/21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4AF2423-AD00-4592-A90E-17FF60C8CF00}" type="datetime1">
              <a:rPr lang="zh-TW" altLang="en-US" smtClean="0"/>
              <a:pPr/>
              <a:t>2020/12/21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555D449-B875-4B8D-8E66-224D27E54C9A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7280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045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altLang="zh-TW" noProof="0" smtClean="0"/>
              <a:pPr/>
              <a:t>11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5633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605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altLang="zh-TW" noProof="0" smtClean="0"/>
              <a:pPr/>
              <a:t>3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4369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教師可將學生分為</a:t>
            </a:r>
            <a:r>
              <a:rPr lang="en-US" altLang="zh-TW" dirty="0"/>
              <a:t>3-4</a:t>
            </a:r>
            <a:r>
              <a:rPr lang="zh-TW" altLang="en-US" dirty="0"/>
              <a:t>人一組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/>
              <a:t>進行討論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/>
              <a:t>教師請學生分享意見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，教師可邀請學生提出的不同觀點互相提問，鼓勵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學生教師帶領個案討論，引起學生的同理心，關懷社會上有需要幫助的人。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9810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altLang="zh-TW" noProof="0" smtClean="0"/>
              <a:pPr/>
              <a:t>5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184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教師可將學生分為</a:t>
            </a:r>
            <a:r>
              <a:rPr lang="en-US" altLang="zh-TW" dirty="0"/>
              <a:t>3-4</a:t>
            </a:r>
            <a:r>
              <a:rPr lang="zh-TW" altLang="en-US" dirty="0"/>
              <a:t>人一組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/>
              <a:t>進行討論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/>
              <a:t>教師請學生分享意見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，鼓勵學生提出部分人士選擇不捐血的原因，讓學生了解捐血屬於個人意願，同時亦受眾多其他因素的影響，因此每個人都應該尊重別人的決定。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368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786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800" dirty="0"/>
              <a:t>點擊圖片以 </a:t>
            </a:r>
            <a:r>
              <a:rPr lang="zh-TW" altLang="en-US" sz="800" dirty="0" smtClean="0"/>
              <a:t>觀看政府新聞處短片</a:t>
            </a:r>
            <a:r>
              <a:rPr lang="en-US" altLang="zh-TW" sz="800" dirty="0" smtClean="0"/>
              <a:t>《</a:t>
            </a:r>
            <a:r>
              <a:rPr lang="zh-TW" altLang="en-US" sz="800" dirty="0" smtClean="0"/>
              <a:t>捐血救人 全賴有你 </a:t>
            </a:r>
            <a:r>
              <a:rPr lang="en-US" altLang="zh-TW" sz="800" dirty="0" smtClean="0"/>
              <a:t>》</a:t>
            </a:r>
            <a:r>
              <a:rPr lang="en-US" altLang="zh-TW" sz="800" dirty="0"/>
              <a:t>─ </a:t>
            </a:r>
            <a:r>
              <a:rPr lang="en-US" altLang="zh-TW" sz="800" dirty="0" smtClean="0"/>
              <a:t>9.4.2017</a:t>
            </a:r>
            <a:endParaRPr lang="en-US" altLang="zh-TW" sz="800" dirty="0"/>
          </a:p>
          <a:p>
            <a:r>
              <a:rPr lang="zh-TW" altLang="en-US" sz="800" dirty="0" smtClean="0"/>
              <a:t>短</a:t>
            </a:r>
            <a:r>
              <a:rPr lang="zh-TW" altLang="en-US" sz="800" dirty="0"/>
              <a:t>片</a:t>
            </a:r>
            <a:r>
              <a:rPr lang="zh-TW" altLang="en-US" sz="800" dirty="0" smtClean="0"/>
              <a:t>全長</a:t>
            </a:r>
            <a:r>
              <a:rPr lang="en-US" altLang="zh-TW" sz="800" dirty="0" smtClean="0"/>
              <a:t>4</a:t>
            </a:r>
            <a:r>
              <a:rPr lang="zh-TW" altLang="en-US" sz="800" dirty="0" smtClean="0"/>
              <a:t>分</a:t>
            </a:r>
            <a:r>
              <a:rPr lang="en-US" altLang="zh-TW" sz="800" dirty="0" smtClean="0"/>
              <a:t>25</a:t>
            </a:r>
            <a:r>
              <a:rPr lang="zh-TW" altLang="en-US" sz="800" dirty="0" smtClean="0"/>
              <a:t>秒</a:t>
            </a:r>
            <a:r>
              <a:rPr lang="zh-TW" altLang="en-US" sz="800" dirty="0"/>
              <a:t>，</a:t>
            </a:r>
            <a:r>
              <a:rPr lang="zh-TW" altLang="en-US" sz="800" dirty="0" smtClean="0"/>
              <a:t>教師播放完畢後</a:t>
            </a:r>
            <a:r>
              <a:rPr lang="zh-TW" altLang="en-US" sz="800" dirty="0"/>
              <a:t>向</a:t>
            </a:r>
            <a:r>
              <a:rPr lang="zh-TW" altLang="en-US" sz="800" dirty="0" smtClean="0"/>
              <a:t>學生作出總結。</a:t>
            </a:r>
            <a:r>
              <a:rPr lang="en-US" altLang="zh-TW" sz="800" dirty="0" smtClean="0"/>
              <a:t>(</a:t>
            </a:r>
            <a:r>
              <a:rPr lang="zh-TW" altLang="en-US" sz="800" dirty="0" smtClean="0"/>
              <a:t>轉下頁</a:t>
            </a:r>
            <a:r>
              <a:rPr lang="en-US" altLang="zh-TW" sz="800" dirty="0" smtClean="0"/>
              <a:t>)</a:t>
            </a:r>
          </a:p>
          <a:p>
            <a:endParaRPr lang="zh-TW" altLang="en-US" sz="1000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8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2327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altLang="zh-TW" noProof="0" smtClean="0"/>
              <a:pPr/>
              <a:t>9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0309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9672" y="1828800"/>
            <a:ext cx="3073631" cy="317738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9672" y="5181600"/>
            <a:ext cx="3073631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pic>
        <p:nvPicPr>
          <p:cNvPr id="7" name="圖片 6" descr="心電圖線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519" y="-1"/>
            <a:ext cx="525010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E6301B-E8D2-45A8-9550-20154003AEB5}" type="datetime1">
              <a:rPr lang="zh-TW" altLang="en-US" smtClean="0"/>
              <a:pPr/>
              <a:t>2020/12/21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矩形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43803" y="457201"/>
            <a:ext cx="1543051" cy="59436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CC23C08-D519-4A02-978D-E33773DCD4E3}" type="datetime1">
              <a:rPr lang="zh-TW" altLang="en-US" smtClean="0"/>
              <a:pPr/>
              <a:t>2020/12/21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88129E-1C9C-49BE-BB58-B3B2AF2DE7CF}" type="datetime1">
              <a:rPr lang="zh-TW" altLang="en-US" smtClean="0"/>
              <a:pPr/>
              <a:t>2020/12/21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矩形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800100" y="1828800"/>
            <a:ext cx="5829300" cy="317738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 rtlCol="0">
            <a:normAutofit/>
          </a:bodyPr>
          <a:lstStyle>
            <a:lvl1pPr marL="0" indent="0">
              <a:buNone/>
              <a:defRPr sz="15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884" indent="0">
              <a:buNone/>
              <a:defRPr sz="1500"/>
            </a:lvl2pPr>
            <a:lvl3pPr marL="685766" indent="0">
              <a:buNone/>
              <a:defRPr sz="135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7" indent="0">
              <a:buNone/>
              <a:defRPr sz="1200"/>
            </a:lvl7pPr>
            <a:lvl8pPr marL="2400180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F83963-3183-4A1D-BF90-BCBDC566B8E4}" type="datetime1">
              <a:rPr lang="zh-TW" altLang="en-US" smtClean="0"/>
              <a:pPr/>
              <a:t>2020/12/21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18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90806"/>
            <a:ext cx="3600450" cy="381003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18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90806"/>
            <a:ext cx="3600450" cy="381003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32394E-8E37-41A6-B7BE-027AD3605716}" type="datetime1">
              <a:rPr lang="zh-TW" altLang="en-US" smtClean="0"/>
              <a:pPr/>
              <a:t>2020/12/21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5CB2E9-9CC6-42D2-AC4E-05BD2A1495DF}" type="datetime1">
              <a:rPr lang="zh-TW" altLang="en-US" smtClean="0"/>
              <a:pPr/>
              <a:t>2020/12/21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535F8B-3C74-4AC2-844C-C3FB7A7BEEC5}" type="datetime1">
              <a:rPr lang="zh-TW" altLang="en-US" smtClean="0"/>
              <a:pPr/>
              <a:t>2020/12/21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矩形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 descr="矩形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rtlCol="0" anchor="b">
            <a:normAutofit/>
          </a:bodyPr>
          <a:lstStyle>
            <a:lvl1pPr>
              <a:defRPr sz="27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 rtlCol="0">
            <a:normAutofit/>
          </a:bodyPr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5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矩形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 descr="矩形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rtlCol="0" anchor="b">
            <a:normAutofit/>
          </a:bodyPr>
          <a:lstStyle>
            <a:lvl1pPr>
              <a:defRPr sz="27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74">
              <a:schemeClr val="bg1">
                <a:lumMod val="85000"/>
              </a:schemeClr>
            </a:gs>
            <a:gs pos="85000">
              <a:srgbClr val="ECECEC"/>
            </a:gs>
            <a:gs pos="900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紅色橫條" descr="紅色橫條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9922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800100" y="648176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800850" y="6465892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21C3E72-BEEB-4349-8893-FE6D04244BD8}" type="datetime1">
              <a:rPr lang="zh-TW" altLang="en-US" smtClean="0"/>
              <a:pPr/>
              <a:t>2020/12/21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715250" y="648176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342884" indent="-171442" algn="l" defTabSz="685766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65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514325" indent="-137153" algn="l" defTabSz="685766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5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651478" indent="-136916" algn="l" defTabSz="685766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35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788631" indent="-137153" algn="l" defTabSz="685766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925784" indent="-137153" algn="l" defTabSz="685766" rtl="0" eaLnBrk="1" latinLnBrk="0" hangingPunct="1">
        <a:lnSpc>
          <a:spcPct val="90000"/>
        </a:lnSpc>
        <a:spcBef>
          <a:spcPts val="30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62938" indent="-137153" algn="l" defTabSz="685766" rtl="0" eaLnBrk="1" latinLnBrk="0" hangingPunct="1">
        <a:lnSpc>
          <a:spcPct val="90000"/>
        </a:lnSpc>
        <a:spcBef>
          <a:spcPts val="30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00090" indent="-137153" algn="l" defTabSz="685766" rtl="0" eaLnBrk="1" latinLnBrk="0" hangingPunct="1">
        <a:lnSpc>
          <a:spcPct val="90000"/>
        </a:lnSpc>
        <a:spcBef>
          <a:spcPts val="30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37243" indent="-137153" algn="l" defTabSz="685766" rtl="0" eaLnBrk="1" latinLnBrk="0" hangingPunct="1">
        <a:lnSpc>
          <a:spcPct val="90000"/>
        </a:lnSpc>
        <a:spcBef>
          <a:spcPts val="30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tVCtTnWwZt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9231"/>
            <a:ext cx="9540552" cy="70567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11102" y="3476618"/>
            <a:ext cx="4355976" cy="1200908"/>
          </a:xfrm>
        </p:spPr>
        <p:txBody>
          <a:bodyPr rtlCol="0">
            <a:normAutofit fontScale="90000"/>
          </a:bodyPr>
          <a:lstStyle/>
          <a:p>
            <a:r>
              <a:rPr lang="en-US" altLang="zh-TW" sz="4800" b="1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TW" sz="4800" b="1" dirty="0" smtClean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TW" alt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生活</a:t>
            </a:r>
            <a:r>
              <a:rPr lang="zh-TW" alt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事件</a:t>
            </a:r>
            <a:r>
              <a:rPr lang="zh-TW" alt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事例</a:t>
            </a:r>
            <a:r>
              <a:rPr lang="en-US" altLang="zh-TW" sz="4800" b="1" dirty="0" smtClean="0">
                <a:latin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zh-TW" sz="4800" b="1" dirty="0" smtClean="0">
                <a:latin typeface="Arial" panose="020B0604020202020204" pitchFamily="34" charset="0"/>
                <a:sym typeface="Arial" panose="020B0604020202020204" pitchFamily="34" charset="0"/>
              </a:rPr>
            </a:br>
            <a:endParaRPr lang="zh-TW" altLang="en-US" sz="48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758" y="1628800"/>
            <a:ext cx="4865298" cy="2148045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en-US" sz="2200" dirty="0">
                <a:latin typeface="+mn-ea"/>
                <a:ea typeface="+mn-ea"/>
                <a:sym typeface="Arial" panose="020B0604020202020204" pitchFamily="34" charset="0"/>
              </a:rPr>
              <a:t>價值觀教育 </a:t>
            </a:r>
            <a:r>
              <a:rPr lang="en-US" altLang="zh-TW" sz="2200" dirty="0">
                <a:latin typeface="+mn-ea"/>
                <a:ea typeface="+mn-ea"/>
                <a:sym typeface="Arial" panose="020B0604020202020204" pitchFamily="34" charset="0"/>
              </a:rPr>
              <a:t>(</a:t>
            </a:r>
            <a:r>
              <a:rPr lang="zh-TW" altLang="en-US" sz="2200" dirty="0">
                <a:latin typeface="+mn-ea"/>
                <a:ea typeface="+mn-ea"/>
                <a:sym typeface="Arial" panose="020B0604020202020204" pitchFamily="34" charset="0"/>
              </a:rPr>
              <a:t>生命教育</a:t>
            </a:r>
            <a:r>
              <a:rPr lang="en-US" altLang="zh-TW" sz="2200" dirty="0">
                <a:latin typeface="+mn-ea"/>
                <a:ea typeface="+mn-ea"/>
                <a:sym typeface="Arial" panose="020B0604020202020204" pitchFamily="34" charset="0"/>
              </a:rPr>
              <a:t>)</a:t>
            </a:r>
            <a:br>
              <a:rPr lang="en-US" altLang="zh-TW" sz="2200" dirty="0">
                <a:latin typeface="+mn-ea"/>
                <a:ea typeface="+mn-ea"/>
                <a:sym typeface="Arial" panose="020B0604020202020204" pitchFamily="34" charset="0"/>
              </a:rPr>
            </a:br>
            <a:r>
              <a:rPr lang="zh-TW" altLang="en-US" sz="2200" dirty="0">
                <a:latin typeface="+mn-ea"/>
                <a:ea typeface="+mn-ea"/>
                <a:sym typeface="Arial" panose="020B0604020202020204" pitchFamily="34" charset="0"/>
              </a:rPr>
              <a:t>初中至高中</a:t>
            </a:r>
            <a:br>
              <a:rPr lang="zh-TW" altLang="en-US" sz="2200" dirty="0">
                <a:latin typeface="+mn-ea"/>
                <a:ea typeface="+mn-ea"/>
                <a:sym typeface="Arial" panose="020B0604020202020204" pitchFamily="34" charset="0"/>
              </a:rPr>
            </a:br>
            <a:r>
              <a:rPr lang="zh-TW" altLang="en-US" sz="2200" dirty="0" smtClean="0">
                <a:latin typeface="+mn-ea"/>
                <a:ea typeface="+mn-ea"/>
                <a:sym typeface="Arial" panose="020B0604020202020204" pitchFamily="34" charset="0"/>
              </a:rPr>
              <a:t>教育局德育</a:t>
            </a:r>
            <a:r>
              <a:rPr lang="zh-TW" altLang="en-US" sz="2200" dirty="0">
                <a:latin typeface="+mn-ea"/>
                <a:ea typeface="+mn-ea"/>
                <a:sym typeface="Arial" panose="020B0604020202020204" pitchFamily="34" charset="0"/>
              </a:rPr>
              <a:t>、公民及國民教育組</a:t>
            </a:r>
            <a:r>
              <a:rPr lang="zh-TW" altLang="en-US" sz="2200" dirty="0" smtClean="0">
                <a:latin typeface="+mn-ea"/>
                <a:ea typeface="+mn-ea"/>
                <a:sym typeface="Arial" panose="020B0604020202020204" pitchFamily="34" charset="0"/>
              </a:rPr>
              <a:t>製作</a:t>
            </a:r>
            <a:endParaRPr lang="en-US" altLang="zh-TW" sz="2200" dirty="0" smtClean="0">
              <a:latin typeface="+mn-ea"/>
              <a:ea typeface="+mn-ea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TW" sz="2200" dirty="0" smtClean="0">
                <a:latin typeface="+mn-ea"/>
                <a:ea typeface="+mn-ea"/>
                <a:sym typeface="Arial" panose="020B0604020202020204" pitchFamily="34" charset="0"/>
              </a:rPr>
              <a:t>2020</a:t>
            </a:r>
            <a:r>
              <a:rPr lang="zh-TW" altLang="en-US" sz="2200" dirty="0" smtClean="0">
                <a:latin typeface="+mn-ea"/>
                <a:ea typeface="+mn-ea"/>
                <a:sym typeface="Arial" panose="020B0604020202020204" pitchFamily="34" charset="0"/>
              </a:rPr>
              <a:t>年</a:t>
            </a:r>
            <a:r>
              <a:rPr lang="en-US" altLang="zh-TW" sz="2200" dirty="0" smtClean="0">
                <a:latin typeface="+mn-ea"/>
                <a:ea typeface="+mn-ea"/>
                <a:sym typeface="Arial" panose="020B0604020202020204" pitchFamily="34" charset="0"/>
              </a:rPr>
              <a:t>12</a:t>
            </a:r>
            <a:r>
              <a:rPr lang="zh-TW" altLang="en-US" sz="2200" dirty="0" smtClean="0">
                <a:latin typeface="+mn-ea"/>
                <a:ea typeface="+mn-ea"/>
                <a:sym typeface="Arial" panose="020B0604020202020204" pitchFamily="34" charset="0"/>
              </a:rPr>
              <a:t>月</a:t>
            </a:r>
            <a:r>
              <a:rPr lang="zh-TW" altLang="en-US" sz="2000" dirty="0">
                <a:latin typeface="+mn-ea"/>
                <a:ea typeface="+mn-ea"/>
                <a:sym typeface="Arial" panose="020B0604020202020204" pitchFamily="34" charset="0"/>
              </a:rPr>
              <a:t/>
            </a:r>
            <a:br>
              <a:rPr lang="zh-TW" altLang="en-US" sz="2000" dirty="0">
                <a:latin typeface="+mn-ea"/>
                <a:ea typeface="+mn-ea"/>
                <a:sym typeface="Arial" panose="020B0604020202020204" pitchFamily="34" charset="0"/>
              </a:rPr>
            </a:br>
            <a:endParaRPr lang="zh-TW" altLang="en-US" sz="2000" dirty="0"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4077072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「守護</a:t>
            </a:r>
            <a:r>
              <a:rPr lang="zh-TW" alt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生命 全</a:t>
            </a:r>
            <a:r>
              <a:rPr lang="zh-TW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Arial" panose="020B0604020202020204" pitchFamily="34" charset="0"/>
              </a:rPr>
              <a:t>賴有你」</a:t>
            </a:r>
            <a:endParaRPr lang="zh-HK" alt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504" y="65151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 smtClean="0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04"/>
            <a:ext cx="9144000" cy="68273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7584" y="3645024"/>
            <a:ext cx="4339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教師參考資料</a:t>
            </a:r>
            <a:endParaRPr lang="zh-TW" alt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7504" y="65151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 smtClean="0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568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622" y="0"/>
            <a:ext cx="7543800" cy="1325563"/>
          </a:xfrm>
        </p:spPr>
        <p:txBody>
          <a:bodyPr>
            <a:normAutofit/>
          </a:bodyPr>
          <a:lstStyle/>
          <a:p>
            <a:r>
              <a:rPr lang="zh-HK" altLang="en-US" sz="4400" dirty="0">
                <a:solidFill>
                  <a:srgbClr val="FF0000"/>
                </a:solidFill>
              </a:rPr>
              <a:t>捐血須知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3809" y="1459881"/>
            <a:ext cx="8195132" cy="45720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HK" dirty="0"/>
              <a:t>根據香港紅十字會輸血服務中心現時指引，捐血者必須完全符合以下基本條件</a:t>
            </a:r>
            <a:r>
              <a:rPr lang="en-US" altLang="zh-HK" dirty="0"/>
              <a:t>:</a:t>
            </a:r>
            <a:endParaRPr lang="zh-TW" altLang="zh-HK" dirty="0"/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HK" dirty="0" smtClean="0"/>
              <a:t>健康</a:t>
            </a:r>
            <a:r>
              <a:rPr lang="zh-TW" altLang="zh-HK" dirty="0"/>
              <a:t>良好</a:t>
            </a:r>
          </a:p>
          <a:p>
            <a:pPr marL="355600" lvl="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HK" dirty="0"/>
              <a:t>體重</a:t>
            </a:r>
            <a:r>
              <a:rPr lang="en-US" altLang="zh-HK" dirty="0"/>
              <a:t>41</a:t>
            </a:r>
            <a:r>
              <a:rPr lang="zh-TW" altLang="zh-HK" dirty="0"/>
              <a:t>千克或以上</a:t>
            </a:r>
            <a:r>
              <a:rPr lang="en-US" altLang="zh-HK" dirty="0"/>
              <a:t>(</a:t>
            </a:r>
            <a:r>
              <a:rPr lang="zh-TW" altLang="zh-HK" dirty="0"/>
              <a:t>即</a:t>
            </a:r>
            <a:r>
              <a:rPr lang="en-US" altLang="zh-HK" dirty="0"/>
              <a:t>90</a:t>
            </a:r>
            <a:r>
              <a:rPr lang="zh-TW" altLang="zh-HK" dirty="0"/>
              <a:t>磅或以上</a:t>
            </a:r>
            <a:r>
              <a:rPr lang="en-US" altLang="zh-HK" dirty="0"/>
              <a:t>)</a:t>
            </a:r>
            <a:endParaRPr lang="zh-TW" altLang="zh-HK" dirty="0"/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HK" dirty="0"/>
              <a:t>年齡介乎</a:t>
            </a:r>
            <a:r>
              <a:rPr lang="en-US" altLang="zh-HK" dirty="0"/>
              <a:t>16</a:t>
            </a:r>
            <a:r>
              <a:rPr lang="zh-TW" altLang="zh-HK" dirty="0"/>
              <a:t>至</a:t>
            </a:r>
            <a:r>
              <a:rPr lang="en-US" altLang="zh-HK" dirty="0"/>
              <a:t>66</a:t>
            </a:r>
            <a:r>
              <a:rPr lang="zh-TW" altLang="zh-HK" dirty="0"/>
              <a:t>歲生日當天</a:t>
            </a:r>
            <a:r>
              <a:rPr lang="en-US" altLang="zh-HK" dirty="0"/>
              <a:t> (</a:t>
            </a:r>
            <a:r>
              <a:rPr lang="zh-TW" altLang="zh-HK" dirty="0"/>
              <a:t>適用於首次捐血者</a:t>
            </a:r>
            <a:r>
              <a:rPr lang="en-US" altLang="zh-HK" dirty="0" smtClean="0"/>
              <a:t>)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dirty="0" smtClean="0"/>
              <a:t>16</a:t>
            </a:r>
            <a:r>
              <a:rPr lang="zh-TW" altLang="en-US" dirty="0"/>
              <a:t>至</a:t>
            </a:r>
            <a:r>
              <a:rPr lang="en-US" altLang="zh-TW" dirty="0"/>
              <a:t>17</a:t>
            </a:r>
            <a:r>
              <a:rPr lang="zh-TW" altLang="en-US" dirty="0"/>
              <a:t>歲的青少年須在第一次捐血前先徵得家長簽署同意書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/>
              <a:t>捐血者</a:t>
            </a:r>
            <a:r>
              <a:rPr lang="zh-TW" altLang="en-US" dirty="0"/>
              <a:t>根據年齡及性別會有不同的捐血密度</a:t>
            </a:r>
          </a:p>
          <a:p>
            <a:pPr marL="625475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 smtClean="0"/>
              <a:t>16</a:t>
            </a:r>
            <a:r>
              <a:rPr lang="zh-TW" altLang="en-US" dirty="0"/>
              <a:t>至</a:t>
            </a:r>
            <a:r>
              <a:rPr lang="en-US" altLang="zh-TW" dirty="0"/>
              <a:t>17</a:t>
            </a:r>
            <a:r>
              <a:rPr lang="zh-TW" altLang="en-US" dirty="0"/>
              <a:t>歲的青少年須相隔不少於</a:t>
            </a:r>
            <a:r>
              <a:rPr lang="en-US" altLang="zh-TW" dirty="0"/>
              <a:t>150</a:t>
            </a:r>
            <a:r>
              <a:rPr lang="zh-TW" altLang="en-US" dirty="0"/>
              <a:t>天才可捐一次，每年最多可捐三次</a:t>
            </a:r>
          </a:p>
          <a:p>
            <a:pPr marL="625475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 smtClean="0"/>
              <a:t>18</a:t>
            </a:r>
            <a:r>
              <a:rPr lang="zh-TW" altLang="en-US" dirty="0"/>
              <a:t>歲或以上成年女士則須相隔不少於</a:t>
            </a:r>
            <a:r>
              <a:rPr lang="en-US" altLang="zh-TW" dirty="0"/>
              <a:t>105</a:t>
            </a:r>
            <a:r>
              <a:rPr lang="zh-TW" altLang="en-US" dirty="0"/>
              <a:t>天才可捐一次，每年最多可捐四次</a:t>
            </a:r>
          </a:p>
          <a:p>
            <a:pPr marL="625475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 smtClean="0"/>
              <a:t>18</a:t>
            </a:r>
            <a:r>
              <a:rPr lang="zh-TW" altLang="en-US" dirty="0"/>
              <a:t>歲或以上成年男士須相隔不少於</a:t>
            </a:r>
            <a:r>
              <a:rPr lang="en-US" altLang="zh-TW" dirty="0"/>
              <a:t>75</a:t>
            </a:r>
            <a:r>
              <a:rPr lang="zh-TW" altLang="en-US" dirty="0"/>
              <a:t>天才可捐血一次，每年最多可捐五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marL="625475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dirty="0" smtClean="0"/>
              <a:t>	                			          (</a:t>
            </a:r>
            <a:r>
              <a:rPr lang="zh-TW" altLang="en-US" dirty="0" smtClean="0"/>
              <a:t>資料</a:t>
            </a:r>
            <a:r>
              <a:rPr lang="zh-TW" altLang="en-US" dirty="0"/>
              <a:t>來源：香港紅十字會輸血服務</a:t>
            </a:r>
            <a:r>
              <a:rPr lang="zh-TW" altLang="en-US" dirty="0" smtClean="0"/>
              <a:t>中心</a:t>
            </a:r>
            <a:r>
              <a:rPr lang="en-US" altLang="zh-TW" dirty="0" smtClean="0"/>
              <a:t>)</a:t>
            </a:r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7504" y="65151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 smtClean="0"/>
              <a:t>Image:freepik.com</a:t>
            </a:r>
            <a:endParaRPr lang="zh-HK" altLang="en-US" sz="1200" dirty="0"/>
          </a:p>
        </p:txBody>
      </p:sp>
      <p:pic>
        <p:nvPicPr>
          <p:cNvPr id="5" name="Picture 2" descr="Helpful tips concept with flat de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35" y="-12779"/>
            <a:ext cx="1433163" cy="13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6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00" y="-132021"/>
            <a:ext cx="9314678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5489" y="399169"/>
            <a:ext cx="720090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85489" y="5131397"/>
            <a:ext cx="7200900" cy="4114800"/>
          </a:xfrm>
        </p:spPr>
        <p:txBody>
          <a:bodyPr rtlCol="0"/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03729"/>
              </p:ext>
            </p:extLst>
          </p:nvPr>
        </p:nvGraphicFramePr>
        <p:xfrm>
          <a:off x="885490" y="1542169"/>
          <a:ext cx="7200900" cy="41708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63313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137587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6481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內容概要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通過情境討論及觀看短片，反思捐血救人的重要，鼓勵學生關愛他人並伸出援手，定期捐血。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altLang="zh-TW" sz="2000" b="0" dirty="0" smtClean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altLang="zh-TW" sz="2000" b="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45654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</a:rPr>
                        <a:t>培養學生的同理心和關愛他人的態度。</a:t>
                      </a:r>
                      <a:endParaRPr lang="en-US" altLang="zh-TW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</a:rPr>
                        <a:t>幫助學生進行多角度分析，提高對正面價值觀和態度的認識。</a:t>
                      </a:r>
                      <a:endParaRPr lang="zh-TW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0661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價值觀和態度</a:t>
                      </a:r>
                      <a:r>
                        <a:rPr lang="en-US" altLang="zh-TW" sz="2400" b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同理心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en-US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關愛、尊重生命、承擔</a:t>
                      </a:r>
                      <a:endParaRPr lang="zh-TW" alt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164288" y="608086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 smtClean="0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832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332656"/>
            <a:ext cx="8784976" cy="817437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91680" y="1356598"/>
            <a:ext cx="6408712" cy="44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TW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TW" sz="1700" kern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zh-TW" altLang="zh-HK" sz="1700" u="sng" kern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是一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位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中六學生，他的志願是考入醫學院，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將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來成為一位醫生。因為醫學院取錄條件非常高，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小文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自從升上高中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已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開始準備，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把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所有時間都花在溫習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TW" sz="1700" kern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zh-TW" altLang="zh-HK" sz="1700" u="sng" kern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宜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是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小文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的好同學，患有重型地中海貧血症，終身需要定期輸血才能維持生命。</a:t>
            </a:r>
          </a:p>
          <a:p>
            <a:pPr marR="5461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HK" sz="1700" kern="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DSE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考試前一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天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正當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小文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為考試作最後衝刺，手機突然傳來學生會的短訊呼籲，稱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小宜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病危，可是血庫所能供應血液數量不足以滿足短期內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小宜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急需輸血的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需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要。學生會呼籲相同血型的同學前往捐血，只有一名同學回覆即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日會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前往捐血，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而</a:t>
            </a:r>
            <a:r>
              <a:rPr lang="zh-TW" altLang="zh-HK" sz="1700" u="sng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小文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血型</a:t>
            </a:r>
            <a:r>
              <a:rPr lang="zh-HK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與小宜</a:t>
            </a:r>
            <a:r>
              <a:rPr lang="zh-TW" altLang="zh-HK" sz="1700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吻合……</a:t>
            </a:r>
            <a:r>
              <a:rPr lang="zh-TW" altLang="zh-HK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zh-TW" altLang="zh-HK" kern="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7543800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情境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：</a:t>
            </a:r>
            <a:r>
              <a:rPr lang="zh-TW" altLang="zh-HK" sz="3600" b="1" u="sng" dirty="0" smtClean="0"/>
              <a:t>小</a:t>
            </a:r>
            <a:r>
              <a:rPr lang="zh-TW" altLang="zh-HK" sz="3600" b="1" u="sng" dirty="0"/>
              <a:t>文</a:t>
            </a:r>
            <a:r>
              <a:rPr lang="zh-TW" altLang="zh-HK" sz="3600" b="1" dirty="0"/>
              <a:t>的抉擇</a:t>
            </a:r>
            <a:endParaRPr lang="zh-HK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655674" y="657878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 smtClean="0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38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3607" y="310956"/>
            <a:ext cx="6316490" cy="1143000"/>
          </a:xfrm>
        </p:spPr>
        <p:txBody>
          <a:bodyPr>
            <a:normAutofit/>
          </a:bodyPr>
          <a:lstStyle/>
          <a:p>
            <a:r>
              <a:rPr lang="zh-TW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539552" y="1444872"/>
            <a:ext cx="77357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zh-HK" sz="2800" dirty="0"/>
              <a:t>如果你是</a:t>
            </a:r>
            <a:r>
              <a:rPr lang="zh-TW" altLang="zh-HK" sz="2800" u="sng" dirty="0"/>
              <a:t>小文</a:t>
            </a:r>
            <a:r>
              <a:rPr lang="zh-TW" altLang="zh-HK" sz="2800" dirty="0"/>
              <a:t>，你會捐血給</a:t>
            </a:r>
            <a:r>
              <a:rPr lang="zh-TW" altLang="zh-HK" sz="2800" u="sng" dirty="0"/>
              <a:t>小宜</a:t>
            </a:r>
            <a:r>
              <a:rPr lang="zh-TW" altLang="zh-HK" sz="2800" dirty="0"/>
              <a:t>嗎？</a:t>
            </a:r>
            <a:r>
              <a:rPr lang="zh-HK" altLang="zh-HK" sz="2800" dirty="0"/>
              <a:t>為</a:t>
            </a:r>
            <a:r>
              <a:rPr lang="zh-TW" altLang="zh-HK" sz="2800" dirty="0"/>
              <a:t>甚麼？你</a:t>
            </a:r>
            <a:r>
              <a:rPr lang="zh-HK" altLang="zh-HK" sz="2800" dirty="0"/>
              <a:t>會</a:t>
            </a:r>
            <a:r>
              <a:rPr lang="zh-TW" altLang="zh-HK" sz="2800" dirty="0"/>
              <a:t>考慮甚麼</a:t>
            </a:r>
            <a:r>
              <a:rPr lang="zh-TW" altLang="zh-HK" sz="2800" dirty="0" smtClean="0"/>
              <a:t>？</a:t>
            </a:r>
            <a:endParaRPr lang="en-US" altLang="zh-TW" sz="2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HK" altLang="zh-HK" sz="2800" dirty="0" smtClean="0"/>
              <a:t>如</a:t>
            </a:r>
            <a:r>
              <a:rPr lang="zh-TW" altLang="zh-HK" sz="2800" dirty="0"/>
              <a:t>果對</a:t>
            </a:r>
            <a:r>
              <a:rPr lang="zh-HK" altLang="zh-HK" sz="2800" dirty="0"/>
              <a:t>方</a:t>
            </a:r>
            <a:r>
              <a:rPr lang="zh-TW" altLang="zh-HK" sz="2800" dirty="0"/>
              <a:t>是陌生人</a:t>
            </a:r>
            <a:r>
              <a:rPr lang="zh-TW" altLang="zh-HK" sz="2800" dirty="0" smtClean="0"/>
              <a:t>，你</a:t>
            </a:r>
            <a:r>
              <a:rPr lang="zh-TW" altLang="zh-HK" sz="2800" dirty="0"/>
              <a:t>願意為他們伸出援手嗎？ 為甚麼？</a:t>
            </a:r>
            <a:endParaRPr lang="en-US" altLang="zh-TW" sz="2800" dirty="0">
              <a:latin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549343"/>
            <a:ext cx="3195543" cy="219029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631832" y="646264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 smtClean="0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970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764704"/>
            <a:ext cx="8784976" cy="81743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1124128"/>
            <a:ext cx="75438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情境</a:t>
            </a:r>
            <a:r>
              <a:rPr lang="en-US" altLang="zh-TW" sz="3600" b="1" dirty="0" smtClean="0"/>
              <a:t>2</a:t>
            </a:r>
            <a:r>
              <a:rPr lang="zh-TW" altLang="zh-HK" sz="3600" b="1" dirty="0" smtClean="0"/>
              <a:t>：捐血的阻礙</a:t>
            </a:r>
            <a:endParaRPr lang="zh-HK" altLang="en-US" sz="36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13380"/>
              </p:ext>
            </p:extLst>
          </p:nvPr>
        </p:nvGraphicFramePr>
        <p:xfrm>
          <a:off x="1979712" y="2112776"/>
          <a:ext cx="6336705" cy="3840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val="429233095"/>
                    </a:ext>
                  </a:extLst>
                </a:gridCol>
              </a:tblGrid>
              <a:tr h="38164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	</a:t>
                      </a:r>
                      <a:r>
                        <a:rPr lang="zh-TW" altLang="zh-HK" sz="2400" b="0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小芳</a:t>
                      </a:r>
                      <a:r>
                        <a:rPr lang="zh-TW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</a:t>
                      </a:r>
                      <a:r>
                        <a:rPr lang="zh-TW" altLang="zh-HK" sz="2400" b="0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小明</a:t>
                      </a:r>
                      <a:r>
                        <a:rPr lang="zh-TW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是同班同學。</a:t>
                      </a:r>
                      <a:r>
                        <a:rPr lang="zh-HK" altLang="zh-HK" sz="2400" b="0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小芳</a:t>
                      </a:r>
                      <a:r>
                        <a:rPr lang="zh-TW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自初中開始，已經常協助老師舉辦相關的捐血活動，鼓勵同學們積極參與。到了中四的時候，他們一起報名參加捐血活動。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	</a:t>
                      </a:r>
                      <a:r>
                        <a:rPr lang="zh-TW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他們</a:t>
                      </a:r>
                      <a:r>
                        <a:rPr lang="zh-HK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</a:t>
                      </a:r>
                      <a:r>
                        <a:rPr lang="zh-TW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捐血</a:t>
                      </a:r>
                      <a:r>
                        <a:rPr lang="zh-HK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</a:t>
                      </a:r>
                      <a:r>
                        <a:rPr lang="zh-TW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，分別填寫問</a:t>
                      </a:r>
                      <a:r>
                        <a:rPr lang="zh-HK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卷</a:t>
                      </a:r>
                      <a:r>
                        <a:rPr lang="zh-TW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，再面見</a:t>
                      </a:r>
                      <a:r>
                        <a:rPr lang="zh-HK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護</a:t>
                      </a:r>
                      <a:r>
                        <a:rPr lang="zh-TW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士。</a:t>
                      </a:r>
                      <a:r>
                        <a:rPr lang="zh-TW" altLang="zh-HK" sz="2400" b="0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</a:t>
                      </a:r>
                      <a:r>
                        <a:rPr lang="zh-HK" altLang="zh-HK" sz="2400" b="0" u="sng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明</a:t>
                      </a:r>
                      <a:r>
                        <a:rPr lang="zh-TW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順利可以捐血</a:t>
                      </a:r>
                      <a:r>
                        <a:rPr lang="zh-HK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但小</a:t>
                      </a:r>
                      <a:r>
                        <a:rPr lang="zh-HK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芳</a:t>
                      </a:r>
                      <a:r>
                        <a:rPr lang="zh-TW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卻被告知不能捐血</a:t>
                      </a:r>
                      <a:r>
                        <a:rPr lang="en-US" altLang="zh-HK" sz="24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… 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1555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55674" y="657878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 smtClean="0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607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755576" y="971155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TW" altLang="en-US" sz="2800" dirty="0" smtClean="0"/>
              <a:t>若要成功捐血，可以做</a:t>
            </a:r>
            <a:r>
              <a:rPr lang="zh-TW" altLang="en-US" sz="2800" dirty="0"/>
              <a:t>什麼令過程更順暢？</a:t>
            </a:r>
            <a:endParaRPr lang="en-US" altLang="zh-TW" sz="2800" dirty="0"/>
          </a:p>
        </p:txBody>
      </p:sp>
      <p:sp>
        <p:nvSpPr>
          <p:cNvPr id="6" name="矩形 5"/>
          <p:cNvSpPr/>
          <p:nvPr/>
        </p:nvSpPr>
        <p:spPr>
          <a:xfrm>
            <a:off x="395536" y="116632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spc="50" dirty="0" smtClean="0">
                <a:ln w="9525" cmpd="sng">
                  <a:solidFill>
                    <a:srgbClr val="B82D2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82D2F">
                      <a:alpha val="40000"/>
                    </a:srgbClr>
                  </a:glow>
                </a:effectLst>
                <a:latin typeface="微軟正黑體" panose="020B0604030504040204" pitchFamily="34" charset="-120"/>
                <a:cs typeface="+mj-cs"/>
              </a:rPr>
              <a:t>討論</a:t>
            </a:r>
            <a:endParaRPr lang="zh-TW" altLang="en-US" dirty="0"/>
          </a:p>
        </p:txBody>
      </p:sp>
      <p:sp>
        <p:nvSpPr>
          <p:cNvPr id="7" name="文字方塊 3"/>
          <p:cNvSpPr txBox="1"/>
          <p:nvPr/>
        </p:nvSpPr>
        <p:spPr>
          <a:xfrm>
            <a:off x="1115616" y="623731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 smtClean="0"/>
              <a:t>Image:freepik.com</a:t>
            </a:r>
            <a:endParaRPr lang="zh-HK" altLang="en-US" sz="1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4592050"/>
              </p:ext>
            </p:extLst>
          </p:nvPr>
        </p:nvGraphicFramePr>
        <p:xfrm>
          <a:off x="1403648" y="1794901"/>
          <a:ext cx="5760640" cy="486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108714"/>
            <a:ext cx="322415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04"/>
            <a:ext cx="9144000" cy="68273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40632" y="3717032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短片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7504" y="65151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 smtClean="0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935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81" y="621448"/>
            <a:ext cx="8649919" cy="5860319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4C4E53-42B1-4CB9-A306-8CEE7797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8</a:t>
            </a:fld>
            <a:endParaRPr lang="zh-TW" altLang="en-US" dirty="0"/>
          </a:p>
        </p:txBody>
      </p:sp>
      <p:pic>
        <p:nvPicPr>
          <p:cNvPr id="7" name="內容版面配置區 6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088" y="1345437"/>
            <a:ext cx="5651942" cy="296209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7504" y="65151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 smtClean="0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178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1325563"/>
          </a:xfrm>
        </p:spPr>
        <p:txBody>
          <a:bodyPr>
            <a:normAutofit/>
          </a:bodyPr>
          <a:lstStyle/>
          <a:p>
            <a:r>
              <a:rPr lang="zh-TW" alt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總結</a:t>
            </a:r>
            <a:endParaRPr lang="zh-HK" alt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74429"/>
            <a:ext cx="8208912" cy="30963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社會上很多熱心的人都願意為有需要人士施以援手，體現出「施比受更有福」的精神</a:t>
            </a:r>
            <a:r>
              <a:rPr lang="zh-TW" alt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。</a:t>
            </a:r>
            <a:endParaRPr lang="en-US" altLang="zh-TW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我們</a:t>
            </a: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應主動關懷那些需要幫助的人，特別是遭遇不幸的人，了解他們的需要並適時伸出援手</a:t>
            </a:r>
            <a:r>
              <a:rPr lang="zh-TW" alt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。</a:t>
            </a:r>
            <a:endParaRPr lang="en-US" altLang="zh-TW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同學要成功捐血，一定要做足準備功夫，以免錯失良機。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4149080"/>
            <a:ext cx="1394197" cy="25884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4309892"/>
            <a:ext cx="2160240" cy="261553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7504" y="6515103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 smtClean="0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40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醫療設計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0_TF02901024_TF02901024.potx" id="{5BEDBE36-C3BF-432D-BC77-D3598E0CD57F}" vid="{6885786E-C176-499E-B5E4-266BF6C92072}"/>
    </a:ext>
  </a:extLst>
</a:theme>
</file>

<file path=ppt/theme/theme2.xml><?xml version="1.0" encoding="utf-8"?>
<a:theme xmlns:a="http://schemas.openxmlformats.org/drawingml/2006/main" name="Office 佈景主題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醫療設計簡報 (寬螢幕)</Template>
  <TotalTime>962</TotalTime>
  <Words>874</Words>
  <Application>Microsoft Office PowerPoint</Application>
  <PresentationFormat>On-screen Show (4:3)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Microsoft JhengHei UI</vt:lpstr>
      <vt:lpstr>微軟正黑體</vt:lpstr>
      <vt:lpstr>新細明體</vt:lpstr>
      <vt:lpstr>新細明體</vt:lpstr>
      <vt:lpstr>Arial</vt:lpstr>
      <vt:lpstr>Calibri</vt:lpstr>
      <vt:lpstr>Franklin Gothic Medium</vt:lpstr>
      <vt:lpstr>Times New Roman</vt:lpstr>
      <vt:lpstr>Wingdings</vt:lpstr>
      <vt:lpstr>醫療設計 16x9</vt:lpstr>
      <vt:lpstr>  生活事件事例 </vt:lpstr>
      <vt:lpstr>學習重點</vt:lpstr>
      <vt:lpstr>情境1：小文的抉擇</vt:lpstr>
      <vt:lpstr>反思問題</vt:lpstr>
      <vt:lpstr>情境2：捐血的阻礙</vt:lpstr>
      <vt:lpstr>PowerPoint Presentation</vt:lpstr>
      <vt:lpstr>PowerPoint Presentation</vt:lpstr>
      <vt:lpstr>PowerPoint Presentation</vt:lpstr>
      <vt:lpstr>總結</vt:lpstr>
      <vt:lpstr>PowerPoint Presentation</vt:lpstr>
      <vt:lpstr>捐血須知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捐血</dc:title>
  <dc:creator>NG, Shun-tak Derrick</dc:creator>
  <cp:lastModifiedBy>LO, Yee-man</cp:lastModifiedBy>
  <cp:revision>36</cp:revision>
  <dcterms:created xsi:type="dcterms:W3CDTF">2020-04-09T03:42:20Z</dcterms:created>
  <dcterms:modified xsi:type="dcterms:W3CDTF">2020-12-21T04:15:02Z</dcterms:modified>
</cp:coreProperties>
</file>