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59" r:id="rId3"/>
    <p:sldId id="260" r:id="rId4"/>
    <p:sldId id="292" r:id="rId5"/>
    <p:sldId id="261" r:id="rId6"/>
    <p:sldId id="291" r:id="rId7"/>
    <p:sldId id="296" r:id="rId8"/>
    <p:sldId id="293" r:id="rId9"/>
    <p:sldId id="263" r:id="rId10"/>
    <p:sldId id="269" r:id="rId11"/>
    <p:sldId id="270" r:id="rId12"/>
    <p:sldId id="294" r:id="rId13"/>
    <p:sldId id="295" r:id="rId14"/>
    <p:sldId id="290" r:id="rId15"/>
    <p:sldId id="271" r:id="rId16"/>
    <p:sldId id="272" r:id="rId17"/>
    <p:sldId id="288" r:id="rId18"/>
    <p:sldId id="275" r:id="rId19"/>
    <p:sldId id="280" r:id="rId20"/>
    <p:sldId id="274" r:id="rId21"/>
    <p:sldId id="276" r:id="rId22"/>
    <p:sldId id="281" r:id="rId23"/>
    <p:sldId id="289" r:id="rId24"/>
    <p:sldId id="297" r:id="rId25"/>
    <p:sldId id="282" r:id="rId26"/>
  </p:sldIdLst>
  <p:sldSz cx="9144000" cy="6858000" type="screen4x3"/>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96888"/>
          </a:xfrm>
          <a:prstGeom prst="rect">
            <a:avLst/>
          </a:prstGeom>
        </p:spPr>
        <p:txBody>
          <a:bodyPr vert="horz" lIns="91440" tIns="45720" rIns="91440" bIns="45720" rtlCol="0"/>
          <a:lstStyle>
            <a:lvl1pPr algn="r">
              <a:defRPr sz="1200"/>
            </a:lvl1pPr>
          </a:lstStyle>
          <a:p>
            <a:fld id="{9CCBAA1A-83AB-42E9-88C1-FE19963BC183}" type="datetimeFigureOut">
              <a:rPr lang="zh-TW" altLang="en-US" smtClean="0"/>
              <a:pPr/>
              <a:t>2013/11/12</a:t>
            </a:fld>
            <a:endParaRPr lang="zh-TW" altLang="en-US"/>
          </a:p>
        </p:txBody>
      </p:sp>
      <p:sp>
        <p:nvSpPr>
          <p:cNvPr id="4" name="頁尾版面配置區 3"/>
          <p:cNvSpPr>
            <a:spLocks noGrp="1"/>
          </p:cNvSpPr>
          <p:nvPr>
            <p:ph type="ftr" sz="quarter" idx="2"/>
          </p:nvPr>
        </p:nvSpPr>
        <p:spPr>
          <a:xfrm>
            <a:off x="0" y="9428163"/>
            <a:ext cx="29718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9428163"/>
            <a:ext cx="2971800" cy="496887"/>
          </a:xfrm>
          <a:prstGeom prst="rect">
            <a:avLst/>
          </a:prstGeom>
        </p:spPr>
        <p:txBody>
          <a:bodyPr vert="horz" lIns="91440" tIns="45720" rIns="91440" bIns="45720" rtlCol="0" anchor="b"/>
          <a:lstStyle>
            <a:lvl1pPr algn="r">
              <a:defRPr sz="1200"/>
            </a:lvl1pPr>
          </a:lstStyle>
          <a:p>
            <a:fld id="{88230344-A3AA-41BA-BD62-D0A82564DA5B}" type="slidenum">
              <a:rPr lang="zh-TW" altLang="en-US" smtClean="0"/>
              <a:pPr/>
              <a:t>‹#›</a:t>
            </a:fld>
            <a:endParaRPr lang="zh-TW" altLang="en-US"/>
          </a:p>
        </p:txBody>
      </p:sp>
    </p:spTree>
    <p:extLst>
      <p:ext uri="{BB962C8B-B14F-4D97-AF65-F5344CB8AC3E}">
        <p14:creationId xmlns:p14="http://schemas.microsoft.com/office/powerpoint/2010/main" val="477117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8CAABFF8-3DE6-4CCE-9D70-1689B2FA9CE3}" type="datetimeFigureOut">
              <a:rPr lang="zh-TW" altLang="en-US" smtClean="0"/>
              <a:pPr/>
              <a:t>2013/11/12</a:t>
            </a:fld>
            <a:endParaRPr lang="zh-TW" altLang="en-US"/>
          </a:p>
        </p:txBody>
      </p:sp>
      <p:sp>
        <p:nvSpPr>
          <p:cNvPr id="4" name="投影片圖像版面配置區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715153"/>
            <a:ext cx="5486400" cy="4466987"/>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60BA8F95-6102-4F07-9AB7-AD94158D5B51}" type="slidenum">
              <a:rPr lang="zh-TW" altLang="en-US" smtClean="0"/>
              <a:pPr/>
              <a:t>‹#›</a:t>
            </a:fld>
            <a:endParaRPr lang="zh-TW" altLang="en-US"/>
          </a:p>
        </p:txBody>
      </p:sp>
    </p:spTree>
    <p:extLst>
      <p:ext uri="{BB962C8B-B14F-4D97-AF65-F5344CB8AC3E}">
        <p14:creationId xmlns:p14="http://schemas.microsoft.com/office/powerpoint/2010/main" val="1140309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45989-4074-41BE-94D4-F258CAFC4CCD}" type="datetime1">
              <a:rPr lang="en-US" altLang="zh-TW"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129D2C-9583-4456-A1C4-90BFEC8C8DFD}" type="datetime1">
              <a:rPr lang="en-US" altLang="zh-TW"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F03CAA-6E76-4296-A942-B48775CA4E40}" type="datetime1">
              <a:rPr lang="en-US" altLang="zh-TW"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C8F1B8-7FCF-4BA0-BD6C-0EC97F3269EE}" type="datetime1">
              <a:rPr lang="en-US" altLang="zh-TW"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B5BD2F-C546-4594-90F9-E87102A1BCDD}" type="datetime1">
              <a:rPr lang="en-US" altLang="zh-TW" smtClean="0"/>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AE63D-8ADF-450D-93C8-6A824D796B66}" type="datetime1">
              <a:rPr lang="en-US" altLang="zh-TW"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C80708-E85F-432A-8FE4-53AC3B2B2B4E}" type="datetime1">
              <a:rPr lang="en-US" altLang="zh-TW" smtClean="0"/>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078DDC-B618-4FC0-8B4D-834CF7182427}" type="datetime1">
              <a:rPr lang="en-US" altLang="zh-TW" smtClean="0"/>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69183-9DD0-422B-ACDF-EA4CB9DB53BD}" type="datetime1">
              <a:rPr lang="en-US" altLang="zh-TW" smtClean="0"/>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930985-2A03-4742-93FB-4ACA08DD0A6A}" type="datetime1">
              <a:rPr lang="en-US" altLang="zh-TW"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EC953-4C21-4391-A18E-9525410896FC}" type="datetime1">
              <a:rPr lang="en-US" altLang="zh-TW" smtClean="0"/>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9A4E7-07ED-40E3-B49D-CCE47FC0AF3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7094F2-BB84-4BA9-9E57-8852D6ECE00A}" type="datetime1">
              <a:rPr lang="en-US" altLang="zh-TW" smtClean="0"/>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A9A4E7-07ED-40E3-B49D-CCE47FC0AF3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had.gov.hk/rru/tc_chi/home/index.html" TargetMode="External"/><Relationship Id="rId2" Type="http://schemas.openxmlformats.org/officeDocument/2006/relationships/hyperlink" Target="http://www.had.gov.hk/tc/public_services/services_for_new_arrivals_from_the_mainland/arrival.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liberalstudies.tv/hongkong/ls_hongkong_55.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ensus2011.gov.hk/tc/publication-feature-article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jpeg"/><Relationship Id="rId2" Type="http://schemas.openxmlformats.org/officeDocument/2006/relationships/image" Target="../media/image12.wmf"/><Relationship Id="rId1" Type="http://schemas.openxmlformats.org/officeDocument/2006/relationships/slideLayout" Target="../slideLayouts/slideLayout2.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wm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G:\EDB_ST\2013年支援何壽南小學\2013年何小試教教案\KS2_social_我與不同文化背景的人\resource\圖\不同種族的人.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95536" y="1051837"/>
            <a:ext cx="5688632" cy="5617523"/>
          </a:xfrm>
          <a:prstGeom prst="rect">
            <a:avLst/>
          </a:prstGeom>
          <a:noFill/>
        </p:spPr>
      </p:pic>
      <p:pic>
        <p:nvPicPr>
          <p:cNvPr id="5" name="Picture 10" descr="C:\Users\candicepywong\AppData\Local\Microsoft\Windows\Temporary Internet Files\Content.IE5\UQML1QV4\MP900430643[1].jpg"/>
          <p:cNvPicPr>
            <a:picLocks noChangeAspect="1" noChangeArrowheads="1"/>
          </p:cNvPicPr>
          <p:nvPr/>
        </p:nvPicPr>
        <p:blipFill>
          <a:blip r:embed="rId3" cstate="print"/>
          <a:srcRect/>
          <a:stretch>
            <a:fillRect/>
          </a:stretch>
        </p:blipFill>
        <p:spPr bwMode="auto">
          <a:xfrm>
            <a:off x="395536" y="0"/>
            <a:ext cx="5688632" cy="6857999"/>
          </a:xfrm>
          <a:prstGeom prst="rect">
            <a:avLst/>
          </a:prstGeom>
          <a:noFill/>
        </p:spPr>
      </p:pic>
      <p:sp>
        <p:nvSpPr>
          <p:cNvPr id="4" name="標題 1"/>
          <p:cNvSpPr>
            <a:spLocks noGrp="1"/>
          </p:cNvSpPr>
          <p:nvPr>
            <p:ph type="ctrTitle"/>
          </p:nvPr>
        </p:nvSpPr>
        <p:spPr>
          <a:xfrm>
            <a:off x="3311525" y="-171400"/>
            <a:ext cx="5832475" cy="1828800"/>
          </a:xfrm>
        </p:spPr>
        <p:txBody>
          <a:bodyPr>
            <a:normAutofit/>
          </a:bodyPr>
          <a:lstStyle/>
          <a:p>
            <a:pPr eaLnBrk="1" hangingPunct="1">
              <a:defRPr/>
            </a:pPr>
            <a:r>
              <a:rPr lang="zh-TW" altLang="en-US" sz="4000" b="1" dirty="0" smtClean="0">
                <a:solidFill>
                  <a:srgbClr val="002060"/>
                </a:solidFill>
                <a:ea typeface="新細明體" pitchFamily="18" charset="-120"/>
              </a:rPr>
              <a:t>我與不同文化背景的人</a:t>
            </a:r>
            <a:endParaRPr lang="zh-HK" altLang="en-US" sz="4000" b="1" dirty="0" smtClean="0">
              <a:solidFill>
                <a:srgbClr val="002060"/>
              </a:solidFill>
              <a:ea typeface="新細明體" pitchFamily="18" charset="-120"/>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graphicFrame>
        <p:nvGraphicFramePr>
          <p:cNvPr id="6" name="表格 3"/>
          <p:cNvGraphicFramePr>
            <a:graphicFrameLocks noGrp="1"/>
          </p:cNvGraphicFramePr>
          <p:nvPr/>
        </p:nvGraphicFramePr>
        <p:xfrm>
          <a:off x="827584" y="1628800"/>
          <a:ext cx="7416824" cy="1728192"/>
        </p:xfrm>
        <a:graphic>
          <a:graphicData uri="http://schemas.openxmlformats.org/drawingml/2006/table">
            <a:tbl>
              <a:tblPr/>
              <a:tblGrid>
                <a:gridCol w="7416824"/>
              </a:tblGrid>
              <a:tr h="1728192">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r>
                        <a:rPr lang="zh-TW" altLang="en-US" sz="2800" b="1" kern="1200" dirty="0" smtClean="0">
                          <a:solidFill>
                            <a:srgbClr val="C00000"/>
                          </a:solidFill>
                          <a:latin typeface="+mn-lt"/>
                          <a:ea typeface="+mn-ea"/>
                          <a:cs typeface="+mn-cs"/>
                        </a:rPr>
                        <a:t>內地青少年移居香港生活的個案</a:t>
                      </a:r>
                      <a:endParaRPr lang="en-US" altLang="zh-TW" sz="2800" b="1" kern="1200" dirty="0" smtClean="0">
                        <a:solidFill>
                          <a:srgbClr val="C00000"/>
                        </a:solidFill>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TW" sz="800" b="1" kern="1200" dirty="0" smtClean="0">
                        <a:solidFill>
                          <a:srgbClr val="C00000"/>
                        </a:solidFill>
                        <a:latin typeface="+mn-lt"/>
                        <a:ea typeface="+mn-ea"/>
                        <a:cs typeface="+mn-cs"/>
                      </a:endParaRPr>
                    </a:p>
                    <a:p>
                      <a:pPr lvl="0">
                        <a:buFont typeface="Wingdings" pitchFamily="2" charset="2"/>
                        <a:buNone/>
                      </a:pPr>
                      <a:r>
                        <a:rPr lang="zh-TW" altLang="en-US" sz="2800" b="1" kern="1200" dirty="0" smtClean="0">
                          <a:solidFill>
                            <a:schemeClr val="tx1"/>
                          </a:solidFill>
                          <a:latin typeface="Segoe Print"/>
                          <a:ea typeface="+mn-ea"/>
                          <a:cs typeface="+mn-cs"/>
                        </a:rPr>
                        <a:t>     派發「生命中的天使」工作紙，同學細心閱讀後，小組四人在組內討論。</a:t>
                      </a:r>
                      <a:endParaRPr lang="en-US" sz="16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3" name="投影片編號版面配置區 2"/>
          <p:cNvSpPr>
            <a:spLocks noGrp="1"/>
          </p:cNvSpPr>
          <p:nvPr>
            <p:ph type="sldNum" sz="quarter" idx="12"/>
          </p:nvPr>
        </p:nvSpPr>
        <p:spPr/>
        <p:txBody>
          <a:bodyPr/>
          <a:lstStyle/>
          <a:p>
            <a:fld id="{46A9A4E7-07ED-40E3-B49D-CCE47FC0AF30}"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sp>
        <p:nvSpPr>
          <p:cNvPr id="7" name="矩形 6"/>
          <p:cNvSpPr/>
          <p:nvPr/>
        </p:nvSpPr>
        <p:spPr>
          <a:xfrm>
            <a:off x="395536" y="1196752"/>
            <a:ext cx="8424936" cy="1815882"/>
          </a:xfrm>
          <a:prstGeom prst="rect">
            <a:avLst/>
          </a:prstGeom>
        </p:spPr>
        <p:txBody>
          <a:bodyPr wrap="square">
            <a:spAutoFit/>
          </a:bodyPr>
          <a:lstStyle/>
          <a:p>
            <a:pPr lvl="0">
              <a:buFont typeface="Wingdings" pitchFamily="2" charset="2"/>
              <a:buChar char="Ø"/>
              <a:defRPr/>
            </a:pPr>
            <a:r>
              <a:rPr lang="zh-HK" altLang="zh-TW" sz="2800" b="1" dirty="0" smtClean="0">
                <a:latin typeface="Segoe Print"/>
              </a:rPr>
              <a:t>香港與內地有不同的文化背景，小佑移居香港初期，</a:t>
            </a:r>
            <a:endParaRPr lang="en-US" altLang="zh-HK" sz="2800" b="1" dirty="0" smtClean="0">
              <a:latin typeface="Segoe Print"/>
            </a:endParaRPr>
          </a:p>
          <a:p>
            <a:pPr lvl="0">
              <a:defRPr/>
            </a:pPr>
            <a:r>
              <a:rPr lang="en-US" altLang="zh-HK" sz="2800" b="1" dirty="0" smtClean="0">
                <a:latin typeface="Segoe Print"/>
              </a:rPr>
              <a:t>  </a:t>
            </a:r>
            <a:r>
              <a:rPr lang="zh-HK" altLang="zh-TW" sz="2800" b="1" dirty="0" smtClean="0">
                <a:latin typeface="Segoe Print"/>
              </a:rPr>
              <a:t>他甚麼也不習慣，想像你是小佑，</a:t>
            </a:r>
            <a:r>
              <a:rPr lang="zh-TW" altLang="en-US" sz="2800" b="1" dirty="0" smtClean="0">
                <a:latin typeface="Segoe Print"/>
              </a:rPr>
              <a:t>以</a:t>
            </a:r>
            <a:r>
              <a:rPr lang="zh-TW" altLang="en-US" sz="2800" b="1" i="1" u="sng" dirty="0" smtClean="0">
                <a:latin typeface="Segoe Print"/>
              </a:rPr>
              <a:t>第一身</a:t>
            </a:r>
            <a:r>
              <a:rPr lang="zh-TW" altLang="en-US" sz="2800" b="1" dirty="0" smtClean="0">
                <a:latin typeface="Segoe Print"/>
              </a:rPr>
              <a:t>講述</a:t>
            </a:r>
            <a:r>
              <a:rPr lang="zh-TW" altLang="zh-TW" sz="2800" b="1" dirty="0" smtClean="0">
                <a:latin typeface="Segoe Print"/>
              </a:rPr>
              <a:t>在</a:t>
            </a:r>
            <a:endParaRPr lang="en-US" altLang="zh-TW" sz="2800" b="1" dirty="0" smtClean="0">
              <a:latin typeface="Segoe Print"/>
            </a:endParaRPr>
          </a:p>
          <a:p>
            <a:pPr lvl="0">
              <a:defRPr/>
            </a:pPr>
            <a:r>
              <a:rPr lang="en-US" altLang="zh-TW" sz="2800" b="1" dirty="0" smtClean="0">
                <a:latin typeface="Segoe Print"/>
              </a:rPr>
              <a:t>  </a:t>
            </a:r>
            <a:r>
              <a:rPr lang="zh-TW" altLang="zh-TW" sz="2800" b="1" dirty="0" smtClean="0">
                <a:latin typeface="Segoe Print"/>
              </a:rPr>
              <a:t>香港生活，在社交、學習方面會遇上</a:t>
            </a:r>
            <a:r>
              <a:rPr lang="zh-TW" altLang="en-US" sz="2800" b="1" dirty="0" smtClean="0">
                <a:latin typeface="Segoe Print"/>
              </a:rPr>
              <a:t>的</a:t>
            </a:r>
            <a:r>
              <a:rPr lang="zh-TW" altLang="zh-TW" sz="2800" b="1" dirty="0" smtClean="0">
                <a:latin typeface="Segoe Print"/>
              </a:rPr>
              <a:t>適應問題</a:t>
            </a:r>
            <a:r>
              <a:rPr lang="zh-TW" altLang="en-US" sz="2800" b="1" dirty="0" smtClean="0">
                <a:latin typeface="Segoe Print"/>
              </a:rPr>
              <a:t>和</a:t>
            </a:r>
            <a:endParaRPr lang="en-US" altLang="zh-TW" sz="2800" b="1" dirty="0" smtClean="0">
              <a:latin typeface="Segoe Print"/>
            </a:endParaRPr>
          </a:p>
          <a:p>
            <a:pPr lvl="0">
              <a:defRPr/>
            </a:pPr>
            <a:r>
              <a:rPr lang="en-US" altLang="zh-TW" sz="2800" b="1" dirty="0" smtClean="0">
                <a:latin typeface="Segoe Print"/>
              </a:rPr>
              <a:t>  </a:t>
            </a:r>
            <a:r>
              <a:rPr lang="zh-TW" altLang="en-US" sz="2800" b="1" dirty="0" smtClean="0">
                <a:latin typeface="Segoe Print"/>
              </a:rPr>
              <a:t>感受。</a:t>
            </a:r>
            <a:endParaRPr lang="en-US" altLang="zh-TW" sz="2800" b="1" dirty="0" smtClean="0">
              <a:latin typeface="Segoe Print"/>
            </a:endParaRPr>
          </a:p>
        </p:txBody>
      </p:sp>
      <p:pic>
        <p:nvPicPr>
          <p:cNvPr id="13314" name="Picture 2" descr="C:\Users\candicepywong\AppData\Local\Microsoft\Windows\Temporary Internet Files\Content.IE5\LESDXNW7\MC900441902[1].wmf"/>
          <p:cNvPicPr>
            <a:picLocks noChangeAspect="1" noChangeArrowheads="1"/>
          </p:cNvPicPr>
          <p:nvPr/>
        </p:nvPicPr>
        <p:blipFill>
          <a:blip r:embed="rId2" cstate="print"/>
          <a:srcRect/>
          <a:stretch>
            <a:fillRect/>
          </a:stretch>
        </p:blipFill>
        <p:spPr bwMode="auto">
          <a:xfrm>
            <a:off x="323528" y="4005064"/>
            <a:ext cx="2088232" cy="2467514"/>
          </a:xfrm>
          <a:prstGeom prst="rect">
            <a:avLst/>
          </a:prstGeom>
          <a:noFill/>
        </p:spPr>
      </p:pic>
      <p:pic>
        <p:nvPicPr>
          <p:cNvPr id="13317" name="Picture 5" descr="C:\Users\candicepywong\AppData\Local\Microsoft\Windows\Temporary Internet Files\Content.IE5\D2I5PENI\MC900429839[1].wmf"/>
          <p:cNvPicPr>
            <a:picLocks noChangeAspect="1" noChangeArrowheads="1"/>
          </p:cNvPicPr>
          <p:nvPr/>
        </p:nvPicPr>
        <p:blipFill>
          <a:blip r:embed="rId3" cstate="print"/>
          <a:srcRect/>
          <a:stretch>
            <a:fillRect/>
          </a:stretch>
        </p:blipFill>
        <p:spPr bwMode="auto">
          <a:xfrm>
            <a:off x="6876256" y="2708920"/>
            <a:ext cx="1612208" cy="1628800"/>
          </a:xfrm>
          <a:prstGeom prst="rect">
            <a:avLst/>
          </a:prstGeom>
          <a:noFill/>
        </p:spPr>
      </p:pic>
      <p:pic>
        <p:nvPicPr>
          <p:cNvPr id="13322" name="Picture 10" descr="C:\Users\candicepywong\AppData\Local\Microsoft\Windows\Temporary Internet Files\Content.IE5\5D43XBOQ\MC900424480[1].wmf"/>
          <p:cNvPicPr>
            <a:picLocks noChangeAspect="1" noChangeArrowheads="1"/>
          </p:cNvPicPr>
          <p:nvPr/>
        </p:nvPicPr>
        <p:blipFill>
          <a:blip r:embed="rId4" cstate="print"/>
          <a:srcRect/>
          <a:stretch>
            <a:fillRect/>
          </a:stretch>
        </p:blipFill>
        <p:spPr bwMode="auto">
          <a:xfrm>
            <a:off x="5508104" y="3573016"/>
            <a:ext cx="1368152" cy="1443352"/>
          </a:xfrm>
          <a:prstGeom prst="rect">
            <a:avLst/>
          </a:prstGeom>
          <a:noFill/>
        </p:spPr>
      </p:pic>
      <p:pic>
        <p:nvPicPr>
          <p:cNvPr id="13323" name="Picture 11" descr="C:\Users\candicepywong\AppData\Local\Microsoft\Windows\Temporary Internet Files\Content.IE5\PZM601K5\MC900423852[1].wmf"/>
          <p:cNvPicPr>
            <a:picLocks noChangeAspect="1" noChangeArrowheads="1"/>
          </p:cNvPicPr>
          <p:nvPr/>
        </p:nvPicPr>
        <p:blipFill>
          <a:blip r:embed="rId5" cstate="print"/>
          <a:srcRect/>
          <a:stretch>
            <a:fillRect/>
          </a:stretch>
        </p:blipFill>
        <p:spPr bwMode="auto">
          <a:xfrm>
            <a:off x="2987824" y="5085184"/>
            <a:ext cx="1080120" cy="1380535"/>
          </a:xfrm>
          <a:prstGeom prst="rect">
            <a:avLst/>
          </a:prstGeom>
          <a:noFill/>
        </p:spPr>
      </p:pic>
      <p:pic>
        <p:nvPicPr>
          <p:cNvPr id="13324" name="Picture 12" descr="C:\Users\candicepywong\AppData\Local\Microsoft\Windows\Temporary Internet Files\Content.IE5\ZCLB6VFH\MC900423165[1].wmf"/>
          <p:cNvPicPr>
            <a:picLocks noChangeAspect="1" noChangeArrowheads="1"/>
          </p:cNvPicPr>
          <p:nvPr/>
        </p:nvPicPr>
        <p:blipFill>
          <a:blip r:embed="rId6" cstate="print"/>
          <a:srcRect/>
          <a:stretch>
            <a:fillRect/>
          </a:stretch>
        </p:blipFill>
        <p:spPr bwMode="auto">
          <a:xfrm>
            <a:off x="4283968" y="4509120"/>
            <a:ext cx="1152128" cy="1152128"/>
          </a:xfrm>
          <a:prstGeom prst="rect">
            <a:avLst/>
          </a:prstGeom>
          <a:noFill/>
        </p:spPr>
      </p:pic>
      <p:sp>
        <p:nvSpPr>
          <p:cNvPr id="22" name="矩形 21"/>
          <p:cNvSpPr/>
          <p:nvPr/>
        </p:nvSpPr>
        <p:spPr>
          <a:xfrm rot="20936923">
            <a:off x="501518" y="3602922"/>
            <a:ext cx="1107996" cy="461665"/>
          </a:xfrm>
          <a:prstGeom prst="rect">
            <a:avLst/>
          </a:prstGeom>
        </p:spPr>
        <p:txBody>
          <a:bodyPr wrap="none">
            <a:spAutoFit/>
          </a:bodyPr>
          <a:lstStyle/>
          <a:p>
            <a:r>
              <a:rPr lang="zh-TW" altLang="zh-TW" sz="2400" b="1" dirty="0" smtClean="0">
                <a:solidFill>
                  <a:srgbClr val="C00000"/>
                </a:solidFill>
                <a:effectLst>
                  <a:outerShdw blurRad="38100" dist="38100" dir="2700000" algn="tl">
                    <a:srgbClr val="000000">
                      <a:alpha val="43137"/>
                    </a:srgbClr>
                  </a:outerShdw>
                </a:effectLst>
                <a:latin typeface="Segoe Print"/>
              </a:rPr>
              <a:t>社交</a:t>
            </a:r>
            <a:r>
              <a:rPr lang="zh-TW" altLang="en-US" sz="2400" b="1" dirty="0" smtClean="0">
                <a:solidFill>
                  <a:srgbClr val="C00000"/>
                </a:solidFill>
                <a:effectLst>
                  <a:outerShdw blurRad="38100" dist="38100" dir="2700000" algn="tl">
                    <a:srgbClr val="000000">
                      <a:alpha val="43137"/>
                    </a:srgbClr>
                  </a:outerShdw>
                </a:effectLst>
                <a:latin typeface="Segoe Print"/>
              </a:rPr>
              <a:t>？</a:t>
            </a:r>
            <a:endParaRPr lang="zh-TW" altLang="en-US" sz="2400" dirty="0">
              <a:solidFill>
                <a:srgbClr val="C00000"/>
              </a:solidFill>
              <a:effectLst>
                <a:outerShdw blurRad="38100" dist="38100" dir="2700000" algn="tl">
                  <a:srgbClr val="000000">
                    <a:alpha val="43137"/>
                  </a:srgbClr>
                </a:outerShdw>
              </a:effectLst>
            </a:endParaRPr>
          </a:p>
        </p:txBody>
      </p:sp>
      <p:sp>
        <p:nvSpPr>
          <p:cNvPr id="23" name="矩形 22"/>
          <p:cNvSpPr/>
          <p:nvPr/>
        </p:nvSpPr>
        <p:spPr>
          <a:xfrm rot="435934">
            <a:off x="1520892" y="3431160"/>
            <a:ext cx="1107996" cy="461665"/>
          </a:xfrm>
          <a:prstGeom prst="rect">
            <a:avLst/>
          </a:prstGeom>
        </p:spPr>
        <p:txBody>
          <a:bodyPr wrap="none">
            <a:spAutoFit/>
          </a:bodyPr>
          <a:lstStyle/>
          <a:p>
            <a:r>
              <a:rPr lang="zh-TW" altLang="zh-TW" sz="2400" b="1" dirty="0" smtClean="0">
                <a:solidFill>
                  <a:srgbClr val="7030A0"/>
                </a:solidFill>
                <a:effectLst>
                  <a:outerShdw blurRad="38100" dist="38100" dir="2700000" algn="tl">
                    <a:srgbClr val="000000">
                      <a:alpha val="43137"/>
                    </a:srgbClr>
                  </a:outerShdw>
                </a:effectLst>
                <a:latin typeface="Segoe Print"/>
              </a:rPr>
              <a:t>學習</a:t>
            </a:r>
            <a:r>
              <a:rPr lang="zh-TW" altLang="en-US" sz="2400" b="1" dirty="0" smtClean="0">
                <a:solidFill>
                  <a:srgbClr val="7030A0"/>
                </a:solidFill>
                <a:effectLst>
                  <a:outerShdw blurRad="38100" dist="38100" dir="2700000" algn="tl">
                    <a:srgbClr val="000000">
                      <a:alpha val="43137"/>
                    </a:srgbClr>
                  </a:outerShdw>
                </a:effectLst>
                <a:latin typeface="Segoe Print"/>
              </a:rPr>
              <a:t>？</a:t>
            </a:r>
            <a:endParaRPr lang="zh-TW" altLang="en-US" sz="2400" dirty="0">
              <a:solidFill>
                <a:srgbClr val="7030A0"/>
              </a:solidFill>
              <a:effectLst>
                <a:outerShdw blurRad="38100" dist="38100" dir="2700000" algn="tl">
                  <a:srgbClr val="000000">
                    <a:alpha val="43137"/>
                  </a:srgbClr>
                </a:outerShdw>
              </a:effectLs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blinds(horizontal)">
                                      <p:cBhvr>
                                        <p:cTn id="7" dur="500"/>
                                        <p:tgtEl>
                                          <p:spTgt spid="133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3323"/>
                                        </p:tgtEl>
                                        <p:attrNameLst>
                                          <p:attrName>style.visibility</p:attrName>
                                        </p:attrNameLst>
                                      </p:cBhvr>
                                      <p:to>
                                        <p:strVal val="visible"/>
                                      </p:to>
                                    </p:set>
                                    <p:animEffect transition="in" filter="checkerboard(across)">
                                      <p:cBhvr>
                                        <p:cTn id="18" dur="500"/>
                                        <p:tgtEl>
                                          <p:spTgt spid="13323"/>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3324"/>
                                        </p:tgtEl>
                                        <p:attrNameLst>
                                          <p:attrName>style.visibility</p:attrName>
                                        </p:attrNameLst>
                                      </p:cBhvr>
                                      <p:to>
                                        <p:strVal val="visible"/>
                                      </p:to>
                                    </p:set>
                                    <p:animEffect transition="in" filter="box(in)">
                                      <p:cBhvr>
                                        <p:cTn id="23" dur="500"/>
                                        <p:tgtEl>
                                          <p:spTgt spid="1332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3322"/>
                                        </p:tgtEl>
                                        <p:attrNameLst>
                                          <p:attrName>style.visibility</p:attrName>
                                        </p:attrNameLst>
                                      </p:cBhvr>
                                      <p:to>
                                        <p:strVal val="visible"/>
                                      </p:to>
                                    </p:set>
                                    <p:animEffect transition="in" filter="box(in)">
                                      <p:cBhvr>
                                        <p:cTn id="28" dur="500"/>
                                        <p:tgtEl>
                                          <p:spTgt spid="13322"/>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3317"/>
                                        </p:tgtEl>
                                        <p:attrNameLst>
                                          <p:attrName>style.visibility</p:attrName>
                                        </p:attrNameLst>
                                      </p:cBhvr>
                                      <p:to>
                                        <p:strVal val="visible"/>
                                      </p:to>
                                    </p:set>
                                    <p:animEffect transition="in" filter="box(in)">
                                      <p:cBhvr>
                                        <p:cTn id="33"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sp>
        <p:nvSpPr>
          <p:cNvPr id="8" name="矩形 7"/>
          <p:cNvSpPr/>
          <p:nvPr/>
        </p:nvSpPr>
        <p:spPr>
          <a:xfrm>
            <a:off x="395536" y="1340768"/>
            <a:ext cx="8424936" cy="954107"/>
          </a:xfrm>
          <a:prstGeom prst="rect">
            <a:avLst/>
          </a:prstGeom>
        </p:spPr>
        <p:txBody>
          <a:bodyPr wrap="square">
            <a:spAutoFit/>
          </a:bodyPr>
          <a:lstStyle/>
          <a:p>
            <a:pPr lvl="0">
              <a:buFont typeface="Wingdings" pitchFamily="2" charset="2"/>
              <a:buChar char="Ø"/>
              <a:defRPr/>
            </a:pPr>
            <a:r>
              <a:rPr lang="zh-HK" altLang="zh-TW" sz="2800" b="1" dirty="0" smtClean="0">
                <a:latin typeface="Segoe Print"/>
              </a:rPr>
              <a:t>小佑面對家庭經濟困難時，同學安慰他，鼓勵他，</a:t>
            </a:r>
            <a:endParaRPr lang="en-US" altLang="zh-HK" sz="2800" b="1" dirty="0" smtClean="0">
              <a:latin typeface="Segoe Print"/>
            </a:endParaRPr>
          </a:p>
          <a:p>
            <a:pPr lvl="0">
              <a:defRPr/>
            </a:pPr>
            <a:r>
              <a:rPr lang="en-US" altLang="zh-HK" sz="2800" b="1" dirty="0" smtClean="0">
                <a:latin typeface="Segoe Print"/>
              </a:rPr>
              <a:t>  </a:t>
            </a:r>
            <a:r>
              <a:rPr lang="zh-HK" altLang="zh-TW" sz="2800" b="1" dirty="0" smtClean="0">
                <a:latin typeface="Segoe Print"/>
              </a:rPr>
              <a:t>想像你是</a:t>
            </a:r>
            <a:r>
              <a:rPr lang="zh-HK" altLang="zh-TW" sz="2800" b="1" i="1" u="sng" dirty="0" smtClean="0">
                <a:latin typeface="Segoe Print"/>
              </a:rPr>
              <a:t>小佑的同學</a:t>
            </a:r>
            <a:r>
              <a:rPr lang="zh-HK" altLang="zh-TW" sz="2800" b="1" dirty="0" smtClean="0">
                <a:latin typeface="Segoe Print"/>
              </a:rPr>
              <a:t>，你會怎樣安慰和鼓勵他？</a:t>
            </a:r>
            <a:endParaRPr lang="en-US" altLang="zh-TW" sz="2800" b="1" dirty="0" smtClean="0">
              <a:latin typeface="Segoe Print"/>
            </a:endParaRPr>
          </a:p>
        </p:txBody>
      </p:sp>
      <p:pic>
        <p:nvPicPr>
          <p:cNvPr id="36866" name="Picture 2" descr="C:\Users\candicepywong\AppData\Local\Microsoft\Windows\Temporary Internet Files\Content.IE5\5D43XBOQ\MC900441755[1].png"/>
          <p:cNvPicPr>
            <a:picLocks noChangeAspect="1" noChangeArrowheads="1"/>
          </p:cNvPicPr>
          <p:nvPr/>
        </p:nvPicPr>
        <p:blipFill>
          <a:blip r:embed="rId2" cstate="print"/>
          <a:srcRect/>
          <a:stretch>
            <a:fillRect/>
          </a:stretch>
        </p:blipFill>
        <p:spPr bwMode="auto">
          <a:xfrm>
            <a:off x="611560" y="2276872"/>
            <a:ext cx="2743200" cy="2743200"/>
          </a:xfrm>
          <a:prstGeom prst="rect">
            <a:avLst/>
          </a:prstGeom>
          <a:noFill/>
        </p:spPr>
      </p:pic>
      <p:pic>
        <p:nvPicPr>
          <p:cNvPr id="36867" name="Picture 3" descr="C:\Users\candicepywong\AppData\Local\Microsoft\Windows\Temporary Internet Files\Content.IE5\PZM601K5\MC900441757[1].png"/>
          <p:cNvPicPr>
            <a:picLocks noChangeAspect="1" noChangeArrowheads="1"/>
          </p:cNvPicPr>
          <p:nvPr/>
        </p:nvPicPr>
        <p:blipFill>
          <a:blip r:embed="rId3" cstate="print"/>
          <a:srcRect/>
          <a:stretch>
            <a:fillRect/>
          </a:stretch>
        </p:blipFill>
        <p:spPr bwMode="auto">
          <a:xfrm>
            <a:off x="5436096" y="2204864"/>
            <a:ext cx="2743200" cy="2743200"/>
          </a:xfrm>
          <a:prstGeom prst="rect">
            <a:avLst/>
          </a:prstGeom>
          <a:noFill/>
        </p:spPr>
      </p:pic>
      <p:pic>
        <p:nvPicPr>
          <p:cNvPr id="36868" name="Picture 4" descr="C:\Users\candicepywong\AppData\Local\Microsoft\Windows\Temporary Internet Files\Content.IE5\ZCLB6VFH\MC900441760[1].png"/>
          <p:cNvPicPr>
            <a:picLocks noChangeAspect="1" noChangeArrowheads="1"/>
          </p:cNvPicPr>
          <p:nvPr/>
        </p:nvPicPr>
        <p:blipFill>
          <a:blip r:embed="rId4" cstate="print"/>
          <a:srcRect/>
          <a:stretch>
            <a:fillRect/>
          </a:stretch>
        </p:blipFill>
        <p:spPr bwMode="auto">
          <a:xfrm>
            <a:off x="2987824" y="4005064"/>
            <a:ext cx="2743200" cy="2743200"/>
          </a:xfrm>
          <a:prstGeom prst="rect">
            <a:avLst/>
          </a:prstGeom>
          <a:noFill/>
        </p:spPr>
      </p:pic>
      <p:sp>
        <p:nvSpPr>
          <p:cNvPr id="2" name="投影片編號版面配置區 1"/>
          <p:cNvSpPr>
            <a:spLocks noGrp="1"/>
          </p:cNvSpPr>
          <p:nvPr>
            <p:ph type="sldNum" sz="quarter" idx="12"/>
          </p:nvPr>
        </p:nvSpPr>
        <p:spPr/>
        <p:txBody>
          <a:bodyPr/>
          <a:lstStyle/>
          <a:p>
            <a:fld id="{46A9A4E7-07ED-40E3-B49D-CCE47FC0AF30}"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sp>
        <p:nvSpPr>
          <p:cNvPr id="9" name="矩形 8"/>
          <p:cNvSpPr/>
          <p:nvPr/>
        </p:nvSpPr>
        <p:spPr>
          <a:xfrm>
            <a:off x="395536" y="1268760"/>
            <a:ext cx="8424936" cy="954107"/>
          </a:xfrm>
          <a:prstGeom prst="rect">
            <a:avLst/>
          </a:prstGeom>
        </p:spPr>
        <p:txBody>
          <a:bodyPr wrap="square">
            <a:spAutoFit/>
          </a:bodyPr>
          <a:lstStyle/>
          <a:p>
            <a:pPr lvl="0">
              <a:buFont typeface="Wingdings" pitchFamily="2" charset="2"/>
              <a:buChar char="Ø"/>
              <a:defRPr/>
            </a:pPr>
            <a:r>
              <a:rPr lang="zh-HK" altLang="zh-TW" sz="2800" b="1" dirty="0" smtClean="0">
                <a:latin typeface="Segoe Print"/>
              </a:rPr>
              <a:t>小佑由內地移居香港，面對種種適應的問題，但最</a:t>
            </a:r>
            <a:endParaRPr lang="en-US" altLang="zh-HK" sz="2800" b="1" dirty="0" smtClean="0">
              <a:latin typeface="Segoe Print"/>
            </a:endParaRPr>
          </a:p>
          <a:p>
            <a:pPr lvl="0">
              <a:defRPr/>
            </a:pPr>
            <a:r>
              <a:rPr lang="en-US" altLang="zh-HK" sz="2800" b="1" dirty="0" smtClean="0">
                <a:latin typeface="Segoe Print"/>
              </a:rPr>
              <a:t>  </a:t>
            </a:r>
            <a:r>
              <a:rPr lang="zh-HK" altLang="zh-TW" sz="2800" b="1" dirty="0" smtClean="0">
                <a:latin typeface="Segoe Print"/>
              </a:rPr>
              <a:t>後也能勇敢面對，小佑有哪些地方值得你欣賞？</a:t>
            </a:r>
            <a:endParaRPr lang="en-US" altLang="zh-HK" sz="2800" b="1" dirty="0" smtClean="0">
              <a:latin typeface="Segoe Print"/>
            </a:endParaRPr>
          </a:p>
        </p:txBody>
      </p:sp>
      <p:sp>
        <p:nvSpPr>
          <p:cNvPr id="10" name="矩形 9"/>
          <p:cNvSpPr/>
          <p:nvPr/>
        </p:nvSpPr>
        <p:spPr>
          <a:xfrm>
            <a:off x="467544" y="3861048"/>
            <a:ext cx="8424936" cy="954107"/>
          </a:xfrm>
          <a:prstGeom prst="rect">
            <a:avLst/>
          </a:prstGeom>
        </p:spPr>
        <p:txBody>
          <a:bodyPr wrap="square">
            <a:spAutoFit/>
          </a:bodyPr>
          <a:lstStyle/>
          <a:p>
            <a:pPr lvl="0">
              <a:buFont typeface="Wingdings" pitchFamily="2" charset="2"/>
              <a:buChar char="Ø"/>
              <a:defRPr/>
            </a:pPr>
            <a:r>
              <a:rPr lang="zh-HK" altLang="zh-TW" sz="2800" b="1" dirty="0" smtClean="0">
                <a:latin typeface="Segoe Print"/>
              </a:rPr>
              <a:t>小佑能適應香港的環境，成功入讀大學，除了因為</a:t>
            </a:r>
            <a:endParaRPr lang="en-US" altLang="zh-HK" sz="2800" b="1" dirty="0" smtClean="0">
              <a:latin typeface="Segoe Print"/>
            </a:endParaRPr>
          </a:p>
          <a:p>
            <a:pPr lvl="0">
              <a:defRPr/>
            </a:pPr>
            <a:r>
              <a:rPr lang="en-US" altLang="zh-HK" sz="2800" b="1" dirty="0" smtClean="0">
                <a:latin typeface="Segoe Print"/>
              </a:rPr>
              <a:t>  </a:t>
            </a:r>
            <a:r>
              <a:rPr lang="zh-HK" altLang="zh-TW" sz="2800" b="1" dirty="0" smtClean="0">
                <a:latin typeface="Segoe Print"/>
              </a:rPr>
              <a:t>他個人的努力外，還有甚麼重要的因素？</a:t>
            </a:r>
            <a:endParaRPr lang="en-US" altLang="zh-HK" sz="2800" b="1" dirty="0" smtClean="0">
              <a:latin typeface="Segoe Prin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sp>
        <p:nvSpPr>
          <p:cNvPr id="8" name="矩形 7"/>
          <p:cNvSpPr/>
          <p:nvPr/>
        </p:nvSpPr>
        <p:spPr>
          <a:xfrm>
            <a:off x="323528" y="1395933"/>
            <a:ext cx="8424936" cy="1384995"/>
          </a:xfrm>
          <a:prstGeom prst="rect">
            <a:avLst/>
          </a:prstGeom>
        </p:spPr>
        <p:txBody>
          <a:bodyPr wrap="square">
            <a:spAutoFit/>
          </a:bodyPr>
          <a:lstStyle/>
          <a:p>
            <a:pPr lvl="0">
              <a:buFont typeface="Wingdings" pitchFamily="2" charset="2"/>
              <a:buChar char="Ø"/>
            </a:pPr>
            <a:r>
              <a:rPr lang="zh-TW" altLang="zh-TW" sz="2800" b="1" dirty="0" smtClean="0">
                <a:latin typeface="Segoe Print"/>
              </a:rPr>
              <a:t>你有幫助不同文化背景的人的經驗嗎？你當時有甚</a:t>
            </a:r>
            <a:endParaRPr lang="en-US" altLang="zh-TW" sz="2800" b="1" dirty="0" smtClean="0">
              <a:latin typeface="Segoe Print"/>
            </a:endParaRPr>
          </a:p>
          <a:p>
            <a:pPr lvl="0"/>
            <a:r>
              <a:rPr lang="en-US" altLang="zh-TW" sz="2800" b="1" dirty="0" smtClean="0">
                <a:latin typeface="Segoe Print"/>
              </a:rPr>
              <a:t>  </a:t>
            </a:r>
            <a:r>
              <a:rPr lang="zh-TW" altLang="zh-TW" sz="2800" b="1" dirty="0" smtClean="0">
                <a:latin typeface="Segoe Print"/>
              </a:rPr>
              <a:t>麼感受？</a:t>
            </a:r>
            <a:endParaRPr lang="en-US" altLang="zh-TW" sz="2800" b="1" dirty="0" smtClean="0">
              <a:latin typeface="Segoe Print"/>
            </a:endParaRPr>
          </a:p>
          <a:p>
            <a:pPr lvl="0">
              <a:buFont typeface="Wingdings" pitchFamily="2" charset="2"/>
              <a:buNone/>
            </a:pPr>
            <a:r>
              <a:rPr lang="en-US" altLang="zh-TW" sz="2800" b="1" dirty="0" smtClean="0">
                <a:latin typeface="Segoe Print"/>
              </a:rPr>
              <a:t>  </a:t>
            </a:r>
            <a:r>
              <a:rPr lang="zh-TW" altLang="zh-TW" sz="2800" b="1" dirty="0" smtClean="0">
                <a:latin typeface="Segoe Print"/>
              </a:rPr>
              <a:t>在關心或幫忙他們的同時，你也有得著嗎？</a:t>
            </a:r>
            <a:endParaRPr lang="en-US" altLang="zh-TW" sz="2800" b="1" dirty="0" smtClean="0">
              <a:latin typeface="Segoe Print"/>
            </a:endParaRPr>
          </a:p>
        </p:txBody>
      </p:sp>
      <p:sp>
        <p:nvSpPr>
          <p:cNvPr id="9" name="矩形 8"/>
          <p:cNvSpPr/>
          <p:nvPr/>
        </p:nvSpPr>
        <p:spPr>
          <a:xfrm>
            <a:off x="395536" y="3843045"/>
            <a:ext cx="8424936" cy="954107"/>
          </a:xfrm>
          <a:prstGeom prst="rect">
            <a:avLst/>
          </a:prstGeom>
        </p:spPr>
        <p:txBody>
          <a:bodyPr wrap="square">
            <a:spAutoFit/>
          </a:bodyPr>
          <a:lstStyle/>
          <a:p>
            <a:pPr>
              <a:buFont typeface="Wingdings" pitchFamily="2" charset="2"/>
              <a:buChar char="Ø"/>
            </a:pPr>
            <a:r>
              <a:rPr lang="zh-TW" altLang="zh-TW" sz="2800" b="1" dirty="0" smtClean="0">
                <a:latin typeface="Segoe Print"/>
              </a:rPr>
              <a:t>當你遇上那些由他鄉移居香港的人時，你願意與他</a:t>
            </a:r>
            <a:endParaRPr lang="en-US" altLang="zh-TW" sz="2800" b="1" dirty="0" smtClean="0">
              <a:latin typeface="Segoe Print"/>
            </a:endParaRPr>
          </a:p>
          <a:p>
            <a:r>
              <a:rPr lang="en-US" altLang="zh-TW" sz="2800" b="1" dirty="0" smtClean="0">
                <a:latin typeface="Segoe Print"/>
              </a:rPr>
              <a:t>  </a:t>
            </a:r>
            <a:r>
              <a:rPr lang="zh-TW" altLang="zh-TW" sz="2800" b="1" dirty="0" smtClean="0">
                <a:latin typeface="Segoe Print"/>
              </a:rPr>
              <a:t>們做朋友嗎？</a:t>
            </a:r>
            <a:endParaRPr lang="en-US" altLang="zh-TW" sz="2800" b="1" dirty="0" smtClean="0">
              <a:latin typeface="Segoe Print"/>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extLst>
              <p:ext uri="{D42A27DB-BD31-4B8C-83A1-F6EECF244321}">
                <p14:modId xmlns:p14="http://schemas.microsoft.com/office/powerpoint/2010/main" val="547375714"/>
              </p:ext>
            </p:extLst>
          </p:nvPr>
        </p:nvGraphicFramePr>
        <p:xfrm>
          <a:off x="1259632" y="1799436"/>
          <a:ext cx="6840760" cy="4122420"/>
        </p:xfrm>
        <a:graphic>
          <a:graphicData uri="http://schemas.openxmlformats.org/drawingml/2006/table">
            <a:tbl>
              <a:tblPr/>
              <a:tblGrid>
                <a:gridCol w="6840760"/>
              </a:tblGrid>
              <a:tr h="33843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小結</a:t>
                      </a:r>
                      <a:endParaRPr lang="en-US" altLang="zh-TW" sz="2800" b="1" kern="1200" dirty="0" smtClean="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不同文化背景的人來到香港，他們需要面對生活環境、社交網絡、文化的轉變，這對他們都造成很大的壓力。如果我們能明白他們的需要，對他們多點</a:t>
                      </a:r>
                      <a:r>
                        <a:rPr lang="zh-TW" altLang="en-US" sz="2800" b="1" kern="1200" dirty="0" smtClean="0">
                          <a:solidFill>
                            <a:srgbClr val="FF0000"/>
                          </a:solidFill>
                          <a:latin typeface="Segoe Print"/>
                          <a:ea typeface="+mn-ea"/>
                          <a:cs typeface="+mn-cs"/>
                        </a:rPr>
                        <a:t>關懷</a:t>
                      </a:r>
                      <a:r>
                        <a:rPr lang="zh-TW" altLang="en-US" sz="2800" b="1" kern="1200" dirty="0" smtClean="0">
                          <a:solidFill>
                            <a:schemeClr val="tx1"/>
                          </a:solidFill>
                          <a:latin typeface="Segoe Print"/>
                          <a:ea typeface="+mn-ea"/>
                          <a:cs typeface="+mn-cs"/>
                        </a:rPr>
                        <a:t>，加上社會提供適切的</a:t>
                      </a:r>
                      <a:r>
                        <a:rPr lang="zh-TW" altLang="en-US" sz="2800" b="1" kern="1200" dirty="0" smtClean="0">
                          <a:solidFill>
                            <a:srgbClr val="FF0000"/>
                          </a:solidFill>
                          <a:latin typeface="Segoe Print"/>
                          <a:ea typeface="+mn-ea"/>
                          <a:cs typeface="+mn-cs"/>
                        </a:rPr>
                        <a:t>支援</a:t>
                      </a:r>
                      <a:r>
                        <a:rPr lang="zh-TW" altLang="en-US" sz="2800" b="1" kern="1200" dirty="0" smtClean="0">
                          <a:solidFill>
                            <a:schemeClr val="tx1"/>
                          </a:solidFill>
                          <a:latin typeface="Segoe Print"/>
                          <a:ea typeface="+mn-ea"/>
                          <a:cs typeface="+mn-cs"/>
                        </a:rPr>
                        <a:t>，讓他們能成功轉化這些壓力，成為激勵自己的動力，可以幫助他們</a:t>
                      </a:r>
                      <a:r>
                        <a:rPr lang="zh-TW" altLang="en-US" sz="2800" b="1" kern="1200" dirty="0" smtClean="0">
                          <a:solidFill>
                            <a:srgbClr val="FF0000"/>
                          </a:solidFill>
                          <a:latin typeface="Segoe Print"/>
                          <a:ea typeface="+mn-ea"/>
                          <a:cs typeface="+mn-cs"/>
                        </a:rPr>
                        <a:t>融入</a:t>
                      </a:r>
                      <a:r>
                        <a:rPr lang="zh-TW" altLang="en-US" sz="2800" b="1" kern="1200" dirty="0" smtClean="0">
                          <a:solidFill>
                            <a:schemeClr val="tx1"/>
                          </a:solidFill>
                          <a:latin typeface="Segoe Print"/>
                          <a:ea typeface="+mn-ea"/>
                          <a:cs typeface="+mn-cs"/>
                        </a:rPr>
                        <a:t>主流社會。</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活動二：生命中的天使</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活動三：校園多元文化共融活動設計</a:t>
            </a:r>
            <a:endParaRPr lang="en-US" b="1" dirty="0">
              <a:solidFill>
                <a:schemeClr val="bg1"/>
              </a:solidFill>
            </a:endParaRPr>
          </a:p>
        </p:txBody>
      </p:sp>
      <p:sp>
        <p:nvSpPr>
          <p:cNvPr id="6" name="矩形 5"/>
          <p:cNvSpPr/>
          <p:nvPr/>
        </p:nvSpPr>
        <p:spPr>
          <a:xfrm>
            <a:off x="467544" y="1268760"/>
            <a:ext cx="8136904" cy="954107"/>
          </a:xfrm>
          <a:prstGeom prst="rect">
            <a:avLst/>
          </a:prstGeom>
        </p:spPr>
        <p:txBody>
          <a:bodyPr wrap="square">
            <a:spAutoFit/>
          </a:bodyPr>
          <a:lstStyle/>
          <a:p>
            <a:pPr lvl="0">
              <a:buFont typeface="Wingdings" pitchFamily="2" charset="2"/>
              <a:buChar char="Ø"/>
              <a:defRPr/>
            </a:pPr>
            <a:r>
              <a:rPr lang="zh-TW" altLang="en-US" sz="2800" b="1" dirty="0" smtClean="0">
                <a:latin typeface="Segoe Print"/>
              </a:rPr>
              <a:t>香港社會給不同文化背景的人提供甚麼支援服務</a:t>
            </a:r>
            <a:endParaRPr lang="en-US" altLang="zh-TW" sz="2800" b="1" dirty="0" smtClean="0">
              <a:latin typeface="Segoe Print"/>
            </a:endParaRPr>
          </a:p>
          <a:p>
            <a:pPr lvl="0">
              <a:defRPr/>
            </a:pPr>
            <a:r>
              <a:rPr lang="en-US" altLang="zh-TW" sz="2800" b="1" dirty="0" smtClean="0">
                <a:latin typeface="Segoe Print"/>
              </a:rPr>
              <a:t>  </a:t>
            </a:r>
            <a:r>
              <a:rPr lang="zh-TW" altLang="en-US" sz="2800" b="1" dirty="0" smtClean="0">
                <a:latin typeface="Segoe Print"/>
              </a:rPr>
              <a:t>呢？你認為足夠嗎？</a:t>
            </a:r>
            <a:r>
              <a:rPr lang="en-US" altLang="zh-TW" sz="2800" b="1" dirty="0" smtClean="0">
                <a:latin typeface="Segoe Print"/>
              </a:rPr>
              <a:t>  </a:t>
            </a:r>
          </a:p>
        </p:txBody>
      </p:sp>
      <p:sp>
        <p:nvSpPr>
          <p:cNvPr id="7" name="矩形 6"/>
          <p:cNvSpPr/>
          <p:nvPr/>
        </p:nvSpPr>
        <p:spPr>
          <a:xfrm>
            <a:off x="1187624" y="2276872"/>
            <a:ext cx="7632848" cy="2492990"/>
          </a:xfrm>
          <a:prstGeom prst="rect">
            <a:avLst/>
          </a:prstGeom>
        </p:spPr>
        <p:txBody>
          <a:bodyPr wrap="square">
            <a:spAutoFit/>
          </a:bodyPr>
          <a:lstStyle/>
          <a:p>
            <a:pPr lvl="0">
              <a:buFont typeface="Wingdings" pitchFamily="2" charset="2"/>
              <a:buChar char="u"/>
              <a:defRPr/>
            </a:pPr>
            <a:r>
              <a:rPr lang="zh-TW" altLang="en-US" sz="2400" b="1" dirty="0" smtClean="0">
                <a:latin typeface="Segoe Print"/>
              </a:rPr>
              <a:t>香港特別行政區政府民政事務總署設立</a:t>
            </a:r>
            <a:endParaRPr lang="en-US" altLang="zh-TW" sz="2400" b="1" dirty="0" smtClean="0">
              <a:latin typeface="Segoe Print"/>
            </a:endParaRPr>
          </a:p>
          <a:p>
            <a:pPr lvl="0">
              <a:defRPr/>
            </a:pPr>
            <a:r>
              <a:rPr lang="en-US" altLang="zh-TW" sz="2400" b="1" dirty="0" smtClean="0">
                <a:latin typeface="Segoe Print"/>
              </a:rPr>
              <a:t>  </a:t>
            </a:r>
            <a:r>
              <a:rPr lang="zh-TW" altLang="en-US" sz="2400" b="1" dirty="0" smtClean="0">
                <a:latin typeface="Segoe Print"/>
              </a:rPr>
              <a:t>「內地新來港定居人士及少數族裔人士支援服務」</a:t>
            </a:r>
            <a:endParaRPr lang="en-US" altLang="zh-TW" sz="2400" b="1" dirty="0" smtClean="0">
              <a:latin typeface="Segoe Print"/>
            </a:endParaRPr>
          </a:p>
          <a:p>
            <a:pPr lvl="0">
              <a:defRPr/>
            </a:pPr>
            <a:r>
              <a:rPr lang="zh-TW" altLang="en-US" sz="2400" b="1" dirty="0" smtClean="0">
                <a:latin typeface="Segoe Print"/>
              </a:rPr>
              <a:t>   目的是輔助他們融入社區，以及協助他們使用</a:t>
            </a:r>
            <a:endParaRPr lang="en-US" altLang="zh-TW" sz="2400" b="1" dirty="0" smtClean="0">
              <a:latin typeface="Segoe Print"/>
            </a:endParaRPr>
          </a:p>
          <a:p>
            <a:pPr lvl="0">
              <a:defRPr/>
            </a:pPr>
            <a:r>
              <a:rPr lang="en-US" altLang="zh-TW" sz="2400" b="1" dirty="0" smtClean="0">
                <a:latin typeface="Segoe Print"/>
              </a:rPr>
              <a:t>   </a:t>
            </a:r>
            <a:r>
              <a:rPr lang="zh-TW" altLang="en-US" sz="2400" b="1" dirty="0" smtClean="0">
                <a:latin typeface="Segoe Print"/>
              </a:rPr>
              <a:t>公共服務。</a:t>
            </a:r>
            <a:endParaRPr lang="en-US" altLang="zh-TW" sz="2400" b="1" dirty="0" smtClean="0">
              <a:latin typeface="Segoe Print"/>
            </a:endParaRPr>
          </a:p>
          <a:p>
            <a:pPr lvl="0"/>
            <a:r>
              <a:rPr lang="en-US" altLang="zh-TW" sz="2000" b="1" dirty="0" smtClean="0">
                <a:latin typeface="Segoe Print"/>
              </a:rPr>
              <a:t>    </a:t>
            </a:r>
            <a:r>
              <a:rPr lang="zh-TW" altLang="zh-TW" sz="2000" b="1" dirty="0" smtClean="0">
                <a:latin typeface="Segoe Print"/>
              </a:rPr>
              <a:t>參考網址：</a:t>
            </a:r>
          </a:p>
          <a:p>
            <a:r>
              <a:rPr lang="en-US" altLang="zh-TW" sz="2000" u="sng" dirty="0" smtClean="0">
                <a:latin typeface="Segoe Print"/>
                <a:hlinkClick r:id="rId2"/>
              </a:rPr>
              <a:t>http://www.had.gov.hk/tc/public_services/services_for_new_arrivals_from_the_mainland/arrival.htm</a:t>
            </a:r>
            <a:r>
              <a:rPr lang="en-US" altLang="zh-TW" sz="2000" dirty="0" smtClean="0">
                <a:latin typeface="Segoe Print"/>
              </a:rPr>
              <a:t> </a:t>
            </a:r>
            <a:endParaRPr lang="zh-TW" altLang="en-US" sz="2400" dirty="0"/>
          </a:p>
        </p:txBody>
      </p:sp>
      <p:sp>
        <p:nvSpPr>
          <p:cNvPr id="8" name="矩形 7"/>
          <p:cNvSpPr/>
          <p:nvPr/>
        </p:nvSpPr>
        <p:spPr>
          <a:xfrm>
            <a:off x="1187624" y="5085184"/>
            <a:ext cx="8568952" cy="1446550"/>
          </a:xfrm>
          <a:prstGeom prst="rect">
            <a:avLst/>
          </a:prstGeom>
        </p:spPr>
        <p:txBody>
          <a:bodyPr wrap="square">
            <a:spAutoFit/>
          </a:bodyPr>
          <a:lstStyle/>
          <a:p>
            <a:pPr lvl="0">
              <a:buFont typeface="Wingdings" pitchFamily="2" charset="2"/>
              <a:buChar char="u"/>
              <a:defRPr/>
            </a:pPr>
            <a:r>
              <a:rPr lang="zh-HK" altLang="zh-TW" sz="2400" b="1" dirty="0" smtClean="0">
                <a:latin typeface="Segoe Print"/>
              </a:rPr>
              <a:t>又於</a:t>
            </a:r>
            <a:r>
              <a:rPr lang="en-US" altLang="zh-TW" sz="2400" b="1" dirty="0" smtClean="0">
                <a:latin typeface="Segoe Print"/>
              </a:rPr>
              <a:t>2002</a:t>
            </a:r>
            <a:r>
              <a:rPr lang="zh-HK" altLang="zh-TW" sz="2400" b="1" dirty="0" smtClean="0">
                <a:latin typeface="Segoe Print"/>
              </a:rPr>
              <a:t>年成立種族關係組，向本港少數族裔</a:t>
            </a:r>
            <a:r>
              <a:rPr lang="zh-TW" altLang="en-US" sz="2400" b="1" dirty="0" smtClean="0">
                <a:latin typeface="Segoe Print"/>
              </a:rPr>
              <a:t>提供</a:t>
            </a:r>
            <a:endParaRPr lang="en-US" altLang="zh-HK" sz="2400" b="1" dirty="0" smtClean="0">
              <a:latin typeface="Segoe Print"/>
            </a:endParaRPr>
          </a:p>
          <a:p>
            <a:pPr lvl="0">
              <a:defRPr/>
            </a:pPr>
            <a:r>
              <a:rPr lang="en-US" altLang="zh-HK" sz="2400" b="1" dirty="0" smtClean="0">
                <a:latin typeface="Segoe Print"/>
              </a:rPr>
              <a:t>   </a:t>
            </a:r>
            <a:r>
              <a:rPr lang="zh-HK" altLang="zh-TW" sz="2400" b="1" dirty="0" smtClean="0">
                <a:latin typeface="Segoe Print"/>
              </a:rPr>
              <a:t>支援服務。</a:t>
            </a:r>
            <a:endParaRPr lang="en-US" altLang="zh-HK" sz="2400" b="1" dirty="0" smtClean="0">
              <a:latin typeface="Segoe Print"/>
            </a:endParaRPr>
          </a:p>
          <a:p>
            <a:pPr lvl="0">
              <a:defRPr/>
            </a:pPr>
            <a:r>
              <a:rPr lang="en-US" altLang="zh-TW" sz="2000" b="1" dirty="0" smtClean="0">
                <a:latin typeface="Segoe Print"/>
              </a:rPr>
              <a:t>    </a:t>
            </a:r>
            <a:r>
              <a:rPr lang="zh-TW" altLang="zh-TW" sz="2000" b="1" dirty="0" smtClean="0">
                <a:latin typeface="Segoe Print"/>
              </a:rPr>
              <a:t>參考網址：</a:t>
            </a:r>
            <a:endParaRPr lang="en-US" altLang="zh-TW" sz="2000" b="1" dirty="0" smtClean="0">
              <a:latin typeface="Segoe Print"/>
            </a:endParaRPr>
          </a:p>
          <a:p>
            <a:pPr lvl="0">
              <a:defRPr/>
            </a:pPr>
            <a:r>
              <a:rPr lang="en-US" altLang="zh-TW" sz="2000" u="sng" dirty="0" smtClean="0">
                <a:latin typeface="Segoe Print"/>
                <a:hlinkClick r:id="rId3"/>
              </a:rPr>
              <a:t>http://www.had.gov.hk/rru/tc_chi/home/index.html</a:t>
            </a:r>
            <a:endParaRPr lang="zh-TW" altLang="zh-TW" sz="2000" b="1" dirty="0" smtClean="0">
              <a:latin typeface="Segoe Print"/>
            </a:endParaRP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p:cNvPr>
          <p:cNvPicPr>
            <a:picLocks noChangeAspect="1" noChangeArrowheads="1"/>
          </p:cNvPicPr>
          <p:nvPr/>
        </p:nvPicPr>
        <p:blipFill>
          <a:blip r:embed="rId3" cstate="print"/>
          <a:srcRect t="3847" b="1956"/>
          <a:stretch>
            <a:fillRect/>
          </a:stretch>
        </p:blipFill>
        <p:spPr bwMode="auto">
          <a:xfrm>
            <a:off x="827584" y="1268760"/>
            <a:ext cx="7362825" cy="5616624"/>
          </a:xfrm>
          <a:prstGeom prst="rect">
            <a:avLst/>
          </a:prstGeom>
          <a:noFill/>
          <a:ln w="9525">
            <a:noFill/>
            <a:miter lim="800000"/>
            <a:headEnd/>
            <a:tailEnd/>
          </a:ln>
        </p:spPr>
      </p:pic>
      <p:sp>
        <p:nvSpPr>
          <p:cNvPr id="5" name="Title 1"/>
          <p:cNvSpPr>
            <a:spLocks noGrp="1"/>
          </p:cNvSpPr>
          <p:nvPr>
            <p:ph type="title"/>
          </p:nvPr>
        </p:nvSpPr>
        <p:spPr>
          <a:xfrm>
            <a:off x="0" y="116632"/>
            <a:ext cx="9144000" cy="1143000"/>
          </a:xfrm>
          <a:solidFill>
            <a:srgbClr val="002060"/>
          </a:solidFill>
        </p:spPr>
        <p:txBody>
          <a:bodyPr>
            <a:normAutofit/>
          </a:bodyPr>
          <a:lstStyle/>
          <a:p>
            <a:r>
              <a:rPr lang="zh-TW" altLang="en-US" b="1" dirty="0" smtClean="0">
                <a:solidFill>
                  <a:schemeClr val="bg1"/>
                </a:solidFill>
              </a:rPr>
              <a:t>活動三：校園多元文化共融活動設計</a:t>
            </a:r>
            <a:endParaRPr lang="en-US" b="1" dirty="0">
              <a:solidFill>
                <a:schemeClr val="bg1"/>
              </a:solidFill>
            </a:endParaRPr>
          </a:p>
        </p:txBody>
      </p:sp>
      <p:sp>
        <p:nvSpPr>
          <p:cNvPr id="9217" name="Rectangle 1"/>
          <p:cNvSpPr>
            <a:spLocks noChangeArrowheads="1"/>
          </p:cNvSpPr>
          <p:nvPr/>
        </p:nvSpPr>
        <p:spPr bwMode="auto">
          <a:xfrm>
            <a:off x="35496" y="6400800"/>
            <a:ext cx="4716016" cy="457200"/>
          </a:xfrm>
          <a:prstGeom prst="rect">
            <a:avLst/>
          </a:prstGeom>
          <a:solidFill>
            <a:schemeClr val="tx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zh-HK" sz="12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香港電台「通識網」</a:t>
            </a:r>
            <a:endParaRPr kumimoji="1" lang="zh-HK" altLang="en-US" sz="12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zh-HK" altLang="en-US" sz="12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rPr>
              <a:t>網址：</a:t>
            </a:r>
            <a:r>
              <a:rPr kumimoji="1" lang="en-US" altLang="zh-HK" sz="1200" b="0" i="0" u="none" strike="noStrike" cap="none" normalizeH="0" baseline="0" dirty="0" smtClean="0">
                <a:ln>
                  <a:noFill/>
                </a:ln>
                <a:solidFill>
                  <a:srgbClr val="000000"/>
                </a:solidFill>
                <a:effectLst/>
                <a:latin typeface="Arial" pitchFamily="34" charset="0"/>
                <a:ea typeface="新細明體" pitchFamily="18" charset="-120"/>
                <a:cs typeface="Times New Roman" pitchFamily="18" charset="0"/>
                <a:hlinkClick r:id="rId2"/>
              </a:rPr>
              <a:t>http://www.liberalstudies.tv/hongkong/ls_hongkong_55.html</a:t>
            </a:r>
            <a:r>
              <a:rPr kumimoji="1" lang="en-US" altLang="zh-TW" sz="9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rPr>
              <a:t> </a:t>
            </a:r>
            <a:endParaRPr kumimoji="1" lang="en-US" altLang="zh-TW" sz="18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C900123919[1]"/>
          <p:cNvPicPr>
            <a:picLocks noChangeAspect="1" noChangeArrowheads="1"/>
          </p:cNvPicPr>
          <p:nvPr/>
        </p:nvPicPr>
        <p:blipFill>
          <a:blip r:embed="rId2" cstate="print"/>
          <a:srcRect/>
          <a:stretch>
            <a:fillRect/>
          </a:stretch>
        </p:blipFill>
        <p:spPr bwMode="auto">
          <a:xfrm>
            <a:off x="2915816" y="1124744"/>
            <a:ext cx="6300192" cy="5940524"/>
          </a:xfrm>
          <a:prstGeom prst="rect">
            <a:avLst/>
          </a:prstGeom>
          <a:noFill/>
          <a:ln w="9525">
            <a:noFill/>
            <a:miter lim="800000"/>
            <a:headEnd/>
            <a:tailEnd/>
          </a:ln>
        </p:spPr>
      </p:pic>
      <p:sp>
        <p:nvSpPr>
          <p:cNvPr id="1027" name="Text Box 3"/>
          <p:cNvSpPr txBox="1">
            <a:spLocks noChangeArrowheads="1"/>
          </p:cNvSpPr>
          <p:nvPr/>
        </p:nvSpPr>
        <p:spPr bwMode="auto">
          <a:xfrm>
            <a:off x="4067944" y="1700808"/>
            <a:ext cx="3276600" cy="1368152"/>
          </a:xfrm>
          <a:prstGeom prst="rect">
            <a:avLst/>
          </a:prstGeom>
          <a:solidFill>
            <a:schemeClr val="accent6">
              <a:lumMod val="75000"/>
            </a:schemeClr>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活動名稱：</a:t>
            </a:r>
            <a:r>
              <a:rPr kumimoji="0"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_____________________________</a:t>
            </a:r>
            <a:endParaRPr kumimoji="0" lang="en-US" altLang="zh-HK" sz="1300" b="0"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活動目的：</a:t>
            </a:r>
            <a:r>
              <a:rPr kumimoji="0"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_______________________________________</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_______________________________________</a:t>
            </a:r>
            <a:endParaRPr kumimoji="0" lang="en-US" altLang="zh-H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 name="Text Box 4"/>
          <p:cNvSpPr txBox="1">
            <a:spLocks noChangeArrowheads="1"/>
          </p:cNvSpPr>
          <p:nvPr/>
        </p:nvSpPr>
        <p:spPr bwMode="auto">
          <a:xfrm>
            <a:off x="4283968" y="3212976"/>
            <a:ext cx="3343275" cy="2376264"/>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活動內容簡介：</a:t>
            </a:r>
          </a:p>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時間：</a:t>
            </a:r>
            <a:r>
              <a:rPr lang="en-US" altLang="zh-TW" sz="1300" dirty="0" smtClean="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地點：</a:t>
            </a:r>
            <a:r>
              <a:rPr lang="en-US" altLang="zh-TW" sz="1300" dirty="0" smtClean="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對象：</a:t>
            </a:r>
            <a:r>
              <a:rPr lang="en-US" altLang="zh-TW" sz="1300" dirty="0" smtClean="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人數：</a:t>
            </a:r>
            <a:r>
              <a:rPr lang="en-US" altLang="zh-TW" sz="1300" dirty="0" smtClean="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zh-TW" altLang="en-US" sz="1300" dirty="0" smtClean="0">
                <a:solidFill>
                  <a:srgbClr val="000000"/>
                </a:solidFill>
                <a:latin typeface="新細明體" pitchFamily="18" charset="-120"/>
                <a:ea typeface="新細明體" pitchFamily="18" charset="-120"/>
                <a:cs typeface="Arial" pitchFamily="34" charset="0"/>
              </a:rPr>
              <a:t>形式：</a:t>
            </a:r>
            <a:r>
              <a:rPr lang="en-US" altLang="zh-TW" sz="1300" dirty="0" smtClean="0">
                <a:solidFill>
                  <a:srgbClr val="000000"/>
                </a:solidFill>
                <a:latin typeface="新細明體" pitchFamily="18" charset="-120"/>
                <a:ea typeface="新細明體" pitchFamily="18" charset="-120"/>
                <a:cs typeface="Arial" pitchFamily="34" charset="0"/>
              </a:rPr>
              <a:t>_________________________________</a:t>
            </a:r>
          </a:p>
          <a:p>
            <a:pPr lvl="0" fontAlgn="base">
              <a:spcBef>
                <a:spcPct val="0"/>
              </a:spcBef>
              <a:spcAft>
                <a:spcPts val="1000"/>
              </a:spcAft>
            </a:pPr>
            <a:r>
              <a:rPr lang="en-US" altLang="zh-TW" sz="1300" dirty="0" smtClean="0">
                <a:solidFill>
                  <a:srgbClr val="000000"/>
                </a:solidFill>
                <a:latin typeface="新細明體" pitchFamily="18" charset="-120"/>
                <a:ea typeface="新細明體" pitchFamily="18" charset="-120"/>
                <a:cs typeface="Arial" pitchFamily="34" charset="0"/>
              </a:rPr>
              <a:t>            _________________________________</a:t>
            </a:r>
            <a:endParaRPr kumimoji="0" lang="en-US" altLang="zh-H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251520" y="1340768"/>
            <a:ext cx="3059832" cy="3488134"/>
          </a:xfrm>
          <a:prstGeom prst="rect">
            <a:avLst/>
          </a:prstGeom>
          <a:solidFill>
            <a:schemeClr val="accent3"/>
          </a:solidFill>
          <a:ln w="2857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spAutoFit/>
          </a:bodyPr>
          <a:lstStyle/>
          <a:p>
            <a:pPr fontAlgn="base">
              <a:spcBef>
                <a:spcPct val="0"/>
              </a:spcBef>
              <a:spcAft>
                <a:spcPts val="1000"/>
              </a:spcAft>
            </a:pPr>
            <a:r>
              <a:rPr kumimoji="0" lang="en-US" altLang="zh-HK" sz="24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   </a:t>
            </a:r>
            <a:r>
              <a:rPr kumimoji="0" lang="zh-TW" altLang="en-US" sz="24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情境創設：</a:t>
            </a:r>
            <a:endParaRPr kumimoji="0" lang="en-US" altLang="zh-TW" sz="24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endParaRPr>
          </a:p>
          <a:p>
            <a:pPr fontAlgn="base">
              <a:spcBef>
                <a:spcPct val="0"/>
              </a:spcBef>
              <a:spcAft>
                <a:spcPts val="1000"/>
              </a:spcAft>
            </a:pPr>
            <a:r>
              <a:rPr kumimoji="0" lang="zh-HK"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學校</a:t>
            </a:r>
            <a:r>
              <a:rPr kumimoji="0" lang="zh-TW"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約有半數的學生是從</a:t>
            </a:r>
            <a:r>
              <a:rPr kumimoji="0" lang="zh-HK"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內地來港的</a:t>
            </a:r>
            <a:r>
              <a:rPr kumimoji="0" lang="zh-TW" altLang="en-US" sz="2000" b="1" i="0" u="none" strike="noStrike" cap="none" normalizeH="0" baseline="0" dirty="0" smtClean="0">
                <a:ln>
                  <a:noFill/>
                </a:ln>
                <a:solidFill>
                  <a:schemeClr val="tx1"/>
                </a:solidFill>
                <a:effectLst/>
                <a:latin typeface="新細明體" pitchFamily="18" charset="-120"/>
                <a:ea typeface="新細明體" pitchFamily="18" charset="-120"/>
                <a:cs typeface="Arial" pitchFamily="34" charset="0"/>
              </a:rPr>
              <a:t>，他們在學習、社交、生活上都面對不少困難</a:t>
            </a:r>
            <a:r>
              <a:rPr kumimoji="0" lang="zh-HK"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a:t>
            </a:r>
            <a:r>
              <a:rPr lang="zh-HK" altLang="zh-TW" sz="2000" b="1" dirty="0" smtClean="0">
                <a:latin typeface="Segoe Print"/>
              </a:rPr>
              <a:t>想像你是學校的</a:t>
            </a:r>
            <a:r>
              <a:rPr lang="zh-TW" altLang="en-US" sz="2000" b="1" dirty="0" smtClean="0">
                <a:latin typeface="Segoe Print"/>
              </a:rPr>
              <a:t>老師</a:t>
            </a:r>
            <a:r>
              <a:rPr lang="zh-HK" altLang="zh-TW" sz="2000" b="1" dirty="0" smtClean="0">
                <a:latin typeface="Segoe Print"/>
              </a:rPr>
              <a:t>，你</a:t>
            </a:r>
            <a:r>
              <a:rPr lang="zh-TW" altLang="en-US" sz="2000" b="1" dirty="0" smtClean="0">
                <a:latin typeface="Segoe Print"/>
              </a:rPr>
              <a:t>會</a:t>
            </a:r>
            <a:r>
              <a:rPr lang="zh-HK" altLang="zh-TW" sz="2000" b="1" dirty="0" smtClean="0">
                <a:latin typeface="Segoe Print"/>
              </a:rPr>
              <a:t>為這些新來港學童提供甚麼服務呢？</a:t>
            </a:r>
            <a:endParaRPr lang="en-US" altLang="zh-HK" sz="2000" b="1" dirty="0" smtClean="0">
              <a:latin typeface="Segoe Print"/>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zh-HK"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請替學校設計一項適切的活動，目的是協助他們融入</a:t>
            </a:r>
            <a:r>
              <a:rPr kumimoji="0" lang="zh-TW"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校園或</a:t>
            </a:r>
            <a:r>
              <a:rPr kumimoji="0" lang="zh-HK" altLang="en-US" sz="2000" b="1" i="0" u="none" strike="noStrike" cap="none" normalizeH="0" baseline="0" dirty="0" smtClean="0">
                <a:ln>
                  <a:noFill/>
                </a:ln>
                <a:solidFill>
                  <a:srgbClr val="000000"/>
                </a:solidFill>
                <a:effectLst/>
                <a:latin typeface="新細明體" pitchFamily="18" charset="-120"/>
                <a:ea typeface="新細明體" pitchFamily="18" charset="-120"/>
                <a:cs typeface="Arial" pitchFamily="34" charset="0"/>
              </a:rPr>
              <a:t>社會。</a:t>
            </a:r>
            <a:endParaRPr kumimoji="0" lang="zh-HK" sz="3600" b="1"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活動三：校園多元文化共融活動設計</a:t>
            </a:r>
            <a:endParaRPr lang="en-US" b="1" dirty="0">
              <a:solidFill>
                <a:schemeClr val="bg1"/>
              </a:solidFill>
            </a:endParaRPr>
          </a:p>
        </p:txBody>
      </p:sp>
      <p:graphicFrame>
        <p:nvGraphicFramePr>
          <p:cNvPr id="7" name="表格 3"/>
          <p:cNvGraphicFramePr>
            <a:graphicFrameLocks noGrp="1"/>
          </p:cNvGraphicFramePr>
          <p:nvPr/>
        </p:nvGraphicFramePr>
        <p:xfrm>
          <a:off x="251520" y="5013176"/>
          <a:ext cx="3744415" cy="1684020"/>
        </p:xfrm>
        <a:graphic>
          <a:graphicData uri="http://schemas.openxmlformats.org/drawingml/2006/table">
            <a:tbl>
              <a:tblPr/>
              <a:tblGrid>
                <a:gridCol w="3744415"/>
              </a:tblGrid>
              <a:tr h="1512168">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a:t>
                      </a:r>
                      <a:r>
                        <a:rPr lang="zh-TW" altLang="en-US" sz="2400" b="1" kern="1200" dirty="0" smtClean="0">
                          <a:solidFill>
                            <a:schemeClr val="tx1"/>
                          </a:solidFill>
                          <a:latin typeface="Segoe Print"/>
                          <a:ea typeface="+mn-ea"/>
                          <a:cs typeface="+mn-cs"/>
                        </a:rPr>
                        <a:t>四人為一組，完成</a:t>
                      </a:r>
                      <a:endParaRPr lang="en-US" altLang="zh-TW" sz="24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kern="1200" dirty="0" smtClean="0">
                          <a:solidFill>
                            <a:schemeClr val="tx1"/>
                          </a:solidFill>
                          <a:latin typeface="Segoe Print"/>
                          <a:ea typeface="+mn-ea"/>
                          <a:cs typeface="+mn-cs"/>
                        </a:rPr>
                        <a:t>「校園多元文化共融活動」</a:t>
                      </a:r>
                      <a:endParaRPr lang="en-US" altLang="zh-TW" sz="24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kern="1200" dirty="0" smtClean="0">
                          <a:solidFill>
                            <a:schemeClr val="tx1"/>
                          </a:solidFill>
                          <a:latin typeface="Segoe Print"/>
                          <a:ea typeface="+mn-ea"/>
                          <a:cs typeface="+mn-cs"/>
                        </a:rPr>
                        <a:t>工作紙第一個方格內容，並作小組匯報。</a:t>
                      </a:r>
                      <a:r>
                        <a:rPr lang="en-US" altLang="zh-HK" sz="2400" b="1" kern="1200" dirty="0" smtClean="0">
                          <a:solidFill>
                            <a:schemeClr val="tx1"/>
                          </a:solidFill>
                          <a:latin typeface="Segoe Print"/>
                          <a:ea typeface="+mn-ea"/>
                          <a:cs typeface="+mn-cs"/>
                        </a:rPr>
                        <a:t>         </a:t>
                      </a:r>
                      <a:endParaRPr lang="en-US" sz="14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活動三：校園多元文化共融活動設計</a:t>
            </a:r>
            <a:endParaRPr lang="en-US" b="1" dirty="0">
              <a:solidFill>
                <a:schemeClr val="bg1"/>
              </a:solidFill>
            </a:endParaRPr>
          </a:p>
        </p:txBody>
      </p:sp>
      <p:graphicFrame>
        <p:nvGraphicFramePr>
          <p:cNvPr id="4" name="表格 3"/>
          <p:cNvGraphicFramePr>
            <a:graphicFrameLocks noGrp="1"/>
          </p:cNvGraphicFramePr>
          <p:nvPr/>
        </p:nvGraphicFramePr>
        <p:xfrm>
          <a:off x="179512" y="1340768"/>
          <a:ext cx="8748464" cy="1280160"/>
        </p:xfrm>
        <a:graphic>
          <a:graphicData uri="http://schemas.openxmlformats.org/drawingml/2006/table">
            <a:tbl>
              <a:tblPr/>
              <a:tblGrid>
                <a:gridCol w="8748464"/>
              </a:tblGrid>
              <a:tr h="1008112">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HK" sz="2000" b="1" kern="1200" baseline="0" dirty="0" smtClean="0">
                          <a:solidFill>
                            <a:schemeClr val="tx1"/>
                          </a:solidFill>
                          <a:latin typeface="Segoe Print"/>
                          <a:ea typeface="+mn-ea"/>
                          <a:cs typeface="+mn-cs"/>
                        </a:rPr>
                        <a:t>       </a:t>
                      </a:r>
                      <a:r>
                        <a:rPr lang="zh-HK" altLang="zh-TW" sz="2800" b="1" kern="1200" dirty="0" smtClean="0">
                          <a:solidFill>
                            <a:schemeClr val="tx1"/>
                          </a:solidFill>
                          <a:latin typeface="Segoe Print"/>
                          <a:ea typeface="+mn-ea"/>
                          <a:cs typeface="+mn-cs"/>
                        </a:rPr>
                        <a:t>小組匯報時，學生</a:t>
                      </a:r>
                      <a:r>
                        <a:rPr lang="zh-TW" altLang="en-US" sz="2800" b="1" kern="1200" dirty="0" smtClean="0">
                          <a:solidFill>
                            <a:schemeClr val="tx1"/>
                          </a:solidFill>
                          <a:latin typeface="Segoe Print"/>
                          <a:ea typeface="+mn-ea"/>
                          <a:cs typeface="+mn-cs"/>
                        </a:rPr>
                        <a:t>細心聆聽，看看</a:t>
                      </a:r>
                      <a:r>
                        <a:rPr lang="zh-HK" altLang="zh-TW" sz="2800" b="1" kern="1200" dirty="0" smtClean="0">
                          <a:solidFill>
                            <a:schemeClr val="tx1"/>
                          </a:solidFill>
                          <a:latin typeface="Segoe Print"/>
                          <a:ea typeface="+mn-ea"/>
                          <a:cs typeface="+mn-cs"/>
                        </a:rPr>
                        <a:t>各組</a:t>
                      </a:r>
                      <a:r>
                        <a:rPr lang="zh-TW" altLang="en-US" sz="2800" b="1" kern="1200" dirty="0" smtClean="0">
                          <a:solidFill>
                            <a:schemeClr val="tx1"/>
                          </a:solidFill>
                          <a:latin typeface="Segoe Print"/>
                          <a:ea typeface="+mn-ea"/>
                          <a:cs typeface="+mn-cs"/>
                        </a:rPr>
                        <a:t>的活動</a:t>
                      </a:r>
                      <a:r>
                        <a:rPr lang="zh-HK" altLang="zh-TW" sz="2800" b="1" kern="1200" dirty="0" smtClean="0">
                          <a:solidFill>
                            <a:schemeClr val="tx1"/>
                          </a:solidFill>
                          <a:latin typeface="Segoe Print"/>
                          <a:ea typeface="+mn-ea"/>
                          <a:cs typeface="+mn-cs"/>
                        </a:rPr>
                        <a:t>設計</a:t>
                      </a:r>
                      <a:r>
                        <a:rPr lang="zh-TW" altLang="en-US" sz="2800" b="1" kern="1200" dirty="0" smtClean="0">
                          <a:solidFill>
                            <a:schemeClr val="tx1"/>
                          </a:solidFill>
                          <a:latin typeface="Segoe Print"/>
                          <a:ea typeface="+mn-ea"/>
                          <a:cs typeface="+mn-cs"/>
                        </a:rPr>
                        <a:t>能否達到預期目標</a:t>
                      </a:r>
                      <a:r>
                        <a:rPr lang="zh-HK" altLang="zh-TW" sz="2800" b="1" kern="1200" dirty="0" smtClean="0">
                          <a:solidFill>
                            <a:schemeClr val="tx1"/>
                          </a:solidFill>
                          <a:latin typeface="Segoe Print"/>
                          <a:ea typeface="+mn-ea"/>
                          <a:cs typeface="+mn-cs"/>
                        </a:rPr>
                        <a:t>及可行</a:t>
                      </a:r>
                      <a:r>
                        <a:rPr lang="zh-TW" altLang="en-US" sz="2800" b="1" kern="1200" dirty="0" smtClean="0">
                          <a:solidFill>
                            <a:schemeClr val="tx1"/>
                          </a:solidFill>
                          <a:latin typeface="Segoe Print"/>
                          <a:ea typeface="+mn-ea"/>
                          <a:cs typeface="+mn-cs"/>
                        </a:rPr>
                        <a:t>性</a:t>
                      </a:r>
                      <a:r>
                        <a:rPr lang="zh-HK" altLang="zh-TW" sz="2800" b="1" kern="1200" dirty="0" smtClean="0">
                          <a:solidFill>
                            <a:schemeClr val="tx1"/>
                          </a:solidFill>
                          <a:latin typeface="Segoe Print"/>
                          <a:ea typeface="+mn-ea"/>
                          <a:cs typeface="+mn-cs"/>
                        </a:rPr>
                        <a:t>，可以用</a:t>
                      </a:r>
                      <a:r>
                        <a:rPr lang="en-US" altLang="zh-TW" sz="2800" b="1" kern="1200" dirty="0" smtClean="0">
                          <a:solidFill>
                            <a:schemeClr val="tx1"/>
                          </a:solidFill>
                          <a:latin typeface="Segoe Print"/>
                          <a:ea typeface="+mn-ea"/>
                          <a:cs typeface="+mn-cs"/>
                        </a:rPr>
                        <a:t>1</a:t>
                      </a:r>
                      <a:r>
                        <a:rPr lang="zh-HK" altLang="zh-TW" sz="2800" b="1" kern="1200" dirty="0" smtClean="0">
                          <a:solidFill>
                            <a:schemeClr val="tx1"/>
                          </a:solidFill>
                          <a:latin typeface="Segoe Print"/>
                          <a:ea typeface="+mn-ea"/>
                          <a:cs typeface="+mn-cs"/>
                        </a:rPr>
                        <a:t>至</a:t>
                      </a:r>
                      <a:r>
                        <a:rPr lang="en-US" altLang="zh-TW" sz="2800" b="1" kern="1200" dirty="0" smtClean="0">
                          <a:solidFill>
                            <a:schemeClr val="tx1"/>
                          </a:solidFill>
                          <a:latin typeface="Segoe Print"/>
                          <a:ea typeface="+mn-ea"/>
                          <a:cs typeface="+mn-cs"/>
                        </a:rPr>
                        <a:t>5</a:t>
                      </a:r>
                      <a:r>
                        <a:rPr lang="zh-HK" altLang="zh-TW" sz="2800" b="1" kern="1200" dirty="0" smtClean="0">
                          <a:solidFill>
                            <a:schemeClr val="tx1"/>
                          </a:solidFill>
                          <a:latin typeface="Segoe Print"/>
                          <a:ea typeface="+mn-ea"/>
                          <a:cs typeface="+mn-cs"/>
                        </a:rPr>
                        <a:t>個 </a:t>
                      </a:r>
                      <a:r>
                        <a:rPr lang="en-US" altLang="zh-TW" sz="2800" b="1" kern="1200" dirty="0" smtClean="0">
                          <a:solidFill>
                            <a:schemeClr val="tx1"/>
                          </a:solidFill>
                          <a:latin typeface="Segoe Print"/>
                          <a:ea typeface="+mn-ea"/>
                          <a:cs typeface="+mn-cs"/>
                          <a:sym typeface="Wingdings 2"/>
                        </a:rPr>
                        <a:t></a:t>
                      </a:r>
                      <a:r>
                        <a:rPr lang="en-US" altLang="zh-TW" sz="2800" b="1" kern="1200" dirty="0" smtClean="0">
                          <a:solidFill>
                            <a:schemeClr val="tx1"/>
                          </a:solidFill>
                          <a:latin typeface="Segoe Print"/>
                          <a:ea typeface="+mn-ea"/>
                          <a:cs typeface="+mn-cs"/>
                        </a:rPr>
                        <a:t> </a:t>
                      </a:r>
                      <a:r>
                        <a:rPr lang="zh-HK" altLang="zh-TW" sz="2800" b="1" kern="1200" dirty="0" smtClean="0">
                          <a:solidFill>
                            <a:schemeClr val="tx1"/>
                          </a:solidFill>
                          <a:latin typeface="Segoe Print"/>
                          <a:ea typeface="+mn-ea"/>
                          <a:cs typeface="+mn-cs"/>
                        </a:rPr>
                        <a:t>號表示，越多 </a:t>
                      </a:r>
                      <a:r>
                        <a:rPr lang="en-US" altLang="zh-TW" sz="2800" b="1" kern="1200" dirty="0" smtClean="0">
                          <a:solidFill>
                            <a:schemeClr val="tx1"/>
                          </a:solidFill>
                          <a:latin typeface="Segoe Print"/>
                          <a:ea typeface="+mn-ea"/>
                          <a:cs typeface="+mn-cs"/>
                          <a:sym typeface="Wingdings 2"/>
                        </a:rPr>
                        <a:t></a:t>
                      </a:r>
                      <a:r>
                        <a:rPr lang="en-US" altLang="zh-TW" sz="2800" b="1" kern="1200" dirty="0" smtClean="0">
                          <a:solidFill>
                            <a:schemeClr val="tx1"/>
                          </a:solidFill>
                          <a:latin typeface="Segoe Print"/>
                          <a:ea typeface="+mn-ea"/>
                          <a:cs typeface="+mn-cs"/>
                        </a:rPr>
                        <a:t> </a:t>
                      </a:r>
                      <a:r>
                        <a:rPr lang="zh-HK" altLang="zh-TW" sz="2800" b="1" kern="1200" dirty="0" smtClean="0">
                          <a:solidFill>
                            <a:schemeClr val="tx1"/>
                          </a:solidFill>
                          <a:latin typeface="Segoe Print"/>
                          <a:ea typeface="+mn-ea"/>
                          <a:cs typeface="+mn-cs"/>
                        </a:rPr>
                        <a:t>表示越好。</a:t>
                      </a:r>
                      <a:endParaRPr lang="en-US" altLang="zh-HK" sz="2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graphicFrame>
        <p:nvGraphicFramePr>
          <p:cNvPr id="5" name="表格 4"/>
          <p:cNvGraphicFramePr>
            <a:graphicFrameLocks noGrp="1"/>
          </p:cNvGraphicFramePr>
          <p:nvPr/>
        </p:nvGraphicFramePr>
        <p:xfrm>
          <a:off x="755576" y="3201190"/>
          <a:ext cx="6408712" cy="3468170"/>
        </p:xfrm>
        <a:graphic>
          <a:graphicData uri="http://schemas.openxmlformats.org/drawingml/2006/table">
            <a:tbl>
              <a:tblPr/>
              <a:tblGrid>
                <a:gridCol w="1008112"/>
                <a:gridCol w="2736304"/>
                <a:gridCol w="2664296"/>
              </a:tblGrid>
              <a:tr h="148995">
                <a:tc>
                  <a:txBody>
                    <a:bodyPr/>
                    <a:lstStyle/>
                    <a:p>
                      <a:pPr algn="ctr">
                        <a:spcAft>
                          <a:spcPts val="0"/>
                        </a:spcAft>
                      </a:pPr>
                      <a:r>
                        <a:rPr lang="zh-HK" sz="2000" b="1" kern="100" dirty="0">
                          <a:latin typeface="Times New Roman"/>
                          <a:ea typeface="新細明體"/>
                        </a:rPr>
                        <a:t>組別</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zh-HK" altLang="zh-TW" sz="1800" b="1" kern="1200" dirty="0" smtClean="0">
                          <a:solidFill>
                            <a:schemeClr val="tx1"/>
                          </a:solidFill>
                          <a:latin typeface="+mn-lt"/>
                          <a:ea typeface="+mn-ea"/>
                          <a:cs typeface="+mn-cs"/>
                        </a:rPr>
                        <a:t>活動設計能達到預期目標</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ctr">
                        <a:spcAft>
                          <a:spcPts val="0"/>
                        </a:spcAft>
                      </a:pPr>
                      <a:r>
                        <a:rPr lang="zh-HK" altLang="zh-TW" sz="1800" b="1" kern="1200" dirty="0" smtClean="0">
                          <a:solidFill>
                            <a:schemeClr val="tx1"/>
                          </a:solidFill>
                          <a:latin typeface="+mn-lt"/>
                          <a:ea typeface="+mn-ea"/>
                          <a:cs typeface="+mn-cs"/>
                        </a:rPr>
                        <a:t>活動設計可行</a:t>
                      </a:r>
                      <a:r>
                        <a:rPr lang="zh-TW" altLang="en-US" sz="1800" b="1" kern="1200" dirty="0" smtClean="0">
                          <a:solidFill>
                            <a:schemeClr val="tx1"/>
                          </a:solidFill>
                          <a:latin typeface="+mn-lt"/>
                          <a:ea typeface="+mn-ea"/>
                          <a:cs typeface="+mn-cs"/>
                        </a:rPr>
                        <a:t>性</a:t>
                      </a:r>
                      <a:endParaRPr lang="zh-TW" sz="14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337">
                <a:tc>
                  <a:txBody>
                    <a:bodyPr/>
                    <a:lstStyle/>
                    <a:p>
                      <a:pPr>
                        <a:lnSpc>
                          <a:spcPct val="150000"/>
                        </a:lnSpc>
                        <a:spcAft>
                          <a:spcPts val="0"/>
                        </a:spcAft>
                      </a:pPr>
                      <a:endParaRPr lang="zh-TW" sz="1000" kern="10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endParaRPr lang="zh-TW" sz="1000" kern="100" dirty="0">
                        <a:latin typeface="Times New Roman"/>
                        <a:ea typeface="新細明體"/>
                      </a:endParaRPr>
                    </a:p>
                  </a:txBody>
                  <a:tcPr marL="58242" marR="5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矩形 5"/>
          <p:cNvSpPr/>
          <p:nvPr/>
        </p:nvSpPr>
        <p:spPr>
          <a:xfrm>
            <a:off x="1259632" y="2740858"/>
            <a:ext cx="5544616" cy="400110"/>
          </a:xfrm>
          <a:prstGeom prst="rect">
            <a:avLst/>
          </a:prstGeom>
          <a:solidFill>
            <a:srgbClr val="92D050"/>
          </a:solidFill>
        </p:spPr>
        <p:txBody>
          <a:bodyPr wrap="square">
            <a:spAutoFit/>
          </a:bodyPr>
          <a:lstStyle/>
          <a:p>
            <a:r>
              <a:rPr lang="zh-TW" altLang="en-US" sz="2000" b="1" dirty="0" smtClean="0">
                <a:latin typeface="Segoe Print"/>
              </a:rPr>
              <a:t> </a:t>
            </a:r>
            <a:r>
              <a:rPr lang="zh-HK" altLang="zh-TW" sz="2000" b="1" dirty="0" smtClean="0">
                <a:latin typeface="Segoe Print"/>
              </a:rPr>
              <a:t>「校園多元文化共融活動設計」同儕評價表</a:t>
            </a:r>
            <a:endParaRPr lang="zh-TW" altLang="en-US" sz="2000" dirty="0"/>
          </a:p>
        </p:txBody>
      </p:sp>
      <p:sp>
        <p:nvSpPr>
          <p:cNvPr id="7" name="六角星形 6"/>
          <p:cNvSpPr/>
          <p:nvPr/>
        </p:nvSpPr>
        <p:spPr>
          <a:xfrm>
            <a:off x="7488832" y="5445224"/>
            <a:ext cx="1547664" cy="1080120"/>
          </a:xfrm>
          <a:prstGeom prst="star6">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t>每組提問時間</a:t>
            </a:r>
            <a:endParaRPr lang="zh-TW" altLang="en-US" b="1" dirty="0"/>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sp>
        <p:nvSpPr>
          <p:cNvPr id="7" name="矩形 6"/>
          <p:cNvSpPr/>
          <p:nvPr/>
        </p:nvSpPr>
        <p:spPr>
          <a:xfrm>
            <a:off x="467544" y="1340768"/>
            <a:ext cx="8208912" cy="954107"/>
          </a:xfrm>
          <a:prstGeom prst="rect">
            <a:avLst/>
          </a:prstGeom>
        </p:spPr>
        <p:txBody>
          <a:bodyPr wrap="square">
            <a:spAutoFit/>
          </a:bodyPr>
          <a:lstStyle/>
          <a:p>
            <a:pPr lvl="0">
              <a:buFont typeface="Wingdings" pitchFamily="2" charset="2"/>
              <a:buChar char="Ø"/>
            </a:pPr>
            <a:r>
              <a:rPr lang="zh-HK" altLang="en-US" sz="2800" b="1" dirty="0" smtClean="0">
                <a:solidFill>
                  <a:prstClr val="black"/>
                </a:solidFill>
                <a:latin typeface="Segoe Print"/>
              </a:rPr>
              <a:t>在日常生活中，</a:t>
            </a:r>
            <a:r>
              <a:rPr lang="zh-TW" altLang="en-US" sz="2800" b="1" dirty="0" smtClean="0">
                <a:solidFill>
                  <a:prstClr val="black"/>
                </a:solidFill>
                <a:latin typeface="Segoe Print"/>
              </a:rPr>
              <a:t>你</a:t>
            </a:r>
            <a:r>
              <a:rPr lang="zh-HK" altLang="en-US" sz="2800" b="1" dirty="0" smtClean="0">
                <a:solidFill>
                  <a:prstClr val="black"/>
                </a:solidFill>
                <a:latin typeface="Segoe Print"/>
              </a:rPr>
              <a:t>有沒有與不同文化背景人</a:t>
            </a:r>
            <a:r>
              <a:rPr lang="zh-TW" altLang="en-US" sz="2800" b="1" dirty="0" smtClean="0">
                <a:solidFill>
                  <a:prstClr val="black"/>
                </a:solidFill>
                <a:latin typeface="Segoe Print"/>
              </a:rPr>
              <a:t>士相</a:t>
            </a:r>
            <a:endParaRPr lang="en-US" altLang="zh-TW" sz="2800" b="1" dirty="0" smtClean="0">
              <a:solidFill>
                <a:prstClr val="black"/>
              </a:solidFill>
              <a:latin typeface="Segoe Print"/>
            </a:endParaRPr>
          </a:p>
          <a:p>
            <a:pPr lvl="0"/>
            <a:r>
              <a:rPr lang="en-US" altLang="zh-TW" sz="2800" b="1" dirty="0" smtClean="0">
                <a:solidFill>
                  <a:prstClr val="black"/>
                </a:solidFill>
                <a:latin typeface="Segoe Print"/>
              </a:rPr>
              <a:t>  </a:t>
            </a:r>
            <a:r>
              <a:rPr lang="zh-TW" altLang="en-US" sz="2800" b="1" dirty="0" smtClean="0">
                <a:solidFill>
                  <a:prstClr val="black"/>
                </a:solidFill>
                <a:latin typeface="Segoe Print"/>
              </a:rPr>
              <a:t>處的經驗</a:t>
            </a:r>
            <a:r>
              <a:rPr lang="zh-HK" altLang="en-US" sz="2800" b="1" dirty="0" smtClean="0">
                <a:solidFill>
                  <a:prstClr val="black"/>
                </a:solidFill>
                <a:latin typeface="Segoe Print"/>
              </a:rPr>
              <a:t>？</a:t>
            </a:r>
            <a:r>
              <a:rPr lang="en-US" altLang="zh-HK" sz="2800" b="1" dirty="0" smtClean="0">
                <a:solidFill>
                  <a:prstClr val="black"/>
                </a:solidFill>
                <a:latin typeface="Segoe Print"/>
              </a:rPr>
              <a:t>  </a:t>
            </a:r>
          </a:p>
        </p:txBody>
      </p:sp>
      <p:sp>
        <p:nvSpPr>
          <p:cNvPr id="8" name="矩形 7"/>
          <p:cNvSpPr/>
          <p:nvPr/>
        </p:nvSpPr>
        <p:spPr>
          <a:xfrm>
            <a:off x="485800" y="4420269"/>
            <a:ext cx="8658200" cy="1384995"/>
          </a:xfrm>
          <a:prstGeom prst="rect">
            <a:avLst/>
          </a:prstGeom>
        </p:spPr>
        <p:txBody>
          <a:bodyPr wrap="square">
            <a:spAutoFit/>
          </a:bodyPr>
          <a:lstStyle/>
          <a:p>
            <a:pPr lvl="0">
              <a:buFont typeface="Wingdings" pitchFamily="2" charset="2"/>
              <a:buChar char="Ø"/>
              <a:defRPr/>
            </a:pPr>
            <a:r>
              <a:rPr lang="zh-TW" altLang="en-US" sz="2800" b="1" dirty="0" smtClean="0">
                <a:solidFill>
                  <a:prstClr val="black"/>
                </a:solidFill>
                <a:latin typeface="Segoe Print"/>
              </a:rPr>
              <a:t>你知道現時香港人口的種族分佈情形嗎？</a:t>
            </a:r>
            <a:endParaRPr lang="en-US" altLang="zh-TW" sz="2800" b="1" dirty="0" smtClean="0">
              <a:solidFill>
                <a:prstClr val="black"/>
              </a:solidFill>
              <a:latin typeface="Segoe Print"/>
            </a:endParaRPr>
          </a:p>
          <a:p>
            <a:pPr lvl="0">
              <a:defRPr/>
            </a:pPr>
            <a:r>
              <a:rPr lang="en-US" altLang="zh-HK" sz="2800" b="1" dirty="0" smtClean="0">
                <a:solidFill>
                  <a:prstClr val="black"/>
                </a:solidFill>
                <a:latin typeface="Segoe Print"/>
              </a:rPr>
              <a:t>  </a:t>
            </a:r>
            <a:r>
              <a:rPr lang="zh-HK" altLang="zh-TW" b="1" dirty="0" smtClean="0">
                <a:solidFill>
                  <a:prstClr val="black"/>
                </a:solidFill>
                <a:latin typeface="Segoe Print"/>
              </a:rPr>
              <a:t>參考網址：</a:t>
            </a:r>
            <a:r>
              <a:rPr lang="en-US" altLang="zh-HK" b="1" dirty="0" smtClean="0">
                <a:solidFill>
                  <a:prstClr val="black"/>
                </a:solidFill>
                <a:latin typeface="Segoe Print"/>
              </a:rPr>
              <a:t> </a:t>
            </a:r>
          </a:p>
          <a:p>
            <a:pPr lvl="0">
              <a:defRPr/>
            </a:pPr>
            <a:r>
              <a:rPr lang="en-US" altLang="zh-HK" b="1" dirty="0" smtClean="0">
                <a:solidFill>
                  <a:prstClr val="black"/>
                </a:solidFill>
                <a:latin typeface="Segoe Print"/>
              </a:rPr>
              <a:t>   </a:t>
            </a:r>
            <a:r>
              <a:rPr lang="en-US" altLang="zh-TW" u="sng" dirty="0" smtClean="0">
                <a:solidFill>
                  <a:prstClr val="black"/>
                </a:solidFill>
                <a:latin typeface="Segoe Print"/>
                <a:hlinkClick r:id="rId2"/>
              </a:rPr>
              <a:t>http://www.census2011.gov.hk/tc/publication-feature-articles.html</a:t>
            </a:r>
            <a:r>
              <a:rPr lang="en-US" altLang="zh-HK" sz="2800" b="1" dirty="0" smtClean="0">
                <a:solidFill>
                  <a:prstClr val="black"/>
                </a:solidFill>
                <a:latin typeface="Segoe Print"/>
              </a:rPr>
              <a:t>          </a:t>
            </a:r>
            <a:endParaRPr lang="en-US" altLang="zh-TW" sz="1600" b="1" dirty="0" smtClean="0">
              <a:solidFill>
                <a:prstClr val="black"/>
              </a:solidFill>
              <a:latin typeface="Segoe Print"/>
            </a:endParaRPr>
          </a:p>
        </p:txBody>
      </p:sp>
      <p:pic>
        <p:nvPicPr>
          <p:cNvPr id="6" name="Picture 3" descr="C:\Users\candicepywong\AppData\Local\Microsoft\Windows\Temporary Internet Files\Content.IE5\VPCMT002\MP900448567[1].jpg"/>
          <p:cNvPicPr>
            <a:picLocks noChangeAspect="1" noChangeArrowheads="1"/>
          </p:cNvPicPr>
          <p:nvPr/>
        </p:nvPicPr>
        <p:blipFill>
          <a:blip r:embed="rId3" cstate="print"/>
          <a:srcRect/>
          <a:stretch>
            <a:fillRect/>
          </a:stretch>
        </p:blipFill>
        <p:spPr bwMode="auto">
          <a:xfrm rot="11451570" flipV="1">
            <a:off x="3392032" y="2031679"/>
            <a:ext cx="1421904" cy="2132856"/>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nvGraphicFramePr>
        <p:xfrm>
          <a:off x="1259632" y="1799436"/>
          <a:ext cx="6552728" cy="2637676"/>
        </p:xfrm>
        <a:graphic>
          <a:graphicData uri="http://schemas.openxmlformats.org/drawingml/2006/table">
            <a:tbl>
              <a:tblPr/>
              <a:tblGrid>
                <a:gridCol w="6552728"/>
              </a:tblGrid>
              <a:tr h="26376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小結</a:t>
                      </a:r>
                      <a:endParaRPr lang="en-US" altLang="zh-TW" sz="2800" b="1" kern="1200" dirty="0" smtClean="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身為香港人及作為學校一份子，我們應該對不同文化背景的人有更大的包容和</a:t>
                      </a:r>
                      <a:r>
                        <a:rPr lang="zh-TW" altLang="en-US" sz="2800" b="1" kern="1200" dirty="0" smtClean="0">
                          <a:solidFill>
                            <a:srgbClr val="FF0000"/>
                          </a:solidFill>
                          <a:latin typeface="Segoe Print"/>
                          <a:ea typeface="+mn-ea"/>
                          <a:cs typeface="+mn-cs"/>
                        </a:rPr>
                        <a:t>尊重</a:t>
                      </a:r>
                      <a:r>
                        <a:rPr lang="zh-TW" altLang="en-US" sz="2800" b="1" kern="1200" dirty="0" smtClean="0">
                          <a:solidFill>
                            <a:schemeClr val="tx1"/>
                          </a:solidFill>
                          <a:latin typeface="Segoe Print"/>
                          <a:ea typeface="+mn-ea"/>
                          <a:cs typeface="+mn-cs"/>
                        </a:rPr>
                        <a:t>，主動向他們提供</a:t>
                      </a:r>
                      <a:r>
                        <a:rPr lang="zh-TW" altLang="en-US" sz="2800" b="1" kern="1200" dirty="0" smtClean="0">
                          <a:solidFill>
                            <a:srgbClr val="FF0000"/>
                          </a:solidFill>
                          <a:latin typeface="Segoe Print"/>
                          <a:ea typeface="+mn-ea"/>
                          <a:cs typeface="+mn-cs"/>
                        </a:rPr>
                        <a:t>協助</a:t>
                      </a:r>
                      <a:r>
                        <a:rPr lang="zh-TW" altLang="en-US" sz="2800" b="1" kern="1200" dirty="0" smtClean="0">
                          <a:solidFill>
                            <a:schemeClr val="tx1"/>
                          </a:solidFill>
                          <a:latin typeface="Segoe Print"/>
                          <a:ea typeface="+mn-ea"/>
                          <a:cs typeface="+mn-cs"/>
                        </a:rPr>
                        <a:t>，令他們能早日</a:t>
                      </a:r>
                      <a:r>
                        <a:rPr lang="zh-TW" altLang="en-US" sz="2800" b="1" kern="1200" dirty="0" smtClean="0">
                          <a:solidFill>
                            <a:srgbClr val="FF0000"/>
                          </a:solidFill>
                          <a:latin typeface="Segoe Print"/>
                          <a:ea typeface="+mn-ea"/>
                          <a:cs typeface="+mn-cs"/>
                        </a:rPr>
                        <a:t>融入</a:t>
                      </a:r>
                      <a:r>
                        <a:rPr lang="zh-TW" altLang="en-US" sz="2800" b="1" kern="1200" dirty="0" smtClean="0">
                          <a:solidFill>
                            <a:schemeClr val="tx1"/>
                          </a:solidFill>
                          <a:latin typeface="Segoe Print"/>
                          <a:ea typeface="+mn-ea"/>
                          <a:cs typeface="+mn-cs"/>
                        </a:rPr>
                        <a:t>學校和社會。</a:t>
                      </a:r>
                      <a:endParaRPr lang="en-US" altLang="zh-TW" sz="2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活動三：校園多元文化共融活動設計</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3"/>
          <p:cNvGraphicFramePr>
            <a:graphicFrameLocks noGrp="1"/>
          </p:cNvGraphicFramePr>
          <p:nvPr>
            <p:extLst>
              <p:ext uri="{D42A27DB-BD31-4B8C-83A1-F6EECF244321}">
                <p14:modId xmlns:p14="http://schemas.microsoft.com/office/powerpoint/2010/main" val="3452367956"/>
              </p:ext>
            </p:extLst>
          </p:nvPr>
        </p:nvGraphicFramePr>
        <p:xfrm>
          <a:off x="1115616" y="1799436"/>
          <a:ext cx="7056784" cy="4122420"/>
        </p:xfrm>
        <a:graphic>
          <a:graphicData uri="http://schemas.openxmlformats.org/drawingml/2006/table">
            <a:tbl>
              <a:tblPr/>
              <a:tblGrid>
                <a:gridCol w="7056784"/>
              </a:tblGrid>
              <a:tr h="26376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在香港這高度國際化的城市，跟不同國籍、文化背景的人住在同一社區是一個趨勢。作為香港人，我們更應該表現對他們的</a:t>
                      </a:r>
                      <a:r>
                        <a:rPr lang="zh-TW" altLang="en-US" sz="2800" b="1" kern="1200" dirty="0" smtClean="0">
                          <a:solidFill>
                            <a:srgbClr val="FF0000"/>
                          </a:solidFill>
                          <a:latin typeface="Segoe Print"/>
                          <a:ea typeface="+mn-ea"/>
                          <a:cs typeface="+mn-cs"/>
                        </a:rPr>
                        <a:t>尊重與關愛</a:t>
                      </a:r>
                      <a:r>
                        <a:rPr lang="zh-TW" altLang="en-US" sz="2800" b="1" kern="1200" dirty="0" smtClean="0">
                          <a:solidFill>
                            <a:schemeClr val="tx1"/>
                          </a:solidFill>
                          <a:latin typeface="Segoe Print"/>
                          <a:ea typeface="+mn-ea"/>
                          <a:cs typeface="+mn-cs"/>
                        </a:rPr>
                        <a:t>，例如：簡單一個笑容、點頭，或在對方說話語音不清時仍有耐性聆聽，若能以這種態度彼此相待，就算身處不同文化背景的社區中，也可以得到好朋友，就像孔子的學生說：「四海之內皆兄弟也」。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總結</a:t>
            </a:r>
            <a:endParaRPr lang="en-US"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延展活動一</a:t>
            </a:r>
            <a:endParaRPr lang="en-US" b="1" dirty="0">
              <a:solidFill>
                <a:schemeClr val="bg1"/>
              </a:solidFill>
            </a:endParaRPr>
          </a:p>
        </p:txBody>
      </p:sp>
      <p:graphicFrame>
        <p:nvGraphicFramePr>
          <p:cNvPr id="4" name="表格 3"/>
          <p:cNvGraphicFramePr>
            <a:graphicFrameLocks noGrp="1"/>
          </p:cNvGraphicFramePr>
          <p:nvPr/>
        </p:nvGraphicFramePr>
        <p:xfrm>
          <a:off x="971600" y="1484784"/>
          <a:ext cx="7416824" cy="1150620"/>
        </p:xfrm>
        <a:graphic>
          <a:graphicData uri="http://schemas.openxmlformats.org/drawingml/2006/table">
            <a:tbl>
              <a:tblPr/>
              <a:tblGrid>
                <a:gridCol w="7416824"/>
              </a:tblGrid>
              <a:tr h="720081">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讓小組在課後繼續優化活動設計及完成工  </a:t>
                      </a:r>
                      <a:endParaRPr lang="en-US" altLang="zh-TW"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smtClean="0">
                          <a:solidFill>
                            <a:schemeClr val="tx1"/>
                          </a:solidFill>
                          <a:latin typeface="Segoe Print"/>
                          <a:ea typeface="+mn-ea"/>
                          <a:cs typeface="+mn-cs"/>
                        </a:rPr>
                        <a:t> </a:t>
                      </a:r>
                      <a:r>
                        <a:rPr lang="zh-TW" altLang="en-US" sz="2800" b="1" kern="1200" dirty="0" smtClean="0">
                          <a:solidFill>
                            <a:schemeClr val="tx1"/>
                          </a:solidFill>
                          <a:latin typeface="Segoe Print"/>
                          <a:ea typeface="+mn-ea"/>
                          <a:cs typeface="+mn-cs"/>
                        </a:rPr>
                        <a:t>作紙第二個方格內容。</a:t>
                      </a:r>
                      <a:endParaRPr lang="en-US" altLang="zh-TW"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9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MC900123919[1]"/>
          <p:cNvPicPr>
            <a:picLocks noChangeAspect="1" noChangeArrowheads="1"/>
          </p:cNvPicPr>
          <p:nvPr/>
        </p:nvPicPr>
        <p:blipFill>
          <a:blip r:embed="rId2" cstate="print"/>
          <a:srcRect/>
          <a:stretch>
            <a:fillRect/>
          </a:stretch>
        </p:blipFill>
        <p:spPr bwMode="auto">
          <a:xfrm>
            <a:off x="179512" y="692696"/>
            <a:ext cx="7704856" cy="5904656"/>
          </a:xfrm>
          <a:prstGeom prst="rect">
            <a:avLst/>
          </a:prstGeom>
          <a:noFill/>
        </p:spPr>
      </p:pic>
      <p:sp>
        <p:nvSpPr>
          <p:cNvPr id="2050" name="Text Box 2"/>
          <p:cNvSpPr txBox="1">
            <a:spLocks noChangeArrowheads="1"/>
          </p:cNvSpPr>
          <p:nvPr/>
        </p:nvSpPr>
        <p:spPr bwMode="auto">
          <a:xfrm>
            <a:off x="2231504" y="1124744"/>
            <a:ext cx="3276600" cy="1872208"/>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1" lang="zh-HK"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活動名稱：</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「陽光教室」小導師計劃</a:t>
            </a:r>
            <a:r>
              <a:rPr kumimoji="1" lang="en-US" altLang="zh-HK" sz="1300" b="1" dirty="0" smtClean="0">
                <a:solidFill>
                  <a:srgbClr val="000000"/>
                </a:solidFill>
                <a:latin typeface="新細明體" pitchFamily="18" charset="-120"/>
                <a:ea typeface="新細明體" pitchFamily="18" charset="-120"/>
                <a:cs typeface="Times New Roman" pitchFamily="18" charset="0"/>
              </a:rPr>
              <a:t>_____</a:t>
            </a:r>
            <a:r>
              <a:rPr kumimoji="1" lang="zh-HK" altLang="en-US"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 </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lvl="0" eaLnBrk="0" fontAlgn="base" hangingPunct="0">
              <a:lnSpc>
                <a:spcPct val="150000"/>
              </a:lnSpc>
              <a:spcBef>
                <a:spcPct val="0"/>
              </a:spcBef>
              <a:spcAft>
                <a:spcPct val="0"/>
              </a:spcAf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活動目的：</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從內地新來港學生對學習英文感到特別困難，於是挑選高年級同學擔當  「英文大使」，</a:t>
            </a:r>
            <a:r>
              <a:rPr lang="zh-HK" altLang="zh-TW" sz="1400" b="1" u="sng" dirty="0" smtClean="0"/>
              <a:t>在午息到低年級課室為這些學生朗讀英文故事及幫助他們認識英文生詞</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a:t>
            </a:r>
            <a:r>
              <a:rPr kumimoji="1" lang="en-US" altLang="zh-HK" sz="1300" b="1" dirty="0" smtClean="0">
                <a:solidFill>
                  <a:srgbClr val="000000"/>
                </a:solidFill>
                <a:latin typeface="新細明體" pitchFamily="18" charset="-120"/>
                <a:ea typeface="新細明體" pitchFamily="18" charset="-120"/>
                <a:cs typeface="Times New Roman" pitchFamily="18" charset="0"/>
              </a:rPr>
              <a:t>____________________________</a:t>
            </a:r>
            <a:endParaRPr kumimoji="1" lang="en-US" altLang="zh-HK" sz="18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51" name="Text Box 3"/>
          <p:cNvSpPr txBox="1">
            <a:spLocks noChangeArrowheads="1"/>
          </p:cNvSpPr>
          <p:nvPr/>
        </p:nvSpPr>
        <p:spPr bwMode="auto">
          <a:xfrm>
            <a:off x="1979712" y="3140968"/>
            <a:ext cx="4104456" cy="2304256"/>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vert="horz" wrap="square" lIns="91440" tIns="45720" rIns="91440" bIns="45720" numCol="1" anchor="t" anchorCtr="0" compatLnSpc="1">
            <a:prstTxWarp prst="textNoShape">
              <a:avLst/>
            </a:prstTxWarp>
          </a:bodyPr>
          <a:lstStyle/>
          <a:p>
            <a:pPr marL="0" marR="0" lvl="0" indent="495300" algn="just" defTabSz="914400" rtl="0" eaLnBrk="1" fontAlgn="base" latinLnBrk="0" hangingPunct="1">
              <a:lnSpc>
                <a:spcPct val="100000"/>
              </a:lnSpc>
              <a:spcBef>
                <a:spcPct val="0"/>
              </a:spcBef>
              <a:spcAft>
                <a:spcPct val="0"/>
              </a:spcAft>
              <a:buClrTx/>
              <a:buSzTx/>
              <a:buFontTx/>
              <a:buNone/>
              <a:tabLst/>
            </a:pPr>
            <a:r>
              <a:rPr kumimoji="1" lang="zh-HK"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活動內容簡介</a:t>
            </a:r>
            <a:endParaRPr kumimoji="1" lang="en-US" altLang="zh-TW" sz="1300" dirty="0" smtClean="0">
              <a:solidFill>
                <a:srgbClr val="000000"/>
              </a:solidFill>
              <a:latin typeface="新細明體" pitchFamily="18" charset="-120"/>
              <a:ea typeface="新細明體" pitchFamily="18" charset="-120"/>
              <a:cs typeface="Times New Roman" pitchFamily="18" charset="0"/>
            </a:endParaRPr>
          </a:p>
          <a:p>
            <a:pPr lvl="0" indent="495300" algn="just" fontAlgn="base">
              <a:spcBef>
                <a:spcPct val="0"/>
              </a:spcBef>
              <a:spcAft>
                <a:spcPct val="0"/>
              </a:spcAf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時間：</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逢星期一午息</a:t>
            </a:r>
            <a:r>
              <a:rPr kumimoji="1" lang="zh-HK" altLang="en-US" sz="1300" u="sng" dirty="0" smtClean="0">
                <a:solidFill>
                  <a:srgbClr val="000000"/>
                </a:solidFill>
                <a:latin typeface="新細明體" pitchFamily="18" charset="-120"/>
                <a:ea typeface="新細明體" pitchFamily="18" charset="-120"/>
                <a:cs typeface="Times New Roman" pitchFamily="18" charset="0"/>
              </a:rPr>
              <a:t> </a:t>
            </a:r>
            <a:r>
              <a:rPr kumimoji="1" lang="en-US" altLang="zh-HK" sz="1300" b="1" dirty="0" smtClean="0">
                <a:solidFill>
                  <a:srgbClr val="000000"/>
                </a:solidFill>
                <a:latin typeface="新細明體" pitchFamily="18" charset="-120"/>
                <a:ea typeface="新細明體" pitchFamily="18" charset="-120"/>
                <a:cs typeface="Times New Roman" pitchFamily="18" charset="0"/>
              </a:rPr>
              <a:t>______________________</a:t>
            </a:r>
            <a:r>
              <a:rPr kumimoji="1" lang="zh-HK" altLang="en-US" sz="1300" u="sng" dirty="0" smtClean="0">
                <a:solidFill>
                  <a:srgbClr val="000000"/>
                </a:solidFill>
                <a:latin typeface="新細明體" pitchFamily="18" charset="-120"/>
                <a:ea typeface="新細明體" pitchFamily="18" charset="-120"/>
                <a:cs typeface="Times New Roman" pitchFamily="18" charset="0"/>
              </a:rPr>
              <a:t>   </a:t>
            </a:r>
            <a:r>
              <a:rPr kumimoji="1"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u="sng"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地點：</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一至三年級的課室</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__________________</a:t>
            </a:r>
            <a:endParaRPr kumimoji="1" lang="en-US" altLang="zh-TW" sz="9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對象：</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一至三年級內地新來港學生</a:t>
            </a:r>
            <a:r>
              <a:rPr kumimoji="1" lang="en-US" altLang="zh-HK" sz="1300" b="0"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__________</a:t>
            </a:r>
            <a:r>
              <a:rPr kumimoji="1" lang="en-US" altLang="zh-HK" sz="1300" b="0"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   </a:t>
            </a:r>
            <a:endParaRPr kumimoji="1" lang="en-US" altLang="zh-TW" sz="900" b="0" i="0" u="none"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人數：</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每班約</a:t>
            </a:r>
            <a:r>
              <a:rPr kumimoji="1" lang="en-US" altLang="zh-HK"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6</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位內地新來港學生，共</a:t>
            </a:r>
            <a:r>
              <a:rPr kumimoji="1" lang="en-US" altLang="zh-HK"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72</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人</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__</a:t>
            </a:r>
            <a:endParaRPr kumimoji="1" lang="zh-TW" altLang="en-US" sz="9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0" i="0" u="none"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形式：</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從高年級挑選</a:t>
            </a:r>
            <a:r>
              <a:rPr kumimoji="1" lang="en-US" altLang="zh-HK"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36</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人擔當「英文大使」</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   ，接受英文朗讀訓練，每三位「英文大使</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」成一組，逢星期一午息，到一至三年級，</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為該班的內地新來港學生朗讀英文故事及幫</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a:t>
            </a:r>
          </a:p>
          <a:p>
            <a:pPr marL="0" marR="0" lvl="0" indent="495300" algn="just" defTabSz="914400" rtl="0" eaLnBrk="0" fontAlgn="base" latinLnBrk="0" hangingPunct="0">
              <a:lnSpc>
                <a:spcPct val="100000"/>
              </a:lnSpc>
              <a:spcBef>
                <a:spcPct val="0"/>
              </a:spcBef>
              <a:spcAft>
                <a:spcPct val="0"/>
              </a:spcAft>
              <a:buClrTx/>
              <a:buSzTx/>
              <a:buFontTx/>
              <a:buNone/>
              <a:tabLst/>
            </a:pP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助他們認</a:t>
            </a:r>
            <a:r>
              <a:rPr kumimoji="1" lang="zh-TW"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識</a:t>
            </a:r>
            <a:r>
              <a:rPr kumimoji="1" lang="zh-HK" altLang="en-US" sz="1300" b="1" i="0" u="sng"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英文生詞。</a:t>
            </a:r>
            <a:r>
              <a:rPr kumimoji="1" lang="en-US" altLang="zh-HK" sz="1300" b="1" i="0" strike="noStrike" cap="none" normalizeH="0" baseline="0" dirty="0" smtClean="0">
                <a:ln>
                  <a:noFill/>
                </a:ln>
                <a:solidFill>
                  <a:srgbClr val="000000"/>
                </a:solidFill>
                <a:effectLst/>
                <a:latin typeface="新細明體" pitchFamily="18" charset="-120"/>
                <a:ea typeface="新細明體" pitchFamily="18" charset="-120"/>
                <a:cs typeface="Times New Roman" pitchFamily="18" charset="0"/>
              </a:rPr>
              <a:t>____________________</a:t>
            </a:r>
            <a:endParaRPr kumimoji="1" lang="en-US" altLang="zh-HK" sz="1800" b="0" i="0" strike="noStrike" cap="none" normalizeH="0" baseline="0" dirty="0" smtClean="0">
              <a:ln>
                <a:noFill/>
              </a:ln>
              <a:solidFill>
                <a:schemeClr val="tx1"/>
              </a:solidFill>
              <a:effectLst/>
              <a:latin typeface="Arial" pitchFamily="34" charset="0"/>
              <a:ea typeface="新細明體" pitchFamily="18" charset="-120"/>
              <a:cs typeface="新細明體" pitchFamily="18" charset="-120"/>
            </a:endParaRPr>
          </a:p>
        </p:txBody>
      </p:sp>
      <p:sp>
        <p:nvSpPr>
          <p:cNvPr id="205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055" name="Rectangle 7"/>
          <p:cNvSpPr>
            <a:spLocks noChangeArrowheads="1"/>
          </p:cNvSpPr>
          <p:nvPr/>
        </p:nvSpPr>
        <p:spPr bwMode="auto">
          <a:xfrm>
            <a:off x="0" y="457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Title 1"/>
          <p:cNvSpPr>
            <a:spLocks noGrp="1"/>
          </p:cNvSpPr>
          <p:nvPr>
            <p:ph type="title"/>
          </p:nvPr>
        </p:nvSpPr>
        <p:spPr>
          <a:xfrm>
            <a:off x="0" y="-27384"/>
            <a:ext cx="9144000" cy="720080"/>
          </a:xfrm>
          <a:solidFill>
            <a:srgbClr val="002060"/>
          </a:solidFill>
        </p:spPr>
        <p:txBody>
          <a:bodyPr>
            <a:normAutofit/>
          </a:bodyPr>
          <a:lstStyle/>
          <a:p>
            <a:r>
              <a:rPr lang="zh-TW" altLang="en-US" sz="3600" b="1" dirty="0" smtClean="0">
                <a:solidFill>
                  <a:schemeClr val="bg1"/>
                </a:solidFill>
              </a:rPr>
              <a:t>「校園多元文化共融活動設計」範例</a:t>
            </a:r>
            <a:endParaRPr lang="en-US" sz="3600" b="1" dirty="0">
              <a:solidFill>
                <a:schemeClr val="bg1"/>
              </a:solidFill>
            </a:endParaRPr>
          </a:p>
        </p:txBody>
      </p:sp>
      <p:sp>
        <p:nvSpPr>
          <p:cNvPr id="2" name="投影片編號版面配置區 1"/>
          <p:cNvSpPr>
            <a:spLocks noGrp="1"/>
          </p:cNvSpPr>
          <p:nvPr>
            <p:ph type="sldNum" sz="quarter" idx="12"/>
          </p:nvPr>
        </p:nvSpPr>
        <p:spPr/>
        <p:txBody>
          <a:bodyPr/>
          <a:lstStyle/>
          <a:p>
            <a:fld id="{46A9A4E7-07ED-40E3-B49D-CCE47FC0AF30}"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延展活動一</a:t>
            </a:r>
            <a:endParaRPr lang="en-US" b="1" dirty="0">
              <a:solidFill>
                <a:schemeClr val="bg1"/>
              </a:solidFill>
            </a:endParaRPr>
          </a:p>
        </p:txBody>
      </p:sp>
      <p:graphicFrame>
        <p:nvGraphicFramePr>
          <p:cNvPr id="4" name="表格 3"/>
          <p:cNvGraphicFramePr>
            <a:graphicFrameLocks noGrp="1"/>
          </p:cNvGraphicFramePr>
          <p:nvPr/>
        </p:nvGraphicFramePr>
        <p:xfrm>
          <a:off x="971600" y="1484784"/>
          <a:ext cx="7560840" cy="1714500"/>
        </p:xfrm>
        <a:graphic>
          <a:graphicData uri="http://schemas.openxmlformats.org/drawingml/2006/table">
            <a:tbl>
              <a:tblPr/>
              <a:tblGrid>
                <a:gridCol w="7560840"/>
              </a:tblGrid>
              <a:tr h="720081">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       之後學生選出自己心目中的「最佳校園</a:t>
                      </a:r>
                      <a:endParaRPr lang="en-US" altLang="zh-TW"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smtClean="0">
                          <a:solidFill>
                            <a:schemeClr val="tx1"/>
                          </a:solidFill>
                          <a:latin typeface="Segoe Print"/>
                          <a:ea typeface="+mn-ea"/>
                          <a:cs typeface="+mn-cs"/>
                        </a:rPr>
                        <a:t> </a:t>
                      </a:r>
                      <a:r>
                        <a:rPr lang="zh-TW" altLang="en-US" sz="2800" b="1" kern="1200" dirty="0" smtClean="0">
                          <a:solidFill>
                            <a:schemeClr val="tx1"/>
                          </a:solidFill>
                          <a:latin typeface="Segoe Print"/>
                          <a:ea typeface="+mn-ea"/>
                          <a:cs typeface="+mn-cs"/>
                        </a:rPr>
                        <a:t>多元文化共融活動設計」及解釋原因，最後統</a:t>
                      </a:r>
                      <a:endParaRPr lang="en-US" altLang="zh-TW"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TW" sz="2800" b="1" kern="1200" dirty="0" smtClean="0">
                          <a:solidFill>
                            <a:schemeClr val="tx1"/>
                          </a:solidFill>
                          <a:latin typeface="Segoe Print"/>
                          <a:ea typeface="+mn-ea"/>
                          <a:cs typeface="+mn-cs"/>
                        </a:rPr>
                        <a:t> </a:t>
                      </a:r>
                      <a:r>
                        <a:rPr lang="zh-TW" altLang="en-US" sz="2800" b="1" kern="1200" dirty="0" smtClean="0">
                          <a:solidFill>
                            <a:schemeClr val="tx1"/>
                          </a:solidFill>
                          <a:latin typeface="Segoe Print"/>
                          <a:ea typeface="+mn-ea"/>
                          <a:cs typeface="+mn-cs"/>
                        </a:rPr>
                        <a:t>計及公佈結果。</a:t>
                      </a:r>
                      <a:endParaRPr lang="en-US" altLang="zh-TW"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1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延展活動一</a:t>
            </a:r>
            <a:endParaRPr lang="en-US" b="1" dirty="0">
              <a:solidFill>
                <a:schemeClr val="bg1"/>
              </a:solidFill>
            </a:endParaRPr>
          </a:p>
        </p:txBody>
      </p:sp>
      <p:graphicFrame>
        <p:nvGraphicFramePr>
          <p:cNvPr id="5" name="表格 4"/>
          <p:cNvGraphicFramePr>
            <a:graphicFrameLocks noGrp="1"/>
          </p:cNvGraphicFramePr>
          <p:nvPr/>
        </p:nvGraphicFramePr>
        <p:xfrm>
          <a:off x="1331640" y="1345838"/>
          <a:ext cx="6857945" cy="5273040"/>
        </p:xfrm>
        <a:graphic>
          <a:graphicData uri="http://schemas.openxmlformats.org/drawingml/2006/table">
            <a:tbl>
              <a:tblPr/>
              <a:tblGrid>
                <a:gridCol w="6857945"/>
              </a:tblGrid>
              <a:tr h="0">
                <a:tc>
                  <a:txBody>
                    <a:bodyPr/>
                    <a:lstStyle/>
                    <a:p>
                      <a:pPr algn="just">
                        <a:lnSpc>
                          <a:spcPct val="150000"/>
                        </a:lnSpc>
                        <a:spcAft>
                          <a:spcPts val="0"/>
                        </a:spcAft>
                      </a:pPr>
                      <a:endParaRPr lang="en-US" sz="800" kern="100" dirty="0">
                        <a:solidFill>
                          <a:srgbClr val="000000"/>
                        </a:solidFill>
                        <a:latin typeface="新細明體"/>
                        <a:ea typeface="新細明體"/>
                      </a:endParaRPr>
                    </a:p>
                    <a:p>
                      <a:pPr algn="just">
                        <a:lnSpc>
                          <a:spcPct val="100000"/>
                        </a:lnSpc>
                        <a:spcAft>
                          <a:spcPts val="0"/>
                        </a:spcAft>
                      </a:pPr>
                      <a:r>
                        <a:rPr lang="zh-HK" sz="2000" b="1" kern="100" dirty="0">
                          <a:solidFill>
                            <a:srgbClr val="000000"/>
                          </a:solidFill>
                          <a:latin typeface="Times New Roman"/>
                          <a:ea typeface="新細明體"/>
                        </a:rPr>
                        <a:t>我心目中的「最佳</a:t>
                      </a:r>
                      <a:r>
                        <a:rPr lang="zh-HK" sz="2000" b="1" kern="100" dirty="0">
                          <a:latin typeface="Times New Roman"/>
                          <a:ea typeface="新細明體"/>
                        </a:rPr>
                        <a:t>校園多元文化共融活動設計」是第</a:t>
                      </a:r>
                      <a:r>
                        <a:rPr lang="en-US" sz="2000" b="1" kern="100" dirty="0">
                          <a:latin typeface="新細明體"/>
                          <a:ea typeface="新細明體"/>
                        </a:rPr>
                        <a:t>_____</a:t>
                      </a:r>
                      <a:r>
                        <a:rPr lang="zh-HK" sz="2000" b="1" kern="100" dirty="0">
                          <a:latin typeface="Times New Roman"/>
                          <a:ea typeface="新細明體"/>
                        </a:rPr>
                        <a:t>組的設計。</a:t>
                      </a:r>
                      <a:endParaRPr lang="zh-TW" sz="1800" b="1" kern="100" dirty="0">
                        <a:latin typeface="Times New Roman"/>
                        <a:ea typeface="新細明體"/>
                      </a:endParaRPr>
                    </a:p>
                    <a:p>
                      <a:pPr algn="just">
                        <a:lnSpc>
                          <a:spcPct val="150000"/>
                        </a:lnSpc>
                        <a:spcAft>
                          <a:spcPts val="0"/>
                        </a:spcAft>
                      </a:pPr>
                      <a:r>
                        <a:rPr lang="zh-HK" sz="2000" b="1" kern="100" dirty="0">
                          <a:latin typeface="Times New Roman"/>
                          <a:ea typeface="新細明體"/>
                        </a:rPr>
                        <a:t>活動名稱：</a:t>
                      </a:r>
                      <a:r>
                        <a:rPr lang="en-US" sz="2000" b="1" kern="100" dirty="0" smtClean="0">
                          <a:latin typeface="新細明體"/>
                          <a:ea typeface="新細明體"/>
                        </a:rPr>
                        <a:t>____________________________________________</a:t>
                      </a:r>
                      <a:endParaRPr lang="zh-TW" sz="1800" b="1" kern="100" dirty="0">
                        <a:latin typeface="Times New Roman"/>
                        <a:ea typeface="新細明體"/>
                      </a:endParaRPr>
                    </a:p>
                    <a:p>
                      <a:pPr>
                        <a:lnSpc>
                          <a:spcPct val="150000"/>
                        </a:lnSpc>
                        <a:spcAft>
                          <a:spcPts val="0"/>
                        </a:spcAft>
                      </a:pPr>
                      <a:r>
                        <a:rPr lang="zh-HK" sz="2000" b="1" kern="100" dirty="0">
                          <a:latin typeface="Times New Roman"/>
                          <a:ea typeface="新細明體"/>
                        </a:rPr>
                        <a:t>原因：</a:t>
                      </a:r>
                      <a:endParaRPr lang="zh-TW" sz="1800" b="1" kern="100" dirty="0">
                        <a:latin typeface="Times New Roman"/>
                        <a:ea typeface="新細明體"/>
                      </a:endParaRPr>
                    </a:p>
                    <a:p>
                      <a:pPr marL="177800" marR="0" indent="-177800" algn="l" defTabSz="914400" rtl="0" eaLnBrk="1" fontAlgn="auto" latinLnBrk="0" hangingPunct="1">
                        <a:lnSpc>
                          <a:spcPct val="150000"/>
                        </a:lnSpc>
                        <a:spcBef>
                          <a:spcPts val="0"/>
                        </a:spcBef>
                        <a:spcAft>
                          <a:spcPts val="0"/>
                        </a:spcAft>
                        <a:buClrTx/>
                        <a:buSzTx/>
                        <a:buFontTx/>
                        <a:buNone/>
                        <a:tabLst/>
                        <a:defRPr/>
                      </a:pPr>
                      <a:r>
                        <a:rPr lang="en-US" sz="2000" b="1" kern="100" dirty="0">
                          <a:latin typeface="新細明體"/>
                          <a:ea typeface="新細明體"/>
                        </a:rPr>
                        <a:t>1</a:t>
                      </a:r>
                      <a:r>
                        <a:rPr lang="en-US" sz="2000" b="1" kern="100" dirty="0" smtClean="0">
                          <a:latin typeface="新細明體"/>
                          <a:ea typeface="新細明體"/>
                        </a:rPr>
                        <a:t>.</a:t>
                      </a:r>
                      <a:r>
                        <a:rPr lang="zh-HK" sz="2000" b="1" kern="100" dirty="0" smtClean="0">
                          <a:latin typeface="Times New Roman"/>
                          <a:ea typeface="新細明體"/>
                        </a:rPr>
                        <a:t> </a:t>
                      </a:r>
                      <a:r>
                        <a:rPr lang="zh-HK" altLang="zh-TW" sz="2000" b="1" kern="1200" dirty="0" smtClean="0">
                          <a:solidFill>
                            <a:schemeClr val="tx1"/>
                          </a:solidFill>
                          <a:latin typeface="+mn-lt"/>
                          <a:ea typeface="+mn-ea"/>
                          <a:cs typeface="+mn-cs"/>
                        </a:rPr>
                        <a:t>活動設計能達到預期目標</a:t>
                      </a:r>
                      <a:r>
                        <a:rPr lang="zh-TW" altLang="en-US" sz="2000" b="1" kern="1200" dirty="0" smtClean="0">
                          <a:solidFill>
                            <a:schemeClr val="tx1"/>
                          </a:solidFill>
                          <a:latin typeface="+mn-lt"/>
                          <a:ea typeface="+mn-ea"/>
                          <a:cs typeface="+mn-cs"/>
                        </a:rPr>
                        <a:t>：</a:t>
                      </a:r>
                      <a:endParaRPr lang="zh-TW" altLang="zh-TW" sz="1400" kern="100" dirty="0" smtClean="0">
                        <a:latin typeface="Times New Roman"/>
                        <a:ea typeface="+mn-ea"/>
                      </a:endParaRPr>
                    </a:p>
                    <a:p>
                      <a:pPr marL="177800" indent="-177800">
                        <a:lnSpc>
                          <a:spcPct val="150000"/>
                        </a:lnSpc>
                        <a:spcAft>
                          <a:spcPts val="0"/>
                        </a:spcAft>
                      </a:pPr>
                      <a:r>
                        <a:rPr lang="en-US" sz="1800" b="1" kern="100" dirty="0" smtClean="0">
                          <a:latin typeface="新細明體"/>
                          <a:ea typeface="新細明體"/>
                        </a:rPr>
                        <a:t>   ____________________________________________________________</a:t>
                      </a:r>
                      <a:endParaRPr lang="zh-TW" sz="1800" b="1" kern="100" dirty="0">
                        <a:latin typeface="Times New Roman"/>
                        <a:ea typeface="新細明體"/>
                      </a:endParaRPr>
                    </a:p>
                    <a:p>
                      <a:pPr indent="152400">
                        <a:lnSpc>
                          <a:spcPct val="150000"/>
                        </a:lnSpc>
                        <a:spcAft>
                          <a:spcPts val="0"/>
                        </a:spcAft>
                      </a:pPr>
                      <a:r>
                        <a:rPr lang="en-US" sz="1800" b="1" kern="100" dirty="0" smtClean="0">
                          <a:latin typeface="新細明體"/>
                          <a:ea typeface="新細明體"/>
                        </a:rPr>
                        <a:t>____________________________________________________________</a:t>
                      </a:r>
                    </a:p>
                    <a:p>
                      <a:pPr marL="0" marR="0" indent="152400" algn="l" defTabSz="914400" rtl="0" eaLnBrk="1" fontAlgn="auto" latinLnBrk="0" hangingPunct="1">
                        <a:lnSpc>
                          <a:spcPct val="150000"/>
                        </a:lnSpc>
                        <a:spcBef>
                          <a:spcPts val="0"/>
                        </a:spcBef>
                        <a:spcAft>
                          <a:spcPts val="0"/>
                        </a:spcAft>
                        <a:buClrTx/>
                        <a:buSzTx/>
                        <a:buFontTx/>
                        <a:buNone/>
                        <a:tabLst/>
                        <a:defRPr/>
                      </a:pPr>
                      <a:r>
                        <a:rPr lang="en-US" altLang="zh-TW" sz="1800" b="1" kern="100" dirty="0" smtClean="0">
                          <a:latin typeface="新細明體"/>
                          <a:ea typeface="+mn-ea"/>
                        </a:rPr>
                        <a:t>____________________________________________________________</a:t>
                      </a:r>
                    </a:p>
                    <a:p>
                      <a:pPr algn="just">
                        <a:lnSpc>
                          <a:spcPct val="150000"/>
                        </a:lnSpc>
                        <a:spcAft>
                          <a:spcPts val="0"/>
                        </a:spcAft>
                      </a:pPr>
                      <a:r>
                        <a:rPr lang="en-US" sz="2000" b="1" kern="100" dirty="0" smtClean="0">
                          <a:latin typeface="新細明體"/>
                          <a:ea typeface="新細明體"/>
                        </a:rPr>
                        <a:t>2</a:t>
                      </a:r>
                      <a:r>
                        <a:rPr lang="en-US" sz="2000" b="1" kern="100" dirty="0">
                          <a:latin typeface="新細明體"/>
                          <a:ea typeface="新細明體"/>
                        </a:rPr>
                        <a:t>.</a:t>
                      </a:r>
                      <a:r>
                        <a:rPr lang="zh-HK" sz="2000" b="1" kern="100" dirty="0" smtClean="0">
                          <a:latin typeface="Times New Roman"/>
                          <a:ea typeface="新細明體"/>
                        </a:rPr>
                        <a:t>活動</a:t>
                      </a:r>
                      <a:r>
                        <a:rPr lang="zh-TW" altLang="en-US" sz="2000" b="1" kern="100" dirty="0" smtClean="0">
                          <a:latin typeface="Times New Roman"/>
                          <a:ea typeface="新細明體"/>
                        </a:rPr>
                        <a:t>設計</a:t>
                      </a:r>
                      <a:r>
                        <a:rPr lang="zh-HK" sz="2000" b="1" kern="100" dirty="0" smtClean="0">
                          <a:latin typeface="Times New Roman"/>
                          <a:ea typeface="新細明體"/>
                        </a:rPr>
                        <a:t>可行</a:t>
                      </a:r>
                      <a:r>
                        <a:rPr lang="zh-TW" altLang="en-US" sz="2000" b="1" kern="100" dirty="0" smtClean="0">
                          <a:latin typeface="Times New Roman"/>
                          <a:ea typeface="新細明體"/>
                        </a:rPr>
                        <a:t>性</a:t>
                      </a:r>
                      <a:r>
                        <a:rPr lang="zh-HK" sz="2000" b="1" kern="100" dirty="0" smtClean="0">
                          <a:latin typeface="Times New Roman"/>
                          <a:ea typeface="新細明體"/>
                        </a:rPr>
                        <a:t>：</a:t>
                      </a:r>
                      <a:endParaRPr lang="zh-TW" sz="1800" b="1" kern="100" dirty="0">
                        <a:latin typeface="Times New Roman"/>
                        <a:ea typeface="新細明體"/>
                      </a:endParaRPr>
                    </a:p>
                    <a:p>
                      <a:pPr marL="152400">
                        <a:lnSpc>
                          <a:spcPct val="150000"/>
                        </a:lnSpc>
                        <a:spcAft>
                          <a:spcPts val="0"/>
                        </a:spcAft>
                      </a:pPr>
                      <a:r>
                        <a:rPr lang="en-US" sz="1800" b="1" kern="100" dirty="0" smtClean="0">
                          <a:latin typeface="新細明體"/>
                          <a:ea typeface="新細明體"/>
                        </a:rPr>
                        <a:t>____________________________________________________________</a:t>
                      </a:r>
                      <a:endParaRPr lang="zh-TW" sz="1800" b="1" kern="100" dirty="0">
                        <a:latin typeface="Times New Roman"/>
                        <a:ea typeface="新細明體"/>
                      </a:endParaRPr>
                    </a:p>
                    <a:p>
                      <a:pPr indent="152400">
                        <a:lnSpc>
                          <a:spcPct val="150000"/>
                        </a:lnSpc>
                        <a:spcAft>
                          <a:spcPts val="0"/>
                        </a:spcAft>
                      </a:pPr>
                      <a:r>
                        <a:rPr lang="en-US" altLang="zh-TW" sz="1800" b="1" kern="100" dirty="0" smtClean="0">
                          <a:latin typeface="新細明體"/>
                          <a:ea typeface="+mn-ea"/>
                        </a:rPr>
                        <a:t>____________________________________________________________</a:t>
                      </a:r>
                    </a:p>
                    <a:p>
                      <a:pPr indent="152400">
                        <a:lnSpc>
                          <a:spcPct val="150000"/>
                        </a:lnSpc>
                        <a:spcAft>
                          <a:spcPts val="0"/>
                        </a:spcAft>
                      </a:pPr>
                      <a:r>
                        <a:rPr lang="en-US" altLang="zh-TW" sz="1800" b="1" kern="100" dirty="0" smtClean="0">
                          <a:latin typeface="新細明體"/>
                          <a:ea typeface="+mn-ea"/>
                        </a:rPr>
                        <a:t>____________________________________________________________</a:t>
                      </a:r>
                      <a:r>
                        <a:rPr lang="en-US" sz="1800" b="1" kern="100" dirty="0" smtClean="0">
                          <a:latin typeface="新細明體"/>
                          <a:ea typeface="新細明體"/>
                        </a:rPr>
                        <a:t> </a:t>
                      </a:r>
                      <a:r>
                        <a:rPr lang="en-US" sz="800" b="1" kern="100" dirty="0" smtClean="0">
                          <a:latin typeface="新細明體"/>
                          <a:ea typeface="新細明體"/>
                        </a:rPr>
                        <a:t>________________</a:t>
                      </a:r>
                      <a:endParaRPr lang="zh-TW" sz="800" b="1" kern="100" dirty="0">
                        <a:latin typeface="Times New Roman"/>
                        <a:ea typeface="新細明體"/>
                      </a:endParaRPr>
                    </a:p>
                  </a:txBody>
                  <a:tcPr marL="68580" marR="68580" marT="0" marB="0">
                    <a:lnL w="57150" cap="flat" cmpd="dbl" algn="ctr">
                      <a:solidFill>
                        <a:srgbClr val="000000"/>
                      </a:solidFill>
                      <a:prstDash val="solid"/>
                      <a:round/>
                      <a:headEnd type="none" w="med" len="med"/>
                      <a:tailEnd type="none" w="med" len="med"/>
                    </a:lnL>
                    <a:lnR w="57150" cap="flat" cmpd="dbl"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2" name="投影片編號版面配置區 1"/>
          <p:cNvSpPr>
            <a:spLocks noGrp="1"/>
          </p:cNvSpPr>
          <p:nvPr>
            <p:ph type="sldNum" sz="quarter" idx="12"/>
          </p:nvPr>
        </p:nvSpPr>
        <p:spPr/>
        <p:txBody>
          <a:bodyPr/>
          <a:lstStyle/>
          <a:p>
            <a:fld id="{46A9A4E7-07ED-40E3-B49D-CCE47FC0AF30}"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6" name="表格 3"/>
          <p:cNvGraphicFramePr>
            <a:graphicFrameLocks noGrp="1"/>
          </p:cNvGraphicFramePr>
          <p:nvPr/>
        </p:nvGraphicFramePr>
        <p:xfrm>
          <a:off x="6084168" y="1484784"/>
          <a:ext cx="2952328" cy="5040560"/>
        </p:xfrm>
        <a:graphic>
          <a:graphicData uri="http://schemas.openxmlformats.org/drawingml/2006/table">
            <a:tbl>
              <a:tblPr/>
              <a:tblGrid>
                <a:gridCol w="2952328"/>
              </a:tblGrid>
              <a:tr h="5040560">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TW" sz="1000" b="1" kern="1200" dirty="0" smtClean="0">
                        <a:solidFill>
                          <a:srgbClr val="C00000"/>
                        </a:solidFill>
                        <a:latin typeface="+mn-lt"/>
                        <a:ea typeface="+mn-ea"/>
                        <a:cs typeface="+mn-cs"/>
                      </a:endParaRPr>
                    </a:p>
                    <a:p>
                      <a:pPr lvl="0">
                        <a:buFont typeface="Wingdings" pitchFamily="2" charset="2"/>
                        <a:buNone/>
                      </a:pPr>
                      <a:r>
                        <a:rPr lang="en-US" altLang="zh-HK" sz="1800" b="1" u="sng" kern="1200" dirty="0" smtClean="0">
                          <a:solidFill>
                            <a:srgbClr val="7030A0"/>
                          </a:solidFill>
                          <a:latin typeface="Segoe Print"/>
                          <a:ea typeface="+mn-ea"/>
                          <a:cs typeface="+mn-cs"/>
                        </a:rPr>
                        <a:t>2011</a:t>
                      </a:r>
                      <a:r>
                        <a:rPr lang="zh-TW" altLang="en-US" sz="1800" b="1" u="sng" kern="1200" dirty="0" smtClean="0">
                          <a:solidFill>
                            <a:srgbClr val="7030A0"/>
                          </a:solidFill>
                          <a:latin typeface="Segoe Print"/>
                          <a:ea typeface="+mn-ea"/>
                          <a:cs typeface="+mn-cs"/>
                        </a:rPr>
                        <a:t>年香港人口普查結果</a:t>
                      </a:r>
                      <a:endParaRPr lang="en-US" altLang="zh-HK" sz="1800" b="1" u="sng" kern="1200" dirty="0" smtClean="0">
                        <a:solidFill>
                          <a:srgbClr val="7030A0"/>
                        </a:solidFill>
                        <a:latin typeface="Segoe Print"/>
                        <a:ea typeface="+mn-ea"/>
                        <a:cs typeface="+mn-cs"/>
                      </a:endParaRPr>
                    </a:p>
                    <a:p>
                      <a:pPr lvl="0">
                        <a:buFont typeface="Wingdings" pitchFamily="2" charset="2"/>
                        <a:buChar char="Ø"/>
                      </a:pPr>
                      <a:r>
                        <a:rPr lang="zh-TW" altLang="en-US" sz="1800" b="1" kern="1200" dirty="0" smtClean="0">
                          <a:solidFill>
                            <a:schemeClr val="tx1"/>
                          </a:solidFill>
                          <a:latin typeface="Segoe Print"/>
                          <a:ea typeface="+mn-ea"/>
                          <a:cs typeface="+mn-cs"/>
                        </a:rPr>
                        <a:t>以華人為主</a:t>
                      </a:r>
                      <a:endParaRPr lang="en-US" altLang="zh-TW" sz="1800" b="1" kern="1200" dirty="0" smtClean="0">
                        <a:solidFill>
                          <a:schemeClr val="tx1"/>
                        </a:solidFill>
                        <a:latin typeface="Segoe Print"/>
                        <a:ea typeface="+mn-ea"/>
                        <a:cs typeface="+mn-cs"/>
                      </a:endParaRPr>
                    </a:p>
                    <a:p>
                      <a:pPr lvl="0">
                        <a:buFont typeface="Wingdings" pitchFamily="2" charset="2"/>
                        <a:buNone/>
                      </a:pPr>
                      <a:r>
                        <a:rPr lang="en-US" altLang="zh-TW" sz="1800" b="1" kern="1200" dirty="0" smtClean="0">
                          <a:solidFill>
                            <a:schemeClr val="tx1"/>
                          </a:solidFill>
                          <a:latin typeface="Segoe Print"/>
                          <a:ea typeface="+mn-ea"/>
                          <a:cs typeface="+mn-cs"/>
                        </a:rPr>
                        <a:t>  (&gt;650</a:t>
                      </a:r>
                      <a:r>
                        <a:rPr lang="zh-TW" altLang="en-US" sz="1800" b="1" kern="1200" dirty="0" smtClean="0">
                          <a:solidFill>
                            <a:schemeClr val="tx1"/>
                          </a:solidFill>
                          <a:latin typeface="Segoe Print"/>
                          <a:ea typeface="+mn-ea"/>
                          <a:cs typeface="+mn-cs"/>
                        </a:rPr>
                        <a:t>萬</a:t>
                      </a:r>
                      <a:r>
                        <a:rPr lang="en-US" altLang="zh-TW" sz="1800" b="1" kern="1200" dirty="0" smtClean="0">
                          <a:solidFill>
                            <a:schemeClr val="tx1"/>
                          </a:solidFill>
                          <a:latin typeface="Segoe Print"/>
                          <a:ea typeface="+mn-ea"/>
                          <a:cs typeface="+mn-cs"/>
                        </a:rPr>
                        <a:t>,93.6%)</a:t>
                      </a:r>
                    </a:p>
                    <a:p>
                      <a:pPr lvl="0">
                        <a:buFont typeface="Wingdings" pitchFamily="2" charset="2"/>
                        <a:buNone/>
                      </a:pPr>
                      <a:endParaRPr lang="en-US" altLang="zh-TW" sz="800" b="1" kern="1200" dirty="0" smtClean="0">
                        <a:solidFill>
                          <a:schemeClr val="tx1"/>
                        </a:solidFill>
                        <a:latin typeface="Segoe Print"/>
                        <a:ea typeface="+mn-ea"/>
                        <a:cs typeface="+mn-cs"/>
                      </a:endParaRPr>
                    </a:p>
                    <a:p>
                      <a:pPr lvl="0">
                        <a:buFont typeface="Wingdings" pitchFamily="2" charset="2"/>
                        <a:buChar char="Ø"/>
                      </a:pPr>
                      <a:r>
                        <a:rPr lang="zh-TW" altLang="en-US" sz="1800" b="1" kern="1200" dirty="0" smtClean="0">
                          <a:solidFill>
                            <a:schemeClr val="tx1"/>
                          </a:solidFill>
                          <a:latin typeface="Segoe Print"/>
                          <a:ea typeface="+mn-ea"/>
                          <a:cs typeface="+mn-cs"/>
                        </a:rPr>
                        <a:t>非華裔人士</a:t>
                      </a:r>
                      <a:r>
                        <a:rPr lang="en-US" altLang="zh-TW" sz="1800" b="1" kern="1200" dirty="0" smtClean="0">
                          <a:solidFill>
                            <a:schemeClr val="tx1"/>
                          </a:solidFill>
                          <a:latin typeface="Segoe Print"/>
                          <a:ea typeface="+mn-ea"/>
                          <a:cs typeface="+mn-cs"/>
                          <a:sym typeface="Wingdings" pitchFamily="2" charset="2"/>
                        </a:rPr>
                        <a:t></a:t>
                      </a:r>
                      <a:r>
                        <a:rPr lang="zh-TW" altLang="en-US" sz="1800" b="1" kern="1200" dirty="0" smtClean="0">
                          <a:solidFill>
                            <a:schemeClr val="tx1"/>
                          </a:solidFill>
                          <a:latin typeface="Segoe Print"/>
                          <a:ea typeface="+mn-ea"/>
                          <a:cs typeface="+mn-cs"/>
                        </a:rPr>
                        <a:t>少數族裔</a:t>
                      </a:r>
                      <a:endParaRPr lang="en-US" altLang="zh-TW" sz="1800" b="1" kern="1200" dirty="0" smtClean="0">
                        <a:solidFill>
                          <a:schemeClr val="tx1"/>
                        </a:solidFill>
                        <a:latin typeface="Segoe Print"/>
                        <a:ea typeface="+mn-ea"/>
                        <a:cs typeface="+mn-cs"/>
                        <a:sym typeface="Wingdings" pitchFamily="2" charset="2"/>
                      </a:endParaRPr>
                    </a:p>
                    <a:p>
                      <a:pPr lvl="0">
                        <a:buFont typeface="Wingdings" pitchFamily="2" charset="2"/>
                        <a:buNone/>
                      </a:pPr>
                      <a:r>
                        <a:rPr lang="en-US" altLang="zh-TW" sz="1800" b="1" kern="1200" dirty="0" smtClean="0">
                          <a:solidFill>
                            <a:schemeClr val="tx1"/>
                          </a:solidFill>
                          <a:latin typeface="Segoe Print"/>
                          <a:ea typeface="+mn-ea"/>
                          <a:cs typeface="+mn-cs"/>
                          <a:sym typeface="Wingdings" pitchFamily="2" charset="2"/>
                        </a:rPr>
                        <a:t>  </a:t>
                      </a:r>
                      <a:r>
                        <a:rPr lang="en-US" altLang="zh-TW" sz="1800" b="1" kern="1200" dirty="0" smtClean="0">
                          <a:solidFill>
                            <a:schemeClr val="tx1"/>
                          </a:solidFill>
                          <a:latin typeface="Segoe Print"/>
                          <a:ea typeface="+mn-ea"/>
                          <a:cs typeface="+mn-cs"/>
                        </a:rPr>
                        <a:t>(&gt;45</a:t>
                      </a:r>
                      <a:r>
                        <a:rPr lang="zh-TW" altLang="en-US" sz="1800" b="1" kern="1200" dirty="0" smtClean="0">
                          <a:solidFill>
                            <a:schemeClr val="tx1"/>
                          </a:solidFill>
                          <a:latin typeface="Segoe Print"/>
                          <a:ea typeface="+mn-ea"/>
                          <a:cs typeface="+mn-cs"/>
                        </a:rPr>
                        <a:t>萬，</a:t>
                      </a:r>
                      <a:r>
                        <a:rPr lang="en-US" altLang="zh-TW" sz="1800" b="1" kern="1200" dirty="0" smtClean="0">
                          <a:solidFill>
                            <a:schemeClr val="tx1"/>
                          </a:solidFill>
                          <a:latin typeface="Segoe Print"/>
                          <a:ea typeface="+mn-ea"/>
                          <a:cs typeface="+mn-cs"/>
                        </a:rPr>
                        <a:t>6.4%)</a:t>
                      </a: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印尼人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菲律賓人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白人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印度人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巴基斯坦人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尼泊爾人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日本人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泰國人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韓國人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其他亞洲人</a:t>
                      </a:r>
                      <a:endParaRPr lang="en-US" altLang="zh-TW" sz="1800" b="1" kern="1200" dirty="0" smtClean="0">
                        <a:solidFill>
                          <a:schemeClr val="tx1"/>
                        </a:solidFill>
                        <a:latin typeface="Segoe Print"/>
                        <a:ea typeface="+mn-ea"/>
                        <a:cs typeface="+mn-cs"/>
                        <a:sym typeface="Wingdings" pitchFamily="2" charset="2"/>
                      </a:endParaRPr>
                    </a:p>
                    <a:p>
                      <a:pPr lvl="1">
                        <a:buFont typeface="Arial" pitchFamily="34" charset="0"/>
                        <a:buChar char="•"/>
                      </a:pPr>
                      <a:r>
                        <a:rPr lang="zh-TW" altLang="en-US" sz="1800" b="1" kern="1200" dirty="0" smtClean="0">
                          <a:solidFill>
                            <a:schemeClr val="tx1"/>
                          </a:solidFill>
                          <a:latin typeface="Segoe Print"/>
                          <a:ea typeface="+mn-ea"/>
                          <a:cs typeface="+mn-cs"/>
                          <a:sym typeface="Wingdings" pitchFamily="2" charset="2"/>
                        </a:rPr>
                        <a:t>其他</a:t>
                      </a:r>
                      <a:r>
                        <a:rPr lang="en-US" altLang="zh-TW" sz="1800" b="1" kern="1200" dirty="0" smtClean="0">
                          <a:solidFill>
                            <a:schemeClr val="tx1"/>
                          </a:solidFill>
                          <a:latin typeface="Segoe Print"/>
                          <a:ea typeface="+mn-ea"/>
                          <a:cs typeface="+mn-cs"/>
                          <a:sym typeface="Wingdings" pitchFamily="2" charset="2"/>
                        </a:rPr>
                        <a:t>  </a:t>
                      </a: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pic>
        <p:nvPicPr>
          <p:cNvPr id="4" name="圖片 3" descr="少數族裔.jpg"/>
          <p:cNvPicPr>
            <a:picLocks noChangeAspect="1"/>
          </p:cNvPicPr>
          <p:nvPr/>
        </p:nvPicPr>
        <p:blipFill>
          <a:blip r:embed="rId2" cstate="print"/>
          <a:srcRect t="16145"/>
          <a:stretch>
            <a:fillRect/>
          </a:stretch>
        </p:blipFill>
        <p:spPr>
          <a:xfrm>
            <a:off x="181719" y="1844824"/>
            <a:ext cx="5686425" cy="4752528"/>
          </a:xfrm>
          <a:prstGeom prst="rect">
            <a:avLst/>
          </a:prstGeom>
          <a:ln>
            <a:noFill/>
          </a:ln>
          <a:effectLst>
            <a:outerShdw blurRad="292100" dist="139700" dir="2700000" algn="tl" rotWithShape="0">
              <a:srgbClr val="333333">
                <a:alpha val="65000"/>
              </a:srgbClr>
            </a:outerShdw>
          </a:effectLst>
        </p:spPr>
      </p:pic>
      <p:sp>
        <p:nvSpPr>
          <p:cNvPr id="5" name="矩形 4"/>
          <p:cNvSpPr/>
          <p:nvPr/>
        </p:nvSpPr>
        <p:spPr>
          <a:xfrm>
            <a:off x="1744109" y="1372706"/>
            <a:ext cx="2986715" cy="400110"/>
          </a:xfrm>
          <a:prstGeom prst="rect">
            <a:avLst/>
          </a:prstGeom>
          <a:solidFill>
            <a:schemeClr val="bg2"/>
          </a:solidFill>
        </p:spPr>
        <p:txBody>
          <a:bodyPr wrap="none">
            <a:spAutoFit/>
          </a:bodyPr>
          <a:lstStyle/>
          <a:p>
            <a:pPr lvl="0">
              <a:buFont typeface="Wingdings" pitchFamily="2" charset="2"/>
              <a:buNone/>
            </a:pPr>
            <a:r>
              <a:rPr lang="en-US" altLang="zh-HK" sz="2000" b="1" u="sng" dirty="0" smtClean="0">
                <a:solidFill>
                  <a:srgbClr val="7030A0"/>
                </a:solidFill>
                <a:latin typeface="Segoe Print"/>
              </a:rPr>
              <a:t>2011</a:t>
            </a:r>
            <a:r>
              <a:rPr lang="zh-TW" altLang="en-US" sz="2000" b="1" u="sng" dirty="0" smtClean="0">
                <a:solidFill>
                  <a:srgbClr val="7030A0"/>
                </a:solidFill>
                <a:latin typeface="Segoe Print"/>
              </a:rPr>
              <a:t>年香港人口的種族</a:t>
            </a:r>
            <a:endParaRPr lang="en-US" altLang="zh-TW" sz="2000" b="1" u="sng" dirty="0" smtClean="0">
              <a:solidFill>
                <a:srgbClr val="7030A0"/>
              </a:solidFill>
              <a:latin typeface="Segoe Print"/>
            </a:endParaRPr>
          </a:p>
        </p:txBody>
      </p:sp>
      <p:pic>
        <p:nvPicPr>
          <p:cNvPr id="8" name="圖片 7" descr="少數族裔.jpg"/>
          <p:cNvPicPr>
            <a:picLocks noChangeAspect="1"/>
          </p:cNvPicPr>
          <p:nvPr/>
        </p:nvPicPr>
        <p:blipFill>
          <a:blip r:embed="rId2" cstate="print"/>
          <a:srcRect l="13372" t="94689" r="37662" b="3592"/>
          <a:stretch>
            <a:fillRect/>
          </a:stretch>
        </p:blipFill>
        <p:spPr>
          <a:xfrm>
            <a:off x="179512" y="5445224"/>
            <a:ext cx="1800200" cy="1080120"/>
          </a:xfrm>
          <a:prstGeom prst="rect">
            <a:avLst/>
          </a:prstGeom>
        </p:spPr>
      </p:pic>
      <p:sp>
        <p:nvSpPr>
          <p:cNvPr id="3" name="投影片編號版面配置區 2"/>
          <p:cNvSpPr>
            <a:spLocks noGrp="1"/>
          </p:cNvSpPr>
          <p:nvPr>
            <p:ph type="sldNum" sz="quarter" idx="12"/>
          </p:nvPr>
        </p:nvSpPr>
        <p:spPr/>
        <p:txBody>
          <a:bodyPr/>
          <a:lstStyle/>
          <a:p>
            <a:fld id="{46A9A4E7-07ED-40E3-B49D-CCE47FC0AF30}"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smtClean="0">
                          <a:solidFill>
                            <a:schemeClr val="tx1"/>
                          </a:solidFill>
                          <a:latin typeface="Segoe Print"/>
                          <a:ea typeface="+mn-ea"/>
                          <a:cs typeface="+mn-cs"/>
                        </a:rPr>
                        <a:t>不同種族有其獨特的文化，</a:t>
                      </a:r>
                      <a:r>
                        <a:rPr lang="zh-TW" altLang="en-US" sz="2800" b="1" kern="1200" dirty="0" smtClean="0">
                          <a:solidFill>
                            <a:schemeClr val="tx1"/>
                          </a:solidFill>
                          <a:latin typeface="Segoe Print"/>
                          <a:ea typeface="+mn-ea"/>
                          <a:cs typeface="+mn-cs"/>
                        </a:rPr>
                        <a:t>同學分享</a:t>
                      </a:r>
                      <a:r>
                        <a:rPr lang="zh-HK" altLang="zh-TW" sz="2800" b="1" kern="1200" dirty="0" smtClean="0">
                          <a:solidFill>
                            <a:schemeClr val="tx1"/>
                          </a:solidFill>
                          <a:latin typeface="Segoe Print"/>
                          <a:ea typeface="+mn-ea"/>
                          <a:cs typeface="+mn-cs"/>
                        </a:rPr>
                        <a:t>對不同文化的觀感</a:t>
                      </a:r>
                      <a:endParaRPr lang="en-US" altLang="zh-HK"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5" name="矩形 4"/>
          <p:cNvSpPr/>
          <p:nvPr/>
        </p:nvSpPr>
        <p:spPr>
          <a:xfrm>
            <a:off x="467544" y="2330877"/>
            <a:ext cx="8424936" cy="954107"/>
          </a:xfrm>
          <a:prstGeom prst="rect">
            <a:avLst/>
          </a:prstGeom>
        </p:spPr>
        <p:txBody>
          <a:bodyPr wrap="square">
            <a:spAutoFit/>
          </a:bodyPr>
          <a:lstStyle/>
          <a:p>
            <a:pPr lvl="0">
              <a:buFont typeface="Wingdings" pitchFamily="2" charset="2"/>
              <a:buChar char="Ø"/>
            </a:pPr>
            <a:r>
              <a:rPr lang="zh-HK" altLang="zh-TW" sz="2800" b="1" dirty="0" smtClean="0">
                <a:latin typeface="Segoe Print"/>
              </a:rPr>
              <a:t>與不同文化背景的人接觸，哪一方面令你有最深刻</a:t>
            </a:r>
            <a:endParaRPr lang="en-US" altLang="zh-HK" sz="2800" b="1" dirty="0" smtClean="0">
              <a:latin typeface="Segoe Print"/>
            </a:endParaRPr>
          </a:p>
          <a:p>
            <a:pPr lvl="0"/>
            <a:r>
              <a:rPr lang="en-US" altLang="zh-HK" sz="2800" b="1" dirty="0" smtClean="0">
                <a:latin typeface="Segoe Print"/>
              </a:rPr>
              <a:t>  </a:t>
            </a:r>
            <a:r>
              <a:rPr lang="zh-HK" altLang="zh-TW" sz="2800" b="1" dirty="0" smtClean="0">
                <a:latin typeface="Segoe Print"/>
              </a:rPr>
              <a:t>的印象？</a:t>
            </a:r>
            <a:r>
              <a:rPr lang="zh-TW" altLang="en-US" sz="2800" b="1" dirty="0" smtClean="0">
                <a:latin typeface="Segoe Print"/>
              </a:rPr>
              <a:t>有甚麼感受？</a:t>
            </a:r>
            <a:r>
              <a:rPr lang="en-US" altLang="zh-TW" sz="2800" b="1" dirty="0" smtClean="0">
                <a:latin typeface="Segoe Print"/>
              </a:rPr>
              <a:t>  </a:t>
            </a:r>
          </a:p>
        </p:txBody>
      </p:sp>
      <p:pic>
        <p:nvPicPr>
          <p:cNvPr id="34822" name="Picture 6" descr="C:\Users\candicepywong\AppData\Local\Microsoft\Windows\Temporary Internet Files\Content.IE5\X1Y01WEW\MC900358811[1].wmf"/>
          <p:cNvPicPr>
            <a:picLocks noChangeAspect="1" noChangeArrowheads="1"/>
          </p:cNvPicPr>
          <p:nvPr/>
        </p:nvPicPr>
        <p:blipFill>
          <a:blip r:embed="rId2" cstate="print"/>
          <a:srcRect/>
          <a:stretch>
            <a:fillRect/>
          </a:stretch>
        </p:blipFill>
        <p:spPr bwMode="auto">
          <a:xfrm>
            <a:off x="7236296" y="3284984"/>
            <a:ext cx="1440160" cy="3328296"/>
          </a:xfrm>
          <a:prstGeom prst="rect">
            <a:avLst/>
          </a:prstGeom>
          <a:noFill/>
        </p:spPr>
      </p:pic>
      <p:pic>
        <p:nvPicPr>
          <p:cNvPr id="34824" name="Picture 8" descr="C:\Users\candicepywong\AppData\Local\Microsoft\Windows\Temporary Internet Files\Content.IE5\ZCLB6VFH\MC900195458[1].wmf"/>
          <p:cNvPicPr>
            <a:picLocks noChangeAspect="1" noChangeArrowheads="1"/>
          </p:cNvPicPr>
          <p:nvPr/>
        </p:nvPicPr>
        <p:blipFill>
          <a:blip r:embed="rId3" cstate="print"/>
          <a:srcRect/>
          <a:stretch>
            <a:fillRect/>
          </a:stretch>
        </p:blipFill>
        <p:spPr bwMode="auto">
          <a:xfrm>
            <a:off x="2339752" y="3429000"/>
            <a:ext cx="1821485" cy="1690726"/>
          </a:xfrm>
          <a:prstGeom prst="rect">
            <a:avLst/>
          </a:prstGeom>
          <a:noFill/>
        </p:spPr>
      </p:pic>
      <p:pic>
        <p:nvPicPr>
          <p:cNvPr id="34825" name="Picture 9" descr="C:\Users\candicepywong\AppData\Local\Microsoft\Windows\Temporary Internet Files\Content.IE5\D2I5PENI\MC900434947[1].wmf"/>
          <p:cNvPicPr>
            <a:picLocks noChangeAspect="1" noChangeArrowheads="1"/>
          </p:cNvPicPr>
          <p:nvPr/>
        </p:nvPicPr>
        <p:blipFill>
          <a:blip r:embed="rId4" cstate="print"/>
          <a:srcRect/>
          <a:stretch>
            <a:fillRect/>
          </a:stretch>
        </p:blipFill>
        <p:spPr bwMode="auto">
          <a:xfrm>
            <a:off x="323528" y="4581128"/>
            <a:ext cx="1968500" cy="1828800"/>
          </a:xfrm>
          <a:prstGeom prst="rect">
            <a:avLst/>
          </a:prstGeom>
          <a:noFill/>
        </p:spPr>
      </p:pic>
      <p:pic>
        <p:nvPicPr>
          <p:cNvPr id="34827" name="Picture 11" descr="C:\Users\candicepywong\AppData\Local\Microsoft\Windows\Temporary Internet Files\Content.IE5\X1Y01WEW\MC900434971[1].wmf"/>
          <p:cNvPicPr>
            <a:picLocks noChangeAspect="1" noChangeArrowheads="1"/>
          </p:cNvPicPr>
          <p:nvPr/>
        </p:nvPicPr>
        <p:blipFill>
          <a:blip r:embed="rId5" cstate="print"/>
          <a:srcRect/>
          <a:stretch>
            <a:fillRect/>
          </a:stretch>
        </p:blipFill>
        <p:spPr bwMode="auto">
          <a:xfrm>
            <a:off x="5004048" y="5805264"/>
            <a:ext cx="1841500" cy="822325"/>
          </a:xfrm>
          <a:prstGeom prst="rect">
            <a:avLst/>
          </a:prstGeom>
          <a:noFill/>
        </p:spPr>
      </p:pic>
      <p:pic>
        <p:nvPicPr>
          <p:cNvPr id="34828" name="Picture 12" descr="C:\Users\candicepywong\AppData\Local\Microsoft\Windows\Temporary Internet Files\Content.IE5\5D43XBOQ\MC900434973[1].wmf"/>
          <p:cNvPicPr>
            <a:picLocks noChangeAspect="1" noChangeArrowheads="1"/>
          </p:cNvPicPr>
          <p:nvPr/>
        </p:nvPicPr>
        <p:blipFill>
          <a:blip r:embed="rId6" cstate="print"/>
          <a:srcRect/>
          <a:stretch>
            <a:fillRect/>
          </a:stretch>
        </p:blipFill>
        <p:spPr bwMode="auto">
          <a:xfrm>
            <a:off x="3203848" y="5589240"/>
            <a:ext cx="1841500" cy="993775"/>
          </a:xfrm>
          <a:prstGeom prst="rect">
            <a:avLst/>
          </a:prstGeom>
          <a:noFill/>
        </p:spPr>
      </p:pic>
      <p:pic>
        <p:nvPicPr>
          <p:cNvPr id="34830" name="Picture 14" descr="C:\Users\candicepywong\AppData\Local\Microsoft\Windows\Temporary Internet Files\Content.IE5\X1Y01WEW\MC900157731[1].wmf"/>
          <p:cNvPicPr>
            <a:picLocks noChangeAspect="1" noChangeArrowheads="1"/>
          </p:cNvPicPr>
          <p:nvPr/>
        </p:nvPicPr>
        <p:blipFill>
          <a:blip r:embed="rId7" cstate="print"/>
          <a:srcRect/>
          <a:stretch>
            <a:fillRect/>
          </a:stretch>
        </p:blipFill>
        <p:spPr bwMode="auto">
          <a:xfrm>
            <a:off x="5076056" y="3573016"/>
            <a:ext cx="1823314" cy="1642262"/>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smtClean="0">
                          <a:solidFill>
                            <a:schemeClr val="tx1"/>
                          </a:solidFill>
                          <a:latin typeface="Segoe Print"/>
                          <a:ea typeface="+mn-ea"/>
                          <a:cs typeface="+mn-cs"/>
                        </a:rPr>
                        <a:t>不同種族有其獨特的文化，</a:t>
                      </a:r>
                      <a:r>
                        <a:rPr lang="zh-TW" altLang="en-US" sz="2800" b="1" kern="1200" dirty="0" smtClean="0">
                          <a:solidFill>
                            <a:schemeClr val="tx1"/>
                          </a:solidFill>
                          <a:latin typeface="Segoe Print"/>
                          <a:ea typeface="+mn-ea"/>
                          <a:cs typeface="+mn-cs"/>
                        </a:rPr>
                        <a:t>同學分享</a:t>
                      </a:r>
                      <a:r>
                        <a:rPr lang="zh-HK" altLang="zh-TW" sz="2800" b="1" kern="1200" dirty="0" smtClean="0">
                          <a:solidFill>
                            <a:schemeClr val="tx1"/>
                          </a:solidFill>
                          <a:latin typeface="Segoe Print"/>
                          <a:ea typeface="+mn-ea"/>
                          <a:cs typeface="+mn-cs"/>
                        </a:rPr>
                        <a:t>對不同文化的觀感</a:t>
                      </a:r>
                      <a:endParaRPr lang="en-US" altLang="zh-HK"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pic>
        <p:nvPicPr>
          <p:cNvPr id="17409" name="Picture 1" descr="C:\Users\candicepywong\AppData\Local\Microsoft\Windows\Temporary Internet Files\Content.IE5\PZM601K5\MC900358791[1].wmf"/>
          <p:cNvPicPr>
            <a:picLocks noChangeAspect="1" noChangeArrowheads="1"/>
          </p:cNvPicPr>
          <p:nvPr/>
        </p:nvPicPr>
        <p:blipFill>
          <a:blip r:embed="rId2" cstate="print"/>
          <a:srcRect/>
          <a:stretch>
            <a:fillRect/>
          </a:stretch>
        </p:blipFill>
        <p:spPr bwMode="auto">
          <a:xfrm rot="21093195">
            <a:off x="384494" y="3061051"/>
            <a:ext cx="1011974" cy="1885245"/>
          </a:xfrm>
          <a:prstGeom prst="rect">
            <a:avLst/>
          </a:prstGeom>
          <a:noFill/>
        </p:spPr>
      </p:pic>
      <p:pic>
        <p:nvPicPr>
          <p:cNvPr id="17418" name="Picture 10" descr="C:\Users\candicepywong\AppData\Local\Microsoft\Windows\Temporary Internet Files\Content.IE5\X1Y01WEW\MC900097723[1].wmf"/>
          <p:cNvPicPr>
            <a:picLocks noChangeAspect="1" noChangeArrowheads="1"/>
          </p:cNvPicPr>
          <p:nvPr/>
        </p:nvPicPr>
        <p:blipFill>
          <a:blip r:embed="rId3" cstate="print"/>
          <a:srcRect/>
          <a:stretch>
            <a:fillRect/>
          </a:stretch>
        </p:blipFill>
        <p:spPr bwMode="auto">
          <a:xfrm rot="929303">
            <a:off x="7599888" y="4780618"/>
            <a:ext cx="1200607" cy="1807769"/>
          </a:xfrm>
          <a:prstGeom prst="rect">
            <a:avLst/>
          </a:prstGeom>
          <a:noFill/>
        </p:spPr>
      </p:pic>
      <p:pic>
        <p:nvPicPr>
          <p:cNvPr id="17423" name="Picture 15" descr="C:\Users\candicepywong\AppData\Local\Microsoft\Windows\Temporary Internet Files\Content.IE5\VPCMT002\MC900097725[1].wmf"/>
          <p:cNvPicPr>
            <a:picLocks noChangeAspect="1" noChangeArrowheads="1"/>
          </p:cNvPicPr>
          <p:nvPr/>
        </p:nvPicPr>
        <p:blipFill>
          <a:blip r:embed="rId4" cstate="print"/>
          <a:srcRect/>
          <a:stretch>
            <a:fillRect/>
          </a:stretch>
        </p:blipFill>
        <p:spPr bwMode="auto">
          <a:xfrm rot="20458908">
            <a:off x="5256180" y="4938066"/>
            <a:ext cx="1080120" cy="1285149"/>
          </a:xfrm>
          <a:prstGeom prst="rect">
            <a:avLst/>
          </a:prstGeom>
          <a:noFill/>
        </p:spPr>
      </p:pic>
      <p:pic>
        <p:nvPicPr>
          <p:cNvPr id="17425" name="Picture 17" descr="C:\Users\candicepywong\AppData\Local\Microsoft\Windows\Temporary Internet Files\Content.IE5\PZM601K5\MC900418778[1].wmf"/>
          <p:cNvPicPr>
            <a:picLocks noChangeAspect="1" noChangeArrowheads="1"/>
          </p:cNvPicPr>
          <p:nvPr/>
        </p:nvPicPr>
        <p:blipFill>
          <a:blip r:embed="rId5" cstate="print"/>
          <a:srcRect/>
          <a:stretch>
            <a:fillRect/>
          </a:stretch>
        </p:blipFill>
        <p:spPr bwMode="auto">
          <a:xfrm rot="625106">
            <a:off x="3220155" y="5219959"/>
            <a:ext cx="1592885" cy="1121969"/>
          </a:xfrm>
          <a:prstGeom prst="rect">
            <a:avLst/>
          </a:prstGeom>
          <a:noFill/>
        </p:spPr>
      </p:pic>
      <p:sp>
        <p:nvSpPr>
          <p:cNvPr id="28" name="矩形 27"/>
          <p:cNvSpPr/>
          <p:nvPr/>
        </p:nvSpPr>
        <p:spPr>
          <a:xfrm>
            <a:off x="251520" y="2012647"/>
            <a:ext cx="8892480" cy="1200329"/>
          </a:xfrm>
          <a:prstGeom prst="rect">
            <a:avLst/>
          </a:prstGeom>
        </p:spPr>
        <p:txBody>
          <a:bodyPr wrap="square">
            <a:spAutoFit/>
          </a:bodyPr>
          <a:lstStyle/>
          <a:p>
            <a:pPr lvl="0">
              <a:buFont typeface="Wingdings" pitchFamily="2" charset="2"/>
              <a:buChar char="Ø"/>
              <a:defRPr/>
            </a:pPr>
            <a:r>
              <a:rPr lang="zh-HK" altLang="zh-TW" sz="2400" b="1" kern="100" dirty="0" smtClean="0">
                <a:solidFill>
                  <a:srgbClr val="000000"/>
                </a:solidFill>
                <a:cs typeface="Times New Roman"/>
              </a:rPr>
              <a:t>不同文化背景的人在傳統服飾打扮、飲食習慣、見面禮儀及其他傳統文化活動都有其特色或禁忌，</a:t>
            </a:r>
            <a:r>
              <a:rPr lang="zh-HK" altLang="zh-TW" sz="2400" b="1" kern="100" dirty="0" smtClean="0">
                <a:cs typeface="Times New Roman"/>
              </a:rPr>
              <a:t>有沒有一些風俗習慣，你是最喜歡的？甚至認為值得學習的？</a:t>
            </a:r>
            <a:endParaRPr lang="en-US" altLang="zh-TW" sz="2400" b="1" dirty="0" smtClean="0">
              <a:latin typeface="Segoe Print"/>
            </a:endParaRPr>
          </a:p>
        </p:txBody>
      </p:sp>
      <p:pic>
        <p:nvPicPr>
          <p:cNvPr id="17431" name="Picture 23" descr="C:\Users\candicepywong\AppData\Local\Microsoft\Windows\Temporary Internet Files\Content.IE5\PZM601K5\MC900395486[1].wmf"/>
          <p:cNvPicPr>
            <a:picLocks noChangeAspect="1" noChangeArrowheads="1"/>
          </p:cNvPicPr>
          <p:nvPr/>
        </p:nvPicPr>
        <p:blipFill>
          <a:blip r:embed="rId6" cstate="print"/>
          <a:srcRect/>
          <a:stretch>
            <a:fillRect/>
          </a:stretch>
        </p:blipFill>
        <p:spPr bwMode="auto">
          <a:xfrm rot="20876807">
            <a:off x="5306264" y="3405479"/>
            <a:ext cx="1255185" cy="958017"/>
          </a:xfrm>
          <a:prstGeom prst="rect">
            <a:avLst/>
          </a:prstGeom>
          <a:noFill/>
        </p:spPr>
      </p:pic>
      <p:pic>
        <p:nvPicPr>
          <p:cNvPr id="17433" name="Picture 25" descr="C:\Users\candicepywong\AppData\Local\Microsoft\Windows\Temporary Internet Files\Content.IE5\VPCMT002\MC900437115[1].wmf"/>
          <p:cNvPicPr>
            <a:picLocks noChangeAspect="1" noChangeArrowheads="1"/>
          </p:cNvPicPr>
          <p:nvPr/>
        </p:nvPicPr>
        <p:blipFill>
          <a:blip r:embed="rId7" cstate="print"/>
          <a:srcRect/>
          <a:stretch>
            <a:fillRect/>
          </a:stretch>
        </p:blipFill>
        <p:spPr bwMode="auto">
          <a:xfrm rot="20449146">
            <a:off x="1249456" y="5099868"/>
            <a:ext cx="1587376" cy="1082937"/>
          </a:xfrm>
          <a:prstGeom prst="rect">
            <a:avLst/>
          </a:prstGeom>
          <a:noFill/>
        </p:spPr>
      </p:pic>
      <p:pic>
        <p:nvPicPr>
          <p:cNvPr id="17434" name="Picture 26" descr="C:\Users\candicepywong\AppData\Local\Microsoft\Windows\Temporary Internet Files\Content.IE5\UQML1QV4\MC900347063[1].wmf"/>
          <p:cNvPicPr>
            <a:picLocks noChangeAspect="1" noChangeArrowheads="1"/>
          </p:cNvPicPr>
          <p:nvPr/>
        </p:nvPicPr>
        <p:blipFill>
          <a:blip r:embed="rId8" cstate="print"/>
          <a:srcRect/>
          <a:stretch>
            <a:fillRect/>
          </a:stretch>
        </p:blipFill>
        <p:spPr bwMode="auto">
          <a:xfrm rot="709088">
            <a:off x="6524967" y="3343890"/>
            <a:ext cx="1374773" cy="930922"/>
          </a:xfrm>
          <a:prstGeom prst="rect">
            <a:avLst/>
          </a:prstGeom>
          <a:noFill/>
        </p:spPr>
      </p:pic>
      <p:sp>
        <p:nvSpPr>
          <p:cNvPr id="36" name="矩形 35"/>
          <p:cNvSpPr/>
          <p:nvPr/>
        </p:nvSpPr>
        <p:spPr>
          <a:xfrm>
            <a:off x="899592" y="3140968"/>
            <a:ext cx="1107996" cy="369332"/>
          </a:xfrm>
          <a:prstGeom prst="rect">
            <a:avLst/>
          </a:prstGeom>
        </p:spPr>
        <p:txBody>
          <a:bodyPr wrap="none">
            <a:spAutoFit/>
          </a:bodyPr>
          <a:lstStyle/>
          <a:p>
            <a:r>
              <a:rPr lang="zh-HK" altLang="zh-TW" b="1" kern="100" dirty="0" smtClean="0">
                <a:solidFill>
                  <a:srgbClr val="C00000"/>
                </a:solidFill>
                <a:cs typeface="Times New Roman"/>
              </a:rPr>
              <a:t>服飾打扮</a:t>
            </a:r>
            <a:endParaRPr lang="zh-TW" altLang="en-US" dirty="0">
              <a:solidFill>
                <a:srgbClr val="C00000"/>
              </a:solidFill>
            </a:endParaRPr>
          </a:p>
        </p:txBody>
      </p:sp>
      <p:sp>
        <p:nvSpPr>
          <p:cNvPr id="37" name="矩形 36"/>
          <p:cNvSpPr/>
          <p:nvPr/>
        </p:nvSpPr>
        <p:spPr>
          <a:xfrm>
            <a:off x="5436096" y="3068960"/>
            <a:ext cx="1107996" cy="369332"/>
          </a:xfrm>
          <a:prstGeom prst="rect">
            <a:avLst/>
          </a:prstGeom>
        </p:spPr>
        <p:txBody>
          <a:bodyPr wrap="none">
            <a:spAutoFit/>
          </a:bodyPr>
          <a:lstStyle/>
          <a:p>
            <a:r>
              <a:rPr lang="zh-HK" altLang="zh-TW" b="1" kern="100" dirty="0" smtClean="0">
                <a:solidFill>
                  <a:srgbClr val="C00000"/>
                </a:solidFill>
                <a:cs typeface="Times New Roman"/>
              </a:rPr>
              <a:t>飲食習慣</a:t>
            </a:r>
            <a:endParaRPr lang="zh-TW" altLang="en-US" b="1" dirty="0">
              <a:solidFill>
                <a:srgbClr val="C00000"/>
              </a:solidFill>
            </a:endParaRPr>
          </a:p>
        </p:txBody>
      </p:sp>
      <p:sp>
        <p:nvSpPr>
          <p:cNvPr id="38" name="矩形 37"/>
          <p:cNvSpPr/>
          <p:nvPr/>
        </p:nvSpPr>
        <p:spPr>
          <a:xfrm>
            <a:off x="2483768" y="4931876"/>
            <a:ext cx="1107996" cy="369332"/>
          </a:xfrm>
          <a:prstGeom prst="rect">
            <a:avLst/>
          </a:prstGeom>
        </p:spPr>
        <p:txBody>
          <a:bodyPr wrap="none">
            <a:spAutoFit/>
          </a:bodyPr>
          <a:lstStyle/>
          <a:p>
            <a:r>
              <a:rPr lang="zh-HK" altLang="zh-TW" b="1" kern="100" dirty="0" smtClean="0">
                <a:solidFill>
                  <a:srgbClr val="C00000"/>
                </a:solidFill>
                <a:cs typeface="Times New Roman"/>
              </a:rPr>
              <a:t>見面禮儀</a:t>
            </a:r>
            <a:endParaRPr lang="zh-TW" altLang="en-US" dirty="0">
              <a:solidFill>
                <a:srgbClr val="C00000"/>
              </a:solidFill>
            </a:endParaRPr>
          </a:p>
        </p:txBody>
      </p:sp>
      <p:sp>
        <p:nvSpPr>
          <p:cNvPr id="39" name="矩形 38"/>
          <p:cNvSpPr/>
          <p:nvPr/>
        </p:nvSpPr>
        <p:spPr>
          <a:xfrm>
            <a:off x="6156176" y="4787860"/>
            <a:ext cx="1569660" cy="369332"/>
          </a:xfrm>
          <a:prstGeom prst="rect">
            <a:avLst/>
          </a:prstGeom>
        </p:spPr>
        <p:txBody>
          <a:bodyPr wrap="none">
            <a:spAutoFit/>
          </a:bodyPr>
          <a:lstStyle/>
          <a:p>
            <a:r>
              <a:rPr lang="zh-HK" altLang="zh-TW" b="1" kern="100" dirty="0" smtClean="0">
                <a:solidFill>
                  <a:srgbClr val="C00000"/>
                </a:solidFill>
                <a:cs typeface="Times New Roman"/>
              </a:rPr>
              <a:t>傳統文化活動</a:t>
            </a:r>
            <a:endParaRPr lang="zh-TW" altLang="en-US" dirty="0">
              <a:solidFill>
                <a:srgbClr val="C00000"/>
              </a:solidFill>
            </a:endParaRPr>
          </a:p>
        </p:txBody>
      </p:sp>
      <p:pic>
        <p:nvPicPr>
          <p:cNvPr id="17437" name="Picture 29" descr="C:\Users\candicepywong\AppData\Local\Microsoft\Windows\Temporary Internet Files\Content.IE5\X1Y01WEW\MC900433444[1].wmf"/>
          <p:cNvPicPr>
            <a:picLocks noChangeAspect="1" noChangeArrowheads="1"/>
          </p:cNvPicPr>
          <p:nvPr/>
        </p:nvPicPr>
        <p:blipFill>
          <a:blip r:embed="rId9" cstate="print"/>
          <a:srcRect/>
          <a:stretch>
            <a:fillRect/>
          </a:stretch>
        </p:blipFill>
        <p:spPr bwMode="auto">
          <a:xfrm rot="741516">
            <a:off x="1661092" y="3534994"/>
            <a:ext cx="1118327" cy="1181000"/>
          </a:xfrm>
          <a:prstGeom prst="rect">
            <a:avLst/>
          </a:prstGeom>
          <a:noFill/>
        </p:spPr>
      </p:pic>
      <p:pic>
        <p:nvPicPr>
          <p:cNvPr id="17438" name="Picture 30" descr="C:\Users\candicepywong\AppData\Local\Microsoft\Windows\Temporary Internet Files\Content.IE5\UQML1QV4\MC900097729[1].wmf"/>
          <p:cNvPicPr>
            <a:picLocks noChangeAspect="1" noChangeArrowheads="1"/>
          </p:cNvPicPr>
          <p:nvPr/>
        </p:nvPicPr>
        <p:blipFill>
          <a:blip r:embed="rId10" cstate="print"/>
          <a:srcRect/>
          <a:stretch>
            <a:fillRect/>
          </a:stretch>
        </p:blipFill>
        <p:spPr bwMode="auto">
          <a:xfrm>
            <a:off x="6372200" y="5163847"/>
            <a:ext cx="1099798" cy="1500280"/>
          </a:xfrm>
          <a:prstGeom prst="rect">
            <a:avLst/>
          </a:prstGeom>
          <a:noFill/>
        </p:spPr>
      </p:pic>
      <p:pic>
        <p:nvPicPr>
          <p:cNvPr id="21" name="Picture 11" descr="C:\Users\candicepywong\AppData\Local\Microsoft\Windows\Temporary Internet Files\Content.IE5\5D43XBOQ\MC900098197[1].wmf"/>
          <p:cNvPicPr>
            <a:picLocks noChangeAspect="1" noChangeArrowheads="1"/>
          </p:cNvPicPr>
          <p:nvPr/>
        </p:nvPicPr>
        <p:blipFill>
          <a:blip r:embed="rId11" cstate="print"/>
          <a:srcRect/>
          <a:stretch>
            <a:fillRect/>
          </a:stretch>
        </p:blipFill>
        <p:spPr bwMode="auto">
          <a:xfrm rot="20946267">
            <a:off x="4082108" y="3391528"/>
            <a:ext cx="1225434" cy="1028645"/>
          </a:xfrm>
          <a:prstGeom prst="rect">
            <a:avLst/>
          </a:prstGeom>
          <a:noFill/>
        </p:spPr>
      </p:pic>
      <p:pic>
        <p:nvPicPr>
          <p:cNvPr id="20482" name="Picture 2" descr="http://ts2.mm.bing.net/th?id=H.5023347523651369&amp;pid=15.1"/>
          <p:cNvPicPr>
            <a:picLocks noChangeAspect="1" noChangeArrowheads="1"/>
          </p:cNvPicPr>
          <p:nvPr/>
        </p:nvPicPr>
        <p:blipFill>
          <a:blip r:embed="rId12" cstate="print">
            <a:clrChange>
              <a:clrFrom>
                <a:srgbClr val="FFFFFF"/>
              </a:clrFrom>
              <a:clrTo>
                <a:srgbClr val="FFFFFF">
                  <a:alpha val="0"/>
                </a:srgbClr>
              </a:clrTo>
            </a:clrChange>
          </a:blip>
          <a:srcRect b="15144"/>
          <a:stretch>
            <a:fillRect/>
          </a:stretch>
        </p:blipFill>
        <p:spPr bwMode="auto">
          <a:xfrm>
            <a:off x="2075056" y="5812031"/>
            <a:ext cx="1808347" cy="1002534"/>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blinds(horizontal)">
                                      <p:cBhvr>
                                        <p:cTn id="7" dur="500"/>
                                        <p:tgtEl>
                                          <p:spTgt spid="1740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nodeType="withEffect">
                                  <p:stCondLst>
                                    <p:cond delay="0"/>
                                  </p:stCondLst>
                                  <p:childTnLst>
                                    <p:set>
                                      <p:cBhvr>
                                        <p:cTn id="12" dur="1" fill="hold">
                                          <p:stCondLst>
                                            <p:cond delay="0"/>
                                          </p:stCondLst>
                                        </p:cTn>
                                        <p:tgtEl>
                                          <p:spTgt spid="17437"/>
                                        </p:tgtEl>
                                        <p:attrNameLst>
                                          <p:attrName>style.visibility</p:attrName>
                                        </p:attrNameLst>
                                      </p:cBhvr>
                                      <p:to>
                                        <p:strVal val="visible"/>
                                      </p:to>
                                    </p:set>
                                    <p:animEffect transition="in" filter="blinds(horizontal)">
                                      <p:cBhvr>
                                        <p:cTn id="13" dur="500"/>
                                        <p:tgtEl>
                                          <p:spTgt spid="17437"/>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ox(in)">
                                      <p:cBhvr>
                                        <p:cTn id="18" dur="500"/>
                                        <p:tgtEl>
                                          <p:spTgt spid="21"/>
                                        </p:tgtEl>
                                      </p:cBhvr>
                                    </p:animEffect>
                                  </p:childTnLst>
                                </p:cTn>
                              </p:par>
                              <p:par>
                                <p:cTn id="19" presetID="4" presetClass="entr" presetSubtype="16"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box(in)">
                                      <p:cBhvr>
                                        <p:cTn id="21" dur="500"/>
                                        <p:tgtEl>
                                          <p:spTgt spid="37"/>
                                        </p:tgtEl>
                                      </p:cBhvr>
                                    </p:animEffect>
                                  </p:childTnLst>
                                </p:cTn>
                              </p:par>
                              <p:par>
                                <p:cTn id="22" presetID="4" presetClass="entr" presetSubtype="16" fill="hold" nodeType="withEffect">
                                  <p:stCondLst>
                                    <p:cond delay="0"/>
                                  </p:stCondLst>
                                  <p:childTnLst>
                                    <p:set>
                                      <p:cBhvr>
                                        <p:cTn id="23" dur="1" fill="hold">
                                          <p:stCondLst>
                                            <p:cond delay="0"/>
                                          </p:stCondLst>
                                        </p:cTn>
                                        <p:tgtEl>
                                          <p:spTgt spid="17431"/>
                                        </p:tgtEl>
                                        <p:attrNameLst>
                                          <p:attrName>style.visibility</p:attrName>
                                        </p:attrNameLst>
                                      </p:cBhvr>
                                      <p:to>
                                        <p:strVal val="visible"/>
                                      </p:to>
                                    </p:set>
                                    <p:animEffect transition="in" filter="box(in)">
                                      <p:cBhvr>
                                        <p:cTn id="24" dur="500"/>
                                        <p:tgtEl>
                                          <p:spTgt spid="17431"/>
                                        </p:tgtEl>
                                      </p:cBhvr>
                                    </p:animEffect>
                                  </p:childTnLst>
                                </p:cTn>
                              </p:par>
                              <p:par>
                                <p:cTn id="25" presetID="4" presetClass="entr" presetSubtype="16" fill="hold" nodeType="withEffect">
                                  <p:stCondLst>
                                    <p:cond delay="0"/>
                                  </p:stCondLst>
                                  <p:childTnLst>
                                    <p:set>
                                      <p:cBhvr>
                                        <p:cTn id="26" dur="1" fill="hold">
                                          <p:stCondLst>
                                            <p:cond delay="0"/>
                                          </p:stCondLst>
                                        </p:cTn>
                                        <p:tgtEl>
                                          <p:spTgt spid="17434"/>
                                        </p:tgtEl>
                                        <p:attrNameLst>
                                          <p:attrName>style.visibility</p:attrName>
                                        </p:attrNameLst>
                                      </p:cBhvr>
                                      <p:to>
                                        <p:strVal val="visible"/>
                                      </p:to>
                                    </p:set>
                                    <p:animEffect transition="in" filter="box(in)">
                                      <p:cBhvr>
                                        <p:cTn id="27" dur="500"/>
                                        <p:tgtEl>
                                          <p:spTgt spid="1743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33"/>
                                        </p:tgtEl>
                                        <p:attrNameLst>
                                          <p:attrName>style.visibility</p:attrName>
                                        </p:attrNameLst>
                                      </p:cBhvr>
                                      <p:to>
                                        <p:strVal val="visible"/>
                                      </p:to>
                                    </p:set>
                                    <p:animEffect transition="in" filter="blinds(horizontal)">
                                      <p:cBhvr>
                                        <p:cTn id="32" dur="500"/>
                                        <p:tgtEl>
                                          <p:spTgt spid="17433"/>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blinds(horizontal)">
                                      <p:cBhvr>
                                        <p:cTn id="35" dur="500"/>
                                        <p:tgtEl>
                                          <p:spTgt spid="38"/>
                                        </p:tgtEl>
                                      </p:cBhvr>
                                    </p:animEffect>
                                  </p:childTnLst>
                                </p:cTn>
                              </p:par>
                              <p:par>
                                <p:cTn id="36" presetID="3" presetClass="entr" presetSubtype="10" fill="hold" nodeType="withEffect">
                                  <p:stCondLst>
                                    <p:cond delay="0"/>
                                  </p:stCondLst>
                                  <p:childTnLst>
                                    <p:set>
                                      <p:cBhvr>
                                        <p:cTn id="37" dur="1" fill="hold">
                                          <p:stCondLst>
                                            <p:cond delay="0"/>
                                          </p:stCondLst>
                                        </p:cTn>
                                        <p:tgtEl>
                                          <p:spTgt spid="20482"/>
                                        </p:tgtEl>
                                        <p:attrNameLst>
                                          <p:attrName>style.visibility</p:attrName>
                                        </p:attrNameLst>
                                      </p:cBhvr>
                                      <p:to>
                                        <p:strVal val="visible"/>
                                      </p:to>
                                    </p:set>
                                    <p:animEffect transition="in" filter="blinds(horizontal)">
                                      <p:cBhvr>
                                        <p:cTn id="38" dur="500"/>
                                        <p:tgtEl>
                                          <p:spTgt spid="20482"/>
                                        </p:tgtEl>
                                      </p:cBhvr>
                                    </p:animEffect>
                                  </p:childTnLst>
                                </p:cTn>
                              </p:par>
                              <p:par>
                                <p:cTn id="39" presetID="3" presetClass="entr" presetSubtype="10" fill="hold" nodeType="withEffect">
                                  <p:stCondLst>
                                    <p:cond delay="0"/>
                                  </p:stCondLst>
                                  <p:childTnLst>
                                    <p:set>
                                      <p:cBhvr>
                                        <p:cTn id="40" dur="1" fill="hold">
                                          <p:stCondLst>
                                            <p:cond delay="0"/>
                                          </p:stCondLst>
                                        </p:cTn>
                                        <p:tgtEl>
                                          <p:spTgt spid="17425"/>
                                        </p:tgtEl>
                                        <p:attrNameLst>
                                          <p:attrName>style.visibility</p:attrName>
                                        </p:attrNameLst>
                                      </p:cBhvr>
                                      <p:to>
                                        <p:strVal val="visible"/>
                                      </p:to>
                                    </p:set>
                                    <p:animEffect transition="in" filter="blinds(horizontal)">
                                      <p:cBhvr>
                                        <p:cTn id="41" dur="500"/>
                                        <p:tgtEl>
                                          <p:spTgt spid="1742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box(in)">
                                      <p:cBhvr>
                                        <p:cTn id="46" dur="500"/>
                                        <p:tgtEl>
                                          <p:spTgt spid="39"/>
                                        </p:tgtEl>
                                      </p:cBhvr>
                                    </p:animEffect>
                                  </p:childTnLst>
                                </p:cTn>
                              </p:par>
                              <p:par>
                                <p:cTn id="47" presetID="4" presetClass="entr" presetSubtype="16" fill="hold" nodeType="withEffect">
                                  <p:stCondLst>
                                    <p:cond delay="0"/>
                                  </p:stCondLst>
                                  <p:childTnLst>
                                    <p:set>
                                      <p:cBhvr>
                                        <p:cTn id="48" dur="1" fill="hold">
                                          <p:stCondLst>
                                            <p:cond delay="0"/>
                                          </p:stCondLst>
                                        </p:cTn>
                                        <p:tgtEl>
                                          <p:spTgt spid="17423"/>
                                        </p:tgtEl>
                                        <p:attrNameLst>
                                          <p:attrName>style.visibility</p:attrName>
                                        </p:attrNameLst>
                                      </p:cBhvr>
                                      <p:to>
                                        <p:strVal val="visible"/>
                                      </p:to>
                                    </p:set>
                                    <p:animEffect transition="in" filter="box(in)">
                                      <p:cBhvr>
                                        <p:cTn id="49" dur="500"/>
                                        <p:tgtEl>
                                          <p:spTgt spid="17423"/>
                                        </p:tgtEl>
                                      </p:cBhvr>
                                    </p:animEffect>
                                  </p:childTnLst>
                                </p:cTn>
                              </p:par>
                              <p:par>
                                <p:cTn id="50" presetID="4" presetClass="entr" presetSubtype="16" fill="hold" nodeType="withEffect">
                                  <p:stCondLst>
                                    <p:cond delay="0"/>
                                  </p:stCondLst>
                                  <p:childTnLst>
                                    <p:set>
                                      <p:cBhvr>
                                        <p:cTn id="51" dur="1" fill="hold">
                                          <p:stCondLst>
                                            <p:cond delay="0"/>
                                          </p:stCondLst>
                                        </p:cTn>
                                        <p:tgtEl>
                                          <p:spTgt spid="17438"/>
                                        </p:tgtEl>
                                        <p:attrNameLst>
                                          <p:attrName>style.visibility</p:attrName>
                                        </p:attrNameLst>
                                      </p:cBhvr>
                                      <p:to>
                                        <p:strVal val="visible"/>
                                      </p:to>
                                    </p:set>
                                    <p:animEffect transition="in" filter="box(in)">
                                      <p:cBhvr>
                                        <p:cTn id="52" dur="500"/>
                                        <p:tgtEl>
                                          <p:spTgt spid="17438"/>
                                        </p:tgtEl>
                                      </p:cBhvr>
                                    </p:animEffect>
                                  </p:childTnLst>
                                </p:cTn>
                              </p:par>
                              <p:par>
                                <p:cTn id="53" presetID="4" presetClass="entr" presetSubtype="16" fill="hold" nodeType="withEffect">
                                  <p:stCondLst>
                                    <p:cond delay="0"/>
                                  </p:stCondLst>
                                  <p:childTnLst>
                                    <p:set>
                                      <p:cBhvr>
                                        <p:cTn id="54" dur="1" fill="hold">
                                          <p:stCondLst>
                                            <p:cond delay="0"/>
                                          </p:stCondLst>
                                        </p:cTn>
                                        <p:tgtEl>
                                          <p:spTgt spid="17418"/>
                                        </p:tgtEl>
                                        <p:attrNameLst>
                                          <p:attrName>style.visibility</p:attrName>
                                        </p:attrNameLst>
                                      </p:cBhvr>
                                      <p:to>
                                        <p:strVal val="visible"/>
                                      </p:to>
                                    </p:set>
                                    <p:animEffect transition="in" filter="box(in)">
                                      <p:cBhvr>
                                        <p:cTn id="55" dur="5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smtClean="0">
                          <a:solidFill>
                            <a:schemeClr val="tx1"/>
                          </a:solidFill>
                          <a:latin typeface="Segoe Print"/>
                          <a:ea typeface="+mn-ea"/>
                          <a:cs typeface="+mn-cs"/>
                        </a:rPr>
                        <a:t>不同種族有其獨特的文化，</a:t>
                      </a:r>
                      <a:r>
                        <a:rPr lang="zh-TW" altLang="en-US" sz="2800" b="1" kern="1200" dirty="0" smtClean="0">
                          <a:solidFill>
                            <a:schemeClr val="tx1"/>
                          </a:solidFill>
                          <a:latin typeface="Segoe Print"/>
                          <a:ea typeface="+mn-ea"/>
                          <a:cs typeface="+mn-cs"/>
                        </a:rPr>
                        <a:t>同學分享</a:t>
                      </a:r>
                      <a:r>
                        <a:rPr lang="zh-HK" altLang="zh-TW" sz="2800" b="1" kern="1200" dirty="0" smtClean="0">
                          <a:solidFill>
                            <a:schemeClr val="tx1"/>
                          </a:solidFill>
                          <a:latin typeface="Segoe Print"/>
                          <a:ea typeface="+mn-ea"/>
                          <a:cs typeface="+mn-cs"/>
                        </a:rPr>
                        <a:t>對不同文化的觀感</a:t>
                      </a:r>
                      <a:endParaRPr lang="en-US" altLang="zh-HK"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5" name="矩形 4"/>
          <p:cNvSpPr/>
          <p:nvPr/>
        </p:nvSpPr>
        <p:spPr>
          <a:xfrm>
            <a:off x="467544" y="2132856"/>
            <a:ext cx="8424936" cy="523220"/>
          </a:xfrm>
          <a:prstGeom prst="rect">
            <a:avLst/>
          </a:prstGeom>
        </p:spPr>
        <p:txBody>
          <a:bodyPr wrap="square">
            <a:spAutoFit/>
          </a:bodyPr>
          <a:lstStyle/>
          <a:p>
            <a:pPr lvl="0">
              <a:buFont typeface="Wingdings" pitchFamily="2" charset="2"/>
              <a:buChar char="Ø"/>
              <a:defRPr/>
            </a:pPr>
            <a:r>
              <a:rPr lang="zh-HK" altLang="zh-TW" sz="2800" b="1" dirty="0" smtClean="0">
                <a:latin typeface="Segoe Print"/>
              </a:rPr>
              <a:t>有沒有一些風俗習慣，你是不認同的？為甚麼？</a:t>
            </a:r>
            <a:endParaRPr lang="zh-TW" altLang="zh-TW" sz="2800" b="1" dirty="0" smtClean="0">
              <a:latin typeface="Segoe Print"/>
            </a:endParaRPr>
          </a:p>
        </p:txBody>
      </p:sp>
      <p:pic>
        <p:nvPicPr>
          <p:cNvPr id="19458" name="Picture 2" descr="http://ts2.mm.bing.net/th?id=H.4621759488525169&amp;pid=15.1"/>
          <p:cNvPicPr>
            <a:picLocks noChangeAspect="1" noChangeArrowheads="1"/>
          </p:cNvPicPr>
          <p:nvPr/>
        </p:nvPicPr>
        <p:blipFill>
          <a:blip r:embed="rId2" cstate="print"/>
          <a:srcRect/>
          <a:stretch>
            <a:fillRect/>
          </a:stretch>
        </p:blipFill>
        <p:spPr bwMode="auto">
          <a:xfrm rot="20552926">
            <a:off x="359333" y="3769189"/>
            <a:ext cx="1794783" cy="1136697"/>
          </a:xfrm>
          <a:prstGeom prst="rect">
            <a:avLst/>
          </a:prstGeom>
          <a:noFill/>
        </p:spPr>
      </p:pic>
      <p:pic>
        <p:nvPicPr>
          <p:cNvPr id="19459" name="Picture 3"/>
          <p:cNvPicPr>
            <a:picLocks noChangeAspect="1" noChangeArrowheads="1"/>
          </p:cNvPicPr>
          <p:nvPr/>
        </p:nvPicPr>
        <p:blipFill>
          <a:blip r:embed="rId3" cstate="print"/>
          <a:srcRect/>
          <a:stretch>
            <a:fillRect/>
          </a:stretch>
        </p:blipFill>
        <p:spPr bwMode="auto">
          <a:xfrm>
            <a:off x="1763688" y="5294973"/>
            <a:ext cx="2304256" cy="1563027"/>
          </a:xfrm>
          <a:prstGeom prst="rect">
            <a:avLst/>
          </a:prstGeom>
          <a:noFill/>
          <a:ln w="9525">
            <a:noFill/>
            <a:miter lim="800000"/>
            <a:headEnd/>
            <a:tailEnd/>
          </a:ln>
        </p:spPr>
      </p:pic>
      <p:pic>
        <p:nvPicPr>
          <p:cNvPr id="19460" name="Picture 4"/>
          <p:cNvPicPr>
            <a:picLocks noChangeAspect="1" noChangeArrowheads="1"/>
          </p:cNvPicPr>
          <p:nvPr/>
        </p:nvPicPr>
        <p:blipFill>
          <a:blip r:embed="rId4" cstate="print"/>
          <a:srcRect/>
          <a:stretch>
            <a:fillRect/>
          </a:stretch>
        </p:blipFill>
        <p:spPr bwMode="auto">
          <a:xfrm rot="406968">
            <a:off x="2555776" y="3356992"/>
            <a:ext cx="1656184" cy="1312785"/>
          </a:xfrm>
          <a:prstGeom prst="rect">
            <a:avLst/>
          </a:prstGeom>
          <a:noFill/>
          <a:ln w="9525">
            <a:noFill/>
            <a:miter lim="800000"/>
            <a:headEnd/>
            <a:tailEnd/>
          </a:ln>
        </p:spPr>
      </p:pic>
      <p:sp>
        <p:nvSpPr>
          <p:cNvPr id="11" name="矩形 10"/>
          <p:cNvSpPr/>
          <p:nvPr/>
        </p:nvSpPr>
        <p:spPr>
          <a:xfrm rot="20890561">
            <a:off x="197001" y="3375457"/>
            <a:ext cx="1620957" cy="338554"/>
          </a:xfrm>
          <a:prstGeom prst="rect">
            <a:avLst/>
          </a:prstGeom>
        </p:spPr>
        <p:txBody>
          <a:bodyPr wrap="none">
            <a:spAutoFit/>
          </a:bodyPr>
          <a:lstStyle/>
          <a:p>
            <a:r>
              <a:rPr lang="zh-TW" altLang="en-US" sz="1600" b="1" kern="100" dirty="0" smtClean="0">
                <a:solidFill>
                  <a:srgbClr val="C00000"/>
                </a:solidFill>
                <a:cs typeface="Times New Roman"/>
              </a:rPr>
              <a:t>印度人用手抓飯</a:t>
            </a:r>
            <a:endParaRPr lang="zh-TW" altLang="en-US" sz="1600" dirty="0">
              <a:solidFill>
                <a:srgbClr val="C00000"/>
              </a:solidFill>
            </a:endParaRPr>
          </a:p>
        </p:txBody>
      </p:sp>
      <p:sp>
        <p:nvSpPr>
          <p:cNvPr id="12" name="矩形 11"/>
          <p:cNvSpPr/>
          <p:nvPr/>
        </p:nvSpPr>
        <p:spPr>
          <a:xfrm rot="20344639">
            <a:off x="0" y="5517232"/>
            <a:ext cx="3185487" cy="369332"/>
          </a:xfrm>
          <a:prstGeom prst="rect">
            <a:avLst/>
          </a:prstGeom>
        </p:spPr>
        <p:txBody>
          <a:bodyPr wrap="none">
            <a:spAutoFit/>
          </a:bodyPr>
          <a:lstStyle/>
          <a:p>
            <a:r>
              <a:rPr lang="zh-TW" altLang="en-US" b="1" dirty="0" smtClean="0">
                <a:solidFill>
                  <a:srgbClr val="C00000"/>
                </a:solidFill>
              </a:rPr>
              <a:t>印度教徒奉牛為神，不吃牛肉</a:t>
            </a:r>
            <a:endParaRPr lang="zh-TW" altLang="en-US" b="1" dirty="0">
              <a:solidFill>
                <a:srgbClr val="C00000"/>
              </a:solidFill>
            </a:endParaRPr>
          </a:p>
        </p:txBody>
      </p:sp>
      <p:sp>
        <p:nvSpPr>
          <p:cNvPr id="13" name="矩形 12"/>
          <p:cNvSpPr/>
          <p:nvPr/>
        </p:nvSpPr>
        <p:spPr>
          <a:xfrm>
            <a:off x="2699792" y="2996952"/>
            <a:ext cx="1800493" cy="307777"/>
          </a:xfrm>
          <a:prstGeom prst="rect">
            <a:avLst/>
          </a:prstGeom>
        </p:spPr>
        <p:txBody>
          <a:bodyPr wrap="none">
            <a:spAutoFit/>
          </a:bodyPr>
          <a:lstStyle/>
          <a:p>
            <a:r>
              <a:rPr lang="zh-TW" altLang="en-US" sz="1400" b="1" kern="100" dirty="0" smtClean="0">
                <a:solidFill>
                  <a:srgbClr val="C00000"/>
                </a:solidFill>
                <a:cs typeface="Times New Roman"/>
              </a:rPr>
              <a:t>越南傳統美食鴨仔蛋</a:t>
            </a:r>
            <a:endParaRPr lang="zh-TW" altLang="en-US" sz="1400" dirty="0">
              <a:solidFill>
                <a:srgbClr val="C00000"/>
              </a:solidFill>
            </a:endParaRPr>
          </a:p>
        </p:txBody>
      </p:sp>
      <p:pic>
        <p:nvPicPr>
          <p:cNvPr id="19461" name="Picture 5"/>
          <p:cNvPicPr>
            <a:picLocks noChangeAspect="1" noChangeArrowheads="1"/>
          </p:cNvPicPr>
          <p:nvPr/>
        </p:nvPicPr>
        <p:blipFill>
          <a:blip r:embed="rId5" cstate="print"/>
          <a:srcRect/>
          <a:stretch>
            <a:fillRect/>
          </a:stretch>
        </p:blipFill>
        <p:spPr bwMode="auto">
          <a:xfrm rot="21140757">
            <a:off x="5137061" y="2918707"/>
            <a:ext cx="1695450" cy="1628775"/>
          </a:xfrm>
          <a:prstGeom prst="rect">
            <a:avLst/>
          </a:prstGeom>
          <a:noFill/>
          <a:ln w="9525">
            <a:noFill/>
            <a:miter lim="800000"/>
            <a:headEnd/>
            <a:tailEnd/>
          </a:ln>
        </p:spPr>
      </p:pic>
      <p:pic>
        <p:nvPicPr>
          <p:cNvPr id="19463" name="Picture 7" descr="http://content.edu.tw/primary/society/ks_ck/help/mori.jpg"/>
          <p:cNvPicPr>
            <a:picLocks noChangeAspect="1" noChangeArrowheads="1"/>
          </p:cNvPicPr>
          <p:nvPr/>
        </p:nvPicPr>
        <p:blipFill>
          <a:blip r:embed="rId6" cstate="print"/>
          <a:srcRect/>
          <a:stretch>
            <a:fillRect/>
          </a:stretch>
        </p:blipFill>
        <p:spPr bwMode="auto">
          <a:xfrm rot="508801">
            <a:off x="6904693" y="2915546"/>
            <a:ext cx="1937415" cy="1505939"/>
          </a:xfrm>
          <a:prstGeom prst="rect">
            <a:avLst/>
          </a:prstGeom>
          <a:noFill/>
        </p:spPr>
      </p:pic>
      <p:sp>
        <p:nvSpPr>
          <p:cNvPr id="16" name="矩形 15"/>
          <p:cNvSpPr/>
          <p:nvPr/>
        </p:nvSpPr>
        <p:spPr>
          <a:xfrm rot="21132530">
            <a:off x="5533675" y="2569562"/>
            <a:ext cx="723275" cy="307777"/>
          </a:xfrm>
          <a:prstGeom prst="rect">
            <a:avLst/>
          </a:prstGeom>
        </p:spPr>
        <p:txBody>
          <a:bodyPr wrap="none">
            <a:spAutoFit/>
          </a:bodyPr>
          <a:lstStyle/>
          <a:p>
            <a:r>
              <a:rPr lang="zh-TW" altLang="en-US" sz="1400" b="1" dirty="0" smtClean="0">
                <a:solidFill>
                  <a:srgbClr val="C00000"/>
                </a:solidFill>
              </a:rPr>
              <a:t>擁抱禮</a:t>
            </a:r>
            <a:endParaRPr lang="zh-TW" altLang="en-US" sz="1400" b="1" dirty="0">
              <a:solidFill>
                <a:srgbClr val="C00000"/>
              </a:solidFill>
            </a:endParaRPr>
          </a:p>
        </p:txBody>
      </p:sp>
      <p:sp>
        <p:nvSpPr>
          <p:cNvPr id="17" name="矩形 16"/>
          <p:cNvSpPr/>
          <p:nvPr/>
        </p:nvSpPr>
        <p:spPr>
          <a:xfrm rot="489063">
            <a:off x="7553417" y="2614624"/>
            <a:ext cx="723275" cy="307777"/>
          </a:xfrm>
          <a:prstGeom prst="rect">
            <a:avLst/>
          </a:prstGeom>
        </p:spPr>
        <p:txBody>
          <a:bodyPr wrap="none">
            <a:spAutoFit/>
          </a:bodyPr>
          <a:lstStyle/>
          <a:p>
            <a:r>
              <a:rPr lang="zh-TW" altLang="en-US" sz="1400" b="1" dirty="0" smtClean="0">
                <a:solidFill>
                  <a:srgbClr val="C00000"/>
                </a:solidFill>
              </a:rPr>
              <a:t>碰鼻禮</a:t>
            </a:r>
            <a:endParaRPr lang="zh-TW" altLang="en-US" sz="1400" b="1" dirty="0">
              <a:solidFill>
                <a:srgbClr val="C00000"/>
              </a:solidFill>
            </a:endParaRPr>
          </a:p>
        </p:txBody>
      </p:sp>
      <p:sp>
        <p:nvSpPr>
          <p:cNvPr id="18" name="矩形 17"/>
          <p:cNvSpPr/>
          <p:nvPr/>
        </p:nvSpPr>
        <p:spPr>
          <a:xfrm>
            <a:off x="6948264" y="6611779"/>
            <a:ext cx="2093843" cy="246221"/>
          </a:xfrm>
          <a:prstGeom prst="rect">
            <a:avLst/>
          </a:prstGeom>
        </p:spPr>
        <p:txBody>
          <a:bodyPr wrap="none">
            <a:spAutoFit/>
          </a:bodyPr>
          <a:lstStyle/>
          <a:p>
            <a:r>
              <a:rPr lang="en-US" altLang="zh-TW" sz="1000" dirty="0"/>
              <a:t>P</a:t>
            </a:r>
            <a:r>
              <a:rPr lang="en-US" altLang="zh-TW" sz="1000" dirty="0" smtClean="0"/>
              <a:t>hotographer's name: </a:t>
            </a:r>
            <a:r>
              <a:rPr lang="en-US" altLang="zh-TW" sz="1000" dirty="0" err="1" smtClean="0"/>
              <a:t>Agência</a:t>
            </a:r>
            <a:r>
              <a:rPr lang="en-US" altLang="zh-TW" sz="1000" dirty="0" smtClean="0"/>
              <a:t> </a:t>
            </a:r>
            <a:r>
              <a:rPr lang="en-US" altLang="zh-TW" sz="1000" dirty="0" err="1" smtClean="0"/>
              <a:t>Brasil</a:t>
            </a:r>
            <a:endParaRPr lang="zh-TW" altLang="en-US" sz="1000" dirty="0"/>
          </a:p>
        </p:txBody>
      </p:sp>
      <p:pic>
        <p:nvPicPr>
          <p:cNvPr id="20482" name="Picture 2" descr="http://upload.wikimedia.org/wikipedia/commons/e/e5/Mosque.jpg"/>
          <p:cNvPicPr>
            <a:picLocks noChangeAspect="1" noChangeArrowheads="1"/>
          </p:cNvPicPr>
          <p:nvPr/>
        </p:nvPicPr>
        <p:blipFill>
          <a:blip r:embed="rId7" cstate="print"/>
          <a:srcRect/>
          <a:stretch>
            <a:fillRect/>
          </a:stretch>
        </p:blipFill>
        <p:spPr bwMode="auto">
          <a:xfrm>
            <a:off x="6660232" y="5085184"/>
            <a:ext cx="2110052" cy="1582539"/>
          </a:xfrm>
          <a:prstGeom prst="rect">
            <a:avLst/>
          </a:prstGeom>
          <a:noFill/>
        </p:spPr>
      </p:pic>
      <p:sp>
        <p:nvSpPr>
          <p:cNvPr id="15" name="矩形 14"/>
          <p:cNvSpPr/>
          <p:nvPr/>
        </p:nvSpPr>
        <p:spPr>
          <a:xfrm rot="21244594">
            <a:off x="4311704" y="4779755"/>
            <a:ext cx="3887603" cy="738664"/>
          </a:xfrm>
          <a:prstGeom prst="rect">
            <a:avLst/>
          </a:prstGeom>
        </p:spPr>
        <p:txBody>
          <a:bodyPr wrap="none">
            <a:spAutoFit/>
          </a:bodyPr>
          <a:lstStyle/>
          <a:p>
            <a:r>
              <a:rPr lang="zh-TW" altLang="en-US" sz="1400" b="1" dirty="0" smtClean="0">
                <a:solidFill>
                  <a:srgbClr val="C00000"/>
                </a:solidFill>
              </a:rPr>
              <a:t>印尼人信奉伊斯蘭教</a:t>
            </a:r>
            <a:r>
              <a:rPr lang="en-US" altLang="zh-TW" sz="1400" b="1" dirty="0" smtClean="0">
                <a:solidFill>
                  <a:srgbClr val="C00000"/>
                </a:solidFill>
              </a:rPr>
              <a:t>(</a:t>
            </a:r>
            <a:r>
              <a:rPr lang="zh-TW" altLang="en-US" sz="1400" b="1" dirty="0" smtClean="0">
                <a:solidFill>
                  <a:srgbClr val="C00000"/>
                </a:solidFill>
              </a:rPr>
              <a:t>回教</a:t>
            </a:r>
            <a:r>
              <a:rPr lang="en-US" altLang="zh-TW" sz="1400" b="1" dirty="0" smtClean="0">
                <a:solidFill>
                  <a:srgbClr val="C00000"/>
                </a:solidFill>
              </a:rPr>
              <a:t>)</a:t>
            </a:r>
            <a:r>
              <a:rPr lang="zh-TW" altLang="en-US" sz="1400" b="1" dirty="0" smtClean="0">
                <a:solidFill>
                  <a:srgbClr val="C00000"/>
                </a:solidFill>
              </a:rPr>
              <a:t>，每年伊斯蘭教九月</a:t>
            </a:r>
            <a:endParaRPr lang="en-US" altLang="zh-TW" sz="1400" b="1" dirty="0" smtClean="0">
              <a:solidFill>
                <a:srgbClr val="C00000"/>
              </a:solidFill>
            </a:endParaRPr>
          </a:p>
          <a:p>
            <a:r>
              <a:rPr lang="zh-TW" altLang="en-US" sz="1400" b="1" dirty="0" smtClean="0">
                <a:solidFill>
                  <a:srgbClr val="C00000"/>
                </a:solidFill>
              </a:rPr>
              <a:t>是齋戒月，教徒在三十日內，由日出到日落，</a:t>
            </a:r>
            <a:endParaRPr lang="en-US" altLang="zh-TW" sz="1400" b="1" dirty="0" smtClean="0">
              <a:solidFill>
                <a:srgbClr val="C00000"/>
              </a:solidFill>
            </a:endParaRPr>
          </a:p>
          <a:p>
            <a:r>
              <a:rPr lang="zh-TW" altLang="en-US" sz="1400" b="1" dirty="0" smtClean="0">
                <a:solidFill>
                  <a:srgbClr val="C00000"/>
                </a:solidFill>
              </a:rPr>
              <a:t>不進食、不喝水及禁慾。</a:t>
            </a:r>
            <a:endParaRPr lang="zh-TW" altLang="en-US" sz="1400" b="1" dirty="0">
              <a:solidFill>
                <a:srgbClr val="C00000"/>
              </a:solidFill>
            </a:endParaRP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par>
                                <p:cTn id="8" presetID="4" presetClass="entr" presetSubtype="16" fill="hold" nodeType="withEffect">
                                  <p:stCondLst>
                                    <p:cond delay="0"/>
                                  </p:stCondLst>
                                  <p:childTnLst>
                                    <p:set>
                                      <p:cBhvr>
                                        <p:cTn id="9" dur="1" fill="hold">
                                          <p:stCondLst>
                                            <p:cond delay="0"/>
                                          </p:stCondLst>
                                        </p:cTn>
                                        <p:tgtEl>
                                          <p:spTgt spid="19460"/>
                                        </p:tgtEl>
                                        <p:attrNameLst>
                                          <p:attrName>style.visibility</p:attrName>
                                        </p:attrNameLst>
                                      </p:cBhvr>
                                      <p:to>
                                        <p:strVal val="visible"/>
                                      </p:to>
                                    </p:set>
                                    <p:animEffect transition="in" filter="box(in)">
                                      <p:cBhvr>
                                        <p:cTn id="10" dur="500"/>
                                        <p:tgtEl>
                                          <p:spTgt spid="1946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500"/>
                                        <p:tgtEl>
                                          <p:spTgt spid="13"/>
                                        </p:tgtEl>
                                      </p:cBhvr>
                                    </p:animEffect>
                                  </p:childTnLst>
                                </p:cTn>
                              </p:par>
                              <p:par>
                                <p:cTn id="14" presetID="4" presetClass="entr" presetSubtype="16" fill="hold" nodeType="withEffect">
                                  <p:stCondLst>
                                    <p:cond delay="0"/>
                                  </p:stCondLst>
                                  <p:childTnLst>
                                    <p:set>
                                      <p:cBhvr>
                                        <p:cTn id="15" dur="1" fill="hold">
                                          <p:stCondLst>
                                            <p:cond delay="0"/>
                                          </p:stCondLst>
                                        </p:cTn>
                                        <p:tgtEl>
                                          <p:spTgt spid="19458"/>
                                        </p:tgtEl>
                                        <p:attrNameLst>
                                          <p:attrName>style.visibility</p:attrName>
                                        </p:attrNameLst>
                                      </p:cBhvr>
                                      <p:to>
                                        <p:strVal val="visible"/>
                                      </p:to>
                                    </p:set>
                                    <p:animEffect transition="in" filter="box(in)">
                                      <p:cBhvr>
                                        <p:cTn id="16" dur="500"/>
                                        <p:tgtEl>
                                          <p:spTgt spid="1945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blinds(horizontal)">
                                      <p:cBhvr>
                                        <p:cTn id="24" dur="500"/>
                                        <p:tgtEl>
                                          <p:spTgt spid="19461"/>
                                        </p:tgtEl>
                                      </p:cBhvr>
                                    </p:animEffect>
                                  </p:childTnLst>
                                </p:cTn>
                              </p:par>
                              <p:par>
                                <p:cTn id="25" presetID="3" presetClass="entr" presetSubtype="10" fill="hold" nodeType="with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blinds(horizontal)">
                                      <p:cBhvr>
                                        <p:cTn id="27" dur="500"/>
                                        <p:tgtEl>
                                          <p:spTgt spid="19463"/>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ox(in)">
                                      <p:cBhvr>
                                        <p:cTn id="35" dur="500"/>
                                        <p:tgtEl>
                                          <p:spTgt spid="12"/>
                                        </p:tgtEl>
                                      </p:cBhvr>
                                    </p:animEffect>
                                  </p:childTnLst>
                                </p:cTn>
                              </p:par>
                              <p:par>
                                <p:cTn id="36" presetID="4" presetClass="entr" presetSubtype="16" fill="hold" nodeType="withEffect">
                                  <p:stCondLst>
                                    <p:cond delay="0"/>
                                  </p:stCondLst>
                                  <p:childTnLst>
                                    <p:set>
                                      <p:cBhvr>
                                        <p:cTn id="37" dur="1" fill="hold">
                                          <p:stCondLst>
                                            <p:cond delay="0"/>
                                          </p:stCondLst>
                                        </p:cTn>
                                        <p:tgtEl>
                                          <p:spTgt spid="19459"/>
                                        </p:tgtEl>
                                        <p:attrNameLst>
                                          <p:attrName>style.visibility</p:attrName>
                                        </p:attrNameLst>
                                      </p:cBhvr>
                                      <p:to>
                                        <p:strVal val="visible"/>
                                      </p:to>
                                    </p:set>
                                    <p:animEffect transition="in" filter="box(in)">
                                      <p:cBhvr>
                                        <p:cTn id="38" dur="500"/>
                                        <p:tgtEl>
                                          <p:spTgt spid="19459"/>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par>
                                <p:cTn id="44" presetID="3" presetClass="entr" presetSubtype="10" fill="hold" nodeType="withEffect">
                                  <p:stCondLst>
                                    <p:cond delay="0"/>
                                  </p:stCondLst>
                                  <p:childTnLst>
                                    <p:set>
                                      <p:cBhvr>
                                        <p:cTn id="45" dur="1" fill="hold">
                                          <p:stCondLst>
                                            <p:cond delay="0"/>
                                          </p:stCondLst>
                                        </p:cTn>
                                        <p:tgtEl>
                                          <p:spTgt spid="20482"/>
                                        </p:tgtEl>
                                        <p:attrNameLst>
                                          <p:attrName>style.visibility</p:attrName>
                                        </p:attrNameLst>
                                      </p:cBhvr>
                                      <p:to>
                                        <p:strVal val="visible"/>
                                      </p:to>
                                    </p:set>
                                    <p:animEffect transition="in" filter="blinds(horizontal)">
                                      <p:cBhvr>
                                        <p:cTn id="46" dur="500"/>
                                        <p:tgtEl>
                                          <p:spTgt spid="20482"/>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linds(horizont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smtClean="0">
                          <a:solidFill>
                            <a:schemeClr val="tx1"/>
                          </a:solidFill>
                          <a:latin typeface="Segoe Print"/>
                          <a:ea typeface="+mn-ea"/>
                          <a:cs typeface="+mn-cs"/>
                        </a:rPr>
                        <a:t>不同種族有其獨特的文化，</a:t>
                      </a:r>
                      <a:r>
                        <a:rPr lang="zh-TW" altLang="en-US" sz="2800" b="1" kern="1200" dirty="0" smtClean="0">
                          <a:solidFill>
                            <a:schemeClr val="tx1"/>
                          </a:solidFill>
                          <a:latin typeface="Segoe Print"/>
                          <a:ea typeface="+mn-ea"/>
                          <a:cs typeface="+mn-cs"/>
                        </a:rPr>
                        <a:t>同學分享</a:t>
                      </a:r>
                      <a:r>
                        <a:rPr lang="zh-HK" altLang="zh-TW" sz="2800" b="1" kern="1200" dirty="0" smtClean="0">
                          <a:solidFill>
                            <a:schemeClr val="tx1"/>
                          </a:solidFill>
                          <a:latin typeface="Segoe Print"/>
                          <a:ea typeface="+mn-ea"/>
                          <a:cs typeface="+mn-cs"/>
                        </a:rPr>
                        <a:t>對不同文化的觀感</a:t>
                      </a:r>
                      <a:endParaRPr lang="en-US" altLang="zh-HK"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6" name="矩形 5"/>
          <p:cNvSpPr/>
          <p:nvPr/>
        </p:nvSpPr>
        <p:spPr>
          <a:xfrm>
            <a:off x="467544" y="2348880"/>
            <a:ext cx="8424936" cy="1384995"/>
          </a:xfrm>
          <a:prstGeom prst="rect">
            <a:avLst/>
          </a:prstGeom>
        </p:spPr>
        <p:txBody>
          <a:bodyPr wrap="square">
            <a:spAutoFit/>
          </a:bodyPr>
          <a:lstStyle/>
          <a:p>
            <a:pPr lvl="0">
              <a:buFont typeface="Wingdings" pitchFamily="2" charset="2"/>
              <a:buChar char="Ø"/>
            </a:pPr>
            <a:r>
              <a:rPr lang="zh-HK" altLang="zh-TW" sz="2800" b="1" dirty="0" smtClean="0">
                <a:latin typeface="Segoe Print"/>
              </a:rPr>
              <a:t>經過討論後，對於不同的文化，你有否改變原來</a:t>
            </a:r>
            <a:r>
              <a:rPr lang="zh-TW" altLang="en-US" sz="2800" b="1" dirty="0" smtClean="0">
                <a:latin typeface="Segoe Print"/>
              </a:rPr>
              <a:t>的</a:t>
            </a:r>
            <a:endParaRPr lang="en-US" altLang="zh-HK" sz="2800" b="1" dirty="0" smtClean="0">
              <a:latin typeface="Segoe Print"/>
            </a:endParaRPr>
          </a:p>
          <a:p>
            <a:pPr lvl="0"/>
            <a:r>
              <a:rPr lang="en-US" altLang="zh-HK" sz="2800" b="1" dirty="0" smtClean="0">
                <a:latin typeface="Segoe Print"/>
              </a:rPr>
              <a:t>  </a:t>
            </a:r>
            <a:r>
              <a:rPr lang="zh-HK" altLang="zh-TW" sz="2800" b="1" dirty="0" smtClean="0">
                <a:latin typeface="Segoe Print"/>
              </a:rPr>
              <a:t>觀感？</a:t>
            </a:r>
            <a:endParaRPr lang="en-US" altLang="zh-HK" sz="2800" b="1" dirty="0" smtClean="0">
              <a:latin typeface="Segoe Print"/>
            </a:endParaRPr>
          </a:p>
          <a:p>
            <a:pPr lvl="0">
              <a:buFont typeface="Wingdings" pitchFamily="2" charset="2"/>
              <a:buNone/>
            </a:pPr>
            <a:r>
              <a:rPr lang="en-US" altLang="zh-HK" sz="2800" b="1" dirty="0" smtClean="0">
                <a:latin typeface="Segoe Print"/>
              </a:rPr>
              <a:t>  </a:t>
            </a:r>
            <a:r>
              <a:rPr lang="zh-HK" altLang="zh-TW" sz="2800" b="1" dirty="0" smtClean="0">
                <a:latin typeface="Segoe Print"/>
              </a:rPr>
              <a:t>你有甚麼新的看法呢？</a:t>
            </a:r>
            <a:endParaRPr lang="zh-TW" altLang="zh-TW" sz="2800" b="1" dirty="0" smtClean="0">
              <a:latin typeface="Segoe Print"/>
            </a:endParaRPr>
          </a:p>
        </p:txBody>
      </p:sp>
      <p:sp>
        <p:nvSpPr>
          <p:cNvPr id="5" name="矩形 4"/>
          <p:cNvSpPr/>
          <p:nvPr/>
        </p:nvSpPr>
        <p:spPr>
          <a:xfrm rot="20890561">
            <a:off x="859863" y="4145216"/>
            <a:ext cx="1415772" cy="461665"/>
          </a:xfrm>
          <a:prstGeom prst="rect">
            <a:avLst/>
          </a:prstGeom>
        </p:spPr>
        <p:txBody>
          <a:bodyPr wrap="none">
            <a:spAutoFit/>
          </a:bodyPr>
          <a:lstStyle/>
          <a:p>
            <a:r>
              <a:rPr lang="zh-TW" altLang="en-US" sz="2400" b="1" kern="100" dirty="0" smtClean="0">
                <a:solidFill>
                  <a:srgbClr val="C00000"/>
                </a:solidFill>
                <a:cs typeface="Times New Roman"/>
              </a:rPr>
              <a:t>文化獨特</a:t>
            </a:r>
            <a:endParaRPr lang="zh-TW" altLang="en-US" sz="2400" dirty="0">
              <a:solidFill>
                <a:srgbClr val="C00000"/>
              </a:solidFill>
            </a:endParaRPr>
          </a:p>
        </p:txBody>
      </p:sp>
      <p:sp>
        <p:nvSpPr>
          <p:cNvPr id="8" name="矩形 7"/>
          <p:cNvSpPr/>
          <p:nvPr/>
        </p:nvSpPr>
        <p:spPr>
          <a:xfrm rot="421574">
            <a:off x="5173296" y="4772354"/>
            <a:ext cx="800219" cy="461665"/>
          </a:xfrm>
          <a:prstGeom prst="rect">
            <a:avLst/>
          </a:prstGeom>
        </p:spPr>
        <p:txBody>
          <a:bodyPr wrap="none">
            <a:spAutoFit/>
          </a:bodyPr>
          <a:lstStyle/>
          <a:p>
            <a:r>
              <a:rPr lang="zh-TW" altLang="en-US" sz="2400" b="1" dirty="0" smtClean="0">
                <a:solidFill>
                  <a:srgbClr val="C00000"/>
                </a:solidFill>
              </a:rPr>
              <a:t>尊重</a:t>
            </a:r>
            <a:endParaRPr lang="zh-TW" altLang="en-US" sz="2400" b="1" dirty="0">
              <a:solidFill>
                <a:srgbClr val="C00000"/>
              </a:solidFill>
            </a:endParaRPr>
          </a:p>
        </p:txBody>
      </p:sp>
      <p:sp>
        <p:nvSpPr>
          <p:cNvPr id="9" name="矩形 8"/>
          <p:cNvSpPr/>
          <p:nvPr/>
        </p:nvSpPr>
        <p:spPr>
          <a:xfrm rot="244661">
            <a:off x="6746862" y="5711001"/>
            <a:ext cx="1415772" cy="461665"/>
          </a:xfrm>
          <a:prstGeom prst="rect">
            <a:avLst/>
          </a:prstGeom>
        </p:spPr>
        <p:txBody>
          <a:bodyPr wrap="none">
            <a:spAutoFit/>
          </a:bodyPr>
          <a:lstStyle/>
          <a:p>
            <a:r>
              <a:rPr lang="zh-TW" altLang="en-US" sz="2400" b="1" dirty="0" smtClean="0">
                <a:solidFill>
                  <a:srgbClr val="C00000"/>
                </a:solidFill>
              </a:rPr>
              <a:t>接納差異</a:t>
            </a:r>
            <a:endParaRPr lang="zh-TW" altLang="en-US" sz="2400" b="1" dirty="0">
              <a:solidFill>
                <a:srgbClr val="C00000"/>
              </a:solidFill>
            </a:endParaRPr>
          </a:p>
        </p:txBody>
      </p:sp>
      <p:pic>
        <p:nvPicPr>
          <p:cNvPr id="19458" name="Picture 2" descr="C:\Users\candicepywong\AppData\Local\Microsoft\Windows\Temporary Internet Files\Content.IE5\UQML1QV4\MC900340892[1].wmf"/>
          <p:cNvPicPr>
            <a:picLocks noChangeAspect="1" noChangeArrowheads="1"/>
          </p:cNvPicPr>
          <p:nvPr/>
        </p:nvPicPr>
        <p:blipFill>
          <a:blip r:embed="rId2" cstate="print"/>
          <a:srcRect/>
          <a:stretch>
            <a:fillRect/>
          </a:stretch>
        </p:blipFill>
        <p:spPr bwMode="auto">
          <a:xfrm>
            <a:off x="2915816" y="4653136"/>
            <a:ext cx="1612776" cy="1612776"/>
          </a:xfrm>
          <a:prstGeom prst="rect">
            <a:avLst/>
          </a:prstGeom>
          <a:noFill/>
        </p:spPr>
      </p:pic>
      <p:sp>
        <p:nvSpPr>
          <p:cNvPr id="7" name="矩形 6"/>
          <p:cNvSpPr/>
          <p:nvPr/>
        </p:nvSpPr>
        <p:spPr>
          <a:xfrm rot="20890561">
            <a:off x="2522578" y="4226166"/>
            <a:ext cx="800219" cy="461665"/>
          </a:xfrm>
          <a:prstGeom prst="rect">
            <a:avLst/>
          </a:prstGeom>
        </p:spPr>
        <p:txBody>
          <a:bodyPr wrap="none">
            <a:spAutoFit/>
          </a:bodyPr>
          <a:lstStyle/>
          <a:p>
            <a:r>
              <a:rPr lang="zh-TW" altLang="en-US" sz="2400" b="1" dirty="0" smtClean="0">
                <a:solidFill>
                  <a:srgbClr val="C00000"/>
                </a:solidFill>
              </a:rPr>
              <a:t>平等</a:t>
            </a:r>
            <a:endParaRPr lang="zh-TW" altLang="en-US" sz="2400" b="1" dirty="0">
              <a:solidFill>
                <a:srgbClr val="C00000"/>
              </a:solidFill>
            </a:endParaRPr>
          </a:p>
        </p:txBody>
      </p:sp>
      <p:pic>
        <p:nvPicPr>
          <p:cNvPr id="19461" name="Picture 5" descr="C:\Users\candicepywong\AppData\Local\Microsoft\Windows\Temporary Internet Files\Content.IE5\VPCMT002\MP900442432[1].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rot="20157930">
            <a:off x="4551183" y="3722752"/>
            <a:ext cx="2016224" cy="1034175"/>
          </a:xfrm>
          <a:prstGeom prst="rect">
            <a:avLst/>
          </a:prstGeom>
          <a:noFill/>
        </p:spPr>
      </p:pic>
      <p:pic>
        <p:nvPicPr>
          <p:cNvPr id="19462" name="Picture 6" descr="C:\Users\candicepywong\AppData\Local\Microsoft\Windows\Temporary Internet Files\Content.IE5\LESDXNW7\MP900448712[1].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rot="20935949">
            <a:off x="325762" y="4659271"/>
            <a:ext cx="1728192" cy="1691159"/>
          </a:xfrm>
          <a:prstGeom prst="rect">
            <a:avLst/>
          </a:prstGeom>
          <a:noFill/>
        </p:spPr>
      </p:pic>
      <p:pic>
        <p:nvPicPr>
          <p:cNvPr id="19465" name="Picture 9" descr="C:\Users\candicepywong\AppData\Local\Microsoft\Windows\Temporary Internet Files\Content.IE5\VPCMT002\MP900430642[1].jpg"/>
          <p:cNvPicPr>
            <a:picLocks noChangeAspect="1" noChangeArrowheads="1"/>
          </p:cNvPicPr>
          <p:nvPr/>
        </p:nvPicPr>
        <p:blipFill>
          <a:blip r:embed="rId5" cstate="print"/>
          <a:srcRect/>
          <a:stretch>
            <a:fillRect/>
          </a:stretch>
        </p:blipFill>
        <p:spPr bwMode="auto">
          <a:xfrm rot="869785">
            <a:off x="6589789" y="4252550"/>
            <a:ext cx="2160240" cy="1437909"/>
          </a:xfrm>
          <a:prstGeom prst="rect">
            <a:avLst/>
          </a:prstGeom>
          <a:noFill/>
        </p:spPr>
      </p:pic>
      <p:sp>
        <p:nvSpPr>
          <p:cNvPr id="3" name="投影片編號版面配置區 2"/>
          <p:cNvSpPr>
            <a:spLocks noGrp="1"/>
          </p:cNvSpPr>
          <p:nvPr>
            <p:ph type="sldNum" sz="quarter" idx="12"/>
          </p:nvPr>
        </p:nvSpPr>
        <p:spPr/>
        <p:txBody>
          <a:bodyPr/>
          <a:lstStyle/>
          <a:p>
            <a:fld id="{46A9A4E7-07ED-40E3-B49D-CCE47FC0AF30}"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par>
                                <p:cTn id="8" presetID="4" presetClass="entr" presetSubtype="16"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box(in)">
                                      <p:cBhvr>
                                        <p:cTn id="10" dur="500"/>
                                        <p:tgtEl>
                                          <p:spTgt spid="19458"/>
                                        </p:tgtEl>
                                      </p:cBhvr>
                                    </p:animEffect>
                                  </p:childTnLst>
                                </p:cTn>
                              </p:par>
                              <p:par>
                                <p:cTn id="11" presetID="4" presetClass="entr" presetSubtype="16" fill="hold" nodeType="withEffect">
                                  <p:stCondLst>
                                    <p:cond delay="0"/>
                                  </p:stCondLst>
                                  <p:childTnLst>
                                    <p:set>
                                      <p:cBhvr>
                                        <p:cTn id="12" dur="1" fill="hold">
                                          <p:stCondLst>
                                            <p:cond delay="0"/>
                                          </p:stCondLst>
                                        </p:cTn>
                                        <p:tgtEl>
                                          <p:spTgt spid="19461"/>
                                        </p:tgtEl>
                                        <p:attrNameLst>
                                          <p:attrName>style.visibility</p:attrName>
                                        </p:attrNameLst>
                                      </p:cBhvr>
                                      <p:to>
                                        <p:strVal val="visible"/>
                                      </p:to>
                                    </p:set>
                                    <p:animEffect transition="in" filter="box(in)">
                                      <p:cBhvr>
                                        <p:cTn id="13" dur="500"/>
                                        <p:tgtEl>
                                          <p:spTgt spid="19461"/>
                                        </p:tgtEl>
                                      </p:cBhvr>
                                    </p:animEffect>
                                  </p:childTnLst>
                                </p:cTn>
                              </p:par>
                              <p:par>
                                <p:cTn id="14" presetID="4" presetClass="entr" presetSubtype="16" fill="hold" nodeType="withEffect">
                                  <p:stCondLst>
                                    <p:cond delay="0"/>
                                  </p:stCondLst>
                                  <p:childTnLst>
                                    <p:set>
                                      <p:cBhvr>
                                        <p:cTn id="15" dur="1" fill="hold">
                                          <p:stCondLst>
                                            <p:cond delay="0"/>
                                          </p:stCondLst>
                                        </p:cTn>
                                        <p:tgtEl>
                                          <p:spTgt spid="19465"/>
                                        </p:tgtEl>
                                        <p:attrNameLst>
                                          <p:attrName>style.visibility</p:attrName>
                                        </p:attrNameLst>
                                      </p:cBhvr>
                                      <p:to>
                                        <p:strVal val="visible"/>
                                      </p:to>
                                    </p:set>
                                    <p:animEffect transition="in" filter="box(in)">
                                      <p:cBhvr>
                                        <p:cTn id="16" dur="500"/>
                                        <p:tgtEl>
                                          <p:spTgt spid="1946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linds(horizont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http://www.eoc.org.hk/EOC/Upload/UserFiles/File/enews/images/71/1362602014bigstockphoto_Great_Team_4223795.jpg"/>
          <p:cNvPicPr>
            <a:picLocks noChangeAspect="1" noChangeArrowheads="1"/>
          </p:cNvPicPr>
          <p:nvPr/>
        </p:nvPicPr>
        <p:blipFill>
          <a:blip r:embed="rId2" cstate="print"/>
          <a:srcRect/>
          <a:stretch>
            <a:fillRect/>
          </a:stretch>
        </p:blipFill>
        <p:spPr bwMode="auto">
          <a:xfrm>
            <a:off x="539552" y="3501008"/>
            <a:ext cx="2520280" cy="23690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4" name="表格 3"/>
          <p:cNvGraphicFramePr>
            <a:graphicFrameLocks noGrp="1"/>
          </p:cNvGraphicFramePr>
          <p:nvPr/>
        </p:nvGraphicFramePr>
        <p:xfrm>
          <a:off x="251520" y="1318280"/>
          <a:ext cx="8712968" cy="670560"/>
        </p:xfrm>
        <a:graphic>
          <a:graphicData uri="http://schemas.openxmlformats.org/drawingml/2006/table">
            <a:tbl>
              <a:tblPr/>
              <a:tblGrid>
                <a:gridCol w="8712968"/>
              </a:tblGrid>
              <a:tr h="509384">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HK"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zh-HK" altLang="zh-TW" sz="2800" b="1" kern="1200" dirty="0" smtClean="0">
                          <a:solidFill>
                            <a:schemeClr val="tx1"/>
                          </a:solidFill>
                          <a:latin typeface="Segoe Print"/>
                          <a:ea typeface="+mn-ea"/>
                          <a:cs typeface="+mn-cs"/>
                        </a:rPr>
                        <a:t>不同種族有其獨特的文化，</a:t>
                      </a:r>
                      <a:r>
                        <a:rPr lang="zh-TW" altLang="en-US" sz="2800" b="1" kern="1200" dirty="0" smtClean="0">
                          <a:solidFill>
                            <a:schemeClr val="tx1"/>
                          </a:solidFill>
                          <a:latin typeface="Segoe Print"/>
                          <a:ea typeface="+mn-ea"/>
                          <a:cs typeface="+mn-cs"/>
                        </a:rPr>
                        <a:t>同學分享</a:t>
                      </a:r>
                      <a:r>
                        <a:rPr lang="zh-HK" altLang="zh-TW" sz="2800" b="1" kern="1200" dirty="0" smtClean="0">
                          <a:solidFill>
                            <a:schemeClr val="tx1"/>
                          </a:solidFill>
                          <a:latin typeface="Segoe Print"/>
                          <a:ea typeface="+mn-ea"/>
                          <a:cs typeface="+mn-cs"/>
                        </a:rPr>
                        <a:t>對不同文化的觀感</a:t>
                      </a:r>
                      <a:endParaRPr lang="en-US" altLang="zh-HK" sz="2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2150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en-US" altLang="zh-HK" sz="12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rPr>
              <a:t>____________________________________________________________________________</a:t>
            </a:r>
            <a:endParaRPr kumimoji="1" lang="en-US" altLang="zh-TW" sz="9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a:p>
            <a:pPr marL="0" marR="0" lvl="0" indent="152400" algn="l" defTabSz="914400" rtl="0" eaLnBrk="0" fontAlgn="base" latinLnBrk="0" hangingPunct="0">
              <a:lnSpc>
                <a:spcPct val="100000"/>
              </a:lnSpc>
              <a:spcBef>
                <a:spcPct val="0"/>
              </a:spcBef>
              <a:spcAft>
                <a:spcPct val="0"/>
              </a:spcAft>
              <a:buClrTx/>
              <a:buSzTx/>
              <a:buFontTx/>
              <a:buNone/>
              <a:tabLst/>
            </a:pPr>
            <a:r>
              <a:rPr kumimoji="1" lang="en-US" altLang="zh-HK" sz="1200" b="0" i="0" u="none" strike="noStrike" cap="none" normalizeH="0" baseline="0" smtClean="0">
                <a:ln>
                  <a:noFill/>
                </a:ln>
                <a:solidFill>
                  <a:schemeClr val="tx1"/>
                </a:solidFill>
                <a:effectLst/>
                <a:latin typeface="新細明體" pitchFamily="18" charset="-120"/>
                <a:ea typeface="新細明體" pitchFamily="18" charset="-120"/>
                <a:cs typeface="Times New Roman" pitchFamily="18" charset="0"/>
              </a:rPr>
              <a:t>____________________________________________________________________________</a:t>
            </a:r>
            <a:endParaRPr kumimoji="1" lang="en-US" altLang="zh-HK" sz="1800" b="0" i="0" u="none" strike="noStrike" cap="none" normalizeH="0" baseline="0" smtClean="0">
              <a:ln>
                <a:noFill/>
              </a:ln>
              <a:solidFill>
                <a:schemeClr val="tx1"/>
              </a:solidFill>
              <a:effectLst/>
              <a:latin typeface="Arial" pitchFamily="34" charset="0"/>
              <a:ea typeface="新細明體" pitchFamily="18" charset="-120"/>
              <a:cs typeface="新細明體" pitchFamily="18" charset="-120"/>
            </a:endParaRPr>
          </a:p>
        </p:txBody>
      </p:sp>
      <p:sp>
        <p:nvSpPr>
          <p:cNvPr id="7" name="矩形 6"/>
          <p:cNvSpPr/>
          <p:nvPr/>
        </p:nvSpPr>
        <p:spPr>
          <a:xfrm>
            <a:off x="395536" y="2204864"/>
            <a:ext cx="8496944" cy="954107"/>
          </a:xfrm>
          <a:prstGeom prst="rect">
            <a:avLst/>
          </a:prstGeom>
        </p:spPr>
        <p:txBody>
          <a:bodyPr wrap="square">
            <a:spAutoFit/>
          </a:bodyPr>
          <a:lstStyle/>
          <a:p>
            <a:pPr lvl="0">
              <a:buFont typeface="Wingdings" pitchFamily="2" charset="2"/>
              <a:buChar char="Ø"/>
            </a:pPr>
            <a:r>
              <a:rPr lang="zh-HK" altLang="zh-TW" sz="2800" b="1" dirty="0" smtClean="0">
                <a:solidFill>
                  <a:prstClr val="black"/>
                </a:solidFill>
                <a:latin typeface="Segoe Print"/>
              </a:rPr>
              <a:t>要促進文化共融，建立和諧的社會，我們要以怎樣</a:t>
            </a:r>
            <a:endParaRPr lang="en-US" altLang="zh-HK" sz="2800" b="1" dirty="0" smtClean="0">
              <a:solidFill>
                <a:prstClr val="black"/>
              </a:solidFill>
              <a:latin typeface="Segoe Print"/>
            </a:endParaRPr>
          </a:p>
          <a:p>
            <a:pPr lvl="0"/>
            <a:r>
              <a:rPr lang="en-US" altLang="zh-HK" sz="2800" b="1" dirty="0" smtClean="0">
                <a:solidFill>
                  <a:prstClr val="black"/>
                </a:solidFill>
                <a:latin typeface="Segoe Print"/>
              </a:rPr>
              <a:t>  </a:t>
            </a:r>
            <a:r>
              <a:rPr lang="zh-HK" altLang="zh-TW" sz="2800" b="1" dirty="0" smtClean="0">
                <a:solidFill>
                  <a:prstClr val="black"/>
                </a:solidFill>
                <a:latin typeface="Segoe Print"/>
              </a:rPr>
              <a:t>的態度和不同文化背景的人相處？</a:t>
            </a:r>
            <a:endParaRPr lang="zh-TW" altLang="zh-TW" sz="2800" b="1" dirty="0" smtClean="0">
              <a:solidFill>
                <a:prstClr val="black"/>
              </a:solidFill>
              <a:latin typeface="Segoe Print"/>
            </a:endParaRPr>
          </a:p>
        </p:txBody>
      </p:sp>
      <p:pic>
        <p:nvPicPr>
          <p:cNvPr id="35842" name="Picture 2" descr="G:\EDB_ST\2013年支援何壽南小學\2013年何小試教教案\KS2_social_我與不同文化背景的人\resource\圖\267398_203252005_2.jpg"/>
          <p:cNvPicPr>
            <a:picLocks noChangeAspect="1" noChangeArrowheads="1"/>
          </p:cNvPicPr>
          <p:nvPr/>
        </p:nvPicPr>
        <p:blipFill>
          <a:blip r:embed="rId3" cstate="print">
            <a:clrChange>
              <a:clrFrom>
                <a:srgbClr val="CDCDCD"/>
              </a:clrFrom>
              <a:clrTo>
                <a:srgbClr val="CDCDCD">
                  <a:alpha val="0"/>
                </a:srgbClr>
              </a:clrTo>
            </a:clrChange>
          </a:blip>
          <a:srcRect/>
          <a:stretch>
            <a:fillRect/>
          </a:stretch>
        </p:blipFill>
        <p:spPr bwMode="auto">
          <a:xfrm rot="20763251">
            <a:off x="5984952" y="3631122"/>
            <a:ext cx="2503993" cy="18731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5844" name="Picture 4" descr="G:\EDB_ST\2013年支援何壽南小學\2013年何小試教教案\KS2_social_我與不同文化背景的人\resource\圖\49-07.jpg"/>
          <p:cNvPicPr>
            <a:picLocks noChangeAspect="1" noChangeArrowheads="1"/>
          </p:cNvPicPr>
          <p:nvPr/>
        </p:nvPicPr>
        <p:blipFill>
          <a:blip r:embed="rId4" cstate="print">
            <a:clrChange>
              <a:clrFrom>
                <a:srgbClr val="CEE6F0"/>
              </a:clrFrom>
              <a:clrTo>
                <a:srgbClr val="CEE6F0">
                  <a:alpha val="0"/>
                </a:srgbClr>
              </a:clrTo>
            </a:clrChange>
          </a:blip>
          <a:srcRect/>
          <a:stretch>
            <a:fillRect/>
          </a:stretch>
        </p:blipFill>
        <p:spPr bwMode="auto">
          <a:xfrm>
            <a:off x="2771800" y="3356992"/>
            <a:ext cx="3505476"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矩形 8"/>
          <p:cNvSpPr/>
          <p:nvPr/>
        </p:nvSpPr>
        <p:spPr>
          <a:xfrm rot="20885071">
            <a:off x="6901094" y="5450853"/>
            <a:ext cx="800219" cy="461665"/>
          </a:xfrm>
          <a:prstGeom prst="rect">
            <a:avLst/>
          </a:prstGeom>
        </p:spPr>
        <p:txBody>
          <a:bodyPr wrap="none">
            <a:spAutoFit/>
          </a:bodyPr>
          <a:lstStyle/>
          <a:p>
            <a:r>
              <a:rPr lang="zh-TW" altLang="en-US" sz="2400" b="1" dirty="0" smtClean="0">
                <a:solidFill>
                  <a:srgbClr val="C00000"/>
                </a:solidFill>
              </a:rPr>
              <a:t>關心</a:t>
            </a:r>
            <a:endParaRPr lang="zh-TW" altLang="en-US" sz="2400" b="1" dirty="0">
              <a:solidFill>
                <a:srgbClr val="C00000"/>
              </a:solidFill>
            </a:endParaRPr>
          </a:p>
        </p:txBody>
      </p:sp>
      <p:sp>
        <p:nvSpPr>
          <p:cNvPr id="10" name="矩形 9"/>
          <p:cNvSpPr/>
          <p:nvPr/>
        </p:nvSpPr>
        <p:spPr>
          <a:xfrm rot="20885071">
            <a:off x="1802728" y="5882900"/>
            <a:ext cx="800219" cy="461665"/>
          </a:xfrm>
          <a:prstGeom prst="rect">
            <a:avLst/>
          </a:prstGeom>
        </p:spPr>
        <p:txBody>
          <a:bodyPr wrap="none">
            <a:spAutoFit/>
          </a:bodyPr>
          <a:lstStyle/>
          <a:p>
            <a:r>
              <a:rPr lang="zh-TW" altLang="en-US" sz="2400" b="1" dirty="0" smtClean="0">
                <a:solidFill>
                  <a:srgbClr val="C00000"/>
                </a:solidFill>
              </a:rPr>
              <a:t>尊重</a:t>
            </a:r>
            <a:endParaRPr lang="zh-TW" altLang="en-US" sz="2400" b="1" dirty="0">
              <a:solidFill>
                <a:srgbClr val="C00000"/>
              </a:solidFill>
            </a:endParaRPr>
          </a:p>
        </p:txBody>
      </p:sp>
      <p:sp>
        <p:nvSpPr>
          <p:cNvPr id="11" name="矩形 10"/>
          <p:cNvSpPr/>
          <p:nvPr/>
        </p:nvSpPr>
        <p:spPr>
          <a:xfrm rot="20885071">
            <a:off x="362567" y="5738885"/>
            <a:ext cx="800219" cy="461665"/>
          </a:xfrm>
          <a:prstGeom prst="rect">
            <a:avLst/>
          </a:prstGeom>
        </p:spPr>
        <p:txBody>
          <a:bodyPr wrap="none">
            <a:spAutoFit/>
          </a:bodyPr>
          <a:lstStyle/>
          <a:p>
            <a:r>
              <a:rPr lang="zh-TW" altLang="en-US" sz="2400" b="1" dirty="0" smtClean="0">
                <a:solidFill>
                  <a:srgbClr val="C00000"/>
                </a:solidFill>
              </a:rPr>
              <a:t>開放</a:t>
            </a:r>
            <a:endParaRPr lang="zh-TW" altLang="en-US" sz="2400" b="1" dirty="0">
              <a:solidFill>
                <a:srgbClr val="C00000"/>
              </a:solidFill>
            </a:endParaRPr>
          </a:p>
        </p:txBody>
      </p:sp>
      <p:sp>
        <p:nvSpPr>
          <p:cNvPr id="3" name="投影片編號版面配置區 2"/>
          <p:cNvSpPr>
            <a:spLocks noGrp="1"/>
          </p:cNvSpPr>
          <p:nvPr>
            <p:ph type="sldNum" sz="quarter" idx="12"/>
          </p:nvPr>
        </p:nvSpPr>
        <p:spPr/>
        <p:txBody>
          <a:bodyPr/>
          <a:lstStyle/>
          <a:p>
            <a:fld id="{46A9A4E7-07ED-40E3-B49D-CCE47FC0AF30}"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checkerboard(across)">
                                      <p:cBhvr>
                                        <p:cTn id="7" dur="500"/>
                                        <p:tgtEl>
                                          <p:spTgt spid="35846"/>
                                        </p:tgtEl>
                                      </p:cBhvr>
                                    </p:animEffect>
                                  </p:childTnLst>
                                </p:cTn>
                              </p:par>
                              <p:par>
                                <p:cTn id="8" presetID="5" presetClass="entr" presetSubtype="10" fill="hold" nodeType="withEffect">
                                  <p:stCondLst>
                                    <p:cond delay="0"/>
                                  </p:stCondLst>
                                  <p:childTnLst>
                                    <p:set>
                                      <p:cBhvr>
                                        <p:cTn id="9" dur="1" fill="hold">
                                          <p:stCondLst>
                                            <p:cond delay="0"/>
                                          </p:stCondLst>
                                        </p:cTn>
                                        <p:tgtEl>
                                          <p:spTgt spid="35842"/>
                                        </p:tgtEl>
                                        <p:attrNameLst>
                                          <p:attrName>style.visibility</p:attrName>
                                        </p:attrNameLst>
                                      </p:cBhvr>
                                      <p:to>
                                        <p:strVal val="visible"/>
                                      </p:to>
                                    </p:set>
                                    <p:animEffect transition="in" filter="checkerboard(across)">
                                      <p:cBhvr>
                                        <p:cTn id="10" dur="500"/>
                                        <p:tgtEl>
                                          <p:spTgt spid="3584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linds(horizontal)">
                                      <p:cBhvr>
                                        <p:cTn id="18" dur="500"/>
                                        <p:tgtEl>
                                          <p:spTgt spid="1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922114"/>
          </a:xfrm>
          <a:solidFill>
            <a:srgbClr val="002060"/>
          </a:solidFill>
        </p:spPr>
        <p:txBody>
          <a:bodyPr>
            <a:normAutofit/>
          </a:bodyPr>
          <a:lstStyle/>
          <a:p>
            <a:r>
              <a:rPr lang="zh-TW" altLang="en-US" b="1" dirty="0" smtClean="0">
                <a:solidFill>
                  <a:schemeClr val="bg1"/>
                </a:solidFill>
              </a:rPr>
              <a:t>活動一：來自他鄉的人</a:t>
            </a:r>
            <a:endParaRPr lang="en-US" b="1" dirty="0">
              <a:solidFill>
                <a:schemeClr val="bg1"/>
              </a:solidFill>
            </a:endParaRPr>
          </a:p>
        </p:txBody>
      </p:sp>
      <p:graphicFrame>
        <p:nvGraphicFramePr>
          <p:cNvPr id="5" name="表格 3"/>
          <p:cNvGraphicFramePr>
            <a:graphicFrameLocks noGrp="1"/>
          </p:cNvGraphicFramePr>
          <p:nvPr/>
        </p:nvGraphicFramePr>
        <p:xfrm>
          <a:off x="1259632" y="1799436"/>
          <a:ext cx="7056784" cy="3695700"/>
        </p:xfrm>
        <a:graphic>
          <a:graphicData uri="http://schemas.openxmlformats.org/drawingml/2006/table">
            <a:tbl>
              <a:tblPr/>
              <a:tblGrid>
                <a:gridCol w="7056784"/>
              </a:tblGrid>
              <a:tr h="3384376">
                <a:tc>
                  <a:txBody>
                    <a:bodyPr/>
                    <a:lstStyle>
                      <a:defPPr>
                        <a:defRPr lang="en-US"/>
                      </a:defPPr>
                      <a:lvl1pPr marL="0" algn="l" defTabSz="914400" rtl="0" eaLnBrk="1" latinLnBrk="0" hangingPunct="1">
                        <a:defRPr sz="1800" kern="1200">
                          <a:solidFill>
                            <a:schemeClr val="tx1"/>
                          </a:solidFill>
                          <a:latin typeface="Segoe Print"/>
                        </a:defRPr>
                      </a:lvl1pPr>
                      <a:lvl2pPr marL="457200" algn="l" defTabSz="914400" rtl="0" eaLnBrk="1" latinLnBrk="0" hangingPunct="1">
                        <a:defRPr sz="1800" kern="1200">
                          <a:solidFill>
                            <a:schemeClr val="tx1"/>
                          </a:solidFill>
                          <a:latin typeface="Segoe Print"/>
                        </a:defRPr>
                      </a:lvl2pPr>
                      <a:lvl3pPr marL="914400" algn="l" defTabSz="914400" rtl="0" eaLnBrk="1" latinLnBrk="0" hangingPunct="1">
                        <a:defRPr sz="1800" kern="1200">
                          <a:solidFill>
                            <a:schemeClr val="tx1"/>
                          </a:solidFill>
                          <a:latin typeface="Segoe Print"/>
                        </a:defRPr>
                      </a:lvl3pPr>
                      <a:lvl4pPr marL="1371600" algn="l" defTabSz="914400" rtl="0" eaLnBrk="1" latinLnBrk="0" hangingPunct="1">
                        <a:defRPr sz="1800" kern="1200">
                          <a:solidFill>
                            <a:schemeClr val="tx1"/>
                          </a:solidFill>
                          <a:latin typeface="Segoe Print"/>
                        </a:defRPr>
                      </a:lvl4pPr>
                      <a:lvl5pPr marL="1828800" algn="l" defTabSz="914400" rtl="0" eaLnBrk="1" latinLnBrk="0" hangingPunct="1">
                        <a:defRPr sz="1800" kern="1200">
                          <a:solidFill>
                            <a:schemeClr val="tx1"/>
                          </a:solidFill>
                          <a:latin typeface="Segoe Print"/>
                        </a:defRPr>
                      </a:lvl5pPr>
                      <a:lvl6pPr marL="2286000" algn="l" defTabSz="914400" rtl="0" eaLnBrk="1" latinLnBrk="0" hangingPunct="1">
                        <a:defRPr sz="1800" kern="1200">
                          <a:solidFill>
                            <a:schemeClr val="tx1"/>
                          </a:solidFill>
                          <a:latin typeface="Segoe Print"/>
                        </a:defRPr>
                      </a:lvl6pPr>
                      <a:lvl7pPr marL="2743200" algn="l" defTabSz="914400" rtl="0" eaLnBrk="1" latinLnBrk="0" hangingPunct="1">
                        <a:defRPr sz="1800" kern="1200">
                          <a:solidFill>
                            <a:schemeClr val="tx1"/>
                          </a:solidFill>
                          <a:latin typeface="Segoe Print"/>
                        </a:defRPr>
                      </a:lvl7pPr>
                      <a:lvl8pPr marL="3200400" algn="l" defTabSz="914400" rtl="0" eaLnBrk="1" latinLnBrk="0" hangingPunct="1">
                        <a:defRPr sz="1800" kern="1200">
                          <a:solidFill>
                            <a:schemeClr val="tx1"/>
                          </a:solidFill>
                          <a:latin typeface="Segoe Print"/>
                        </a:defRPr>
                      </a:lvl8pPr>
                      <a:lvl9pPr marL="3657600" algn="l" defTabSz="914400" rtl="0" eaLnBrk="1" latinLnBrk="0" hangingPunct="1">
                        <a:defRPr sz="1800" kern="1200">
                          <a:solidFill>
                            <a:schemeClr val="tx1"/>
                          </a:solidFill>
                          <a:latin typeface="Segoe Print"/>
                        </a:defRPr>
                      </a:lvl9pPr>
                    </a:lstStyle>
                    <a:p>
                      <a:pPr marL="610235" indent="-610235">
                        <a:spcAft>
                          <a:spcPts val="0"/>
                        </a:spcAft>
                      </a:pPr>
                      <a:endParaRPr lang="zh-TW" sz="1050" kern="100" dirty="0">
                        <a:latin typeface="Times New Roman"/>
                        <a:ea typeface="新細明體"/>
                        <a:cs typeface="Times New Roman"/>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800" b="1" kern="1200" dirty="0" smtClean="0">
                          <a:solidFill>
                            <a:schemeClr val="tx1"/>
                          </a:solidFill>
                          <a:latin typeface="Segoe Print"/>
                          <a:ea typeface="+mn-ea"/>
                          <a:cs typeface="+mn-cs"/>
                        </a:rPr>
                        <a:t>小結</a:t>
                      </a:r>
                      <a:endParaRPr lang="en-US" altLang="zh-TW" sz="2800" b="1" kern="1200" dirty="0" smtClean="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800" b="1" kern="1200" dirty="0" smtClean="0">
                        <a:solidFill>
                          <a:schemeClr val="tx1"/>
                        </a:solidFill>
                        <a:latin typeface="Segoe Prin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ltLang="zh-HK" sz="2400" b="1" kern="1200" dirty="0" smtClean="0">
                          <a:solidFill>
                            <a:schemeClr val="tx1"/>
                          </a:solidFill>
                          <a:latin typeface="Segoe Print"/>
                          <a:ea typeface="+mn-ea"/>
                          <a:cs typeface="+mn-cs"/>
                        </a:rPr>
                        <a:t>     </a:t>
                      </a:r>
                      <a:r>
                        <a:rPr lang="zh-HK" altLang="zh-TW" sz="2400" b="1" kern="1200" dirty="0" smtClean="0">
                          <a:solidFill>
                            <a:schemeClr val="tx1"/>
                          </a:solidFill>
                          <a:latin typeface="Segoe Print"/>
                          <a:ea typeface="+mn-ea"/>
                          <a:cs typeface="+mn-cs"/>
                        </a:rPr>
                        <a:t>在全球化的趨勢，跨文化的相處幾乎是不能避免的，不同種族的</a:t>
                      </a:r>
                      <a:r>
                        <a:rPr lang="zh-TW" altLang="en-US" sz="2400" b="1" kern="1200" dirty="0" smtClean="0">
                          <a:solidFill>
                            <a:schemeClr val="tx1"/>
                          </a:solidFill>
                          <a:latin typeface="Segoe Print"/>
                          <a:ea typeface="+mn-ea"/>
                          <a:cs typeface="+mn-cs"/>
                        </a:rPr>
                        <a:t>人</a:t>
                      </a:r>
                      <a:r>
                        <a:rPr lang="zh-HK" altLang="zh-TW" sz="2400" b="1" kern="1200" dirty="0" smtClean="0">
                          <a:solidFill>
                            <a:schemeClr val="tx1"/>
                          </a:solidFill>
                          <a:latin typeface="Segoe Print"/>
                          <a:ea typeface="+mn-ea"/>
                          <a:cs typeface="+mn-cs"/>
                        </a:rPr>
                        <a:t>會有獨特的和文化特色和禁忌，我們需要多認識和了解，</a:t>
                      </a:r>
                      <a:r>
                        <a:rPr lang="zh-HK" altLang="zh-TW" sz="2400" b="1" kern="1200" dirty="0" smtClean="0">
                          <a:solidFill>
                            <a:srgbClr val="FF0000"/>
                          </a:solidFill>
                          <a:latin typeface="Segoe Print"/>
                          <a:ea typeface="+mn-ea"/>
                          <a:cs typeface="+mn-cs"/>
                        </a:rPr>
                        <a:t>尊重和接納</a:t>
                      </a:r>
                      <a:r>
                        <a:rPr lang="zh-TW" altLang="zh-TW" sz="2400" b="1" kern="1200" dirty="0" smtClean="0">
                          <a:solidFill>
                            <a:srgbClr val="FF0000"/>
                          </a:solidFill>
                          <a:latin typeface="Segoe Print"/>
                          <a:ea typeface="+mn-ea"/>
                          <a:cs typeface="+mn-cs"/>
                        </a:rPr>
                        <a:t>每一種文化</a:t>
                      </a:r>
                      <a:r>
                        <a:rPr lang="zh-HK" altLang="zh-TW" sz="2400" b="1" kern="1200" dirty="0" smtClean="0">
                          <a:solidFill>
                            <a:srgbClr val="FF0000"/>
                          </a:solidFill>
                          <a:latin typeface="Segoe Print"/>
                          <a:ea typeface="+mn-ea"/>
                          <a:cs typeface="+mn-cs"/>
                        </a:rPr>
                        <a:t>的獨特性</a:t>
                      </a:r>
                      <a:r>
                        <a:rPr lang="zh-HK" altLang="zh-TW" sz="2400" b="1" kern="1200" dirty="0" smtClean="0">
                          <a:solidFill>
                            <a:schemeClr val="tx1"/>
                          </a:solidFill>
                          <a:latin typeface="Segoe Print"/>
                          <a:ea typeface="+mn-ea"/>
                          <a:cs typeface="+mn-cs"/>
                        </a:rPr>
                        <a:t>，這樣</a:t>
                      </a:r>
                      <a:r>
                        <a:rPr lang="zh-TW" altLang="zh-TW" sz="2400" b="1" kern="1200" dirty="0" smtClean="0">
                          <a:solidFill>
                            <a:schemeClr val="tx1"/>
                          </a:solidFill>
                          <a:latin typeface="Segoe Print"/>
                          <a:ea typeface="+mn-ea"/>
                          <a:cs typeface="+mn-cs"/>
                        </a:rPr>
                        <a:t>才可減少因差異而產生的衝突。除了接納彼此的不同，我們還可以學習其他文化的優點，不但可以</a:t>
                      </a:r>
                      <a:r>
                        <a:rPr lang="zh-HK" altLang="zh-TW" sz="2400" b="1" kern="1200" dirty="0" smtClean="0">
                          <a:solidFill>
                            <a:schemeClr val="tx1"/>
                          </a:solidFill>
                          <a:latin typeface="Segoe Print"/>
                          <a:ea typeface="+mn-ea"/>
                          <a:cs typeface="+mn-cs"/>
                        </a:rPr>
                        <a:t>擴闊視野，而且能令社會</a:t>
                      </a:r>
                      <a:r>
                        <a:rPr lang="zh-TW" altLang="zh-TW" sz="2400" b="1" kern="1200" dirty="0" smtClean="0">
                          <a:solidFill>
                            <a:schemeClr val="tx1"/>
                          </a:solidFill>
                          <a:latin typeface="Segoe Print"/>
                          <a:ea typeface="+mn-ea"/>
                          <a:cs typeface="+mn-cs"/>
                        </a:rPr>
                        <a:t>達到和諧共存的理想境地。</a:t>
                      </a:r>
                      <a:endParaRPr lang="zh-TW" altLang="en-US" sz="2400" b="1" kern="1200" dirty="0" smtClean="0">
                        <a:solidFill>
                          <a:schemeClr val="tx1"/>
                        </a:solidFill>
                        <a:latin typeface="Segoe Print"/>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en-US" altLang="zh-TW" sz="2800" b="1" kern="1200" dirty="0" smtClean="0">
                        <a:solidFill>
                          <a:schemeClr val="tx1"/>
                        </a:solidFill>
                        <a:latin typeface="Segoe Print"/>
                        <a:ea typeface="+mn-ea"/>
                        <a:cs typeface="+mn-cs"/>
                      </a:endParaRPr>
                    </a:p>
                  </a:txBody>
                  <a:tcPr marL="68580" marR="68580" marT="0" marB="0">
                    <a:lnL w="76200" cap="flat" cmpd="sng" algn="ctr">
                      <a:solidFill>
                        <a:srgbClr val="000000"/>
                      </a:solidFill>
                      <a:prstDash val="solid"/>
                      <a:round/>
                      <a:headEnd type="none" w="med" len="med"/>
                      <a:tailEnd type="none" w="med" len="med"/>
                    </a:lnL>
                    <a:lnR w="76200" cap="flat" cmpd="sng" algn="ctr">
                      <a:solidFill>
                        <a:srgbClr val="000000"/>
                      </a:solidFill>
                      <a:prstDash val="solid"/>
                      <a:round/>
                      <a:headEnd type="none" w="med" len="med"/>
                      <a:tailEnd type="none" w="med" len="med"/>
                    </a:lnR>
                    <a:lnT w="76200" cap="flat" cmpd="sng" algn="ctr">
                      <a:solidFill>
                        <a:srgbClr val="000000"/>
                      </a:solidFill>
                      <a:prstDash val="solid"/>
                      <a:round/>
                      <a:headEnd type="none" w="med" len="med"/>
                      <a:tailEnd type="none" w="med" len="med"/>
                    </a:lnT>
                    <a:lnB w="762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r>
            </a:tbl>
          </a:graphicData>
        </a:graphic>
      </p:graphicFrame>
      <p:sp>
        <p:nvSpPr>
          <p:cNvPr id="3" name="投影片編號版面配置區 2"/>
          <p:cNvSpPr>
            <a:spLocks noGrp="1"/>
          </p:cNvSpPr>
          <p:nvPr>
            <p:ph type="sldNum" sz="quarter" idx="12"/>
          </p:nvPr>
        </p:nvSpPr>
        <p:spPr/>
        <p:txBody>
          <a:bodyPr/>
          <a:lstStyle/>
          <a:p>
            <a:fld id="{46A9A4E7-07ED-40E3-B49D-CCE47FC0AF30}"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2314</TotalTime>
  <Words>1702</Words>
  <Application>Microsoft Office PowerPoint</Application>
  <PresentationFormat>如螢幕大小 (4:3)</PresentationFormat>
  <Paragraphs>221</Paragraphs>
  <Slides>25</Slides>
  <Notes>0</Notes>
  <HiddenSlides>0</HiddenSlides>
  <MMClips>0</MMClips>
  <ScaleCrop>false</ScaleCrop>
  <HeadingPairs>
    <vt:vector size="4" baseType="variant">
      <vt:variant>
        <vt:lpstr>佈景主題</vt:lpstr>
      </vt:variant>
      <vt:variant>
        <vt:i4>1</vt:i4>
      </vt:variant>
      <vt:variant>
        <vt:lpstr>投影片標題</vt:lpstr>
      </vt:variant>
      <vt:variant>
        <vt:i4>25</vt:i4>
      </vt:variant>
    </vt:vector>
  </HeadingPairs>
  <TitlesOfParts>
    <vt:vector size="26" baseType="lpstr">
      <vt:lpstr>Office Theme</vt:lpstr>
      <vt:lpstr>我與不同文化背景的人</vt:lpstr>
      <vt:lpstr>活動一：來自他鄉的人</vt:lpstr>
      <vt:lpstr>活動一：來自他鄉的人</vt:lpstr>
      <vt:lpstr>活動一：來自他鄉的人</vt:lpstr>
      <vt:lpstr>活動一：來自他鄉的人</vt:lpstr>
      <vt:lpstr>活動一：來自他鄉的人</vt:lpstr>
      <vt:lpstr>活動一：來自他鄉的人</vt:lpstr>
      <vt:lpstr>活動一：來自他鄉的人</vt:lpstr>
      <vt:lpstr>活動一：來自他鄉的人</vt:lpstr>
      <vt:lpstr>活動二：生命中的天使</vt:lpstr>
      <vt:lpstr>活動二：生命中的天使</vt:lpstr>
      <vt:lpstr>活動二：生命中的天使</vt:lpstr>
      <vt:lpstr>活動二：生命中的天使</vt:lpstr>
      <vt:lpstr>活動二：生命中的天使</vt:lpstr>
      <vt:lpstr>活動二：生命中的天使</vt:lpstr>
      <vt:lpstr>活動三：校園多元文化共融活動設計</vt:lpstr>
      <vt:lpstr>活動三：校園多元文化共融活動設計</vt:lpstr>
      <vt:lpstr>活動三：校園多元文化共融活動設計</vt:lpstr>
      <vt:lpstr>活動三：校園多元文化共融活動設計</vt:lpstr>
      <vt:lpstr>活動三：校園多元文化共融活動設計</vt:lpstr>
      <vt:lpstr>總結</vt:lpstr>
      <vt:lpstr>延展活動一</vt:lpstr>
      <vt:lpstr>「校園多元文化共融活動設計」範例</vt:lpstr>
      <vt:lpstr>延展活動一</vt:lpstr>
      <vt:lpstr>延展活動一</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Vincey Tsang</dc:creator>
  <cp:lastModifiedBy>LAI, Suk-ming</cp:lastModifiedBy>
  <cp:revision>159</cp:revision>
  <dcterms:created xsi:type="dcterms:W3CDTF">2013-05-07T14:28:34Z</dcterms:created>
  <dcterms:modified xsi:type="dcterms:W3CDTF">2013-11-12T06:36:27Z</dcterms:modified>
</cp:coreProperties>
</file>