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65" r:id="rId4"/>
    <p:sldId id="266" r:id="rId5"/>
    <p:sldId id="267" r:id="rId6"/>
    <p:sldId id="257" r:id="rId7"/>
    <p:sldId id="258" r:id="rId8"/>
    <p:sldId id="277" r:id="rId9"/>
    <p:sldId id="278" r:id="rId10"/>
    <p:sldId id="273" r:id="rId11"/>
    <p:sldId id="270" r:id="rId12"/>
    <p:sldId id="275" r:id="rId13"/>
    <p:sldId id="262" r:id="rId14"/>
    <p:sldId id="261" r:id="rId15"/>
    <p:sldId id="269" r:id="rId16"/>
    <p:sldId id="276" r:id="rId17"/>
  </p:sldIdLst>
  <p:sldSz cx="9144000" cy="6858000" type="screen4x3"/>
  <p:notesSz cx="6858000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72" autoAdjust="0"/>
  </p:normalViewPr>
  <p:slideViewPr>
    <p:cSldViewPr>
      <p:cViewPr varScale="1">
        <p:scale>
          <a:sx n="77" d="100"/>
          <a:sy n="77" d="100"/>
        </p:scale>
        <p:origin x="-36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C95258B-318B-4ACF-B649-4B55232F26A3}" type="datetimeFigureOut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1800" cy="4968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28164"/>
            <a:ext cx="2971800" cy="4968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6555415-5AE7-41F2-B217-EBBD03AAC04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1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95793"/>
          </a:xfrm>
          <a:prstGeom prst="rect">
            <a:avLst/>
          </a:prstGeom>
        </p:spPr>
        <p:txBody>
          <a:bodyPr vert="horz" lIns="88523" tIns="44262" rIns="88523" bIns="4426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259" y="0"/>
            <a:ext cx="2972209" cy="495793"/>
          </a:xfrm>
          <a:prstGeom prst="rect">
            <a:avLst/>
          </a:prstGeom>
        </p:spPr>
        <p:txBody>
          <a:bodyPr vert="horz" lIns="88523" tIns="44262" rIns="88523" bIns="44262" rtlCol="0"/>
          <a:lstStyle>
            <a:lvl1pPr algn="r">
              <a:defRPr sz="1200"/>
            </a:lvl1pPr>
          </a:lstStyle>
          <a:p>
            <a:fld id="{96ECDC59-5E7A-4711-9CD8-64C5785D9ED3}" type="datetimeFigureOut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23" tIns="44262" rIns="88523" bIns="4426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187" y="4714653"/>
            <a:ext cx="5487626" cy="4466756"/>
          </a:xfrm>
          <a:prstGeom prst="rect">
            <a:avLst/>
          </a:prstGeom>
        </p:spPr>
        <p:txBody>
          <a:bodyPr vert="horz" lIns="88523" tIns="44262" rIns="88523" bIns="4426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72209" cy="495793"/>
          </a:xfrm>
          <a:prstGeom prst="rect">
            <a:avLst/>
          </a:prstGeom>
        </p:spPr>
        <p:txBody>
          <a:bodyPr vert="horz" lIns="88523" tIns="44262" rIns="88523" bIns="4426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259" y="9429305"/>
            <a:ext cx="2972209" cy="495793"/>
          </a:xfrm>
          <a:prstGeom prst="rect">
            <a:avLst/>
          </a:prstGeom>
        </p:spPr>
        <p:txBody>
          <a:bodyPr vert="horz" lIns="88523" tIns="44262" rIns="88523" bIns="44262" rtlCol="0" anchor="b"/>
          <a:lstStyle>
            <a:lvl1pPr algn="r">
              <a:defRPr sz="1200"/>
            </a:lvl1pPr>
          </a:lstStyle>
          <a:p>
            <a:fld id="{36279363-6990-42B5-812A-8A0F5EC51D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50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7F02-27B3-4B8A-990C-5F65C064728F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7407-8865-4C10-9516-676F21F9E864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A6F-64A0-4B0C-A9FC-B35C121912C6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8DCF-F21D-42AB-9350-37866E57E667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CF0-4DBF-483F-8BFB-37ED812B5BBD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DE75-3A3C-46FD-9238-3821032ED6C0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3C8-E7D9-47FB-9C80-C6821C4F82D0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D4CE-AD2A-43DA-A542-D00631C4AA89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56C-D2E7-4088-9CF0-CB1C1DDD564D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620B-0C96-4E1E-AA3F-D96FFFAFF98D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C6BB-C0FC-4663-95E9-5DDC601838CD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D73155-26D2-456E-8909-6E96F632B312}" type="datetime1">
              <a:rPr lang="zh-TW" altLang="en-US" smtClean="0"/>
              <a:pPr/>
              <a:t>2013/11/21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34780-5160-4BED-8998-04CA691202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wmf"/><Relationship Id="rId7" Type="http://schemas.openxmlformats.org/officeDocument/2006/relationships/image" Target="../media/image16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2051720" y="1340768"/>
            <a:ext cx="5901280" cy="1296144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kumimoji="0"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rPr>
              <a:t>網上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pitchFamily="18" charset="-120"/>
              </a:rPr>
              <a:t>風波</a:t>
            </a:r>
            <a:endParaRPr kumimoji="0" lang="zh-TW" altLang="en-US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pic>
        <p:nvPicPr>
          <p:cNvPr id="10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808312" cy="2415149"/>
          </a:xfrm>
          <a:prstGeom prst="rect">
            <a:avLst/>
          </a:prstGeom>
          <a:noFill/>
        </p:spPr>
      </p:pic>
      <p:pic>
        <p:nvPicPr>
          <p:cNvPr id="4" name="Picture 2" descr="C:\Users\candicepywong\Documents\My Received Files\computer_evi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56992"/>
            <a:ext cx="4103485" cy="3159805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TW" altLang="en-US" sz="3600" b="1" dirty="0" smtClean="0"/>
              <a:t>思考題</a:t>
            </a:r>
            <a:r>
              <a:rPr lang="zh-TW" altLang="zh-TW" sz="3600" b="1" dirty="0" smtClean="0"/>
              <a:t>：</a:t>
            </a:r>
          </a:p>
          <a:p>
            <a:pPr lvl="0"/>
            <a:r>
              <a:rPr lang="zh-TW" altLang="en-US" sz="2800" b="1" dirty="0" smtClean="0"/>
              <a:t>根據</a:t>
            </a:r>
            <a:r>
              <a:rPr lang="zh-TW" altLang="zh-TW" sz="2800" b="1" dirty="0" smtClean="0"/>
              <a:t>上述個案，</a:t>
            </a:r>
            <a:r>
              <a:rPr lang="zh-TW" altLang="en-US" sz="2800" b="1" dirty="0" smtClean="0"/>
              <a:t>你認為</a:t>
            </a:r>
            <a:r>
              <a:rPr lang="zh-TW" altLang="zh-TW" sz="2800" b="1" dirty="0" smtClean="0"/>
              <a:t>朋友相處應該持</a:t>
            </a:r>
            <a:r>
              <a:rPr lang="zh-TW" altLang="en-US" sz="2800" b="1" dirty="0" smtClean="0"/>
              <a:t>甚</a:t>
            </a:r>
            <a:r>
              <a:rPr lang="zh-TW" altLang="zh-TW" sz="2800" b="1" dirty="0" smtClean="0"/>
              <a:t>麼態度？</a:t>
            </a:r>
          </a:p>
          <a:p>
            <a:r>
              <a:rPr lang="zh-TW" altLang="zh-TW" sz="2800" b="1" dirty="0" smtClean="0"/>
              <a:t>反思自己平日與</a:t>
            </a:r>
            <a:r>
              <a:rPr lang="zh-TW" altLang="en-US" sz="2800" b="1" dirty="0"/>
              <a:t>別人</a:t>
            </a:r>
            <a:r>
              <a:rPr lang="zh-TW" altLang="zh-TW" sz="2800" b="1" dirty="0" smtClean="0"/>
              <a:t>相處會否犯上同樣的</a:t>
            </a:r>
            <a:r>
              <a:rPr lang="zh-TW" altLang="en-US" sz="2800" b="1" dirty="0" smtClean="0"/>
              <a:t>毛病</a:t>
            </a:r>
            <a:r>
              <a:rPr lang="zh-TW" altLang="zh-TW" sz="2800" b="1" dirty="0" smtClean="0"/>
              <a:t>？</a:t>
            </a:r>
            <a:endParaRPr lang="en-US" altLang="zh-TW" sz="2800" b="1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47000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網上風波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916832"/>
            <a:ext cx="8229600" cy="273630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b="1" dirty="0" smtClean="0"/>
              <a:t>   同學</a:t>
            </a:r>
            <a:r>
              <a:rPr lang="zh-TW" altLang="en-US" sz="2800" b="1" dirty="0"/>
              <a:t>在使用社交網站或網</a:t>
            </a:r>
            <a:r>
              <a:rPr lang="zh-TW" altLang="en-US" sz="2800" b="1" dirty="0" smtClean="0"/>
              <a:t>絡與別人溝通</a:t>
            </a:r>
            <a:r>
              <a:rPr lang="zh-TW" altLang="en-US" sz="2800" b="1" dirty="0"/>
              <a:t>時</a:t>
            </a:r>
            <a:r>
              <a:rPr lang="zh-TW" altLang="zh-TW" sz="2800" b="1" dirty="0" smtClean="0"/>
              <a:t>，要以禮待人，切勿將生活上的怨氣轉化為粗暴或含人身攻擊的言論，也要懂得彼此尊重，未得他人同意不要公開私人資料，包括把他人照片貼在討論區上，逼使</a:t>
            </a:r>
            <a:r>
              <a:rPr lang="zh-TW" altLang="en-US" sz="2800" b="1" dirty="0" smtClean="0"/>
              <a:t>別人</a:t>
            </a:r>
            <a:r>
              <a:rPr lang="zh-TW" altLang="zh-TW" sz="2800" b="1" dirty="0" smtClean="0"/>
              <a:t>接受公開評論，處理得不妥善會傷害他人的自尊心，甚至影響友情。</a:t>
            </a:r>
            <a:endParaRPr lang="zh-TW" altLang="en-US" sz="2800" b="1" dirty="0"/>
          </a:p>
        </p:txBody>
      </p:sp>
      <p:pic>
        <p:nvPicPr>
          <p:cNvPr id="7" name="Picture 2" descr="C:\Users\candicepywong\Documents\My Received Files\computer_evil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005064"/>
            <a:ext cx="3464526" cy="2667788"/>
          </a:xfrm>
          <a:prstGeom prst="rect">
            <a:avLst/>
          </a:prstGeom>
          <a:noFill/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網上風波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2699792" y="980728"/>
            <a:ext cx="3456384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j-cs"/>
              </a:rPr>
              <a:t>小結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27084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TW" sz="4000" b="1" dirty="0" smtClean="0">
                <a:solidFill>
                  <a:schemeClr val="bg1"/>
                </a:solidFill>
              </a:rPr>
              <a:t>做個網上守禮人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179513" y="1340768"/>
            <a:ext cx="8856984" cy="5184576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536" y="1042864"/>
            <a:ext cx="8485015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00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        </a:t>
            </a:r>
          </a:p>
          <a:p>
            <a:pPr lvl="0" indent="600075" fontAlgn="base">
              <a:spcBef>
                <a:spcPct val="0"/>
              </a:spcBef>
              <a:spcAft>
                <a:spcPct val="0"/>
              </a:spcAft>
            </a:pPr>
            <a:endParaRPr lang="en-US" altLang="zh-TW" sz="2000" dirty="0" smtClean="0"/>
          </a:p>
          <a:p>
            <a:pPr lvl="0" indent="60007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       </a:t>
            </a:r>
          </a:p>
          <a:p>
            <a:pPr lvl="0" indent="600075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 smtClean="0">
                <a:latin typeface="Helvetica" pitchFamily="34" charset="0"/>
                <a:ea typeface="新細明體" pitchFamily="18" charset="-120"/>
                <a:cs typeface="Helvetica" pitchFamily="34" charset="0"/>
              </a:rPr>
              <a:t>       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 </a:t>
            </a: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台灣新北市一所中學一名王姓女同學，因為不滿班上楊姓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女同學對她潑水開玩笑，以「我真的再也無法忍受你開玩笑了」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為題，在網絡上貼文抱怨，楊同學竟然留言反擊，用「不要臉」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、「這麼醜」等字句羞辱對方，想不到有三十四名同學也跟著在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網上留言辱罵。受害人心理嚴重受創，引致不斷掉髮、行為出現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異常，家長追問下，才知道女兒受到欺凌，於是憤而控告三十五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名學生誹謗。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dirty="0" smtClean="0">
                <a:latin typeface="Helvetica" pitchFamily="34" charset="0"/>
                <a:ea typeface="新細明體" pitchFamily="18" charset="-120"/>
                <a:cs typeface="Helvetica" pitchFamily="34" charset="0"/>
              </a:rPr>
              <a:t>        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楊父接到法院傳票，才知道女兒辱罵別人，闖下大禍，吃上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官司。法院兩度開庭，受害人要求楊女等人在網上道歉，並捐款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五千到一萬八千元作公益。楊女當庭懺悔，楊父也願意捐五萬元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作公益，並在網上公開向王女道歉。其他罵人的學生，也得上法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新細明體" pitchFamily="18" charset="-120"/>
              <a:cs typeface="Helvetica" pitchFamily="34" charset="0"/>
            </a:endParaRPr>
          </a:p>
          <a:p>
            <a:pPr marL="0" marR="0" lvl="0" indent="600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新細明體" pitchFamily="18" charset="-120"/>
                <a:cs typeface="Helvetica" pitchFamily="34" charset="0"/>
              </a:rPr>
              <a:t>院，尋求對方原諒。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60007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                                             </a:t>
            </a:r>
            <a:r>
              <a:rPr lang="en-US" altLang="zh-TW" b="1" dirty="0" smtClean="0">
                <a:latin typeface="+mn-ea"/>
              </a:rPr>
              <a:t>(</a:t>
            </a:r>
            <a:r>
              <a:rPr lang="zh-TW" altLang="zh-TW" b="1" dirty="0" smtClean="0">
                <a:latin typeface="+mn-ea"/>
              </a:rPr>
              <a:t>資料來源：改寫自</a:t>
            </a:r>
            <a:r>
              <a:rPr lang="en-US" altLang="zh-TW" b="1" dirty="0" smtClean="0">
                <a:latin typeface="+mn-ea"/>
              </a:rPr>
              <a:t>2011</a:t>
            </a:r>
            <a:r>
              <a:rPr lang="zh-TW" altLang="zh-TW" b="1" dirty="0" smtClean="0">
                <a:latin typeface="+mn-ea"/>
              </a:rPr>
              <a:t>年</a:t>
            </a:r>
            <a:r>
              <a:rPr lang="en-US" altLang="zh-TW" b="1" dirty="0" smtClean="0">
                <a:latin typeface="+mn-ea"/>
              </a:rPr>
              <a:t>8</a:t>
            </a:r>
            <a:r>
              <a:rPr lang="zh-TW" altLang="zh-TW" b="1" dirty="0" smtClean="0">
                <a:latin typeface="+mn-ea"/>
              </a:rPr>
              <a:t>月網上報導</a:t>
            </a:r>
            <a:r>
              <a:rPr lang="en-US" altLang="zh-TW" b="1" dirty="0" smtClean="0">
                <a:latin typeface="+mn-ea"/>
              </a:rPr>
              <a:t>)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83671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 smtClean="0"/>
              <a:t>閱讀以下的報導，然後回答問題及與組員分享。</a:t>
            </a:r>
            <a:endParaRPr lang="zh-TW" altLang="en-US" sz="2000" b="1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3891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zh-TW" altLang="zh-TW" sz="3600" b="1" dirty="0" smtClean="0"/>
              <a:t>檢討</a:t>
            </a:r>
            <a:r>
              <a:rPr lang="zh-TW" altLang="en-US" sz="3600" b="1" dirty="0" smtClean="0"/>
              <a:t>報導</a:t>
            </a:r>
            <a:r>
              <a:rPr lang="zh-TW" altLang="zh-TW" sz="3600" b="1" dirty="0" smtClean="0"/>
              <a:t>中</a:t>
            </a:r>
            <a:r>
              <a:rPr lang="zh-TW" altLang="en-US" sz="3600" b="1" dirty="0" smtClean="0"/>
              <a:t>的</a:t>
            </a:r>
            <a:r>
              <a:rPr lang="zh-TW" altLang="zh-TW" sz="3600" b="1" dirty="0" smtClean="0"/>
              <a:t>學生行為及自我反思：</a:t>
            </a:r>
            <a:endParaRPr lang="en-US" altLang="zh-TW" sz="3600" b="1" dirty="0" smtClean="0"/>
          </a:p>
          <a:p>
            <a:pPr lvl="0">
              <a:buNone/>
            </a:pPr>
            <a:endParaRPr lang="zh-TW" altLang="zh-TW" sz="2400" b="1" dirty="0" smtClean="0"/>
          </a:p>
          <a:p>
            <a:pPr lvl="0"/>
            <a:r>
              <a:rPr lang="zh-TW" altLang="zh-TW" sz="2800" b="1" dirty="0" smtClean="0"/>
              <a:t>為</a:t>
            </a:r>
            <a:r>
              <a:rPr lang="zh-TW" altLang="en-US" sz="2800" b="1" dirty="0" smtClean="0"/>
              <a:t>甚</a:t>
            </a:r>
            <a:r>
              <a:rPr lang="zh-TW" altLang="zh-TW" sz="2800" b="1" dirty="0" smtClean="0"/>
              <a:t>麼其他同學會跟楊同學一起侮辱王同學？</a:t>
            </a:r>
          </a:p>
          <a:p>
            <a:pPr lvl="0"/>
            <a:r>
              <a:rPr lang="zh-TW" altLang="zh-TW" sz="2800" b="1" dirty="0" smtClean="0"/>
              <a:t>如果你是他們的同學，面對同樣處境，你會怎樣做？</a:t>
            </a:r>
          </a:p>
          <a:p>
            <a:pPr lvl="0"/>
            <a:r>
              <a:rPr lang="zh-TW" altLang="zh-TW" sz="2800" b="1" dirty="0" smtClean="0"/>
              <a:t>你與朋友相處之道是</a:t>
            </a:r>
            <a:r>
              <a:rPr lang="zh-TW" altLang="en-US" sz="2800" b="1" dirty="0" smtClean="0"/>
              <a:t>甚</a:t>
            </a:r>
            <a:r>
              <a:rPr lang="zh-TW" altLang="zh-TW" sz="2800" b="1" dirty="0" smtClean="0"/>
              <a:t>麼？ </a:t>
            </a:r>
          </a:p>
          <a:p>
            <a:pPr lvl="0"/>
            <a:r>
              <a:rPr lang="zh-TW" altLang="zh-TW" sz="2800" b="1" dirty="0" smtClean="0"/>
              <a:t>在網上討論區發表言論或回應時，應該注意</a:t>
            </a:r>
            <a:r>
              <a:rPr lang="zh-TW" altLang="en-US" sz="2800" b="1" dirty="0" smtClean="0"/>
              <a:t>甚</a:t>
            </a:r>
            <a:r>
              <a:rPr lang="zh-TW" altLang="zh-TW" sz="2800" b="1" dirty="0" smtClean="0"/>
              <a:t>麼？</a:t>
            </a:r>
            <a:endParaRPr lang="zh-TW" altLang="en-US" sz="28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27084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TW" sz="4000" b="1" dirty="0" smtClean="0">
                <a:solidFill>
                  <a:schemeClr val="bg1"/>
                </a:solidFill>
              </a:rPr>
              <a:t>做個網上守禮人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49352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b="1" dirty="0" smtClean="0"/>
              <a:t>            </a:t>
            </a:r>
            <a:r>
              <a:rPr lang="zh-TW" altLang="zh-TW" b="1" dirty="0" smtClean="0"/>
              <a:t>同學在社交網站發表意見時，留心自己的言論會否傷害別人，不能肆意對人品評、侮辱或謾罵，應該理性地回應，</a:t>
            </a:r>
            <a:r>
              <a:rPr lang="zh-TW" altLang="en-US" b="1" dirty="0"/>
              <a:t>共同建立安全及互相尊重的網上空間</a:t>
            </a:r>
            <a:r>
              <a:rPr lang="zh-TW" altLang="zh-TW" b="1" dirty="0" smtClean="0"/>
              <a:t>。</a:t>
            </a:r>
            <a:endParaRPr lang="zh-TW" altLang="en-US" b="1" dirty="0" smtClean="0"/>
          </a:p>
          <a:p>
            <a:endParaRPr lang="zh-TW" altLang="en-US" b="1" dirty="0"/>
          </a:p>
        </p:txBody>
      </p:sp>
      <p:sp>
        <p:nvSpPr>
          <p:cNvPr id="10" name="文字方塊 5"/>
          <p:cNvSpPr txBox="1">
            <a:spLocks noChangeArrowheads="1"/>
          </p:cNvSpPr>
          <p:nvPr/>
        </p:nvSpPr>
        <p:spPr bwMode="auto">
          <a:xfrm>
            <a:off x="7596336" y="6237312"/>
            <a:ext cx="13128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100" dirty="0">
                <a:latin typeface="新細明體" pitchFamily="18" charset="-120"/>
                <a:ea typeface="新細明體" pitchFamily="18" charset="-120"/>
              </a:rPr>
              <a:t>圖片提供：柯遵蔚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5049470"/>
            <a:ext cx="6707029" cy="15542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補充資料：</a:t>
            </a:r>
            <a:r>
              <a:rPr kumimoji="1" lang="zh-TW" altLang="zh-TW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《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2012</a:t>
            </a:r>
            <a:r>
              <a:rPr kumimoji="1" lang="zh-TW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個人資料（私隱）（修訂）條例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》</a:t>
            </a:r>
            <a:r>
              <a:rPr kumimoji="1" lang="en-US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《2012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個人資料（私隱）（修訂）條例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十月一日正式生效，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根據這條條例未經許可披露他人資料圖利造成當事人心理傷害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和損失，均屬違法，最高罰款一百萬元及監禁五年。</a:t>
            </a:r>
            <a: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日常生活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中個人資料的例子包括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：</a:t>
            </a:r>
            <a: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姓名、身分證號碼、電話號碼、地址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、性別、年齡、相片等。</a:t>
            </a:r>
            <a:endParaRPr kumimoji="1" lang="zh-TW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Times New Roman" pitchFamily="18" charset="0"/>
              </a:rPr>
              <a:t>(http://www.pcpd.org.hk/chinese/publications/files/ordinance2012_overview_c.pdf)</a:t>
            </a:r>
            <a:r>
              <a:rPr kumimoji="1" lang="zh-TW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9" name="Picture 2" descr="C:\Users\candicepywong\Documents\My Received Files\computer_evi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869595"/>
            <a:ext cx="3168352" cy="2439725"/>
          </a:xfrm>
          <a:prstGeom prst="rect">
            <a:avLst/>
          </a:prstGeom>
          <a:noFill/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27084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zh-TW" sz="4000" b="1" dirty="0" smtClean="0">
                <a:solidFill>
                  <a:schemeClr val="bg1"/>
                </a:solidFill>
              </a:rPr>
              <a:t>做個網上守禮人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2627784" y="980728"/>
            <a:ext cx="3456384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j-cs"/>
              </a:rPr>
              <a:t>小結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b="1" dirty="0" smtClean="0"/>
              <a:t>             </a:t>
            </a:r>
          </a:p>
          <a:p>
            <a:r>
              <a:rPr lang="zh-TW" altLang="zh-TW" sz="3000" b="1" dirty="0" smtClean="0"/>
              <a:t>真實</a:t>
            </a:r>
            <a:r>
              <a:rPr lang="zh-TW" altLang="zh-TW" sz="3000" b="1" dirty="0"/>
              <a:t>世界中，人與人之間的社交活動有不少約定俗成的禮儀，我們要懂得尊重他人，以禮待人，顧及別人的感受，為人設想。朋友之間有誤會時，要有包容別人錯失的胸襟，要懂得控制情緒，理性地處理糾紛</a:t>
            </a:r>
            <a:r>
              <a:rPr lang="zh-TW" altLang="zh-TW" sz="3000" b="1" dirty="0" smtClean="0"/>
              <a:t>。</a:t>
            </a:r>
            <a:endParaRPr lang="en-US" altLang="zh-TW" sz="3000" b="1" dirty="0" smtClean="0"/>
          </a:p>
          <a:p>
            <a:endParaRPr lang="zh-TW" altLang="zh-TW" sz="3000" b="1" dirty="0"/>
          </a:p>
          <a:p>
            <a:r>
              <a:rPr lang="zh-TW" altLang="zh-TW" sz="3000" b="1" dirty="0"/>
              <a:t>在互聯網虛擬世界中，也同樣有一套不成文的規定及禮儀，即網絡禮儀，供互聯網使用者遵守。忽視網絡禮儀的後果，可能會對他人造成騷擾，甚或引發網上罵戰或杯葛等事件，雖然不會像真實世界動武般造成損傷，但對當事人也不會是一種愉快的經驗。假如不懂得處理，侵犯別人私隱或誹謗，更可能要負上法律責任。其實，如果網民自律，大家都願意遵守一些尊重他人私隱的守則，網絡有助拉近人與人之間的距離。</a:t>
            </a:r>
            <a:endParaRPr lang="zh-TW" altLang="en-US" sz="30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627784" y="980728"/>
            <a:ext cx="3456384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j-cs"/>
              </a:rPr>
              <a:t>總結 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27084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學生延展活動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872133"/>
            <a:ext cx="8064896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2400" b="1" dirty="0" smtClean="0"/>
              <a:t>假設你是一個網上討論區的版主，你建立的討論區主題是：我最喜歡的偶像，你會建議會員在網絡上發表意見時要遵守</a:t>
            </a:r>
            <a:r>
              <a:rPr lang="zh-TW" altLang="en-US" sz="2400" b="1" dirty="0" smtClean="0"/>
              <a:t>甚</a:t>
            </a:r>
            <a:r>
              <a:rPr lang="zh-TW" altLang="zh-TW" sz="2400" b="1" dirty="0" smtClean="0"/>
              <a:t>麼禮儀呢？</a:t>
            </a:r>
            <a:endParaRPr lang="en-US" altLang="zh-TW" sz="24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2400" b="1" dirty="0" smtClean="0"/>
              <a:t>試製作海報以宣傳「網絡禮儀」。</a:t>
            </a: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6" name="Picture 2" descr="MC90015405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42707"/>
            <a:ext cx="2952328" cy="3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4139952" y="3203684"/>
            <a:ext cx="1107996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網絡禮儀</a:t>
            </a:r>
            <a:endParaRPr lang="zh-TW" altLang="en-US" b="1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25093"/>
              </p:ext>
            </p:extLst>
          </p:nvPr>
        </p:nvGraphicFramePr>
        <p:xfrm>
          <a:off x="971601" y="1196975"/>
          <a:ext cx="7272808" cy="4914900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3889628">
                <a:tc>
                  <a:txBody>
                    <a:bodyPr/>
                    <a:lstStyle/>
                    <a:p>
                      <a:pPr algn="r"/>
                      <a:endParaRPr kumimoji="0" lang="en-US" altLang="zh-TW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社交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生活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適用年級：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第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三</a:t>
                      </a:r>
                      <a:r>
                        <a:rPr lang="zh-TW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學習階段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algn="l"/>
                      <a:endParaRPr lang="zh-TW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r>
                        <a:rPr lang="en-US" altLang="zh-TW" sz="2400" b="1" u="none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zh-TW" sz="2400" b="1" u="sng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學習目標</a:t>
                      </a:r>
                      <a:endParaRPr lang="zh-TW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慎</a:t>
                      </a:r>
                      <a:r>
                        <a:rPr kumimoji="0" lang="zh-TW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言律己，懂得以理性和尊重的態度與朋友相處，</a:t>
                      </a: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zh-TW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不取笑別人。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kumimoji="0" lang="zh-TW" altLang="zh-TW" sz="8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zh-TW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認識朋輩相處的技巧及培養友誼的方法。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altLang="zh-TW" sz="8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endParaRPr kumimoji="0" lang="en-US" altLang="zh-TW" sz="8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en-US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zh-TW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能自律地使用</a:t>
                      </a:r>
                      <a:r>
                        <a:rPr kumimoji="0" lang="zh-TW" altLang="en-US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網絡</a:t>
                      </a:r>
                      <a:r>
                        <a:rPr kumimoji="0" lang="zh-TW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，遵守網絡禮儀。</a:t>
                      </a:r>
                      <a:endParaRPr kumimoji="0" lang="en-US" altLang="zh-TW" sz="24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0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en-US" sz="2400" b="1" u="sng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價值觀及態度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：</a:t>
                      </a:r>
                      <a:r>
                        <a:rPr kumimoji="0" lang="zh-TW" altLang="zh-TW" sz="24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尊重他人、包容、自律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       </a:t>
                      </a:r>
                      <a:endParaRPr kumimoji="0" 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3528392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"/>
            </a:pPr>
            <a:r>
              <a:rPr lang="zh-TW" altLang="zh-TW" sz="3600" b="1" dirty="0">
                <a:latin typeface="+mn-ea"/>
              </a:rPr>
              <a:t>你有使用社交網站與別人溝通嗎？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"/>
            </a:pPr>
            <a:r>
              <a:rPr lang="zh-TW" altLang="zh-TW" sz="3600" b="1" dirty="0">
                <a:latin typeface="+mn-ea"/>
              </a:rPr>
              <a:t>你喜歡使用社交網站與別人溝通嗎？為甚麼？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"/>
            </a:pPr>
            <a:r>
              <a:rPr lang="zh-TW" altLang="zh-TW" sz="3600" b="1" dirty="0">
                <a:latin typeface="+mn-ea"/>
              </a:rPr>
              <a:t>你使用社交網站與別人溝通時，曾否發生甚麼不愉快的經驗？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23512"/>
            <a:ext cx="8229600" cy="27896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en-US" altLang="zh-TW" sz="900" b="1" dirty="0" smtClean="0"/>
          </a:p>
          <a:p>
            <a:pPr>
              <a:buNone/>
            </a:pPr>
            <a:r>
              <a:rPr lang="en-US" altLang="zh-TW" sz="2800" b="1" dirty="0" smtClean="0"/>
              <a:t>   </a:t>
            </a:r>
            <a:r>
              <a:rPr lang="zh-TW" altLang="zh-TW" sz="3200" b="1" dirty="0" smtClean="0"/>
              <a:t>使用</a:t>
            </a:r>
            <a:r>
              <a:rPr lang="zh-TW" altLang="zh-TW" sz="3200" b="1" dirty="0"/>
              <a:t>社交網站或網絡與別人溝通既有好處，亦有壞處。我們使用社交網站或網絡時，應該自律，尊重他人，遵守網絡禮儀，做一個負責任的網絡使用者。</a:t>
            </a:r>
            <a:endParaRPr lang="en-US" altLang="zh-TW" sz="3200" b="1" dirty="0"/>
          </a:p>
          <a:p>
            <a:pPr>
              <a:buNone/>
            </a:pPr>
            <a:endParaRPr lang="en-US" altLang="zh-TW" sz="800" b="1" dirty="0" smtClean="0"/>
          </a:p>
          <a:p>
            <a:pPr>
              <a:buNone/>
            </a:pPr>
            <a:endParaRPr lang="en-US" altLang="zh-TW" sz="2800" b="1" dirty="0" smtClean="0"/>
          </a:p>
          <a:p>
            <a:endParaRPr lang="en-US" altLang="zh-TW" sz="2800" b="1" dirty="0" smtClean="0"/>
          </a:p>
          <a:p>
            <a:endParaRPr lang="en-US" altLang="zh-TW" sz="2800" b="1" dirty="0" smtClean="0"/>
          </a:p>
          <a:p>
            <a:endParaRPr lang="zh-TW" altLang="en-US" sz="2800" b="1" dirty="0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2555776" y="980728"/>
            <a:ext cx="3456384" cy="648072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j-cs"/>
              </a:rPr>
              <a:t>小結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新細明體" pitchFamily="18" charset="-120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1080120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400" b="1" dirty="0" smtClean="0"/>
              <a:t>   </a:t>
            </a:r>
            <a:r>
              <a:rPr lang="zh-TW" altLang="zh-TW" sz="2400" b="1" dirty="0" smtClean="0"/>
              <a:t>情境：同學一向有使用社交網站的習慣，但今次</a:t>
            </a:r>
            <a:r>
              <a:rPr lang="en-US" altLang="zh-TW" sz="2400" b="1" dirty="0" smtClean="0"/>
              <a:t> </a:t>
            </a:r>
          </a:p>
          <a:p>
            <a:pPr>
              <a:buNone/>
            </a:pPr>
            <a:r>
              <a:rPr lang="en-US" altLang="zh-TW" sz="2400" b="1" dirty="0" smtClean="0"/>
              <a:t>                </a:t>
            </a:r>
            <a:r>
              <a:rPr lang="zh-TW" altLang="zh-TW" sz="2400" b="1" dirty="0" smtClean="0"/>
              <a:t>卻引</a:t>
            </a:r>
            <a:r>
              <a:rPr lang="zh-TW" altLang="en-US" sz="2400" b="1" dirty="0" smtClean="0"/>
              <a:t>起</a:t>
            </a:r>
            <a:r>
              <a:rPr lang="zh-TW" altLang="zh-TW" sz="2400" b="1" dirty="0" smtClean="0"/>
              <a:t>網</a:t>
            </a:r>
            <a:r>
              <a:rPr lang="zh-TW" altLang="en-US" sz="2400" b="1" dirty="0" smtClean="0"/>
              <a:t>上</a:t>
            </a:r>
            <a:r>
              <a:rPr lang="zh-TW" altLang="zh-TW" sz="2400" b="1" dirty="0" smtClean="0"/>
              <a:t>罵戰事件。</a:t>
            </a:r>
            <a:r>
              <a:rPr lang="en-US" altLang="zh-TW" sz="2400" b="1" dirty="0" smtClean="0"/>
              <a:t>   </a:t>
            </a:r>
          </a:p>
          <a:p>
            <a:pPr>
              <a:buNone/>
            </a:pPr>
            <a:r>
              <a:rPr lang="en-US" altLang="zh-TW" sz="2400" b="1" dirty="0" smtClean="0"/>
              <a:t>           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47000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網上風波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icepywong\Documents\My Received Files\偉滔 浩軒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4293096"/>
            <a:ext cx="273630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496" y="896617"/>
            <a:ext cx="903649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個案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一：</a:t>
            </a:r>
            <a:endParaRPr kumimoji="1" lang="en-US" altLang="zh-TW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細明體" pitchFamily="49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新細明體" pitchFamily="18" charset="-120"/>
                <a:cs typeface="Times New Roman" pitchFamily="18" charset="0"/>
              </a:rPr>
              <a:t>偉滔、浩軒同屬足球校隊，昨天比賽之後，他們在社交網站上留言，之後引發一場罵戰。</a:t>
            </a:r>
            <a:endParaRPr kumimoji="1" lang="en-US" altLang="zh-TW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8" y="1844824"/>
          <a:ext cx="7056784" cy="2438400"/>
        </p:xfrm>
        <a:graphic>
          <a:graphicData uri="http://schemas.openxmlformats.org/drawingml/2006/table">
            <a:tbl>
              <a:tblPr/>
              <a:tblGrid>
                <a:gridCol w="772164"/>
                <a:gridCol w="443236"/>
                <a:gridCol w="5841384"/>
              </a:tblGrid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偉滔：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昨天足球比賽慘敗！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浩軒：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有人唔知自己球技差！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偉滔：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你講邊個？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浩軒：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完場前果球你應該交俾我射！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偉滔：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我俾佢地釘住，點交俾你呀！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浩軒：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你分明想搶功勞，唔交球俾其他隊友！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偉滔：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你真係蠻不講理，你以為自己係神射手！明明係上半場有一球可以射入，你都射失啦！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399" name="Picture 15" descr="MC90042316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036" y="1866156"/>
            <a:ext cx="266700" cy="266700"/>
          </a:xfrm>
          <a:prstGeom prst="rect">
            <a:avLst/>
          </a:prstGeom>
          <a:noFill/>
        </p:spPr>
      </p:pic>
      <p:pic>
        <p:nvPicPr>
          <p:cNvPr id="16398" name="Picture 14" descr="MC90043382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11" y="2144663"/>
            <a:ext cx="276225" cy="276225"/>
          </a:xfrm>
          <a:prstGeom prst="rect">
            <a:avLst/>
          </a:prstGeom>
          <a:noFill/>
        </p:spPr>
      </p:pic>
      <p:pic>
        <p:nvPicPr>
          <p:cNvPr id="16397" name="Picture 13" descr="MC90043440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466603"/>
            <a:ext cx="228600" cy="314325"/>
          </a:xfrm>
          <a:prstGeom prst="rect">
            <a:avLst/>
          </a:prstGeom>
          <a:noFill/>
        </p:spPr>
      </p:pic>
      <p:pic>
        <p:nvPicPr>
          <p:cNvPr id="16396" name="Picture 12" descr="MC90042575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4369" y="2792735"/>
            <a:ext cx="333375" cy="276225"/>
          </a:xfrm>
          <a:prstGeom prst="rect">
            <a:avLst/>
          </a:prstGeom>
          <a:noFill/>
        </p:spPr>
      </p:pic>
      <p:pic>
        <p:nvPicPr>
          <p:cNvPr id="16395" name="Picture 11" descr="MC90042315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1044" y="3090292"/>
            <a:ext cx="266700" cy="266700"/>
          </a:xfrm>
          <a:prstGeom prst="rect">
            <a:avLst/>
          </a:prstGeom>
          <a:noFill/>
        </p:spPr>
      </p:pic>
      <p:pic>
        <p:nvPicPr>
          <p:cNvPr id="16394" name="Picture 10" descr="MC900423836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1519" y="3378324"/>
            <a:ext cx="276225" cy="266700"/>
          </a:xfrm>
          <a:prstGeom prst="rect">
            <a:avLst/>
          </a:prstGeom>
          <a:noFill/>
        </p:spPr>
      </p:pic>
      <p:pic>
        <p:nvPicPr>
          <p:cNvPr id="16393" name="Picture 9" descr="MC900424452[2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3419" y="3747889"/>
            <a:ext cx="314325" cy="257175"/>
          </a:xfrm>
          <a:prstGeom prst="rect">
            <a:avLst/>
          </a:prstGeom>
          <a:noFill/>
        </p:spPr>
      </p:pic>
      <p:pic>
        <p:nvPicPr>
          <p:cNvPr id="21" name="Picture 2" descr="C:\Users\candicepywong\Documents\My Received Files\偉滔 浩軒 球賽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005064"/>
            <a:ext cx="3960439" cy="2729316"/>
          </a:xfrm>
          <a:prstGeom prst="rect">
            <a:avLst/>
          </a:prstGeom>
          <a:noFill/>
        </p:spPr>
      </p:pic>
      <p:sp>
        <p:nvSpPr>
          <p:cNvPr id="15" name="內容版面配置區 2"/>
          <p:cNvSpPr txBox="1">
            <a:spLocks/>
          </p:cNvSpPr>
          <p:nvPr/>
        </p:nvSpPr>
        <p:spPr>
          <a:xfrm>
            <a:off x="107504" y="5868536"/>
            <a:ext cx="4896544" cy="800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請代入情境中的角色，把網上罵戰的對話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zh-TW" sz="2000" b="1" dirty="0" smtClean="0"/>
              <a:t>    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演繹出來，領略他們的感受。</a:t>
            </a: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>
                <a:latin typeface="+mn-ea"/>
              </a:rPr>
              <a:pPr/>
              <a:t>6</a:t>
            </a:fld>
            <a:endParaRPr lang="zh-TW" altLang="en-US" dirty="0">
              <a:latin typeface="+mn-ea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網上風波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870392"/>
            <a:ext cx="9036496" cy="1046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個案二</a:t>
            </a: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細明體" pitchFamily="49" charset="-120"/>
              </a:rPr>
              <a:t>：</a:t>
            </a:r>
            <a:endParaRPr kumimoji="1" lang="en-US" altLang="zh-TW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新細明體" pitchFamily="18" charset="-120"/>
              <a:ea typeface="新細明體" pitchFamily="18" charset="-120"/>
              <a:cs typeface="細明體" pitchFamily="49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 smtClean="0"/>
              <a:t>美怡、婷婷原本是好朋友，剛剛去完社區中心舉辦的日營，美怡未經婷婷同意就把一些照片貼上社交網站上，又留言開玩笑，惹怒了婷婷。</a:t>
            </a:r>
            <a:endParaRPr kumimoji="1" lang="en-US" altLang="zh-TW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43608" y="2060848"/>
          <a:ext cx="7416824" cy="2133600"/>
        </p:xfrm>
        <a:graphic>
          <a:graphicData uri="http://schemas.openxmlformats.org/drawingml/2006/table">
            <a:tbl>
              <a:tblPr/>
              <a:tblGrid>
                <a:gridCol w="787823"/>
                <a:gridCol w="603753"/>
                <a:gridCol w="6025248"/>
              </a:tblGrid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美怡：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哈哈！拉丁舞表演，婷婷與俊朗天生一對呀！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婷婷：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你怎麼放了我的照片上去呀！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志光：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嘩！好襯喎！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玉儀：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婷婷你拍拖！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婷婷：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美怡，你快刪除照片！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 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>
                          <a:solidFill>
                            <a:srgbClr val="000000"/>
                          </a:solidFill>
                          <a:latin typeface="新細明體"/>
                        </a:rPr>
                        <a:t>美怡：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大家說說笑，</a:t>
                      </a:r>
                      <a:r>
                        <a:rPr lang="zh-TW" sz="2000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你</a:t>
                      </a:r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器量真小</a:t>
                      </a:r>
                      <a:r>
                        <a:rPr lang="zh-TW" sz="2000" dirty="0" smtClean="0">
                          <a:solidFill>
                            <a:srgbClr val="000000"/>
                          </a:solidFill>
                          <a:latin typeface="新細明體"/>
                        </a:rPr>
                        <a:t>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婷婷：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dirty="0">
                          <a:solidFill>
                            <a:srgbClr val="000000"/>
                          </a:solidFill>
                          <a:latin typeface="新細明體"/>
                        </a:rPr>
                        <a:t>我與你絕交！</a:t>
                      </a:r>
                      <a:endParaRPr lang="zh-TW" sz="2000" dirty="0"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8" name="Picture 8" descr="MC90042315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314325" cy="314325"/>
          </a:xfrm>
          <a:prstGeom prst="rect">
            <a:avLst/>
          </a:prstGeom>
          <a:noFill/>
        </p:spPr>
      </p:pic>
      <p:pic>
        <p:nvPicPr>
          <p:cNvPr id="15367" name="Picture 7" descr="MC90042978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060848"/>
            <a:ext cx="371475" cy="409575"/>
          </a:xfrm>
          <a:prstGeom prst="rect">
            <a:avLst/>
          </a:prstGeom>
          <a:noFill/>
        </p:spPr>
      </p:pic>
      <p:pic>
        <p:nvPicPr>
          <p:cNvPr id="15366" name="Picture 6" descr="MC9004257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333375" cy="276225"/>
          </a:xfrm>
          <a:prstGeom prst="rect">
            <a:avLst/>
          </a:prstGeom>
          <a:noFill/>
        </p:spPr>
      </p:pic>
      <p:pic>
        <p:nvPicPr>
          <p:cNvPr id="15365" name="Picture 5" descr="MC90042384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692152"/>
            <a:ext cx="285750" cy="304800"/>
          </a:xfrm>
          <a:prstGeom prst="rect">
            <a:avLst/>
          </a:prstGeom>
          <a:noFill/>
        </p:spPr>
      </p:pic>
      <p:pic>
        <p:nvPicPr>
          <p:cNvPr id="15364" name="Picture 4" descr="MC90042315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304800" cy="304800"/>
          </a:xfrm>
          <a:prstGeom prst="rect">
            <a:avLst/>
          </a:prstGeom>
          <a:noFill/>
        </p:spPr>
      </p:pic>
      <p:pic>
        <p:nvPicPr>
          <p:cNvPr id="15363" name="Picture 3" descr="MC9004257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84984"/>
            <a:ext cx="333375" cy="276225"/>
          </a:xfrm>
          <a:prstGeom prst="rect">
            <a:avLst/>
          </a:prstGeom>
          <a:noFill/>
        </p:spPr>
      </p:pic>
      <p:pic>
        <p:nvPicPr>
          <p:cNvPr id="15362" name="Picture 2" descr="MC900424452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645024"/>
            <a:ext cx="314325" cy="257175"/>
          </a:xfrm>
          <a:prstGeom prst="rect">
            <a:avLst/>
          </a:prstGeom>
          <a:noFill/>
        </p:spPr>
      </p:pic>
      <p:pic>
        <p:nvPicPr>
          <p:cNvPr id="15361" name="Picture 1" descr="MC9004257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933056"/>
            <a:ext cx="333375" cy="276225"/>
          </a:xfrm>
          <a:prstGeom prst="rect">
            <a:avLst/>
          </a:prstGeom>
          <a:noFill/>
        </p:spPr>
      </p:pic>
      <p:pic>
        <p:nvPicPr>
          <p:cNvPr id="15" name="Picture 2" descr="C:\Users\candicepywong\Documents\My Received Files\美怡 婷婷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40663"/>
            <a:ext cx="1800200" cy="1664601"/>
          </a:xfrm>
          <a:prstGeom prst="rect">
            <a:avLst/>
          </a:prstGeom>
          <a:noFill/>
        </p:spPr>
      </p:pic>
      <p:pic>
        <p:nvPicPr>
          <p:cNvPr id="16" name="Picture 2" descr="C:\Users\candicepywong\Documents\My Received Files\美怡 婷婷 吵架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071" y="3140968"/>
            <a:ext cx="3711409" cy="3717032"/>
          </a:xfrm>
          <a:prstGeom prst="rect">
            <a:avLst/>
          </a:prstGeom>
          <a:noFill/>
        </p:spPr>
      </p:pic>
      <p:sp>
        <p:nvSpPr>
          <p:cNvPr id="19" name="內容版面配置區 2"/>
          <p:cNvSpPr txBox="1">
            <a:spLocks/>
          </p:cNvSpPr>
          <p:nvPr/>
        </p:nvSpPr>
        <p:spPr>
          <a:xfrm>
            <a:off x="107504" y="5868536"/>
            <a:ext cx="4896544" cy="800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請代入情境中的角色，把網上罵戰的對話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zh-TW" sz="2000" b="1" dirty="0" smtClean="0"/>
              <a:t>    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演繹出來，領略他們的感受。</a:t>
            </a: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網上風波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144016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 smtClean="0"/>
              <a:t>個案一</a:t>
            </a:r>
            <a:r>
              <a:rPr lang="zh-TW" altLang="zh-TW" sz="2400" b="1" dirty="0" smtClean="0"/>
              <a:t>：假設你是他們的朋友，你很希望</a:t>
            </a:r>
            <a:r>
              <a:rPr lang="zh-TW" altLang="en-US" sz="2400" b="1" dirty="0" smtClean="0"/>
              <a:t>他們</a:t>
            </a:r>
            <a:r>
              <a:rPr lang="zh-TW" altLang="zh-TW" sz="2400" b="1" dirty="0" smtClean="0"/>
              <a:t>和好如初，同時</a:t>
            </a:r>
            <a:endParaRPr lang="en-US" altLang="zh-TW" sz="2400" b="1" dirty="0" smtClean="0"/>
          </a:p>
          <a:p>
            <a:pPr>
              <a:buNone/>
            </a:pPr>
            <a:r>
              <a:rPr lang="en-US" altLang="zh-TW" sz="2400" b="1" dirty="0" smtClean="0"/>
              <a:t>                 </a:t>
            </a:r>
            <a:r>
              <a:rPr lang="zh-TW" altLang="zh-TW" sz="2400" b="1" dirty="0" smtClean="0"/>
              <a:t>明白朋友相處的正確態度和技</a:t>
            </a:r>
            <a:r>
              <a:rPr lang="zh-TW" altLang="en-US" sz="2400" b="1" dirty="0" smtClean="0"/>
              <a:t>巧。</a:t>
            </a:r>
            <a:endParaRPr lang="en-US" altLang="zh-TW" sz="2400" b="1" dirty="0" smtClean="0"/>
          </a:p>
          <a:p>
            <a:pPr>
              <a:buNone/>
            </a:pPr>
            <a:r>
              <a:rPr lang="en-US" altLang="zh-TW" sz="2400" b="1" dirty="0" smtClean="0"/>
              <a:t>                 </a:t>
            </a:r>
            <a:r>
              <a:rPr lang="zh-TW" altLang="zh-TW" sz="2400" b="1" dirty="0" smtClean="0"/>
              <a:t>你會怎樣勸解他們呢？把規勸他們的說話寫出來。</a:t>
            </a:r>
            <a:endParaRPr lang="en-US" altLang="zh-TW" sz="2400" b="1" dirty="0" smtClean="0"/>
          </a:p>
        </p:txBody>
      </p:sp>
      <p:pic>
        <p:nvPicPr>
          <p:cNvPr id="4" name="Picture 2" descr="C:\Users\candicepywong\Documents\My Received Files\shadow_girl_0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789040"/>
            <a:ext cx="2054356" cy="1816612"/>
          </a:xfrm>
          <a:prstGeom prst="rect">
            <a:avLst/>
          </a:prstGeom>
          <a:noFill/>
        </p:spPr>
      </p:pic>
      <p:pic>
        <p:nvPicPr>
          <p:cNvPr id="5" name="Picture 3" descr="C:\Users\candicepywong\Documents\My Received Files\shadow_girl_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437112"/>
            <a:ext cx="1627635" cy="1877572"/>
          </a:xfrm>
          <a:prstGeom prst="rect">
            <a:avLst/>
          </a:prstGeom>
          <a:noFill/>
        </p:spPr>
      </p:pic>
      <p:pic>
        <p:nvPicPr>
          <p:cNvPr id="7" name="Picture 2" descr="C:\Users\candicepywong\AppData\Local\Microsoft\Windows\Temporary Internet Files\Content.IE5\D2I5PENI\MC90044175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7236">
            <a:off x="-2322" y="2135177"/>
            <a:ext cx="3059832" cy="3059832"/>
          </a:xfrm>
          <a:prstGeom prst="rect">
            <a:avLst/>
          </a:prstGeom>
          <a:noFill/>
        </p:spPr>
      </p:pic>
      <p:pic>
        <p:nvPicPr>
          <p:cNvPr id="8" name="Picture 3" descr="C:\Users\candicepywong\AppData\Local\Microsoft\Windows\Temporary Internet Files\Content.IE5\LESDXNW7\MC90044176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9502">
            <a:off x="4417955" y="2194834"/>
            <a:ext cx="2732081" cy="2732081"/>
          </a:xfrm>
          <a:prstGeom prst="rect">
            <a:avLst/>
          </a:prstGeom>
          <a:noFill/>
        </p:spPr>
      </p:pic>
      <p:sp>
        <p:nvSpPr>
          <p:cNvPr id="10" name="雲朵形圖說文字 9"/>
          <p:cNvSpPr/>
          <p:nvPr/>
        </p:nvSpPr>
        <p:spPr>
          <a:xfrm>
            <a:off x="683568" y="5301208"/>
            <a:ext cx="2304256" cy="720080"/>
          </a:xfrm>
          <a:prstGeom prst="cloudCallout">
            <a:avLst>
              <a:gd name="adj1" fmla="val 54418"/>
              <a:gd name="adj2" fmla="val -70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我會這樣對偉滔說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11" name="雲朵形圖說文字 10"/>
          <p:cNvSpPr/>
          <p:nvPr/>
        </p:nvSpPr>
        <p:spPr>
          <a:xfrm>
            <a:off x="6588224" y="5661248"/>
            <a:ext cx="2376264" cy="720080"/>
          </a:xfrm>
          <a:prstGeom prst="cloudCallout">
            <a:avLst>
              <a:gd name="adj1" fmla="val -57575"/>
              <a:gd name="adj2" fmla="val -55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我會這樣對浩軒說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網上風波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朵形圖說文字 9"/>
          <p:cNvSpPr/>
          <p:nvPr/>
        </p:nvSpPr>
        <p:spPr>
          <a:xfrm>
            <a:off x="683568" y="5517232"/>
            <a:ext cx="2304256" cy="720080"/>
          </a:xfrm>
          <a:prstGeom prst="cloudCallout">
            <a:avLst>
              <a:gd name="adj1" fmla="val 54418"/>
              <a:gd name="adj2" fmla="val -58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我會這樣對美怡說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11" name="雲朵形圖說文字 10"/>
          <p:cNvSpPr/>
          <p:nvPr/>
        </p:nvSpPr>
        <p:spPr>
          <a:xfrm>
            <a:off x="6228184" y="5805264"/>
            <a:ext cx="2376264" cy="720080"/>
          </a:xfrm>
          <a:prstGeom prst="cloudCallout">
            <a:avLst>
              <a:gd name="adj1" fmla="val -29221"/>
              <a:gd name="adj2" fmla="val -107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我會這樣對婷婷說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12" name="Picture 2" descr="C:\Users\candicepywong\Documents\My Received Files\shadow_boy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072"/>
            <a:ext cx="1499619" cy="1865380"/>
          </a:xfrm>
          <a:prstGeom prst="rect">
            <a:avLst/>
          </a:prstGeom>
          <a:noFill/>
        </p:spPr>
      </p:pic>
      <p:pic>
        <p:nvPicPr>
          <p:cNvPr id="13" name="Picture 3" descr="C:\Users\candicepywong\Documents\My Received Files\shadow_boy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77072"/>
            <a:ext cx="1426467" cy="1642875"/>
          </a:xfrm>
          <a:prstGeom prst="rect">
            <a:avLst/>
          </a:prstGeom>
          <a:noFill/>
        </p:spPr>
      </p:pic>
      <p:pic>
        <p:nvPicPr>
          <p:cNvPr id="14" name="Picture 1" descr="C:\Users\candicepywong\AppData\Local\Microsoft\Windows\Temporary Internet Files\Content.IE5\VPCMT002\MC90044176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56" y="2125960"/>
            <a:ext cx="2743200" cy="2743200"/>
          </a:xfrm>
          <a:prstGeom prst="rect">
            <a:avLst/>
          </a:prstGeom>
          <a:noFill/>
        </p:spPr>
      </p:pic>
      <p:pic>
        <p:nvPicPr>
          <p:cNvPr id="15" name="Picture 2" descr="C:\Users\candicepywong\AppData\Local\Microsoft\Windows\Temporary Internet Files\Content.IE5\ZCLB6VFH\MC90044175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7667">
            <a:off x="4775776" y="1852664"/>
            <a:ext cx="3460792" cy="3460792"/>
          </a:xfrm>
          <a:prstGeom prst="rect">
            <a:avLst/>
          </a:prstGeom>
          <a:noFill/>
        </p:spPr>
      </p:pic>
      <p:sp>
        <p:nvSpPr>
          <p:cNvPr id="18" name="內容版面配置區 2"/>
          <p:cNvSpPr txBox="1">
            <a:spLocks/>
          </p:cNvSpPr>
          <p:nvPr/>
        </p:nvSpPr>
        <p:spPr>
          <a:xfrm>
            <a:off x="467544" y="908720"/>
            <a:ext cx="8424936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個案二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：假設你是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她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們的朋友，你很希望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她們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和好如初，同時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明白朋友相處的正確態度和技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巧。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你會怎樣勸解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她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們呢？把規勸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她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們的說話寫出來。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4780-5160-4BED-8998-04CA69120241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61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itchFamily="18" charset="-120"/>
                <a:ea typeface="新細明體" pitchFamily="18" charset="-120"/>
                <a:cs typeface="+mj-cs"/>
              </a:rPr>
              <a:t>網上風波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itchFamily="18" charset="-120"/>
              <a:ea typeface="新細明體" pitchFamily="18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1486</Words>
  <Application>Microsoft Office PowerPoint</Application>
  <PresentationFormat>如螢幕大小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網上風波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HP's User</dc:creator>
  <cp:lastModifiedBy>HA, Yuen-ying Louisa</cp:lastModifiedBy>
  <cp:revision>65</cp:revision>
  <dcterms:created xsi:type="dcterms:W3CDTF">2012-10-11T09:05:39Z</dcterms:created>
  <dcterms:modified xsi:type="dcterms:W3CDTF">2013-11-21T01:17:10Z</dcterms:modified>
</cp:coreProperties>
</file>