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9" r:id="rId2"/>
    <p:sldId id="437" r:id="rId3"/>
    <p:sldId id="435" r:id="rId4"/>
    <p:sldId id="260" r:id="rId5"/>
    <p:sldId id="433" r:id="rId6"/>
    <p:sldId id="431" r:id="rId7"/>
    <p:sldId id="276" r:id="rId8"/>
    <p:sldId id="429" r:id="rId9"/>
    <p:sldId id="438" r:id="rId10"/>
    <p:sldId id="424" r:id="rId11"/>
    <p:sldId id="43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D7C13C54-81B9-451B-904C-5FC57B9CB140}">
          <p14:sldIdLst>
            <p14:sldId id="279"/>
            <p14:sldId id="437"/>
            <p14:sldId id="435"/>
            <p14:sldId id="260"/>
            <p14:sldId id="433"/>
            <p14:sldId id="431"/>
            <p14:sldId id="276"/>
            <p14:sldId id="429"/>
            <p14:sldId id="438"/>
          </p14:sldIdLst>
        </p14:section>
        <p14:section name="未命名的章節" id="{930EB569-584F-4CE8-93FC-021D5C806C01}">
          <p14:sldIdLst>
            <p14:sldId id="424"/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UNG LUI" initials="CL" lastIdx="3" clrIdx="0">
    <p:extLst>
      <p:ext uri="{19B8F6BF-5375-455C-9EA6-DF929625EA0E}">
        <p15:presenceInfo xmlns:p15="http://schemas.microsoft.com/office/powerpoint/2012/main" userId="CHEUNG L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DA"/>
    <a:srgbClr val="9B20B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4517" autoAdjust="0"/>
  </p:normalViewPr>
  <p:slideViewPr>
    <p:cSldViewPr snapToGrid="0">
      <p:cViewPr varScale="1">
        <p:scale>
          <a:sx n="93" d="100"/>
          <a:sy n="93" d="100"/>
        </p:scale>
        <p:origin x="20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2340-2596-4362-B8AF-7A5DF431D65C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889-8ABD-4E8D-9756-A00438ECDE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0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search?dates=any&amp;format=search&amp;page=1&amp;query=intellectual%20property&amp;sort=popula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flat-business-deal-concept_4252209.htm?query=coorporat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search?dates=any&amp;format=search&amp;from_query=talend&amp;page=1&amp;query=talent&amp;sort=popula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eepik.com/free-vector/intellectual-property-flat-icons-set_3887122.htm#page=1&amp;query=intellectual&amp;position=4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group-therapy-illustration_9989903.htm#page=2&amp;query=group%20discussion&amp;position=2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ack-flat-people-asking-questions_13404913.htm#page=1&amp;query=thinking&amp;position=2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endParaRPr lang="en-US" altLang="zh-TW" sz="1200" dirty="0" smtClean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hlinkClick r:id="rId3"/>
              </a:rPr>
              <a:t>https://www.freepik.com/search?dates=any&amp;format=search&amp;page=1&amp;query=intellectual%20property&amp;sort=popular</a:t>
            </a:r>
            <a:endParaRPr lang="zh-HK" altLang="en-US" sz="1200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627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r>
              <a:rPr lang="en-US" altLang="zh-TW" sz="1200" dirty="0" smtClean="0">
                <a:hlinkClick r:id="rId3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hlinkClick r:id="rId3"/>
              </a:rPr>
              <a:t>https://www.freepik.com/free-vector/flat-business-deal-concept_4252209.htm?query=coorporate</a:t>
            </a:r>
            <a:r>
              <a:rPr lang="en-US" altLang="zh-HK" sz="1200" dirty="0" smtClean="0"/>
              <a:t> </a:t>
            </a:r>
            <a:endParaRPr lang="zh-HK" altLang="en-US" sz="1200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225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169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https://www.freepik.com/free-vector/realistic-green-and-black-chalkboard-with-wooden-frame-and-chalk_12721078.htm</a:t>
            </a:r>
            <a:endParaRPr lang="zh-HK" altLang="en-US" sz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051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zh-TW" altLang="en-US" u="non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問題旨在引起學生學習動機</a:t>
            </a:r>
            <a:endParaRPr lang="en-US" altLang="zh-TW" u="none" dirty="0" smtClean="0">
              <a:solidFill>
                <a:schemeClr val="tx1">
                  <a:lumMod val="65000"/>
                  <a:lumOff val="35000"/>
                </a:schemeClr>
              </a:solidFill>
              <a:hlinkClick r:id="rId3"/>
            </a:endParaRPr>
          </a:p>
          <a:p>
            <a:pPr marL="0" algn="l" defTabSz="914400" rtl="0" eaLnBrk="1" latinLnBrk="0" hangingPunct="1"/>
            <a:endParaRPr lang="en-US" altLang="zh-TW" u="none" dirty="0" smtClean="0">
              <a:solidFill>
                <a:schemeClr val="tx1">
                  <a:lumMod val="65000"/>
                  <a:lumOff val="35000"/>
                </a:schemeClr>
              </a:solidFill>
              <a:hlinkClick r:id="rId3"/>
            </a:endParaRPr>
          </a:p>
          <a:p>
            <a:r>
              <a:rPr lang="zh-TW" altLang="en-US" u="non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圖片來源</a:t>
            </a:r>
            <a:r>
              <a:rPr lang="en-US" altLang="zh-TW" u="non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:</a:t>
            </a:r>
          </a:p>
          <a:p>
            <a:r>
              <a:rPr lang="en-US" altLang="zh-HK" sz="1200" u="none" dirty="0" smtClean="0">
                <a:hlinkClick r:id="rId3"/>
              </a:rPr>
              <a:t>https://www.freepik.com/search?dates=any&amp;format=search&amp;from_query=talend&amp;page=1&amp;query=talent&amp;sort=popular</a:t>
            </a:r>
            <a:endParaRPr lang="en-US" altLang="zh-HK" sz="1200" u="none" dirty="0" smtClean="0"/>
          </a:p>
          <a:p>
            <a:endParaRPr lang="zh-HK" altLang="en-US" sz="1200" u="non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u="none" dirty="0" smtClean="0">
                <a:hlinkClick r:id="rId4"/>
              </a:rPr>
              <a:t>https://www.freepik.com/free-vector/intellectual-property-flat-icons-set_3887122.htm#page=1&amp;query=intellectual&amp;position=4</a:t>
            </a:r>
            <a:r>
              <a:rPr lang="en-US" altLang="zh-HK" sz="1200" u="none" dirty="0" smtClean="0"/>
              <a:t> </a:t>
            </a:r>
            <a:endParaRPr lang="zh-HK" altLang="en-US" sz="1200" u="none" dirty="0" smtClean="0"/>
          </a:p>
          <a:p>
            <a:endParaRPr lang="zh-HK" alt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032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zh-TW" altLang="en-US" dirty="0"/>
              <a:t>影片來源</a:t>
            </a:r>
            <a:r>
              <a:rPr lang="en-US" altLang="zh-TW" dirty="0"/>
              <a:t>:</a:t>
            </a:r>
            <a:r>
              <a:rPr lang="zh-TW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政府電視宣傳短片</a:t>
            </a:r>
            <a:r>
              <a:rPr lang="en-US" altLang="zh-TW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(30</a:t>
            </a:r>
            <a:r>
              <a:rPr lang="zh-TW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秒</a:t>
            </a:r>
            <a:r>
              <a:rPr lang="en-US" altLang="zh-TW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en-US" altLang="zh-TW" dirty="0"/>
              <a:t>https://</a:t>
            </a:r>
            <a:r>
              <a:rPr lang="en-US" altLang="zh-TW" dirty="0" smtClean="0"/>
              <a:t>www.ipd.gov.hk/chi/promotion_edu/pevideos.htm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endParaRPr lang="en-US" altLang="zh-HK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zh-TW" altLang="en-US" dirty="0"/>
              <a:t>教師進入網頁後，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請搜尋＜反網上侵權系列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青年篇＞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sz="1200" b="0" i="0" dirty="0" smtClean="0">
                <a:solidFill>
                  <a:srgbClr val="030303"/>
                </a:solidFill>
                <a:effectLst/>
                <a:latin typeface="Roboto"/>
              </a:rPr>
              <a:t>影片</a:t>
            </a:r>
            <a:r>
              <a:rPr lang="zh-TW" altLang="en-US" sz="1200" dirty="0" smtClean="0">
                <a:solidFill>
                  <a:srgbClr val="030303"/>
                </a:solidFill>
                <a:latin typeface="Roboto"/>
              </a:rPr>
              <a:t>提醒</a:t>
            </a:r>
            <a:r>
              <a:rPr lang="en-US" altLang="zh-TW" sz="1200" b="0" i="0" dirty="0" smtClean="0">
                <a:solidFill>
                  <a:srgbClr val="030303"/>
                </a:solidFill>
                <a:effectLst/>
                <a:latin typeface="Roboto"/>
              </a:rPr>
              <a:t>:  </a:t>
            </a:r>
            <a:r>
              <a:rPr lang="zh-TW" altLang="en-US" sz="1200" b="0" i="0" dirty="0" smtClean="0">
                <a:solidFill>
                  <a:srgbClr val="030303"/>
                </a:solidFill>
                <a:effectLst/>
                <a:latin typeface="Roboto"/>
              </a:rPr>
              <a:t>別再以為網上侵權沒人知道，非法上下載音樂、電影、劇集、軟件等版權作品都有紀錄，都要負上民事或刑事責任。</a:t>
            </a:r>
            <a:endParaRPr lang="en-US" altLang="zh-TW" sz="1200" b="0" i="0" dirty="0" smtClean="0">
              <a:solidFill>
                <a:srgbClr val="030303"/>
              </a:solidFill>
              <a:effectLst/>
              <a:latin typeface="Roboto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r>
              <a:rPr lang="zh-TW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https://www.freepik.com/free-vector/digital-device-mockup_4122511.htm</a:t>
            </a:r>
            <a:endParaRPr lang="zh-HK" alt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endParaRPr lang="zh-TW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228600" algn="l"/>
              </a:tabLst>
              <a:defRPr/>
            </a:pPr>
            <a:endParaRPr lang="zh-HK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737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b="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學生</a:t>
            </a:r>
            <a:r>
              <a:rPr lang="zh-TW" altLang="en-US" sz="1200" b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可以</a:t>
            </a:r>
            <a:r>
              <a:rPr lang="zh-TW" altLang="zh-HK" sz="1200" b="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瀏覽知識產權署製作的《漫【話】知識產權</a:t>
            </a:r>
            <a:r>
              <a:rPr lang="en-US" altLang="zh-HK" sz="1200" b="0" dirty="0" smtClean="0">
                <a:effectLst/>
                <a:latin typeface="Times New Roman" panose="02020603050405020304" pitchFamily="18" charset="0"/>
                <a:ea typeface="+mn-ea"/>
              </a:rPr>
              <a:t>II</a:t>
            </a:r>
            <a:r>
              <a:rPr lang="zh-TW" altLang="zh-HK" sz="1200" b="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》</a:t>
            </a:r>
            <a:r>
              <a:rPr lang="zh-TW" altLang="en-US" sz="1200" b="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後進行反思</a:t>
            </a:r>
            <a:endParaRPr lang="en-US" altLang="zh-TW" sz="1200" b="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HK" b="0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讓學生明白複印書籍都有機會是侵犯版權的行為</a:t>
            </a:r>
            <a:endParaRPr lang="en-US" altLang="zh-TW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TW" altLang="en-US" dirty="0" smtClean="0"/>
              <a:t>讓學生明白從網上非法上載或下載音樂和電影都屬侵犯版權的行為</a:t>
            </a:r>
            <a:endParaRPr lang="en-US" altLang="zh-TW" dirty="0" smtClean="0"/>
          </a:p>
          <a:p>
            <a:pPr marL="228600" indent="-228600">
              <a:buAutoNum type="arabicPeriod"/>
            </a:pPr>
            <a:endParaRPr lang="en-US" altLang="zh-HK" dirty="0" smtClean="0"/>
          </a:p>
          <a:p>
            <a:r>
              <a:rPr lang="zh-TW" altLang="en-US" sz="12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漫畫來源</a:t>
            </a:r>
            <a:r>
              <a:rPr lang="en-US" altLang="zh-TW" sz="12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zh-TW" altLang="zh-HK" sz="12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知識產權署《漫【話】知識產權</a:t>
            </a:r>
            <a:r>
              <a:rPr lang="en-US" altLang="zh-HK" sz="1200" dirty="0" smtClean="0">
                <a:effectLst/>
                <a:latin typeface="Times New Roman" panose="02020603050405020304" pitchFamily="18" charset="0"/>
                <a:ea typeface="+mn-ea"/>
              </a:rPr>
              <a:t>II</a:t>
            </a:r>
            <a:r>
              <a:rPr lang="zh-TW" altLang="zh-HK" sz="12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》</a:t>
            </a:r>
            <a:endParaRPr lang="en-US" altLang="zh-TW" sz="12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altLang="zh-TW" sz="12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https://www.ipd.gov.hk/chi/promotion_edu/educational_corner/comics_2/index.html</a:t>
            </a:r>
            <a:endParaRPr lang="en-US" altLang="zh-TW" sz="1200" kern="100" dirty="0" smtClean="0"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865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altLang="zh-HK" sz="1200" u="none" kern="100" dirty="0" smtClean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zh-TW" altLang="en-US" dirty="0" smtClean="0"/>
              <a:t>教師可以引述其他侵櫂行為（例如生產及販賣冒牌貨品，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報章上的文章、電視節目、流行歌曲、電影及時裝設計、</a:t>
            </a:r>
            <a:r>
              <a:rPr lang="zh-TW" altLang="en-US" dirty="0" smtClean="0"/>
              <a:t>論文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zh-TW" altLang="en-US" dirty="0" smtClean="0"/>
              <a:t>的抄襲，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均與知識產權有關。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dirty="0" smtClean="0"/>
              <a:t>探討侵權背後代表的不公平和不尊重。</a:t>
            </a:r>
            <a:endParaRPr lang="en-US" altLang="zh-TW" dirty="0" smtClean="0"/>
          </a:p>
          <a:p>
            <a:pPr algn="l"/>
            <a:endParaRPr lang="en-US" altLang="zh-TW" dirty="0" smtClean="0"/>
          </a:p>
          <a:p>
            <a:pPr algn="l"/>
            <a:r>
              <a:rPr lang="zh-TW" altLang="en-US" dirty="0" smtClean="0"/>
              <a:t>學生可以思考若自己努力完成的音樂</a:t>
            </a:r>
            <a:r>
              <a:rPr lang="en-US" altLang="zh-TW" dirty="0" smtClean="0"/>
              <a:t>/</a:t>
            </a:r>
            <a:r>
              <a:rPr lang="zh-TW" altLang="en-US" dirty="0" smtClean="0"/>
              <a:t>文學創作給同學運用，並宣稱作品是屬於他的，自己內心會有甚麼感受。透過代入角色，學生應能體會不公平的情況對個人、社會發展等均不同層面的影響。</a:t>
            </a:r>
            <a:endParaRPr lang="en-US" altLang="zh-TW" dirty="0" smtClean="0"/>
          </a:p>
          <a:p>
            <a:pPr algn="l"/>
            <a:endParaRPr lang="en-US" altLang="zh-TW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遇上他人盜用了自己的心血，會心有不甘</a:t>
            </a:r>
            <a:endParaRPr lang="en-US" altLang="zh-TW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在商業上遇上被人抄襲概念或盜版，個人利益會被剝削</a:t>
            </a:r>
            <a:endParaRPr lang="en-US" altLang="zh-TW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 smtClean="0"/>
              <a:t>創作人面對自己的心血不斷被盜用，會打擊創作的動力。長遠而言，社會上創作的氣氛不被鼓勵，削弱創造力</a:t>
            </a:r>
            <a:r>
              <a:rPr lang="en-US" altLang="zh-TW" dirty="0" smtClean="0"/>
              <a:t>,</a:t>
            </a:r>
            <a:r>
              <a:rPr lang="zh-TW" altLang="en-US" dirty="0" smtClean="0"/>
              <a:t>因此，我們不能忽視侵權的嚴重性。</a:t>
            </a:r>
            <a:endParaRPr lang="en-US" altLang="zh-TW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盜版如同盜竊，盜版者只想不勞而獲，一旦視之為理所當然，</a:t>
            </a:r>
            <a:r>
              <a:rPr lang="zh-TW" altLang="en-US" b="1" u="sng" dirty="0" smtClean="0"/>
              <a:t>就會建立扭曲了的價值觀</a:t>
            </a:r>
            <a:endParaRPr lang="en-US" altLang="zh-TW" b="1" u="sng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algn="l"/>
            <a:r>
              <a:rPr lang="zh-TW" altLang="en-US" dirty="0" smtClean="0"/>
              <a:t>學生需要明白侵權條例的訂定與誠信有直接的關係，為</a:t>
            </a:r>
            <a:r>
              <a:rPr lang="zh-TW" altLang="en-US" b="1" u="sng" dirty="0" smtClean="0"/>
              <a:t>保持社會的公平、公正</a:t>
            </a:r>
            <a:r>
              <a:rPr lang="zh-TW" altLang="en-US" dirty="0" smtClean="0"/>
              <a:t>，而法規</a:t>
            </a:r>
            <a:r>
              <a:rPr lang="en-US" altLang="zh-TW" dirty="0" smtClean="0"/>
              <a:t>(</a:t>
            </a:r>
            <a:r>
              <a:rPr lang="zh-TW" altLang="en-US" dirty="0" smtClean="0"/>
              <a:t>如盜竊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的罰則亦可以對欠缺自控能力的人起阻嚇作用。</a:t>
            </a:r>
            <a:endParaRPr lang="en-US" altLang="zh-HK" sz="1200" u="none" kern="100" dirty="0" smtClean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社會上有一種謬誤，認為只要違規不被發現，便可以鋌而走險。</a:t>
            </a:r>
            <a:r>
              <a:rPr lang="zh-TW" altLang="en-US" dirty="0" smtClean="0"/>
              <a:t>然而，侵權者盜版的行為</a:t>
            </a: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不被發現絕對不是代表沒有違反法律。</a:t>
            </a: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在反思過程中，教師需要引導學生建立正確旳價值觀，讓學生認清</a:t>
            </a:r>
            <a:r>
              <a:rPr lang="zh-TW" altLang="en-US" sz="1200" b="1" u="sng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遵規守法是自律</a:t>
            </a:r>
            <a:r>
              <a:rPr lang="zh-TW" altLang="en-US" sz="1200" baseline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的行為，並幫助學生掌握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訂立規則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可以</a:t>
            </a:r>
            <a:r>
              <a:rPr lang="zh-TW" altLang="zh-HK" sz="12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保障</a:t>
            </a: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大眾</a:t>
            </a:r>
            <a:r>
              <a:rPr lang="zh-TW" altLang="zh-HK" sz="12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的權利</a:t>
            </a:r>
            <a:r>
              <a:rPr lang="zh-TW" altLang="en-US" sz="1200" b="1" u="sng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避免帶來混亂和不公平的現象。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因此學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生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應自小培養奉公守法的精神，去遵守法紀和履行義務去維繫社會的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公平、和諧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altLang="zh-TW" sz="1200" baseline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>
              <a:spcAft>
                <a:spcPts val="0"/>
              </a:spcAft>
            </a:pPr>
            <a:endParaRPr lang="en-US" altLang="zh-HK" sz="1200" u="none" kern="100" dirty="0" smtClean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HK" sz="1200" u="none" kern="100" dirty="0" smtClean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HK" sz="1200" u="sng" kern="100" dirty="0" smtClean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1200" u="sng" kern="100" dirty="0" smtClean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圖片來源</a:t>
            </a:r>
            <a:r>
              <a:rPr lang="en-US" altLang="zh-TW" sz="1200" u="sng" kern="100" dirty="0" smtClean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altLang="zh-HK" sz="1200" u="sng" kern="100" dirty="0" smtClean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https://www.freepik.com/free-vector/organic-flat-people-asking-questions-set_13404888.htm#page=2&amp;query=question&amp;position=0</a:t>
            </a:r>
            <a:endParaRPr lang="zh-TW" altLang="zh-HK" sz="12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0888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solidFill>
                  <a:srgbClr val="333333"/>
                </a:solidFill>
                <a:latin typeface="Lato"/>
                <a:ea typeface="新細明體"/>
              </a:rPr>
              <a:t>學生四人一組，討論其中一個常見</a:t>
            </a:r>
            <a:r>
              <a:rPr lang="zh-TW" altLang="en-US" sz="1200" baseline="0" dirty="0" smtClean="0">
                <a:solidFill>
                  <a:srgbClr val="333333"/>
                </a:solidFill>
                <a:latin typeface="Lato"/>
                <a:ea typeface="新細明體"/>
              </a:rPr>
              <a:t>藉口</a:t>
            </a:r>
            <a:r>
              <a:rPr lang="en-US" altLang="zh-TW" sz="1200" baseline="0" dirty="0" smtClean="0">
                <a:solidFill>
                  <a:srgbClr val="333333"/>
                </a:solidFill>
                <a:latin typeface="Lato"/>
                <a:ea typeface="新細明體"/>
              </a:rPr>
              <a:t>(</a:t>
            </a:r>
            <a:r>
              <a:rPr lang="zh-TW" altLang="en-US" sz="1200" dirty="0" smtClean="0">
                <a:solidFill>
                  <a:srgbClr val="333333"/>
                </a:solidFill>
                <a:latin typeface="Lato"/>
                <a:ea typeface="新細明體"/>
              </a:rPr>
              <a:t>約</a:t>
            </a:r>
            <a:r>
              <a:rPr lang="en-US" altLang="zh-TW" sz="1200" dirty="0" smtClean="0">
                <a:solidFill>
                  <a:srgbClr val="333333"/>
                </a:solidFill>
                <a:latin typeface="Lato"/>
                <a:ea typeface="新細明體"/>
              </a:rPr>
              <a:t>3</a:t>
            </a:r>
            <a:r>
              <a:rPr lang="zh-TW" altLang="en-US" sz="1200" dirty="0" smtClean="0">
                <a:solidFill>
                  <a:srgbClr val="333333"/>
                </a:solidFill>
                <a:latin typeface="Lato"/>
                <a:ea typeface="新細明體"/>
              </a:rPr>
              <a:t>分鐘</a:t>
            </a:r>
            <a:r>
              <a:rPr lang="en-US" altLang="zh-TW" sz="1200" dirty="0" smtClean="0">
                <a:solidFill>
                  <a:srgbClr val="333333"/>
                </a:solidFill>
                <a:latin typeface="Lato"/>
                <a:ea typeface="新細明體"/>
              </a:rPr>
              <a:t>)</a:t>
            </a:r>
            <a:r>
              <a:rPr lang="zh-TW" altLang="en-US" sz="1200" dirty="0" smtClean="0">
                <a:solidFill>
                  <a:srgbClr val="333333"/>
                </a:solidFill>
                <a:latin typeface="Lato"/>
                <a:ea typeface="新細明體"/>
              </a:rPr>
              <a:t>之後進行匯報</a:t>
            </a:r>
            <a:endParaRPr lang="en-US" altLang="zh-TW" sz="1200" dirty="0">
              <a:solidFill>
                <a:srgbClr val="333333"/>
              </a:solidFill>
              <a:latin typeface="Lato"/>
              <a:ea typeface="新細明體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rgbClr val="333333"/>
              </a:solidFill>
              <a:latin typeface="Lato"/>
              <a:ea typeface="新細明體"/>
            </a:endParaRPr>
          </a:p>
          <a:p>
            <a:endParaRPr lang="en-US" altLang="zh-TW" b="0" dirty="0" smtClean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endParaRPr lang="en-US" altLang="zh-TW" sz="1200" dirty="0" smtClean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hlinkClick r:id="rId3"/>
              </a:rPr>
              <a:t>https://www.freepik.com/premium-vector/group-therapy-illustration_9989903.htm#page=2&amp;query=group%20discussion&amp;position=27</a:t>
            </a:r>
            <a:r>
              <a:rPr lang="en-US" altLang="zh-HK" sz="1200" dirty="0" smtClean="0"/>
              <a:t> </a:t>
            </a:r>
            <a:endParaRPr lang="zh-HK" altLang="en-US" sz="1200" dirty="0" smtClean="0"/>
          </a:p>
          <a:p>
            <a:endParaRPr lang="en-US" altLang="zh-TW" b="0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8261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參考答案</a:t>
            </a:r>
            <a:r>
              <a:rPr lang="en-US" altLang="zh-TW" dirty="0"/>
              <a:t> ( </a:t>
            </a:r>
            <a:r>
              <a:rPr lang="zh-TW" altLang="en-US" dirty="0"/>
              <a:t>見</a:t>
            </a:r>
            <a:r>
              <a:rPr lang="en-US" altLang="zh-TW" dirty="0"/>
              <a:t>PPT </a:t>
            </a:r>
            <a:r>
              <a:rPr lang="en-US" altLang="zh-TW" dirty="0" smtClean="0"/>
              <a:t>11)</a:t>
            </a:r>
          </a:p>
          <a:p>
            <a:endParaRPr lang="en-US" altLang="zh-HK" dirty="0" smtClean="0"/>
          </a:p>
          <a:p>
            <a:r>
              <a:rPr lang="zh-TW" altLang="en-US" dirty="0" smtClean="0"/>
              <a:t>活動旨在讓學生明白以不同理由侵權都是犯法的行為，我們在做任何決定前，都應以正確的價值觀作出判斷。</a:t>
            </a:r>
            <a:endParaRPr lang="en-US" altLang="zh-TW" dirty="0" smtClean="0"/>
          </a:p>
          <a:p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>
                <a:hlinkClick r:id="rId3"/>
              </a:rPr>
              <a:t>圖片來源</a:t>
            </a:r>
            <a:endParaRPr lang="en-US" altLang="zh-TW" sz="1200" dirty="0" smtClean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sz="1200" dirty="0" smtClean="0">
                <a:hlinkClick r:id="rId3"/>
              </a:rPr>
              <a:t>https://www.freepik.com/free-vector/pack-flat-people-asking-questions_13404913.htm#page=1&amp;query=thinking&amp;position=24</a:t>
            </a:r>
            <a:r>
              <a:rPr lang="en-US" altLang="zh-HK" sz="1200" dirty="0" smtClean="0"/>
              <a:t> </a:t>
            </a:r>
            <a:endParaRPr lang="zh-HK" altLang="en-US" sz="1200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979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「我承諾」行動</a:t>
            </a:r>
            <a:r>
              <a:rPr lang="en-US" altLang="zh-TW" dirty="0" smtClean="0"/>
              <a:t>: https://www.ipd.gov.hk/chi/promotion_edu/i_pledge.htm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136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24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669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032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46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504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872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00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617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404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946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8408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B94F5-C0B3-499A-AE5D-35AC3082E258}" type="datetimeFigureOut">
              <a:rPr lang="zh-HK" altLang="en-US" smtClean="0"/>
              <a:t>13/12/2021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F9FE5-37E6-4BF2-A6EC-C8271277269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07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pd.gov.hk/chi/promotion_edu/pevideo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d.gov.hk/chi/promotion_edu/educational_corner/comics_2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FD2F56-4E8D-4111-8098-2B4C93FEB348}"/>
              </a:ext>
            </a:extLst>
          </p:cNvPr>
          <p:cNvSpPr txBox="1"/>
          <p:nvPr/>
        </p:nvSpPr>
        <p:spPr>
          <a:xfrm>
            <a:off x="0" y="520838"/>
            <a:ext cx="9144000" cy="20915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800" b="1" dirty="0">
                <a:solidFill>
                  <a:srgbClr val="00B0F0"/>
                </a:solidFill>
                <a:ea typeface="新細明體"/>
                <a:cs typeface="新細明體" panose="02020500000000000000" pitchFamily="18" charset="-120"/>
              </a:rPr>
              <a:t>  </a:t>
            </a:r>
            <a:r>
              <a:rPr lang="zh-TW" altLang="zh-HK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生活事件事例</a:t>
            </a: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HK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尊重知識產權」</a:t>
            </a:r>
            <a:endParaRPr lang="en-HK" altLang="zh-HK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5C22517-8B58-4FAB-A54C-2055F9AE4994}"/>
              </a:ext>
            </a:extLst>
          </p:cNvPr>
          <p:cNvSpPr txBox="1"/>
          <p:nvPr/>
        </p:nvSpPr>
        <p:spPr>
          <a:xfrm>
            <a:off x="374392" y="4211479"/>
            <a:ext cx="4279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價值觀教育</a:t>
            </a: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高中</a:t>
            </a: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教育局 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德育、公民及國民教育組製作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  <a:p>
            <a:r>
              <a:rPr lang="en-US" altLang="zh-TW" sz="2400" b="1" dirty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2021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年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月</a:t>
            </a:r>
            <a:endParaRPr lang="en-US" altLang="zh-TW" sz="2400" b="1" dirty="0">
              <a:ln w="10160">
                <a:noFill/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58FA8C3-9A22-4BBA-BD2C-09F38761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66" y="6502179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pic>
        <p:nvPicPr>
          <p:cNvPr id="1026" name="Picture 2" descr="Thief stealing an idea illustrated">
            <a:extLst>
              <a:ext uri="{FF2B5EF4-FFF2-40B4-BE49-F238E27FC236}">
                <a16:creationId xmlns:a16="http://schemas.microsoft.com/office/drawing/2014/main" id="{2AFF0116-23AD-4E02-B9C8-E754997D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42" y="2761414"/>
            <a:ext cx="3219450" cy="35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2119-72AC-4D11-B1AB-F8E2139E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857" y="327480"/>
            <a:ext cx="2207933" cy="662782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總結 </a:t>
            </a:r>
            <a:endParaRPr lang="zh-HK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BDA49E-9075-41C1-82AF-01583C69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629508"/>
            <a:ext cx="7928672" cy="5029200"/>
          </a:xfrm>
        </p:spPr>
        <p:txBody>
          <a:bodyPr>
            <a:normAutofit/>
          </a:bodyPr>
          <a:lstStyle/>
          <a:p>
            <a:pPr marL="539750" marR="76200" indent="-53975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重視個人對金錢、產業或財富的擁有權時，也應當</a:t>
            </a:r>
            <a:r>
              <a:rPr lang="zh-TW" altLang="zh-HK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尊重別人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擁有的權利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。因此，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我們應以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態度對待知識產權。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9750" marR="76200" indent="-53975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zh-HK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zh-HK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知識產權</a:t>
            </a:r>
            <a:r>
              <a:rPr lang="zh-TW" altLang="zh-HK" dirty="0">
                <a:solidFill>
                  <a:srgbClr val="FF3BD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包含了</a:t>
            </a:r>
            <a:r>
              <a:rPr lang="zh-TW" altLang="zh-HK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遵守法規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原創的精神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39750" marR="76200" indent="-539750" algn="just" hangingPunc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應身體力行</a:t>
            </a:r>
            <a:r>
              <a:rPr lang="zh-TW" altLang="zh-HK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zh-HK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知識產權</a:t>
            </a:r>
            <a:r>
              <a:rPr lang="zh-TW" altLang="zh-HK" dirty="0">
                <a:solidFill>
                  <a:srgbClr val="FF3BD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dirty="0">
              <a:solidFill>
                <a:srgbClr val="FF3BD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8F936A9-3C5F-40CA-8ACA-07EDCF10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804" y="6502272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70" y="4766060"/>
            <a:ext cx="2499903" cy="11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10C7DA12-23F8-4A60-BD0E-4069F36E3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29371"/>
              </p:ext>
            </p:extLst>
          </p:nvPr>
        </p:nvGraphicFramePr>
        <p:xfrm>
          <a:off x="1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977036116"/>
                    </a:ext>
                  </a:extLst>
                </a:gridCol>
                <a:gridCol w="1916130">
                  <a:extLst>
                    <a:ext uri="{9D8B030D-6E8A-4147-A177-3AD203B41FA5}">
                      <a16:colId xmlns:a16="http://schemas.microsoft.com/office/drawing/2014/main" val="1143203038"/>
                    </a:ext>
                  </a:extLst>
                </a:gridCol>
                <a:gridCol w="6770669">
                  <a:extLst>
                    <a:ext uri="{9D8B030D-6E8A-4147-A177-3AD203B41FA5}">
                      <a16:colId xmlns:a16="http://schemas.microsoft.com/office/drawing/2014/main" val="2023938598"/>
                    </a:ext>
                  </a:extLst>
                </a:gridCol>
              </a:tblGrid>
              <a:tr h="474448">
                <a:tc>
                  <a:txBody>
                    <a:bodyPr/>
                    <a:lstStyle/>
                    <a:p>
                      <a:endParaRPr lang="zh-HK" altLang="en-US" sz="2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 </a:t>
                      </a:r>
                      <a:r>
                        <a:rPr lang="zh-TW" altLang="en-US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侵</a:t>
                      </a:r>
                      <a:r>
                        <a:rPr lang="zh-TW" altLang="en-US" sz="2400" b="1" kern="1200" dirty="0" smtClean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權藉口</a:t>
                      </a:r>
                      <a:endParaRPr lang="zh-HK" altLang="en-US" sz="2400" b="1" kern="1200" dirty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 </a:t>
                      </a:r>
                      <a:r>
                        <a:rPr lang="zh-TW" altLang="en-US" sz="2400" dirty="0" smtClean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正確觀點</a:t>
                      </a:r>
                      <a:endParaRPr lang="zh-HK" altLang="en-US" sz="2400" dirty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59151"/>
                  </a:ext>
                </a:extLst>
              </a:tr>
              <a:tr h="136008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參考書實在太貴了，學生哪有這麼多金錢購買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?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這是關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乎</a:t>
                      </a: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誠信和個人操守的問題。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書本的價錢太貴並不是侵權理由，作者也是花了很多時間和心血寫作以及做有關的研究，才可以出版參考書。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建議可以向擁有者合法借用（如圖書館）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與師長商量辦法</a:t>
                      </a:r>
                      <a:endParaRPr lang="zh-TW" altLang="zh-HK" sz="16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984175"/>
                  </a:ext>
                </a:extLst>
              </a:tr>
              <a:tr h="2398185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少部份人侵權，不會影響作者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正版商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商的收入和利益。根本沒有人會追究。</a:t>
                      </a:r>
                      <a:endParaRPr lang="zh-HK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這是「應否」問題，而不是「多少」問題。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因為侵權就如盜竊他人的財物，對付出心血的人並不公平，我們應設身處地以他人的角度去考慮。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人人都以為只是少部份人侵權，但實際上，那少部份人可能都已經為數不少，亦會影響其他人，從而對版權擁有人的權利有明顯的影響。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沒有人發現、追究不代表侵權正確，明知不對仍做，自己的良心都會受到責備。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法律層面上，版權擁有人有酌情權決定是否追究任何民事侵權行為，不應認為版權擁有人一定不會追究有關侵權行為而覺得沒關係。</a:t>
                      </a:r>
                      <a:endParaRPr lang="zh-HK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347389"/>
                  </a:ext>
                </a:extLst>
              </a:tr>
              <a:tr h="2625281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從網上下載到精彩的音樂和影片，都想跟自己的朋友分享，難道我把要把分享的音樂和電影都購買下來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分享給人的應屬於自己的東西，把不屬於個人的音樂和電影分享出去，等於盜竊後再把賊贓送給人，對朋友有欠尊重。建議購買正版的電影</a:t>
                      </a:r>
                      <a:r>
                        <a:rPr lang="en-US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DVD</a:t>
                      </a: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或音樂</a:t>
                      </a:r>
                      <a:r>
                        <a:rPr lang="en-US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CD</a:t>
                      </a: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送給朋友。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創作者需要付出時間、努力創作作品，他們理應得到合理回報才能鼓勵他們繼續創作。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因下載</a:t>
                      </a:r>
                      <a:r>
                        <a:rPr lang="en-US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即複製</a:t>
                      </a:r>
                      <a:r>
                        <a:rPr lang="en-US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也是作品的版權所限制的作為，所以建議從合法途徑收聽或觀看或下載版權作品。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法律層面上，市民一般購買電影</a:t>
                      </a:r>
                      <a:r>
                        <a:rPr lang="en-US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DVD</a:t>
                      </a: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，音樂</a:t>
                      </a:r>
                      <a:r>
                        <a:rPr lang="en-US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CD</a:t>
                      </a: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或其電子檔案，購買的只是物品的擁有權，並不會擁有該電影或音樂的版權，所以購買亦不代表可以把電影或音樂檔案分享給朋友</a:t>
                      </a:r>
                      <a:r>
                        <a:rPr lang="zh-TW" altLang="zh-HK" sz="16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zh-HK" sz="1600" kern="12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073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1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60"/>
            <a:ext cx="9436100" cy="7302499"/>
          </a:xfrm>
          <a:prstGeom prst="rect">
            <a:avLst/>
          </a:prstGeom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4013201" y="6403784"/>
            <a:ext cx="5008690" cy="358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Aft>
                <a:spcPts val="600"/>
              </a:spcAft>
            </a:pPr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</a:t>
            </a:r>
            <a:r>
              <a:rPr lang="zh-TW" altLang="en-US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https</a:t>
            </a:r>
            <a:r>
              <a:rPr lang="en-US" altLang="zh-HK" sz="105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33943"/>
              </p:ext>
            </p:extLst>
          </p:nvPr>
        </p:nvGraphicFramePr>
        <p:xfrm>
          <a:off x="600363" y="1655781"/>
          <a:ext cx="8015202" cy="4237834"/>
        </p:xfrm>
        <a:graphic>
          <a:graphicData uri="http://schemas.openxmlformats.org/drawingml/2006/table">
            <a:tbl>
              <a:tblPr/>
              <a:tblGrid>
                <a:gridCol w="1760692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54510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50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活動概要：</a:t>
                      </a:r>
                      <a:r>
                        <a:rPr lang="en-US" altLang="zh-TW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2800" b="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通過觀看短片、漫畫及小組討論，讓學生反</a:t>
                      </a: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思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知識產權的重要，並</a:t>
                      </a: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遵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守有關</a:t>
                      </a: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知識產權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</a:t>
                      </a: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法規。</a:t>
                      </a:r>
                      <a:endParaRPr lang="zh-TW" altLang="en-US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學習目標：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514350" lvl="0" indent="-5143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讓學生</a:t>
                      </a:r>
                      <a:r>
                        <a:rPr lang="zh-TW" altLang="zh-HK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認識</a:t>
                      </a: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並尊重知識產權。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培養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</a:t>
                      </a: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遵規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守</a:t>
                      </a: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法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的精神。</a:t>
                      </a:r>
                      <a:endParaRPr lang="en-US" altLang="zh-TW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1163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價值觀和</a:t>
                      </a:r>
                      <a:endParaRPr lang="en-US" altLang="zh-TW" sz="2800" b="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態度：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尊重他人</a:t>
                      </a:r>
                      <a:r>
                        <a:rPr lang="zh-TW" altLang="zh-HK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、守法精神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、承擔社會責任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2274510" y="692285"/>
            <a:ext cx="443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學習重點</a:t>
            </a:r>
            <a:endParaRPr lang="zh-HK" altLang="en-US" sz="3200" spc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61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365126"/>
            <a:ext cx="823657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假如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是藝術家，你創作多時的心血被盜，你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有什麼感受？</a:t>
            </a:r>
            <a:endParaRPr lang="zh-HK" altLang="en-US" sz="32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7">
            <a:extLst>
              <a:ext uri="{FF2B5EF4-FFF2-40B4-BE49-F238E27FC236}">
                <a16:creationId xmlns:a16="http://schemas.microsoft.com/office/drawing/2014/main" id="{03F7B429-FA11-4A9D-AE35-D26C8116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879" y="6372227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9" y="2337438"/>
            <a:ext cx="6073596" cy="282368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02" y="3097285"/>
            <a:ext cx="3979521" cy="37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D14E6DB-5A14-4216-9D56-4BF132BC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857"/>
            <a:ext cx="9063990" cy="809865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：反網上侵權系列</a:t>
            </a:r>
            <a: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青年篇</a:t>
            </a:r>
            <a:endParaRPr lang="zh-HK" altLang="en-US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3F7B429-FA11-4A9D-AE35-D26C8116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879" y="6372227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04694B4-AF3F-4229-BCA9-01081C33F012}"/>
              </a:ext>
            </a:extLst>
          </p:cNvPr>
          <p:cNvSpPr txBox="1"/>
          <p:nvPr/>
        </p:nvSpPr>
        <p:spPr>
          <a:xfrm>
            <a:off x="302626" y="5991353"/>
            <a:ext cx="6311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影片來源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政府電視宣傳短片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https://www.ipd.gov.hk/chi/promotion_edu/pevideos.htm</a:t>
            </a:r>
          </a:p>
          <a:p>
            <a:endParaRPr lang="zh-TW" altLang="en-US" sz="1400" b="1" i="0" dirty="0">
              <a:solidFill>
                <a:srgbClr val="1F60A9"/>
              </a:solidFill>
              <a:effectLst/>
              <a:latin typeface="Arial" panose="020B0604020202020204" pitchFamily="34" charset="0"/>
            </a:endParaRPr>
          </a:p>
          <a:p>
            <a:endParaRPr lang="zh-HK" alt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5" y="1971220"/>
            <a:ext cx="7026542" cy="3233176"/>
          </a:xfrm>
          <a:prstGeom prst="rect">
            <a:avLst/>
          </a:prstGeom>
        </p:spPr>
      </p:pic>
      <p:pic>
        <p:nvPicPr>
          <p:cNvPr id="10" name="圖片 2">
            <a:hlinkClick r:id="rId4"/>
            <a:extLst>
              <a:ext uri="{FF2B5EF4-FFF2-40B4-BE49-F238E27FC236}">
                <a16:creationId xmlns:a16="http://schemas.microsoft.com/office/drawing/2014/main" id="{B49126C0-22EF-419F-A4D2-4D237A0DFC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0" t="15507" r="15749" b="16000"/>
          <a:stretch/>
        </p:blipFill>
        <p:spPr>
          <a:xfrm>
            <a:off x="1672683" y="2123876"/>
            <a:ext cx="5413917" cy="2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35DD61-42CD-4DA3-9157-9FF3BDAB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20614"/>
            <a:ext cx="8024696" cy="2608385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漫畫</a:t>
            </a:r>
            <a:r>
              <a:rPr lang="en-US" altLang="zh-TW" sz="49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9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觀看</a:t>
            </a:r>
            <a:r>
              <a:rPr lang="zh-TW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知識產權</a:t>
            </a:r>
            <a:r>
              <a:rPr lang="zh-TW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署製作</a:t>
            </a:r>
            <a:r>
              <a:rPr lang="zh-TW" altLang="zh-HK" sz="3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HK" sz="3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《</a:t>
            </a:r>
            <a:r>
              <a:rPr lang="zh-TW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漫【話】知識產權</a:t>
            </a:r>
            <a:r>
              <a:rPr lang="en-US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II</a:t>
            </a:r>
            <a:r>
              <a:rPr lang="zh-TW" altLang="zh-HK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》</a:t>
            </a:r>
            <a:r>
              <a:rPr lang="en-US" altLang="zh-TW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/>
            </a:r>
            <a:br>
              <a:rPr lang="en-US" altLang="zh-TW" sz="3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</a:br>
            <a:r>
              <a:rPr lang="zh-TW" alt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後進行反思討論</a:t>
            </a:r>
            <a:r>
              <a:rPr lang="zh-TW" alt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HK" altLang="en-US" sz="31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06B1CD-E153-43C6-A927-31D5F185A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8999"/>
            <a:ext cx="7886700" cy="2238009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非法下載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(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漫畫編號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4, 9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複印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	(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漫畫編號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12, 13, 15)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293" y="5887843"/>
            <a:ext cx="8263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漫畫來源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知識產權署《漫【話】知識產權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II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https://www.ipd.gov.hk/chi/promotion_edu/educational_corner/comics_2/index.html</a:t>
            </a:r>
          </a:p>
        </p:txBody>
      </p:sp>
    </p:spTree>
    <p:extLst>
      <p:ext uri="{BB962C8B-B14F-4D97-AF65-F5344CB8AC3E}">
        <p14:creationId xmlns:p14="http://schemas.microsoft.com/office/powerpoint/2010/main" val="10046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836450D-0E3E-43C0-9F5E-EB61068D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19" y="193728"/>
            <a:ext cx="7886700" cy="761147"/>
          </a:xfrm>
        </p:spPr>
        <p:txBody>
          <a:bodyPr/>
          <a:lstStyle/>
          <a:p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反思問題</a:t>
            </a:r>
            <a:endParaRPr lang="zh-HK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84A57A0-ACCC-4B5A-B7EB-53C7D4AF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84" y="1003039"/>
            <a:ext cx="6511123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生活中還有哪些都是侵權的行為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如果人人都不尊重知識產權，會有什麼後果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 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被發現，你認為是否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侵權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61EE715-05E2-4B51-8A18-CC6254432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915" y="6407691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grpSp>
        <p:nvGrpSpPr>
          <p:cNvPr id="8" name="群組 20"/>
          <p:cNvGrpSpPr/>
          <p:nvPr/>
        </p:nvGrpSpPr>
        <p:grpSpPr>
          <a:xfrm>
            <a:off x="-53638" y="5496319"/>
            <a:ext cx="1780666" cy="936000"/>
            <a:chOff x="65516" y="4330067"/>
            <a:chExt cx="1780666" cy="936000"/>
          </a:xfrm>
        </p:grpSpPr>
        <p:sp>
          <p:nvSpPr>
            <p:cNvPr id="9" name="圓角矩形 5"/>
            <p:cNvSpPr/>
            <p:nvPr/>
          </p:nvSpPr>
          <p:spPr>
            <a:xfrm rot="20802352">
              <a:off x="910182" y="4330067"/>
              <a:ext cx="936000" cy="936000"/>
            </a:xfrm>
            <a:prstGeom prst="roundRect">
              <a:avLst/>
            </a:prstGeom>
            <a:solidFill>
              <a:srgbClr val="FEADA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0" name="文字方塊 6"/>
            <p:cNvSpPr txBox="1"/>
            <p:nvPr/>
          </p:nvSpPr>
          <p:spPr>
            <a:xfrm>
              <a:off x="65516" y="4497156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負責任</a:t>
              </a:r>
              <a:endParaRPr lang="zh-HK" altLang="en-US" sz="4000" b="1" dirty="0">
                <a:solidFill>
                  <a:srgbClr val="723B8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" name="群組 18"/>
          <p:cNvGrpSpPr/>
          <p:nvPr/>
        </p:nvGrpSpPr>
        <p:grpSpPr>
          <a:xfrm rot="20694134">
            <a:off x="2116031" y="5281022"/>
            <a:ext cx="1840388" cy="1125831"/>
            <a:chOff x="2813550" y="4654704"/>
            <a:chExt cx="1962643" cy="936000"/>
          </a:xfrm>
        </p:grpSpPr>
        <p:sp>
          <p:nvSpPr>
            <p:cNvPr id="12" name="圓角矩形 11"/>
            <p:cNvSpPr/>
            <p:nvPr/>
          </p:nvSpPr>
          <p:spPr>
            <a:xfrm rot="17540378">
              <a:off x="3083298" y="4654704"/>
              <a:ext cx="936000" cy="936000"/>
            </a:xfrm>
            <a:prstGeom prst="roundRect">
              <a:avLst/>
            </a:prstGeom>
            <a:solidFill>
              <a:srgbClr val="BEFEF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文字方塊 15"/>
            <p:cNvSpPr txBox="1"/>
            <p:nvPr/>
          </p:nvSpPr>
          <p:spPr>
            <a:xfrm rot="1120496">
              <a:off x="2813550" y="4817320"/>
              <a:ext cx="1962643" cy="588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尊重</a:t>
              </a:r>
              <a:endParaRPr lang="zh-HK" altLang="en-US" sz="4000" b="1" dirty="0">
                <a:solidFill>
                  <a:srgbClr val="723B8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4" name="群組 19"/>
          <p:cNvGrpSpPr/>
          <p:nvPr/>
        </p:nvGrpSpPr>
        <p:grpSpPr>
          <a:xfrm>
            <a:off x="3860138" y="5375938"/>
            <a:ext cx="2236510" cy="995356"/>
            <a:chOff x="1901576" y="3451580"/>
            <a:chExt cx="2236510" cy="995356"/>
          </a:xfrm>
        </p:grpSpPr>
        <p:sp>
          <p:nvSpPr>
            <p:cNvPr id="15" name="圓角矩形 9"/>
            <p:cNvSpPr/>
            <p:nvPr/>
          </p:nvSpPr>
          <p:spPr>
            <a:xfrm rot="1347802">
              <a:off x="2373331" y="3451580"/>
              <a:ext cx="936000" cy="936000"/>
            </a:xfrm>
            <a:prstGeom prst="roundRect">
              <a:avLst/>
            </a:prstGeom>
            <a:solidFill>
              <a:srgbClr val="FFD99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文字方塊 12"/>
            <p:cNvSpPr txBox="1"/>
            <p:nvPr/>
          </p:nvSpPr>
          <p:spPr>
            <a:xfrm>
              <a:off x="1901576" y="3739050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HK" sz="4000" b="1" dirty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遵規守法</a:t>
              </a:r>
              <a:endParaRPr lang="zh-HK" altLang="en-US" sz="4000" b="1" dirty="0">
                <a:solidFill>
                  <a:srgbClr val="723B8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群組 20"/>
          <p:cNvGrpSpPr/>
          <p:nvPr/>
        </p:nvGrpSpPr>
        <p:grpSpPr>
          <a:xfrm>
            <a:off x="6446056" y="5380347"/>
            <a:ext cx="1723549" cy="936000"/>
            <a:chOff x="2544935" y="4180440"/>
            <a:chExt cx="1403325" cy="936000"/>
          </a:xfrm>
        </p:grpSpPr>
        <p:sp>
          <p:nvSpPr>
            <p:cNvPr id="19" name="圓角矩形 5"/>
            <p:cNvSpPr/>
            <p:nvPr/>
          </p:nvSpPr>
          <p:spPr>
            <a:xfrm rot="20802352">
              <a:off x="2602947" y="4180440"/>
              <a:ext cx="936000" cy="936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20" name="文字方塊 6"/>
            <p:cNvSpPr txBox="1"/>
            <p:nvPr/>
          </p:nvSpPr>
          <p:spPr>
            <a:xfrm>
              <a:off x="2544935" y="4264019"/>
              <a:ext cx="14033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723B8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同理心</a:t>
              </a:r>
              <a:endParaRPr lang="zh-HK" altLang="en-US" sz="4000" b="1" dirty="0">
                <a:solidFill>
                  <a:srgbClr val="723B8C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21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92" y="3066473"/>
            <a:ext cx="2045891" cy="13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6B6E65-71C4-4AC2-9083-16B3FF49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endParaRPr lang="zh-HK" altLang="en-US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8C8CF9-49A0-426E-B031-97649663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097"/>
            <a:ext cx="7720871" cy="49829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en-US" altLang="zh-TW" b="1" dirty="0">
              <a:solidFill>
                <a:srgbClr val="9B20B0"/>
              </a:solidFill>
              <a:latin typeface="Lato"/>
              <a:ea typeface="新細明體"/>
            </a:endParaRPr>
          </a:p>
          <a:p>
            <a:pPr marL="0" indent="0" algn="just" hangingPunct="0">
              <a:buNone/>
            </a:pPr>
            <a:r>
              <a:rPr lang="zh-TW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坊間有一些侵犯版權的常見藉口，試以四人一組進行討論，指出當中的謬誤。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dirty="0">
              <a:solidFill>
                <a:srgbClr val="333333"/>
              </a:solidFill>
              <a:latin typeface="Lato"/>
              <a:ea typeface="新細明體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F216E97-C24F-4737-B639-4F152E14D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438" y="6513031"/>
            <a:ext cx="1350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HK" sz="1050" dirty="0" err="1"/>
              <a:t>Image:Freepik.com</a:t>
            </a:r>
            <a:endParaRPr lang="zh-HK" altLang="en-US" sz="1050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85" y="3603082"/>
            <a:ext cx="3800488" cy="25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10C7DA12-23F8-4A60-BD0E-4069F36E3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13346"/>
              </p:ext>
            </p:extLst>
          </p:nvPr>
        </p:nvGraphicFramePr>
        <p:xfrm>
          <a:off x="1" y="904008"/>
          <a:ext cx="9143999" cy="534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54">
                  <a:extLst>
                    <a:ext uri="{9D8B030D-6E8A-4147-A177-3AD203B41FA5}">
                      <a16:colId xmlns:a16="http://schemas.microsoft.com/office/drawing/2014/main" val="977036116"/>
                    </a:ext>
                  </a:extLst>
                </a:gridCol>
                <a:gridCol w="2244325">
                  <a:extLst>
                    <a:ext uri="{9D8B030D-6E8A-4147-A177-3AD203B41FA5}">
                      <a16:colId xmlns:a16="http://schemas.microsoft.com/office/drawing/2014/main" val="1143203038"/>
                    </a:ext>
                  </a:extLst>
                </a:gridCol>
                <a:gridCol w="6047620">
                  <a:extLst>
                    <a:ext uri="{9D8B030D-6E8A-4147-A177-3AD203B41FA5}">
                      <a16:colId xmlns:a16="http://schemas.microsoft.com/office/drawing/2014/main" val="2023938598"/>
                    </a:ext>
                  </a:extLst>
                </a:gridCol>
              </a:tblGrid>
              <a:tr h="749947">
                <a:tc>
                  <a:txBody>
                    <a:bodyPr/>
                    <a:lstStyle/>
                    <a:p>
                      <a:endParaRPr lang="zh-HK" altLang="en-US" sz="2400" b="1" kern="1200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A. </a:t>
                      </a:r>
                      <a:r>
                        <a:rPr lang="zh-TW" altLang="en-US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侵</a:t>
                      </a:r>
                      <a:r>
                        <a:rPr lang="zh-TW" altLang="en-US" sz="2400" b="1" kern="1200" dirty="0" smtClean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權藉口</a:t>
                      </a:r>
                      <a:endParaRPr lang="zh-HK" altLang="en-US" sz="2400" b="1" kern="1200" dirty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B. </a:t>
                      </a:r>
                      <a:r>
                        <a:rPr lang="zh-TW" altLang="en-US" sz="2400" dirty="0" smtClean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正確觀點</a:t>
                      </a:r>
                      <a:endParaRPr lang="zh-HK" altLang="en-US" sz="2400" dirty="0">
                        <a:solidFill>
                          <a:srgbClr val="FFFF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759151"/>
                  </a:ext>
                </a:extLst>
              </a:tr>
              <a:tr h="1059051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參考書實在太貴了，學生哪有這麼多金錢購買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?</a:t>
                      </a:r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zh-HK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984175"/>
                  </a:ext>
                </a:extLst>
              </a:tr>
              <a:tr h="1398001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少部份人侵權，不會影響作者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正版商 </a:t>
                      </a:r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 </a:t>
                      </a:r>
                      <a:r>
                        <a:rPr lang="zh-TW" altLang="en-US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生產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商的收入和利益。根本沒有人會追究。</a:t>
                      </a:r>
                      <a:endParaRPr lang="zh-HK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HK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950026"/>
                  </a:ext>
                </a:extLst>
              </a:tr>
              <a:tr h="1478086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從網上下載到精彩的音樂和影片，都想跟自己的朋友分享，難道我把要把分享的音樂和電影都購買下來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endParaRPr lang="zh-HK" altLang="en-US" sz="20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zh-HK" altLang="en-US" sz="20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347389"/>
                  </a:ext>
                </a:extLst>
              </a:tr>
            </a:tbl>
          </a:graphicData>
        </a:graphic>
      </p:graphicFrame>
      <p:pic>
        <p:nvPicPr>
          <p:cNvPr id="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75" y="3127664"/>
            <a:ext cx="934028" cy="27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7650" y="1085512"/>
            <a:ext cx="89563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同學可以二維碼登入知識產權處網頁，參加「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我承諾」行動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，一起保護知識產權。</a:t>
            </a:r>
            <a:endParaRPr lang="en-US" altLang="zh-TW" sz="28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HK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參加者</a:t>
            </a:r>
            <a:r>
              <a:rPr lang="zh-HK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義務</a:t>
            </a:r>
            <a:r>
              <a:rPr lang="en-US" altLang="zh-TW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承諾拒絕在互聯網上進行任何侵權行動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我承諾拒絕購買或使用盜版貨及冒牌貨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我承諾尊重別人的知識產權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 marL="360363" indent="-360363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我承諾支持及參與反網上侵權、反盜版及反冒牌的活動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                              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來源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HK" sz="1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知識產權署</a:t>
            </a:r>
            <a:endParaRPr lang="zh-TW" altLang="en-US" sz="1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8430" y="316071"/>
            <a:ext cx="86485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zh-HK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知識產權</a:t>
            </a:r>
            <a:r>
              <a:rPr lang="en-US" altLang="zh-TW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-- 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「我承諾」行動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276" y="1854953"/>
            <a:ext cx="1321718" cy="13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1558</Words>
  <Application>Microsoft Office PowerPoint</Application>
  <PresentationFormat>如螢幕大小 (4:3)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Lato</vt:lpstr>
      <vt:lpstr>Roboto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假如你是藝術家，你創作多時的心血被盜，你會有什麼感受？</vt:lpstr>
      <vt:lpstr>   影片：反網上侵權系列-青年篇</vt:lpstr>
      <vt:lpstr>漫畫  觀看知識產權署製作的《漫【話】知識產權II》 後進行反思討論。 </vt:lpstr>
      <vt:lpstr>反思問題</vt:lpstr>
      <vt:lpstr>小組討論</vt:lpstr>
      <vt:lpstr>PowerPoint 簡報</vt:lpstr>
      <vt:lpstr>PowerPoint 簡報</vt:lpstr>
      <vt:lpstr>       總結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LAM, Yuen-shan</cp:lastModifiedBy>
  <cp:revision>186</cp:revision>
  <dcterms:created xsi:type="dcterms:W3CDTF">2021-01-22T07:23:22Z</dcterms:created>
  <dcterms:modified xsi:type="dcterms:W3CDTF">2021-12-13T02:43:45Z</dcterms:modified>
</cp:coreProperties>
</file>