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8"/>
  </p:notesMasterIdLst>
  <p:sldIdLst>
    <p:sldId id="256" r:id="rId2"/>
    <p:sldId id="258" r:id="rId3"/>
    <p:sldId id="259" r:id="rId4"/>
    <p:sldId id="278" r:id="rId5"/>
    <p:sldId id="284" r:id="rId6"/>
    <p:sldId id="260" r:id="rId7"/>
    <p:sldId id="261" r:id="rId8"/>
    <p:sldId id="263" r:id="rId9"/>
    <p:sldId id="279" r:id="rId10"/>
    <p:sldId id="264" r:id="rId11"/>
    <p:sldId id="265" r:id="rId12"/>
    <p:sldId id="280" r:id="rId13"/>
    <p:sldId id="266" r:id="rId14"/>
    <p:sldId id="267" r:id="rId15"/>
    <p:sldId id="268" r:id="rId16"/>
    <p:sldId id="281" r:id="rId17"/>
    <p:sldId id="270" r:id="rId18"/>
    <p:sldId id="271" r:id="rId19"/>
    <p:sldId id="282" r:id="rId20"/>
    <p:sldId id="272" r:id="rId21"/>
    <p:sldId id="273" r:id="rId22"/>
    <p:sldId id="277" r:id="rId23"/>
    <p:sldId id="275" r:id="rId24"/>
    <p:sldId id="269" r:id="rId25"/>
    <p:sldId id="274" r:id="rId26"/>
    <p:sldId id="27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147" autoAdjust="0"/>
  </p:normalViewPr>
  <p:slideViewPr>
    <p:cSldViewPr snapToGrid="0">
      <p:cViewPr varScale="1">
        <p:scale>
          <a:sx n="68" d="100"/>
          <a:sy n="68" d="100"/>
        </p:scale>
        <p:origin x="2880" y="7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36570-970B-4AA4-99B0-885BD26A804D}" type="datetimeFigureOut">
              <a:rPr lang="zh-HK" altLang="en-US" smtClean="0"/>
              <a:t>7/12/2023</a:t>
            </a:fld>
            <a:endParaRPr lang="zh-HK"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22E5D-B2F4-4E1F-99CD-A481D5405240}" type="slidenum">
              <a:rPr lang="zh-HK" altLang="en-US" smtClean="0"/>
              <a:t>‹#›</a:t>
            </a:fld>
            <a:endParaRPr lang="zh-HK" altLang="en-US"/>
          </a:p>
        </p:txBody>
      </p:sp>
    </p:spTree>
    <p:extLst>
      <p:ext uri="{BB962C8B-B14F-4D97-AF65-F5344CB8AC3E}">
        <p14:creationId xmlns:p14="http://schemas.microsoft.com/office/powerpoint/2010/main" val="404957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sz="4000" dirty="0" smtClean="0"/>
              <a:t>1</a:t>
            </a:r>
            <a:endParaRPr lang="zh-HK" altLang="en-US" sz="4000"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a:t>
            </a:fld>
            <a:endParaRPr lang="zh-HK" altLang="en-US"/>
          </a:p>
        </p:txBody>
      </p:sp>
    </p:spTree>
    <p:extLst>
      <p:ext uri="{BB962C8B-B14F-4D97-AF65-F5344CB8AC3E}">
        <p14:creationId xmlns:p14="http://schemas.microsoft.com/office/powerpoint/2010/main" val="1527678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dirty="0" smtClean="0">
                <a:latin typeface="華康中特圓體" panose="020F0809000000000000" pitchFamily="49" charset="-120"/>
                <a:ea typeface="華康中特圓體" panose="020F0809000000000000" pitchFamily="49" charset="-120"/>
              </a:rPr>
              <a:t>「待機電力電器」例如</a:t>
            </a:r>
            <a:r>
              <a:rPr lang="en-US" altLang="zh-TW" sz="1200" dirty="0" smtClean="0">
                <a:latin typeface="華康中特圓體" panose="020F0809000000000000" pitchFamily="49" charset="-120"/>
                <a:ea typeface="華康中特圓體" panose="020F0809000000000000" pitchFamily="49" charset="-120"/>
              </a:rPr>
              <a:t>: </a:t>
            </a:r>
            <a:r>
              <a:rPr lang="zh-TW" altLang="en-US" dirty="0" smtClean="0"/>
              <a:t>有顯示時間的微波爐、音響、洗衣機、電腦及螢幕等。</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10</a:t>
            </a:fld>
            <a:endParaRPr lang="zh-HK" altLang="en-US"/>
          </a:p>
        </p:txBody>
      </p:sp>
    </p:spTree>
    <p:extLst>
      <p:ext uri="{BB962C8B-B14F-4D97-AF65-F5344CB8AC3E}">
        <p14:creationId xmlns:p14="http://schemas.microsoft.com/office/powerpoint/2010/main" val="1681038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華康中特圓體" panose="020F0809000000000000" pitchFamily="49" charset="-120"/>
                <a:ea typeface="華康中特圓體" panose="020F0809000000000000" pitchFamily="49" charset="-120"/>
              </a:rPr>
              <a:t>環境及生態局</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華康中特圓體" panose="020F0809000000000000" pitchFamily="49" charset="-120"/>
                <a:ea typeface="華康中特圓體" panose="020F0809000000000000" pitchFamily="49" charset="-120"/>
              </a:rPr>
              <a:t>「低碳生活計算機」</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華康中特圓體" panose="020F0809000000000000" pitchFamily="49" charset="-120"/>
                <a:ea typeface="華康中特圓體" panose="020F0809000000000000" pitchFamily="49" charset="-120"/>
              </a:rPr>
              <a:t>https://www.carboncalculator.gov.hk/tc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華康中特圓體" panose="020F0809000000000000" pitchFamily="49" charset="-120"/>
                <a:ea typeface="華康中特圓體" panose="020F0809000000000000" pitchFamily="49" charset="-120"/>
              </a:rPr>
              <a:t>例子：</a:t>
            </a:r>
            <a:endParaRPr lang="en-US" altLang="zh-TW" sz="1200" dirty="0" smtClean="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華康中特圓體" panose="020F0809000000000000" pitchFamily="49" charset="-120"/>
                <a:ea typeface="華康中特圓體" panose="020F0809000000000000" pitchFamily="49" charset="-120"/>
              </a:rPr>
              <a:t>三四十歲普通上班族，一年碳排量大約是</a:t>
            </a:r>
            <a:r>
              <a:rPr lang="en-US" altLang="zh-TW" sz="1200" dirty="0" smtClean="0">
                <a:latin typeface="華康中特圓體" panose="020F0809000000000000" pitchFamily="49" charset="-120"/>
                <a:ea typeface="華康中特圓體" panose="020F0809000000000000" pitchFamily="49" charset="-120"/>
              </a:rPr>
              <a:t>7</a:t>
            </a:r>
            <a:r>
              <a:rPr lang="zh-TW" altLang="en-US" sz="1200" dirty="0" smtClean="0">
                <a:latin typeface="華康中特圓體" panose="020F0809000000000000" pitchFamily="49" charset="-120"/>
                <a:ea typeface="華康中特圓體" panose="020F0809000000000000" pitchFamily="49" charset="-120"/>
              </a:rPr>
              <a:t>至</a:t>
            </a:r>
            <a:r>
              <a:rPr lang="en-US" altLang="zh-TW" sz="1200" dirty="0" smtClean="0">
                <a:latin typeface="華康中特圓體" panose="020F0809000000000000" pitchFamily="49" charset="-120"/>
                <a:ea typeface="華康中特圓體" panose="020F0809000000000000" pitchFamily="49" charset="-120"/>
              </a:rPr>
              <a:t>9</a:t>
            </a:r>
            <a:r>
              <a:rPr lang="zh-TW" altLang="en-US" sz="1200" dirty="0" smtClean="0">
                <a:latin typeface="華康中特圓體" panose="020F0809000000000000" pitchFamily="49" charset="-120"/>
                <a:ea typeface="華康中特圓體" panose="020F0809000000000000" pitchFamily="49" charset="-120"/>
              </a:rPr>
              <a:t>噸。去一次東京，一人經濟客位來回飛機已經達到</a:t>
            </a:r>
            <a:r>
              <a:rPr lang="en-US" altLang="zh-TW" sz="1200" dirty="0" smtClean="0">
                <a:latin typeface="華康中特圓體" panose="020F0809000000000000" pitchFamily="49" charset="-120"/>
                <a:ea typeface="華康中特圓體" panose="020F0809000000000000" pitchFamily="49" charset="-120"/>
              </a:rPr>
              <a:t>0.55</a:t>
            </a:r>
            <a:r>
              <a:rPr lang="zh-TW" altLang="en-US" sz="1200" dirty="0" smtClean="0">
                <a:latin typeface="華康中特圓體" panose="020F0809000000000000" pitchFamily="49" charset="-120"/>
                <a:ea typeface="華康中特圓體" panose="020F0809000000000000" pitchFamily="49" charset="-120"/>
              </a:rPr>
              <a:t>噸，換句話說如果你習慣一年乘坐飛機四次，單是飛機的碳排放就差不多是一個成年人全年的三份一。</a:t>
            </a:r>
            <a:endParaRPr lang="en-US" altLang="zh-TW" sz="1200" dirty="0" smtClean="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smtClean="0">
              <a:latin typeface="華康中特圓體" panose="020F0809000000000000" pitchFamily="49" charset="-120"/>
              <a:ea typeface="華康中特圓體" panose="020F0809000000000000" pitchFamily="49" charset="-120"/>
            </a:endParaRPr>
          </a:p>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11</a:t>
            </a:fld>
            <a:endParaRPr lang="zh-HK" altLang="en-US"/>
          </a:p>
        </p:txBody>
      </p:sp>
    </p:spTree>
    <p:extLst>
      <p:ext uri="{BB962C8B-B14F-4D97-AF65-F5344CB8AC3E}">
        <p14:creationId xmlns:p14="http://schemas.microsoft.com/office/powerpoint/2010/main" val="225391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zh-TW" altLang="en-US" sz="1200" dirty="0" smtClean="0">
                <a:latin typeface="華康中特圓體" panose="020F0809000000000000" pitchFamily="49" charset="-120"/>
                <a:ea typeface="華康中特圓體" panose="020F0809000000000000" pitchFamily="49" charset="-120"/>
              </a:rPr>
              <a:t>討論問題：</a:t>
            </a:r>
            <a:endParaRPr lang="en-US" altLang="zh-TW" sz="1200" dirty="0" smtClean="0">
              <a:latin typeface="華康中特圓體" panose="020F0809000000000000" pitchFamily="49" charset="-120"/>
              <a:ea typeface="華康中特圓體" panose="020F0809000000000000" pitchFamily="49" charset="-120"/>
            </a:endParaRPr>
          </a:p>
          <a:p>
            <a:pPr marL="0" indent="0" algn="just">
              <a:buNone/>
            </a:pPr>
            <a:r>
              <a:rPr lang="zh-TW" altLang="en-US" sz="1200" dirty="0" smtClean="0">
                <a:latin typeface="華康中特圓體" panose="020F0809000000000000" pitchFamily="49" charset="-120"/>
                <a:ea typeface="華康中特圓體" panose="020F0809000000000000" pitchFamily="49" charset="-120"/>
              </a:rPr>
              <a:t>在選擇旅遊地點前，你會考慮甚麼因素？</a:t>
            </a:r>
            <a:endParaRPr lang="en-US" altLang="zh-TW" sz="1200" dirty="0" smtClean="0">
              <a:latin typeface="華康中特圓體" panose="020F0809000000000000" pitchFamily="49" charset="-120"/>
              <a:ea typeface="華康中特圓體" panose="020F0809000000000000" pitchFamily="49" charset="-120"/>
            </a:endParaRPr>
          </a:p>
          <a:p>
            <a:pPr marL="0" indent="0" algn="just">
              <a:buNone/>
            </a:pPr>
            <a:r>
              <a:rPr lang="zh-TW" altLang="en-US" sz="1200" dirty="0" smtClean="0">
                <a:latin typeface="華康中特圓體" panose="020F0809000000000000" pitchFamily="49" charset="-120"/>
                <a:ea typeface="華康中特圓體" panose="020F0809000000000000" pitchFamily="49" charset="-120"/>
              </a:rPr>
              <a:t>你認為怎樣選擇旅遊地點才符合環保原則？</a:t>
            </a:r>
            <a:endParaRPr lang="zh-HK" altLang="en-US" sz="1200" dirty="0" smtClean="0">
              <a:latin typeface="華康中特圓體" panose="020F0809000000000000" pitchFamily="49" charset="-120"/>
              <a:ea typeface="華康中特圓體" panose="020F0809000000000000" pitchFamily="49" charset="-120"/>
            </a:endParaRPr>
          </a:p>
          <a:p>
            <a:endParaRPr lang="en-US" altLang="zh-HK" dirty="0" smtClean="0"/>
          </a:p>
          <a:p>
            <a:r>
              <a:rPr lang="zh-TW" altLang="en-US" dirty="0" smtClean="0"/>
              <a:t>預設答案：</a:t>
            </a:r>
            <a:endParaRPr lang="en-US" altLang="zh-TW" dirty="0" smtClean="0"/>
          </a:p>
          <a:p>
            <a:r>
              <a:rPr lang="zh-TW" altLang="en-US" u="none" dirty="0" smtClean="0"/>
              <a:t>旅遊地點選擇考慮因素：</a:t>
            </a:r>
            <a:r>
              <a:rPr lang="en-US" altLang="zh-TW" u="none" dirty="0" smtClean="0"/>
              <a:t>1.</a:t>
            </a:r>
            <a:r>
              <a:rPr lang="zh-TW" altLang="en-US" u="none" dirty="0" smtClean="0"/>
              <a:t>金錢、</a:t>
            </a:r>
            <a:r>
              <a:rPr lang="en-US" altLang="zh-TW" u="none" dirty="0" smtClean="0"/>
              <a:t>2.</a:t>
            </a:r>
            <a:r>
              <a:rPr lang="zh-TW" altLang="en-US" u="none" dirty="0" smtClean="0"/>
              <a:t>景點、</a:t>
            </a:r>
            <a:r>
              <a:rPr lang="en-US" altLang="zh-TW" u="none" dirty="0" smtClean="0"/>
              <a:t>3.</a:t>
            </a:r>
            <a:r>
              <a:rPr lang="zh-TW" altLang="en-US" u="none" dirty="0" smtClean="0"/>
              <a:t>購物、</a:t>
            </a:r>
            <a:r>
              <a:rPr lang="en-US" altLang="zh-TW" u="none" dirty="0" smtClean="0"/>
              <a:t>4.</a:t>
            </a:r>
            <a:r>
              <a:rPr lang="zh-TW" altLang="en-US" u="none" dirty="0" smtClean="0"/>
              <a:t>舒適度、</a:t>
            </a:r>
            <a:r>
              <a:rPr lang="en-US" altLang="zh-TW" u="none" dirty="0" smtClean="0"/>
              <a:t>5.</a:t>
            </a:r>
            <a:r>
              <a:rPr lang="zh-TW" altLang="en-US" u="none" dirty="0" smtClean="0"/>
              <a:t>食物、</a:t>
            </a:r>
            <a:r>
              <a:rPr lang="en-US" altLang="zh-TW" u="none" dirty="0" smtClean="0"/>
              <a:t>6.</a:t>
            </a:r>
            <a:r>
              <a:rPr lang="zh-TW" altLang="en-US" u="none" dirty="0" smtClean="0"/>
              <a:t>娛樂、</a:t>
            </a:r>
            <a:r>
              <a:rPr lang="en-US" altLang="zh-TW" u="none" dirty="0" smtClean="0"/>
              <a:t>7.</a:t>
            </a:r>
            <a:r>
              <a:rPr lang="zh-TW" altLang="en-US" u="none" dirty="0" smtClean="0"/>
              <a:t>碳足印</a:t>
            </a:r>
            <a:endParaRPr lang="en-US" altLang="zh-TW" u="none" dirty="0" smtClean="0"/>
          </a:p>
          <a:p>
            <a:endParaRPr lang="en-US" altLang="zh-TW" u="none" dirty="0" smtClean="0"/>
          </a:p>
          <a:p>
            <a:r>
              <a:rPr lang="zh-TW" altLang="en-US" u="none" dirty="0" smtClean="0"/>
              <a:t>環保原則：短途飛行距離、較少購物景點、可以步行、踩</a:t>
            </a:r>
            <a:r>
              <a:rPr lang="zh-HK" altLang="en-US" sz="1200" b="0" i="0" kern="1200" dirty="0" smtClean="0">
                <a:solidFill>
                  <a:schemeClr val="tx1"/>
                </a:solidFill>
                <a:effectLst/>
                <a:latin typeface="+mn-lt"/>
                <a:ea typeface="+mn-ea"/>
                <a:cs typeface="+mn-cs"/>
              </a:rPr>
              <a:t>單車</a:t>
            </a:r>
            <a:r>
              <a:rPr lang="zh-TW" altLang="en-US" u="none" dirty="0" smtClean="0"/>
              <a:t>及乘搭公共交通工具</a:t>
            </a:r>
            <a:endParaRPr lang="en-US" altLang="zh-TW" u="none" dirty="0" smtClean="0"/>
          </a:p>
          <a:p>
            <a:endParaRPr lang="en-US" altLang="zh-TW" u="none" dirty="0" smtClean="0"/>
          </a:p>
          <a:p>
            <a:r>
              <a:rPr lang="zh-TW" altLang="en-US" u="none" dirty="0" smtClean="0"/>
              <a:t>參考資料：</a:t>
            </a:r>
            <a:endParaRPr lang="en-US" altLang="zh-TW" u="none" dirty="0" smtClean="0"/>
          </a:p>
          <a:p>
            <a:r>
              <a:rPr lang="zh-TW" altLang="en-US" u="none" dirty="0" smtClean="0"/>
              <a:t>教育局</a:t>
            </a:r>
            <a:endParaRPr lang="en-US" altLang="zh-TW" u="none" dirty="0" smtClean="0"/>
          </a:p>
          <a:p>
            <a:r>
              <a:rPr lang="zh-TW" altLang="en-US" u="none" dirty="0" smtClean="0"/>
              <a:t>個人、社會及人文教育</a:t>
            </a:r>
            <a:endParaRPr lang="en-US" altLang="zh-TW" u="none" dirty="0" smtClean="0"/>
          </a:p>
          <a:p>
            <a:r>
              <a:rPr lang="zh-TW" altLang="en-US" u="none" dirty="0" smtClean="0"/>
              <a:t>可持續發展旅遊－ 特定例子 </a:t>
            </a:r>
            <a:r>
              <a:rPr lang="en-US" altLang="zh-TW" u="none" dirty="0" smtClean="0"/>
              <a:t>(</a:t>
            </a:r>
            <a:r>
              <a:rPr lang="zh-TW" altLang="en-US" u="none" dirty="0" smtClean="0"/>
              <a:t>泰國：第</a:t>
            </a:r>
            <a:r>
              <a:rPr lang="en-US" altLang="zh-TW" u="none" dirty="0" smtClean="0"/>
              <a:t>10-16</a:t>
            </a:r>
            <a:r>
              <a:rPr lang="zh-TW" altLang="en-US" u="none" dirty="0" smtClean="0"/>
              <a:t>頁</a:t>
            </a:r>
            <a:r>
              <a:rPr lang="en-US" altLang="zh-TW" u="none" dirty="0" smtClean="0"/>
              <a:t>)</a:t>
            </a:r>
          </a:p>
          <a:p>
            <a:r>
              <a:rPr lang="en-US" altLang="zh-TW" u="none" dirty="0" smtClean="0"/>
              <a:t>https://www.edb.gov.hk/attachment/tc/curriculum-development/kla/pshe/references-and-resources/geography/tourism-chi.docx</a:t>
            </a:r>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12</a:t>
            </a:fld>
            <a:endParaRPr lang="zh-HK" altLang="en-US"/>
          </a:p>
        </p:txBody>
      </p:sp>
    </p:spTree>
    <p:extLst>
      <p:ext uri="{BB962C8B-B14F-4D97-AF65-F5344CB8AC3E}">
        <p14:creationId xmlns:p14="http://schemas.microsoft.com/office/powerpoint/2010/main" val="272038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華康中特圓體" panose="020F0809000000000000" pitchFamily="49" charset="-120"/>
                <a:ea typeface="華康中特圓體" panose="020F0809000000000000" pitchFamily="49" charset="-120"/>
              </a:rPr>
              <a:t>例子：選擇去泰國某小島享受陽光海灘，比起到巴黎瘋狂購物美食之旅更環保。</a:t>
            </a:r>
            <a:endParaRPr lang="en-US" altLang="zh-TW" sz="1200" dirty="0" smtClean="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華康中特圓體" panose="020F0809000000000000" pitchFamily="49" charset="-120"/>
                <a:ea typeface="華康中特圓體" panose="020F0809000000000000" pitchFamily="49" charset="-120"/>
              </a:rPr>
              <a:t>另外，無需在當地觀光中心索取地圖、小冊子等，其實大部份資料均可以在網上找到，無需額外拿紙張的實體版，減少砍伐樹木。</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smtClean="0">
              <a:latin typeface="華康中特圓體" panose="020F0809000000000000" pitchFamily="49" charset="-120"/>
              <a:ea typeface="華康中特圓體" panose="020F0809000000000000" pitchFamily="49" charset="-120"/>
            </a:endParaRPr>
          </a:p>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13</a:t>
            </a:fld>
            <a:endParaRPr lang="zh-HK" altLang="en-US"/>
          </a:p>
        </p:txBody>
      </p:sp>
    </p:spTree>
    <p:extLst>
      <p:ext uri="{BB962C8B-B14F-4D97-AF65-F5344CB8AC3E}">
        <p14:creationId xmlns:p14="http://schemas.microsoft.com/office/powerpoint/2010/main" val="201877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14</a:t>
            </a:fld>
            <a:endParaRPr lang="zh-HK" altLang="en-US"/>
          </a:p>
        </p:txBody>
      </p:sp>
    </p:spTree>
    <p:extLst>
      <p:ext uri="{BB962C8B-B14F-4D97-AF65-F5344CB8AC3E}">
        <p14:creationId xmlns:p14="http://schemas.microsoft.com/office/powerpoint/2010/main" val="192664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全世界已有超過</a:t>
            </a:r>
            <a:r>
              <a:rPr lang="en-US" altLang="zh-TW" dirty="0" smtClean="0"/>
              <a:t>60</a:t>
            </a:r>
            <a:r>
              <a:rPr lang="zh-TW" altLang="en-US" dirty="0" smtClean="0"/>
              <a:t>個國家宣佈禁用塑膠袋等限塑政策，包括中國、歐盟成員國、韓國、日本、新西蘭、加拿大等國家。</a:t>
            </a:r>
            <a:endParaRPr lang="en-US" altLang="zh-TW" dirty="0" smtClean="0"/>
          </a:p>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15</a:t>
            </a:fld>
            <a:endParaRPr lang="zh-HK" altLang="en-US"/>
          </a:p>
        </p:txBody>
      </p:sp>
    </p:spTree>
    <p:extLst>
      <p:ext uri="{BB962C8B-B14F-4D97-AF65-F5344CB8AC3E}">
        <p14:creationId xmlns:p14="http://schemas.microsoft.com/office/powerpoint/2010/main" val="285528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zh-TW" altLang="en-US" sz="1200" dirty="0" smtClean="0">
                <a:latin typeface="華康中特圓體" panose="020F0809000000000000" pitchFamily="49" charset="-120"/>
                <a:ea typeface="華康中特圓體" panose="020F0809000000000000" pitchFamily="49" charset="-120"/>
              </a:rPr>
              <a:t>討論問題：</a:t>
            </a:r>
            <a:endParaRPr lang="en-US" altLang="zh-TW" sz="1200" dirty="0" smtClean="0">
              <a:latin typeface="華康中特圓體" panose="020F0809000000000000" pitchFamily="49" charset="-120"/>
              <a:ea typeface="華康中特圓體" panose="020F0809000000000000" pitchFamily="49" charset="-120"/>
            </a:endParaRPr>
          </a:p>
          <a:p>
            <a:pPr marL="0" indent="0" algn="just">
              <a:buNone/>
            </a:pPr>
            <a:r>
              <a:rPr lang="zh-TW" altLang="en-US" sz="1200" dirty="0" smtClean="0">
                <a:latin typeface="華康中特圓體" panose="020F0809000000000000" pitchFamily="49" charset="-120"/>
                <a:ea typeface="華康中特圓體" panose="020F0809000000000000" pitchFamily="49" charset="-120"/>
              </a:rPr>
              <a:t>為什麼</a:t>
            </a:r>
            <a:r>
              <a:rPr lang="zh-TW" altLang="en-US" sz="1200" u="sng" dirty="0" smtClean="0">
                <a:latin typeface="華康中特圓體" panose="020F0809000000000000" pitchFamily="49" charset="-120"/>
                <a:ea typeface="華康中特圓體" panose="020F0809000000000000" pitchFamily="49" charset="-120"/>
              </a:rPr>
              <a:t>志強</a:t>
            </a:r>
            <a:r>
              <a:rPr lang="zh-TW" altLang="en-US" sz="1200" dirty="0" smtClean="0">
                <a:latin typeface="華康中特圓體" panose="020F0809000000000000" pitchFamily="49" charset="-120"/>
                <a:ea typeface="華康中特圓體" panose="020F0809000000000000" pitchFamily="49" charset="-120"/>
              </a:rPr>
              <a:t>一進房，便立即開啟所有房燈及調低冷氣溫度？</a:t>
            </a:r>
            <a:endParaRPr lang="en-US" altLang="zh-TW" sz="1200" dirty="0" smtClean="0">
              <a:latin typeface="華康中特圓體" panose="020F0809000000000000" pitchFamily="49" charset="-120"/>
              <a:ea typeface="華康中特圓體" panose="020F0809000000000000" pitchFamily="49" charset="-120"/>
            </a:endParaRPr>
          </a:p>
          <a:p>
            <a:pPr marL="0" indent="0" algn="just">
              <a:buNone/>
            </a:pPr>
            <a:r>
              <a:rPr lang="zh-TW" altLang="en-US" sz="1200" dirty="0" smtClean="0">
                <a:latin typeface="華康中特圓體" panose="020F0809000000000000" pitchFamily="49" charset="-120"/>
                <a:ea typeface="華康中特圓體" panose="020F0809000000000000" pitchFamily="49" charset="-120"/>
              </a:rPr>
              <a:t>你認為</a:t>
            </a:r>
            <a:r>
              <a:rPr lang="zh-TW" altLang="en-US" sz="1200" u="sng" dirty="0" smtClean="0">
                <a:latin typeface="華康中特圓體" panose="020F0809000000000000" pitchFamily="49" charset="-120"/>
                <a:ea typeface="華康中特圓體" panose="020F0809000000000000" pitchFamily="49" charset="-120"/>
              </a:rPr>
              <a:t>志強</a:t>
            </a:r>
            <a:r>
              <a:rPr lang="zh-TW" altLang="en-US" sz="1200" dirty="0" smtClean="0">
                <a:latin typeface="華康中特圓體" panose="020F0809000000000000" pitchFamily="49" charset="-120"/>
                <a:ea typeface="華康中特圓體" panose="020F0809000000000000" pitchFamily="49" charset="-120"/>
              </a:rPr>
              <a:t>有哪些地方做得不妥當？</a:t>
            </a:r>
            <a:endParaRPr lang="zh-HK" altLang="en-US" sz="1200" dirty="0" smtClean="0">
              <a:latin typeface="華康中特圓體" panose="020F0809000000000000" pitchFamily="49" charset="-120"/>
              <a:ea typeface="華康中特圓體" panose="020F0809000000000000" pitchFamily="49" charset="-120"/>
            </a:endParaRPr>
          </a:p>
          <a:p>
            <a:endParaRPr lang="en-US" altLang="zh-HK" dirty="0" smtClean="0"/>
          </a:p>
          <a:p>
            <a:r>
              <a:rPr lang="zh-TW" altLang="en-US" dirty="0" smtClean="0"/>
              <a:t>預設答案：</a:t>
            </a:r>
            <a:endParaRPr lang="en-US" altLang="zh-TW" dirty="0" smtClean="0"/>
          </a:p>
          <a:p>
            <a:r>
              <a:rPr lang="zh-TW" altLang="en-US" dirty="0" smtClean="0"/>
              <a:t>因為</a:t>
            </a:r>
            <a:r>
              <a:rPr lang="zh-TW" altLang="en-US" u="sng" dirty="0" smtClean="0"/>
              <a:t>志強</a:t>
            </a:r>
            <a:r>
              <a:rPr lang="zh-TW" altLang="en-US" dirty="0" smtClean="0"/>
              <a:t>覺得已付了房價，開燈、開水、開冷氣也不用額外收費，房價已包了。俗語有云「執輸行頭慘過敗家」，所以在無損失的情況下，一時迷失，容易浪費資源。</a:t>
            </a:r>
            <a:endParaRPr lang="en-US" altLang="zh-TW" dirty="0" smtClean="0"/>
          </a:p>
          <a:p>
            <a:endParaRPr lang="en-US" altLang="zh-TW" dirty="0" smtClean="0"/>
          </a:p>
          <a:p>
            <a:r>
              <a:rPr lang="zh-TW" altLang="en-US" u="sng" dirty="0" smtClean="0"/>
              <a:t>志強</a:t>
            </a:r>
            <a:r>
              <a:rPr lang="zh-TW" altLang="en-US" u="none" dirty="0" smtClean="0"/>
              <a:t>在無需要使用冷氣機的情況下，濫用冷氣，浪費能源；外間陽光普照，志強可以拉開窗簾，讓陽光照入室內，便無需開著房燈；而且一般溫泉旅館設有公眾溫泉區，無需浪費水資源又可以浸浴，一舉兩得。</a:t>
            </a:r>
            <a:endParaRPr lang="en-US" altLang="zh-TW" u="none" dirty="0" smtClean="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16</a:t>
            </a:fld>
            <a:endParaRPr lang="zh-HK" altLang="en-US"/>
          </a:p>
        </p:txBody>
      </p:sp>
    </p:spTree>
    <p:extLst>
      <p:ext uri="{BB962C8B-B14F-4D97-AF65-F5344CB8AC3E}">
        <p14:creationId xmlns:p14="http://schemas.microsoft.com/office/powerpoint/2010/main" val="964511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教師可提示學生</a:t>
            </a:r>
            <a:r>
              <a:rPr lang="en-US" altLang="zh-TW" dirty="0" smtClean="0"/>
              <a:t>:</a:t>
            </a:r>
          </a:p>
          <a:p>
            <a:r>
              <a:rPr lang="zh-TW" altLang="en-US" dirty="0" smtClean="0"/>
              <a:t>旅行時，可以自携牙刷、</a:t>
            </a:r>
            <a:r>
              <a:rPr lang="zh-TW" altLang="en-US" dirty="0" smtClean="0"/>
              <a:t>牙膏，</a:t>
            </a:r>
            <a:r>
              <a:rPr lang="zh-TW" altLang="en-US" dirty="0" smtClean="0"/>
              <a:t>避免使用酒店提供一次性的牙擦</a:t>
            </a:r>
            <a:r>
              <a:rPr lang="zh-TW" altLang="en-US" smtClean="0"/>
              <a:t>、</a:t>
            </a:r>
            <a:r>
              <a:rPr lang="zh-TW" altLang="en-US" smtClean="0"/>
              <a:t>牙膏。</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17</a:t>
            </a:fld>
            <a:endParaRPr lang="zh-HK" altLang="en-US"/>
          </a:p>
        </p:txBody>
      </p:sp>
    </p:spTree>
    <p:extLst>
      <p:ext uri="{BB962C8B-B14F-4D97-AF65-F5344CB8AC3E}">
        <p14:creationId xmlns:p14="http://schemas.microsoft.com/office/powerpoint/2010/main" val="387438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18</a:t>
            </a:fld>
            <a:endParaRPr lang="zh-HK" altLang="en-US"/>
          </a:p>
        </p:txBody>
      </p:sp>
    </p:spTree>
    <p:extLst>
      <p:ext uri="{BB962C8B-B14F-4D97-AF65-F5344CB8AC3E}">
        <p14:creationId xmlns:p14="http://schemas.microsoft.com/office/powerpoint/2010/main" val="2354119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zh-TW" altLang="en-US" sz="1200" dirty="0" smtClean="0">
                <a:latin typeface="華康中特圓體" panose="020F0809000000000000" pitchFamily="49" charset="-120"/>
                <a:ea typeface="華康中特圓體" panose="020F0809000000000000" pitchFamily="49" charset="-120"/>
              </a:rPr>
              <a:t>討論問題：</a:t>
            </a:r>
            <a:endParaRPr lang="en-US" altLang="zh-TW" sz="1200" dirty="0" smtClean="0">
              <a:latin typeface="華康中特圓體" panose="020F0809000000000000" pitchFamily="49" charset="-120"/>
              <a:ea typeface="華康中特圓體" panose="020F0809000000000000" pitchFamily="49" charset="-120"/>
            </a:endParaRPr>
          </a:p>
          <a:p>
            <a:pPr marL="0" indent="0" algn="just">
              <a:buNone/>
            </a:pPr>
            <a:r>
              <a:rPr lang="zh-TW" altLang="en-US" sz="1200" dirty="0" smtClean="0">
                <a:latin typeface="華康中特圓體" panose="020F0809000000000000" pitchFamily="49" charset="-120"/>
                <a:ea typeface="華康中特圓體" panose="020F0809000000000000" pitchFamily="49" charset="-120"/>
              </a:rPr>
              <a:t>你們去外地旅遊，通常會吃當地食材，還是海外食物？</a:t>
            </a:r>
            <a:endParaRPr lang="en-US" altLang="zh-TW" sz="1200" dirty="0" smtClean="0">
              <a:latin typeface="華康中特圓體" panose="020F0809000000000000" pitchFamily="49" charset="-120"/>
              <a:ea typeface="華康中特圓體" panose="020F0809000000000000" pitchFamily="49" charset="-120"/>
            </a:endParaRPr>
          </a:p>
          <a:p>
            <a:pPr marL="0" indent="0" algn="just">
              <a:buNone/>
            </a:pPr>
            <a:r>
              <a:rPr lang="zh-TW" altLang="en-US" sz="1200" dirty="0" smtClean="0">
                <a:latin typeface="華康中特圓體" panose="020F0809000000000000" pitchFamily="49" charset="-120"/>
                <a:ea typeface="華康中特圓體" panose="020F0809000000000000" pitchFamily="49" charset="-120"/>
              </a:rPr>
              <a:t>你認為</a:t>
            </a:r>
            <a:r>
              <a:rPr lang="zh-TW" altLang="en-US" sz="1200" u="sng" dirty="0" smtClean="0">
                <a:latin typeface="華康中特圓體" panose="020F0809000000000000" pitchFamily="49" charset="-120"/>
                <a:ea typeface="華康中特圓體" panose="020F0809000000000000" pitchFamily="49" charset="-120"/>
              </a:rPr>
              <a:t>志強</a:t>
            </a:r>
            <a:r>
              <a:rPr lang="zh-TW" altLang="en-US" sz="1200" dirty="0" smtClean="0">
                <a:latin typeface="華康中特圓體" panose="020F0809000000000000" pitchFamily="49" charset="-120"/>
                <a:ea typeface="華康中特圓體" panose="020F0809000000000000" pitchFamily="49" charset="-120"/>
              </a:rPr>
              <a:t>有哪些地方做得不妥當？</a:t>
            </a:r>
            <a:endParaRPr lang="zh-HK" altLang="en-US" sz="1200" dirty="0" smtClean="0">
              <a:latin typeface="華康中特圓體" panose="020F0809000000000000" pitchFamily="49" charset="-120"/>
              <a:ea typeface="華康中特圓體" panose="020F0809000000000000" pitchFamily="49" charset="-120"/>
            </a:endParaRPr>
          </a:p>
          <a:p>
            <a:endParaRPr lang="en-US" altLang="zh-HK" dirty="0" smtClean="0"/>
          </a:p>
          <a:p>
            <a:r>
              <a:rPr lang="zh-TW" altLang="en-US" dirty="0" smtClean="0"/>
              <a:t>預設答案：</a:t>
            </a:r>
            <a:endParaRPr lang="en-US" altLang="zh-TW" dirty="0" smtClean="0"/>
          </a:p>
          <a:p>
            <a:r>
              <a:rPr lang="zh-TW" altLang="en-US" dirty="0" smtClean="0"/>
              <a:t>如果去日本，我會吃當地食材，因為喜歡日本美食，符合亞洲人口味，而且碳排放相對較少，符合環保飲食原則。</a:t>
            </a:r>
            <a:endParaRPr lang="en-US" altLang="zh-TW" dirty="0" smtClean="0"/>
          </a:p>
          <a:p>
            <a:endParaRPr lang="en-US" altLang="zh-TW" dirty="0" smtClean="0"/>
          </a:p>
          <a:p>
            <a:r>
              <a:rPr lang="zh-TW" altLang="en-US" u="sng" dirty="0" smtClean="0"/>
              <a:t>志強</a:t>
            </a:r>
            <a:r>
              <a:rPr lang="zh-TW" altLang="en-US" u="none" dirty="0" smtClean="0"/>
              <a:t>應該好好享受當地的食材，入鄉隨俗，因為當地食材比較新鮮、衛生，而且享用當地食材能減少因運輸</a:t>
            </a:r>
            <a:r>
              <a:rPr lang="zh-HK" altLang="en-US" sz="1200" b="0" i="0" kern="1200" dirty="0" smtClean="0">
                <a:solidFill>
                  <a:schemeClr val="tx1"/>
                </a:solidFill>
                <a:effectLst/>
                <a:latin typeface="+mn-lt"/>
                <a:ea typeface="+mn-ea"/>
                <a:cs typeface="+mn-cs"/>
              </a:rPr>
              <a:t>過程</a:t>
            </a:r>
            <a:r>
              <a:rPr lang="zh-TW" altLang="en-US" u="none" dirty="0" smtClean="0"/>
              <a:t>所產生的碳排放，降低對環境所造成的破壞。</a:t>
            </a:r>
            <a:endParaRPr lang="en-US" altLang="zh-TW" u="none" dirty="0" smtClean="0"/>
          </a:p>
          <a:p>
            <a:endParaRPr lang="en-US" altLang="zh-TW" u="none" dirty="0" smtClean="0"/>
          </a:p>
          <a:p>
            <a:endParaRPr lang="en-US" altLang="zh-TW" u="none" dirty="0" smtClean="0"/>
          </a:p>
          <a:p>
            <a:endParaRPr lang="en-US" altLang="zh-TW" u="none" dirty="0" smtClean="0"/>
          </a:p>
          <a:p>
            <a:endParaRPr lang="en-US" altLang="zh-TW" u="none" dirty="0" smtClean="0"/>
          </a:p>
          <a:p>
            <a:r>
              <a:rPr lang="zh-TW" altLang="en-US" u="none" dirty="0" smtClean="0"/>
              <a:t>參考資料：</a:t>
            </a:r>
            <a:endParaRPr lang="zh-HK" altLang="en-US" u="none" dirty="0" smtClean="0"/>
          </a:p>
          <a:p>
            <a:r>
              <a:rPr lang="zh-HK" altLang="en-US" u="none" dirty="0" smtClean="0"/>
              <a:t>嘉道理農場暨植物園</a:t>
            </a:r>
          </a:p>
          <a:p>
            <a:r>
              <a:rPr lang="zh-HK" altLang="en-US" u="none" dirty="0" smtClean="0"/>
              <a:t>低碳生活館</a:t>
            </a:r>
            <a:r>
              <a:rPr lang="zh-TW" altLang="en-US" u="none" dirty="0" smtClean="0"/>
              <a:t>：</a:t>
            </a:r>
            <a:r>
              <a:rPr lang="zh-HK" altLang="en-US" u="none" dirty="0" smtClean="0"/>
              <a:t>低碳食物選擇</a:t>
            </a:r>
          </a:p>
          <a:p>
            <a:r>
              <a:rPr lang="en-US" altLang="zh-TW" u="none" dirty="0" smtClean="0"/>
              <a:t>https://www.lowcarbonliving.hk/chi/LowCarbonFoodChoice.aspx</a:t>
            </a:r>
          </a:p>
          <a:p>
            <a:endParaRPr lang="en-US" altLang="zh-TW" u="none" dirty="0" smtClean="0"/>
          </a:p>
          <a:p>
            <a:r>
              <a:rPr lang="zh-HK" altLang="en-US" u="none" dirty="0" smtClean="0"/>
              <a:t>小遊戲 </a:t>
            </a:r>
            <a:r>
              <a:rPr lang="en-US" altLang="zh-TW" u="none" dirty="0" smtClean="0"/>
              <a:t>(</a:t>
            </a:r>
            <a:r>
              <a:rPr lang="zh-TW" altLang="en-US" u="none" dirty="0" smtClean="0"/>
              <a:t>了解不同食材擁有的碳排放量</a:t>
            </a:r>
            <a:r>
              <a:rPr lang="en-US" altLang="zh-TW" u="none" dirty="0" smtClean="0"/>
              <a:t>)</a:t>
            </a:r>
            <a:r>
              <a:rPr lang="zh-HK" altLang="en-US" u="none" dirty="0" smtClean="0"/>
              <a:t>：</a:t>
            </a:r>
          </a:p>
          <a:p>
            <a:r>
              <a:rPr lang="zh-TW" altLang="en-US" u="none" dirty="0" smtClean="0"/>
              <a:t>可持續發展委員會</a:t>
            </a:r>
            <a:endParaRPr lang="en-US" altLang="zh-HK" u="none" dirty="0" smtClean="0"/>
          </a:p>
          <a:p>
            <a:r>
              <a:rPr lang="zh-HK" altLang="en-US" u="none" dirty="0" smtClean="0"/>
              <a:t>長遠減碳學習平台</a:t>
            </a:r>
          </a:p>
          <a:p>
            <a:r>
              <a:rPr lang="zh-HK" altLang="en-US" u="none" dirty="0" smtClean="0"/>
              <a:t>食物碳排放比一比</a:t>
            </a:r>
          </a:p>
          <a:p>
            <a:r>
              <a:rPr lang="en-US" altLang="zh-TW" u="none" dirty="0" smtClean="0"/>
              <a:t>https://www.susdev.org.hk/elearning/tc/game2.php</a:t>
            </a:r>
          </a:p>
          <a:p>
            <a:endParaRPr lang="en-US" altLang="zh-TW" u="none" dirty="0" smtClean="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19</a:t>
            </a:fld>
            <a:endParaRPr lang="zh-HK" altLang="en-US"/>
          </a:p>
        </p:txBody>
      </p:sp>
    </p:spTree>
    <p:extLst>
      <p:ext uri="{BB962C8B-B14F-4D97-AF65-F5344CB8AC3E}">
        <p14:creationId xmlns:p14="http://schemas.microsoft.com/office/powerpoint/2010/main" val="426928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2</a:t>
            </a:fld>
            <a:endParaRPr lang="zh-HK" altLang="en-US"/>
          </a:p>
        </p:txBody>
      </p:sp>
    </p:spTree>
    <p:extLst>
      <p:ext uri="{BB962C8B-B14F-4D97-AF65-F5344CB8AC3E}">
        <p14:creationId xmlns:p14="http://schemas.microsoft.com/office/powerpoint/2010/main" val="309474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20</a:t>
            </a:fld>
            <a:endParaRPr lang="zh-HK" altLang="en-US"/>
          </a:p>
        </p:txBody>
      </p:sp>
    </p:spTree>
    <p:extLst>
      <p:ext uri="{BB962C8B-B14F-4D97-AF65-F5344CB8AC3E}">
        <p14:creationId xmlns:p14="http://schemas.microsoft.com/office/powerpoint/2010/main" val="1714006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21</a:t>
            </a:fld>
            <a:endParaRPr lang="zh-HK" altLang="en-US"/>
          </a:p>
        </p:txBody>
      </p:sp>
    </p:spTree>
    <p:extLst>
      <p:ext uri="{BB962C8B-B14F-4D97-AF65-F5344CB8AC3E}">
        <p14:creationId xmlns:p14="http://schemas.microsoft.com/office/powerpoint/2010/main" val="767820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TW" altLang="en-US" dirty="0" smtClean="0"/>
              <a:t>可持續發展教育在某個層面與生命教育是密不可分的。</a:t>
            </a:r>
            <a:endParaRPr lang="en-US" altLang="zh-TW" dirty="0" smtClean="0"/>
          </a:p>
          <a:p>
            <a:pPr marL="171450" indent="-171450">
              <a:buFont typeface="Arial" panose="020B0604020202020204" pitchFamily="34" charset="0"/>
              <a:buChar char="•"/>
            </a:pPr>
            <a:r>
              <a:rPr lang="zh-TW" altLang="en-US" dirty="0" smtClean="0"/>
              <a:t>讓學生懂得從「心」出發，凡事從推己之仁愛於他人的原則來為人處事，關心自身以外的生命 </a:t>
            </a:r>
            <a:r>
              <a:rPr lang="en-US" altLang="zh-TW" dirty="0" smtClean="0"/>
              <a:t>(</a:t>
            </a:r>
            <a:r>
              <a:rPr lang="zh-TW" altLang="en-US" sz="1200" b="0" i="0" kern="1200" dirty="0" smtClean="0">
                <a:solidFill>
                  <a:schemeClr val="tx1"/>
                </a:solidFill>
                <a:effectLst/>
                <a:latin typeface="+mn-lt"/>
                <a:ea typeface="+mn-ea"/>
                <a:cs typeface="+mn-cs"/>
              </a:rPr>
              <a:t>大自然各種生物</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，明白和體會生命之間相互依存的意義，提供機會讓他們以行動實踐對天地萬物的關心和愛護，促進可持續發展</a:t>
            </a:r>
            <a:r>
              <a:rPr lang="zh-TW" altLang="en-US" dirty="0" smtClean="0"/>
              <a:t>。</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22</a:t>
            </a:fld>
            <a:endParaRPr lang="zh-HK" altLang="en-US"/>
          </a:p>
        </p:txBody>
      </p:sp>
    </p:spTree>
    <p:extLst>
      <p:ext uri="{BB962C8B-B14F-4D97-AF65-F5344CB8AC3E}">
        <p14:creationId xmlns:p14="http://schemas.microsoft.com/office/powerpoint/2010/main" val="2212710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華康中特圓體" panose="020F0809000000000000" pitchFamily="49" charset="-120"/>
                <a:ea typeface="華康中特圓體" panose="020F0809000000000000" pitchFamily="49" charset="-120"/>
              </a:rPr>
              <a:t>延伸活動：</a:t>
            </a:r>
            <a:endParaRPr lang="en-US" altLang="zh-TW" sz="1200" dirty="0" smtClean="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華康中特圓體" panose="020F0809000000000000" pitchFamily="49" charset="-120"/>
                <a:ea typeface="華康中特圓體" panose="020F0809000000000000" pitchFamily="49" charset="-120"/>
              </a:rPr>
              <a:t>教師可以安排學生製作「環保旅遊小貼士」小冊子。</a:t>
            </a:r>
            <a:endParaRPr lang="en-US" altLang="zh-TW" sz="1200" dirty="0" smtClean="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華康中特圓體" panose="020F0809000000000000" pitchFamily="49" charset="-120"/>
                <a:ea typeface="華康中特圓體" panose="020F0809000000000000" pitchFamily="49" charset="-120"/>
              </a:rPr>
              <a:t>完成後，可讓學生揀選最精美的一份作品，製成網上小冊子，於網上傳送相關連結給予全校學生及家人，鼓勵他們支持「環保旅遊」，成為至「</a:t>
            </a:r>
            <a:r>
              <a:rPr lang="en-US" altLang="zh-TW" sz="1200" dirty="0" smtClean="0">
                <a:latin typeface="華康中特圓體" panose="020F0809000000000000" pitchFamily="49" charset="-120"/>
                <a:ea typeface="華康中特圓體" panose="020F0809000000000000" pitchFamily="49" charset="-120"/>
              </a:rPr>
              <a:t>Chill</a:t>
            </a:r>
            <a:r>
              <a:rPr lang="zh-TW" altLang="en-US" sz="1200" dirty="0" smtClean="0">
                <a:latin typeface="華康中特圓體" panose="020F0809000000000000" pitchFamily="49" charset="-120"/>
                <a:ea typeface="華康中特圓體" panose="020F0809000000000000" pitchFamily="49" charset="-120"/>
              </a:rPr>
              <a:t>」的旅遊達人。</a:t>
            </a:r>
            <a:endParaRPr lang="zh-HK" altLang="en-US" sz="1200" dirty="0" smtClean="0">
              <a:latin typeface="華康中特圓體" panose="020F0809000000000000" pitchFamily="49" charset="-120"/>
              <a:ea typeface="華康中特圓體" panose="020F0809000000000000" pitchFamily="49" charset="-120"/>
            </a:endParaRPr>
          </a:p>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23</a:t>
            </a:fld>
            <a:endParaRPr lang="zh-HK" altLang="en-US"/>
          </a:p>
        </p:txBody>
      </p:sp>
    </p:spTree>
    <p:extLst>
      <p:ext uri="{BB962C8B-B14F-4D97-AF65-F5344CB8AC3E}">
        <p14:creationId xmlns:p14="http://schemas.microsoft.com/office/powerpoint/2010/main" val="3089772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教師可以預設網上或紙本「環保旅遊清單」，讓學生填寫，選擇曾有實踐的項目：</a:t>
            </a:r>
            <a:endParaRPr lang="en-US" altLang="zh-TW" dirty="0" smtClean="0"/>
          </a:p>
          <a:p>
            <a:endParaRPr lang="en-US" altLang="zh-HK" dirty="0" smtClean="0"/>
          </a:p>
          <a:p>
            <a:pPr marL="228600" indent="-228600">
              <a:buAutoNum type="arabicPeriod"/>
            </a:pPr>
            <a:r>
              <a:rPr lang="zh-TW" altLang="en-US" dirty="0" smtClean="0"/>
              <a:t>每年乘坐飛機不多於</a:t>
            </a:r>
            <a:r>
              <a:rPr lang="en-US" altLang="zh-TW" dirty="0" smtClean="0"/>
              <a:t>3</a:t>
            </a:r>
            <a:r>
              <a:rPr lang="zh-TW" altLang="en-US" dirty="0" smtClean="0"/>
              <a:t>次。</a:t>
            </a:r>
            <a:endParaRPr lang="en-US" altLang="zh-TW" dirty="0" smtClean="0"/>
          </a:p>
          <a:p>
            <a:pPr marL="228600" indent="-228600">
              <a:buAutoNum type="arabicPeriod"/>
            </a:pPr>
            <a:r>
              <a:rPr lang="zh-TW" altLang="en-US" dirty="0" smtClean="0"/>
              <a:t>旅行出發前，關上家中所有不必要的電器。</a:t>
            </a:r>
            <a:endParaRPr lang="en-US" altLang="zh-TW" dirty="0" smtClean="0"/>
          </a:p>
          <a:p>
            <a:pPr marL="228600" indent="-228600">
              <a:buAutoNum type="arabicPeriod"/>
            </a:pPr>
            <a:r>
              <a:rPr lang="zh-TW" altLang="en-US" dirty="0" smtClean="0"/>
              <a:t>計算自己的碳足印</a:t>
            </a:r>
            <a:r>
              <a:rPr lang="en-US" altLang="zh-TW" dirty="0" smtClean="0"/>
              <a:t>/</a:t>
            </a:r>
            <a:r>
              <a:rPr lang="zh-TW" altLang="en-US" dirty="0" smtClean="0"/>
              <a:t>碳排放量。</a:t>
            </a:r>
            <a:endParaRPr lang="en-US" altLang="zh-TW" dirty="0" smtClean="0"/>
          </a:p>
          <a:p>
            <a:pPr marL="228600" indent="-228600">
              <a:buAutoNum type="arabicPeriod"/>
            </a:pPr>
            <a:r>
              <a:rPr lang="zh-TW" altLang="en-US" dirty="0" smtClean="0"/>
              <a:t>旅遊時，以理性消費模式購物，不會胡亂消費。</a:t>
            </a:r>
            <a:endParaRPr lang="en-US" altLang="zh-TW" dirty="0" smtClean="0"/>
          </a:p>
          <a:p>
            <a:pPr marL="228600" indent="-228600">
              <a:buAutoNum type="arabicPeriod"/>
            </a:pPr>
            <a:r>
              <a:rPr lang="zh-TW" altLang="en-US" dirty="0" smtClean="0"/>
              <a:t>旅遊時，自備購物袋。</a:t>
            </a:r>
            <a:endParaRPr lang="en-US" altLang="zh-TW" dirty="0" smtClean="0"/>
          </a:p>
          <a:p>
            <a:pPr marL="228600" indent="-228600">
              <a:buAutoNum type="arabicPeriod"/>
            </a:pPr>
            <a:r>
              <a:rPr lang="zh-TW" altLang="en-US" dirty="0" smtClean="0"/>
              <a:t>旅遊時，主要以走路及乘搭公共交通工具方式前往不同景點。</a:t>
            </a:r>
            <a:endParaRPr lang="en-US" altLang="zh-TW" dirty="0" smtClean="0"/>
          </a:p>
          <a:p>
            <a:pPr marL="228600" indent="-228600">
              <a:buAutoNum type="arabicPeriod"/>
            </a:pPr>
            <a:r>
              <a:rPr lang="zh-TW" altLang="en-US" dirty="0" smtClean="0"/>
              <a:t>在下榻酒店，不會長開燈光、冷氣或</a:t>
            </a:r>
            <a:r>
              <a:rPr lang="en-US" altLang="zh-TW" dirty="0" smtClean="0"/>
              <a:t>/</a:t>
            </a:r>
            <a:r>
              <a:rPr lang="zh-TW" altLang="en-US" dirty="0" smtClean="0"/>
              <a:t>及安排浸浴。</a:t>
            </a:r>
            <a:endParaRPr lang="en-US" altLang="zh-TW" dirty="0" smtClean="0"/>
          </a:p>
          <a:p>
            <a:pPr marL="228600" indent="-228600">
              <a:buAutoNum type="arabicPeriod"/>
            </a:pPr>
            <a:r>
              <a:rPr lang="zh-TW" altLang="en-US" dirty="0" smtClean="0"/>
              <a:t>不會要求酒店每天更換床單及毛巾。</a:t>
            </a:r>
            <a:endParaRPr lang="en-US" altLang="zh-TW" dirty="0" smtClean="0"/>
          </a:p>
          <a:p>
            <a:pPr marL="228600" indent="-228600">
              <a:buAutoNum type="arabicPeriod"/>
            </a:pPr>
            <a:r>
              <a:rPr lang="zh-TW" altLang="en-US" dirty="0" smtClean="0"/>
              <a:t>旅遊時，主要食用當地食材烹調的食物。</a:t>
            </a:r>
            <a:endParaRPr lang="en-US" altLang="zh-TW" dirty="0" smtClean="0"/>
          </a:p>
          <a:p>
            <a:pPr marL="228600" indent="-228600">
              <a:buAutoNum type="arabicPeriod"/>
            </a:pPr>
            <a:r>
              <a:rPr lang="zh-TW" altLang="en-US" dirty="0" smtClean="0"/>
              <a:t>旅遊時，妥善處理垃圾，不會隨意亂拋。</a:t>
            </a:r>
            <a:endParaRPr lang="en-US" altLang="zh-TW" dirty="0" smtClean="0"/>
          </a:p>
          <a:p>
            <a:pPr marL="228600" indent="-228600">
              <a:buAutoNum type="arabicPeriod"/>
            </a:pPr>
            <a:endParaRPr lang="en-US" altLang="zh-TW" dirty="0" smtClean="0"/>
          </a:p>
          <a:p>
            <a:pPr marL="0" indent="0">
              <a:buNone/>
            </a:pPr>
            <a:r>
              <a:rPr lang="zh-TW" altLang="en-US" dirty="0" smtClean="0"/>
              <a:t>小結：能選擇項目越多，代表個人旅遊活動的環保意識越強。</a:t>
            </a:r>
            <a:endParaRPr lang="en-US" altLang="zh-TW" dirty="0" smtClean="0"/>
          </a:p>
          <a:p>
            <a:pPr marL="228600" indent="-228600">
              <a:buAutoNum type="arabicPeriod"/>
            </a:pP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24</a:t>
            </a:fld>
            <a:endParaRPr lang="zh-HK" altLang="en-US"/>
          </a:p>
        </p:txBody>
      </p:sp>
    </p:spTree>
    <p:extLst>
      <p:ext uri="{BB962C8B-B14F-4D97-AF65-F5344CB8AC3E}">
        <p14:creationId xmlns:p14="http://schemas.microsoft.com/office/powerpoint/2010/main" val="3211134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25</a:t>
            </a:fld>
            <a:endParaRPr lang="zh-HK" altLang="en-US"/>
          </a:p>
        </p:txBody>
      </p:sp>
    </p:spTree>
    <p:extLst>
      <p:ext uri="{BB962C8B-B14F-4D97-AF65-F5344CB8AC3E}">
        <p14:creationId xmlns:p14="http://schemas.microsoft.com/office/powerpoint/2010/main" val="3118108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26</a:t>
            </a:fld>
            <a:endParaRPr lang="zh-HK" altLang="en-US"/>
          </a:p>
        </p:txBody>
      </p:sp>
    </p:spTree>
    <p:extLst>
      <p:ext uri="{BB962C8B-B14F-4D97-AF65-F5344CB8AC3E}">
        <p14:creationId xmlns:p14="http://schemas.microsoft.com/office/powerpoint/2010/main" val="334743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圖一</a:t>
            </a:r>
            <a:r>
              <a:rPr lang="en-US" altLang="zh-TW" dirty="0" smtClean="0"/>
              <a:t>(</a:t>
            </a:r>
            <a:r>
              <a:rPr lang="zh-TW" altLang="en-US" dirty="0" smtClean="0"/>
              <a:t>左上角</a:t>
            </a:r>
            <a:r>
              <a:rPr lang="en-US" altLang="zh-TW" dirty="0" smtClean="0"/>
              <a:t>)</a:t>
            </a:r>
            <a:r>
              <a:rPr lang="zh-TW" altLang="en-US" dirty="0" smtClean="0"/>
              <a:t>：地上口罩：是現時常見的郊外景象，郊遊人士遺下垃圾，如口罩、紙巾、即棄水樽、食物包裝紙等等，嚴重污染及破壞環境。</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漁農自然護理署「自己垃圾</a:t>
            </a:r>
            <a:r>
              <a:rPr lang="en-US" altLang="zh-TW" dirty="0" smtClean="0"/>
              <a:t>‧</a:t>
            </a:r>
            <a:r>
              <a:rPr lang="zh-TW" altLang="en-US" dirty="0" smtClean="0"/>
              <a:t>自己帶走」：</a:t>
            </a:r>
            <a:endParaRPr lang="en-US" altLang="zh-TW" dirty="0" smtClean="0"/>
          </a:p>
          <a:p>
            <a:r>
              <a:rPr lang="en-US" altLang="zh-TW" dirty="0" smtClean="0"/>
              <a:t>https://www.natureintouch.gov.hk/takeyourlitterhome</a:t>
            </a:r>
          </a:p>
          <a:p>
            <a:endParaRPr lang="en-US" altLang="zh-TW" dirty="0" smtClean="0"/>
          </a:p>
          <a:p>
            <a:r>
              <a:rPr lang="zh-TW" altLang="en-US" dirty="0" smtClean="0"/>
              <a:t>圖二</a:t>
            </a:r>
            <a:r>
              <a:rPr lang="en-US" altLang="zh-TW" dirty="0" smtClean="0"/>
              <a:t>(</a:t>
            </a:r>
            <a:r>
              <a:rPr lang="zh-TW" altLang="en-US" dirty="0" smtClean="0"/>
              <a:t>左下角</a:t>
            </a:r>
            <a:r>
              <a:rPr lang="en-US" altLang="zh-TW" dirty="0" smtClean="0"/>
              <a:t>)</a:t>
            </a:r>
            <a:r>
              <a:rPr lang="zh-TW" altLang="en-US" dirty="0" smtClean="0"/>
              <a:t>：清理垃圾：有一些喜愛大自然的有心人，他們會於閒時到郊野清潔遊人遺下的垃圾，保護大自然環境，無私服務。</a:t>
            </a:r>
            <a:endParaRPr lang="en-US" altLang="zh-TW" dirty="0" smtClean="0"/>
          </a:p>
          <a:p>
            <a:r>
              <a:rPr lang="zh-TW" altLang="en-US" dirty="0" smtClean="0"/>
              <a:t>漁農自然護理署「郊野公園公眾淨山活動」：</a:t>
            </a:r>
            <a:endParaRPr lang="en-US" altLang="zh-TW" dirty="0" smtClean="0"/>
          </a:p>
          <a:p>
            <a:r>
              <a:rPr lang="en-US" altLang="zh-TW" dirty="0" smtClean="0"/>
              <a:t>https://www.natureintouch.gov.hk/country-parks-mountain-clean-up-public-activities</a:t>
            </a:r>
          </a:p>
          <a:p>
            <a:endParaRPr lang="en-US" altLang="zh-TW" dirty="0" smtClean="0"/>
          </a:p>
          <a:p>
            <a:r>
              <a:rPr lang="zh-TW" altLang="en-US" dirty="0" smtClean="0"/>
              <a:t>圖三</a:t>
            </a:r>
            <a:r>
              <a:rPr lang="en-US" altLang="zh-TW" dirty="0" smtClean="0"/>
              <a:t>(</a:t>
            </a:r>
            <a:r>
              <a:rPr lang="zh-TW" altLang="en-US" dirty="0" smtClean="0"/>
              <a:t>右下角</a:t>
            </a:r>
            <a:r>
              <a:rPr lang="en-US" altLang="zh-TW" dirty="0" smtClean="0"/>
              <a:t>)</a:t>
            </a:r>
            <a:r>
              <a:rPr lang="zh-TW" altLang="en-US" dirty="0" smtClean="0"/>
              <a:t>：山林大火：一些缺德的郊遊人士遺下火種 </a:t>
            </a:r>
            <a:r>
              <a:rPr lang="en-US" altLang="zh-TW" dirty="0" smtClean="0"/>
              <a:t>(</a:t>
            </a:r>
            <a:r>
              <a:rPr lang="zh-TW" altLang="en-US" dirty="0" smtClean="0"/>
              <a:t>原因：燒烤後未有將碳熄滅、遺下煙頭、祭祀冥鏹留下火種等等</a:t>
            </a:r>
            <a:r>
              <a:rPr lang="en-US" altLang="zh-TW" dirty="0" smtClean="0"/>
              <a:t>)</a:t>
            </a:r>
            <a:r>
              <a:rPr lang="zh-TW" altLang="en-US" dirty="0" smtClean="0"/>
              <a:t>，造成山林大火，焚毀野生植物及動物家園，形成空氣污染，破壞環境。</a:t>
            </a:r>
            <a:endParaRPr lang="en-US" altLang="zh-TW" dirty="0" smtClean="0"/>
          </a:p>
          <a:p>
            <a:r>
              <a:rPr lang="zh-TW" altLang="en-US" dirty="0" smtClean="0"/>
              <a:t>漁農自然護理署「保護郊野，防止山火」：</a:t>
            </a:r>
            <a:endParaRPr lang="en-US" altLang="zh-HK" dirty="0" smtClean="0"/>
          </a:p>
          <a:p>
            <a:r>
              <a:rPr lang="en-US" altLang="zh-HK" dirty="0" smtClean="0"/>
              <a:t>https://www.afcd.gov.hk/tc_chi/country/cou_lea/hillfire.html</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3</a:t>
            </a:fld>
            <a:endParaRPr lang="zh-HK" altLang="en-US"/>
          </a:p>
        </p:txBody>
      </p:sp>
    </p:spTree>
    <p:extLst>
      <p:ext uri="{BB962C8B-B14F-4D97-AF65-F5344CB8AC3E}">
        <p14:creationId xmlns:p14="http://schemas.microsoft.com/office/powerpoint/2010/main" val="195482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引入問題目的使學生留意課堂與「責任感」及</a:t>
            </a:r>
            <a:r>
              <a:rPr lang="en-US" altLang="zh-TW" dirty="0" smtClean="0"/>
              <a:t>/</a:t>
            </a:r>
            <a:r>
              <a:rPr lang="zh-TW" altLang="en-US" dirty="0" smtClean="0"/>
              <a:t>或「仁愛」的價值觀培育有關，不需在這階段與學生深入探討。</a:t>
            </a:r>
            <a:endParaRPr lang="zh-TW" altLang="en-US" dirty="0"/>
          </a:p>
        </p:txBody>
      </p:sp>
      <p:sp>
        <p:nvSpPr>
          <p:cNvPr id="4" name="投影片編號版面配置區 3"/>
          <p:cNvSpPr>
            <a:spLocks noGrp="1"/>
          </p:cNvSpPr>
          <p:nvPr>
            <p:ph type="sldNum" sz="quarter" idx="10"/>
          </p:nvPr>
        </p:nvSpPr>
        <p:spPr/>
        <p:txBody>
          <a:bodyPr/>
          <a:lstStyle/>
          <a:p>
            <a:fld id="{79922E5D-B2F4-4E1F-99CD-A481D5405240}" type="slidenum">
              <a:rPr lang="zh-HK" altLang="en-US" smtClean="0"/>
              <a:t>4</a:t>
            </a:fld>
            <a:endParaRPr lang="zh-HK" altLang="en-US"/>
          </a:p>
        </p:txBody>
      </p:sp>
    </p:spTree>
    <p:extLst>
      <p:ext uri="{BB962C8B-B14F-4D97-AF65-F5344CB8AC3E}">
        <p14:creationId xmlns:p14="http://schemas.microsoft.com/office/powerpoint/2010/main" val="289437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教師提問後可講解</a:t>
            </a:r>
            <a:r>
              <a:rPr lang="en-US" altLang="zh-TW" dirty="0" smtClean="0"/>
              <a:t>:</a:t>
            </a:r>
          </a:p>
          <a:p>
            <a:r>
              <a:rPr lang="zh-TW" altLang="en-US" dirty="0" smtClean="0"/>
              <a:t>這個於</a:t>
            </a:r>
            <a:r>
              <a:rPr lang="en-US" altLang="zh-TW" dirty="0" smtClean="0"/>
              <a:t>2019</a:t>
            </a:r>
            <a:r>
              <a:rPr lang="zh-TW" altLang="en-US" dirty="0" smtClean="0"/>
              <a:t>年初建成的觀景台，因為可以飽覽大欖涌水塘「</a:t>
            </a:r>
            <a:r>
              <a:rPr lang="zh-TW" altLang="en-US" sz="1200" dirty="0" smtClean="0"/>
              <a:t>千島湖」美景，而吸引了大批遊客蜂擁而至。當中有人為了「打卡」而不惜越過觀景台欄杆，甚至自行開闢小路通往景觀開揚處，尋找有利「打卡」位置，導致觀景台外圍一帶植被受損，附近山坡均是遊人踏踩造成之禿地。</a:t>
            </a:r>
            <a:endParaRPr lang="en-US" altLang="zh-TW" sz="1200" dirty="0" smtClean="0"/>
          </a:p>
          <a:p>
            <a:endParaRPr lang="en-US" altLang="zh-TW"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圖片來源</a:t>
            </a:r>
            <a:r>
              <a:rPr lang="en-US" altLang="zh-TW" sz="1200" dirty="0" smtClean="0"/>
              <a:t>: </a:t>
            </a:r>
            <a:r>
              <a:rPr lang="zh-TW" altLang="en-US" sz="1200" baseline="0" dirty="0" smtClean="0"/>
              <a:t>綠惜地球</a:t>
            </a:r>
            <a:r>
              <a:rPr lang="en-US" altLang="zh-TW" sz="1200" dirty="0" smtClean="0">
                <a:solidFill>
                  <a:schemeClr val="tx1">
                    <a:lumMod val="65000"/>
                    <a:lumOff val="35000"/>
                  </a:schemeClr>
                </a:solidFill>
                <a:latin typeface="Arial" panose="020B0604020202020204" pitchFamily="34" charset="0"/>
                <a:cs typeface="Arial" panose="020B0604020202020204" pitchFamily="34" charset="0"/>
              </a:rPr>
              <a:t>(2023)</a:t>
            </a:r>
            <a:r>
              <a:rPr lang="zh-TW" altLang="en-US" sz="1200" dirty="0" smtClean="0">
                <a:solidFill>
                  <a:schemeClr val="tx1">
                    <a:lumMod val="65000"/>
                    <a:lumOff val="35000"/>
                  </a:schemeClr>
                </a:solidFill>
              </a:rPr>
              <a:t>。</a:t>
            </a:r>
            <a:r>
              <a:rPr lang="en-US" altLang="zh-TW" sz="1200" dirty="0" smtClean="0">
                <a:solidFill>
                  <a:schemeClr val="tx1">
                    <a:lumMod val="65000"/>
                    <a:lumOff val="35000"/>
                  </a:schemeClr>
                </a:solidFill>
              </a:rPr>
              <a:t>《</a:t>
            </a:r>
            <a:r>
              <a:rPr lang="zh-TW" altLang="en-US" sz="1200" dirty="0" smtClean="0"/>
              <a:t>看不見的山徑</a:t>
            </a:r>
            <a:r>
              <a:rPr lang="en-US" altLang="zh-TW" sz="1200" baseline="0" dirty="0" smtClean="0"/>
              <a:t>  </a:t>
            </a:r>
            <a:r>
              <a:rPr lang="zh-TW" altLang="en-US" sz="1200" baseline="0" dirty="0" smtClean="0"/>
              <a:t>香港可持續山徑之初探</a:t>
            </a:r>
            <a:r>
              <a:rPr lang="en-US" altLang="zh-TW" sz="1200" baseline="0" dirty="0" smtClean="0"/>
              <a:t>》</a:t>
            </a:r>
            <a:r>
              <a:rPr lang="zh-TW" altLang="en-US" sz="1200" dirty="0" smtClean="0">
                <a:solidFill>
                  <a:schemeClr val="tx1">
                    <a:lumMod val="65000"/>
                    <a:lumOff val="35000"/>
                  </a:schemeClr>
                </a:solidFill>
              </a:rPr>
              <a:t>。</a:t>
            </a:r>
            <a:r>
              <a:rPr lang="zh-HK" altLang="en-US" sz="1200" dirty="0" smtClean="0">
                <a:solidFill>
                  <a:schemeClr val="tx1">
                    <a:lumMod val="65000"/>
                    <a:lumOff val="35000"/>
                  </a:schemeClr>
                </a:solidFill>
              </a:rPr>
              <a:t>香港</a:t>
            </a:r>
            <a:r>
              <a:rPr lang="en-US" altLang="zh-TW" sz="1200" dirty="0" smtClean="0">
                <a:solidFill>
                  <a:schemeClr val="tx1">
                    <a:lumMod val="65000"/>
                    <a:lumOff val="35000"/>
                  </a:schemeClr>
                </a:solidFill>
              </a:rPr>
              <a:t>︰</a:t>
            </a:r>
            <a:r>
              <a:rPr lang="zh-HK" altLang="en-US" sz="1200" dirty="0" smtClean="0">
                <a:solidFill>
                  <a:schemeClr val="tx1">
                    <a:lumMod val="65000"/>
                    <a:lumOff val="35000"/>
                  </a:schemeClr>
                </a:solidFill>
              </a:rPr>
              <a:t>蜂鳥出版</a:t>
            </a:r>
            <a:r>
              <a:rPr lang="zh-TW" altLang="en-US" sz="1200" dirty="0" smtClean="0">
                <a:solidFill>
                  <a:schemeClr val="tx1">
                    <a:lumMod val="65000"/>
                    <a:lumOff val="35000"/>
                  </a:schemeClr>
                </a:solidFill>
              </a:rPr>
              <a:t>。</a:t>
            </a:r>
          </a:p>
          <a:p>
            <a:r>
              <a:rPr lang="en-US" altLang="zh-TW" sz="1200" baseline="0" dirty="0" smtClean="0"/>
              <a:t> </a:t>
            </a:r>
          </a:p>
          <a:p>
            <a:r>
              <a:rPr lang="zh-TW" altLang="en-US" sz="1200" baseline="0" dirty="0" smtClean="0"/>
              <a:t>教學提示</a:t>
            </a:r>
            <a:r>
              <a:rPr lang="en-US" altLang="zh-TW" sz="1200" baseline="0" dirty="0" smtClean="0"/>
              <a:t>:</a:t>
            </a:r>
            <a:r>
              <a:rPr lang="zh-TW" altLang="en-US" sz="1200" baseline="0" dirty="0" smtClean="0"/>
              <a:t> </a:t>
            </a:r>
            <a:endParaRPr lang="en-US" altLang="zh-TW" sz="1200" baseline="0" dirty="0" smtClean="0"/>
          </a:p>
          <a:p>
            <a:pPr marL="228600" indent="-228600">
              <a:buAutoNum type="arabicPeriod"/>
            </a:pPr>
            <a:r>
              <a:rPr lang="zh-TW" altLang="en-US" sz="1200" baseline="0" dirty="0" smtClean="0"/>
              <a:t>在學生知道造成</a:t>
            </a:r>
            <a:r>
              <a:rPr lang="zh-TW" altLang="en-US" sz="1200" cap="all" dirty="0" smtClean="0">
                <a:latin typeface="華康中特圓體" panose="020F0809000000000000" pitchFamily="49" charset="-120"/>
                <a:ea typeface="華康中特圓體" panose="020F0809000000000000" pitchFamily="49" charset="-120"/>
              </a:rPr>
              <a:t>植被及表土退化的原因後，教師請學生反思</a:t>
            </a:r>
            <a:r>
              <a:rPr lang="zh-TW" altLang="zh-TW" sz="1200" kern="1200" dirty="0" smtClean="0">
                <a:solidFill>
                  <a:schemeClr val="tx1"/>
                </a:solidFill>
                <a:effectLst/>
                <a:latin typeface="+mn-lt"/>
                <a:ea typeface="+mn-ea"/>
                <a:cs typeface="+mn-cs"/>
              </a:rPr>
              <a:t>遊人</a:t>
            </a:r>
            <a:r>
              <a:rPr lang="zh-TW" altLang="en-US" sz="1200" kern="1200" dirty="0" smtClean="0">
                <a:solidFill>
                  <a:schemeClr val="tx1"/>
                </a:solidFill>
                <a:effectLst/>
                <a:latin typeface="+mn-lt"/>
                <a:ea typeface="+mn-ea"/>
                <a:cs typeface="+mn-cs"/>
              </a:rPr>
              <a:t>具備</a:t>
            </a:r>
            <a:r>
              <a:rPr lang="zh-TW" altLang="zh-TW" sz="1200" kern="1200" dirty="0" smtClean="0">
                <a:solidFill>
                  <a:schemeClr val="tx1"/>
                </a:solidFill>
                <a:effectLst/>
                <a:latin typeface="+mn-lt"/>
                <a:ea typeface="+mn-ea"/>
                <a:cs typeface="+mn-cs"/>
              </a:rPr>
              <a:t>哪些正確的價值觀才</a:t>
            </a:r>
            <a:r>
              <a:rPr lang="zh-HK" altLang="zh-TW" sz="1200" kern="1200" dirty="0" smtClean="0">
                <a:solidFill>
                  <a:schemeClr val="tx1"/>
                </a:solidFill>
                <a:effectLst/>
                <a:latin typeface="+mn-lt"/>
                <a:ea typeface="+mn-ea"/>
                <a:cs typeface="+mn-cs"/>
              </a:rPr>
              <a:t>能避</a:t>
            </a:r>
            <a:r>
              <a:rPr lang="zh-TW" altLang="zh-TW" sz="1200" kern="1200" dirty="0" smtClean="0">
                <a:solidFill>
                  <a:schemeClr val="tx1"/>
                </a:solidFill>
                <a:effectLst/>
                <a:latin typeface="+mn-lt"/>
                <a:ea typeface="+mn-ea"/>
                <a:cs typeface="+mn-cs"/>
              </a:rPr>
              <a:t>免上述情況</a:t>
            </a:r>
            <a:r>
              <a:rPr lang="zh-HK" altLang="zh-TW" sz="1200" kern="1200" dirty="0" smtClean="0">
                <a:solidFill>
                  <a:schemeClr val="tx1"/>
                </a:solidFill>
                <a:effectLst/>
                <a:latin typeface="+mn-lt"/>
                <a:ea typeface="+mn-ea"/>
                <a:cs typeface="+mn-cs"/>
              </a:rPr>
              <a:t>再</a:t>
            </a:r>
            <a:r>
              <a:rPr lang="zh-TW" altLang="zh-TW" sz="1200" kern="1200" dirty="0" smtClean="0">
                <a:solidFill>
                  <a:schemeClr val="tx1"/>
                </a:solidFill>
                <a:effectLst/>
                <a:latin typeface="+mn-lt"/>
                <a:ea typeface="+mn-ea"/>
                <a:cs typeface="+mn-cs"/>
              </a:rPr>
              <a:t>次</a:t>
            </a:r>
            <a:r>
              <a:rPr lang="zh-HK" altLang="zh-TW" sz="1200" kern="1200" dirty="0" smtClean="0">
                <a:solidFill>
                  <a:schemeClr val="tx1"/>
                </a:solidFill>
                <a:effectLst/>
                <a:latin typeface="+mn-lt"/>
                <a:ea typeface="+mn-ea"/>
                <a:cs typeface="+mn-cs"/>
              </a:rPr>
              <a:t>發</a:t>
            </a:r>
            <a:r>
              <a:rPr lang="zh-TW" altLang="zh-TW" sz="1200" kern="1200" dirty="0" smtClean="0">
                <a:solidFill>
                  <a:schemeClr val="tx1"/>
                </a:solidFill>
                <a:effectLst/>
                <a:latin typeface="+mn-lt"/>
                <a:ea typeface="+mn-ea"/>
                <a:cs typeface="+mn-cs"/>
              </a:rPr>
              <a:t>生</a:t>
            </a:r>
            <a:r>
              <a:rPr lang="en-GB" altLang="zh-TW" sz="1200" kern="1200" dirty="0" smtClean="0">
                <a:solidFill>
                  <a:schemeClr val="tx1"/>
                </a:solidFill>
                <a:effectLst/>
                <a:latin typeface="+mn-lt"/>
                <a:ea typeface="+mn-ea"/>
                <a:cs typeface="+mn-cs"/>
              </a:rPr>
              <a:t>/</a:t>
            </a:r>
            <a:r>
              <a:rPr lang="zh-HK" altLang="zh-TW" sz="1200" kern="1200" dirty="0" smtClean="0">
                <a:solidFill>
                  <a:schemeClr val="tx1"/>
                </a:solidFill>
                <a:effectLst/>
                <a:latin typeface="+mn-lt"/>
                <a:ea typeface="+mn-ea"/>
                <a:cs typeface="+mn-cs"/>
              </a:rPr>
              <a:t>繼</a:t>
            </a:r>
            <a:r>
              <a:rPr lang="zh-TW" altLang="zh-TW" sz="1200" kern="1200" dirty="0" smtClean="0">
                <a:solidFill>
                  <a:schemeClr val="tx1"/>
                </a:solidFill>
                <a:effectLst/>
                <a:latin typeface="+mn-lt"/>
                <a:ea typeface="+mn-ea"/>
                <a:cs typeface="+mn-cs"/>
              </a:rPr>
              <a:t>續</a:t>
            </a:r>
            <a:r>
              <a:rPr lang="zh-HK" altLang="zh-TW" sz="1200" kern="1200" dirty="0" smtClean="0">
                <a:solidFill>
                  <a:schemeClr val="tx1"/>
                </a:solidFill>
                <a:effectLst/>
                <a:latin typeface="+mn-lt"/>
                <a:ea typeface="+mn-ea"/>
                <a:cs typeface="+mn-cs"/>
              </a:rPr>
              <a:t>惡</a:t>
            </a:r>
            <a:r>
              <a:rPr lang="zh-TW" altLang="zh-TW" sz="1200" kern="1200" dirty="0" smtClean="0">
                <a:solidFill>
                  <a:schemeClr val="tx1"/>
                </a:solidFill>
                <a:effectLst/>
                <a:latin typeface="+mn-lt"/>
                <a:ea typeface="+mn-ea"/>
                <a:cs typeface="+mn-cs"/>
              </a:rPr>
              <a:t>化</a:t>
            </a:r>
            <a:r>
              <a:rPr lang="zh-TW" altLang="en-US" sz="1200" cap="all" dirty="0" smtClean="0">
                <a:latin typeface="華康中特圓體" panose="020F0809000000000000" pitchFamily="49" charset="-120"/>
                <a:ea typeface="華康中特圓體" panose="020F0809000000000000" pitchFamily="49" charset="-120"/>
              </a:rPr>
              <a:t>。</a:t>
            </a:r>
            <a:endParaRPr lang="en-US" altLang="zh-TW" sz="1200" cap="all" dirty="0" smtClean="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200" cap="all" dirty="0" smtClean="0">
                <a:latin typeface="華康中特圓體" panose="020F0809000000000000" pitchFamily="49" charset="-120"/>
                <a:ea typeface="華康中特圓體" panose="020F0809000000000000" pitchFamily="49" charset="-120"/>
              </a:rPr>
              <a:t>教師不需設有指定答案，只要學生能從同理心、珍惜、感恩、責任感等正確價值觀思考已達到反思的目的。</a:t>
            </a:r>
            <a:endParaRPr lang="zh-TW" altLang="en-US" dirty="0"/>
          </a:p>
        </p:txBody>
      </p:sp>
      <p:sp>
        <p:nvSpPr>
          <p:cNvPr id="4" name="投影片編號版面配置區 3"/>
          <p:cNvSpPr>
            <a:spLocks noGrp="1"/>
          </p:cNvSpPr>
          <p:nvPr>
            <p:ph type="sldNum" sz="quarter" idx="10"/>
          </p:nvPr>
        </p:nvSpPr>
        <p:spPr/>
        <p:txBody>
          <a:bodyPr/>
          <a:lstStyle/>
          <a:p>
            <a:fld id="{79922E5D-B2F4-4E1F-99CD-A481D5405240}" type="slidenum">
              <a:rPr lang="zh-HK" altLang="en-US" smtClean="0"/>
              <a:t>5</a:t>
            </a:fld>
            <a:endParaRPr lang="zh-HK" altLang="en-US"/>
          </a:p>
        </p:txBody>
      </p:sp>
    </p:spTree>
    <p:extLst>
      <p:ext uri="{BB962C8B-B14F-4D97-AF65-F5344CB8AC3E}">
        <p14:creationId xmlns:p14="http://schemas.microsoft.com/office/powerpoint/2010/main" val="41786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zh-TW" altLang="en-US" dirty="0" smtClean="0"/>
              <a:t>「愛郊野</a:t>
            </a:r>
            <a:r>
              <a:rPr lang="en-US" altLang="zh-TW" dirty="0" smtClean="0"/>
              <a:t>‧</a:t>
            </a:r>
            <a:r>
              <a:rPr lang="zh-TW" altLang="en-US" dirty="0" smtClean="0"/>
              <a:t>愛運動</a:t>
            </a:r>
            <a:r>
              <a:rPr lang="en-US" altLang="zh-TW" dirty="0" smtClean="0"/>
              <a:t>‧</a:t>
            </a:r>
            <a:r>
              <a:rPr lang="zh-TW" altLang="en-US" dirty="0" smtClean="0"/>
              <a:t>山海不留痕」</a:t>
            </a:r>
            <a:endParaRPr lang="en-US" altLang="zh-TW" dirty="0" smtClean="0"/>
          </a:p>
          <a:p>
            <a:pPr marL="0" indent="0">
              <a:buNone/>
            </a:pPr>
            <a:r>
              <a:rPr lang="en-US" altLang="zh-HK" dirty="0" smtClean="0"/>
              <a:t>https://www.epd.gov.hk/epd/clean_shorelines/tc/leave_no_trace.html</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6</a:t>
            </a:fld>
            <a:endParaRPr lang="zh-HK" altLang="en-US"/>
          </a:p>
        </p:txBody>
      </p:sp>
    </p:spTree>
    <p:extLst>
      <p:ext uri="{BB962C8B-B14F-4D97-AF65-F5344CB8AC3E}">
        <p14:creationId xmlns:p14="http://schemas.microsoft.com/office/powerpoint/2010/main" val="2629314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鼓勵學生去郊遊時，實踐「愛郊野</a:t>
            </a:r>
            <a:r>
              <a:rPr lang="en-US" altLang="zh-TW" dirty="0" smtClean="0"/>
              <a:t>‧</a:t>
            </a:r>
            <a:r>
              <a:rPr lang="zh-TW" altLang="en-US" dirty="0" smtClean="0"/>
              <a:t>愛運動</a:t>
            </a:r>
            <a:r>
              <a:rPr lang="en-US" altLang="zh-TW" dirty="0" smtClean="0"/>
              <a:t>‧</a:t>
            </a:r>
            <a:r>
              <a:rPr lang="zh-TW" altLang="en-US" dirty="0" smtClean="0"/>
              <a:t>山海不留痕」的郊遊文化</a:t>
            </a:r>
            <a:r>
              <a:rPr lang="en-US" altLang="zh-TW" dirty="0" smtClean="0"/>
              <a:t>(</a:t>
            </a:r>
            <a:r>
              <a:rPr lang="zh-TW" altLang="en-US" dirty="0" smtClean="0"/>
              <a:t>相關價值觀和態度：守法、關愛、同理心、承擔精神、勤勞、責任感</a:t>
            </a:r>
            <a:r>
              <a:rPr lang="en-US" altLang="zh-TW" dirty="0" smtClean="0"/>
              <a:t>)</a:t>
            </a:r>
            <a:endParaRPr lang="zh-TW" altLang="en-US" dirty="0" smtClean="0"/>
          </a:p>
          <a:p>
            <a:pPr marL="0" indent="0">
              <a:buNone/>
            </a:pPr>
            <a:endParaRPr lang="zh-TW"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1. </a:t>
            </a:r>
            <a:r>
              <a:rPr lang="zh-TW" altLang="en-US" dirty="0" smtClean="0"/>
              <a:t>垃圾不落海：不要隨意將物品及垃圾放置於沙灘，避免被海水沖走，製造垃圾；亦不要將垃圾拋在海上，破壞環境，造成污染。</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2. </a:t>
            </a:r>
            <a:r>
              <a:rPr lang="zh-TW" altLang="en-US" dirty="0" smtClean="0"/>
              <a:t>撐保護環境：支持保護大自然環境，不要破壞大自然的動植物。</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3. </a:t>
            </a:r>
            <a:r>
              <a:rPr lang="zh-TW" altLang="en-US" dirty="0" smtClean="0"/>
              <a:t>露營不留痕：在郊外露營時，切勿遺留垃圾，破壞自然生態環境。</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4. </a:t>
            </a:r>
            <a:r>
              <a:rPr lang="zh-TW" altLang="en-US" dirty="0" smtClean="0"/>
              <a:t>撐清潔郊野：在郊外時看見垃圾，可以主動協助清理，同心保持郊野清潔。</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5. </a:t>
            </a:r>
            <a:r>
              <a:rPr lang="zh-TW" altLang="en-US" dirty="0" smtClean="0"/>
              <a:t>不做垃圾蟲：切勿亂拋垃圾，不要做一個破壞環境的垃圾蟲。培養「自己垃圾</a:t>
            </a:r>
            <a:r>
              <a:rPr lang="en-US" altLang="zh-TW" dirty="0" smtClean="0"/>
              <a:t>‧</a:t>
            </a:r>
            <a:r>
              <a:rPr lang="zh-TW" altLang="en-US" dirty="0" smtClean="0"/>
              <a:t>自己帶走」的良好行為習慣</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6. </a:t>
            </a:r>
            <a:r>
              <a:rPr lang="zh-TW" altLang="en-US" dirty="0" smtClean="0"/>
              <a:t>撐</a:t>
            </a:r>
            <a:r>
              <a:rPr lang="en-US" altLang="zh-TW" dirty="0" smtClean="0"/>
              <a:t>BYOB</a:t>
            </a:r>
            <a:r>
              <a:rPr lang="zh-TW" altLang="en-US" dirty="0" smtClean="0"/>
              <a:t>：鼓勵使用可重用餐具及水樽去郊遊，減少製造垃圾，愛護環境。</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7. </a:t>
            </a:r>
            <a:r>
              <a:rPr lang="zh-TW" altLang="en-US" dirty="0" smtClean="0"/>
              <a:t>撐源頭減廢：避免製造及生產不必要的垃圾 </a:t>
            </a:r>
            <a:r>
              <a:rPr lang="en-US" altLang="zh-TW" dirty="0" smtClean="0"/>
              <a:t>(</a:t>
            </a:r>
            <a:r>
              <a:rPr lang="zh-TW" altLang="en-US" dirty="0" smtClean="0"/>
              <a:t>例如：食物包裝紙、即棄飲品盒</a:t>
            </a:r>
            <a:r>
              <a:rPr lang="en-US" altLang="zh-TW" dirty="0" smtClean="0"/>
              <a:t>/</a:t>
            </a:r>
            <a:r>
              <a:rPr lang="zh-TW" altLang="en-US" dirty="0" smtClean="0"/>
              <a:t>樽、紙巾等</a:t>
            </a:r>
            <a:r>
              <a:rPr lang="en-US" altLang="zh-TW" dirty="0" smtClean="0"/>
              <a:t>)</a:t>
            </a:r>
            <a:r>
              <a:rPr lang="zh-TW" altLang="en-US" dirty="0" smtClean="0"/>
              <a:t>，可以使用替代品 </a:t>
            </a:r>
            <a:r>
              <a:rPr lang="en-US" altLang="zh-TW" dirty="0" smtClean="0"/>
              <a:t>(</a:t>
            </a:r>
            <a:r>
              <a:rPr lang="zh-TW" altLang="en-US" dirty="0" smtClean="0"/>
              <a:t>例如：可重用餐盒、可重用水樽、毛巾等</a:t>
            </a:r>
            <a:r>
              <a:rPr lang="en-US" altLang="zh-TW" dirty="0" smtClean="0"/>
              <a:t>)</a:t>
            </a:r>
            <a:r>
              <a:rPr lang="zh-TW" altLang="en-US" dirty="0" smtClean="0"/>
              <a:t>。</a:t>
            </a: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HK" dirty="0" smtClean="0"/>
          </a:p>
          <a:p>
            <a:pPr marL="0" indent="0">
              <a:buNone/>
            </a:pPr>
            <a:endParaRPr lang="zh-HK" altLang="en-US" dirty="0" smtClean="0"/>
          </a:p>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7</a:t>
            </a:fld>
            <a:endParaRPr lang="zh-HK" altLang="en-US"/>
          </a:p>
        </p:txBody>
      </p:sp>
    </p:spTree>
    <p:extLst>
      <p:ext uri="{BB962C8B-B14F-4D97-AF65-F5344CB8AC3E}">
        <p14:creationId xmlns:p14="http://schemas.microsoft.com/office/powerpoint/2010/main" val="157599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dirty="0" smtClean="0">
                <a:solidFill>
                  <a:schemeClr val="tx1"/>
                </a:solidFill>
                <a:latin typeface="華康中特圓體" panose="020F0809000000000000" pitchFamily="49" charset="-120"/>
                <a:ea typeface="華康中特圓體" panose="020F0809000000000000" pitchFamily="49" charset="-120"/>
              </a:rPr>
              <a:t>向學生提問，請他們想想</a:t>
            </a:r>
            <a:endParaRPr lang="en-US" altLang="zh-TW" sz="1200" dirty="0" smtClean="0">
              <a:solidFill>
                <a:schemeClr val="tx1"/>
              </a:solidFill>
              <a:latin typeface="華康中特圓體" panose="020F0809000000000000" pitchFamily="49" charset="-120"/>
              <a:ea typeface="華康中特圓體" panose="020F0809000000000000" pitchFamily="49" charset="-120"/>
            </a:endParaRPr>
          </a:p>
          <a:p>
            <a:r>
              <a:rPr lang="zh-TW" altLang="en-US" sz="1200" dirty="0" smtClean="0">
                <a:solidFill>
                  <a:schemeClr val="tx1"/>
                </a:solidFill>
                <a:latin typeface="華康中特圓體" panose="020F0809000000000000" pitchFamily="49" charset="-120"/>
                <a:ea typeface="華康中特圓體" panose="020F0809000000000000" pitchFamily="49" charset="-120"/>
              </a:rPr>
              <a:t>「旅遊」與「環保」有什麼關係？</a:t>
            </a:r>
            <a:endParaRPr lang="zh-HK" altLang="en-US" sz="1200" dirty="0" smtClean="0">
              <a:solidFill>
                <a:schemeClr val="tx1"/>
              </a:solidFill>
              <a:latin typeface="華康中特圓體" panose="020F0809000000000000" pitchFamily="49" charset="-120"/>
              <a:ea typeface="華康中特圓體" panose="020F0809000000000000" pitchFamily="49" charset="-120"/>
            </a:endParaRPr>
          </a:p>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8</a:t>
            </a:fld>
            <a:endParaRPr lang="zh-HK" altLang="en-US"/>
          </a:p>
        </p:txBody>
      </p:sp>
    </p:spTree>
    <p:extLst>
      <p:ext uri="{BB962C8B-B14F-4D97-AF65-F5344CB8AC3E}">
        <p14:creationId xmlns:p14="http://schemas.microsoft.com/office/powerpoint/2010/main" val="2503349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zh-TW" altLang="en-US" sz="1200" dirty="0" smtClean="0">
                <a:latin typeface="華康中特圓體" panose="020F0809000000000000" pitchFamily="49" charset="-120"/>
                <a:ea typeface="華康中特圓體" panose="020F0809000000000000" pitchFamily="49" charset="-120"/>
              </a:rPr>
              <a:t>討論問題：</a:t>
            </a:r>
            <a:endParaRPr lang="en-US" altLang="zh-TW" sz="1200" dirty="0" smtClean="0">
              <a:latin typeface="華康中特圓體" panose="020F0809000000000000" pitchFamily="49" charset="-120"/>
              <a:ea typeface="華康中特圓體" panose="020F0809000000000000" pitchFamily="49" charset="-120"/>
            </a:endParaRPr>
          </a:p>
          <a:p>
            <a:pPr marL="0" indent="0" algn="just">
              <a:buNone/>
            </a:pPr>
            <a:r>
              <a:rPr lang="zh-TW" altLang="en-US" sz="1200" dirty="0" smtClean="0">
                <a:latin typeface="華康中特圓體" panose="020F0809000000000000" pitchFamily="49" charset="-120"/>
                <a:ea typeface="華康中特圓體" panose="020F0809000000000000" pitchFamily="49" charset="-120"/>
              </a:rPr>
              <a:t>如果你是</a:t>
            </a:r>
            <a:r>
              <a:rPr lang="zh-TW" altLang="en-US" sz="1200" u="sng" dirty="0" smtClean="0">
                <a:latin typeface="華康中特圓體" panose="020F0809000000000000" pitchFamily="49" charset="-120"/>
                <a:ea typeface="華康中特圓體" panose="020F0809000000000000" pitchFamily="49" charset="-120"/>
              </a:rPr>
              <a:t>志強</a:t>
            </a:r>
            <a:r>
              <a:rPr lang="zh-TW" altLang="en-US" sz="1200" dirty="0" smtClean="0">
                <a:latin typeface="華康中特圓體" panose="020F0809000000000000" pitchFamily="49" charset="-120"/>
                <a:ea typeface="華康中特圓體" panose="020F0809000000000000" pitchFamily="49" charset="-120"/>
              </a:rPr>
              <a:t>，你會在出發前作出什麼行動？</a:t>
            </a:r>
            <a:endParaRPr lang="zh-HK" altLang="en-US" sz="1200" dirty="0" smtClean="0">
              <a:latin typeface="華康中特圓體" panose="020F0809000000000000" pitchFamily="49" charset="-120"/>
              <a:ea typeface="華康中特圓體" panose="020F0809000000000000" pitchFamily="49" charset="-120"/>
            </a:endParaRPr>
          </a:p>
          <a:p>
            <a:endParaRPr lang="en-US" altLang="zh-HK" dirty="0" smtClean="0"/>
          </a:p>
          <a:p>
            <a:r>
              <a:rPr lang="zh-TW" altLang="en-US" dirty="0" smtClean="0"/>
              <a:t>預設答案：</a:t>
            </a:r>
            <a:endParaRPr lang="en-US" altLang="zh-TW" dirty="0" smtClean="0"/>
          </a:p>
          <a:p>
            <a:r>
              <a:rPr lang="zh-TW" altLang="en-US" dirty="0" smtClean="0"/>
              <a:t>需要將「</a:t>
            </a:r>
            <a:r>
              <a:rPr lang="zh-TW" altLang="en-US" sz="1200" dirty="0" smtClean="0">
                <a:latin typeface="華康中特圓體" panose="020F0809000000000000" pitchFamily="49" charset="-120"/>
                <a:ea typeface="華康中特圓體" panose="020F0809000000000000" pitchFamily="49" charset="-120"/>
              </a:rPr>
              <a:t>具</a:t>
            </a:r>
            <a:r>
              <a:rPr lang="en-US" altLang="zh-TW" sz="1200" dirty="0" smtClean="0">
                <a:latin typeface="華康中特圓體" panose="020F0809000000000000" pitchFamily="49" charset="-120"/>
                <a:ea typeface="華康中特圓體" panose="020F0809000000000000" pitchFamily="49" charset="-120"/>
              </a:rPr>
              <a:t>LED</a:t>
            </a:r>
            <a:r>
              <a:rPr lang="zh-TW" altLang="en-US" sz="1200" dirty="0" smtClean="0">
                <a:latin typeface="華康中特圓體" panose="020F0809000000000000" pitchFamily="49" charset="-120"/>
                <a:ea typeface="華康中特圓體" panose="020F0809000000000000" pitchFamily="49" charset="-120"/>
              </a:rPr>
              <a:t>照明的充電裝置」拔除電源及關上「浴室的抽氣扇」，減少不必要的電源消耗，節省能源。</a:t>
            </a:r>
            <a:endParaRPr lang="en-US" altLang="zh-TW" sz="1200" dirty="0" smtClean="0">
              <a:latin typeface="華康中特圓體" panose="020F0809000000000000" pitchFamily="49" charset="-120"/>
              <a:ea typeface="華康中特圓體" panose="020F0809000000000000" pitchFamily="49" charset="-120"/>
            </a:endParaRPr>
          </a:p>
          <a:p>
            <a:endParaRPr lang="en-US" altLang="zh-HK" sz="1200" dirty="0" smtClean="0">
              <a:latin typeface="華康中特圓體" panose="020F0809000000000000" pitchFamily="49" charset="-120"/>
              <a:ea typeface="華康中特圓體" panose="020F0809000000000000" pitchFamily="49" charset="-120"/>
            </a:endParaRPr>
          </a:p>
          <a:p>
            <a:r>
              <a:rPr lang="zh-TW" altLang="en-US" sz="1200" dirty="0" smtClean="0">
                <a:latin typeface="華康中特圓體" panose="020F0809000000000000" pitchFamily="49" charset="-120"/>
                <a:ea typeface="華康中特圓體" panose="020F0809000000000000" pitchFamily="49" charset="-120"/>
              </a:rPr>
              <a:t>一般人誤以為「自動關上時間裝置」是可以百份之百節能，其實電器只有「拔除電源」，才能真正減少耗電；而且抽濕機不應在室內</a:t>
            </a:r>
            <a:r>
              <a:rPr lang="en-US" altLang="zh-TW" sz="1200" dirty="0" smtClean="0">
                <a:latin typeface="華康中特圓體" panose="020F0809000000000000" pitchFamily="49" charset="-120"/>
                <a:ea typeface="華康中特圓體" panose="020F0809000000000000" pitchFamily="49" charset="-120"/>
              </a:rPr>
              <a:t>/</a:t>
            </a:r>
            <a:r>
              <a:rPr lang="zh-TW" altLang="en-US" sz="1200" dirty="0" smtClean="0">
                <a:latin typeface="華康中特圓體" panose="020F0809000000000000" pitchFamily="49" charset="-120"/>
                <a:ea typeface="華康中特圓體" panose="020F0809000000000000" pitchFamily="49" charset="-120"/>
              </a:rPr>
              <a:t>家中無人的情況下開啟，以免發生意外，如火警等。</a:t>
            </a:r>
            <a:endParaRPr lang="en-US" altLang="zh-TW" sz="1200" dirty="0" smtClean="0">
              <a:latin typeface="華康中特圓體" panose="020F0809000000000000" pitchFamily="49" charset="-120"/>
              <a:ea typeface="華康中特圓體" panose="020F0809000000000000" pitchFamily="49" charset="-120"/>
            </a:endParaRPr>
          </a:p>
          <a:p>
            <a:endParaRPr lang="en-US" altLang="zh-HK" sz="1200" dirty="0" smtClean="0">
              <a:latin typeface="華康中特圓體" panose="020F0809000000000000" pitchFamily="49" charset="-120"/>
              <a:ea typeface="華康中特圓體" panose="020F0809000000000000" pitchFamily="49" charset="-120"/>
            </a:endParaRPr>
          </a:p>
          <a:p>
            <a:r>
              <a:rPr lang="zh-TW" altLang="en-US" sz="1200" dirty="0" smtClean="0">
                <a:latin typeface="華康中特圓體" panose="020F0809000000000000" pitchFamily="49" charset="-120"/>
                <a:ea typeface="華康中特圓體" panose="020F0809000000000000" pitchFamily="49" charset="-120"/>
              </a:rPr>
              <a:t>機電工程署「抽濕機安全須知」：</a:t>
            </a:r>
            <a:endParaRPr lang="en-US" altLang="zh-HK" sz="1200" dirty="0" smtClean="0">
              <a:latin typeface="華康中特圓體" panose="020F0809000000000000" pitchFamily="49" charset="-120"/>
              <a:ea typeface="華康中特圓體" panose="020F0809000000000000" pitchFamily="49" charset="-120"/>
            </a:endParaRPr>
          </a:p>
          <a:p>
            <a:r>
              <a:rPr lang="en-US" altLang="zh-HK" dirty="0" smtClean="0"/>
              <a:t>https://www.emsd.gov.hk/filemanager/en/content_442/Poster-7-Humidifiers-v01.pdf</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9</a:t>
            </a:fld>
            <a:endParaRPr lang="zh-HK" altLang="en-US"/>
          </a:p>
        </p:txBody>
      </p:sp>
    </p:spTree>
    <p:extLst>
      <p:ext uri="{BB962C8B-B14F-4D97-AF65-F5344CB8AC3E}">
        <p14:creationId xmlns:p14="http://schemas.microsoft.com/office/powerpoint/2010/main" val="109017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F7AFFB9B-9FB8-469E-96F9-4D32314110B6}" type="datetimeFigureOut">
              <a:rPr lang="en-US" smtClean="0"/>
              <a:t>12/7/2023</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320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41D2AC3-6A0B-4169-B1EA-E3AE8B351BDD}"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827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DD4B9363-8B87-41B7-9F8E-64519CBB8F34}"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4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AEF5746-5284-4951-9F37-7AE924EDBCB7}"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7285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2398B29-7265-4A65-A2A4-6703C057B7C1}"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001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zh-TW" altLang="en-US"/>
              <a:t>按一下以編輯母片標題樣式</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28FBA082-94DF-4C4B-A041-6624924AB0A8}" type="datetimeFigureOut">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809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zh-TW" altLang="en-US"/>
              <a:t>按一下以編輯母片標題樣式</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B27686C4-3AB5-4E0C-86CA-FB108C350AA9}" type="datetimeFigureOut">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182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8571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534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1126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zh-TW" altLang="en-US"/>
              <a:t>按一下以編輯母片標題樣式</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F7F47CF-67C9-420C-80A5-E2069FF0C2DF}"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32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73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Content Placeholder 3"/>
          <p:cNvSpPr>
            <a:spLocks noGrp="1"/>
          </p:cNvSpPr>
          <p:nvPr>
            <p:ph sz="quarter" idx="13"/>
          </p:nvPr>
        </p:nvSpPr>
        <p:spPr>
          <a:xfrm>
            <a:off x="514352" y="2861733"/>
            <a:ext cx="3816534" cy="2512852"/>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3" name="Content Placeholder 5"/>
          <p:cNvSpPr>
            <a:spLocks noGrp="1"/>
          </p:cNvSpPr>
          <p:nvPr>
            <p:ph sz="quarter" idx="14"/>
          </p:nvPr>
        </p:nvSpPr>
        <p:spPr>
          <a:xfrm>
            <a:off x="4495477" y="2861733"/>
            <a:ext cx="3816535" cy="2512852"/>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955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320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441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0C3BFE2-83B7-4B0A-B9D3-AB28331082B3}"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536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2EF78E3-FDA3-4D28-AAA2-0B81F349A39D}"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543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C35BB1C6-BF8F-4481-8AB2-603A1C8A906A}" type="datetimeFigureOut">
              <a:rPr lang="en-US" smtClean="0"/>
              <a:t>12/7/2023</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81068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hiking.gov.hk/" TargetMode="External"/><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discoverhongkong.com/tc/explore/travelling-green-in-hong-kong-with-sonalie-figueiras.html" TargetMode="External"/><Relationship Id="rId5" Type="http://schemas.openxmlformats.org/officeDocument/2006/relationships/hyperlink" Target="https://www.epd.gov.hk/epd/clean_shorelines/tc/leave_no_trace.html" TargetMode="External"/><Relationship Id="rId10" Type="http://schemas.openxmlformats.org/officeDocument/2006/relationships/image" Target="../media/image33.png"/><Relationship Id="rId4" Type="http://schemas.openxmlformats.org/officeDocument/2006/relationships/hyperlink" Target="https://www.carboncalculator.gov.hk/tc" TargetMode="External"/><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natureintouch.gov.hk/takeyourlitterhome" TargetMode="External"/><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afcd.gov.hk/tc_chi/country/cou_lea/hillfire.html" TargetMode="External"/><Relationship Id="rId5" Type="http://schemas.openxmlformats.org/officeDocument/2006/relationships/hyperlink" Target="https://www.natureintouch.gov.hk/country-parks-mountain-clean-up-public-activities" TargetMode="External"/><Relationship Id="rId10" Type="http://schemas.openxmlformats.org/officeDocument/2006/relationships/image" Target="../media/image37.png"/><Relationship Id="rId4" Type="http://schemas.openxmlformats.org/officeDocument/2006/relationships/hyperlink" Target="https://www.afcd.gov.hk/tc_chi/conservation/hkbiodiversity/hkbiodiversity.html" TargetMode="Externa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osbyd3g8E4g"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矩形 1"/>
          <p:cNvSpPr/>
          <p:nvPr/>
        </p:nvSpPr>
        <p:spPr>
          <a:xfrm>
            <a:off x="4106453" y="1215099"/>
            <a:ext cx="4814203" cy="1354217"/>
          </a:xfrm>
          <a:prstGeom prst="rect">
            <a:avLst/>
          </a:prstGeom>
        </p:spPr>
        <p:txBody>
          <a:bodyPr wrap="none">
            <a:spAutoFit/>
          </a:bodyPr>
          <a:lstStyle/>
          <a:p>
            <a:pPr algn="r"/>
            <a:r>
              <a:rPr lang="zh-TW" altLang="en-US" sz="2600" dirty="0" smtClean="0">
                <a:solidFill>
                  <a:srgbClr val="C00000"/>
                </a:solidFill>
                <a:latin typeface="華康中特圓體" panose="020F0809000000000000" pitchFamily="49" charset="-120"/>
                <a:ea typeface="華康中特圓體" panose="020F0809000000000000" pitchFamily="49" charset="-120"/>
              </a:rPr>
              <a:t>「生活事件」教案</a:t>
            </a:r>
            <a:r>
              <a:rPr lang="en-US" altLang="zh-TW" sz="2600" dirty="0" smtClean="0">
                <a:solidFill>
                  <a:srgbClr val="C00000"/>
                </a:solidFill>
                <a:latin typeface="華康中特圓體" panose="020F0809000000000000" pitchFamily="49" charset="-120"/>
                <a:ea typeface="華康中特圓體" panose="020F0809000000000000" pitchFamily="49" charset="-120"/>
              </a:rPr>
              <a:t>:</a:t>
            </a:r>
          </a:p>
          <a:p>
            <a:pPr algn="r"/>
            <a:r>
              <a:rPr lang="zh-TW" altLang="en-US" sz="3800" b="1" dirty="0">
                <a:solidFill>
                  <a:srgbClr val="C00000"/>
                </a:solidFill>
                <a:latin typeface="華康中特圓體" panose="020F0809000000000000" pitchFamily="49" charset="-120"/>
                <a:ea typeface="華康中特圓體" panose="020F0809000000000000" pitchFamily="49" charset="-120"/>
              </a:rPr>
              <a:t>至</a:t>
            </a:r>
            <a:r>
              <a:rPr lang="zh-TW" altLang="en-US" sz="3800" b="1" dirty="0" smtClean="0">
                <a:solidFill>
                  <a:srgbClr val="C00000"/>
                </a:solidFill>
                <a:latin typeface="華康中特圓體" panose="020F0809000000000000" pitchFamily="49" charset="-120"/>
                <a:ea typeface="華康中特圓體" panose="020F0809000000000000" pitchFamily="49" charset="-120"/>
              </a:rPr>
              <a:t>「</a:t>
            </a:r>
            <a:r>
              <a:rPr lang="en-US" altLang="zh-TW" sz="3800" b="1" dirty="0" smtClean="0">
                <a:solidFill>
                  <a:srgbClr val="C00000"/>
                </a:solidFill>
                <a:latin typeface="華康中特圓體" panose="020F0809000000000000" pitchFamily="49" charset="-120"/>
                <a:ea typeface="華康中特圓體" panose="020F0809000000000000" pitchFamily="49" charset="-120"/>
              </a:rPr>
              <a:t>Chill</a:t>
            </a:r>
            <a:r>
              <a:rPr lang="zh-TW" altLang="en-US" sz="3800" b="1" dirty="0" smtClean="0">
                <a:solidFill>
                  <a:srgbClr val="C00000"/>
                </a:solidFill>
                <a:latin typeface="華康中特圓體" panose="020F0809000000000000" pitchFamily="49" charset="-120"/>
                <a:ea typeface="華康中特圓體" panose="020F0809000000000000" pitchFamily="49" charset="-120"/>
              </a:rPr>
              <a:t>」旅遊達人</a:t>
            </a:r>
            <a:endParaRPr lang="en-US" altLang="zh-TW" sz="3800" b="1" dirty="0" smtClean="0">
              <a:solidFill>
                <a:srgbClr val="C00000"/>
              </a:solidFill>
              <a:latin typeface="華康中特圓體" panose="020F0809000000000000" pitchFamily="49" charset="-120"/>
              <a:ea typeface="華康中特圓體" panose="020F0809000000000000" pitchFamily="49" charset="-120"/>
            </a:endParaRPr>
          </a:p>
          <a:p>
            <a:pPr algn="r"/>
            <a:endParaRPr lang="en-US" altLang="zh-TW" dirty="0" smtClean="0">
              <a:solidFill>
                <a:srgbClr val="C00000"/>
              </a:solidFill>
              <a:latin typeface="華康中特圓體" panose="020F0809000000000000" pitchFamily="49" charset="-120"/>
              <a:ea typeface="華康中特圓體" panose="020F0809000000000000" pitchFamily="49" charset="-120"/>
            </a:endParaRPr>
          </a:p>
        </p:txBody>
      </p:sp>
      <p:sp>
        <p:nvSpPr>
          <p:cNvPr id="5" name="文字方塊 4"/>
          <p:cNvSpPr txBox="1"/>
          <p:nvPr/>
        </p:nvSpPr>
        <p:spPr>
          <a:xfrm>
            <a:off x="7102887" y="6439837"/>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圖片來源</a:t>
            </a:r>
            <a:r>
              <a:rPr lang="en-US" altLang="zh-HK" sz="1100" dirty="0" smtClean="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3" name="Rectangle 2"/>
          <p:cNvSpPr/>
          <p:nvPr/>
        </p:nvSpPr>
        <p:spPr>
          <a:xfrm>
            <a:off x="4348656" y="3387566"/>
            <a:ext cx="4572000" cy="1477328"/>
          </a:xfrm>
          <a:prstGeom prst="rect">
            <a:avLst/>
          </a:prstGeom>
        </p:spPr>
        <p:txBody>
          <a:bodyPr>
            <a:spAutoFit/>
          </a:bodyPr>
          <a:lstStyle/>
          <a:p>
            <a:pPr algn="r"/>
            <a:r>
              <a:rPr lang="zh-TW" altLang="en-US" dirty="0">
                <a:solidFill>
                  <a:srgbClr val="C00000"/>
                </a:solidFill>
                <a:latin typeface="華康中特圓體" panose="020F0809000000000000" pitchFamily="49" charset="-120"/>
                <a:ea typeface="華康中特圓體" panose="020F0809000000000000" pitchFamily="49" charset="-120"/>
              </a:rPr>
              <a:t>價值觀教育 </a:t>
            </a:r>
            <a:r>
              <a:rPr lang="en-US" altLang="zh-TW" dirty="0">
                <a:solidFill>
                  <a:srgbClr val="C00000"/>
                </a:solidFill>
                <a:latin typeface="華康中特圓體" panose="020F0809000000000000" pitchFamily="49" charset="-120"/>
                <a:ea typeface="華康中特圓體" panose="020F0809000000000000" pitchFamily="49" charset="-120"/>
              </a:rPr>
              <a:t>(</a:t>
            </a:r>
            <a:r>
              <a:rPr lang="zh-TW" altLang="en-US" dirty="0">
                <a:solidFill>
                  <a:srgbClr val="C00000"/>
                </a:solidFill>
                <a:latin typeface="華康中特圓體" panose="020F0809000000000000" pitchFamily="49" charset="-120"/>
                <a:ea typeface="華康中特圓體" panose="020F0809000000000000" pitchFamily="49" charset="-120"/>
              </a:rPr>
              <a:t>可持續發展教育</a:t>
            </a:r>
            <a:r>
              <a:rPr lang="en-US" altLang="zh-TW" dirty="0">
                <a:solidFill>
                  <a:srgbClr val="C00000"/>
                </a:solidFill>
                <a:latin typeface="華康中特圓體" panose="020F0809000000000000" pitchFamily="49" charset="-120"/>
                <a:ea typeface="華康中特圓體" panose="020F0809000000000000" pitchFamily="49" charset="-120"/>
              </a:rPr>
              <a:t>)</a:t>
            </a:r>
            <a:endParaRPr lang="zh-TW" altLang="en-US" dirty="0">
              <a:solidFill>
                <a:srgbClr val="C00000"/>
              </a:solidFill>
              <a:latin typeface="華康中特圓體" panose="020F0809000000000000" pitchFamily="49" charset="-120"/>
              <a:ea typeface="華康中特圓體" panose="020F0809000000000000" pitchFamily="49" charset="-120"/>
            </a:endParaRPr>
          </a:p>
          <a:p>
            <a:pPr algn="r"/>
            <a:r>
              <a:rPr lang="zh-TW" altLang="en-US" dirty="0" smtClean="0">
                <a:solidFill>
                  <a:srgbClr val="C00000"/>
                </a:solidFill>
                <a:latin typeface="華康中特圓體" panose="020F0809000000000000" pitchFamily="49" charset="-120"/>
                <a:ea typeface="華康中特圓體" panose="020F0809000000000000" pitchFamily="49" charset="-120"/>
              </a:rPr>
              <a:t>初中至高中</a:t>
            </a:r>
            <a:endParaRPr lang="zh-TW" altLang="en-US" dirty="0">
              <a:solidFill>
                <a:srgbClr val="C00000"/>
              </a:solidFill>
              <a:latin typeface="華康中特圓體" panose="020F0809000000000000" pitchFamily="49" charset="-120"/>
              <a:ea typeface="華康中特圓體" panose="020F0809000000000000" pitchFamily="49" charset="-120"/>
            </a:endParaRPr>
          </a:p>
          <a:p>
            <a:pPr algn="r"/>
            <a:r>
              <a:rPr lang="zh-TW" altLang="en-US" dirty="0">
                <a:solidFill>
                  <a:srgbClr val="C00000"/>
                </a:solidFill>
                <a:latin typeface="華康中特圓體" panose="020F0809000000000000" pitchFamily="49" charset="-120"/>
                <a:ea typeface="華康中特圓體" panose="020F0809000000000000" pitchFamily="49" charset="-120"/>
              </a:rPr>
              <a:t>教育局德育、公民及國民教育</a:t>
            </a:r>
            <a:r>
              <a:rPr lang="zh-TW" altLang="en-US" dirty="0" smtClean="0">
                <a:solidFill>
                  <a:srgbClr val="C00000"/>
                </a:solidFill>
                <a:latin typeface="華康中特圓體" panose="020F0809000000000000" pitchFamily="49" charset="-120"/>
                <a:ea typeface="華康中特圓體" panose="020F0809000000000000" pitchFamily="49" charset="-120"/>
              </a:rPr>
              <a:t>組</a:t>
            </a:r>
            <a:r>
              <a:rPr lang="en-US" altLang="zh-TW" dirty="0" smtClean="0">
                <a:solidFill>
                  <a:srgbClr val="C00000"/>
                </a:solidFill>
                <a:latin typeface="華康中特圓體" panose="020F0809000000000000" pitchFamily="49" charset="-120"/>
                <a:ea typeface="華康中特圓體" panose="020F0809000000000000" pitchFamily="49" charset="-120"/>
              </a:rPr>
              <a:t>1</a:t>
            </a:r>
            <a:r>
              <a:rPr lang="zh-TW" altLang="en-US" dirty="0" smtClean="0">
                <a:solidFill>
                  <a:srgbClr val="C00000"/>
                </a:solidFill>
                <a:latin typeface="華康中特圓體" panose="020F0809000000000000" pitchFamily="49" charset="-120"/>
                <a:ea typeface="華康中特圓體" panose="020F0809000000000000" pitchFamily="49" charset="-120"/>
              </a:rPr>
              <a:t>製作   </a:t>
            </a:r>
            <a:endParaRPr lang="en-US" altLang="zh-TW" dirty="0" smtClean="0">
              <a:solidFill>
                <a:srgbClr val="C00000"/>
              </a:solidFill>
              <a:latin typeface="華康中特圓體" panose="020F0809000000000000" pitchFamily="49" charset="-120"/>
              <a:ea typeface="華康中特圓體" panose="020F0809000000000000" pitchFamily="49" charset="-120"/>
            </a:endParaRPr>
          </a:p>
          <a:p>
            <a:pPr algn="r"/>
            <a:r>
              <a:rPr lang="en-US" altLang="zh-TW" dirty="0" smtClean="0">
                <a:ln/>
                <a:solidFill>
                  <a:srgbClr val="C00000"/>
                </a:solidFill>
                <a:latin typeface="華康中特圓體" panose="020F0809000000000000" pitchFamily="49" charset="-120"/>
                <a:ea typeface="華康中特圓體" panose="020F0809000000000000" pitchFamily="49" charset="-120"/>
                <a:sym typeface="Arial" panose="020B0604020202020204" pitchFamily="34" charset="0"/>
              </a:rPr>
              <a:t>2023</a:t>
            </a:r>
            <a:r>
              <a:rPr lang="zh-TW" altLang="en-US" dirty="0" smtClean="0">
                <a:ln/>
                <a:solidFill>
                  <a:srgbClr val="C00000"/>
                </a:solidFill>
                <a:latin typeface="華康中特圓體" panose="020F0809000000000000" pitchFamily="49" charset="-120"/>
                <a:ea typeface="華康中特圓體" panose="020F0809000000000000" pitchFamily="49" charset="-120"/>
                <a:sym typeface="Arial" panose="020B0604020202020204" pitchFamily="34" charset="0"/>
              </a:rPr>
              <a:t>年</a:t>
            </a:r>
            <a:r>
              <a:rPr lang="en-US" altLang="zh-TW" dirty="0" smtClean="0">
                <a:ln/>
                <a:solidFill>
                  <a:srgbClr val="C00000"/>
                </a:solidFill>
                <a:latin typeface="華康中特圓體" panose="020F0809000000000000" pitchFamily="49" charset="-120"/>
                <a:ea typeface="華康中特圓體" panose="020F0809000000000000" pitchFamily="49" charset="-120"/>
                <a:sym typeface="Arial" panose="020B0604020202020204" pitchFamily="34" charset="0"/>
              </a:rPr>
              <a:t>12</a:t>
            </a:r>
            <a:r>
              <a:rPr lang="zh-TW" altLang="en-US" dirty="0" smtClean="0">
                <a:ln/>
                <a:solidFill>
                  <a:srgbClr val="C00000"/>
                </a:solidFill>
                <a:latin typeface="華康中特圓體" panose="020F0809000000000000" pitchFamily="49" charset="-120"/>
                <a:ea typeface="華康中特圓體" panose="020F0809000000000000" pitchFamily="49" charset="-120"/>
                <a:sym typeface="Arial" panose="020B0604020202020204" pitchFamily="34" charset="0"/>
              </a:rPr>
              <a:t>月</a:t>
            </a:r>
            <a:endParaRPr lang="zh-TW" altLang="en-US" dirty="0">
              <a:ln/>
              <a:solidFill>
                <a:srgbClr val="C00000"/>
              </a:solidFill>
              <a:latin typeface="華康中特圓體" panose="020F0809000000000000" pitchFamily="49" charset="-120"/>
              <a:ea typeface="華康中特圓體" panose="020F0809000000000000" pitchFamily="49" charset="-120"/>
              <a:sym typeface="Arial" panose="020B0604020202020204" pitchFamily="34" charset="0"/>
            </a:endParaRPr>
          </a:p>
          <a:p>
            <a:pPr algn="r"/>
            <a:endParaRPr lang="zh-TW" altLang="en-US" dirty="0">
              <a:solidFill>
                <a:srgbClr val="C00000"/>
              </a:solidFill>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689746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」環保旅遊小貼士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404400" y="1679714"/>
            <a:ext cx="8017564" cy="3509342"/>
          </a:xfrm>
        </p:spPr>
        <p:txBody>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1.</a:t>
            </a:r>
            <a:r>
              <a:rPr lang="zh-TW" altLang="en-US" sz="4000" dirty="0">
                <a:latin typeface="華康中特圓體" panose="020F0809000000000000" pitchFamily="49" charset="-120"/>
                <a:ea typeface="華康中特圓體" panose="020F0809000000000000" pitchFamily="49" charset="-120"/>
              </a:rPr>
              <a:t>關掉所有不必要電器和電源</a:t>
            </a:r>
            <a:endParaRPr lang="en-US" altLang="zh-TW" sz="4000" dirty="0">
              <a:latin typeface="華康中特圓體" panose="020F0809000000000000" pitchFamily="49" charset="-120"/>
              <a:ea typeface="華康中特圓體" panose="020F0809000000000000" pitchFamily="49" charset="-120"/>
            </a:endParaRPr>
          </a:p>
          <a:p>
            <a:pPr marL="0" indent="0" algn="just">
              <a:buNone/>
            </a:pPr>
            <a:r>
              <a:rPr lang="zh-TW" altLang="en-US" sz="2800" dirty="0" smtClean="0">
                <a:latin typeface="華康中特圓體" panose="020F0809000000000000" pitchFamily="49" charset="-120"/>
                <a:ea typeface="華康中特圓體" panose="020F0809000000000000" pitchFamily="49" charset="-120"/>
              </a:rPr>
              <a:t>旅遊</a:t>
            </a:r>
            <a:r>
              <a:rPr lang="zh-TW" altLang="en-US" sz="2800" dirty="0">
                <a:latin typeface="華康中特圓體" panose="020F0809000000000000" pitchFamily="49" charset="-120"/>
                <a:ea typeface="華康中特圓體" panose="020F0809000000000000" pitchFamily="49" charset="-120"/>
              </a:rPr>
              <a:t>出發前，確保關掉所有</a:t>
            </a:r>
            <a:r>
              <a:rPr lang="zh-TW" altLang="en-US" sz="2800" dirty="0" smtClean="0">
                <a:latin typeface="華康中特圓體" panose="020F0809000000000000" pitchFamily="49" charset="-120"/>
                <a:ea typeface="華康中特圓體" panose="020F0809000000000000" pitchFamily="49" charset="-120"/>
              </a:rPr>
              <a:t>不必要的電器。若長時間外出或長時間不使用，</a:t>
            </a:r>
            <a:r>
              <a:rPr lang="zh-TW" altLang="en-US" sz="2800" dirty="0">
                <a:latin typeface="華康中特圓體" panose="020F0809000000000000" pitchFamily="49" charset="-120"/>
                <a:ea typeface="華康中特圓體" panose="020F0809000000000000" pitchFamily="49" charset="-120"/>
              </a:rPr>
              <a:t>建議拔除「待機</a:t>
            </a:r>
            <a:r>
              <a:rPr lang="zh-TW" altLang="en-US" sz="2800" dirty="0" smtClean="0">
                <a:latin typeface="華康中特圓體" panose="020F0809000000000000" pitchFamily="49" charset="-120"/>
                <a:ea typeface="華康中特圓體" panose="020F0809000000000000" pitchFamily="49" charset="-120"/>
              </a:rPr>
              <a:t>電力」的電器插頭，</a:t>
            </a:r>
            <a:r>
              <a:rPr lang="zh-TW" altLang="en-US" sz="2800" dirty="0">
                <a:latin typeface="華康中特圓體" panose="020F0809000000000000" pitchFamily="49" charset="-120"/>
                <a:ea typeface="華康中特圓體" panose="020F0809000000000000" pitchFamily="49" charset="-120"/>
              </a:rPr>
              <a:t>徹底節省電力。</a:t>
            </a:r>
          </a:p>
          <a:p>
            <a:endParaRPr lang="zh-HK" altLang="en-US" dirty="0"/>
          </a:p>
        </p:txBody>
      </p:sp>
      <p:pic>
        <p:nvPicPr>
          <p:cNvPr id="4098" name="Picture 2" descr="Free photo 3d render of a green electrical plug isolated on a socket background- eco energy con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605" y="4760843"/>
            <a:ext cx="2623408" cy="18355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2476942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91183"/>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」環保旅遊小貼士</a:t>
            </a:r>
            <a:endParaRPr lang="zh-HK" altLang="en-US" sz="4000" dirty="0">
              <a:latin typeface="華康中特圓體" panose="020F0809000000000000" pitchFamily="49" charset="-120"/>
              <a:ea typeface="華康中特圓體" panose="020F0809000000000000" pitchFamily="49" charset="-120"/>
            </a:endParaRPr>
          </a:p>
        </p:txBody>
      </p:sp>
      <p:pic>
        <p:nvPicPr>
          <p:cNvPr id="5124" name="Picture 4" descr="Free photo plane made with clou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767" y="5404207"/>
            <a:ext cx="1929748" cy="12854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190501" y="875789"/>
            <a:ext cx="8510587" cy="4918836"/>
          </a:xfrm>
        </p:spPr>
        <p:txBody>
          <a:bodyPr>
            <a:normAutofit/>
          </a:bodyPr>
          <a:lstStyle/>
          <a:p>
            <a:pPr marL="0" indent="0" algn="just">
              <a:buNone/>
            </a:pPr>
            <a:r>
              <a:rPr lang="en-US" altLang="zh-TW" sz="4000" dirty="0" smtClean="0">
                <a:latin typeface="華康中特圓體" panose="020F0809000000000000" pitchFamily="49" charset="-120"/>
                <a:ea typeface="華康中特圓體" panose="020F0809000000000000" pitchFamily="49" charset="-120"/>
              </a:rPr>
              <a:t>2</a:t>
            </a:r>
            <a:r>
              <a:rPr lang="en-US" altLang="zh-TW" sz="4000" dirty="0">
                <a:latin typeface="華康中特圓體" panose="020F0809000000000000" pitchFamily="49" charset="-120"/>
                <a:ea typeface="華康中特圓體" panose="020F0809000000000000" pitchFamily="49" charset="-120"/>
              </a:rPr>
              <a:t>.</a:t>
            </a:r>
            <a:r>
              <a:rPr lang="zh-TW" altLang="en-US" sz="4000" dirty="0">
                <a:latin typeface="華康中特圓體" panose="020F0809000000000000" pitchFamily="49" charset="-120"/>
                <a:ea typeface="華康中特圓體" panose="020F0809000000000000" pitchFamily="49" charset="-120"/>
              </a:rPr>
              <a:t>嚴選交通工具</a:t>
            </a:r>
          </a:p>
          <a:p>
            <a:pPr marL="0" indent="0" algn="just">
              <a:buNone/>
            </a:pPr>
            <a:r>
              <a:rPr lang="zh-TW" altLang="en-US" sz="2400" dirty="0">
                <a:latin typeface="華康中特圓體" panose="020F0809000000000000" pitchFamily="49" charset="-120"/>
                <a:ea typeface="華康中特圓體" panose="020F0809000000000000" pitchFamily="49" charset="-120"/>
              </a:rPr>
              <a:t>一般人會乘</a:t>
            </a:r>
            <a:r>
              <a:rPr lang="zh-TW" altLang="en-US" sz="2400" dirty="0" smtClean="0">
                <a:latin typeface="華康中特圓體" panose="020F0809000000000000" pitchFamily="49" charset="-120"/>
                <a:ea typeface="華康中特圓體" panose="020F0809000000000000" pitchFamily="49" charset="-120"/>
              </a:rPr>
              <a:t>搭飛機</a:t>
            </a:r>
            <a:r>
              <a:rPr lang="zh-TW" altLang="en-US" sz="2400" dirty="0">
                <a:latin typeface="華康中特圓體" panose="020F0809000000000000" pitchFamily="49" charset="-120"/>
                <a:ea typeface="華康中特圓體" panose="020F0809000000000000" pitchFamily="49" charset="-120"/>
              </a:rPr>
              <a:t>到外地旅遊，而飛機的碳排放非常驚人</a:t>
            </a:r>
            <a:r>
              <a:rPr lang="zh-TW" altLang="en-US" sz="2400" dirty="0" smtClean="0">
                <a:latin typeface="華康中特圓體" panose="020F0809000000000000" pitchFamily="49" charset="-120"/>
                <a:ea typeface="華康中特圓體" panose="020F0809000000000000" pitchFamily="49" charset="-120"/>
              </a:rPr>
              <a:t>。</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r>
              <a:rPr lang="zh-TW" altLang="en-US" sz="2400" dirty="0" smtClean="0">
                <a:latin typeface="華康中特圓體" panose="020F0809000000000000" pitchFamily="49" charset="-120"/>
                <a:ea typeface="華康中特圓體" panose="020F0809000000000000" pitchFamily="49" charset="-120"/>
              </a:rPr>
              <a:t>大家可</a:t>
            </a:r>
            <a:r>
              <a:rPr lang="zh-TW" altLang="en-US" sz="2400" dirty="0">
                <a:latin typeface="華康中特圓體" panose="020F0809000000000000" pitchFamily="49" charset="-120"/>
                <a:ea typeface="華康中特圓體" panose="020F0809000000000000" pitchFamily="49" charset="-120"/>
              </a:rPr>
              <a:t>利用環境及生態局的「低碳生活計算機」計算碳排放量。</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zh-TW" altLang="en-US" sz="2400" dirty="0" smtClean="0">
                <a:latin typeface="華康中特圓體" panose="020F0809000000000000" pitchFamily="49" charset="-120"/>
                <a:ea typeface="華康中特圓體" panose="020F0809000000000000" pitchFamily="49" charset="-120"/>
              </a:rPr>
              <a:t>若想減少</a:t>
            </a:r>
            <a:r>
              <a:rPr lang="zh-TW" altLang="en-US" sz="2400" dirty="0">
                <a:latin typeface="華康中特圓體" panose="020F0809000000000000" pitchFamily="49" charset="-120"/>
                <a:ea typeface="華康中特圓體" panose="020F0809000000000000" pitchFamily="49" charset="-120"/>
              </a:rPr>
              <a:t>碳排放，宜選擇</a:t>
            </a:r>
            <a:r>
              <a:rPr lang="zh-TW" altLang="en-US" sz="2400" dirty="0" smtClean="0">
                <a:latin typeface="華康中特圓體" panose="020F0809000000000000" pitchFamily="49" charset="-120"/>
                <a:ea typeface="華康中特圓體" panose="020F0809000000000000" pitchFamily="49" charset="-120"/>
              </a:rPr>
              <a:t>短途旅行，並在</a:t>
            </a:r>
            <a:r>
              <a:rPr lang="zh-TW" altLang="en-US" sz="2400" dirty="0">
                <a:latin typeface="華康中特圓體" panose="020F0809000000000000" pitchFamily="49" charset="-120"/>
                <a:ea typeface="華康中特圓體" panose="020F0809000000000000" pitchFamily="49" charset="-120"/>
              </a:rPr>
              <a:t>同一次</a:t>
            </a:r>
            <a:r>
              <a:rPr lang="zh-TW" altLang="en-US" sz="2400" dirty="0" smtClean="0">
                <a:latin typeface="華康中特圓體" panose="020F0809000000000000" pitchFamily="49" charset="-120"/>
                <a:ea typeface="華康中特圓體" panose="020F0809000000000000" pitchFamily="49" charset="-120"/>
              </a:rPr>
              <a:t>行程中於當地</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r>
              <a:rPr lang="zh-TW" altLang="en-US" sz="2400" dirty="0" smtClean="0">
                <a:latin typeface="華康中特圓體" panose="020F0809000000000000" pitchFamily="49" charset="-120"/>
                <a:ea typeface="華康中特圓體" panose="020F0809000000000000" pitchFamily="49" charset="-120"/>
              </a:rPr>
              <a:t>多</a:t>
            </a:r>
            <a:r>
              <a:rPr lang="zh-TW" altLang="en-US" sz="2400" dirty="0">
                <a:latin typeface="華康中特圓體" panose="020F0809000000000000" pitchFamily="49" charset="-120"/>
                <a:ea typeface="華康中特圓體" panose="020F0809000000000000" pitchFamily="49" charset="-120"/>
              </a:rPr>
              <a:t>停留幾天</a:t>
            </a:r>
            <a:r>
              <a:rPr lang="zh-TW" altLang="en-US" sz="2400" dirty="0" smtClean="0">
                <a:latin typeface="華康中特圓體" panose="020F0809000000000000" pitchFamily="49" charset="-120"/>
                <a:ea typeface="華康中特圓體" panose="020F0809000000000000" pitchFamily="49" charset="-120"/>
              </a:rPr>
              <a:t>，較每年分開</a:t>
            </a:r>
            <a:r>
              <a:rPr lang="zh-TW" altLang="en-US" sz="2400" dirty="0">
                <a:latin typeface="華康中特圓體" panose="020F0809000000000000" pitchFamily="49" charset="-120"/>
                <a:ea typeface="華康中特圓體" panose="020F0809000000000000" pitchFamily="49" charset="-120"/>
              </a:rPr>
              <a:t>數</a:t>
            </a:r>
            <a:r>
              <a:rPr lang="zh-TW" altLang="en-US" sz="2400" dirty="0" smtClean="0">
                <a:latin typeface="華康中特圓體" panose="020F0809000000000000" pitchFamily="49" charset="-120"/>
                <a:ea typeface="華康中特圓體" panose="020F0809000000000000" pitchFamily="49" charset="-120"/>
              </a:rPr>
              <a:t>次</a:t>
            </a:r>
            <a:r>
              <a:rPr lang="zh-TW" altLang="en-US" sz="2400" dirty="0">
                <a:latin typeface="華康中特圓體" panose="020F0809000000000000" pitchFamily="49" charset="-120"/>
                <a:ea typeface="華康中特圓體" panose="020F0809000000000000" pitchFamily="49" charset="-120"/>
              </a:rPr>
              <a:t>旅</a:t>
            </a:r>
            <a:r>
              <a:rPr lang="zh-TW" altLang="en-US" sz="2400" dirty="0" smtClean="0">
                <a:latin typeface="華康中特圓體" panose="020F0809000000000000" pitchFamily="49" charset="-120"/>
                <a:ea typeface="華康中特圓體" panose="020F0809000000000000" pitchFamily="49" charset="-120"/>
              </a:rPr>
              <a:t>遊、每次只短暫逗留三兩天理</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r>
              <a:rPr lang="zh-TW" altLang="en-US" sz="2400" dirty="0" smtClean="0">
                <a:latin typeface="華康中特圓體" panose="020F0809000000000000" pitchFamily="49" charset="-120"/>
                <a:ea typeface="華康中特圓體" panose="020F0809000000000000" pitchFamily="49" charset="-120"/>
              </a:rPr>
              <a:t>想，</a:t>
            </a:r>
            <a:r>
              <a:rPr lang="zh-TW" altLang="en-US" sz="2400" dirty="0">
                <a:latin typeface="華康中特圓體" panose="020F0809000000000000" pitchFamily="49" charset="-120"/>
                <a:ea typeface="華康中特圓體" panose="020F0809000000000000" pitchFamily="49" charset="-120"/>
              </a:rPr>
              <a:t>又或者可以考慮乘坐火車代替飛機</a:t>
            </a:r>
            <a:r>
              <a:rPr lang="zh-TW" altLang="en-US" sz="2400" dirty="0" smtClean="0">
                <a:latin typeface="華康中特圓體" panose="020F0809000000000000" pitchFamily="49" charset="-120"/>
                <a:ea typeface="華康中特圓體" panose="020F0809000000000000" pitchFamily="49" charset="-120"/>
              </a:rPr>
              <a:t>。</a:t>
            </a:r>
            <a:endParaRPr lang="zh-HK" altLang="en-US" sz="2400" dirty="0">
              <a:latin typeface="華康中特圓體" panose="020F0809000000000000" pitchFamily="49" charset="-120"/>
              <a:ea typeface="華康中特圓體" panose="020F0809000000000000" pitchFamily="49" charset="-120"/>
            </a:endParaRPr>
          </a:p>
        </p:txBody>
      </p:sp>
      <p:sp>
        <p:nvSpPr>
          <p:cNvPr id="7" name="TextBox 6"/>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6" name="圖片 5"/>
          <p:cNvPicPr>
            <a:picLocks noChangeAspect="1"/>
          </p:cNvPicPr>
          <p:nvPr/>
        </p:nvPicPr>
        <p:blipFill>
          <a:blip r:embed="rId4"/>
          <a:stretch>
            <a:fillRect/>
          </a:stretch>
        </p:blipFill>
        <p:spPr>
          <a:xfrm>
            <a:off x="4327542" y="5399001"/>
            <a:ext cx="1939542" cy="1290677"/>
          </a:xfrm>
          <a:prstGeom prst="rect">
            <a:avLst/>
          </a:prstGeom>
        </p:spPr>
      </p:pic>
    </p:spTree>
    <p:extLst>
      <p:ext uri="{BB962C8B-B14F-4D97-AF65-F5344CB8AC3E}">
        <p14:creationId xmlns:p14="http://schemas.microsoft.com/office/powerpoint/2010/main" val="2120152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3" y="0"/>
            <a:ext cx="7797662" cy="1151965"/>
          </a:xfrm>
        </p:spPr>
        <p:txBody>
          <a:bodyPr vert="horz" lIns="91440" tIns="45720" rIns="91440" bIns="45720" rtlCol="0" anchor="ctr">
            <a:noAutofit/>
          </a:bodyPr>
          <a:lstStyle/>
          <a:p>
            <a:r>
              <a:rPr lang="zh-TW" altLang="en-US" sz="4000" dirty="0">
                <a:latin typeface="華康中特圓體" panose="020F0809000000000000" pitchFamily="49" charset="-120"/>
                <a:ea typeface="華康中特圓體" panose="020F0809000000000000" pitchFamily="49" charset="-120"/>
              </a:rPr>
              <a:t>生活</a:t>
            </a:r>
            <a:r>
              <a:rPr lang="zh-TW" altLang="en-US" sz="4000" dirty="0" smtClean="0">
                <a:latin typeface="華康中特圓體" panose="020F0809000000000000" pitchFamily="49" charset="-120"/>
                <a:ea typeface="華康中特圓體" panose="020F0809000000000000" pitchFamily="49" charset="-120"/>
              </a:rPr>
              <a:t>事件二</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7614" y="1032015"/>
            <a:ext cx="8203475" cy="4611724"/>
          </a:xfrm>
        </p:spPr>
        <p:txBody>
          <a:bodyPr vert="horz" lIns="91440" tIns="45720" rIns="91440" bIns="45720" rtlCol="0" anchor="t">
            <a:normAutofit/>
          </a:bodyPr>
          <a:lstStyle/>
          <a:p>
            <a:pPr marL="0" indent="0" algn="just">
              <a:buNone/>
            </a:pPr>
            <a:r>
              <a:rPr lang="zh-TW" altLang="en-US" sz="2400" u="sng" dirty="0" smtClean="0">
                <a:latin typeface="華康中特圓體" panose="020F0809000000000000" pitchFamily="49" charset="-120"/>
                <a:ea typeface="華康中特圓體" panose="020F0809000000000000" pitchFamily="49" charset="-120"/>
              </a:rPr>
              <a:t>志強</a:t>
            </a:r>
            <a:r>
              <a:rPr lang="zh-TW" altLang="en-US" sz="2400" dirty="0" smtClean="0">
                <a:latin typeface="華康中特圓體" panose="020F0809000000000000" pitchFamily="49" charset="-120"/>
                <a:ea typeface="華康中特圓體" panose="020F0809000000000000" pitchFamily="49" charset="-120"/>
              </a:rPr>
              <a:t>計劃是次旅遊的時候，曾經考慮多個旅遊地點，最後從眾多的選項中作出選擇。</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r>
              <a:rPr lang="zh-TW" altLang="en-US" sz="2400" dirty="0" smtClean="0">
                <a:latin typeface="華康中特圓體" panose="020F0809000000000000" pitchFamily="49" charset="-120"/>
                <a:ea typeface="華康中特圓體" panose="020F0809000000000000" pitchFamily="49" charset="-120"/>
              </a:rPr>
              <a:t>討論問題：</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r>
              <a:rPr lang="en-US" altLang="zh-TW" sz="2400" dirty="0" smtClean="0">
                <a:latin typeface="華康中特圓體" panose="020F0809000000000000" pitchFamily="49" charset="-120"/>
                <a:ea typeface="華康中特圓體" panose="020F0809000000000000" pitchFamily="49" charset="-120"/>
              </a:rPr>
              <a:t>‧</a:t>
            </a:r>
            <a:r>
              <a:rPr lang="zh-TW" altLang="en-US" sz="2400" dirty="0">
                <a:latin typeface="華康中特圓體" panose="020F0809000000000000" pitchFamily="49" charset="-120"/>
                <a:ea typeface="華康中特圓體" panose="020F0809000000000000" pitchFamily="49" charset="-120"/>
              </a:rPr>
              <a:t>在</a:t>
            </a:r>
            <a:r>
              <a:rPr lang="zh-TW" altLang="en-US" sz="2400" dirty="0" smtClean="0">
                <a:latin typeface="華康中特圓體" panose="020F0809000000000000" pitchFamily="49" charset="-120"/>
                <a:ea typeface="華康中特圓體" panose="020F0809000000000000" pitchFamily="49" charset="-120"/>
              </a:rPr>
              <a:t>選擇旅遊地點前，你會考慮甚麼因素？</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r>
              <a:rPr lang="en-US" altLang="zh-TW" sz="2400" dirty="0" smtClean="0">
                <a:latin typeface="華康中特圓體" panose="020F0809000000000000" pitchFamily="49" charset="-120"/>
                <a:ea typeface="華康中特圓體" panose="020F0809000000000000" pitchFamily="49" charset="-120"/>
              </a:rPr>
              <a:t>‧</a:t>
            </a:r>
            <a:r>
              <a:rPr lang="zh-TW" altLang="en-US" sz="2400" dirty="0" smtClean="0">
                <a:latin typeface="華康中特圓體" panose="020F0809000000000000" pitchFamily="49" charset="-120"/>
                <a:ea typeface="華康中特圓體" panose="020F0809000000000000" pitchFamily="49" charset="-120"/>
              </a:rPr>
              <a:t>你認為怎樣選擇</a:t>
            </a:r>
            <a:r>
              <a:rPr lang="zh-TW" altLang="en-US" sz="2400" dirty="0">
                <a:latin typeface="華康中特圓體" panose="020F0809000000000000" pitchFamily="49" charset="-120"/>
                <a:ea typeface="華康中特圓體" panose="020F0809000000000000" pitchFamily="49" charset="-120"/>
              </a:rPr>
              <a:t>旅遊</a:t>
            </a:r>
            <a:r>
              <a:rPr lang="zh-TW" altLang="en-US" sz="2400" dirty="0" smtClean="0">
                <a:latin typeface="華康中特圓體" panose="020F0809000000000000" pitchFamily="49" charset="-120"/>
                <a:ea typeface="華康中特圓體" panose="020F0809000000000000" pitchFamily="49" charset="-120"/>
              </a:rPr>
              <a:t>地點才符合環保原則？</a:t>
            </a:r>
            <a:endParaRPr lang="zh-HK" altLang="en-US" sz="2400" dirty="0">
              <a:latin typeface="華康中特圓體" panose="020F0809000000000000" pitchFamily="49" charset="-120"/>
              <a:ea typeface="華康中特圓體" panose="020F0809000000000000" pitchFamily="49" charset="-120"/>
            </a:endParaRPr>
          </a:p>
        </p:txBody>
      </p:sp>
      <p:sp>
        <p:nvSpPr>
          <p:cNvPr id="5" name="TextBox 4"/>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4098" name="Picture 2" descr="Free vector hand drawn kids map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809" y="4306006"/>
            <a:ext cx="3703320" cy="246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31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」環保旅遊小貼士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4351" y="1013326"/>
            <a:ext cx="5537199" cy="4566004"/>
          </a:xfrm>
        </p:spPr>
        <p:txBody>
          <a:bodyPr>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3. </a:t>
            </a:r>
            <a:r>
              <a:rPr lang="zh-TW" altLang="en-US" sz="4000" dirty="0">
                <a:latin typeface="華康中特圓體" panose="020F0809000000000000" pitchFamily="49" charset="-120"/>
                <a:ea typeface="華康中特圓體" panose="020F0809000000000000" pitchFamily="49" charset="-120"/>
              </a:rPr>
              <a:t>明智選擇旅行地點</a:t>
            </a:r>
          </a:p>
          <a:p>
            <a:pPr marL="0" indent="0" algn="just">
              <a:buNone/>
            </a:pPr>
            <a:r>
              <a:rPr lang="zh-TW" altLang="en-US" sz="2400" dirty="0">
                <a:latin typeface="華康中特圓體" panose="020F0809000000000000" pitchFamily="49" charset="-120"/>
                <a:ea typeface="華康中特圓體" panose="020F0809000000000000" pitchFamily="49" charset="-120"/>
              </a:rPr>
              <a:t>除了短途旅行的飛機碳排放較長途為低，親親大自然也比留在大城市更好。在城市中，你所花費</a:t>
            </a:r>
            <a:r>
              <a:rPr lang="zh-TW" altLang="en-US" sz="2400" dirty="0" smtClean="0">
                <a:latin typeface="華康中特圓體" panose="020F0809000000000000" pitchFamily="49" charset="-120"/>
                <a:ea typeface="華康中特圓體" panose="020F0809000000000000" pitchFamily="49" charset="-120"/>
              </a:rPr>
              <a:t>、製造的</a:t>
            </a:r>
            <a:r>
              <a:rPr lang="zh-TW" altLang="en-US" sz="2400" dirty="0">
                <a:latin typeface="華康中特圓體" panose="020F0809000000000000" pitchFamily="49" charset="-120"/>
                <a:ea typeface="華康中特圓體" panose="020F0809000000000000" pitchFamily="49" charset="-120"/>
              </a:rPr>
              <a:t>垃圾、</a:t>
            </a:r>
            <a:r>
              <a:rPr lang="zh-TW" altLang="en-US" sz="2400" dirty="0" smtClean="0">
                <a:latin typeface="華康中特圓體" panose="020F0809000000000000" pitchFamily="49" charset="-120"/>
                <a:ea typeface="華康中特圓體" panose="020F0809000000000000" pitchFamily="49" charset="-120"/>
              </a:rPr>
              <a:t>使用</a:t>
            </a:r>
            <a:r>
              <a:rPr lang="en-US" altLang="zh-TW" sz="2400" dirty="0" smtClean="0">
                <a:latin typeface="華康中特圓體" panose="020F0809000000000000" pitchFamily="49" charset="-120"/>
                <a:ea typeface="華康中特圓體" panose="020F0809000000000000" pitchFamily="49" charset="-120"/>
              </a:rPr>
              <a:t>/</a:t>
            </a:r>
            <a:r>
              <a:rPr lang="zh-TW" altLang="en-US" sz="2400" dirty="0">
                <a:latin typeface="華康中特圓體" panose="020F0809000000000000" pitchFamily="49" charset="-120"/>
                <a:ea typeface="華康中特圓體" panose="020F0809000000000000" pitchFamily="49" charset="-120"/>
              </a:rPr>
              <a:t>消耗的能源也較多</a:t>
            </a:r>
            <a:r>
              <a:rPr lang="zh-TW" altLang="en-US" sz="2400" dirty="0" smtClean="0">
                <a:latin typeface="華康中特圓體" panose="020F0809000000000000" pitchFamily="49" charset="-120"/>
                <a:ea typeface="華康中特圓體" panose="020F0809000000000000" pitchFamily="49" charset="-120"/>
              </a:rPr>
              <a:t>。</a:t>
            </a:r>
            <a:endParaRPr lang="zh-HK" altLang="en-US" sz="2400" dirty="0"/>
          </a:p>
        </p:txBody>
      </p:sp>
      <p:pic>
        <p:nvPicPr>
          <p:cNvPr id="7170" name="Picture 2" descr="Free photo tourist sitting on phu sub lek viewpoint at sunset lopburi thai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739" y="2527300"/>
            <a:ext cx="2795173" cy="18619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347566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」環保旅遊小貼士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361908" y="1418666"/>
            <a:ext cx="5575299" cy="4705704"/>
          </a:xfrm>
        </p:spPr>
        <p:txBody>
          <a:bodyPr>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4.</a:t>
            </a:r>
            <a:r>
              <a:rPr lang="zh-TW" altLang="en-US" sz="4000" dirty="0">
                <a:latin typeface="華康中特圓體" panose="020F0809000000000000" pitchFamily="49" charset="-120"/>
                <a:ea typeface="華康中特圓體" panose="020F0809000000000000" pitchFamily="49" charset="-120"/>
              </a:rPr>
              <a:t>走路公交不可少</a:t>
            </a:r>
            <a:endParaRPr lang="en-US" altLang="zh-TW" sz="4000" dirty="0">
              <a:latin typeface="華康中特圓體" panose="020F0809000000000000" pitchFamily="49" charset="-120"/>
              <a:ea typeface="華康中特圓體" panose="020F0809000000000000" pitchFamily="49" charset="-120"/>
            </a:endParaRPr>
          </a:p>
          <a:p>
            <a:pPr marL="0" indent="0" algn="just" hangingPunct="0">
              <a:buNone/>
            </a:pPr>
            <a:r>
              <a:rPr lang="zh-TW" altLang="en-US" sz="2400" dirty="0" smtClean="0">
                <a:latin typeface="華康中特圓體" panose="020F0809000000000000" pitchFamily="49" charset="-120"/>
                <a:ea typeface="華康中特圓體" panose="020F0809000000000000" pitchFamily="49" charset="-120"/>
              </a:rPr>
              <a:t>當</a:t>
            </a:r>
            <a:r>
              <a:rPr lang="zh-TW" altLang="en-US" sz="2400" dirty="0">
                <a:latin typeface="華康中特圓體" panose="020F0809000000000000" pitchFamily="49" charset="-120"/>
                <a:ea typeface="華康中特圓體" panose="020F0809000000000000" pitchFamily="49" charset="-120"/>
              </a:rPr>
              <a:t>你到達目的地，</a:t>
            </a:r>
            <a:r>
              <a:rPr lang="zh-TW" altLang="en-US" sz="2400" dirty="0" smtClean="0">
                <a:latin typeface="華康中特圓體" panose="020F0809000000000000" pitchFamily="49" charset="-120"/>
                <a:ea typeface="華康中特圓體" panose="020F0809000000000000" pitchFamily="49" charset="-120"/>
              </a:rPr>
              <a:t>有人選擇自駕遊，</a:t>
            </a:r>
            <a:r>
              <a:rPr lang="zh-TW" altLang="en-US" sz="2400" dirty="0">
                <a:latin typeface="華康中特圓體" panose="020F0809000000000000" pitchFamily="49" charset="-120"/>
                <a:ea typeface="華康中特圓體" panose="020F0809000000000000" pitchFamily="49" charset="-120"/>
              </a:rPr>
              <a:t>也有人</a:t>
            </a:r>
            <a:r>
              <a:rPr lang="zh-TW" altLang="en-US" sz="2400" dirty="0" smtClean="0">
                <a:latin typeface="華康中特圓體" panose="020F0809000000000000" pitchFamily="49" charset="-120"/>
                <a:ea typeface="華康中特圓體" panose="020F0809000000000000" pitchFamily="49" charset="-120"/>
              </a:rPr>
              <a:t>全程搭「的士」。其實，使用</a:t>
            </a:r>
            <a:r>
              <a:rPr lang="zh-TW" altLang="en-US" sz="2400" dirty="0">
                <a:latin typeface="華康中特圓體" panose="020F0809000000000000" pitchFamily="49" charset="-120"/>
                <a:ea typeface="華康中特圓體" panose="020F0809000000000000" pitchFamily="49" charset="-120"/>
              </a:rPr>
              <a:t>公共交通工具，</a:t>
            </a:r>
            <a:r>
              <a:rPr lang="zh-TW" altLang="en-US" sz="2400" dirty="0" smtClean="0">
                <a:latin typeface="華康中特圓體" panose="020F0809000000000000" pitchFamily="49" charset="-120"/>
                <a:ea typeface="華康中特圓體" panose="020F0809000000000000" pitchFamily="49" charset="-120"/>
              </a:rPr>
              <a:t>不但</a:t>
            </a:r>
            <a:r>
              <a:rPr lang="zh-TW" altLang="en-US" sz="2400" dirty="0">
                <a:latin typeface="華康中特圓體" panose="020F0809000000000000" pitchFamily="49" charset="-120"/>
                <a:ea typeface="華康中特圓體" panose="020F0809000000000000" pitchFamily="49" charset="-120"/>
              </a:rPr>
              <a:t>能夠融入當地社會，</a:t>
            </a:r>
            <a:r>
              <a:rPr lang="zh-TW" altLang="en-US" sz="2400" dirty="0" smtClean="0">
                <a:latin typeface="華康中特圓體" panose="020F0809000000000000" pitchFamily="49" charset="-120"/>
                <a:ea typeface="華康中特圓體" panose="020F0809000000000000" pitchFamily="49" charset="-120"/>
              </a:rPr>
              <a:t>體驗生活與風土民情，也是減少碳</a:t>
            </a:r>
            <a:r>
              <a:rPr lang="zh-TW" altLang="en-US" sz="2400" dirty="0">
                <a:latin typeface="華康中特圓體" panose="020F0809000000000000" pitchFamily="49" charset="-120"/>
                <a:ea typeface="華康中特圓體" panose="020F0809000000000000" pitchFamily="49" charset="-120"/>
              </a:rPr>
              <a:t>排放的好方法。</a:t>
            </a:r>
            <a:r>
              <a:rPr lang="zh-TW" altLang="en-US" sz="2400" dirty="0" smtClean="0">
                <a:latin typeface="華康中特圓體" panose="020F0809000000000000" pitchFamily="49" charset="-120"/>
                <a:ea typeface="華康中特圓體" panose="020F0809000000000000" pitchFamily="49" charset="-120"/>
              </a:rPr>
              <a:t>如能多走路或</a:t>
            </a:r>
            <a:r>
              <a:rPr lang="zh-TW" altLang="en-US" sz="2400" dirty="0">
                <a:latin typeface="華康中特圓體" panose="020F0809000000000000" pitchFamily="49" charset="-120"/>
                <a:ea typeface="華康中特圓體" panose="020F0809000000000000" pitchFamily="49" charset="-120"/>
              </a:rPr>
              <a:t>以腳踏車代步</a:t>
            </a:r>
            <a:r>
              <a:rPr lang="zh-TW" altLang="en-US" sz="2400" dirty="0" smtClean="0">
                <a:latin typeface="華康中特圓體" panose="020F0809000000000000" pitchFamily="49" charset="-120"/>
                <a:ea typeface="華康中特圓體" panose="020F0809000000000000" pitchFamily="49" charset="-120"/>
              </a:rPr>
              <a:t>，就更加</a:t>
            </a:r>
            <a:r>
              <a:rPr lang="zh-TW" altLang="en-US" sz="2400" dirty="0">
                <a:latin typeface="華康中特圓體" panose="020F0809000000000000" pitchFamily="49" charset="-120"/>
                <a:ea typeface="華康中特圓體" panose="020F0809000000000000" pitchFamily="49" charset="-120"/>
              </a:rPr>
              <a:t>有益身心。</a:t>
            </a:r>
            <a:r>
              <a:rPr lang="zh-TW" altLang="en-US" sz="2400" dirty="0" smtClean="0">
                <a:latin typeface="華康中特圓體" panose="020F0809000000000000" pitchFamily="49" charset="-120"/>
                <a:ea typeface="華康中特圓體" panose="020F0809000000000000" pitchFamily="49" charset="-120"/>
              </a:rPr>
              <a:t>若然必須</a:t>
            </a:r>
            <a:r>
              <a:rPr lang="zh-TW" altLang="en-US" sz="2400" dirty="0">
                <a:latin typeface="華康中特圓體" panose="020F0809000000000000" pitchFamily="49" charset="-120"/>
                <a:ea typeface="華康中特圓體" panose="020F0809000000000000" pitchFamily="49" charset="-120"/>
              </a:rPr>
              <a:t>自</a:t>
            </a:r>
            <a:r>
              <a:rPr lang="zh-TW" altLang="en-US" sz="2400" dirty="0" smtClean="0">
                <a:latin typeface="華康中特圓體" panose="020F0809000000000000" pitchFamily="49" charset="-120"/>
                <a:ea typeface="華康中特圓體" panose="020F0809000000000000" pitchFamily="49" charset="-120"/>
              </a:rPr>
              <a:t>駕，亦建議選擇電動車或混能汽車。</a:t>
            </a:r>
            <a:endParaRPr lang="zh-HK" altLang="en-US" sz="2400" dirty="0"/>
          </a:p>
        </p:txBody>
      </p:sp>
      <p:pic>
        <p:nvPicPr>
          <p:cNvPr id="8194" name="Picture 2" descr="Free photo motion blur of automatic train moving inside tunnel in tokyo, ja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620" y="2461260"/>
            <a:ext cx="3048000" cy="20303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21656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」環保旅遊小貼士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381001" y="2335176"/>
            <a:ext cx="6131687" cy="4705704"/>
          </a:xfrm>
        </p:spPr>
        <p:txBody>
          <a:bodyPr anchor="t">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5.</a:t>
            </a:r>
            <a:r>
              <a:rPr lang="zh-TW" altLang="en-US" sz="4000" dirty="0">
                <a:latin typeface="華康中特圓體" panose="020F0809000000000000" pitchFamily="49" charset="-120"/>
                <a:ea typeface="華康中特圓體" panose="020F0809000000000000" pitchFamily="49" charset="-120"/>
              </a:rPr>
              <a:t>自備購物袋</a:t>
            </a:r>
          </a:p>
          <a:p>
            <a:pPr marL="0" indent="0" algn="just">
              <a:buNone/>
            </a:pPr>
            <a:r>
              <a:rPr lang="zh-TW" altLang="en-US" sz="2800" dirty="0" smtClean="0">
                <a:latin typeface="華康中特圓體" panose="020F0809000000000000" pitchFamily="49" charset="-120"/>
                <a:ea typeface="華康中特圓體" panose="020F0809000000000000" pitchFamily="49" charset="-120"/>
              </a:rPr>
              <a:t>每次旅行大家都有機會購物。</a:t>
            </a:r>
            <a:endParaRPr lang="en-US" altLang="zh-TW" sz="2800" dirty="0" smtClean="0">
              <a:latin typeface="華康中特圓體" panose="020F0809000000000000" pitchFamily="49" charset="-120"/>
              <a:ea typeface="華康中特圓體" panose="020F0809000000000000" pitchFamily="49" charset="-120"/>
            </a:endParaRPr>
          </a:p>
          <a:p>
            <a:pPr marL="0" indent="0" algn="just">
              <a:buNone/>
            </a:pPr>
            <a:r>
              <a:rPr lang="zh-TW" altLang="en-US" sz="2800" dirty="0" smtClean="0">
                <a:latin typeface="華康中特圓體" panose="020F0809000000000000" pitchFamily="49" charset="-120"/>
                <a:ea typeface="華康中特圓體" panose="020F0809000000000000" pitchFamily="49" charset="-120"/>
              </a:rPr>
              <a:t>自攜購物袋可以</a:t>
            </a:r>
            <a:r>
              <a:rPr lang="zh-TW" altLang="en-US" sz="2800" dirty="0">
                <a:latin typeface="華康中特圓體" panose="020F0809000000000000" pitchFamily="49" charset="-120"/>
                <a:ea typeface="華康中特圓體" panose="020F0809000000000000" pitchFamily="49" charset="-120"/>
              </a:rPr>
              <a:t>節省不必要的購物包裝袋。</a:t>
            </a:r>
          </a:p>
        </p:txBody>
      </p:sp>
      <p:pic>
        <p:nvPicPr>
          <p:cNvPr id="9218" name="Picture 2" descr="Free PSD save the world reusable grocery bag m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900" y="2433376"/>
            <a:ext cx="2015447" cy="20154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4003279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3" y="0"/>
            <a:ext cx="7797662" cy="1151965"/>
          </a:xfrm>
        </p:spPr>
        <p:txBody>
          <a:bodyPr vert="horz" lIns="91440" tIns="45720" rIns="91440" bIns="45720" rtlCol="0" anchor="ctr">
            <a:noAutofit/>
          </a:bodyPr>
          <a:lstStyle/>
          <a:p>
            <a:r>
              <a:rPr lang="zh-TW" altLang="en-US" dirty="0">
                <a:latin typeface="華康中特圓體" panose="020F0809000000000000" pitchFamily="49" charset="-120"/>
                <a:ea typeface="華康中特圓體" panose="020F0809000000000000" pitchFamily="49" charset="-120"/>
              </a:rPr>
              <a:t>生活</a:t>
            </a:r>
            <a:r>
              <a:rPr lang="zh-TW" altLang="en-US" dirty="0" smtClean="0">
                <a:latin typeface="華康中特圓體" panose="020F0809000000000000" pitchFamily="49" charset="-120"/>
                <a:ea typeface="華康中特圓體" panose="020F0809000000000000" pitchFamily="49" charset="-120"/>
              </a:rPr>
              <a:t>事件</a:t>
            </a:r>
            <a:r>
              <a:rPr lang="zh-TW" altLang="en-US" dirty="0">
                <a:latin typeface="華康中特圓體" panose="020F0809000000000000" pitchFamily="49" charset="-120"/>
                <a:ea typeface="華康中特圓體" panose="020F0809000000000000" pitchFamily="49" charset="-120"/>
              </a:rPr>
              <a:t>三</a:t>
            </a:r>
            <a:endParaRPr lang="zh-HK" altLang="en-US"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7614" y="1032015"/>
            <a:ext cx="8458110" cy="4611724"/>
          </a:xfrm>
        </p:spPr>
        <p:txBody>
          <a:bodyPr vert="horz" lIns="91440" tIns="45720" rIns="91440" bIns="45720" rtlCol="0" anchor="t">
            <a:normAutofit/>
          </a:bodyPr>
          <a:lstStyle/>
          <a:p>
            <a:pPr marL="0" indent="0" algn="just">
              <a:buNone/>
            </a:pPr>
            <a:r>
              <a:rPr lang="zh-TW" altLang="en-US" sz="2400" dirty="0">
                <a:latin typeface="華康中特圓體" panose="020F0809000000000000" pitchFamily="49" charset="-120"/>
                <a:ea typeface="華康中特圓體" panose="020F0809000000000000" pitchFamily="49" charset="-120"/>
              </a:rPr>
              <a:t>一個陽光</a:t>
            </a:r>
            <a:r>
              <a:rPr lang="zh-TW" altLang="en-US" sz="2400" dirty="0" smtClean="0">
                <a:latin typeface="華康中特圓體" panose="020F0809000000000000" pitchFamily="49" charset="-120"/>
                <a:ea typeface="華康中特圓體" panose="020F0809000000000000" pitchFamily="49" charset="-120"/>
              </a:rPr>
              <a:t>普照的正午</a:t>
            </a:r>
            <a:r>
              <a:rPr lang="zh-TW" altLang="en-US" sz="2400" dirty="0">
                <a:latin typeface="華康中特圓體" panose="020F0809000000000000" pitchFamily="49" charset="-120"/>
                <a:ea typeface="華康中特圓體" panose="020F0809000000000000" pitchFamily="49" charset="-120"/>
              </a:rPr>
              <a:t>，</a:t>
            </a:r>
            <a:r>
              <a:rPr lang="zh-TW" altLang="en-US" sz="2400" dirty="0" smtClean="0">
                <a:latin typeface="華康中特圓體" panose="020F0809000000000000" pitchFamily="49" charset="-120"/>
                <a:ea typeface="華康中特圓體" panose="020F0809000000000000" pitchFamily="49" charset="-120"/>
              </a:rPr>
              <a:t>氣溫</a:t>
            </a:r>
            <a:r>
              <a:rPr lang="en-US" altLang="zh-TW" sz="2400" dirty="0" smtClean="0">
                <a:latin typeface="華康中特圓體" panose="020F0809000000000000" pitchFamily="49" charset="-120"/>
                <a:ea typeface="華康中特圓體" panose="020F0809000000000000" pitchFamily="49" charset="-120"/>
              </a:rPr>
              <a:t>21</a:t>
            </a:r>
            <a:r>
              <a:rPr lang="zh-TW" altLang="en-US" sz="2400" dirty="0" smtClean="0">
                <a:latin typeface="華康中特圓體" panose="020F0809000000000000" pitchFamily="49" charset="-120"/>
                <a:ea typeface="華康中特圓體" panose="020F0809000000000000" pitchFamily="49" charset="-120"/>
              </a:rPr>
              <a:t>度。</a:t>
            </a:r>
            <a:r>
              <a:rPr lang="zh-TW" altLang="en-US" sz="2400" u="sng" dirty="0" smtClean="0">
                <a:latin typeface="華康中特圓體" panose="020F0809000000000000" pitchFamily="49" charset="-120"/>
                <a:ea typeface="華康中特圓體" panose="020F0809000000000000" pitchFamily="49" charset="-120"/>
              </a:rPr>
              <a:t>志強</a:t>
            </a:r>
            <a:r>
              <a:rPr lang="zh-TW" altLang="en-US" sz="2400" dirty="0" smtClean="0">
                <a:latin typeface="華康中特圓體" panose="020F0809000000000000" pitchFamily="49" charset="-120"/>
                <a:ea typeface="華康中特圓體" panose="020F0809000000000000" pitchFamily="49" charset="-120"/>
              </a:rPr>
              <a:t>一家人下榻了日本東京近郊的一間溫泉旅館，</a:t>
            </a:r>
            <a:r>
              <a:rPr lang="zh-TW" altLang="en-US" sz="2400" u="sng" dirty="0">
                <a:latin typeface="華康中特圓體" panose="020F0809000000000000" pitchFamily="49" charset="-120"/>
                <a:ea typeface="華康中特圓體" panose="020F0809000000000000" pitchFamily="49" charset="-120"/>
              </a:rPr>
              <a:t>志</a:t>
            </a:r>
            <a:r>
              <a:rPr lang="zh-TW" altLang="en-US" sz="2400" u="sng" dirty="0" smtClean="0">
                <a:latin typeface="華康中特圓體" panose="020F0809000000000000" pitchFamily="49" charset="-120"/>
                <a:ea typeface="華康中特圓體" panose="020F0809000000000000" pitchFamily="49" charset="-120"/>
              </a:rPr>
              <a:t>強</a:t>
            </a:r>
            <a:r>
              <a:rPr lang="zh-TW" altLang="en-US" sz="2400" dirty="0" smtClean="0">
                <a:latin typeface="華康中特圓體" panose="020F0809000000000000" pitchFamily="49" charset="-120"/>
                <a:ea typeface="華康中特圓體" panose="020F0809000000000000" pitchFamily="49" charset="-120"/>
              </a:rPr>
              <a:t>一進入房間，他已急不及待開啟所有房燈及調低冷氣溫度。然後，在浴室開水將浴缸盛滿，清洗浴缸。清洗後，再預備開溫泉水</a:t>
            </a:r>
            <a:r>
              <a:rPr lang="zh-TW" altLang="en-US" sz="2400" dirty="0">
                <a:latin typeface="華康中特圓體" panose="020F0809000000000000" pitchFamily="49" charset="-120"/>
                <a:ea typeface="華康中特圓體" panose="020F0809000000000000" pitchFamily="49" charset="-120"/>
              </a:rPr>
              <a:t>盛</a:t>
            </a:r>
            <a:r>
              <a:rPr lang="zh-TW" altLang="en-US" sz="2400" dirty="0" smtClean="0">
                <a:latin typeface="華康中特圓體" panose="020F0809000000000000" pitchFamily="49" charset="-120"/>
                <a:ea typeface="華康中特圓體" panose="020F0809000000000000" pitchFamily="49" charset="-120"/>
              </a:rPr>
              <a:t>滿浴缸浸浴，享受一下。</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zh-TW" altLang="en-US" sz="2400" dirty="0" smtClean="0">
                <a:latin typeface="華康中特圓體" panose="020F0809000000000000" pitchFamily="49" charset="-120"/>
                <a:ea typeface="華康中特圓體" panose="020F0809000000000000" pitchFamily="49" charset="-120"/>
              </a:rPr>
              <a:t>討論問題：</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r>
              <a:rPr lang="en-US" altLang="zh-TW" sz="2400" dirty="0">
                <a:latin typeface="華康中特圓體" panose="020F0809000000000000" pitchFamily="49" charset="-120"/>
                <a:ea typeface="華康中特圓體" panose="020F0809000000000000" pitchFamily="49" charset="-120"/>
              </a:rPr>
              <a:t>‧</a:t>
            </a:r>
            <a:r>
              <a:rPr lang="zh-TW" altLang="en-US" sz="2400" dirty="0" smtClean="0">
                <a:latin typeface="華康中特圓體" panose="020F0809000000000000" pitchFamily="49" charset="-120"/>
                <a:ea typeface="華康中特圓體" panose="020F0809000000000000" pitchFamily="49" charset="-120"/>
              </a:rPr>
              <a:t>為什麼</a:t>
            </a:r>
            <a:r>
              <a:rPr lang="zh-TW" altLang="en-US" sz="2400" u="sng" dirty="0" smtClean="0">
                <a:latin typeface="華康中特圓體" panose="020F0809000000000000" pitchFamily="49" charset="-120"/>
                <a:ea typeface="華康中特圓體" panose="020F0809000000000000" pitchFamily="49" charset="-120"/>
              </a:rPr>
              <a:t>志強</a:t>
            </a:r>
            <a:r>
              <a:rPr lang="zh-TW" altLang="en-US" sz="2400" dirty="0" smtClean="0">
                <a:latin typeface="華康中特圓體" panose="020F0809000000000000" pitchFamily="49" charset="-120"/>
                <a:ea typeface="華康中特圓體" panose="020F0809000000000000" pitchFamily="49" charset="-120"/>
              </a:rPr>
              <a:t>一進房，便立即開啟</a:t>
            </a:r>
            <a:r>
              <a:rPr lang="zh-TW" altLang="en-US" sz="2400" dirty="0">
                <a:latin typeface="華康中特圓體" panose="020F0809000000000000" pitchFamily="49" charset="-120"/>
                <a:ea typeface="華康中特圓體" panose="020F0809000000000000" pitchFamily="49" charset="-120"/>
              </a:rPr>
              <a:t>所有房燈及調低冷氣</a:t>
            </a:r>
            <a:r>
              <a:rPr lang="zh-TW" altLang="en-US" sz="2400" dirty="0" smtClean="0">
                <a:latin typeface="華康中特圓體" panose="020F0809000000000000" pitchFamily="49" charset="-120"/>
                <a:ea typeface="華康中特圓體" panose="020F0809000000000000" pitchFamily="49" charset="-120"/>
              </a:rPr>
              <a:t>溫度？</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r>
              <a:rPr lang="en-US" altLang="zh-TW" sz="2400" dirty="0" smtClean="0">
                <a:latin typeface="華康中特圓體" panose="020F0809000000000000" pitchFamily="49" charset="-120"/>
                <a:ea typeface="華康中特圓體" panose="020F0809000000000000" pitchFamily="49" charset="-120"/>
              </a:rPr>
              <a:t>‧</a:t>
            </a:r>
            <a:r>
              <a:rPr lang="zh-TW" altLang="en-US" sz="2400" dirty="0" smtClean="0">
                <a:latin typeface="華康中特圓體" panose="020F0809000000000000" pitchFamily="49" charset="-120"/>
                <a:ea typeface="華康中特圓體" panose="020F0809000000000000" pitchFamily="49" charset="-120"/>
              </a:rPr>
              <a:t>你認為</a:t>
            </a:r>
            <a:r>
              <a:rPr lang="zh-TW" altLang="en-US" sz="2400" u="sng" dirty="0" smtClean="0">
                <a:latin typeface="華康中特圓體" panose="020F0809000000000000" pitchFamily="49" charset="-120"/>
                <a:ea typeface="華康中特圓體" panose="020F0809000000000000" pitchFamily="49" charset="-120"/>
              </a:rPr>
              <a:t>志強</a:t>
            </a:r>
            <a:r>
              <a:rPr lang="zh-TW" altLang="en-US" sz="2400" dirty="0" smtClean="0">
                <a:latin typeface="華康中特圓體" panose="020F0809000000000000" pitchFamily="49" charset="-120"/>
                <a:ea typeface="華康中特圓體" panose="020F0809000000000000" pitchFamily="49" charset="-120"/>
              </a:rPr>
              <a:t>有哪些地方做得不妥當？你有什麼建議</a:t>
            </a:r>
            <a:r>
              <a:rPr lang="en-US" altLang="zh-TW" sz="2400" dirty="0" smtClean="0">
                <a:latin typeface="華康中特圓體" panose="020F0809000000000000" pitchFamily="49" charset="-120"/>
                <a:ea typeface="華康中特圓體" panose="020F0809000000000000" pitchFamily="49" charset="-120"/>
              </a:rPr>
              <a:t>?</a:t>
            </a:r>
            <a:endParaRPr lang="zh-HK" altLang="en-US" sz="2400" dirty="0">
              <a:latin typeface="華康中特圓體" panose="020F0809000000000000" pitchFamily="49" charset="-120"/>
              <a:ea typeface="華康中特圓體" panose="020F0809000000000000" pitchFamily="49" charset="-120"/>
            </a:endParaRPr>
          </a:p>
        </p:txBody>
      </p:sp>
      <p:pic>
        <p:nvPicPr>
          <p:cNvPr id="2050" name="Picture 2" descr="Free vector a bathroom interior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682" y="5147353"/>
            <a:ext cx="2371657" cy="1579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4179271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」環保旅遊小貼士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381001" y="1542696"/>
            <a:ext cx="8202929" cy="4705704"/>
          </a:xfrm>
        </p:spPr>
        <p:txBody>
          <a:bodyPr anchor="t">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6.</a:t>
            </a:r>
            <a:r>
              <a:rPr lang="zh-TW" altLang="en-US" sz="4000" dirty="0">
                <a:latin typeface="華康中特圓體" panose="020F0809000000000000" pitchFamily="49" charset="-120"/>
                <a:ea typeface="華康中特圓體" panose="020F0809000000000000" pitchFamily="49" charset="-120"/>
              </a:rPr>
              <a:t>簡約住宿</a:t>
            </a:r>
            <a:endParaRPr lang="en-US" altLang="zh-TW" sz="4000" dirty="0">
              <a:latin typeface="華康中特圓體" panose="020F0809000000000000" pitchFamily="49" charset="-120"/>
              <a:ea typeface="華康中特圓體" panose="020F0809000000000000" pitchFamily="49" charset="-120"/>
            </a:endParaRPr>
          </a:p>
          <a:p>
            <a:pPr marL="0" indent="0" algn="just">
              <a:buNone/>
            </a:pPr>
            <a:r>
              <a:rPr lang="zh-TW" altLang="en-US" sz="2800" dirty="0" smtClean="0">
                <a:latin typeface="華康中特圓體" panose="020F0809000000000000" pitchFamily="49" charset="-120"/>
                <a:ea typeface="華康中特圓體" panose="020F0809000000000000" pitchFamily="49" charset="-120"/>
              </a:rPr>
              <a:t>減少長開照明燈光、冷氣系統、浸浴及每天更換床單、毛巾等不良旅遊習慣，節能惜源。</a:t>
            </a:r>
            <a:endParaRPr lang="zh-TW" altLang="en-US" sz="2800" dirty="0">
              <a:latin typeface="華康中特圓體" panose="020F0809000000000000" pitchFamily="49" charset="-120"/>
              <a:ea typeface="華康中特圓體" panose="020F0809000000000000" pitchFamily="49" charset="-120"/>
            </a:endParaRPr>
          </a:p>
        </p:txBody>
      </p:sp>
      <p:pic>
        <p:nvPicPr>
          <p:cNvPr id="11266" name="Picture 2" descr="Free photo white pillows stack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666" y="3793566"/>
            <a:ext cx="4207597" cy="28028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192000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」環保旅遊小貼士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4351" y="750216"/>
            <a:ext cx="5575299" cy="4705704"/>
          </a:xfrm>
        </p:spPr>
        <p:txBody>
          <a:bodyPr>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7.</a:t>
            </a:r>
            <a:r>
              <a:rPr lang="zh-TW" altLang="en-US" sz="4000" dirty="0" smtClean="0">
                <a:latin typeface="華康中特圓體" panose="020F0809000000000000" pitchFamily="49" charset="-120"/>
                <a:ea typeface="華康中特圓體" panose="020F0809000000000000" pitchFamily="49" charset="-120"/>
              </a:rPr>
              <a:t>自備水壺</a:t>
            </a:r>
            <a:r>
              <a:rPr lang="zh-TW" altLang="en-US" sz="4000" dirty="0">
                <a:latin typeface="華康中特圓體" panose="020F0809000000000000" pitchFamily="49" charset="-120"/>
                <a:ea typeface="華康中特圓體" panose="020F0809000000000000" pitchFamily="49" charset="-120"/>
              </a:rPr>
              <a:t>食具</a:t>
            </a:r>
          </a:p>
          <a:p>
            <a:pPr marL="0" indent="0" algn="just">
              <a:buNone/>
            </a:pPr>
            <a:r>
              <a:rPr lang="zh-TW" altLang="en-US" sz="2400" dirty="0" smtClean="0">
                <a:latin typeface="華康中特圓體" panose="020F0809000000000000" pitchFamily="49" charset="-120"/>
                <a:ea typeface="華康中特圓體" panose="020F0809000000000000" pitchFamily="49" charset="-120"/>
              </a:rPr>
              <a:t>任何</a:t>
            </a:r>
            <a:r>
              <a:rPr lang="zh-TW" altLang="en-US" sz="2400" dirty="0">
                <a:latin typeface="華康中特圓體" panose="020F0809000000000000" pitchFamily="49" charset="-120"/>
                <a:ea typeface="華康中特圓體" panose="020F0809000000000000" pitchFamily="49" charset="-120"/>
              </a:rPr>
              <a:t>時候也自備水瓶、咖啡外帶杯、循環再用飲管和餐具、食物盒、手帕等等，將用完即棄物品，從生活中完全摒棄，就算到外地旅行</a:t>
            </a:r>
            <a:r>
              <a:rPr lang="zh-TW" altLang="en-US" sz="2400" dirty="0" smtClean="0">
                <a:latin typeface="華康中特圓體" panose="020F0809000000000000" pitchFamily="49" charset="-120"/>
                <a:ea typeface="華康中特圓體" panose="020F0809000000000000" pitchFamily="49" charset="-120"/>
              </a:rPr>
              <a:t>也堅守環保習慣。</a:t>
            </a:r>
            <a:endParaRPr lang="zh-TW" altLang="en-US" sz="2400" dirty="0">
              <a:latin typeface="華康中特圓體" panose="020F0809000000000000" pitchFamily="49" charset="-120"/>
              <a:ea typeface="華康中特圓體" panose="020F0809000000000000" pitchFamily="49" charset="-120"/>
            </a:endParaRPr>
          </a:p>
        </p:txBody>
      </p:sp>
      <p:pic>
        <p:nvPicPr>
          <p:cNvPr id="12290" name="Picture 2" descr="Vector bring your own bottle text on reusable water bottle poster to reduce single use of paper c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903" y="2324813"/>
            <a:ext cx="1500077" cy="19482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447573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3" y="0"/>
            <a:ext cx="7797662" cy="1151965"/>
          </a:xfrm>
        </p:spPr>
        <p:txBody>
          <a:bodyPr vert="horz" lIns="91440" tIns="45720" rIns="91440" bIns="45720" rtlCol="0" anchor="ctr">
            <a:noAutofit/>
          </a:bodyPr>
          <a:lstStyle/>
          <a:p>
            <a:r>
              <a:rPr lang="zh-TW" altLang="en-US" sz="4000" dirty="0">
                <a:latin typeface="華康中特圓體" panose="020F0809000000000000" pitchFamily="49" charset="-120"/>
                <a:ea typeface="華康中特圓體" panose="020F0809000000000000" pitchFamily="49" charset="-120"/>
              </a:rPr>
              <a:t>生活</a:t>
            </a:r>
            <a:r>
              <a:rPr lang="zh-TW" altLang="en-US" sz="4000" dirty="0" smtClean="0">
                <a:latin typeface="華康中特圓體" panose="020F0809000000000000" pitchFamily="49" charset="-120"/>
                <a:ea typeface="華康中特圓體" panose="020F0809000000000000" pitchFamily="49" charset="-120"/>
              </a:rPr>
              <a:t>事件四</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7614" y="1032015"/>
            <a:ext cx="8203475" cy="4611724"/>
          </a:xfrm>
        </p:spPr>
        <p:txBody>
          <a:bodyPr vert="horz" lIns="91440" tIns="45720" rIns="91440" bIns="45720" rtlCol="0" anchor="t">
            <a:noAutofit/>
          </a:bodyPr>
          <a:lstStyle/>
          <a:p>
            <a:pPr marL="0" indent="0" algn="just">
              <a:buNone/>
            </a:pPr>
            <a:r>
              <a:rPr lang="zh-TW" altLang="en-US" sz="2400" dirty="0" smtClean="0">
                <a:latin typeface="華康中特圓體" panose="020F0809000000000000" pitchFamily="49" charset="-120"/>
                <a:ea typeface="華康中特圓體" panose="020F0809000000000000" pitchFamily="49" charset="-120"/>
              </a:rPr>
              <a:t>到日本旅遊，一般人喜歡吃當地食物，如拉麵、壽司等，以享受新鮮而地道的美食。</a:t>
            </a:r>
            <a:r>
              <a:rPr lang="zh-TW" altLang="en-US" sz="2400" u="sng" dirty="0" smtClean="0">
                <a:latin typeface="華康中特圓體" panose="020F0809000000000000" pitchFamily="49" charset="-120"/>
                <a:ea typeface="華康中特圓體" panose="020F0809000000000000" pitchFamily="49" charset="-120"/>
              </a:rPr>
              <a:t>志強</a:t>
            </a:r>
            <a:r>
              <a:rPr lang="zh-TW" altLang="en-US" sz="2400" dirty="0" smtClean="0">
                <a:latin typeface="華康中特圓體" panose="020F0809000000000000" pitchFamily="49" charset="-120"/>
                <a:ea typeface="華康中特圓體" panose="020F0809000000000000" pitchFamily="49" charset="-120"/>
              </a:rPr>
              <a:t>則比較特別，他在日本仍堅持要吃「泰國菜」、「韓國菜」、「印度菜」等其他國家的食物，他覺得這才是走在潮流的尖端。</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zh-TW" altLang="en-US" sz="2400" dirty="0" smtClean="0">
                <a:latin typeface="華康中特圓體" panose="020F0809000000000000" pitchFamily="49" charset="-120"/>
                <a:ea typeface="華康中特圓體" panose="020F0809000000000000" pitchFamily="49" charset="-120"/>
              </a:rPr>
              <a:t>討論問題：</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r>
              <a:rPr lang="en-US" altLang="zh-TW" sz="2400" dirty="0" smtClean="0">
                <a:latin typeface="華康中特圓體" panose="020F0809000000000000" pitchFamily="49" charset="-120"/>
                <a:ea typeface="華康中特圓體" panose="020F0809000000000000" pitchFamily="49" charset="-120"/>
              </a:rPr>
              <a:t>‧</a:t>
            </a:r>
            <a:r>
              <a:rPr lang="zh-TW" altLang="en-US" sz="2400" dirty="0" smtClean="0">
                <a:latin typeface="華康中特圓體" panose="020F0809000000000000" pitchFamily="49" charset="-120"/>
                <a:ea typeface="華康中特圓體" panose="020F0809000000000000" pitchFamily="49" charset="-120"/>
              </a:rPr>
              <a:t>你們去外地旅遊，通常會吃當地食材，還是外國菜？</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r>
              <a:rPr lang="en-US" altLang="zh-TW" sz="2400" dirty="0">
                <a:latin typeface="華康中特圓體" panose="020F0809000000000000" pitchFamily="49" charset="-120"/>
                <a:ea typeface="華康中特圓體" panose="020F0809000000000000" pitchFamily="49" charset="-120"/>
              </a:rPr>
              <a:t> </a:t>
            </a:r>
            <a:r>
              <a:rPr lang="zh-TW" altLang="en-US" sz="2400" dirty="0" smtClean="0">
                <a:latin typeface="華康中特圓體" panose="020F0809000000000000" pitchFamily="49" charset="-120"/>
                <a:ea typeface="華康中特圓體" panose="020F0809000000000000" pitchFamily="49" charset="-120"/>
              </a:rPr>
              <a:t>為甚麼？</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r>
              <a:rPr lang="en-US" altLang="zh-TW" sz="2400" dirty="0" smtClean="0">
                <a:latin typeface="華康中特圓體" panose="020F0809000000000000" pitchFamily="49" charset="-120"/>
                <a:ea typeface="華康中特圓體" panose="020F0809000000000000" pitchFamily="49" charset="-120"/>
              </a:rPr>
              <a:t>‧</a:t>
            </a:r>
            <a:r>
              <a:rPr lang="zh-TW" altLang="en-US" sz="2400" dirty="0" smtClean="0">
                <a:latin typeface="華康中特圓體" panose="020F0809000000000000" pitchFamily="49" charset="-120"/>
                <a:ea typeface="華康中特圓體" panose="020F0809000000000000" pitchFamily="49" charset="-120"/>
              </a:rPr>
              <a:t>你認為</a:t>
            </a:r>
            <a:r>
              <a:rPr lang="zh-TW" altLang="en-US" sz="2400" u="sng" dirty="0" smtClean="0">
                <a:latin typeface="華康中特圓體" panose="020F0809000000000000" pitchFamily="49" charset="-120"/>
                <a:ea typeface="華康中特圓體" panose="020F0809000000000000" pitchFamily="49" charset="-120"/>
              </a:rPr>
              <a:t>志強</a:t>
            </a:r>
            <a:r>
              <a:rPr lang="zh-TW" altLang="en-US" sz="2400" dirty="0" smtClean="0">
                <a:latin typeface="華康中特圓體" panose="020F0809000000000000" pitchFamily="49" charset="-120"/>
                <a:ea typeface="華康中特圓體" panose="020F0809000000000000" pitchFamily="49" charset="-120"/>
              </a:rPr>
              <a:t>有哪些地方做得不妥當？</a:t>
            </a:r>
            <a:endParaRPr lang="zh-HK" altLang="en-US" sz="2400" dirty="0">
              <a:latin typeface="華康中特圓體" panose="020F0809000000000000" pitchFamily="49" charset="-120"/>
              <a:ea typeface="華康中特圓體" panose="020F0809000000000000" pitchFamily="49" charset="-120"/>
            </a:endParaRPr>
          </a:p>
        </p:txBody>
      </p:sp>
      <p:sp>
        <p:nvSpPr>
          <p:cNvPr id="5" name="TextBox 4"/>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3074" name="Picture 2" descr="Vector japanese sushi over a plate vector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079" y="4743450"/>
            <a:ext cx="3046630" cy="202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24" y="260086"/>
            <a:ext cx="8428406" cy="6860804"/>
          </a:xfrm>
          <a:prstGeom prst="rect">
            <a:avLst/>
          </a:prstGeom>
        </p:spPr>
      </p:pic>
      <p:sp>
        <p:nvSpPr>
          <p:cNvPr id="4" name="標題 3">
            <a:extLst>
              <a:ext uri="{FF2B5EF4-FFF2-40B4-BE49-F238E27FC236}">
                <a16:creationId xmlns:a16="http://schemas.microsoft.com/office/drawing/2014/main" id="{556B8203-6F47-42B7-9D27-336C0F3DC4C7}"/>
              </a:ext>
            </a:extLst>
          </p:cNvPr>
          <p:cNvSpPr>
            <a:spLocks noGrp="1"/>
          </p:cNvSpPr>
          <p:nvPr>
            <p:ph type="title"/>
          </p:nvPr>
        </p:nvSpPr>
        <p:spPr>
          <a:xfrm>
            <a:off x="805842" y="660117"/>
            <a:ext cx="2686051" cy="909359"/>
          </a:xfrm>
        </p:spPr>
        <p:txBody>
          <a:bodyPr/>
          <a:lstStyle/>
          <a:p>
            <a:r>
              <a:rPr lang="zh-TW" altLang="en-US" b="1" dirty="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學習</a:t>
            </a:r>
            <a:r>
              <a:rPr lang="zh-TW" altLang="en-US" b="1" dirty="0" smtClean="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重點</a:t>
            </a:r>
            <a:endParaRPr lang="zh-HK" altLang="en-US" dirty="0">
              <a:solidFill>
                <a:schemeClr val="bg1"/>
              </a:solidFill>
              <a:latin typeface="微軟正黑體" panose="020B0604030504040204" pitchFamily="34" charset="-120"/>
              <a:ea typeface="微軟正黑體" panose="020B0604030504040204" pitchFamily="34" charset="-120"/>
            </a:endParaRPr>
          </a:p>
        </p:txBody>
      </p:sp>
      <p:graphicFrame>
        <p:nvGraphicFramePr>
          <p:cNvPr id="6" name="表格 5">
            <a:extLst>
              <a:ext uri="{FF2B5EF4-FFF2-40B4-BE49-F238E27FC236}">
                <a16:creationId xmlns:a16="http://schemas.microsoft.com/office/drawing/2014/main" id="{A9CB5DDB-151F-45FD-B190-244EF30FBA8A}"/>
              </a:ext>
            </a:extLst>
          </p:cNvPr>
          <p:cNvGraphicFramePr>
            <a:graphicFrameLocks noGrp="1"/>
          </p:cNvGraphicFramePr>
          <p:nvPr>
            <p:extLst>
              <p:ext uri="{D42A27DB-BD31-4B8C-83A1-F6EECF244321}">
                <p14:modId xmlns:p14="http://schemas.microsoft.com/office/powerpoint/2010/main" val="509387081"/>
              </p:ext>
            </p:extLst>
          </p:nvPr>
        </p:nvGraphicFramePr>
        <p:xfrm>
          <a:off x="805842" y="1615220"/>
          <a:ext cx="7281868" cy="4409157"/>
        </p:xfrm>
        <a:graphic>
          <a:graphicData uri="http://schemas.openxmlformats.org/drawingml/2006/table">
            <a:tbl>
              <a:tblPr>
                <a:tableStyleId>{3B4B98B0-60AC-42C2-AFA5-B58CD77FA1E5}</a:tableStyleId>
              </a:tblPr>
              <a:tblGrid>
                <a:gridCol w="1886301">
                  <a:extLst>
                    <a:ext uri="{9D8B030D-6E8A-4147-A177-3AD203B41FA5}">
                      <a16:colId xmlns:a16="http://schemas.microsoft.com/office/drawing/2014/main" val="671913260"/>
                    </a:ext>
                  </a:extLst>
                </a:gridCol>
                <a:gridCol w="5395567">
                  <a:extLst>
                    <a:ext uri="{9D8B030D-6E8A-4147-A177-3AD203B41FA5}">
                      <a16:colId xmlns:a16="http://schemas.microsoft.com/office/drawing/2014/main" val="3911223499"/>
                    </a:ext>
                  </a:extLst>
                </a:gridCol>
              </a:tblGrid>
              <a:tr h="1731043">
                <a:tc>
                  <a:txBody>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lang="zh-TW" altLang="en-US" sz="2000" b="0" spc="100" baseline="0" dirty="0">
                          <a:solidFill>
                            <a:schemeClr val="bg1"/>
                          </a:solidFill>
                          <a:latin typeface="微軟正黑體" panose="020B0604030504040204" pitchFamily="34" charset="-120"/>
                          <a:ea typeface="微軟正黑體" panose="020B0604030504040204" pitchFamily="34" charset="-120"/>
                        </a:rPr>
                        <a:t>活動概要</a:t>
                      </a:r>
                      <a:r>
                        <a:rPr lang="en-US" altLang="zh-TW" sz="2000" b="0" spc="100" baseline="0" dirty="0">
                          <a:solidFill>
                            <a:schemeClr val="bg1"/>
                          </a:solidFill>
                          <a:latin typeface="微軟正黑體" panose="020B0604030504040204" pitchFamily="34" charset="-120"/>
                          <a:ea typeface="微軟正黑體" panose="020B0604030504040204" pitchFamily="34" charset="-120"/>
                        </a:rPr>
                        <a:t>:  </a:t>
                      </a:r>
                    </a:p>
                    <a:p>
                      <a:pPr hangingPunct="0"/>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6653" marR="66653" marT="33329" marB="33329">
                    <a:lnL>
                      <a:noFill/>
                    </a:lnL>
                    <a:lnR>
                      <a:noFill/>
                    </a:lnR>
                    <a:lnT w="12700" cmpd="sng">
                      <a:noFill/>
                    </a:lnT>
                    <a:lnB>
                      <a:noFill/>
                    </a:lnB>
                    <a:lnTlToBr w="12700" cmpd="sng">
                      <a:noFill/>
                      <a:prstDash val="solid"/>
                    </a:lnTlToBr>
                    <a:lnBlToTr w="12700" cmpd="sng">
                      <a:noFill/>
                      <a:prstDash val="solid"/>
                    </a:lnBlToTr>
                  </a:tcPr>
                </a:tc>
                <a:tc>
                  <a:txBody>
                    <a:bodyPr/>
                    <a:lstStyle/>
                    <a:p>
                      <a:pPr marL="342900" indent="-342900" algn="just" hangingPunct="0">
                        <a:lnSpc>
                          <a:spcPct val="100000"/>
                        </a:lnSpc>
                        <a:spcBef>
                          <a:spcPts val="0"/>
                        </a:spcBef>
                        <a:spcAft>
                          <a:spcPts val="600"/>
                        </a:spcAft>
                        <a:buAutoNum type="arabicPeriod"/>
                      </a:pP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通過與自然環境相關的生活事件相片及影片，引起學生對環境生態保育的關注。</a:t>
                      </a: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p>
                      <a:pPr marL="342900" marR="0" lvl="0" indent="-342900" algn="just" defTabSz="914400" rtl="0" eaLnBrk="1" fontAlgn="auto" latinLnBrk="0" hangingPunct="0">
                        <a:lnSpc>
                          <a:spcPct val="100000"/>
                        </a:lnSpc>
                        <a:spcBef>
                          <a:spcPts val="0"/>
                        </a:spcBef>
                        <a:spcAft>
                          <a:spcPts val="600"/>
                        </a:spcAft>
                        <a:buClrTx/>
                        <a:buSzTx/>
                        <a:buFontTx/>
                        <a:buAutoNum type="arabicPeriod"/>
                        <a:tabLst/>
                        <a:defRPr/>
                      </a:pP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以情境討論引導學生了解在本地遠足及外地旅遊時需要注意的環保要點，培養學生珍惜自然資源及提高環保意識。</a:t>
                      </a: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6653" marR="66653" marT="33329" marB="33329">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511065">
                <a:tc>
                  <a:txBody>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lang="zh-TW" altLang="en-US" sz="2000" b="0" u="none" spc="100" baseline="0" dirty="0">
                          <a:solidFill>
                            <a:schemeClr val="bg1"/>
                          </a:solidFill>
                          <a:latin typeface="微軟正黑體" panose="020B0604030504040204" pitchFamily="34" charset="-120"/>
                          <a:ea typeface="微軟正黑體" panose="020B0604030504040204" pitchFamily="34" charset="-120"/>
                        </a:rPr>
                        <a:t>學習目標</a:t>
                      </a:r>
                      <a:r>
                        <a:rPr lang="en-US" altLang="zh-TW" sz="2000" b="0" u="none" spc="100" baseline="0" dirty="0">
                          <a:solidFill>
                            <a:schemeClr val="bg1"/>
                          </a:solidFill>
                          <a:latin typeface="微軟正黑體" panose="020B0604030504040204" pitchFamily="34" charset="-120"/>
                          <a:ea typeface="微軟正黑體" panose="020B0604030504040204" pitchFamily="34" charset="-120"/>
                        </a:rPr>
                        <a:t>:</a:t>
                      </a:r>
                    </a:p>
                    <a:p>
                      <a:pPr hangingPunct="0"/>
                      <a:endParaRPr lang="zh-TW" altLang="en-US" sz="2000" b="0" u="none" spc="100" baseline="0" dirty="0">
                        <a:solidFill>
                          <a:schemeClr val="bg1"/>
                        </a:solidFill>
                        <a:latin typeface="微軟正黑體" panose="020B0604030504040204" pitchFamily="34" charset="-120"/>
                        <a:ea typeface="微軟正黑體" panose="020B0604030504040204" pitchFamily="34" charset="-120"/>
                      </a:endParaRPr>
                    </a:p>
                  </a:txBody>
                  <a:tcPr marL="66653" marR="66653" marT="33329" marB="33329">
                    <a:lnL>
                      <a:noFill/>
                    </a:lnL>
                    <a:lnR>
                      <a:noFill/>
                    </a:lnR>
                    <a:lnT>
                      <a:noFill/>
                    </a:lnT>
                    <a:lnB>
                      <a:noFill/>
                    </a:lnB>
                    <a:lnTlToBr w="12700" cmpd="sng">
                      <a:noFill/>
                      <a:prstDash val="solid"/>
                    </a:lnTlToBr>
                    <a:lnBlToTr w="12700" cmpd="sng">
                      <a:noFill/>
                      <a:prstDash val="solid"/>
                    </a:lnBlToTr>
                  </a:tcPr>
                </a:tc>
                <a:tc>
                  <a:txBody>
                    <a:bodyPr/>
                    <a:lstStyle/>
                    <a:p>
                      <a:pPr marL="342900" indent="-342900" algn="just" hangingPunct="0">
                        <a:lnSpc>
                          <a:spcPct val="100000"/>
                        </a:lnSpc>
                        <a:spcBef>
                          <a:spcPts val="0"/>
                        </a:spcBef>
                        <a:spcAft>
                          <a:spcPts val="600"/>
                        </a:spcAft>
                        <a:buFont typeface="+mj-lt"/>
                        <a:buAutoNum type="arabicPeriod"/>
                      </a:pPr>
                      <a:r>
                        <a:rPr lang="zh-TW" altLang="en-US" sz="2000" u="none" spc="100" baseline="0" dirty="0" smtClean="0">
                          <a:solidFill>
                            <a:schemeClr val="bg1"/>
                          </a:solidFill>
                          <a:latin typeface="微軟正黑體" panose="020B0604030504040204" pitchFamily="34" charset="-120"/>
                          <a:ea typeface="微軟正黑體" panose="020B0604030504040204" pitchFamily="34" charset="-120"/>
                        </a:rPr>
                        <a:t>學生認識</a:t>
                      </a: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環境生態保育的重要性</a:t>
                      </a:r>
                      <a:r>
                        <a:rPr lang="zh-TW" altLang="en-US" sz="2000" u="none" spc="100" baseline="0" dirty="0" smtClean="0">
                          <a:solidFill>
                            <a:schemeClr val="bg1"/>
                          </a:solidFill>
                          <a:latin typeface="微軟正黑體" panose="020B0604030504040204" pitchFamily="34" charset="-120"/>
                          <a:ea typeface="微軟正黑體" panose="020B0604030504040204" pitchFamily="34" charset="-120"/>
                        </a:rPr>
                        <a:t>。</a:t>
                      </a:r>
                      <a:endParaRPr lang="en-US" altLang="zh-TW" sz="2000" u="none" spc="100" baseline="0" dirty="0">
                        <a:solidFill>
                          <a:schemeClr val="bg1"/>
                        </a:solidFill>
                        <a:latin typeface="微軟正黑體" panose="020B0604030504040204" pitchFamily="34" charset="-120"/>
                        <a:ea typeface="微軟正黑體" panose="020B0604030504040204" pitchFamily="34" charset="-120"/>
                      </a:endParaRPr>
                    </a:p>
                    <a:p>
                      <a:pPr marL="342900" indent="-342900" algn="just" hangingPunct="0">
                        <a:lnSpc>
                          <a:spcPct val="100000"/>
                        </a:lnSpc>
                        <a:spcBef>
                          <a:spcPts val="0"/>
                        </a:spcBef>
                        <a:spcAft>
                          <a:spcPts val="600"/>
                        </a:spcAft>
                        <a:buFont typeface="+mj-lt"/>
                        <a:buAutoNum type="arabicPeriod"/>
                      </a:pPr>
                      <a:r>
                        <a:rPr lang="zh-TW" altLang="en-US" sz="2000" u="none" spc="100" baseline="0" dirty="0" smtClean="0">
                          <a:solidFill>
                            <a:schemeClr val="bg1"/>
                          </a:solidFill>
                          <a:latin typeface="微軟正黑體" panose="020B0604030504040204" pitchFamily="34" charset="-120"/>
                          <a:ea typeface="微軟正黑體" panose="020B0604030504040204" pitchFamily="34" charset="-120"/>
                        </a:rPr>
                        <a:t>提升學生的環保意識，並從生活細節中學會源頭減廢減碳，實踐綠色生活習慣。</a:t>
                      </a:r>
                      <a:endParaRPr lang="zh-TW" altLang="en-US" sz="2000" u="none" spc="100" baseline="0" dirty="0">
                        <a:solidFill>
                          <a:schemeClr val="bg1"/>
                        </a:solidFill>
                        <a:latin typeface="微軟正黑體" panose="020B0604030504040204" pitchFamily="34" charset="-120"/>
                        <a:ea typeface="微軟正黑體" panose="020B0604030504040204" pitchFamily="34" charset="-120"/>
                      </a:endParaRPr>
                    </a:p>
                    <a:p>
                      <a:pPr marL="342900" indent="-342900" algn="just" hangingPunct="0">
                        <a:lnSpc>
                          <a:spcPct val="100000"/>
                        </a:lnSpc>
                        <a:spcBef>
                          <a:spcPts val="0"/>
                        </a:spcBef>
                        <a:spcAft>
                          <a:spcPts val="600"/>
                        </a:spcAft>
                        <a:buFont typeface="+mj-lt"/>
                        <a:buAutoNum type="arabicPeriod"/>
                      </a:pP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培養</a:t>
                      </a:r>
                      <a:r>
                        <a:rPr lang="zh-TW" altLang="en-US" sz="2000" u="none" spc="100" baseline="0" dirty="0" smtClean="0">
                          <a:solidFill>
                            <a:schemeClr val="bg1"/>
                          </a:solidFill>
                          <a:latin typeface="微軟正黑體" panose="020B0604030504040204" pitchFamily="34" charset="-120"/>
                          <a:ea typeface="微軟正黑體" panose="020B0604030504040204" pitchFamily="34" charset="-120"/>
                        </a:rPr>
                        <a:t>學生</a:t>
                      </a:r>
                      <a:r>
                        <a:rPr lang="zh-TW" altLang="en-US" sz="2000" b="0" kern="1200" spc="100" baseline="0" dirty="0" smtClean="0">
                          <a:solidFill>
                            <a:schemeClr val="bg1"/>
                          </a:solidFill>
                          <a:latin typeface="微軟正黑體" panose="020B0604030504040204" pitchFamily="34" charset="-120"/>
                          <a:ea typeface="微軟正黑體" panose="020B0604030504040204" pitchFamily="34" charset="-120"/>
                          <a:cs typeface="+mn-cs"/>
                        </a:rPr>
                        <a:t>關心和</a:t>
                      </a:r>
                      <a:r>
                        <a:rPr lang="zh-TW" altLang="en-US" sz="2000" u="none" spc="100" baseline="0" dirty="0" smtClean="0">
                          <a:solidFill>
                            <a:schemeClr val="bg1"/>
                          </a:solidFill>
                          <a:latin typeface="微軟正黑體" panose="020B0604030504040204" pitchFamily="34" charset="-120"/>
                          <a:ea typeface="微軟正黑體" panose="020B0604030504040204" pitchFamily="34" charset="-120"/>
                        </a:rPr>
                        <a:t>尊重</a:t>
                      </a:r>
                      <a:r>
                        <a:rPr lang="zh-TW" altLang="en-US" sz="2000" u="none" kern="1200" spc="100" baseline="0" dirty="0" smtClean="0">
                          <a:solidFill>
                            <a:schemeClr val="bg1"/>
                          </a:solidFill>
                          <a:latin typeface="微軟正黑體" panose="020B0604030504040204" pitchFamily="34" charset="-120"/>
                          <a:ea typeface="微軟正黑體" panose="020B0604030504040204" pitchFamily="34" charset="-120"/>
                          <a:cs typeface="+mn-cs"/>
                        </a:rPr>
                        <a:t>大自然，對天地萬物抱持仁愛憐憫之心，以行動守護環境生態，承擔公民責任。</a:t>
                      </a:r>
                      <a:endParaRPr lang="zh-TW" altLang="en-US" sz="2000" u="none"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marL="66653" marR="66653" marT="33329" marB="33329">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630256">
                <a:tc>
                  <a:txBody>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lang="zh-TW" altLang="en-US" sz="2000" b="0" spc="100" baseline="0" dirty="0">
                          <a:solidFill>
                            <a:schemeClr val="bg1"/>
                          </a:solidFill>
                          <a:latin typeface="微軟正黑體" panose="020B0604030504040204" pitchFamily="34" charset="-120"/>
                          <a:ea typeface="微軟正黑體" panose="020B0604030504040204" pitchFamily="34" charset="-120"/>
                        </a:rPr>
                        <a:t>價值觀</a:t>
                      </a:r>
                      <a:r>
                        <a:rPr lang="zh-TW" altLang="en-US" sz="2000" b="0" spc="100" baseline="0" dirty="0" smtClean="0">
                          <a:solidFill>
                            <a:schemeClr val="bg1"/>
                          </a:solidFill>
                          <a:latin typeface="微軟正黑體" panose="020B0604030504040204" pitchFamily="34" charset="-120"/>
                          <a:ea typeface="微軟正黑體" panose="020B0604030504040204" pitchFamily="34" charset="-120"/>
                        </a:rPr>
                        <a:t>和態度</a:t>
                      </a:r>
                      <a:r>
                        <a:rPr lang="en-US" altLang="zh-TW" sz="2000" b="0" spc="100" baseline="0" dirty="0">
                          <a:solidFill>
                            <a:schemeClr val="bg1"/>
                          </a:solidFill>
                          <a:latin typeface="微軟正黑體" panose="020B0604030504040204" pitchFamily="34" charset="-120"/>
                          <a:ea typeface="微軟正黑體" panose="020B0604030504040204" pitchFamily="34" charset="-120"/>
                        </a:rPr>
                        <a:t>:</a:t>
                      </a: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6653" marR="66653" marT="33329" marB="33329">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just" defTabSz="685800" rtl="0" eaLnBrk="1" fontAlgn="auto" latinLnBrk="0" hangingPunct="0">
                        <a:lnSpc>
                          <a:spcPct val="100000"/>
                        </a:lnSpc>
                        <a:spcBef>
                          <a:spcPts val="1200"/>
                        </a:spcBef>
                        <a:spcAft>
                          <a:spcPts val="0"/>
                        </a:spcAft>
                        <a:buClrTx/>
                        <a:buSzTx/>
                        <a:buFontTx/>
                        <a:buNone/>
                        <a:tabLst/>
                        <a:defRPr/>
                      </a:pPr>
                      <a:r>
                        <a:rPr lang="zh-TW" altLang="en-US" sz="2000" kern="1200" spc="100" baseline="0" dirty="0" smtClean="0">
                          <a:solidFill>
                            <a:schemeClr val="bg1"/>
                          </a:solidFill>
                          <a:latin typeface="微軟正黑體" panose="020B0604030504040204" pitchFamily="34" charset="-120"/>
                          <a:ea typeface="微軟正黑體" panose="020B0604030504040204" pitchFamily="34" charset="-120"/>
                          <a:cs typeface="+mn-cs"/>
                        </a:rPr>
                        <a:t>仁愛、同理心、尊重、</a:t>
                      </a:r>
                      <a:r>
                        <a:rPr lang="zh-TW" altLang="en-US" sz="2000" b="0" i="0" kern="1200" dirty="0" smtClean="0">
                          <a:solidFill>
                            <a:schemeClr val="bg1"/>
                          </a:solidFill>
                          <a:latin typeface="微軟正黑體" panose="020B0604030504040204" pitchFamily="34" charset="-120"/>
                          <a:ea typeface="微軟正黑體" panose="020B0604030504040204" pitchFamily="34" charset="-120"/>
                          <a:cs typeface="DFKai-SB" panose="03000509000000000000" pitchFamily="49" charset="-120"/>
                        </a:rPr>
                        <a:t>責任感、感恩珍惜</a:t>
                      </a:r>
                      <a:endParaRPr lang="en-HK" altLang="zh-HK" sz="2000" b="0" i="0" kern="1200" dirty="0" smtClean="0">
                        <a:solidFill>
                          <a:schemeClr val="bg1"/>
                        </a:solidFill>
                        <a:latin typeface="微軟正黑體" panose="020B0604030504040204" pitchFamily="34" charset="-120"/>
                        <a:ea typeface="微軟正黑體" panose="020B0604030504040204" pitchFamily="34" charset="-120"/>
                        <a:cs typeface="DFKai-SB" panose="03000509000000000000" pitchFamily="49" charset="-120"/>
                      </a:endParaRPr>
                    </a:p>
                  </a:txBody>
                  <a:tcPr marL="66653" marR="66653" marT="33329" marB="33329">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7" name="文字方塊 6"/>
          <p:cNvSpPr txBox="1"/>
          <p:nvPr/>
        </p:nvSpPr>
        <p:spPr>
          <a:xfrm>
            <a:off x="6539675" y="5939316"/>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solidFill>
                  <a:schemeClr val="bg2">
                    <a:lumMod val="20000"/>
                    <a:lumOff val="80000"/>
                  </a:schemeClr>
                </a:solidFill>
                <a:latin typeface="Times New Roman" panose="02020603050405020304" pitchFamily="18" charset="0"/>
                <a:cs typeface="Times New Roman" panose="02020603050405020304" pitchFamily="18" charset="0"/>
              </a:rPr>
              <a:t>圖片來源</a:t>
            </a:r>
            <a:r>
              <a:rPr lang="en-US" altLang="zh-HK" sz="1100" dirty="0" smtClean="0">
                <a:solidFill>
                  <a:schemeClr val="bg2">
                    <a:lumMod val="20000"/>
                    <a:lumOff val="80000"/>
                  </a:schemeClr>
                </a:solidFill>
                <a:latin typeface="Times New Roman" panose="02020603050405020304" pitchFamily="18" charset="0"/>
                <a:cs typeface="Times New Roman" panose="02020603050405020304" pitchFamily="18" charset="0"/>
              </a:rPr>
              <a:t>: www.freepik.com</a:t>
            </a:r>
            <a:endParaRPr lang="zh-HK" altLang="en-US" sz="1100" dirty="0">
              <a:solidFill>
                <a:schemeClr val="bg2">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23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」環保旅遊小貼士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4351" y="1044856"/>
            <a:ext cx="5439188" cy="4705704"/>
          </a:xfrm>
        </p:spPr>
        <p:txBody>
          <a:bodyPr>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8.</a:t>
            </a:r>
            <a:r>
              <a:rPr lang="zh-TW" altLang="en-US" sz="4000" dirty="0">
                <a:latin typeface="華康中特圓體" panose="020F0809000000000000" pitchFamily="49" charset="-120"/>
                <a:ea typeface="華康中特圓體" panose="020F0809000000000000" pitchFamily="49" charset="-120"/>
              </a:rPr>
              <a:t>享受當地美食</a:t>
            </a:r>
          </a:p>
          <a:p>
            <a:pPr marL="0" indent="0" algn="just">
              <a:buNone/>
            </a:pPr>
            <a:r>
              <a:rPr lang="zh-TW" altLang="en-US" sz="2800" dirty="0" smtClean="0">
                <a:latin typeface="華康中特圓體" panose="020F0809000000000000" pitchFamily="49" charset="-120"/>
                <a:ea typeface="華康中特圓體" panose="020F0809000000000000" pitchFamily="49" charset="-120"/>
              </a:rPr>
              <a:t>到外地宜入鄉隨俗，吃當地人運用當地食材自家</a:t>
            </a:r>
            <a:r>
              <a:rPr lang="zh-TW" altLang="en-US" sz="2800" dirty="0">
                <a:latin typeface="華康中特圓體" panose="020F0809000000000000" pitchFamily="49" charset="-120"/>
                <a:ea typeface="華康中特圓體" panose="020F0809000000000000" pitchFamily="49" charset="-120"/>
              </a:rPr>
              <a:t>生產製作的</a:t>
            </a:r>
            <a:r>
              <a:rPr lang="zh-TW" altLang="en-US" sz="2800" dirty="0" smtClean="0">
                <a:latin typeface="華康中特圓體" panose="020F0809000000000000" pitchFamily="49" charset="-120"/>
                <a:ea typeface="華康中特圓體" panose="020F0809000000000000" pitchFamily="49" charset="-120"/>
              </a:rPr>
              <a:t>食品</a:t>
            </a:r>
            <a:r>
              <a:rPr lang="en-US" altLang="zh-TW" sz="2800" dirty="0" smtClean="0">
                <a:latin typeface="華康中特圓體" panose="020F0809000000000000" pitchFamily="49" charset="-120"/>
                <a:ea typeface="華康中特圓體" panose="020F0809000000000000" pitchFamily="49" charset="-120"/>
              </a:rPr>
              <a:t>;</a:t>
            </a:r>
            <a:r>
              <a:rPr lang="zh-TW" altLang="en-US" sz="2800" dirty="0" smtClean="0">
                <a:latin typeface="華康中特圓體" panose="020F0809000000000000" pitchFamily="49" charset="-120"/>
                <a:ea typeface="華康中特圓體" panose="020F0809000000000000" pitchFamily="49" charset="-120"/>
              </a:rPr>
              <a:t>購買當地製作的手</a:t>
            </a:r>
            <a:r>
              <a:rPr lang="zh-TW" altLang="en-US" sz="2800" dirty="0">
                <a:latin typeface="華康中特圓體" panose="020F0809000000000000" pitchFamily="49" charset="-120"/>
                <a:ea typeface="華康中特圓體" panose="020F0809000000000000" pitchFamily="49" charset="-120"/>
              </a:rPr>
              <a:t>信</a:t>
            </a:r>
            <a:r>
              <a:rPr lang="zh-TW" altLang="en-US" sz="2800" dirty="0" smtClean="0">
                <a:latin typeface="華康中特圓體" panose="020F0809000000000000" pitchFamily="49" charset="-120"/>
                <a:ea typeface="華康中特圓體" panose="020F0809000000000000" pitchFamily="49" charset="-120"/>
              </a:rPr>
              <a:t>，這些有</a:t>
            </a:r>
            <a:r>
              <a:rPr lang="zh-TW" altLang="en-US" sz="2800" dirty="0">
                <a:latin typeface="華康中特圓體" panose="020F0809000000000000" pitchFamily="49" charset="-120"/>
                <a:ea typeface="華康中特圓體" panose="020F0809000000000000" pitchFamily="49" charset="-120"/>
              </a:rPr>
              <a:t>助</a:t>
            </a:r>
            <a:r>
              <a:rPr lang="zh-TW" altLang="en-US" sz="2800" dirty="0" smtClean="0">
                <a:latin typeface="華康中特圓體" panose="020F0809000000000000" pitchFamily="49" charset="-120"/>
                <a:ea typeface="華康中特圓體" panose="020F0809000000000000" pitchFamily="49" charset="-120"/>
              </a:rPr>
              <a:t>減少運送食材時產生的碳</a:t>
            </a:r>
            <a:r>
              <a:rPr lang="zh-TW" altLang="en-US" sz="2800" dirty="0">
                <a:latin typeface="華康中特圓體" panose="020F0809000000000000" pitchFamily="49" charset="-120"/>
                <a:ea typeface="華康中特圓體" panose="020F0809000000000000" pitchFamily="49" charset="-120"/>
              </a:rPr>
              <a:t>排放</a:t>
            </a:r>
            <a:r>
              <a:rPr lang="zh-TW" altLang="en-US" sz="2800" dirty="0" smtClean="0">
                <a:latin typeface="華康中特圓體" panose="020F0809000000000000" pitchFamily="49" charset="-120"/>
                <a:ea typeface="華康中特圓體" panose="020F0809000000000000" pitchFamily="49" charset="-120"/>
              </a:rPr>
              <a:t>。</a:t>
            </a:r>
            <a:endParaRPr lang="zh-TW" altLang="en-US" sz="2800" dirty="0">
              <a:latin typeface="華康中特圓體" panose="020F0809000000000000" pitchFamily="49" charset="-120"/>
              <a:ea typeface="華康中特圓體" panose="020F0809000000000000" pitchFamily="49" charset="-120"/>
            </a:endParaRPr>
          </a:p>
        </p:txBody>
      </p:sp>
      <p:sp>
        <p:nvSpPr>
          <p:cNvPr id="5" name="TextBox 4"/>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14338" name="Picture 2" descr="Free photo vegetables set to the left of a black slate"/>
          <p:cNvPicPr>
            <a:picLocks noChangeAspect="1" noChangeArrowheads="1"/>
          </p:cNvPicPr>
          <p:nvPr/>
        </p:nvPicPr>
        <p:blipFill rotWithShape="1">
          <a:blip r:embed="rId3">
            <a:extLst>
              <a:ext uri="{28A0092B-C50C-407E-A947-70E740481C1C}">
                <a14:useLocalDpi xmlns:a14="http://schemas.microsoft.com/office/drawing/2010/main" val="0"/>
              </a:ext>
            </a:extLst>
          </a:blip>
          <a:srcRect l="58946"/>
          <a:stretch/>
        </p:blipFill>
        <p:spPr bwMode="auto">
          <a:xfrm>
            <a:off x="6447446" y="3267183"/>
            <a:ext cx="2196202" cy="287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39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」環保旅遊小貼士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381001" y="1542696"/>
            <a:ext cx="5603239" cy="4705704"/>
          </a:xfrm>
        </p:spPr>
        <p:txBody>
          <a:bodyPr anchor="t">
            <a:normAutofit/>
          </a:bodyPr>
          <a:lstStyle/>
          <a:p>
            <a:pPr marL="0" indent="0" algn="just">
              <a:buNone/>
            </a:pPr>
            <a:r>
              <a:rPr lang="en-US" altLang="zh-TW" sz="4000" dirty="0" smtClean="0">
                <a:latin typeface="華康中特圓體" panose="020F0809000000000000" pitchFamily="49" charset="-120"/>
                <a:ea typeface="華康中特圓體" panose="020F0809000000000000" pitchFamily="49" charset="-120"/>
              </a:rPr>
              <a:t>9.</a:t>
            </a:r>
            <a:r>
              <a:rPr lang="zh-TW" altLang="en-US" sz="4000" dirty="0">
                <a:latin typeface="華康中特圓體" panose="020F0809000000000000" pitchFamily="49" charset="-120"/>
                <a:ea typeface="華康中特圓體" panose="020F0809000000000000" pitchFamily="49" charset="-120"/>
              </a:rPr>
              <a:t>切勿破壞環境</a:t>
            </a:r>
          </a:p>
          <a:p>
            <a:pPr marL="0" indent="0" algn="just" hangingPunct="0">
              <a:buNone/>
            </a:pPr>
            <a:r>
              <a:rPr lang="zh-TW" altLang="en-US" sz="2400" dirty="0" smtClean="0">
                <a:latin typeface="華康中特圓體" panose="020F0809000000000000" pitchFamily="49" charset="-120"/>
                <a:ea typeface="華康中特圓體" panose="020F0809000000000000" pitchFamily="49" charset="-120"/>
              </a:rPr>
              <a:t>保護環境的基本法則是不</a:t>
            </a:r>
            <a:r>
              <a:rPr lang="zh-TW" altLang="en-US" sz="2400" dirty="0">
                <a:latin typeface="華康中特圓體" panose="020F0809000000000000" pitchFamily="49" charset="-120"/>
                <a:ea typeface="華康中特圓體" panose="020F0809000000000000" pitchFamily="49" charset="-120"/>
              </a:rPr>
              <a:t>亂拋垃圾，不破壞大自然，不騷擾野生動植物及原住民，盡量以最</a:t>
            </a:r>
            <a:r>
              <a:rPr lang="zh-TW" altLang="en-US" sz="2400" dirty="0" smtClean="0">
                <a:latin typeface="華康中特圓體" panose="020F0809000000000000" pitchFamily="49" charset="-120"/>
                <a:ea typeface="華康中特圓體" panose="020F0809000000000000" pitchFamily="49" charset="-120"/>
              </a:rPr>
              <a:t>安靜和簡單的</a:t>
            </a:r>
            <a:r>
              <a:rPr lang="zh-TW" altLang="en-US" sz="2400" dirty="0">
                <a:latin typeface="華康中特圓體" panose="020F0809000000000000" pitchFamily="49" charset="-120"/>
                <a:ea typeface="華康中特圓體" panose="020F0809000000000000" pitchFamily="49" charset="-120"/>
              </a:rPr>
              <a:t>方式去享受異國</a:t>
            </a:r>
            <a:r>
              <a:rPr lang="zh-TW" altLang="en-US" sz="2400" dirty="0" smtClean="0">
                <a:latin typeface="華康中特圓體" panose="020F0809000000000000" pitchFamily="49" charset="-120"/>
                <a:ea typeface="華康中特圓體" panose="020F0809000000000000" pitchFamily="49" charset="-120"/>
              </a:rPr>
              <a:t>美景。</a:t>
            </a:r>
            <a:r>
              <a:rPr lang="zh-TW" altLang="en-US" sz="2400" dirty="0">
                <a:latin typeface="華康中特圓體" panose="020F0809000000000000" pitchFamily="49" charset="-120"/>
                <a:ea typeface="華康中特圓體" panose="020F0809000000000000" pitchFamily="49" charset="-120"/>
              </a:rPr>
              <a:t>尤其當你離開大城市走進郊區、</a:t>
            </a:r>
            <a:r>
              <a:rPr lang="zh-TW" altLang="en-US" sz="2400" dirty="0" smtClean="0">
                <a:latin typeface="華康中特圓體" panose="020F0809000000000000" pitchFamily="49" charset="-120"/>
                <a:ea typeface="華康中特圓體" panose="020F0809000000000000" pitchFamily="49" charset="-120"/>
              </a:rPr>
              <a:t>綠林</a:t>
            </a:r>
            <a:r>
              <a:rPr lang="zh-TW" altLang="en-US" sz="2400" dirty="0">
                <a:latin typeface="華康中特圓體" panose="020F0809000000000000" pitchFamily="49" charset="-120"/>
                <a:ea typeface="華康中特圓體" panose="020F0809000000000000" pitchFamily="49" charset="-120"/>
              </a:rPr>
              <a:t>、</a:t>
            </a:r>
            <a:r>
              <a:rPr lang="zh-TW" altLang="en-US" sz="2400" dirty="0" smtClean="0">
                <a:latin typeface="華康中特圓體" panose="020F0809000000000000" pitchFamily="49" charset="-120"/>
                <a:ea typeface="華康中特圓體" panose="020F0809000000000000" pitchFamily="49" charset="-120"/>
              </a:rPr>
              <a:t>山徑、海邊</a:t>
            </a:r>
            <a:r>
              <a:rPr lang="zh-TW" altLang="en-US" sz="2400" dirty="0">
                <a:latin typeface="華康中特圓體" panose="020F0809000000000000" pitchFamily="49" charset="-120"/>
                <a:ea typeface="華康中特圓體" panose="020F0809000000000000" pitchFamily="49" charset="-120"/>
              </a:rPr>
              <a:t>，來去不留痕跡也就是對大自然的尊重。</a:t>
            </a:r>
          </a:p>
        </p:txBody>
      </p:sp>
      <p:sp>
        <p:nvSpPr>
          <p:cNvPr id="5" name="TextBox 4"/>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13314" name="Picture 2" descr="Free vector hand drawn world environment day save the planet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695" y="2546084"/>
            <a:ext cx="2698927" cy="269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5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43775"/>
            <a:ext cx="7797662" cy="1151965"/>
          </a:xfrm>
        </p:spPr>
        <p:txBody>
          <a:bodyPr vert="horz" lIns="91440" tIns="45720" rIns="91440" bIns="45720" rtlCol="0" anchor="ctr">
            <a:noAutofit/>
          </a:bodyPr>
          <a:lstStyle/>
          <a:p>
            <a:r>
              <a:rPr lang="zh-TW" altLang="en-US" sz="4000" dirty="0" smtClean="0">
                <a:latin typeface="華康中特圓體" panose="020F0809000000000000" pitchFamily="49" charset="-120"/>
                <a:ea typeface="華康中特圓體" panose="020F0809000000000000" pitchFamily="49" charset="-120"/>
              </a:rPr>
              <a:t>課堂總結</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4351" y="1526545"/>
            <a:ext cx="7797662" cy="5200650"/>
          </a:xfrm>
        </p:spPr>
        <p:txBody>
          <a:bodyPr vert="horz" lIns="91440" tIns="45720" rIns="91440" bIns="45720" rtlCol="0" anchor="t">
            <a:normAutofit lnSpcReduction="10000"/>
          </a:bodyPr>
          <a:lstStyle/>
          <a:p>
            <a:pPr marL="0" indent="0" algn="just" hangingPunct="0">
              <a:buNone/>
            </a:pPr>
            <a:r>
              <a:rPr lang="zh-TW" altLang="en-US" sz="2800" dirty="0">
                <a:latin typeface="華康中特圓體" panose="020F0809000000000000" pitchFamily="49" charset="-120"/>
                <a:ea typeface="華康中特圓體" panose="020F0809000000000000" pitchFamily="49" charset="-120"/>
              </a:rPr>
              <a:t>人類生活與大自然的關係密不可分。只要我們從「心」出發，凡事從推己之仁愛於他人的原則來為人處事。關心自身以外，亦要愛護天地萬物。為了</a:t>
            </a:r>
            <a:r>
              <a:rPr lang="zh-TW" altLang="en-US" sz="2800" dirty="0" smtClean="0">
                <a:latin typeface="華康中特圓體" panose="020F0809000000000000" pitchFamily="49" charset="-120"/>
                <a:ea typeface="華康中特圓體" panose="020F0809000000000000" pitchFamily="49" charset="-120"/>
              </a:rPr>
              <a:t>生態</a:t>
            </a:r>
            <a:r>
              <a:rPr lang="zh-TW" altLang="en-US" sz="2800" dirty="0">
                <a:latin typeface="華康中特圓體" panose="020F0809000000000000" pitchFamily="49" charset="-120"/>
                <a:ea typeface="華康中特圓體" panose="020F0809000000000000" pitchFamily="49" charset="-120"/>
              </a:rPr>
              <a:t>環境，為了</a:t>
            </a:r>
            <a:r>
              <a:rPr lang="zh-TW" altLang="en-US" sz="2800" dirty="0" smtClean="0">
                <a:latin typeface="華康中特圓體" panose="020F0809000000000000" pitchFamily="49" charset="-120"/>
                <a:ea typeface="華康中特圓體" panose="020F0809000000000000" pitchFamily="49" charset="-120"/>
              </a:rPr>
              <a:t>自己及家人</a:t>
            </a:r>
            <a:r>
              <a:rPr lang="zh-TW" altLang="en-US" sz="2800" dirty="0">
                <a:latin typeface="華康中特圓體" panose="020F0809000000000000" pitchFamily="49" charset="-120"/>
                <a:ea typeface="華康中特圓體" panose="020F0809000000000000" pitchFamily="49" charset="-120"/>
              </a:rPr>
              <a:t>，為了</a:t>
            </a:r>
            <a:r>
              <a:rPr lang="zh-TW" altLang="en-US" sz="2800" dirty="0" smtClean="0">
                <a:latin typeface="華康中特圓體" panose="020F0809000000000000" pitchFamily="49" charset="-120"/>
                <a:ea typeface="華康中特圓體" panose="020F0809000000000000" pitchFamily="49" charset="-120"/>
              </a:rPr>
              <a:t>我們的</a:t>
            </a:r>
            <a:r>
              <a:rPr lang="zh-TW" altLang="en-US" sz="2800" dirty="0">
                <a:latin typeface="華康中特圓體" panose="020F0809000000000000" pitchFamily="49" charset="-120"/>
                <a:ea typeface="華康中特圓體" panose="020F0809000000000000" pitchFamily="49" charset="-120"/>
              </a:rPr>
              <a:t>下一代，我們該</a:t>
            </a:r>
            <a:r>
              <a:rPr lang="zh-TW" altLang="en-US" sz="2800" dirty="0" smtClean="0">
                <a:latin typeface="華康中特圓體" panose="020F0809000000000000" pitchFamily="49" charset="-120"/>
                <a:ea typeface="華康中特圓體" panose="020F0809000000000000" pitchFamily="49" charset="-120"/>
              </a:rPr>
              <a:t>協力</a:t>
            </a:r>
            <a:r>
              <a:rPr lang="zh-TW" altLang="en-US" sz="2800" dirty="0">
                <a:latin typeface="華康中特圓體" panose="020F0809000000000000" pitchFamily="49" charset="-120"/>
                <a:ea typeface="華康中特圓體" panose="020F0809000000000000" pitchFamily="49" charset="-120"/>
              </a:rPr>
              <a:t>保護</a:t>
            </a:r>
            <a:r>
              <a:rPr lang="zh-TW" altLang="en-US" sz="2800" dirty="0" smtClean="0">
                <a:latin typeface="華康中特圓體" panose="020F0809000000000000" pitchFamily="49" charset="-120"/>
                <a:ea typeface="華康中特圓體" panose="020F0809000000000000" pitchFamily="49" charset="-120"/>
              </a:rPr>
              <a:t>環境。</a:t>
            </a:r>
            <a:endParaRPr lang="en-US" altLang="zh-TW" sz="2800" dirty="0" smtClean="0">
              <a:latin typeface="華康中特圓體" panose="020F0809000000000000" pitchFamily="49" charset="-120"/>
              <a:ea typeface="華康中特圓體" panose="020F0809000000000000" pitchFamily="49" charset="-120"/>
            </a:endParaRPr>
          </a:p>
          <a:p>
            <a:pPr marL="0" indent="0" algn="just" hangingPunct="0">
              <a:lnSpc>
                <a:spcPct val="110000"/>
              </a:lnSpc>
              <a:spcBef>
                <a:spcPts val="0"/>
              </a:spcBef>
              <a:buNone/>
            </a:pPr>
            <a:endParaRPr lang="en-US" altLang="zh-TW" sz="2800" dirty="0" smtClean="0">
              <a:latin typeface="華康中特圓體" panose="020F0809000000000000" pitchFamily="49" charset="-120"/>
              <a:ea typeface="華康中特圓體" panose="020F0809000000000000" pitchFamily="49" charset="-120"/>
            </a:endParaRPr>
          </a:p>
          <a:p>
            <a:pPr marL="0" indent="0" algn="just" hangingPunct="0">
              <a:buNone/>
            </a:pPr>
            <a:r>
              <a:rPr lang="zh-TW" altLang="en-US" sz="2800" dirty="0" smtClean="0">
                <a:latin typeface="華康中特圓體" panose="020F0809000000000000" pitchFamily="49" charset="-120"/>
                <a:ea typeface="華康中特圓體" panose="020F0809000000000000" pitchFamily="49" charset="-120"/>
              </a:rPr>
              <a:t>不論在香港郊遊</a:t>
            </a:r>
            <a:r>
              <a:rPr lang="zh-TW" altLang="en-US" sz="2800" dirty="0">
                <a:latin typeface="華康中特圓體" panose="020F0809000000000000" pitchFamily="49" charset="-120"/>
                <a:ea typeface="華康中特圓體" panose="020F0809000000000000" pitchFamily="49" charset="-120"/>
              </a:rPr>
              <a:t>，</a:t>
            </a:r>
            <a:r>
              <a:rPr lang="zh-TW" altLang="en-US" sz="2800" dirty="0" smtClean="0">
                <a:latin typeface="華康中特圓體" panose="020F0809000000000000" pitchFamily="49" charset="-120"/>
                <a:ea typeface="華康中特圓體" panose="020F0809000000000000" pitchFamily="49" charset="-120"/>
              </a:rPr>
              <a:t>還是到外地旅遊</a:t>
            </a:r>
            <a:r>
              <a:rPr lang="zh-TW" altLang="en-US" sz="2800" dirty="0">
                <a:latin typeface="華康中特圓體" panose="020F0809000000000000" pitchFamily="49" charset="-120"/>
                <a:ea typeface="華康中特圓體" panose="020F0809000000000000" pitchFamily="49" charset="-120"/>
              </a:rPr>
              <a:t>，我們也需要實踐綠色生活，在衣、食、住、</a:t>
            </a:r>
            <a:r>
              <a:rPr lang="zh-TW" altLang="en-US" sz="2800" dirty="0" smtClean="0">
                <a:latin typeface="華康中特圓體" panose="020F0809000000000000" pitchFamily="49" charset="-120"/>
                <a:ea typeface="華康中特圓體" panose="020F0809000000000000" pitchFamily="49" charset="-120"/>
              </a:rPr>
              <a:t>行各方面</a:t>
            </a:r>
            <a:r>
              <a:rPr lang="zh-TW" altLang="en-US" sz="2800" dirty="0">
                <a:latin typeface="華康中特圓體" panose="020F0809000000000000" pitchFamily="49" charset="-120"/>
                <a:ea typeface="華康中特圓體" panose="020F0809000000000000" pitchFamily="49" charset="-120"/>
              </a:rPr>
              <a:t>愛護及保育環境，努力實現人與自然的和諧發展，推動社會長遠</a:t>
            </a:r>
            <a:r>
              <a:rPr lang="zh-TW" altLang="en-US" sz="2800" dirty="0" smtClean="0">
                <a:latin typeface="華康中特圓體" panose="020F0809000000000000" pitchFamily="49" charset="-120"/>
                <a:ea typeface="華康中特圓體" panose="020F0809000000000000" pitchFamily="49" charset="-120"/>
              </a:rPr>
              <a:t>的可</a:t>
            </a:r>
            <a:r>
              <a:rPr lang="zh-TW" altLang="en-US" sz="2800" dirty="0">
                <a:latin typeface="華康中特圓體" panose="020F0809000000000000" pitchFamily="49" charset="-120"/>
                <a:ea typeface="華康中特圓體" panose="020F0809000000000000" pitchFamily="49" charset="-120"/>
              </a:rPr>
              <a:t>持續發展</a:t>
            </a:r>
            <a:r>
              <a:rPr lang="zh-TW" altLang="en-US" sz="2800" dirty="0" smtClean="0">
                <a:latin typeface="華康中特圓體" panose="020F0809000000000000" pitchFamily="49" charset="-120"/>
                <a:ea typeface="華康中特圓體" panose="020F0809000000000000" pitchFamily="49" charset="-120"/>
              </a:rPr>
              <a:t>。</a:t>
            </a:r>
            <a:endParaRPr lang="en-US" altLang="zh-TW" sz="2800" dirty="0" smtClean="0">
              <a:latin typeface="華康中特圓體" panose="020F0809000000000000" pitchFamily="49" charset="-120"/>
              <a:ea typeface="華康中特圓體" panose="020F0809000000000000" pitchFamily="49" charset="-120"/>
            </a:endParaRPr>
          </a:p>
          <a:p>
            <a:pPr marL="0" indent="0" algn="just" hangingPunct="0">
              <a:buNone/>
            </a:pPr>
            <a:endParaRPr lang="en-US" altLang="zh-TW" sz="2800" dirty="0" smtClean="0">
              <a:latin typeface="華康中特圓體" panose="020F0809000000000000" pitchFamily="49" charset="-120"/>
              <a:ea typeface="華康中特圓體" panose="020F0809000000000000" pitchFamily="49" charset="-120"/>
            </a:endParaRPr>
          </a:p>
          <a:p>
            <a:pPr marL="0" indent="0" algn="just" hangingPunct="0">
              <a:buNone/>
            </a:pPr>
            <a:endParaRPr lang="zh-TW" altLang="en-US" sz="2800" dirty="0">
              <a:latin typeface="華康中特圓體" panose="020F0809000000000000" pitchFamily="49" charset="-120"/>
              <a:ea typeface="華康中特圓體" panose="020F0809000000000000" pitchFamily="49" charset="-120"/>
            </a:endParaRPr>
          </a:p>
        </p:txBody>
      </p:sp>
      <p:sp>
        <p:nvSpPr>
          <p:cNvPr id="4" name="TextBox 3"/>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16386" name="Picture 2" descr="Free vector save the planet con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832" y="74781"/>
            <a:ext cx="1451764" cy="145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36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000" dirty="0" smtClean="0">
                <a:latin typeface="華康中特圓體" panose="020F0809000000000000" pitchFamily="49" charset="-120"/>
                <a:ea typeface="華康中特圓體" panose="020F0809000000000000" pitchFamily="49" charset="-120"/>
              </a:rPr>
              <a:t>延伸活動</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4351" y="1993308"/>
            <a:ext cx="7796030" cy="3381277"/>
          </a:xfrm>
        </p:spPr>
        <p:txBody>
          <a:bodyPr anchor="t">
            <a:normAutofit/>
          </a:bodyPr>
          <a:lstStyle/>
          <a:p>
            <a:r>
              <a:rPr lang="zh-TW" altLang="en-US" sz="3200" dirty="0" smtClean="0">
                <a:latin typeface="華康中特圓體" panose="020F0809000000000000" pitchFamily="49" charset="-120"/>
                <a:ea typeface="華康中特圓體" panose="020F0809000000000000" pitchFamily="49" charset="-120"/>
              </a:rPr>
              <a:t>製作「環保旅遊小貼士」小冊子</a:t>
            </a:r>
            <a:endParaRPr lang="zh-HK" altLang="en-US" sz="3200" dirty="0">
              <a:latin typeface="華康中特圓體" panose="020F0809000000000000" pitchFamily="49" charset="-120"/>
              <a:ea typeface="華康中特圓體" panose="020F0809000000000000" pitchFamily="49" charset="-120"/>
            </a:endParaRPr>
          </a:p>
        </p:txBody>
      </p:sp>
      <p:pic>
        <p:nvPicPr>
          <p:cNvPr id="15362" name="Picture 2" descr="Free vector flat travel agency brochure 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1" y="2892172"/>
            <a:ext cx="8382906" cy="35486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1354796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07370"/>
            <a:ext cx="7797662" cy="1151965"/>
          </a:xfrm>
        </p:spPr>
        <p:txBody>
          <a:bodyPr/>
          <a:lstStyle/>
          <a:p>
            <a:r>
              <a:rPr lang="zh-TW" altLang="en-US" sz="4000" dirty="0" smtClean="0">
                <a:latin typeface="華康中特圓體" panose="020F0809000000000000" pitchFamily="49" charset="-120"/>
                <a:ea typeface="華康中特圓體" panose="020F0809000000000000" pitchFamily="49" charset="-120"/>
              </a:rPr>
              <a:t>環保旅遊承諾書</a:t>
            </a:r>
            <a:endParaRPr lang="zh-HK" altLang="en-US" sz="4000" dirty="0"/>
          </a:p>
        </p:txBody>
      </p:sp>
      <p:sp>
        <p:nvSpPr>
          <p:cNvPr id="3" name="Content Placeholder 2"/>
          <p:cNvSpPr>
            <a:spLocks noGrp="1"/>
          </p:cNvSpPr>
          <p:nvPr>
            <p:ph sz="quarter" idx="13"/>
          </p:nvPr>
        </p:nvSpPr>
        <p:spPr>
          <a:xfrm>
            <a:off x="380863" y="1459335"/>
            <a:ext cx="8895217" cy="1848204"/>
          </a:xfrm>
        </p:spPr>
        <p:txBody>
          <a:bodyPr>
            <a:normAutofit/>
          </a:bodyPr>
          <a:lstStyle/>
          <a:p>
            <a:r>
              <a:rPr lang="zh-TW" altLang="en-US" sz="3200" dirty="0">
                <a:latin typeface="華康中特圓體" panose="020F0809000000000000" pitchFamily="49" charset="-120"/>
                <a:ea typeface="華康中特圓體" panose="020F0809000000000000" pitchFamily="49" charset="-120"/>
              </a:rPr>
              <a:t>選</a:t>
            </a:r>
            <a:r>
              <a:rPr lang="zh-TW" altLang="en-US" sz="3200" dirty="0" smtClean="0">
                <a:latin typeface="華康中特圓體" panose="020F0809000000000000" pitchFamily="49" charset="-120"/>
                <a:ea typeface="華康中特圓體" panose="020F0809000000000000" pitchFamily="49" charset="-120"/>
              </a:rPr>
              <a:t>填「環保</a:t>
            </a:r>
            <a:r>
              <a:rPr lang="zh-TW" altLang="en-US" sz="3200" dirty="0">
                <a:latin typeface="華康中特圓體" panose="020F0809000000000000" pitchFamily="49" charset="-120"/>
                <a:ea typeface="華康中特圓體" panose="020F0809000000000000" pitchFamily="49" charset="-120"/>
              </a:rPr>
              <a:t>旅遊承諾</a:t>
            </a:r>
            <a:r>
              <a:rPr lang="zh-TW" altLang="en-US" sz="3200" dirty="0" smtClean="0">
                <a:latin typeface="華康中特圓體" panose="020F0809000000000000" pitchFamily="49" charset="-120"/>
                <a:ea typeface="華康中特圓體" panose="020F0809000000000000" pitchFamily="49" charset="-120"/>
              </a:rPr>
              <a:t>書」，成為環保旅遊</a:t>
            </a:r>
            <a:r>
              <a:rPr lang="zh-TW" altLang="en-US" sz="3200" dirty="0">
                <a:latin typeface="華康中特圓體" panose="020F0809000000000000" pitchFamily="49" charset="-120"/>
                <a:ea typeface="華康中特圓體" panose="020F0809000000000000" pitchFamily="49" charset="-120"/>
              </a:rPr>
              <a:t>達</a:t>
            </a:r>
            <a:r>
              <a:rPr lang="zh-TW" altLang="en-US" sz="3200" dirty="0" smtClean="0">
                <a:latin typeface="華康中特圓體" panose="020F0809000000000000" pitchFamily="49" charset="-120"/>
                <a:ea typeface="華康中特圓體" panose="020F0809000000000000" pitchFamily="49" charset="-120"/>
              </a:rPr>
              <a:t>人。</a:t>
            </a:r>
            <a:endParaRPr lang="zh-TW" altLang="en-US" sz="3200" dirty="0">
              <a:latin typeface="華康中特圓體" panose="020F0809000000000000" pitchFamily="49" charset="-120"/>
              <a:ea typeface="華康中特圓體" panose="020F0809000000000000" pitchFamily="49" charset="-120"/>
            </a:endParaRPr>
          </a:p>
          <a:p>
            <a:endParaRPr lang="zh-HK" altLang="en-US" sz="4000" dirty="0">
              <a:latin typeface="華康中特圓體" panose="020F0809000000000000" pitchFamily="49" charset="-120"/>
              <a:ea typeface="華康中特圓體" panose="020F0809000000000000" pitchFamily="49" charset="-120"/>
            </a:endParaRPr>
          </a:p>
        </p:txBody>
      </p:sp>
      <p:pic>
        <p:nvPicPr>
          <p:cNvPr id="10242" name="Picture 2" descr="Vector check list tablet on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21" y="3101990"/>
            <a:ext cx="4346822" cy="27150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8443" y="3081731"/>
            <a:ext cx="4139827" cy="2954655"/>
          </a:xfrm>
          <a:prstGeom prst="rect">
            <a:avLst/>
          </a:prstGeom>
          <a:noFill/>
        </p:spPr>
        <p:txBody>
          <a:bodyPr wrap="square" rtlCol="0">
            <a:spAutoFit/>
          </a:bodyPr>
          <a:lstStyle/>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每年乘坐飛機不多於</a:t>
            </a:r>
            <a:r>
              <a:rPr lang="en-US" altLang="zh-TW" sz="1400" dirty="0">
                <a:latin typeface="華康中特圓體" panose="020F0809000000000000" pitchFamily="49" charset="-120"/>
                <a:ea typeface="華康中特圓體" panose="020F0809000000000000" pitchFamily="49" charset="-120"/>
              </a:rPr>
              <a:t>3</a:t>
            </a:r>
            <a:r>
              <a:rPr lang="zh-TW" altLang="en-US" sz="1400" dirty="0">
                <a:latin typeface="華康中特圓體" panose="020F0809000000000000" pitchFamily="49" charset="-120"/>
                <a:ea typeface="華康中特圓體" panose="020F0809000000000000" pitchFamily="49" charset="-120"/>
              </a:rPr>
              <a:t>次。</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旅行出發前，關上家中所有不必要的電器。</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計算自己的碳足印</a:t>
            </a:r>
            <a:r>
              <a:rPr lang="en-US" altLang="zh-TW" sz="1400" dirty="0">
                <a:latin typeface="華康中特圓體" panose="020F0809000000000000" pitchFamily="49" charset="-120"/>
                <a:ea typeface="華康中特圓體" panose="020F0809000000000000" pitchFamily="49" charset="-120"/>
              </a:rPr>
              <a:t>/</a:t>
            </a:r>
            <a:r>
              <a:rPr lang="zh-TW" altLang="en-US" sz="1400" dirty="0">
                <a:latin typeface="華康中特圓體" panose="020F0809000000000000" pitchFamily="49" charset="-120"/>
                <a:ea typeface="華康中特圓體" panose="020F0809000000000000" pitchFamily="49" charset="-120"/>
              </a:rPr>
              <a:t>碳排放量。</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旅遊時，以理性消費模式購物，不會胡亂消費。</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旅遊時，自備購物袋。</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旅遊時，主要以走路及乘搭公共交通工具方式前往不同景點。</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在下榻酒店，不會長開燈光、冷氣或</a:t>
            </a:r>
            <a:r>
              <a:rPr lang="en-US" altLang="zh-TW" sz="1400" dirty="0">
                <a:latin typeface="華康中特圓體" panose="020F0809000000000000" pitchFamily="49" charset="-120"/>
                <a:ea typeface="華康中特圓體" panose="020F0809000000000000" pitchFamily="49" charset="-120"/>
              </a:rPr>
              <a:t>/</a:t>
            </a:r>
            <a:r>
              <a:rPr lang="zh-TW" altLang="en-US" sz="1400" dirty="0">
                <a:latin typeface="華康中特圓體" panose="020F0809000000000000" pitchFamily="49" charset="-120"/>
                <a:ea typeface="華康中特圓體" panose="020F0809000000000000" pitchFamily="49" charset="-120"/>
              </a:rPr>
              <a:t>及安排浸浴。</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不會要求酒店每天更換床單及毛巾。</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旅遊時，主要食用當地食材烹調的食物。</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旅遊時，妥善處理垃圾，不會隨意亂拋。</a:t>
            </a:r>
            <a:endParaRPr lang="en-US" altLang="zh-TW" sz="1400" dirty="0">
              <a:latin typeface="華康中特圓體" panose="020F0809000000000000" pitchFamily="49" charset="-120"/>
              <a:ea typeface="華康中特圓體" panose="020F0809000000000000" pitchFamily="49" charset="-120"/>
            </a:endParaRPr>
          </a:p>
          <a:p>
            <a:endParaRPr lang="zh-HK" altLang="en-US"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1800678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39701"/>
            <a:ext cx="7797662" cy="1151965"/>
          </a:xfrm>
        </p:spPr>
        <p:txBody>
          <a:bodyPr/>
          <a:lstStyle/>
          <a:p>
            <a:r>
              <a:rPr lang="zh-TW" altLang="en-US" dirty="0">
                <a:latin typeface="華康中特圓體" panose="020F0809000000000000" pitchFamily="49" charset="-120"/>
                <a:ea typeface="華康中特圓體" panose="020F0809000000000000" pitchFamily="49" charset="-120"/>
              </a:rPr>
              <a:t>參考</a:t>
            </a:r>
            <a:r>
              <a:rPr lang="zh-TW" altLang="en-US" dirty="0" smtClean="0">
                <a:latin typeface="華康中特圓體" panose="020F0809000000000000" pitchFamily="49" charset="-120"/>
                <a:ea typeface="華康中特圓體" panose="020F0809000000000000" pitchFamily="49" charset="-120"/>
              </a:rPr>
              <a:t>資料</a:t>
            </a:r>
            <a:r>
              <a:rPr lang="zh-TW" altLang="en-US" dirty="0" smtClean="0"/>
              <a:t>：</a:t>
            </a:r>
            <a:endParaRPr lang="zh-HK" altLang="en-US" dirty="0"/>
          </a:p>
        </p:txBody>
      </p:sp>
      <p:sp>
        <p:nvSpPr>
          <p:cNvPr id="3" name="Content Placeholder 2"/>
          <p:cNvSpPr>
            <a:spLocks noGrp="1"/>
          </p:cNvSpPr>
          <p:nvPr>
            <p:ph sz="quarter" idx="13"/>
          </p:nvPr>
        </p:nvSpPr>
        <p:spPr>
          <a:xfrm>
            <a:off x="514351" y="1104900"/>
            <a:ext cx="6580276" cy="5626100"/>
          </a:xfrm>
        </p:spPr>
        <p:txBody>
          <a:bodyPr>
            <a:normAutofit/>
          </a:bodyPr>
          <a:lstStyle/>
          <a:p>
            <a:r>
              <a:rPr lang="zh-TW" altLang="en-US" dirty="0">
                <a:latin typeface="華康中特圓體" panose="020F0809000000000000" pitchFamily="49" charset="-120"/>
                <a:ea typeface="華康中特圓體" panose="020F0809000000000000" pitchFamily="49" charset="-120"/>
              </a:rPr>
              <a:t>漁農自然護理署「郊野樂行</a:t>
            </a:r>
            <a:r>
              <a:rPr lang="zh-TW" altLang="en-US" dirty="0" smtClean="0">
                <a:latin typeface="華康中特圓體" panose="020F0809000000000000" pitchFamily="49" charset="-120"/>
                <a:ea typeface="華康中特圓體" panose="020F0809000000000000" pitchFamily="49" charset="-120"/>
              </a:rPr>
              <a:t>」</a:t>
            </a:r>
            <a:r>
              <a:rPr lang="en-US" altLang="zh-TW" dirty="0">
                <a:latin typeface="華康中特圓體" panose="020F0809000000000000" pitchFamily="49" charset="-120"/>
                <a:ea typeface="華康中特圓體" panose="020F0809000000000000" pitchFamily="49" charset="-120"/>
              </a:rPr>
              <a:t/>
            </a:r>
            <a:br>
              <a:rPr lang="en-US" altLang="zh-TW" dirty="0">
                <a:latin typeface="華康中特圓體" panose="020F0809000000000000" pitchFamily="49" charset="-120"/>
                <a:ea typeface="華康中特圓體" panose="020F0809000000000000" pitchFamily="49" charset="-120"/>
              </a:rPr>
            </a:br>
            <a:r>
              <a:rPr lang="en-US" altLang="zh-TW" dirty="0">
                <a:latin typeface="華康中特圓體" panose="020F0809000000000000" pitchFamily="49" charset="-120"/>
                <a:ea typeface="華康中特圓體" panose="020F0809000000000000" pitchFamily="49" charset="-120"/>
                <a:hlinkClick r:id="rId3"/>
              </a:rPr>
              <a:t>https://www.hiking.gov.hk</a:t>
            </a:r>
            <a:r>
              <a:rPr lang="en-US" altLang="zh-TW" dirty="0" smtClean="0">
                <a:latin typeface="華康中特圓體" panose="020F0809000000000000" pitchFamily="49" charset="-120"/>
                <a:ea typeface="華康中特圓體" panose="020F0809000000000000" pitchFamily="49" charset="-120"/>
                <a:hlinkClick r:id="rId3"/>
              </a:rPr>
              <a:t>/</a:t>
            </a:r>
            <a:endParaRPr lang="en-US" altLang="zh-TW" dirty="0" smtClean="0">
              <a:latin typeface="華康中特圓體" panose="020F0809000000000000" pitchFamily="49" charset="-120"/>
              <a:ea typeface="華康中特圓體" panose="020F0809000000000000" pitchFamily="49" charset="-120"/>
            </a:endParaRPr>
          </a:p>
          <a:p>
            <a:r>
              <a:rPr lang="zh-TW" altLang="en-US" dirty="0">
                <a:latin typeface="華康中特圓體" panose="020F0809000000000000" pitchFamily="49" charset="-120"/>
                <a:ea typeface="華康中特圓體" panose="020F0809000000000000" pitchFamily="49" charset="-120"/>
              </a:rPr>
              <a:t>環境及生態</a:t>
            </a:r>
            <a:r>
              <a:rPr lang="zh-TW" altLang="en-US" dirty="0" smtClean="0">
                <a:latin typeface="華康中特圓體" panose="020F0809000000000000" pitchFamily="49" charset="-120"/>
                <a:ea typeface="華康中特圓體" panose="020F0809000000000000" pitchFamily="49" charset="-120"/>
              </a:rPr>
              <a:t>局</a:t>
            </a:r>
            <a:r>
              <a:rPr lang="en-US" altLang="zh-TW" dirty="0" smtClean="0">
                <a:latin typeface="華康中特圓體" panose="020F0809000000000000" pitchFamily="49" charset="-120"/>
                <a:ea typeface="華康中特圓體" panose="020F0809000000000000" pitchFamily="49" charset="-120"/>
              </a:rPr>
              <a:t/>
            </a:r>
            <a:br>
              <a:rPr lang="en-US" altLang="zh-TW" dirty="0" smtClean="0">
                <a:latin typeface="華康中特圓體" panose="020F0809000000000000" pitchFamily="49" charset="-120"/>
                <a:ea typeface="華康中特圓體" panose="020F0809000000000000" pitchFamily="49" charset="-120"/>
              </a:rPr>
            </a:br>
            <a:r>
              <a:rPr lang="zh-TW" altLang="en-US" dirty="0" smtClean="0">
                <a:latin typeface="華康中特圓體" panose="020F0809000000000000" pitchFamily="49" charset="-120"/>
                <a:ea typeface="華康中特圓體" panose="020F0809000000000000" pitchFamily="49" charset="-120"/>
              </a:rPr>
              <a:t>香港</a:t>
            </a:r>
            <a:r>
              <a:rPr lang="zh-TW" altLang="en-US" dirty="0">
                <a:latin typeface="華康中特圓體" panose="020F0809000000000000" pitchFamily="49" charset="-120"/>
                <a:ea typeface="華康中特圓體" panose="020F0809000000000000" pitchFamily="49" charset="-120"/>
              </a:rPr>
              <a:t>邁向碳中和「低碳生活計算機</a:t>
            </a:r>
            <a:r>
              <a:rPr lang="zh-TW" altLang="en-US" dirty="0" smtClean="0">
                <a:latin typeface="華康中特圓體" panose="020F0809000000000000" pitchFamily="49" charset="-120"/>
                <a:ea typeface="華康中特圓體" panose="020F0809000000000000" pitchFamily="49" charset="-120"/>
              </a:rPr>
              <a:t>」</a:t>
            </a:r>
            <a:r>
              <a:rPr lang="en-US" altLang="zh-TW" dirty="0">
                <a:latin typeface="華康中特圓體" panose="020F0809000000000000" pitchFamily="49" charset="-120"/>
                <a:ea typeface="華康中特圓體" panose="020F0809000000000000" pitchFamily="49" charset="-120"/>
              </a:rPr>
              <a:t/>
            </a:r>
            <a:br>
              <a:rPr lang="en-US" altLang="zh-TW" dirty="0">
                <a:latin typeface="華康中特圓體" panose="020F0809000000000000" pitchFamily="49" charset="-120"/>
                <a:ea typeface="華康中特圓體" panose="020F0809000000000000" pitchFamily="49" charset="-120"/>
              </a:rPr>
            </a:br>
            <a:r>
              <a:rPr lang="en-US" altLang="zh-TW" dirty="0">
                <a:latin typeface="華康中特圓體" panose="020F0809000000000000" pitchFamily="49" charset="-120"/>
                <a:ea typeface="華康中特圓體" panose="020F0809000000000000" pitchFamily="49" charset="-120"/>
                <a:hlinkClick r:id="rId4"/>
              </a:rPr>
              <a:t>https://</a:t>
            </a:r>
            <a:r>
              <a:rPr lang="en-US" altLang="zh-TW" dirty="0" smtClean="0">
                <a:latin typeface="華康中特圓體" panose="020F0809000000000000" pitchFamily="49" charset="-120"/>
                <a:ea typeface="華康中特圓體" panose="020F0809000000000000" pitchFamily="49" charset="-120"/>
                <a:hlinkClick r:id="rId4"/>
              </a:rPr>
              <a:t>www.carboncalculator.gov.hk/tc</a:t>
            </a:r>
            <a:endParaRPr lang="en-US" altLang="zh-TW" dirty="0" smtClean="0">
              <a:latin typeface="華康中特圓體" panose="020F0809000000000000" pitchFamily="49" charset="-120"/>
              <a:ea typeface="華康中特圓體" panose="020F0809000000000000" pitchFamily="49" charset="-120"/>
            </a:endParaRPr>
          </a:p>
          <a:p>
            <a:r>
              <a:rPr lang="zh-HK" altLang="en-US" dirty="0">
                <a:latin typeface="華康中特圓體" panose="020F0809000000000000" pitchFamily="49" charset="-120"/>
                <a:ea typeface="華康中特圓體" panose="020F0809000000000000" pitchFamily="49" charset="-120"/>
              </a:rPr>
              <a:t>環境及生態</a:t>
            </a:r>
            <a:r>
              <a:rPr lang="zh-HK" altLang="en-US" dirty="0" smtClean="0">
                <a:latin typeface="華康中特圓體" panose="020F0809000000000000" pitchFamily="49" charset="-120"/>
                <a:ea typeface="華康中特圓體" panose="020F0809000000000000" pitchFamily="49" charset="-120"/>
              </a:rPr>
              <a:t>局</a:t>
            </a:r>
            <a:r>
              <a:rPr lang="en-US" altLang="zh-HK" dirty="0" smtClean="0">
                <a:latin typeface="華康中特圓體" panose="020F0809000000000000" pitchFamily="49" charset="-120"/>
                <a:ea typeface="華康中特圓體" panose="020F0809000000000000" pitchFamily="49" charset="-120"/>
              </a:rPr>
              <a:t/>
            </a:r>
            <a:br>
              <a:rPr lang="en-US" altLang="zh-HK" dirty="0" smtClean="0">
                <a:latin typeface="華康中特圓體" panose="020F0809000000000000" pitchFamily="49" charset="-120"/>
                <a:ea typeface="華康中特圓體" panose="020F0809000000000000" pitchFamily="49" charset="-120"/>
              </a:rPr>
            </a:br>
            <a:r>
              <a:rPr lang="zh-HK" altLang="en-US" dirty="0" smtClean="0">
                <a:latin typeface="華康中特圓體" panose="020F0809000000000000" pitchFamily="49" charset="-120"/>
                <a:ea typeface="華康中特圓體" panose="020F0809000000000000" pitchFamily="49" charset="-120"/>
              </a:rPr>
              <a:t>海岸清潔</a:t>
            </a:r>
            <a:r>
              <a:rPr lang="en-US" altLang="zh-HK" dirty="0" smtClean="0">
                <a:latin typeface="華康中特圓體" panose="020F0809000000000000" pitchFamily="49" charset="-120"/>
                <a:ea typeface="華康中特圓體" panose="020F0809000000000000" pitchFamily="49" charset="-120"/>
              </a:rPr>
              <a:t/>
            </a:r>
            <a:br>
              <a:rPr lang="en-US" altLang="zh-HK" dirty="0" smtClean="0">
                <a:latin typeface="華康中特圓體" panose="020F0809000000000000" pitchFamily="49" charset="-120"/>
                <a:ea typeface="華康中特圓體" panose="020F0809000000000000" pitchFamily="49" charset="-120"/>
              </a:rPr>
            </a:br>
            <a:r>
              <a:rPr lang="zh-HK" altLang="en-US" dirty="0" smtClean="0">
                <a:latin typeface="華康中特圓體" panose="020F0809000000000000" pitchFamily="49" charset="-120"/>
                <a:ea typeface="華康中特圓體" panose="020F0809000000000000" pitchFamily="49" charset="-120"/>
              </a:rPr>
              <a:t>愛</a:t>
            </a:r>
            <a:r>
              <a:rPr lang="zh-HK" altLang="en-US" dirty="0">
                <a:latin typeface="華康中特圓體" panose="020F0809000000000000" pitchFamily="49" charset="-120"/>
                <a:ea typeface="華康中特圓體" panose="020F0809000000000000" pitchFamily="49" charset="-120"/>
              </a:rPr>
              <a:t>郊野</a:t>
            </a:r>
            <a:r>
              <a:rPr lang="en-US" altLang="zh-HK" dirty="0">
                <a:latin typeface="華康中特圓體" panose="020F0809000000000000" pitchFamily="49" charset="-120"/>
                <a:ea typeface="華康中特圓體" panose="020F0809000000000000" pitchFamily="49" charset="-120"/>
              </a:rPr>
              <a:t>•</a:t>
            </a:r>
            <a:r>
              <a:rPr lang="zh-HK" altLang="en-US" dirty="0">
                <a:latin typeface="華康中特圓體" panose="020F0809000000000000" pitchFamily="49" charset="-120"/>
                <a:ea typeface="華康中特圓體" panose="020F0809000000000000" pitchFamily="49" charset="-120"/>
              </a:rPr>
              <a:t>愛運動</a:t>
            </a:r>
            <a:r>
              <a:rPr lang="en-US" altLang="zh-HK" dirty="0">
                <a:latin typeface="華康中特圓體" panose="020F0809000000000000" pitchFamily="49" charset="-120"/>
                <a:ea typeface="華康中特圓體" panose="020F0809000000000000" pitchFamily="49" charset="-120"/>
              </a:rPr>
              <a:t>•</a:t>
            </a:r>
            <a:r>
              <a:rPr lang="zh-HK" altLang="en-US" dirty="0">
                <a:latin typeface="華康中特圓體" panose="020F0809000000000000" pitchFamily="49" charset="-120"/>
                <a:ea typeface="華康中特圓體" panose="020F0809000000000000" pitchFamily="49" charset="-120"/>
              </a:rPr>
              <a:t>山海不留</a:t>
            </a:r>
            <a:r>
              <a:rPr lang="zh-HK" altLang="en-US" dirty="0" smtClean="0">
                <a:latin typeface="華康中特圓體" panose="020F0809000000000000" pitchFamily="49" charset="-120"/>
                <a:ea typeface="華康中特圓體" panose="020F0809000000000000" pitchFamily="49" charset="-120"/>
              </a:rPr>
              <a:t>痕</a:t>
            </a:r>
            <a:r>
              <a:rPr lang="en-US" altLang="zh-HK" dirty="0" smtClean="0">
                <a:latin typeface="華康中特圓體" panose="020F0809000000000000" pitchFamily="49" charset="-120"/>
                <a:ea typeface="華康中特圓體" panose="020F0809000000000000" pitchFamily="49" charset="-120"/>
              </a:rPr>
              <a:t/>
            </a:r>
            <a:br>
              <a:rPr lang="en-US" altLang="zh-HK" dirty="0" smtClean="0">
                <a:latin typeface="華康中特圓體" panose="020F0809000000000000" pitchFamily="49" charset="-120"/>
                <a:ea typeface="華康中特圓體" panose="020F0809000000000000" pitchFamily="49" charset="-120"/>
              </a:rPr>
            </a:br>
            <a:r>
              <a:rPr lang="en-US" altLang="zh-TW" dirty="0" smtClean="0">
                <a:latin typeface="華康中特圓體" panose="020F0809000000000000" pitchFamily="49" charset="-120"/>
                <a:ea typeface="華康中特圓體" panose="020F0809000000000000" pitchFamily="49" charset="-120"/>
                <a:hlinkClick r:id="rId5"/>
              </a:rPr>
              <a:t>https</a:t>
            </a:r>
            <a:r>
              <a:rPr lang="en-US" altLang="zh-TW" dirty="0">
                <a:latin typeface="華康中特圓體" panose="020F0809000000000000" pitchFamily="49" charset="-120"/>
                <a:ea typeface="華康中特圓體" panose="020F0809000000000000" pitchFamily="49" charset="-120"/>
                <a:hlinkClick r:id="rId5"/>
              </a:rPr>
              <a:t>://</a:t>
            </a:r>
            <a:r>
              <a:rPr lang="en-US" altLang="zh-TW" dirty="0" smtClean="0">
                <a:latin typeface="華康中特圓體" panose="020F0809000000000000" pitchFamily="49" charset="-120"/>
                <a:ea typeface="華康中特圓體" panose="020F0809000000000000" pitchFamily="49" charset="-120"/>
                <a:hlinkClick r:id="rId5"/>
              </a:rPr>
              <a:t>www.epd.gov.hk/epd/clean_shorelines/tc/leave_no_trace.html</a:t>
            </a:r>
            <a:endParaRPr lang="en-US" altLang="zh-TW" dirty="0" smtClean="0">
              <a:latin typeface="華康中特圓體" panose="020F0809000000000000" pitchFamily="49" charset="-120"/>
              <a:ea typeface="華康中特圓體" panose="020F0809000000000000" pitchFamily="49" charset="-120"/>
            </a:endParaRPr>
          </a:p>
          <a:p>
            <a:r>
              <a:rPr lang="zh-TW" altLang="en-US" dirty="0">
                <a:latin typeface="華康中特圓體" panose="020F0809000000000000" pitchFamily="49" charset="-120"/>
                <a:ea typeface="華康中特圓體" panose="020F0809000000000000" pitchFamily="49" charset="-120"/>
              </a:rPr>
              <a:t>香港旅遊發展局 </a:t>
            </a:r>
            <a:r>
              <a:rPr lang="en-US" altLang="zh-TW" dirty="0">
                <a:latin typeface="華康中特圓體" panose="020F0809000000000000" pitchFamily="49" charset="-120"/>
                <a:ea typeface="華康中特圓體" panose="020F0809000000000000" pitchFamily="49" charset="-120"/>
              </a:rPr>
              <a:t>《</a:t>
            </a:r>
            <a:r>
              <a:rPr lang="zh-TW" altLang="en-US" dirty="0">
                <a:latin typeface="華康中特圓體" panose="020F0809000000000000" pitchFamily="49" charset="-120"/>
                <a:ea typeface="華康中特圓體" panose="020F0809000000000000" pitchFamily="49" charset="-120"/>
              </a:rPr>
              <a:t>跟著綠色生活達人，在香港趴趴走</a:t>
            </a:r>
            <a:r>
              <a:rPr lang="en-US" altLang="zh-TW" dirty="0" smtClean="0">
                <a:latin typeface="華康中特圓體" panose="020F0809000000000000" pitchFamily="49" charset="-120"/>
                <a:ea typeface="華康中特圓體" panose="020F0809000000000000" pitchFamily="49" charset="-120"/>
              </a:rPr>
              <a:t>》</a:t>
            </a:r>
            <a:r>
              <a:rPr lang="en-US" altLang="zh-TW" dirty="0" smtClean="0">
                <a:latin typeface="華康中特圓體" panose="020F0809000000000000" pitchFamily="49" charset="-120"/>
                <a:ea typeface="華康中特圓體" panose="020F0809000000000000" pitchFamily="49" charset="-120"/>
                <a:hlinkClick r:id="rId6"/>
              </a:rPr>
              <a:t>https</a:t>
            </a:r>
            <a:r>
              <a:rPr lang="en-US" altLang="zh-TW" dirty="0">
                <a:latin typeface="華康中特圓體" panose="020F0809000000000000" pitchFamily="49" charset="-120"/>
                <a:ea typeface="華康中特圓體" panose="020F0809000000000000" pitchFamily="49" charset="-120"/>
                <a:hlinkClick r:id="rId6"/>
              </a:rPr>
              <a:t>://</a:t>
            </a:r>
            <a:r>
              <a:rPr lang="en-US" altLang="zh-TW" dirty="0" smtClean="0">
                <a:latin typeface="華康中特圓體" panose="020F0809000000000000" pitchFamily="49" charset="-120"/>
                <a:ea typeface="華康中特圓體" panose="020F0809000000000000" pitchFamily="49" charset="-120"/>
                <a:hlinkClick r:id="rId6"/>
              </a:rPr>
              <a:t>www.discoverhongkong.com/tc/explore/travelling-green-in-hong-kong-with-sonalie-figueiras.html</a:t>
            </a:r>
            <a:endParaRPr lang="zh-HK" altLang="en-US" dirty="0">
              <a:latin typeface="華康中特圓體" panose="020F0809000000000000" pitchFamily="49" charset="-120"/>
              <a:ea typeface="華康中特圓體" panose="020F0809000000000000" pitchFamily="49" charset="-120"/>
            </a:endParaRPr>
          </a:p>
        </p:txBody>
      </p:sp>
      <p:pic>
        <p:nvPicPr>
          <p:cNvPr id="4" name="Picture 3"/>
          <p:cNvPicPr>
            <a:picLocks noChangeAspect="1"/>
          </p:cNvPicPr>
          <p:nvPr/>
        </p:nvPicPr>
        <p:blipFill rotWithShape="1">
          <a:blip r:embed="rId7"/>
          <a:srcRect l="65833" t="41481" r="18125" b="30000"/>
          <a:stretch/>
        </p:blipFill>
        <p:spPr>
          <a:xfrm>
            <a:off x="7094627" y="1161141"/>
            <a:ext cx="1094388" cy="1094388"/>
          </a:xfrm>
          <a:prstGeom prst="rect">
            <a:avLst/>
          </a:prstGeom>
        </p:spPr>
      </p:pic>
      <p:pic>
        <p:nvPicPr>
          <p:cNvPr id="5" name="Picture 4"/>
          <p:cNvPicPr>
            <a:picLocks noChangeAspect="1"/>
          </p:cNvPicPr>
          <p:nvPr/>
        </p:nvPicPr>
        <p:blipFill rotWithShape="1">
          <a:blip r:embed="rId8"/>
          <a:srcRect l="66042" t="41500" r="18253" b="30423"/>
          <a:stretch/>
        </p:blipFill>
        <p:spPr>
          <a:xfrm>
            <a:off x="7091789" y="2458976"/>
            <a:ext cx="1094388" cy="1100610"/>
          </a:xfrm>
          <a:prstGeom prst="rect">
            <a:avLst/>
          </a:prstGeom>
        </p:spPr>
      </p:pic>
      <p:pic>
        <p:nvPicPr>
          <p:cNvPr id="6" name="Picture 5"/>
          <p:cNvPicPr>
            <a:picLocks noChangeAspect="1"/>
          </p:cNvPicPr>
          <p:nvPr/>
        </p:nvPicPr>
        <p:blipFill rotWithShape="1">
          <a:blip r:embed="rId9"/>
          <a:srcRect l="65806" t="41326" r="18194" b="30000"/>
          <a:stretch/>
        </p:blipFill>
        <p:spPr>
          <a:xfrm>
            <a:off x="7091789" y="3800879"/>
            <a:ext cx="1098172" cy="1107090"/>
          </a:xfrm>
          <a:prstGeom prst="rect">
            <a:avLst/>
          </a:prstGeom>
        </p:spPr>
      </p:pic>
      <p:pic>
        <p:nvPicPr>
          <p:cNvPr id="7" name="Picture 6"/>
          <p:cNvPicPr>
            <a:picLocks noChangeAspect="1"/>
          </p:cNvPicPr>
          <p:nvPr/>
        </p:nvPicPr>
        <p:blipFill rotWithShape="1">
          <a:blip r:embed="rId10"/>
          <a:srcRect l="65873" t="41111" r="18095" b="29630"/>
          <a:stretch/>
        </p:blipFill>
        <p:spPr>
          <a:xfrm>
            <a:off x="7091789" y="5166385"/>
            <a:ext cx="1094388" cy="1123508"/>
          </a:xfrm>
          <a:prstGeom prst="rect">
            <a:avLst/>
          </a:prstGeom>
        </p:spPr>
      </p:pic>
    </p:spTree>
    <p:extLst>
      <p:ext uri="{BB962C8B-B14F-4D97-AF65-F5344CB8AC3E}">
        <p14:creationId xmlns:p14="http://schemas.microsoft.com/office/powerpoint/2010/main" val="2295112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39701"/>
            <a:ext cx="7797662" cy="1151965"/>
          </a:xfrm>
        </p:spPr>
        <p:txBody>
          <a:bodyPr/>
          <a:lstStyle/>
          <a:p>
            <a:r>
              <a:rPr lang="zh-TW" altLang="en-US" dirty="0">
                <a:latin typeface="華康中特圓體" panose="020F0809000000000000" pitchFamily="49" charset="-120"/>
                <a:ea typeface="華康中特圓體" panose="020F0809000000000000" pitchFamily="49" charset="-120"/>
              </a:rPr>
              <a:t>參考</a:t>
            </a:r>
            <a:r>
              <a:rPr lang="zh-TW" altLang="en-US" dirty="0" smtClean="0">
                <a:latin typeface="華康中特圓體" panose="020F0809000000000000" pitchFamily="49" charset="-120"/>
                <a:ea typeface="華康中特圓體" panose="020F0809000000000000" pitchFamily="49" charset="-120"/>
              </a:rPr>
              <a:t>資料</a:t>
            </a:r>
            <a:r>
              <a:rPr lang="zh-TW" altLang="en-US" dirty="0" smtClean="0"/>
              <a:t>：</a:t>
            </a:r>
            <a:endParaRPr lang="zh-HK" altLang="en-US" dirty="0"/>
          </a:p>
        </p:txBody>
      </p:sp>
      <p:sp>
        <p:nvSpPr>
          <p:cNvPr id="3" name="Content Placeholder 2"/>
          <p:cNvSpPr>
            <a:spLocks noGrp="1"/>
          </p:cNvSpPr>
          <p:nvPr>
            <p:ph sz="quarter" idx="13"/>
          </p:nvPr>
        </p:nvSpPr>
        <p:spPr>
          <a:xfrm>
            <a:off x="514351" y="1104900"/>
            <a:ext cx="6580276" cy="5626100"/>
          </a:xfrm>
        </p:spPr>
        <p:txBody>
          <a:bodyPr>
            <a:normAutofit/>
          </a:bodyPr>
          <a:lstStyle/>
          <a:p>
            <a:r>
              <a:rPr lang="zh-TW" altLang="en-US" dirty="0">
                <a:latin typeface="華康中特圓體" panose="020F0809000000000000" pitchFamily="49" charset="-120"/>
                <a:ea typeface="華康中特圓體" panose="020F0809000000000000" pitchFamily="49" charset="-120"/>
              </a:rPr>
              <a:t>漁農自然護理署「自己垃圾</a:t>
            </a:r>
            <a:r>
              <a:rPr lang="en-US" altLang="zh-TW" dirty="0">
                <a:latin typeface="華康中特圓體" panose="020F0809000000000000" pitchFamily="49" charset="-120"/>
                <a:ea typeface="華康中特圓體" panose="020F0809000000000000" pitchFamily="49" charset="-120"/>
              </a:rPr>
              <a:t>‧</a:t>
            </a:r>
            <a:r>
              <a:rPr lang="zh-TW" altLang="en-US" dirty="0">
                <a:latin typeface="華康中特圓體" panose="020F0809000000000000" pitchFamily="49" charset="-120"/>
                <a:ea typeface="華康中特圓體" panose="020F0809000000000000" pitchFamily="49" charset="-120"/>
              </a:rPr>
              <a:t>自己帶走</a:t>
            </a:r>
            <a:r>
              <a:rPr lang="zh-TW" altLang="en-US" dirty="0" smtClean="0">
                <a:latin typeface="華康中特圓體" panose="020F0809000000000000" pitchFamily="49" charset="-120"/>
                <a:ea typeface="華康中特圓體" panose="020F0809000000000000" pitchFamily="49" charset="-120"/>
              </a:rPr>
              <a:t>」</a:t>
            </a:r>
            <a:r>
              <a:rPr lang="en-US" altLang="zh-TW" dirty="0" smtClean="0">
                <a:latin typeface="華康中特圓體" panose="020F0809000000000000" pitchFamily="49" charset="-120"/>
                <a:ea typeface="華康中特圓體" panose="020F0809000000000000" pitchFamily="49" charset="-120"/>
                <a:hlinkClick r:id="rId3"/>
              </a:rPr>
              <a:t>https://www.natureintouch.gov.hk/takeyourlitterhome</a:t>
            </a:r>
            <a:endParaRPr lang="en-US" altLang="zh-TW" dirty="0" smtClean="0">
              <a:latin typeface="華康中特圓體" panose="020F0809000000000000" pitchFamily="49" charset="-120"/>
              <a:ea typeface="華康中特圓體" panose="020F0809000000000000" pitchFamily="49" charset="-120"/>
            </a:endParaRPr>
          </a:p>
          <a:p>
            <a:r>
              <a:rPr lang="zh-HK" altLang="en-US" dirty="0">
                <a:latin typeface="華康中特圓體" panose="020F0809000000000000" pitchFamily="49" charset="-120"/>
                <a:ea typeface="華康中特圓體" panose="020F0809000000000000" pitchFamily="49" charset="-120"/>
              </a:rPr>
              <a:t>漁農自然護理署「生物多樣性網頁</a:t>
            </a:r>
            <a:r>
              <a:rPr lang="zh-HK" altLang="en-US" dirty="0" smtClean="0">
                <a:latin typeface="華康中特圓體" panose="020F0809000000000000" pitchFamily="49" charset="-120"/>
                <a:ea typeface="華康中特圓體" panose="020F0809000000000000" pitchFamily="49" charset="-120"/>
              </a:rPr>
              <a:t>」</a:t>
            </a:r>
            <a:r>
              <a:rPr lang="en-US" altLang="zh-TW" dirty="0" smtClean="0">
                <a:latin typeface="華康中特圓體" panose="020F0809000000000000" pitchFamily="49" charset="-120"/>
                <a:ea typeface="華康中特圓體" panose="020F0809000000000000" pitchFamily="49" charset="-120"/>
                <a:hlinkClick r:id="rId4"/>
              </a:rPr>
              <a:t>https</a:t>
            </a:r>
            <a:r>
              <a:rPr lang="en-US" altLang="zh-TW" dirty="0">
                <a:latin typeface="華康中特圓體" panose="020F0809000000000000" pitchFamily="49" charset="-120"/>
                <a:ea typeface="華康中特圓體" panose="020F0809000000000000" pitchFamily="49" charset="-120"/>
                <a:hlinkClick r:id="rId4"/>
              </a:rPr>
              <a:t>://</a:t>
            </a:r>
            <a:r>
              <a:rPr lang="en-US" altLang="zh-TW" dirty="0" smtClean="0">
                <a:latin typeface="華康中特圓體" panose="020F0809000000000000" pitchFamily="49" charset="-120"/>
                <a:ea typeface="華康中特圓體" panose="020F0809000000000000" pitchFamily="49" charset="-120"/>
                <a:hlinkClick r:id="rId4"/>
              </a:rPr>
              <a:t>www.afcd.gov.hk/tc_chi/conservation/hkbiodiversity/hkbiodiversity.html</a:t>
            </a:r>
            <a:endParaRPr lang="en-US" altLang="zh-TW" dirty="0" smtClean="0">
              <a:latin typeface="華康中特圓體" panose="020F0809000000000000" pitchFamily="49" charset="-120"/>
              <a:ea typeface="華康中特圓體" panose="020F0809000000000000" pitchFamily="49" charset="-120"/>
            </a:endParaRPr>
          </a:p>
          <a:p>
            <a:r>
              <a:rPr lang="zh-HK" altLang="en-US" dirty="0">
                <a:latin typeface="華康中特圓體" panose="020F0809000000000000" pitchFamily="49" charset="-120"/>
                <a:ea typeface="華康中特圓體" panose="020F0809000000000000" pitchFamily="49" charset="-120"/>
              </a:rPr>
              <a:t>漁農自然護理署「郊野公園公眾淨山活動</a:t>
            </a:r>
            <a:r>
              <a:rPr lang="zh-HK" altLang="en-US" dirty="0" smtClean="0">
                <a:latin typeface="華康中特圓體" panose="020F0809000000000000" pitchFamily="49" charset="-120"/>
                <a:ea typeface="華康中特圓體" panose="020F0809000000000000" pitchFamily="49" charset="-120"/>
              </a:rPr>
              <a:t>」</a:t>
            </a:r>
            <a:r>
              <a:rPr lang="en-US" altLang="zh-TW" dirty="0" smtClean="0">
                <a:latin typeface="華康中特圓體" panose="020F0809000000000000" pitchFamily="49" charset="-120"/>
                <a:ea typeface="華康中特圓體" panose="020F0809000000000000" pitchFamily="49" charset="-120"/>
                <a:hlinkClick r:id="rId5"/>
              </a:rPr>
              <a:t>https</a:t>
            </a:r>
            <a:r>
              <a:rPr lang="en-US" altLang="zh-TW" dirty="0">
                <a:latin typeface="華康中特圓體" panose="020F0809000000000000" pitchFamily="49" charset="-120"/>
                <a:ea typeface="華康中特圓體" panose="020F0809000000000000" pitchFamily="49" charset="-120"/>
                <a:hlinkClick r:id="rId5"/>
              </a:rPr>
              <a:t>://</a:t>
            </a:r>
            <a:r>
              <a:rPr lang="en-US" altLang="zh-TW" dirty="0" smtClean="0">
                <a:latin typeface="華康中特圓體" panose="020F0809000000000000" pitchFamily="49" charset="-120"/>
                <a:ea typeface="華康中特圓體" panose="020F0809000000000000" pitchFamily="49" charset="-120"/>
                <a:hlinkClick r:id="rId5"/>
              </a:rPr>
              <a:t>www.natureintouch.gov.hk/country-parks-mountain-clean-up-public-activities</a:t>
            </a:r>
            <a:endParaRPr lang="en-US" altLang="zh-TW" dirty="0" smtClean="0">
              <a:latin typeface="華康中特圓體" panose="020F0809000000000000" pitchFamily="49" charset="-120"/>
              <a:ea typeface="華康中特圓體" panose="020F0809000000000000" pitchFamily="49" charset="-120"/>
            </a:endParaRPr>
          </a:p>
          <a:p>
            <a:r>
              <a:rPr lang="zh-TW" altLang="en-US" dirty="0">
                <a:latin typeface="華康中特圓體" panose="020F0809000000000000" pitchFamily="49" charset="-120"/>
                <a:ea typeface="華康中特圓體" panose="020F0809000000000000" pitchFamily="49" charset="-120"/>
              </a:rPr>
              <a:t>漁農自然護理署「保護郊野，防止山火」</a:t>
            </a:r>
            <a:r>
              <a:rPr lang="en-US" altLang="zh-HK" dirty="0">
                <a:latin typeface="華康中特圓體" panose="020F0809000000000000" pitchFamily="49" charset="-120"/>
                <a:ea typeface="華康中特圓體" panose="020F0809000000000000" pitchFamily="49" charset="-120"/>
                <a:hlinkClick r:id="rId6"/>
              </a:rPr>
              <a:t>https://www.afcd.gov.hk/tc_chi/country/cou_lea/hillfire.html</a:t>
            </a:r>
            <a:endParaRPr lang="en-US" altLang="zh-HK" dirty="0">
              <a:latin typeface="華康中特圓體" panose="020F0809000000000000" pitchFamily="49" charset="-120"/>
              <a:ea typeface="華康中特圓體" panose="020F0809000000000000" pitchFamily="49" charset="-120"/>
            </a:endParaRPr>
          </a:p>
        </p:txBody>
      </p:sp>
      <p:pic>
        <p:nvPicPr>
          <p:cNvPr id="8" name="Picture 7"/>
          <p:cNvPicPr>
            <a:picLocks noChangeAspect="1"/>
          </p:cNvPicPr>
          <p:nvPr/>
        </p:nvPicPr>
        <p:blipFill rotWithShape="1">
          <a:blip r:embed="rId7"/>
          <a:srcRect l="65645" t="41039" r="17904" b="30287"/>
          <a:stretch/>
        </p:blipFill>
        <p:spPr>
          <a:xfrm>
            <a:off x="7556756" y="1482167"/>
            <a:ext cx="1091944" cy="1070533"/>
          </a:xfrm>
          <a:prstGeom prst="rect">
            <a:avLst/>
          </a:prstGeom>
        </p:spPr>
      </p:pic>
      <p:pic>
        <p:nvPicPr>
          <p:cNvPr id="9" name="Picture 8"/>
          <p:cNvPicPr>
            <a:picLocks noChangeAspect="1"/>
          </p:cNvPicPr>
          <p:nvPr/>
        </p:nvPicPr>
        <p:blipFill rotWithShape="1">
          <a:blip r:embed="rId8"/>
          <a:srcRect l="65729" t="41111" r="17917" b="30000"/>
          <a:stretch/>
        </p:blipFill>
        <p:spPr>
          <a:xfrm>
            <a:off x="7556756" y="2743201"/>
            <a:ext cx="1131154" cy="1123949"/>
          </a:xfrm>
          <a:prstGeom prst="rect">
            <a:avLst/>
          </a:prstGeom>
        </p:spPr>
      </p:pic>
      <p:pic>
        <p:nvPicPr>
          <p:cNvPr id="10" name="Picture 9"/>
          <p:cNvPicPr>
            <a:picLocks noChangeAspect="1"/>
          </p:cNvPicPr>
          <p:nvPr/>
        </p:nvPicPr>
        <p:blipFill rotWithShape="1">
          <a:blip r:embed="rId9"/>
          <a:srcRect l="65729" t="41297" r="18021" b="29999"/>
          <a:stretch/>
        </p:blipFill>
        <p:spPr>
          <a:xfrm>
            <a:off x="7556756" y="4057651"/>
            <a:ext cx="1091944" cy="1084944"/>
          </a:xfrm>
          <a:prstGeom prst="rect">
            <a:avLst/>
          </a:prstGeom>
        </p:spPr>
      </p:pic>
      <p:pic>
        <p:nvPicPr>
          <p:cNvPr id="11" name="Picture 10"/>
          <p:cNvPicPr>
            <a:picLocks noChangeAspect="1"/>
          </p:cNvPicPr>
          <p:nvPr/>
        </p:nvPicPr>
        <p:blipFill rotWithShape="1">
          <a:blip r:embed="rId10"/>
          <a:srcRect l="65729" t="41481" r="18021" b="29815"/>
          <a:stretch/>
        </p:blipFill>
        <p:spPr>
          <a:xfrm>
            <a:off x="7556756" y="5333096"/>
            <a:ext cx="1132111" cy="1124854"/>
          </a:xfrm>
          <a:prstGeom prst="rect">
            <a:avLst/>
          </a:prstGeom>
        </p:spPr>
      </p:pic>
    </p:spTree>
    <p:extLst>
      <p:ext uri="{BB962C8B-B14F-4D97-AF65-F5344CB8AC3E}">
        <p14:creationId xmlns:p14="http://schemas.microsoft.com/office/powerpoint/2010/main" val="2611252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91" y="174882"/>
            <a:ext cx="8081009" cy="902100"/>
          </a:xfrm>
        </p:spPr>
        <p:txBody>
          <a:bodyPr/>
          <a:lstStyle/>
          <a:p>
            <a:r>
              <a:rPr lang="zh-TW" altLang="en-US" dirty="0" smtClean="0">
                <a:latin typeface="華康中特圓體" panose="020F0809000000000000" pitchFamily="49" charset="-120"/>
                <a:ea typeface="華康中特圓體" panose="020F0809000000000000" pitchFamily="49" charset="-120"/>
              </a:rPr>
              <a:t>你曾在郊野見過相中類似景象嗎？</a:t>
            </a:r>
            <a:endParaRPr lang="zh-HK" altLang="en-US" dirty="0">
              <a:latin typeface="華康中特圓體" panose="020F0809000000000000" pitchFamily="49" charset="-120"/>
              <a:ea typeface="華康中特圓體" panose="020F0809000000000000" pitchFamily="49" charset="-120"/>
            </a:endParaRPr>
          </a:p>
        </p:txBody>
      </p:sp>
      <p:pic>
        <p:nvPicPr>
          <p:cNvPr id="1026" name="Picture 2" descr="Free photo the consequence of a forest fire ashes from burnt grass and branches young grass grows on the fire burnt plants in the forest eco disaster an extinct forest fire selective fo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155" y="3646555"/>
            <a:ext cx="3130618" cy="20889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1030" name="Picture 6" descr="Free photo kids having fun as boy scou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91" y="3494661"/>
            <a:ext cx="3130618" cy="20854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ripped medical mask on the 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545" y="1316562"/>
            <a:ext cx="3130618" cy="2090413"/>
          </a:xfrm>
          <a:prstGeom prst="rect">
            <a:avLst/>
          </a:prstGeom>
          <a:noFill/>
          <a:extLst>
            <a:ext uri="{909E8E84-426E-40DD-AFC4-6F175D3DCCD1}">
              <a14:hiddenFill xmlns:a14="http://schemas.microsoft.com/office/drawing/2010/main">
                <a:solidFill>
                  <a:srgbClr val="FFFFFF"/>
                </a:solidFill>
              </a14:hiddenFill>
            </a:ext>
          </a:extLst>
        </p:spPr>
      </p:pic>
      <p:sp>
        <p:nvSpPr>
          <p:cNvPr id="4" name="Horizontal Scroll 3"/>
          <p:cNvSpPr/>
          <p:nvPr/>
        </p:nvSpPr>
        <p:spPr>
          <a:xfrm>
            <a:off x="6021447" y="2701634"/>
            <a:ext cx="2811780" cy="11544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華康中特圓體" panose="020F0809000000000000" pitchFamily="49" charset="-120"/>
                <a:ea typeface="華康中特圓體" panose="020F0809000000000000" pitchFamily="49" charset="-120"/>
              </a:rPr>
              <a:t>隨處棄置垃圾</a:t>
            </a:r>
            <a:endParaRPr lang="zh-HK" altLang="en-US" sz="2800" dirty="0">
              <a:latin typeface="華康中特圓體" panose="020F0809000000000000" pitchFamily="49" charset="-120"/>
              <a:ea typeface="華康中特圓體" panose="020F0809000000000000" pitchFamily="49" charset="-120"/>
            </a:endParaRPr>
          </a:p>
        </p:txBody>
      </p:sp>
      <p:sp>
        <p:nvSpPr>
          <p:cNvPr id="10" name="Horizontal Scroll 9"/>
          <p:cNvSpPr/>
          <p:nvPr/>
        </p:nvSpPr>
        <p:spPr>
          <a:xfrm>
            <a:off x="6046657" y="5340351"/>
            <a:ext cx="2811780" cy="11544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華康中特圓體" panose="020F0809000000000000" pitchFamily="49" charset="-120"/>
                <a:ea typeface="華康中特圓體" panose="020F0809000000000000" pitchFamily="49" charset="-120"/>
              </a:rPr>
              <a:t>山林大火後</a:t>
            </a:r>
            <a:endParaRPr lang="zh-HK" altLang="en-US" sz="2800" dirty="0">
              <a:latin typeface="華康中特圓體" panose="020F0809000000000000" pitchFamily="49" charset="-120"/>
              <a:ea typeface="華康中特圓體" panose="020F0809000000000000" pitchFamily="49" charset="-120"/>
            </a:endParaRPr>
          </a:p>
        </p:txBody>
      </p:sp>
      <p:sp>
        <p:nvSpPr>
          <p:cNvPr id="11" name="Horizontal Scroll 10"/>
          <p:cNvSpPr/>
          <p:nvPr/>
        </p:nvSpPr>
        <p:spPr>
          <a:xfrm>
            <a:off x="1026537" y="5340351"/>
            <a:ext cx="2811780" cy="11544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華康中特圓體" panose="020F0809000000000000" pitchFamily="49" charset="-120"/>
                <a:ea typeface="華康中特圓體" panose="020F0809000000000000" pitchFamily="49" charset="-120"/>
              </a:rPr>
              <a:t>清理垃圾</a:t>
            </a:r>
            <a:endParaRPr lang="zh-HK" altLang="en-US" sz="28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7211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66294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提問</a:t>
            </a:r>
            <a:r>
              <a:rPr lang="en-US" altLang="zh-TW" sz="4000" dirty="0">
                <a:latin typeface="華康中特圓體" panose="020F0809000000000000" pitchFamily="49" charset="-120"/>
                <a:ea typeface="華康中特圓體" panose="020F0809000000000000" pitchFamily="49" charset="-120"/>
              </a:rPr>
              <a:t>:</a:t>
            </a:r>
            <a:endParaRPr lang="zh-TW" altLang="en-US" sz="4000" dirty="0">
              <a:latin typeface="華康中特圓體" panose="020F0809000000000000" pitchFamily="49" charset="-120"/>
              <a:ea typeface="華康中特圓體" panose="020F0809000000000000" pitchFamily="49" charset="-120"/>
            </a:endParaRPr>
          </a:p>
        </p:txBody>
      </p:sp>
      <p:sp>
        <p:nvSpPr>
          <p:cNvPr id="3" name="文字方塊 2"/>
          <p:cNvSpPr txBox="1"/>
          <p:nvPr/>
        </p:nvSpPr>
        <p:spPr>
          <a:xfrm>
            <a:off x="731520" y="1954530"/>
            <a:ext cx="7797662" cy="3908762"/>
          </a:xfrm>
          <a:prstGeom prst="rect">
            <a:avLst/>
          </a:prstGeom>
          <a:noFill/>
        </p:spPr>
        <p:txBody>
          <a:bodyPr wrap="square" rtlCol="0">
            <a:spAutoFit/>
          </a:bodyPr>
          <a:lstStyle/>
          <a:p>
            <a:r>
              <a:rPr lang="zh-TW" altLang="en-US" sz="2800" cap="all" dirty="0">
                <a:latin typeface="華康中特圓體" panose="020F0809000000000000" pitchFamily="49" charset="-120"/>
                <a:ea typeface="華康中特圓體" panose="020F0809000000000000" pitchFamily="49" charset="-120"/>
              </a:rPr>
              <a:t>你</a:t>
            </a:r>
            <a:r>
              <a:rPr lang="zh-TW" altLang="en-US" sz="2800" cap="all" dirty="0" smtClean="0">
                <a:latin typeface="華康中特圓體" panose="020F0809000000000000" pitchFamily="49" charset="-120"/>
                <a:ea typeface="華康中特圓體" panose="020F0809000000000000" pitchFamily="49" charset="-120"/>
              </a:rPr>
              <a:t>認為郊野公園為甚麼</a:t>
            </a:r>
            <a:r>
              <a:rPr lang="zh-TW" altLang="en-US" sz="2800" cap="all" dirty="0">
                <a:latin typeface="華康中特圓體" panose="020F0809000000000000" pitchFamily="49" charset="-120"/>
                <a:ea typeface="華康中特圓體" panose="020F0809000000000000" pitchFamily="49" charset="-120"/>
              </a:rPr>
              <a:t>會留下</a:t>
            </a:r>
            <a:r>
              <a:rPr lang="zh-TW" altLang="en-US" sz="2800" cap="all" dirty="0" smtClean="0">
                <a:latin typeface="華康中特圓體" panose="020F0809000000000000" pitchFamily="49" charset="-120"/>
                <a:ea typeface="華康中特圓體" panose="020F0809000000000000" pitchFamily="49" charset="-120"/>
              </a:rPr>
              <a:t>口罩或火種</a:t>
            </a:r>
            <a:r>
              <a:rPr lang="en-US" altLang="zh-TW" sz="2800" cap="all" dirty="0" smtClean="0">
                <a:latin typeface="華康中特圓體" panose="020F0809000000000000" pitchFamily="49" charset="-120"/>
                <a:ea typeface="華康中特圓體" panose="020F0809000000000000" pitchFamily="49" charset="-120"/>
              </a:rPr>
              <a:t>?</a:t>
            </a:r>
          </a:p>
          <a:p>
            <a:endParaRPr lang="en-US" altLang="zh-TW" sz="2800" cap="all" dirty="0" smtClean="0">
              <a:latin typeface="華康中特圓體" panose="020F0809000000000000" pitchFamily="49" charset="-120"/>
              <a:ea typeface="華康中特圓體" panose="020F0809000000000000" pitchFamily="49" charset="-120"/>
            </a:endParaRPr>
          </a:p>
          <a:p>
            <a:r>
              <a:rPr lang="zh-TW" altLang="en-US" sz="2800" cap="all" dirty="0" smtClean="0">
                <a:latin typeface="華康中特圓體" panose="020F0809000000000000" pitchFamily="49" charset="-120"/>
                <a:ea typeface="華康中特圓體" panose="020F0809000000000000" pitchFamily="49" charset="-120"/>
              </a:rPr>
              <a:t>為什麼圖中行山人士願意執拾和清理不是自己丟棄的東西</a:t>
            </a:r>
            <a:r>
              <a:rPr lang="en-US" altLang="zh-TW" sz="2800" cap="all" dirty="0" smtClean="0">
                <a:latin typeface="華康中特圓體" panose="020F0809000000000000" pitchFamily="49" charset="-120"/>
                <a:ea typeface="華康中特圓體" panose="020F0809000000000000" pitchFamily="49" charset="-120"/>
              </a:rPr>
              <a:t>?</a:t>
            </a:r>
          </a:p>
          <a:p>
            <a:endParaRPr lang="en-US" altLang="zh-TW" sz="3200" cap="all" dirty="0">
              <a:latin typeface="華康中特圓體" panose="020F0809000000000000" pitchFamily="49" charset="-120"/>
              <a:ea typeface="華康中特圓體" panose="020F0809000000000000" pitchFamily="49" charset="-120"/>
            </a:endParaRPr>
          </a:p>
          <a:p>
            <a:r>
              <a:rPr lang="en-US" altLang="zh-TW" sz="3200" cap="all" dirty="0" smtClean="0">
                <a:latin typeface="華康中特圓體" panose="020F0809000000000000" pitchFamily="49" charset="-120"/>
                <a:ea typeface="華康中特圓體" panose="020F0809000000000000" pitchFamily="49" charset="-120"/>
              </a:rPr>
              <a:t> </a:t>
            </a:r>
            <a:endParaRPr lang="en-US" altLang="zh-TW" sz="3200" cap="all" dirty="0">
              <a:latin typeface="華康中特圓體" panose="020F0809000000000000" pitchFamily="49" charset="-120"/>
              <a:ea typeface="華康中特圓體" panose="020F0809000000000000" pitchFamily="49" charset="-120"/>
            </a:endParaRPr>
          </a:p>
          <a:p>
            <a:endParaRPr lang="en-US" altLang="zh-TW" dirty="0"/>
          </a:p>
          <a:p>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val="2735472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886" y="19110"/>
            <a:ext cx="8616114" cy="825950"/>
          </a:xfrm>
        </p:spPr>
        <p:txBody>
          <a:bodyPr/>
          <a:lstStyle/>
          <a:p>
            <a:r>
              <a:rPr lang="zh-TW" altLang="en-US" sz="4000" dirty="0">
                <a:latin typeface="華康中特圓體" panose="020F0809000000000000" pitchFamily="49" charset="-120"/>
                <a:ea typeface="華康中特圓體" panose="020F0809000000000000" pitchFamily="49" charset="-120"/>
              </a:rPr>
              <a:t>圖片</a:t>
            </a:r>
            <a:r>
              <a:rPr lang="zh-TW" altLang="en-US" sz="4000" dirty="0" smtClean="0">
                <a:latin typeface="華康中特圓體" panose="020F0809000000000000" pitchFamily="49" charset="-120"/>
                <a:ea typeface="華康中特圓體" panose="020F0809000000000000" pitchFamily="49" charset="-120"/>
              </a:rPr>
              <a:t>觀察</a:t>
            </a:r>
            <a:r>
              <a:rPr lang="en-US" altLang="zh-TW" sz="4000" dirty="0" smtClean="0">
                <a:latin typeface="華康中特圓體" panose="020F0809000000000000" pitchFamily="49" charset="-120"/>
                <a:ea typeface="華康中特圓體" panose="020F0809000000000000" pitchFamily="49" charset="-120"/>
              </a:rPr>
              <a:t>:</a:t>
            </a:r>
            <a:r>
              <a:rPr lang="zh-TW" altLang="en-US" sz="3200" dirty="0">
                <a:solidFill>
                  <a:schemeClr val="tx1"/>
                </a:solidFill>
                <a:latin typeface="華康中特圓體" panose="020F0809000000000000" pitchFamily="49" charset="-120"/>
                <a:ea typeface="華康中特圓體" panose="020F0809000000000000" pitchFamily="49" charset="-120"/>
                <a:cs typeface="+mn-cs"/>
              </a:rPr>
              <a:t>大欖郊野</a:t>
            </a:r>
            <a:r>
              <a:rPr lang="zh-TW" altLang="en-US" sz="3200" dirty="0" smtClean="0">
                <a:solidFill>
                  <a:schemeClr val="tx1"/>
                </a:solidFill>
                <a:latin typeface="華康中特圓體" panose="020F0809000000000000" pitchFamily="49" charset="-120"/>
                <a:ea typeface="華康中特圓體" panose="020F0809000000000000" pitchFamily="49" charset="-120"/>
                <a:cs typeface="+mn-cs"/>
              </a:rPr>
              <a:t>公園「千</a:t>
            </a:r>
            <a:r>
              <a:rPr lang="zh-TW" altLang="en-US" sz="3200" dirty="0">
                <a:solidFill>
                  <a:schemeClr val="tx1"/>
                </a:solidFill>
                <a:latin typeface="華康中特圓體" panose="020F0809000000000000" pitchFamily="49" charset="-120"/>
                <a:ea typeface="華康中特圓體" panose="020F0809000000000000" pitchFamily="49" charset="-120"/>
                <a:cs typeface="+mn-cs"/>
              </a:rPr>
              <a:t>島湖清</a:t>
            </a:r>
            <a:r>
              <a:rPr lang="zh-TW" altLang="en-US" sz="3200" dirty="0" smtClean="0">
                <a:solidFill>
                  <a:schemeClr val="tx1"/>
                </a:solidFill>
                <a:latin typeface="華康中特圓體" panose="020F0809000000000000" pitchFamily="49" charset="-120"/>
                <a:ea typeface="華康中特圓體" panose="020F0809000000000000" pitchFamily="49" charset="-120"/>
                <a:cs typeface="+mn-cs"/>
              </a:rPr>
              <a:t>景</a:t>
            </a:r>
            <a:r>
              <a:rPr lang="zh-TW" altLang="en-US" sz="3200" dirty="0">
                <a:solidFill>
                  <a:schemeClr val="tx1"/>
                </a:solidFill>
                <a:latin typeface="華康中特圓體" panose="020F0809000000000000" pitchFamily="49" charset="-120"/>
                <a:ea typeface="華康中特圓體" panose="020F0809000000000000" pitchFamily="49" charset="-120"/>
                <a:cs typeface="+mn-cs"/>
              </a:rPr>
              <a:t>台」</a:t>
            </a:r>
          </a:p>
        </p:txBody>
      </p:sp>
      <p:pic>
        <p:nvPicPr>
          <p:cNvPr id="3" name="圖片 2"/>
          <p:cNvPicPr>
            <a:picLocks noChangeAspect="1"/>
          </p:cNvPicPr>
          <p:nvPr/>
        </p:nvPicPr>
        <p:blipFill rotWithShape="1">
          <a:blip r:embed="rId3"/>
          <a:srcRect l="1969" r="1809"/>
          <a:stretch/>
        </p:blipFill>
        <p:spPr>
          <a:xfrm>
            <a:off x="945157" y="1847730"/>
            <a:ext cx="7196447" cy="4148711"/>
          </a:xfrm>
          <a:prstGeom prst="rect">
            <a:avLst/>
          </a:prstGeom>
        </p:spPr>
      </p:pic>
      <p:sp>
        <p:nvSpPr>
          <p:cNvPr id="4" name="文字方塊 3"/>
          <p:cNvSpPr txBox="1"/>
          <p:nvPr/>
        </p:nvSpPr>
        <p:spPr>
          <a:xfrm>
            <a:off x="485825" y="845060"/>
            <a:ext cx="8115110" cy="954107"/>
          </a:xfrm>
          <a:prstGeom prst="rect">
            <a:avLst/>
          </a:prstGeom>
          <a:noFill/>
        </p:spPr>
        <p:txBody>
          <a:bodyPr wrap="square" rtlCol="0">
            <a:spAutoFit/>
          </a:bodyPr>
          <a:lstStyle/>
          <a:p>
            <a:r>
              <a:rPr lang="zh-TW" altLang="en-US" sz="2800" cap="all" dirty="0">
                <a:latin typeface="華康中特圓體" panose="020F0809000000000000" pitchFamily="49" charset="-120"/>
                <a:ea typeface="華康中特圓體" panose="020F0809000000000000" pitchFamily="49" charset="-120"/>
              </a:rPr>
              <a:t>為甚麼圖中的觀景台附近出現</a:t>
            </a:r>
            <a:r>
              <a:rPr lang="zh-TW" altLang="en-US" sz="2800" cap="all" dirty="0" smtClean="0">
                <a:latin typeface="華康中特圓體" panose="020F0809000000000000" pitchFamily="49" charset="-120"/>
                <a:ea typeface="華康中特圓體" panose="020F0809000000000000" pitchFamily="49" charset="-120"/>
              </a:rPr>
              <a:t>植被退化</a:t>
            </a:r>
            <a:r>
              <a:rPr lang="zh-TW" altLang="en-US" sz="2800" cap="all" dirty="0">
                <a:latin typeface="華康中特圓體" panose="020F0809000000000000" pitchFamily="49" charset="-120"/>
                <a:ea typeface="華康中特圓體" panose="020F0809000000000000" pitchFamily="49" charset="-120"/>
              </a:rPr>
              <a:t>及</a:t>
            </a:r>
            <a:r>
              <a:rPr lang="zh-TW" altLang="en-US" sz="2800" cap="all" dirty="0" smtClean="0">
                <a:latin typeface="華康中特圓體" panose="020F0809000000000000" pitchFamily="49" charset="-120"/>
                <a:ea typeface="華康中特圓體" panose="020F0809000000000000" pitchFamily="49" charset="-120"/>
              </a:rPr>
              <a:t>表土流失的</a:t>
            </a:r>
            <a:r>
              <a:rPr lang="zh-TW" altLang="en-US" sz="2800" cap="all" dirty="0">
                <a:latin typeface="華康中特圓體" panose="020F0809000000000000" pitchFamily="49" charset="-120"/>
                <a:ea typeface="華康中特圓體" panose="020F0809000000000000" pitchFamily="49" charset="-120"/>
              </a:rPr>
              <a:t>現象</a:t>
            </a:r>
            <a:r>
              <a:rPr lang="en-US" altLang="zh-TW" sz="2800" cap="all" dirty="0">
                <a:latin typeface="華康中特圓體" panose="020F0809000000000000" pitchFamily="49" charset="-120"/>
                <a:ea typeface="華康中特圓體" panose="020F0809000000000000" pitchFamily="49" charset="-120"/>
              </a:rPr>
              <a:t>?</a:t>
            </a:r>
            <a:r>
              <a:rPr lang="zh-TW" altLang="en-US" sz="2800" cap="all" dirty="0">
                <a:latin typeface="華康中特圓體" panose="020F0809000000000000" pitchFamily="49" charset="-120"/>
                <a:ea typeface="華康中特圓體" panose="020F0809000000000000" pitchFamily="49" charset="-120"/>
              </a:rPr>
              <a:t>與遊人有甚麼關係</a:t>
            </a:r>
            <a:r>
              <a:rPr lang="en-US" altLang="zh-TW" sz="2800" cap="all" dirty="0">
                <a:latin typeface="華康中特圓體" panose="020F0809000000000000" pitchFamily="49" charset="-120"/>
                <a:ea typeface="華康中特圓體" panose="020F0809000000000000" pitchFamily="49" charset="-120"/>
              </a:rPr>
              <a:t>?</a:t>
            </a:r>
            <a:endParaRPr lang="zh-TW" altLang="en-US" sz="2800" cap="all" dirty="0">
              <a:latin typeface="華康中特圓體" panose="020F0809000000000000" pitchFamily="49" charset="-120"/>
              <a:ea typeface="華康中特圓體" panose="020F0809000000000000" pitchFamily="49" charset="-120"/>
            </a:endParaRPr>
          </a:p>
        </p:txBody>
      </p:sp>
      <p:sp>
        <p:nvSpPr>
          <p:cNvPr id="6" name="文字方塊 5"/>
          <p:cNvSpPr txBox="1"/>
          <p:nvPr/>
        </p:nvSpPr>
        <p:spPr>
          <a:xfrm>
            <a:off x="1458528" y="5996441"/>
            <a:ext cx="2030679" cy="369332"/>
          </a:xfrm>
          <a:prstGeom prst="rect">
            <a:avLst/>
          </a:prstGeom>
          <a:noFill/>
        </p:spPr>
        <p:txBody>
          <a:bodyPr wrap="square" rtlCol="0">
            <a:spAutoFit/>
          </a:bodyPr>
          <a:lstStyle/>
          <a:p>
            <a:r>
              <a:rPr lang="en-US" altLang="zh-TW" dirty="0" smtClean="0"/>
              <a:t>2019</a:t>
            </a:r>
            <a:r>
              <a:rPr lang="zh-TW" altLang="en-US" dirty="0" smtClean="0"/>
              <a:t>年</a:t>
            </a:r>
            <a:r>
              <a:rPr lang="en-US" altLang="zh-TW" dirty="0" smtClean="0"/>
              <a:t>3</a:t>
            </a:r>
            <a:r>
              <a:rPr lang="zh-TW" altLang="en-US" dirty="0" smtClean="0"/>
              <a:t>月</a:t>
            </a:r>
            <a:endParaRPr lang="zh-TW" altLang="en-US" dirty="0"/>
          </a:p>
        </p:txBody>
      </p:sp>
      <p:sp>
        <p:nvSpPr>
          <p:cNvPr id="7" name="文字方塊 6"/>
          <p:cNvSpPr txBox="1"/>
          <p:nvPr/>
        </p:nvSpPr>
        <p:spPr>
          <a:xfrm>
            <a:off x="4002578" y="5996441"/>
            <a:ext cx="1389413" cy="369332"/>
          </a:xfrm>
          <a:prstGeom prst="rect">
            <a:avLst/>
          </a:prstGeom>
          <a:noFill/>
        </p:spPr>
        <p:txBody>
          <a:bodyPr wrap="square" rtlCol="0">
            <a:spAutoFit/>
          </a:bodyPr>
          <a:lstStyle/>
          <a:p>
            <a:r>
              <a:rPr lang="en-US" altLang="zh-TW" dirty="0" smtClean="0"/>
              <a:t>2020</a:t>
            </a:r>
            <a:r>
              <a:rPr lang="zh-TW" altLang="en-US" dirty="0" smtClean="0"/>
              <a:t>年</a:t>
            </a:r>
            <a:r>
              <a:rPr lang="en-US" altLang="zh-TW" dirty="0" smtClean="0"/>
              <a:t>8</a:t>
            </a:r>
            <a:r>
              <a:rPr lang="zh-TW" altLang="en-US" dirty="0" smtClean="0"/>
              <a:t>月</a:t>
            </a:r>
            <a:endParaRPr lang="zh-TW" altLang="en-US" dirty="0"/>
          </a:p>
        </p:txBody>
      </p:sp>
      <p:sp>
        <p:nvSpPr>
          <p:cNvPr id="8" name="文字方塊 7"/>
          <p:cNvSpPr txBox="1"/>
          <p:nvPr/>
        </p:nvSpPr>
        <p:spPr>
          <a:xfrm>
            <a:off x="6314170" y="5996441"/>
            <a:ext cx="1389413" cy="369332"/>
          </a:xfrm>
          <a:prstGeom prst="rect">
            <a:avLst/>
          </a:prstGeom>
          <a:noFill/>
        </p:spPr>
        <p:txBody>
          <a:bodyPr wrap="square" rtlCol="0">
            <a:spAutoFit/>
          </a:bodyPr>
          <a:lstStyle/>
          <a:p>
            <a:r>
              <a:rPr lang="en-US" altLang="zh-TW" dirty="0" smtClean="0"/>
              <a:t>2021</a:t>
            </a:r>
            <a:r>
              <a:rPr lang="zh-TW" altLang="en-US" dirty="0" smtClean="0"/>
              <a:t>年</a:t>
            </a:r>
            <a:r>
              <a:rPr lang="en-US" altLang="zh-TW" dirty="0" smtClean="0"/>
              <a:t>9</a:t>
            </a:r>
            <a:r>
              <a:rPr lang="zh-TW" altLang="en-US" dirty="0" smtClean="0"/>
              <a:t>月</a:t>
            </a:r>
            <a:endParaRPr lang="zh-TW" altLang="en-US" dirty="0"/>
          </a:p>
        </p:txBody>
      </p:sp>
      <p:sp>
        <p:nvSpPr>
          <p:cNvPr id="5" name="矩形 4"/>
          <p:cNvSpPr/>
          <p:nvPr/>
        </p:nvSpPr>
        <p:spPr>
          <a:xfrm>
            <a:off x="945157" y="6362842"/>
            <a:ext cx="7196447" cy="307777"/>
          </a:xfrm>
          <a:prstGeom prst="rect">
            <a:avLst/>
          </a:prstGeom>
        </p:spPr>
        <p:txBody>
          <a:bodyPr wrap="square">
            <a:spAutoFit/>
          </a:bodyPr>
          <a:lstStyle/>
          <a:p>
            <a:r>
              <a:rPr lang="zh-TW" altLang="en-US" sz="1400" dirty="0">
                <a:solidFill>
                  <a:schemeClr val="tx1">
                    <a:lumMod val="65000"/>
                    <a:lumOff val="35000"/>
                  </a:schemeClr>
                </a:solidFill>
              </a:rPr>
              <a:t>圖片來源</a:t>
            </a:r>
            <a:r>
              <a:rPr lang="en-US" altLang="zh-TW" sz="1400" dirty="0" smtClean="0">
                <a:solidFill>
                  <a:schemeClr val="tx1">
                    <a:lumMod val="65000"/>
                    <a:lumOff val="35000"/>
                  </a:schemeClr>
                </a:solidFill>
              </a:rPr>
              <a:t>:  </a:t>
            </a:r>
            <a:r>
              <a:rPr lang="zh-TW" altLang="en-US" sz="1400" dirty="0" smtClean="0">
                <a:solidFill>
                  <a:schemeClr val="tx1">
                    <a:lumMod val="65000"/>
                    <a:lumOff val="35000"/>
                  </a:schemeClr>
                </a:solidFill>
              </a:rPr>
              <a:t>綠</a:t>
            </a:r>
            <a:r>
              <a:rPr lang="zh-TW" altLang="en-US" sz="1400" dirty="0">
                <a:solidFill>
                  <a:schemeClr val="tx1">
                    <a:lumMod val="65000"/>
                    <a:lumOff val="35000"/>
                  </a:schemeClr>
                </a:solidFill>
              </a:rPr>
              <a:t>惜</a:t>
            </a:r>
            <a:r>
              <a:rPr lang="zh-TW" altLang="en-US" sz="1400" dirty="0" smtClean="0">
                <a:solidFill>
                  <a:schemeClr val="tx1">
                    <a:lumMod val="65000"/>
                    <a:lumOff val="35000"/>
                  </a:schemeClr>
                </a:solidFill>
              </a:rPr>
              <a:t>地球 </a:t>
            </a:r>
            <a:r>
              <a:rPr lang="en-US" altLang="zh-TW" sz="1400" dirty="0" smtClean="0">
                <a:solidFill>
                  <a:schemeClr val="tx1">
                    <a:lumMod val="65000"/>
                    <a:lumOff val="35000"/>
                  </a:schemeClr>
                </a:solidFill>
                <a:latin typeface="Arial" panose="020B0604020202020204" pitchFamily="34" charset="0"/>
                <a:cs typeface="Arial" panose="020B0604020202020204" pitchFamily="34" charset="0"/>
              </a:rPr>
              <a:t>(2023)</a:t>
            </a:r>
            <a:r>
              <a:rPr lang="zh-TW" altLang="en-US" sz="1400" dirty="0" smtClean="0">
                <a:solidFill>
                  <a:schemeClr val="tx1">
                    <a:lumMod val="65000"/>
                    <a:lumOff val="35000"/>
                  </a:schemeClr>
                </a:solidFill>
              </a:rPr>
              <a:t>。</a:t>
            </a:r>
            <a:r>
              <a:rPr lang="en-US" altLang="zh-TW" sz="1400" dirty="0" smtClean="0">
                <a:solidFill>
                  <a:schemeClr val="tx1">
                    <a:lumMod val="65000"/>
                    <a:lumOff val="35000"/>
                  </a:schemeClr>
                </a:solidFill>
              </a:rPr>
              <a:t>《</a:t>
            </a:r>
            <a:r>
              <a:rPr lang="zh-TW" altLang="en-US" sz="1400" dirty="0">
                <a:solidFill>
                  <a:schemeClr val="tx1">
                    <a:lumMod val="65000"/>
                    <a:lumOff val="35000"/>
                  </a:schemeClr>
                </a:solidFill>
              </a:rPr>
              <a:t>看不見的山徑  香港可持續山徑之初探</a:t>
            </a:r>
            <a:r>
              <a:rPr lang="en-US" altLang="zh-TW" sz="1400" dirty="0" smtClean="0">
                <a:solidFill>
                  <a:schemeClr val="tx1">
                    <a:lumMod val="65000"/>
                    <a:lumOff val="35000"/>
                  </a:schemeClr>
                </a:solidFill>
              </a:rPr>
              <a:t>》</a:t>
            </a:r>
            <a:r>
              <a:rPr lang="zh-TW" altLang="en-US" sz="1400" dirty="0" smtClean="0">
                <a:solidFill>
                  <a:schemeClr val="tx1">
                    <a:lumMod val="65000"/>
                    <a:lumOff val="35000"/>
                  </a:schemeClr>
                </a:solidFill>
              </a:rPr>
              <a:t>。</a:t>
            </a:r>
            <a:r>
              <a:rPr lang="zh-HK" altLang="en-US" sz="1400" dirty="0" smtClean="0">
                <a:solidFill>
                  <a:schemeClr val="tx1">
                    <a:lumMod val="65000"/>
                    <a:lumOff val="35000"/>
                  </a:schemeClr>
                </a:solidFill>
              </a:rPr>
              <a:t>香港</a:t>
            </a:r>
            <a:r>
              <a:rPr lang="en-US" altLang="zh-TW" sz="1400" dirty="0" smtClean="0">
                <a:solidFill>
                  <a:schemeClr val="tx1">
                    <a:lumMod val="65000"/>
                    <a:lumOff val="35000"/>
                  </a:schemeClr>
                </a:solidFill>
              </a:rPr>
              <a:t>︰</a:t>
            </a:r>
            <a:r>
              <a:rPr lang="zh-HK" altLang="en-US" sz="1400" dirty="0" smtClean="0">
                <a:solidFill>
                  <a:schemeClr val="tx1">
                    <a:lumMod val="65000"/>
                    <a:lumOff val="35000"/>
                  </a:schemeClr>
                </a:solidFill>
              </a:rPr>
              <a:t>蜂鳥出版</a:t>
            </a:r>
            <a:r>
              <a:rPr lang="zh-TW" altLang="en-US" sz="1400" dirty="0" smtClean="0">
                <a:solidFill>
                  <a:schemeClr val="tx1">
                    <a:lumMod val="65000"/>
                    <a:lumOff val="35000"/>
                  </a:schemeClr>
                </a:solidFill>
              </a:rPr>
              <a:t>。</a:t>
            </a:r>
            <a:endParaRPr lang="zh-TW" altLang="en-US" sz="1400" dirty="0">
              <a:solidFill>
                <a:schemeClr val="tx1">
                  <a:lumMod val="65000"/>
                  <a:lumOff val="35000"/>
                </a:schemeClr>
              </a:solidFill>
            </a:endParaRPr>
          </a:p>
        </p:txBody>
      </p:sp>
    </p:spTree>
    <p:extLst>
      <p:ext uri="{BB962C8B-B14F-4D97-AF65-F5344CB8AC3E}">
        <p14:creationId xmlns:p14="http://schemas.microsoft.com/office/powerpoint/2010/main" val="2864944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91" y="461682"/>
            <a:ext cx="7494721" cy="1151965"/>
          </a:xfrm>
        </p:spPr>
        <p:txBody>
          <a:bodyPr/>
          <a:lstStyle/>
          <a:p>
            <a:r>
              <a:rPr lang="zh-TW" altLang="en-US" sz="4000" dirty="0">
                <a:latin typeface="華康中特圓體" panose="020F0809000000000000" pitchFamily="49" charset="-120"/>
                <a:ea typeface="華康中特圓體" panose="020F0809000000000000" pitchFamily="49" charset="-120"/>
              </a:rPr>
              <a:t>愛郊野</a:t>
            </a:r>
            <a:r>
              <a:rPr lang="en-US" altLang="zh-TW" sz="4000" dirty="0">
                <a:latin typeface="華康中特圓體" panose="020F0809000000000000" pitchFamily="49" charset="-120"/>
                <a:ea typeface="華康中特圓體" panose="020F0809000000000000" pitchFamily="49" charset="-120"/>
              </a:rPr>
              <a:t>•</a:t>
            </a:r>
            <a:r>
              <a:rPr lang="zh-TW" altLang="en-US" sz="4000" dirty="0">
                <a:latin typeface="華康中特圓體" panose="020F0809000000000000" pitchFamily="49" charset="-120"/>
                <a:ea typeface="華康中特圓體" panose="020F0809000000000000" pitchFamily="49" charset="-120"/>
              </a:rPr>
              <a:t>愛運動</a:t>
            </a:r>
            <a:r>
              <a:rPr lang="en-US" altLang="zh-TW" sz="4000" dirty="0">
                <a:latin typeface="華康中特圓體" panose="020F0809000000000000" pitchFamily="49" charset="-120"/>
                <a:ea typeface="華康中特圓體" panose="020F0809000000000000" pitchFamily="49" charset="-120"/>
              </a:rPr>
              <a:t>•</a:t>
            </a:r>
            <a:r>
              <a:rPr lang="zh-TW" altLang="en-US" sz="4000" dirty="0">
                <a:latin typeface="華康中特圓體" panose="020F0809000000000000" pitchFamily="49" charset="-120"/>
                <a:ea typeface="華康中特圓體" panose="020F0809000000000000" pitchFamily="49" charset="-120"/>
              </a:rPr>
              <a:t>山海不留痕</a:t>
            </a:r>
            <a:endParaRPr lang="zh-HK" altLang="en-US" sz="4000" dirty="0">
              <a:latin typeface="華康中特圓體" panose="020F0809000000000000" pitchFamily="49" charset="-120"/>
              <a:ea typeface="華康中特圓體" panose="020F0809000000000000" pitchFamily="49" charset="-120"/>
            </a:endParaRPr>
          </a:p>
        </p:txBody>
      </p:sp>
      <p:pic>
        <p:nvPicPr>
          <p:cNvPr id="3" name="osbyd3g8E4g"/>
          <p:cNvPicPr>
            <a:picLocks noRot="1" noChangeAspect="1"/>
          </p:cNvPicPr>
          <p:nvPr>
            <a:videoFile r:link="rId1"/>
          </p:nvPr>
        </p:nvPicPr>
        <p:blipFill>
          <a:blip r:embed="rId4"/>
          <a:stretch>
            <a:fillRect/>
          </a:stretch>
        </p:blipFill>
        <p:spPr>
          <a:xfrm>
            <a:off x="588692" y="1959296"/>
            <a:ext cx="7191780" cy="4045376"/>
          </a:xfrm>
          <a:prstGeom prst="rect">
            <a:avLst/>
          </a:prstGeom>
        </p:spPr>
      </p:pic>
      <p:sp>
        <p:nvSpPr>
          <p:cNvPr id="4" name="TextBox 3"/>
          <p:cNvSpPr txBox="1"/>
          <p:nvPr/>
        </p:nvSpPr>
        <p:spPr>
          <a:xfrm>
            <a:off x="0" y="6596390"/>
            <a:ext cx="1736373"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影片來源：環境及生態局</a:t>
            </a:r>
            <a:endParaRPr lang="zh-HK" altLang="en-US" sz="1100" dirty="0">
              <a:latin typeface="華康中特圓體" panose="020F0809000000000000" pitchFamily="49" charset="-120"/>
              <a:ea typeface="華康中特圓體" panose="020F0809000000000000" pitchFamily="49" charset="-120"/>
            </a:endParaRPr>
          </a:p>
        </p:txBody>
      </p:sp>
      <p:pic>
        <p:nvPicPr>
          <p:cNvPr id="5" name="Picture 4"/>
          <p:cNvPicPr>
            <a:picLocks noChangeAspect="1"/>
          </p:cNvPicPr>
          <p:nvPr/>
        </p:nvPicPr>
        <p:blipFill rotWithShape="1">
          <a:blip r:embed="rId5"/>
          <a:srcRect l="65984" t="41613" r="18065" b="30000"/>
          <a:stretch/>
        </p:blipFill>
        <p:spPr>
          <a:xfrm>
            <a:off x="7962323" y="582895"/>
            <a:ext cx="1029696" cy="1030752"/>
          </a:xfrm>
          <a:prstGeom prst="rect">
            <a:avLst/>
          </a:prstGeom>
        </p:spPr>
      </p:pic>
      <p:pic>
        <p:nvPicPr>
          <p:cNvPr id="6" name="圖片 5"/>
          <p:cNvPicPr/>
          <p:nvPr/>
        </p:nvPicPr>
        <p:blipFill rotWithShape="1">
          <a:blip r:embed="rId6"/>
          <a:srcRect l="18750" t="30200" r="24359" b="13391"/>
          <a:stretch/>
        </p:blipFill>
        <p:spPr bwMode="auto">
          <a:xfrm>
            <a:off x="588692" y="1959296"/>
            <a:ext cx="7191780" cy="4045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6193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000" dirty="0" smtClean="0">
                <a:latin typeface="華康中特圓體" panose="020F0809000000000000" pitchFamily="49" charset="-120"/>
                <a:ea typeface="華康中特圓體" panose="020F0809000000000000" pitchFamily="49" charset="-120"/>
              </a:rPr>
              <a:t>反思問題</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4350" y="2027584"/>
            <a:ext cx="8304530" cy="3347002"/>
          </a:xfrm>
        </p:spPr>
        <p:txBody>
          <a:bodyPr>
            <a:normAutofit fontScale="62500" lnSpcReduction="20000"/>
          </a:bodyPr>
          <a:lstStyle/>
          <a:p>
            <a:pPr marL="0" indent="0" algn="just">
              <a:buNone/>
            </a:pPr>
            <a:r>
              <a:rPr lang="en-US" altLang="zh-TW" sz="3700" dirty="0" smtClean="0">
                <a:latin typeface="華康中特圓體" panose="020F0809000000000000" pitchFamily="49" charset="-120"/>
                <a:ea typeface="華康中特圓體" panose="020F0809000000000000" pitchFamily="49" charset="-120"/>
              </a:rPr>
              <a:t>1. </a:t>
            </a:r>
            <a:r>
              <a:rPr lang="zh-TW" altLang="en-US" sz="3700" dirty="0" smtClean="0">
                <a:latin typeface="華康中特圓體" panose="020F0809000000000000" pitchFamily="49" charset="-120"/>
                <a:ea typeface="華康中特圓體" panose="020F0809000000000000" pitchFamily="49" charset="-120"/>
              </a:rPr>
              <a:t>片</a:t>
            </a:r>
            <a:r>
              <a:rPr lang="zh-TW" altLang="en-US" sz="3700" dirty="0">
                <a:latin typeface="華康中特圓體" panose="020F0809000000000000" pitchFamily="49" charset="-120"/>
                <a:ea typeface="華康中特圓體" panose="020F0809000000000000" pitchFamily="49" charset="-120"/>
              </a:rPr>
              <a:t>中提及有哪些郊遊環保小貼士？哪些與我們的</a:t>
            </a:r>
            <a:r>
              <a:rPr lang="zh-HK" altLang="zh-HK" sz="3700" dirty="0">
                <a:latin typeface="華康中特圓體" panose="020F0809000000000000" pitchFamily="49" charset="-120"/>
                <a:ea typeface="華康中特圓體" panose="020F0809000000000000" pitchFamily="49" charset="-120"/>
              </a:rPr>
              <a:t>「</a:t>
            </a:r>
            <a:r>
              <a:rPr lang="zh-TW" altLang="zh-HK" sz="3700" dirty="0">
                <a:latin typeface="華康中特圓體" panose="020F0809000000000000" pitchFamily="49" charset="-120"/>
                <a:ea typeface="華康中特圓體" panose="020F0809000000000000" pitchFamily="49" charset="-120"/>
              </a:rPr>
              <a:t>責任感</a:t>
            </a:r>
            <a:r>
              <a:rPr lang="zh-HK" altLang="zh-HK" sz="3700" dirty="0">
                <a:latin typeface="華康中特圓體" panose="020F0809000000000000" pitchFamily="49" charset="-120"/>
                <a:ea typeface="華康中特圓體" panose="020F0809000000000000" pitchFamily="49" charset="-120"/>
              </a:rPr>
              <a:t>」</a:t>
            </a:r>
            <a:endParaRPr lang="en-US" altLang="zh-HK" sz="3700" dirty="0">
              <a:latin typeface="華康中特圓體" panose="020F0809000000000000" pitchFamily="49" charset="-120"/>
              <a:ea typeface="華康中特圓體" panose="020F0809000000000000" pitchFamily="49" charset="-120"/>
            </a:endParaRPr>
          </a:p>
          <a:p>
            <a:pPr marL="0" indent="0" algn="just">
              <a:buNone/>
            </a:pPr>
            <a:r>
              <a:rPr lang="en-US" altLang="zh-HK" sz="3700" dirty="0">
                <a:latin typeface="華康中特圓體" panose="020F0809000000000000" pitchFamily="49" charset="-120"/>
                <a:ea typeface="華康中特圓體" panose="020F0809000000000000" pitchFamily="49" charset="-120"/>
              </a:rPr>
              <a:t>   </a:t>
            </a:r>
            <a:r>
              <a:rPr lang="zh-HK" altLang="zh-HK" sz="3700" dirty="0" smtClean="0">
                <a:latin typeface="華康中特圓體" panose="020F0809000000000000" pitchFamily="49" charset="-120"/>
                <a:ea typeface="華康中特圓體" panose="020F0809000000000000" pitchFamily="49" charset="-120"/>
              </a:rPr>
              <a:t>或</a:t>
            </a:r>
            <a:r>
              <a:rPr lang="zh-HK" altLang="zh-HK" sz="3700" dirty="0">
                <a:latin typeface="華康中特圓體" panose="020F0809000000000000" pitchFamily="49" charset="-120"/>
                <a:ea typeface="華康中特圓體" panose="020F0809000000000000" pitchFamily="49" charset="-120"/>
              </a:rPr>
              <a:t>「仁愛」價</a:t>
            </a:r>
            <a:r>
              <a:rPr lang="zh-TW" altLang="zh-HK" sz="3700" dirty="0">
                <a:latin typeface="華康中特圓體" panose="020F0809000000000000" pitchFamily="49" charset="-120"/>
                <a:ea typeface="華康中特圓體" panose="020F0809000000000000" pitchFamily="49" charset="-120"/>
              </a:rPr>
              <a:t>值</a:t>
            </a:r>
            <a:r>
              <a:rPr lang="zh-HK" altLang="zh-HK" sz="3700" dirty="0">
                <a:latin typeface="華康中特圓體" panose="020F0809000000000000" pitchFamily="49" charset="-120"/>
                <a:ea typeface="華康中特圓體" panose="020F0809000000000000" pitchFamily="49" charset="-120"/>
              </a:rPr>
              <a:t>觀</a:t>
            </a:r>
            <a:r>
              <a:rPr lang="zh-TW" altLang="zh-HK" sz="3700" dirty="0">
                <a:latin typeface="華康中特圓體" panose="020F0809000000000000" pitchFamily="49" charset="-120"/>
                <a:ea typeface="華康中特圓體" panose="020F0809000000000000" pitchFamily="49" charset="-120"/>
              </a:rPr>
              <a:t>有關</a:t>
            </a:r>
            <a:r>
              <a:rPr lang="en-US" altLang="zh-HK" sz="3700" dirty="0">
                <a:latin typeface="華康中特圓體" panose="020F0809000000000000" pitchFamily="49" charset="-120"/>
                <a:ea typeface="華康中特圓體" panose="020F0809000000000000" pitchFamily="49" charset="-120"/>
              </a:rPr>
              <a:t>?</a:t>
            </a:r>
            <a:endParaRPr lang="en-US" altLang="zh-TW" sz="3700" dirty="0">
              <a:latin typeface="華康中特圓體" panose="020F0809000000000000" pitchFamily="49" charset="-120"/>
              <a:ea typeface="華康中特圓體" panose="020F0809000000000000" pitchFamily="49" charset="-120"/>
            </a:endParaRPr>
          </a:p>
          <a:p>
            <a:pPr marL="0" indent="0" algn="just">
              <a:buNone/>
            </a:pPr>
            <a:r>
              <a:rPr lang="en-US" altLang="zh-TW" sz="3600" dirty="0" smtClean="0">
                <a:latin typeface="華康中特圓體" panose="020F0809000000000000" pitchFamily="49" charset="-120"/>
                <a:ea typeface="華康中特圓體" panose="020F0809000000000000" pitchFamily="49" charset="-120"/>
              </a:rPr>
              <a:t>2. </a:t>
            </a:r>
            <a:r>
              <a:rPr lang="zh-TW" altLang="en-US" sz="3600" dirty="0" smtClean="0">
                <a:latin typeface="華康中特圓體" panose="020F0809000000000000" pitchFamily="49" charset="-120"/>
                <a:ea typeface="華康中特圓體" panose="020F0809000000000000" pitchFamily="49" charset="-120"/>
              </a:rPr>
              <a:t>你曾運用過哪些環保</a:t>
            </a:r>
            <a:r>
              <a:rPr lang="zh-TW" altLang="en-US" sz="3600" dirty="0">
                <a:latin typeface="華康中特圓體" panose="020F0809000000000000" pitchFamily="49" charset="-120"/>
                <a:ea typeface="華康中特圓體" panose="020F0809000000000000" pitchFamily="49" charset="-120"/>
              </a:rPr>
              <a:t>小貼</a:t>
            </a:r>
            <a:r>
              <a:rPr lang="zh-TW" altLang="en-US" sz="3600" dirty="0" smtClean="0">
                <a:latin typeface="華康中特圓體" panose="020F0809000000000000" pitchFamily="49" charset="-120"/>
                <a:ea typeface="華康中特圓體" panose="020F0809000000000000" pitchFamily="49" charset="-120"/>
              </a:rPr>
              <a:t>士？請與同學分享。</a:t>
            </a:r>
            <a:endParaRPr lang="en-US" altLang="zh-TW" sz="3600" dirty="0" smtClean="0">
              <a:latin typeface="華康中特圓體" panose="020F0809000000000000" pitchFamily="49" charset="-120"/>
              <a:ea typeface="華康中特圓體" panose="020F0809000000000000" pitchFamily="49" charset="-120"/>
            </a:endParaRPr>
          </a:p>
          <a:p>
            <a:pPr marL="0" indent="0" algn="just">
              <a:buNone/>
            </a:pPr>
            <a:r>
              <a:rPr lang="en-US" altLang="zh-TW" sz="3600" dirty="0" smtClean="0">
                <a:latin typeface="華康中特圓體" panose="020F0809000000000000" pitchFamily="49" charset="-120"/>
                <a:ea typeface="華康中特圓體" panose="020F0809000000000000" pitchFamily="49" charset="-120"/>
              </a:rPr>
              <a:t>3. </a:t>
            </a:r>
            <a:r>
              <a:rPr lang="zh-TW" altLang="en-US" sz="3600" dirty="0" smtClean="0">
                <a:latin typeface="華康中特圓體" panose="020F0809000000000000" pitchFamily="49" charset="-120"/>
                <a:ea typeface="華康中特圓體" panose="020F0809000000000000" pitchFamily="49" charset="-120"/>
              </a:rPr>
              <a:t>請</a:t>
            </a:r>
            <a:r>
              <a:rPr lang="zh-TW" altLang="en-US" sz="3600" dirty="0">
                <a:latin typeface="華康中特圓體" panose="020F0809000000000000" pitchFamily="49" charset="-120"/>
                <a:ea typeface="華康中特圓體" panose="020F0809000000000000" pitchFamily="49" charset="-120"/>
              </a:rPr>
              <a:t>學生</a:t>
            </a:r>
            <a:r>
              <a:rPr lang="zh-TW" altLang="en-US" sz="3600" dirty="0" smtClean="0">
                <a:latin typeface="華康中特圓體" panose="020F0809000000000000" pitchFamily="49" charset="-120"/>
                <a:ea typeface="華康中特圓體" panose="020F0809000000000000" pitchFamily="49" charset="-120"/>
              </a:rPr>
              <a:t>回想之前出現的圖片</a:t>
            </a:r>
            <a:r>
              <a:rPr lang="zh-TW" altLang="en-US" sz="3600" dirty="0">
                <a:latin typeface="華康中特圓體" panose="020F0809000000000000" pitchFamily="49" charset="-120"/>
                <a:ea typeface="華康中特圓體" panose="020F0809000000000000" pitchFamily="49" charset="-120"/>
              </a:rPr>
              <a:t>，嘗試</a:t>
            </a:r>
            <a:r>
              <a:rPr lang="zh-TW" altLang="en-US" sz="3700" dirty="0" smtClean="0">
                <a:latin typeface="華康中特圓體" panose="020F0809000000000000" pitchFamily="49" charset="-120"/>
                <a:ea typeface="華康中特圓體" panose="020F0809000000000000" pitchFamily="49" charset="-120"/>
              </a:rPr>
              <a:t>連</a:t>
            </a:r>
            <a:r>
              <a:rPr lang="zh-TW" altLang="en-US" sz="3700" dirty="0">
                <a:latin typeface="華康中特圓體" panose="020F0809000000000000" pitchFamily="49" charset="-120"/>
                <a:ea typeface="華康中特圓體" panose="020F0809000000000000" pitchFamily="49" charset="-120"/>
              </a:rPr>
              <a:t>繫</a:t>
            </a:r>
            <a:r>
              <a:rPr lang="zh-TW" altLang="en-US" sz="3600" dirty="0" smtClean="0">
                <a:latin typeface="華康中特圓體" panose="020F0809000000000000" pitchFamily="49" charset="-120"/>
                <a:ea typeface="華康中特圓體" panose="020F0809000000000000" pitchFamily="49" charset="-120"/>
              </a:rPr>
              <a:t>剛看過的片段</a:t>
            </a:r>
            <a:r>
              <a:rPr lang="zh-TW" altLang="en-US" sz="3700" dirty="0" smtClean="0">
                <a:latin typeface="華康中特圓體" panose="020F0809000000000000" pitchFamily="49" charset="-120"/>
                <a:ea typeface="華康中特圓體" panose="020F0809000000000000" pitchFamily="49" charset="-120"/>
              </a:rPr>
              <a:t>內</a:t>
            </a:r>
            <a:r>
              <a:rPr lang="zh-TW" altLang="en-US" sz="3600" dirty="0" smtClean="0">
                <a:latin typeface="華康中特圓體" panose="020F0809000000000000" pitchFamily="49" charset="-120"/>
                <a:ea typeface="華康中特圓體" panose="020F0809000000000000" pitchFamily="49" charset="-120"/>
              </a:rPr>
              <a:t>容，</a:t>
            </a:r>
            <a:endParaRPr lang="en-US" altLang="zh-TW" sz="3600" dirty="0" smtClean="0">
              <a:latin typeface="華康中特圓體" panose="020F0809000000000000" pitchFamily="49" charset="-120"/>
              <a:ea typeface="華康中特圓體" panose="020F0809000000000000" pitchFamily="49" charset="-120"/>
            </a:endParaRPr>
          </a:p>
          <a:p>
            <a:pPr marL="0" indent="0" algn="just">
              <a:buNone/>
            </a:pPr>
            <a:r>
              <a:rPr lang="zh-TW" altLang="en-US" sz="3600" dirty="0" smtClean="0">
                <a:latin typeface="華康中特圓體" panose="020F0809000000000000" pitchFamily="49" charset="-120"/>
                <a:ea typeface="華康中特圓體" panose="020F0809000000000000" pitchFamily="49" charset="-120"/>
              </a:rPr>
              <a:t>   思考我們可以怎樣改變自己的行為和態度，讓郊野環境清潔，</a:t>
            </a:r>
            <a:endParaRPr lang="en-US" altLang="zh-TW" sz="3600" dirty="0" smtClean="0">
              <a:latin typeface="華康中特圓體" panose="020F0809000000000000" pitchFamily="49" charset="-120"/>
              <a:ea typeface="華康中特圓體" panose="020F0809000000000000" pitchFamily="49" charset="-120"/>
            </a:endParaRPr>
          </a:p>
          <a:p>
            <a:pPr marL="0" indent="0" algn="just">
              <a:buNone/>
            </a:pPr>
            <a:r>
              <a:rPr lang="zh-TW" altLang="en-US" sz="3600" dirty="0" smtClean="0">
                <a:latin typeface="華康中特圓體" panose="020F0809000000000000" pitchFamily="49" charset="-120"/>
                <a:ea typeface="華康中特圓體" panose="020F0809000000000000" pitchFamily="49" charset="-120"/>
              </a:rPr>
              <a:t>   並不</a:t>
            </a:r>
            <a:r>
              <a:rPr lang="zh-TW" altLang="en-US" sz="3600" dirty="0">
                <a:latin typeface="華康中特圓體" panose="020F0809000000000000" pitchFamily="49" charset="-120"/>
                <a:ea typeface="華康中特圓體" panose="020F0809000000000000" pitchFamily="49" charset="-120"/>
              </a:rPr>
              <a:t>破壞大自然的生態。</a:t>
            </a:r>
            <a:endParaRPr lang="en-US" altLang="zh-TW" sz="3600" dirty="0">
              <a:latin typeface="華康中特圓體" panose="020F0809000000000000" pitchFamily="49" charset="-120"/>
              <a:ea typeface="華康中特圓體" panose="020F0809000000000000" pitchFamily="49" charset="-120"/>
            </a:endParaRPr>
          </a:p>
          <a:p>
            <a:pPr marL="0" indent="0">
              <a:buNone/>
            </a:pPr>
            <a:endParaRPr lang="zh-HK" altLang="en-US" sz="32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3246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dirty="0" smtClean="0">
                <a:latin typeface="華康中特圓體" panose="020F0809000000000000" pitchFamily="49" charset="-120"/>
                <a:ea typeface="華康中特圓體" panose="020F0809000000000000" pitchFamily="49" charset="-120"/>
              </a:rPr>
              <a:t>大家曾否到外地旅遊？</a:t>
            </a:r>
            <a:endParaRPr lang="zh-HK" altLang="en-US" dirty="0">
              <a:latin typeface="華康中特圓體" panose="020F0809000000000000" pitchFamily="49" charset="-120"/>
              <a:ea typeface="華康中特圓體" panose="020F0809000000000000" pitchFamily="49" charset="-120"/>
            </a:endParaRPr>
          </a:p>
        </p:txBody>
      </p:sp>
      <p:pic>
        <p:nvPicPr>
          <p:cNvPr id="2050" name="Picture 2" descr="Free photo top view world tourism day concept"/>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14351" y="2101850"/>
            <a:ext cx="5573090" cy="44513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4065270" y="1418666"/>
            <a:ext cx="4895850" cy="3439084"/>
          </a:xfrm>
          <a:prstGeom prst="wedgeEllipseCallout">
            <a:avLst>
              <a:gd name="adj1" fmla="val -57830"/>
              <a:gd name="adj2" fmla="val 17632"/>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solidFill>
                  <a:schemeClr val="tx1"/>
                </a:solidFill>
                <a:latin typeface="華康中特圓體" panose="020F0809000000000000" pitchFamily="49" charset="-120"/>
                <a:ea typeface="華康中特圓體" panose="020F0809000000000000" pitchFamily="49" charset="-120"/>
              </a:rPr>
              <a:t>旅遊 與 環保</a:t>
            </a:r>
            <a:endParaRPr lang="en-US" altLang="zh-TW" sz="4000" dirty="0" smtClean="0">
              <a:solidFill>
                <a:schemeClr val="tx1"/>
              </a:solidFill>
              <a:latin typeface="華康中特圓體" panose="020F0809000000000000" pitchFamily="49" charset="-120"/>
              <a:ea typeface="華康中特圓體" panose="020F0809000000000000" pitchFamily="49" charset="-120"/>
            </a:endParaRPr>
          </a:p>
          <a:p>
            <a:pPr algn="ctr"/>
            <a:r>
              <a:rPr lang="zh-TW" altLang="en-US" sz="4000" dirty="0" smtClean="0">
                <a:solidFill>
                  <a:schemeClr val="tx1"/>
                </a:solidFill>
                <a:latin typeface="華康中特圓體" panose="020F0809000000000000" pitchFamily="49" charset="-120"/>
                <a:ea typeface="華康中特圓體" panose="020F0809000000000000" pitchFamily="49" charset="-120"/>
              </a:rPr>
              <a:t>有什麼關係？</a:t>
            </a:r>
            <a:endParaRPr lang="zh-HK" altLang="en-US" sz="4000" dirty="0">
              <a:solidFill>
                <a:schemeClr val="tx1"/>
              </a:solidFill>
              <a:latin typeface="華康中特圓體" panose="020F0809000000000000" pitchFamily="49" charset="-120"/>
              <a:ea typeface="華康中特圓體" panose="020F0809000000000000" pitchFamily="49" charset="-120"/>
            </a:endParaRPr>
          </a:p>
        </p:txBody>
      </p:sp>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107256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09" y="0"/>
            <a:ext cx="7797662" cy="1151965"/>
          </a:xfrm>
        </p:spPr>
        <p:txBody>
          <a:bodyPr vert="horz" lIns="91440" tIns="45720" rIns="91440" bIns="45720" rtlCol="0" anchor="ctr">
            <a:noAutofit/>
          </a:bodyPr>
          <a:lstStyle/>
          <a:p>
            <a:r>
              <a:rPr lang="zh-TW" altLang="en-US" sz="4000" dirty="0">
                <a:latin typeface="華康中特圓體" panose="020F0809000000000000" pitchFamily="49" charset="-120"/>
                <a:ea typeface="華康中特圓體" panose="020F0809000000000000" pitchFamily="49" charset="-120"/>
              </a:rPr>
              <a:t>生活事件一</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233680" y="914400"/>
            <a:ext cx="8564880" cy="4729339"/>
          </a:xfrm>
        </p:spPr>
        <p:txBody>
          <a:bodyPr vert="horz" lIns="91440" tIns="45720" rIns="91440" bIns="45720" rtlCol="0" anchor="t">
            <a:normAutofit/>
          </a:bodyPr>
          <a:lstStyle/>
          <a:p>
            <a:pPr marL="0" indent="0" algn="just">
              <a:buNone/>
            </a:pPr>
            <a:r>
              <a:rPr lang="zh-TW" altLang="en-US" sz="2400" dirty="0" smtClean="0">
                <a:latin typeface="華康中特圓體" panose="020F0809000000000000" pitchFamily="49" charset="-120"/>
                <a:ea typeface="華康中特圓體" panose="020F0809000000000000" pitchFamily="49" charset="-120"/>
              </a:rPr>
              <a:t>趁復活節假期，</a:t>
            </a:r>
            <a:r>
              <a:rPr lang="zh-TW" altLang="en-US" sz="2400" u="sng" dirty="0">
                <a:latin typeface="華康中特圓體" panose="020F0809000000000000" pitchFamily="49" charset="-120"/>
                <a:ea typeface="華康中特圓體" panose="020F0809000000000000" pitchFamily="49" charset="-120"/>
              </a:rPr>
              <a:t>志強</a:t>
            </a:r>
            <a:r>
              <a:rPr lang="zh-TW" altLang="en-US" sz="2400" dirty="0" smtClean="0">
                <a:latin typeface="華康中特圓體" panose="020F0809000000000000" pitchFamily="49" charset="-120"/>
                <a:ea typeface="華康中特圓體" panose="020F0809000000000000" pitchFamily="49" charset="-120"/>
              </a:rPr>
              <a:t>將與家人前往日本東京</a:t>
            </a:r>
            <a:r>
              <a:rPr lang="en-US" altLang="zh-TW" sz="2400" dirty="0" smtClean="0">
                <a:latin typeface="華康中特圓體" panose="020F0809000000000000" pitchFamily="49" charset="-120"/>
                <a:ea typeface="華康中特圓體" panose="020F0809000000000000" pitchFamily="49" charset="-120"/>
              </a:rPr>
              <a:t>5</a:t>
            </a:r>
            <a:r>
              <a:rPr lang="zh-TW" altLang="en-US" sz="2400" dirty="0" smtClean="0">
                <a:latin typeface="華康中特圓體" panose="020F0809000000000000" pitchFamily="49" charset="-120"/>
                <a:ea typeface="華康中特圓體" panose="020F0809000000000000" pitchFamily="49" charset="-120"/>
              </a:rPr>
              <a:t>天旅遊，旅遊期間，家中將會空無一人。出發前，</a:t>
            </a:r>
            <a:r>
              <a:rPr lang="zh-TW" altLang="en-US" sz="2400" u="sng" dirty="0" smtClean="0">
                <a:latin typeface="華康中特圓體" panose="020F0809000000000000" pitchFamily="49" charset="-120"/>
                <a:ea typeface="華康中特圓體" panose="020F0809000000000000" pitchFamily="49" charset="-120"/>
              </a:rPr>
              <a:t>志強</a:t>
            </a:r>
            <a:r>
              <a:rPr lang="zh-TW" altLang="en-US" sz="2400" dirty="0" smtClean="0">
                <a:latin typeface="華康中特圓體" panose="020F0809000000000000" pitchFamily="49" charset="-120"/>
                <a:ea typeface="華康中特圓體" panose="020F0809000000000000" pitchFamily="49" charset="-120"/>
              </a:rPr>
              <a:t>發現具</a:t>
            </a:r>
            <a:r>
              <a:rPr lang="en-US" altLang="zh-TW" sz="2400" dirty="0" smtClean="0">
                <a:latin typeface="華康中特圓體" panose="020F0809000000000000" pitchFamily="49" charset="-120"/>
                <a:ea typeface="華康中特圓體" panose="020F0809000000000000" pitchFamily="49" charset="-120"/>
              </a:rPr>
              <a:t>LED</a:t>
            </a:r>
            <a:r>
              <a:rPr lang="zh-TW" altLang="en-US" sz="2400" dirty="0" smtClean="0">
                <a:latin typeface="華康中特圓體" panose="020F0809000000000000" pitchFamily="49" charset="-120"/>
                <a:ea typeface="華康中特圓體" panose="020F0809000000000000" pitchFamily="49" charset="-120"/>
              </a:rPr>
              <a:t>照明的充電裝置仍插上電源，浴室的抽氣扇仍在開動，而客廳的</a:t>
            </a:r>
            <a:r>
              <a:rPr lang="zh-TW" altLang="en-US" sz="2400" dirty="0">
                <a:latin typeface="華康中特圓體" panose="020F0809000000000000" pitchFamily="49" charset="-120"/>
                <a:ea typeface="華康中特圓體" panose="020F0809000000000000" pitchFamily="49" charset="-120"/>
              </a:rPr>
              <a:t>抽濕</a:t>
            </a:r>
            <a:r>
              <a:rPr lang="zh-TW" altLang="en-US" sz="2400" dirty="0" smtClean="0">
                <a:latin typeface="華康中特圓體" panose="020F0809000000000000" pitchFamily="49" charset="-120"/>
                <a:ea typeface="華康中特圓體" panose="020F0809000000000000" pitchFamily="49" charset="-120"/>
              </a:rPr>
              <a:t>機雖已開啟，但已啟動自動關上的時間裝置。</a:t>
            </a:r>
            <a:endParaRPr lang="en-US" altLang="zh-TW" sz="2400" dirty="0" smtClean="0">
              <a:latin typeface="華康中特圓體" panose="020F0809000000000000" pitchFamily="49" charset="-120"/>
              <a:ea typeface="華康中特圓體" panose="020F0809000000000000" pitchFamily="49" charset="-120"/>
            </a:endParaRPr>
          </a:p>
          <a:p>
            <a:pPr marL="0" indent="0" algn="just">
              <a:buNone/>
            </a:pPr>
            <a:endParaRPr lang="en-US" altLang="zh-TW" sz="2400" dirty="0" smtClean="0">
              <a:latin typeface="華康中特圓體" panose="020F0809000000000000" pitchFamily="49" charset="-120"/>
              <a:ea typeface="華康中特圓體" panose="020F0809000000000000" pitchFamily="49" charset="-120"/>
            </a:endParaRPr>
          </a:p>
          <a:p>
            <a:pPr marL="0" indent="0" algn="just">
              <a:lnSpc>
                <a:spcPct val="100000"/>
              </a:lnSpc>
              <a:buNone/>
            </a:pPr>
            <a:r>
              <a:rPr lang="zh-TW" altLang="en-US" sz="2400" dirty="0" smtClean="0">
                <a:latin typeface="華康中特圓體" panose="020F0809000000000000" pitchFamily="49" charset="-120"/>
                <a:ea typeface="華康中特圓體" panose="020F0809000000000000" pitchFamily="49" charset="-120"/>
              </a:rPr>
              <a:t>討論問題：</a:t>
            </a:r>
            <a:endParaRPr lang="en-US" altLang="zh-TW" sz="2400" dirty="0" smtClean="0">
              <a:latin typeface="華康中特圓體" panose="020F0809000000000000" pitchFamily="49" charset="-120"/>
              <a:ea typeface="華康中特圓體" panose="020F0809000000000000" pitchFamily="49" charset="-120"/>
            </a:endParaRPr>
          </a:p>
          <a:p>
            <a:pPr marL="0" indent="0" algn="just">
              <a:lnSpc>
                <a:spcPct val="100000"/>
              </a:lnSpc>
              <a:buNone/>
            </a:pPr>
            <a:r>
              <a:rPr lang="zh-TW" altLang="en-US" sz="2400" dirty="0" smtClean="0">
                <a:latin typeface="華康中特圓體" panose="020F0809000000000000" pitchFamily="49" charset="-120"/>
                <a:ea typeface="華康中特圓體" panose="020F0809000000000000" pitchFamily="49" charset="-120"/>
              </a:rPr>
              <a:t>如果你是</a:t>
            </a:r>
            <a:r>
              <a:rPr lang="zh-TW" altLang="en-US" sz="2400" u="sng" dirty="0" smtClean="0">
                <a:latin typeface="華康中特圓體" panose="020F0809000000000000" pitchFamily="49" charset="-120"/>
                <a:ea typeface="華康中特圓體" panose="020F0809000000000000" pitchFamily="49" charset="-120"/>
              </a:rPr>
              <a:t>志強</a:t>
            </a:r>
            <a:r>
              <a:rPr lang="zh-TW" altLang="en-US" sz="2400" dirty="0" smtClean="0">
                <a:latin typeface="華康中特圓體" panose="020F0809000000000000" pitchFamily="49" charset="-120"/>
                <a:ea typeface="華康中特圓體" panose="020F0809000000000000" pitchFamily="49" charset="-120"/>
              </a:rPr>
              <a:t>，你在出發前有甚麼行動？</a:t>
            </a:r>
            <a:endParaRPr lang="zh-HK" altLang="en-US" sz="2400" dirty="0">
              <a:latin typeface="華康中特圓體" panose="020F0809000000000000" pitchFamily="49" charset="-120"/>
              <a:ea typeface="華康中特圓體" panose="020F0809000000000000" pitchFamily="49" charset="-120"/>
            </a:endParaRPr>
          </a:p>
        </p:txBody>
      </p:sp>
      <p:pic>
        <p:nvPicPr>
          <p:cNvPr id="1026" name="Picture 2" descr="Vector living room interior. comfortable sofa, tv,  window, chair and house pl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381" y="4349857"/>
            <a:ext cx="5902619" cy="25081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96390"/>
            <a:ext cx="2230098" cy="261610"/>
          </a:xfrm>
          <a:prstGeom prst="rect">
            <a:avLst/>
          </a:prstGeom>
          <a:noFill/>
        </p:spPr>
        <p:txBody>
          <a:bodyPr wrap="none" rtlCol="0">
            <a:spAutoFit/>
          </a:bodyPr>
          <a:lstStyle/>
          <a:p>
            <a:r>
              <a:rPr lang="zh-TW" altLang="en-US" sz="1100" dirty="0" smtClean="0">
                <a:latin typeface="華康中特圓體" panose="020F0809000000000000" pitchFamily="49" charset="-120"/>
                <a:ea typeface="華康中特圓體" panose="020F0809000000000000" pitchFamily="49" charset="-120"/>
              </a:rPr>
              <a:t>圖片來源：</a:t>
            </a:r>
            <a:r>
              <a:rPr lang="en-US" altLang="zh-TW" sz="1100" dirty="0" smtClean="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6499408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賽事">
  <a:themeElements>
    <a:clrScheme name="主要賽事">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TM04033927[[fn=主要賽事]]</Template>
  <TotalTime>11664</TotalTime>
  <Words>3658</Words>
  <Application>Microsoft Office PowerPoint</Application>
  <PresentationFormat>如螢幕大小 (4:3)</PresentationFormat>
  <Paragraphs>298</Paragraphs>
  <Slides>26</Slides>
  <Notes>26</Notes>
  <HiddenSlides>0</HiddenSlides>
  <MMClips>1</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26</vt:i4>
      </vt:variant>
    </vt:vector>
  </HeadingPairs>
  <TitlesOfParts>
    <vt:vector size="35" baseType="lpstr">
      <vt:lpstr>DFKai-SB</vt:lpstr>
      <vt:lpstr>微軟正黑體</vt:lpstr>
      <vt:lpstr>新細明體</vt:lpstr>
      <vt:lpstr>華康中特圓體</vt:lpstr>
      <vt:lpstr>Arial</vt:lpstr>
      <vt:lpstr>Calibri</vt:lpstr>
      <vt:lpstr>Impact</vt:lpstr>
      <vt:lpstr>Times New Roman</vt:lpstr>
      <vt:lpstr>主要賽事</vt:lpstr>
      <vt:lpstr>PowerPoint 簡報</vt:lpstr>
      <vt:lpstr>學習重點</vt:lpstr>
      <vt:lpstr>你曾在郊野見過相中類似景象嗎？</vt:lpstr>
      <vt:lpstr>提問:</vt:lpstr>
      <vt:lpstr>圖片觀察:大欖郊野公園「千島湖清景台」</vt:lpstr>
      <vt:lpstr>愛郊野•愛運動•山海不留痕</vt:lpstr>
      <vt:lpstr>反思問題</vt:lpstr>
      <vt:lpstr>大家曾否到外地旅遊？</vt:lpstr>
      <vt:lpstr>生活事件一</vt:lpstr>
      <vt:lpstr>至「Chill」環保旅遊小貼士</vt:lpstr>
      <vt:lpstr>至「Chill」環保旅遊小貼士</vt:lpstr>
      <vt:lpstr>生活事件二</vt:lpstr>
      <vt:lpstr>至「Chill」環保旅遊小貼士</vt:lpstr>
      <vt:lpstr>至「Chill」環保旅遊小貼士</vt:lpstr>
      <vt:lpstr>至「Chill」環保旅遊小貼士</vt:lpstr>
      <vt:lpstr>生活事件三</vt:lpstr>
      <vt:lpstr>至「Chill」環保旅遊小貼士</vt:lpstr>
      <vt:lpstr>至「Chill」環保旅遊小貼士</vt:lpstr>
      <vt:lpstr>生活事件四</vt:lpstr>
      <vt:lpstr>至「Chill」環保旅遊小貼士</vt:lpstr>
      <vt:lpstr>至「Chill」環保旅遊小貼士</vt:lpstr>
      <vt:lpstr>課堂總結</vt:lpstr>
      <vt:lpstr>延伸活動</vt:lpstr>
      <vt:lpstr>環保旅遊承諾書</vt:lpstr>
      <vt:lpstr>參考資料：</vt:lpstr>
      <vt:lpstr>參考資料：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網絡罪行</dc:title>
  <dc:creator>lhyh7</dc:creator>
  <cp:lastModifiedBy>LO, Yee-man</cp:lastModifiedBy>
  <cp:revision>278</cp:revision>
  <dcterms:created xsi:type="dcterms:W3CDTF">2020-04-08T06:54:56Z</dcterms:created>
  <dcterms:modified xsi:type="dcterms:W3CDTF">2023-12-07T06:53:41Z</dcterms:modified>
</cp:coreProperties>
</file>