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CC"/>
    <a:srgbClr val="57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59080" autoAdjust="0"/>
  </p:normalViewPr>
  <p:slideViewPr>
    <p:cSldViewPr snapToGrid="0">
      <p:cViewPr varScale="1">
        <p:scale>
          <a:sx n="37" d="100"/>
          <a:sy n="37" d="100"/>
        </p:scale>
        <p:origin x="1512" y="36"/>
      </p:cViewPr>
      <p:guideLst/>
    </p:cSldViewPr>
  </p:slideViewPr>
  <p:outlineViewPr>
    <p:cViewPr>
      <p:scale>
        <a:sx n="33" d="100"/>
        <a:sy n="33" d="100"/>
      </p:scale>
      <p:origin x="0" y="-6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E6A18-405E-4D7E-9BC8-B7A944E3F645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FCE6A-3F95-4544-8DCA-3F491525649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172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4-key-tasks/moral-civic/mpd2019/2021_update/MPA%20Handbook2021_Clean.doc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 smtClean="0"/>
              <a:t>私人物品</a:t>
            </a:r>
            <a:r>
              <a:rPr lang="en-US" altLang="zh-HK" dirty="0" smtClean="0"/>
              <a:t>=</a:t>
            </a:r>
            <a:r>
              <a:rPr lang="zh-HK" altLang="en-US" smtClean="0"/>
              <a:t>手提電話、平板電腦、遊戲機、手錶等</a:t>
            </a: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CE6A-3F95-4544-8DCA-3F4915256493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425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答案提示：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片中</a:t>
            </a:r>
            <a:r>
              <a:rPr lang="zh-TW" altLang="en-US" dirty="0" smtClean="0"/>
              <a:t>主角（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）因</a:t>
            </a:r>
            <a:r>
              <a:rPr lang="zh-TW" altLang="en-US" dirty="0" smtClean="0"/>
              <a:t>父母失業，突然未能享受以往的富裕生活，在不了解家庭經濟困難的情境下，而向父母埋怨</a:t>
            </a:r>
            <a:r>
              <a:rPr lang="zh-TW" altLang="en-US" dirty="0" smtClean="0"/>
              <a:t>；（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）父母因工作而未能與主角慶祝日，令他感到失望。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片中主角眼看母親送外賣，直至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深夜未返</a:t>
            </a:r>
            <a:r>
              <a:rPr lang="zh-TW" altLang="en-US" dirty="0" smtClean="0"/>
              <a:t>，明白母親的辛勞，知道家庭面對經濟困境並非虛言，他開始明白以往所得到的並非必然，懂得「珍惜」的</a:t>
            </a:r>
            <a:r>
              <a:rPr lang="zh-TW" altLang="en-US" dirty="0" smtClean="0"/>
              <a:t>重要。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片中</a:t>
            </a:r>
            <a:r>
              <a:rPr lang="zh-TW" altLang="en-US" dirty="0" smtClean="0"/>
              <a:t>主角（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）藉著</a:t>
            </a:r>
            <a:r>
              <a:rPr lang="zh-TW" altLang="en-US" dirty="0" smtClean="0"/>
              <a:t>「同理心」，懂得以父母角度出發，為父母著想，更明白父母的</a:t>
            </a:r>
            <a:r>
              <a:rPr lang="zh-TW" altLang="en-US" dirty="0" smtClean="0"/>
              <a:t>偉大；（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）感恩父母對自己的愛和無微不至</a:t>
            </a:r>
            <a:r>
              <a:rPr lang="zh-TW" altLang="en-US" dirty="0" smtClean="0"/>
              <a:t>的照顧</a:t>
            </a:r>
            <a:r>
              <a:rPr lang="zh-TW" altLang="en-US" dirty="0" smtClean="0"/>
              <a:t>，父母的愛其實</a:t>
            </a:r>
            <a:r>
              <a:rPr lang="zh-TW" altLang="en-US" dirty="0" smtClean="0"/>
              <a:t>一直常存在他身邊，這是他最需要「珍惜」的地方，亦是令活</a:t>
            </a:r>
            <a:r>
              <a:rPr lang="zh-TW" altLang="en-US" dirty="0" smtClean="0"/>
              <a:t>得滿足快樂</a:t>
            </a:r>
            <a:r>
              <a:rPr lang="zh-TW" altLang="en-US" dirty="0" smtClean="0"/>
              <a:t>的地方！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CE6A-3F95-4544-8DCA-3F4915256493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984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反思問題：</a:t>
            </a:r>
            <a:endParaRPr lang="en-US" altLang="zh-TW" dirty="0" smtClean="0"/>
          </a:p>
          <a:p>
            <a:r>
              <a:rPr lang="zh-TW" altLang="en-US" dirty="0" smtClean="0"/>
              <a:t>觀看</a:t>
            </a:r>
            <a:r>
              <a:rPr lang="zh-TW" altLang="en-US" dirty="0" smtClean="0"/>
              <a:t>影片的故事後</a:t>
            </a:r>
            <a:r>
              <a:rPr lang="zh-TW" altLang="en-US" dirty="0" smtClean="0"/>
              <a:t>，讓學生再</a:t>
            </a:r>
            <a:r>
              <a:rPr lang="zh-TW" altLang="en-US" dirty="0" smtClean="0"/>
              <a:t>一次反</a:t>
            </a:r>
            <a:r>
              <a:rPr lang="zh-TW" altLang="en-US" dirty="0" smtClean="0"/>
              <a:t>思和選擇在</a:t>
            </a:r>
            <a:r>
              <a:rPr lang="zh-TW" altLang="en-US" dirty="0" smtClean="0"/>
              <a:t>人生中最珍貴的東西</a:t>
            </a:r>
            <a:r>
              <a:rPr lang="zh-TW" altLang="en-US" dirty="0" smtClean="0"/>
              <a:t>，並</a:t>
            </a:r>
            <a:r>
              <a:rPr lang="zh-TW" altLang="en-US" dirty="0" smtClean="0"/>
              <a:t>說出原因。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教師錦囊：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學生</a:t>
            </a:r>
            <a:r>
              <a:rPr lang="zh-TW" altLang="en-US" dirty="0" smtClean="0"/>
              <a:t>作出任何抉擇，並沒有對錯之分，只是呈現每位學生的價值取態</a:t>
            </a:r>
            <a:r>
              <a:rPr lang="zh-TW" altLang="en-US" dirty="0" smtClean="0"/>
              <a:t>不同。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教師應協助學生辨識當中的價值觀，並作適當引導。例如：學生過份著重物質，應讓學生反思物質是否能為自己帶來真正的心靈滿足？金錢物質又能否換取健康和家人／自己／寵物的生命？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教師總結：學生</a:t>
            </a:r>
            <a:r>
              <a:rPr lang="zh-TW" altLang="en-US" dirty="0" smtClean="0"/>
              <a:t>需要懂得珍惜所選擇的東西，明白現時擁有的並非理所當然，需要付出努力，好好</a:t>
            </a:r>
            <a:r>
              <a:rPr lang="zh-TW" altLang="en-US" dirty="0" smtClean="0"/>
              <a:t>愛惜所擁有的一切。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CE6A-3F95-4544-8DCA-3F4915256493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152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可參閱「我的行動承諾」手冊（校本版）</a:t>
            </a:r>
            <a:r>
              <a:rPr lang="en-US" altLang="zh-TW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https://www.edb.gov.hk/attachment/tc/curriculum-development/4-key-tasks/moral-civic/mpd2019/2021_update/MPA%20Handbook2021_Clean.docx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CE6A-3F95-4544-8DCA-3F4915256493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36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099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424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776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648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73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35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924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022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860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954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8D32-F74C-4E91-B310-612A8D6251EE}" type="datetimeFigureOut">
              <a:rPr lang="zh-HK" altLang="en-US" smtClean="0"/>
              <a:t>9/2/2023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D75DC-0E20-44BA-8949-2B00EB408C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496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dirty="0" smtClean="0"/>
              <a:t>Edit Master text styles</a:t>
            </a:r>
          </a:p>
          <a:p>
            <a:pPr lvl="1"/>
            <a:r>
              <a:rPr lang="en-US" altLang="zh-HK" dirty="0" smtClean="0"/>
              <a:t>Second level</a:t>
            </a:r>
          </a:p>
          <a:p>
            <a:pPr lvl="2"/>
            <a:r>
              <a:rPr lang="en-US" altLang="zh-HK" dirty="0" smtClean="0"/>
              <a:t>Third level</a:t>
            </a:r>
          </a:p>
          <a:p>
            <a:pPr lvl="3"/>
            <a:r>
              <a:rPr lang="en-US" altLang="zh-HK" dirty="0" smtClean="0"/>
              <a:t>Fourth level</a:t>
            </a:r>
          </a:p>
          <a:p>
            <a:pPr lvl="4"/>
            <a:r>
              <a:rPr lang="en-US" altLang="zh-HK" dirty="0" smtClean="0"/>
              <a:t>Fifth level</a:t>
            </a:r>
            <a:endParaRPr lang="zh-HK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1BE8D32-F74C-4E91-B310-612A8D6251EE}" type="datetimeFigureOut">
              <a:rPr lang="zh-HK" altLang="en-US" smtClean="0"/>
              <a:pPr/>
              <a:t>9/2/2023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39D75DC-0E20-44BA-8949-2B00EB408C6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202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db.gov.hk/attachment/tc/curriculum-development/4-key-tasks/moral-civic/Comic/5_TeachingNot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db.gov.hk/tc/curriculum-development/4-key-tasks/moral-civic/mpd2019/MPA_Letsdoit/Letsdoi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usUetHpWck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db.gov.hk/attachment/tc/curriculum-development/4-key-tasks/moral-civic/Comic/5_Comic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0" y="52029"/>
            <a:ext cx="7048500" cy="1702480"/>
          </a:xfrm>
        </p:spPr>
        <p:txBody>
          <a:bodyPr>
            <a:normAutofit/>
          </a:bodyPr>
          <a:lstStyle/>
          <a:p>
            <a:r>
              <a:rPr lang="zh-TW" altLang="en-US" sz="8800" dirty="0" smtClean="0"/>
              <a:t>珍愛</a:t>
            </a:r>
            <a:endParaRPr lang="zh-HK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3505889"/>
            <a:ext cx="11653157" cy="3189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699" y="90326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</a:t>
            </a:r>
          </a:p>
          <a:p>
            <a:r>
              <a:rPr lang="zh-TW" altLang="en-US" sz="3200" b="1" dirty="0" smtClean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高小至初中</a:t>
            </a:r>
            <a:endParaRPr lang="zh-TW" altLang="en-US" sz="32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32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3200" b="1" dirty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德育、公民及國民教育組製作</a:t>
            </a:r>
            <a:endParaRPr lang="en-US" altLang="zh-TW" sz="32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en-US" altLang="zh-TW" sz="3200" b="1" dirty="0" smtClean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2023</a:t>
            </a:r>
            <a:r>
              <a:rPr lang="zh-TW" altLang="en-US" sz="3200" b="1" dirty="0" smtClean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3200" b="1" dirty="0" smtClean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</a:t>
            </a:r>
            <a:r>
              <a:rPr lang="zh-TW" altLang="en-US" sz="3200" b="1" dirty="0" smtClean="0">
                <a:ln w="10160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32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1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相關資源：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405"/>
            <a:ext cx="6447503" cy="4351338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教育局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價值觀教育漫畫資源 </a:t>
            </a:r>
            <a:r>
              <a:rPr lang="en-US" altLang="zh-TW" b="1" dirty="0" smtClean="0"/>
              <a:t>- </a:t>
            </a:r>
            <a:r>
              <a:rPr lang="zh-TW" altLang="en-US" b="1" dirty="0" smtClean="0"/>
              <a:t>教師錦囊</a:t>
            </a:r>
            <a:r>
              <a:rPr lang="en-US" altLang="zh-HK" sz="2800" dirty="0" smtClean="0">
                <a:hlinkClick r:id="rId2"/>
              </a:rPr>
              <a:t>https://www.edb.gov.hk/attachment/tc/curriculum-development/4-key-tasks/moral-civic/Comic/5_TeachingNote.pdf</a:t>
            </a:r>
            <a:r>
              <a:rPr lang="en-US" altLang="zh-HK" sz="2800" dirty="0" smtClean="0"/>
              <a:t>  </a:t>
            </a:r>
            <a:endParaRPr lang="zh-HK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403" t="13937" r="16774" b="6225"/>
          <a:stretch/>
        </p:blipFill>
        <p:spPr>
          <a:xfrm>
            <a:off x="7784354" y="589934"/>
            <a:ext cx="3925865" cy="58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1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相關資源：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405"/>
            <a:ext cx="11353800" cy="4351338"/>
          </a:xfrm>
        </p:spPr>
        <p:txBody>
          <a:bodyPr>
            <a:normAutofit/>
          </a:bodyPr>
          <a:lstStyle/>
          <a:p>
            <a:r>
              <a:rPr lang="zh-TW" altLang="en-US" b="1" dirty="0"/>
              <a:t>教育局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sz="3600" b="1" dirty="0" smtClean="0"/>
              <a:t>「我的行動承諾：全校</a:t>
            </a:r>
            <a:r>
              <a:rPr lang="en-US" altLang="zh-TW" sz="3600" b="1" dirty="0" smtClean="0"/>
              <a:t>『</a:t>
            </a:r>
            <a:r>
              <a:rPr lang="zh-TW" altLang="en-US" sz="3600" b="1" dirty="0" smtClean="0"/>
              <a:t>動</a:t>
            </a:r>
            <a:r>
              <a:rPr lang="en-US" altLang="zh-TW" sz="3600" b="1" dirty="0" smtClean="0"/>
              <a:t>』</a:t>
            </a:r>
            <a:r>
              <a:rPr lang="zh-TW" altLang="en-US" sz="3600" b="1" dirty="0" smtClean="0"/>
              <a:t>起來」校本獎勵計劃</a:t>
            </a:r>
            <a:r>
              <a:rPr lang="en-US" altLang="zh-HK" sz="2800" dirty="0" smtClean="0">
                <a:hlinkClick r:id="rId2"/>
              </a:rPr>
              <a:t>https://www.edb.gov.hk/tc/curriculum-development/4-key-tasks/moral-civic/mpd2019/MPA_Letsdoit/Letsdoit.html</a:t>
            </a:r>
            <a:r>
              <a:rPr lang="en-US" altLang="zh-HK" sz="2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597" t="28150" r="19919" b="30116"/>
          <a:stretch/>
        </p:blipFill>
        <p:spPr>
          <a:xfrm>
            <a:off x="3905116" y="4068074"/>
            <a:ext cx="4381768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學習重點</a:t>
            </a:r>
            <a:endParaRPr lang="zh-HK" altLang="en-US" dirty="0"/>
          </a:p>
        </p:txBody>
      </p:sp>
      <p:graphicFrame>
        <p:nvGraphicFramePr>
          <p:cNvPr id="4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553198"/>
              </p:ext>
            </p:extLst>
          </p:nvPr>
        </p:nvGraphicFramePr>
        <p:xfrm>
          <a:off x="838200" y="1825625"/>
          <a:ext cx="10515600" cy="4950336"/>
        </p:xfrm>
        <a:graphic>
          <a:graphicData uri="http://schemas.openxmlformats.org/drawingml/2006/table">
            <a:tbl>
              <a:tblPr/>
              <a:tblGrid>
                <a:gridCol w="2325272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8190328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活動概要：</a:t>
                      </a:r>
                      <a:r>
                        <a:rPr lang="en-US" altLang="zh-TW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800" b="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通過觀看短片及課堂活動，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讓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學生理解「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珍惜」的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意義，明白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現時擁有的並非必然，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並主動回報家人對自己的愛。</a:t>
                      </a:r>
                      <a:endParaRPr lang="zh-TW" altLang="en-US" sz="2800" b="0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培養學生懂得珍惜現時擁有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的一切。</a:t>
                      </a:r>
                      <a:endParaRPr lang="en-US" altLang="zh-TW" sz="2800" b="0" kern="1200" spc="1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教導學生以行動關愛他人，以同理心去理解別人的感受和需要。</a:t>
                      </a:r>
                      <a:endParaRPr lang="en-US" altLang="zh-TW" sz="2800" b="0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</a:t>
                      </a:r>
                      <a:endParaRPr lang="en-US" altLang="zh-TW" sz="2800" b="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同理</a:t>
                      </a:r>
                      <a:r>
                        <a:rPr lang="zh-TW" altLang="en-US" sz="2800" b="0" kern="1200" spc="1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心、關愛、珍惜</a:t>
                      </a:r>
                      <a:endParaRPr lang="zh-TW" altLang="zh-HK" sz="2800" b="0" kern="1200" spc="1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6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請選擇一項你最珍惜</a:t>
            </a:r>
            <a:r>
              <a:rPr lang="zh-TW" altLang="en-US" dirty="0" smtClean="0"/>
              <a:t>的人／事／物：</a:t>
            </a:r>
            <a:endParaRPr lang="zh-HK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90057"/>
            <a:ext cx="172354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0706" y="3624442"/>
            <a:ext cx="203132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7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endParaRPr lang="zh-HK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952" y="1505341"/>
            <a:ext cx="1723549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財富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1264" y="3270499"/>
            <a:ext cx="2749471" cy="70788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地位及權力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906" y="4205341"/>
            <a:ext cx="1210588" cy="707886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回憶</a:t>
            </a:r>
            <a:endParaRPr lang="zh-HK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6415" y="5131807"/>
            <a:ext cx="1723549" cy="10156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1410" y="2912726"/>
            <a:ext cx="1210588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2885" y="4201397"/>
            <a:ext cx="1877437" cy="1107996"/>
          </a:xfrm>
          <a:prstGeom prst="rect">
            <a:avLst/>
          </a:prstGeom>
          <a:solidFill>
            <a:srgbClr val="578BC9"/>
          </a:solidFill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3086" y="1874881"/>
            <a:ext cx="5827236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HK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私人</a:t>
            </a:r>
            <a:r>
              <a:rPr lang="zh-HK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物品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請列明：＿）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7721" y="5639639"/>
            <a:ext cx="121058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7144348" y="4470828"/>
            <a:ext cx="1210588" cy="707886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8106295" y="5639638"/>
            <a:ext cx="1723549" cy="1015663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寵物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422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反思問題：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為甚麼你</a:t>
            </a:r>
            <a:r>
              <a:rPr lang="zh-TW" altLang="en-US" dirty="0" smtClean="0"/>
              <a:t>會選擇這項</a:t>
            </a:r>
            <a:r>
              <a:rPr lang="zh-TW" altLang="en-US" dirty="0" smtClean="0"/>
              <a:t>物品，而</a:t>
            </a:r>
            <a:r>
              <a:rPr lang="zh-TW" altLang="en-US" dirty="0" smtClean="0"/>
              <a:t>不選擇其他物品呢？</a:t>
            </a:r>
            <a:endParaRPr lang="en-US" altLang="zh-TW" dirty="0" smtClean="0"/>
          </a:p>
          <a:p>
            <a:r>
              <a:rPr lang="zh-TW" altLang="en-US" dirty="0" smtClean="0"/>
              <a:t>你會如何保護及珍惜</a:t>
            </a:r>
            <a:r>
              <a:rPr lang="zh-TW" altLang="en-US" dirty="0" smtClean="0"/>
              <a:t>他／她／牠／它</a:t>
            </a:r>
            <a:r>
              <a:rPr lang="zh-TW" altLang="en-US" dirty="0" smtClean="0"/>
              <a:t>？</a:t>
            </a:r>
            <a:endParaRPr lang="zh-HK" altLang="en-US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54" y="3657599"/>
            <a:ext cx="2794419" cy="30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情境分析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039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觀看下列「小故事，大能量：感恩珍惜．積極樂觀」 短片創作比賽（中學）得獎作品，然後作相關討論分析。</a:t>
            </a:r>
            <a:endParaRPr lang="en-US" altLang="zh-TW" sz="2400" dirty="0" smtClean="0"/>
          </a:p>
          <a:p>
            <a:r>
              <a:rPr lang="zh-TW" altLang="en-US" sz="2400" dirty="0" smtClean="0"/>
              <a:t>得獎作品</a:t>
            </a:r>
            <a:r>
              <a:rPr lang="zh-TW" altLang="en-US" sz="2400" dirty="0" smtClean="0"/>
              <a:t>影片連結：</a:t>
            </a:r>
          </a:p>
          <a:p>
            <a:pPr marL="0" indent="0">
              <a:buNone/>
            </a:pPr>
            <a:r>
              <a:rPr lang="en-US" altLang="zh-HK" sz="2400" dirty="0">
                <a:hlinkClick r:id="rId2"/>
              </a:rPr>
              <a:t>https://</a:t>
            </a:r>
            <a:r>
              <a:rPr lang="en-US" altLang="zh-HK" sz="2400" dirty="0" smtClean="0">
                <a:hlinkClick r:id="rId2"/>
              </a:rPr>
              <a:t>youtu.be/usUetHpWckY</a:t>
            </a:r>
            <a:endParaRPr lang="en-US" altLang="zh-HK" sz="2400" dirty="0" smtClean="0"/>
          </a:p>
          <a:p>
            <a:pPr marL="0" indent="0">
              <a:buNone/>
            </a:pPr>
            <a:endParaRPr lang="zh-HK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145" t="15449" r="564" b="18623"/>
          <a:stretch/>
        </p:blipFill>
        <p:spPr>
          <a:xfrm>
            <a:off x="6096000" y="3473243"/>
            <a:ext cx="5762157" cy="31561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06" y="3723708"/>
            <a:ext cx="2882660" cy="28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討論問題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1686" cy="435133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片中主角為何對家人抱有埋怨的心態？</a:t>
            </a:r>
            <a:endParaRPr lang="en-US" altLang="zh-TW" dirty="0" smtClean="0"/>
          </a:p>
          <a:p>
            <a:r>
              <a:rPr lang="zh-TW" altLang="en-US" dirty="0" smtClean="0"/>
              <a:t>片中主角經歷</a:t>
            </a:r>
            <a:r>
              <a:rPr lang="zh-TW" altLang="en-US" dirty="0" smtClean="0"/>
              <a:t>了甚麼事情</a:t>
            </a:r>
            <a:r>
              <a:rPr lang="zh-TW" altLang="en-US" dirty="0" smtClean="0"/>
              <a:t>，令他開始明白「珍惜」的重要？</a:t>
            </a:r>
            <a:endParaRPr lang="en-US" altLang="zh-TW" dirty="0" smtClean="0"/>
          </a:p>
          <a:p>
            <a:r>
              <a:rPr lang="zh-TW" altLang="en-US" dirty="0" smtClean="0"/>
              <a:t>最後，片中主角如何令自己活</a:t>
            </a:r>
            <a:r>
              <a:rPr lang="zh-TW" altLang="en-US" dirty="0" smtClean="0"/>
              <a:t>得滿足快樂</a:t>
            </a:r>
            <a:r>
              <a:rPr lang="zh-TW" altLang="en-US" dirty="0" smtClean="0"/>
              <a:t>？</a:t>
            </a:r>
            <a:endParaRPr lang="en-US" altLang="zh-TW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62" t="15751" r="1290" b="15600"/>
          <a:stretch/>
        </p:blipFill>
        <p:spPr>
          <a:xfrm>
            <a:off x="7249886" y="457678"/>
            <a:ext cx="4784799" cy="2735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5146" b="16204"/>
          <a:stretch/>
        </p:blipFill>
        <p:spPr>
          <a:xfrm>
            <a:off x="7249886" y="3549181"/>
            <a:ext cx="4784799" cy="26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反思問題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假如人生安排你只能擁有其中一項東西，你會如何抉擇？</a:t>
            </a:r>
            <a:endParaRPr lang="zh-HK" altLang="en-US" dirty="0"/>
          </a:p>
        </p:txBody>
      </p:sp>
      <p:pic>
        <p:nvPicPr>
          <p:cNvPr id="6" name="Picture 5" descr="Dancers 2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984" y1="33522" x2="13984" y2="33522"/>
                        <a14:foregroundMark x1="12033" y1="61394" x2="12033" y2="61394"/>
                        <a14:foregroundMark x1="65366" y1="60264" x2="65366" y2="60264"/>
                        <a14:foregroundMark x1="43902" y1="12806" x2="43902" y2="12806"/>
                        <a14:foregroundMark x1="29919" y1="32392" x2="29919" y2="32392"/>
                        <a14:foregroundMark x1="32520" y1="12429" x2="32520" y2="12429"/>
                        <a14:foregroundMark x1="50407" y1="8286" x2="50407" y2="8286"/>
                        <a14:foregroundMark x1="15772" y1="61017" x2="15772" y2="61017"/>
                        <a14:foregroundMark x1="15935" y1="54049" x2="15935" y2="54049"/>
                        <a14:foregroundMark x1="15610" y1="38041" x2="15610" y2="38041"/>
                        <a14:foregroundMark x1="23089" y1="65725" x2="23089" y2="65725"/>
                        <a14:foregroundMark x1="23089" y1="74200" x2="23089" y2="74200"/>
                        <a14:foregroundMark x1="16585" y1="44821" x2="16585" y2="44821"/>
                        <a14:foregroundMark x1="45691" y1="19397" x2="45691" y2="19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0614"/>
            <a:ext cx="2400946" cy="2073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238" y="5890412"/>
            <a:ext cx="2497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終身伴侶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 descr="Boy Child Happy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44" y="3087675"/>
            <a:ext cx="1919415" cy="164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36145" y="48359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9" descr="Download Banknote Painted Money Illustration Hand Banknotes Cartoon HQ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90" y="4277532"/>
            <a:ext cx="2431804" cy="2431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3286" y="400129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財富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 descr="Download Text Symbol Question Drawing Mark Free Download PNG HQ HQ PNG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24" y="3095962"/>
            <a:ext cx="2940774" cy="16349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20705" y="48359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342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延伸活動：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「珍惜」行動方案</a:t>
            </a:r>
            <a:endParaRPr lang="zh-HK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2400302"/>
            <a:ext cx="523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設計及撰寫一份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字的「珍惜」行動方案，列出如何實踐「珍惜」的行動承諾。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Content Placeholder 6" descr="Live Long and Prosper...: A Report on Report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82" y="3600631"/>
            <a:ext cx="4467428" cy="3485685"/>
          </a:xfrm>
        </p:spPr>
      </p:pic>
      <p:pic>
        <p:nvPicPr>
          <p:cNvPr id="8" name="Picture 7" descr="Image vectorielle gratuite: Liste, Case, Vérifié, Tique, Note - Imag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16" y="1130475"/>
            <a:ext cx="3614477" cy="44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8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延伸閱讀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0530" cy="4351338"/>
          </a:xfrm>
        </p:spPr>
        <p:txBody>
          <a:bodyPr/>
          <a:lstStyle/>
          <a:p>
            <a:r>
              <a:rPr lang="zh-TW" altLang="en-US" sz="4000" b="1" dirty="0" smtClean="0"/>
              <a:t>教育局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價值觀教育漫畫資源 </a:t>
            </a:r>
            <a:r>
              <a:rPr lang="en-US" altLang="zh-TW" sz="4000" b="1" dirty="0" smtClean="0"/>
              <a:t>-《</a:t>
            </a:r>
            <a:r>
              <a:rPr lang="zh-TW" altLang="en-US" sz="4000" b="1" dirty="0" smtClean="0"/>
              <a:t>單元五：感恩珍惜</a:t>
            </a:r>
            <a:r>
              <a:rPr lang="en-US" altLang="zh-TW" sz="4000" b="1" dirty="0" smtClean="0"/>
              <a:t>》</a:t>
            </a:r>
            <a:r>
              <a:rPr lang="en-US" altLang="zh-HK" sz="2800" dirty="0" smtClean="0">
                <a:hlinkClick r:id="rId2"/>
              </a:rPr>
              <a:t>https://www.edb.gov.hk/attachment/tc/curriculum-development/4-key-tasks/moral-civic/Comic/5_Comic.pdf</a:t>
            </a:r>
            <a:r>
              <a:rPr lang="en-US" altLang="zh-HK" sz="2800" dirty="0" smtClean="0"/>
              <a:t> </a:t>
            </a:r>
            <a:endParaRPr lang="zh-HK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371" t="18775" r="18952" b="12273"/>
          <a:stretch/>
        </p:blipFill>
        <p:spPr>
          <a:xfrm>
            <a:off x="7322962" y="365125"/>
            <a:ext cx="4328263" cy="60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719</Words>
  <Application>Microsoft Office PowerPoint</Application>
  <PresentationFormat>寬螢幕</PresentationFormat>
  <Paragraphs>70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新細明體</vt:lpstr>
      <vt:lpstr>Arial</vt:lpstr>
      <vt:lpstr>Calibri</vt:lpstr>
      <vt:lpstr>Office Theme</vt:lpstr>
      <vt:lpstr>珍愛</vt:lpstr>
      <vt:lpstr>學習重點</vt:lpstr>
      <vt:lpstr>請選擇一項你最珍惜的人／事／物：</vt:lpstr>
      <vt:lpstr>反思問題：</vt:lpstr>
      <vt:lpstr>情境分析</vt:lpstr>
      <vt:lpstr>討論問題</vt:lpstr>
      <vt:lpstr>反思問題</vt:lpstr>
      <vt:lpstr>延伸活動： 「珍惜」行動方案</vt:lpstr>
      <vt:lpstr>延伸閱讀</vt:lpstr>
      <vt:lpstr>相關資源：</vt:lpstr>
      <vt:lpstr>相關資源：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YUEN, Chi-tung</dc:creator>
  <cp:lastModifiedBy>CHOW, Angela</cp:lastModifiedBy>
  <cp:revision>47</cp:revision>
  <dcterms:created xsi:type="dcterms:W3CDTF">2022-09-27T04:24:26Z</dcterms:created>
  <dcterms:modified xsi:type="dcterms:W3CDTF">2023-02-08T16:44:55Z</dcterms:modified>
</cp:coreProperties>
</file>