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56" r:id="rId2"/>
    <p:sldId id="266" r:id="rId3"/>
    <p:sldId id="270" r:id="rId4"/>
    <p:sldId id="273" r:id="rId5"/>
    <p:sldId id="274" r:id="rId6"/>
    <p:sldId id="263" r:id="rId7"/>
    <p:sldId id="268" r:id="rId8"/>
    <p:sldId id="264" r:id="rId9"/>
    <p:sldId id="265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84" autoAdjust="0"/>
  </p:normalViewPr>
  <p:slideViewPr>
    <p:cSldViewPr snapToGrid="0">
      <p:cViewPr varScale="1">
        <p:scale>
          <a:sx n="58" d="100"/>
          <a:sy n="58" d="100"/>
        </p:scale>
        <p:origin x="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FB090-E17F-4310-8A6A-8D995F3A5B2B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1D53-A737-4271-A3D3-F83297DDD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16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621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教師帶領討論時，可以讓學生投票（如現場舉手投票或運用電子學習工具投票）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教師可邀請學生就各事例表達意見，建議教師運用板書或其他形式，記錄學生發言的重點，尤其一些與「團結」有關的重要概念（可詳見下一頁的簡報）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教師在引導學生思考時，可盡量減少直接講解，只適時追問及紀記錄，容許學生充份表達意見，以了解他們對團結精神的理解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49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教師可按學生表達的意見，歸納重點，並引導學生正確地理解團結的價值觀的內涵：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事例一，不能稱之為團結。因為這只是結黨營私，團結的目標應該是共同維護整體福祉而非謀取私利。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事例二，最能體現團結。因為結民努力游說同學，而不是強迫。最終同學願意放棄一些時間，為著團體的共同目標參加練習。</a:t>
            </a:r>
            <a:endParaRPr lang="en-US" altLang="zh-TW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事例三，不能展現團結的可貴。因為結民沒有真正聆聽和尊重所有成員的意見，這只是表面的劃一，不是團結。</a:t>
            </a:r>
            <a:endParaRPr lang="en-US" altLang="zh-TW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教師可參考簡報的內容，或按班上的討論情況和結果、學生的學習需要修訂內容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教師宜按學生的回應歸納重點，增加學生的擁有感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最後，重申團結的價值觀絕對不是「利用群眾以達至個人目的」，也不要認為「為了團結一定要犧牲小眾的需要和意願」。如何在個人與群性是需求和利益之間取得平衡，是學生成長時需要學習和思考的課題。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以上文字解說為參考了不同字典對「團」、「結」兩字字源解釋而整理成符合本教學設計的簡化版本，僅取用適合本教學活動的意思。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專業判斷，參考相關的學術著作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</a:t>
            </a:r>
            <a:r>
              <a:rPr lang="zh-TW" altLang="en-US" dirty="0" smtClean="0"/>
              <a:t>補充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，以加強教學內容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55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在開放討論的環節，教師可引導學生代入角色，從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藺相如和牛僧孺的身份思考。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教師可以以下提問促進學生思考：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廉頗藺相如列傳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藺相如明明沒有做錯，但卻遭到廉頗的不友善回應，如果你是藺相如，會有甚麼感受？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藺相如屢次退卻秦國入侵，目的是為了國家的顏面／國民的福祉，還是為了個人的名聲？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如果廉頗、藺相如之間發生衝突，會為趙國帶來甚麼影響？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既然藺相如重視的是國家的安危，他應該作出怎樣的回應，才能避免與廉頗的衝突？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j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 smtClean="0">
                <a:effectLst/>
              </a:rPr>
              <a:t>唐朝牛李黨爭的故事</a:t>
            </a:r>
            <a:endParaRPr lang="en-US" altLang="zh-TW" sz="1200" dirty="0" smtClean="0">
              <a:effectLst/>
              <a:latin typeface="Times New Roman" panose="02020603050405020304" pitchFamily="18" charset="0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面對外族的入侵，國家最需要的是甚麼？（強大的軍隊？團結一致抵抗外敵？）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假如國家的土地落在外族的手上，會對國家和人民產生甚麼影響？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國家面臨大難，作為官員的應該持守甚麼的價值觀和態度？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56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在開放討論的環節，教師可引導學生代入角色，從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j-ea"/>
                <a:ea typeface="+mn-ea"/>
                <a:cs typeface="+mn-cs"/>
              </a:rPr>
              <a:t>藺相如和牛僧孺的身份思考。</a:t>
            </a:r>
            <a:endParaRPr lang="en-US" altLang="zh-TW" dirty="0" smtClean="0"/>
          </a:p>
          <a:p>
            <a:r>
              <a:rPr lang="zh-TW" altLang="en-US" dirty="0" smtClean="0"/>
              <a:t>其後，教師可以引導學生，判別兩位歷史人物的行為背後的「價值觀」：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 smtClean="0">
                <a:effectLst/>
              </a:rPr>
              <a:t>〈廉頗藺相如列傳〉</a:t>
            </a:r>
            <a:endParaRPr lang="en-US" altLang="zh-TW" sz="1200" dirty="0" smtClean="0">
              <a:effectLst/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effectLst/>
              </a:rPr>
              <a:t>藺相如深諳團結的重要，明白自己和廉頗將軍對於趙國而言，都是十分重要的臣子。假如兩人相爭，將不利於政府的團結，不利於國家的穩定。因此，他以謙遜有禮的方式避讓廉頗將軍。故事的後續發展，是廉頗知道了藺相如的胸襟和視野，自慚不己，向藺相如負荊請罪，冰釋前嫌，共同匡扶趙國君主。由此可見，藺相如能夠把大義和公利為先，「先國家之急而後私仇」，有利於國家的團結和發展。</a:t>
            </a:r>
            <a:endParaRPr lang="en-US" altLang="zh-TW" sz="120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dirty="0" smtClean="0">
                <a:effectLst/>
              </a:rPr>
              <a:t>唐朝牛李黨爭的故事</a:t>
            </a:r>
            <a:endParaRPr lang="en-US" altLang="zh-TW" sz="1200" dirty="0" smtClean="0">
              <a:effectLst/>
              <a:latin typeface="Times New Roman" panose="02020603050405020304" pitchFamily="18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effectLst/>
              </a:rPr>
              <a:t>牛僧孺卻是短視和胸襟狹隘，為了個人權力和利益而棄國家大義和萬民福祉於不顧。唐末的牛李黨爭，令國家的政府中樞黨派分裂，朝中臣子在議政時反而「先私仇而後國家之急」。個案中的例子可見，黨爭令唐朝失去了維州這片土地，損害了國家領土主權和邊境國防安全。故事後續的發展，是牛李黨爭一直延續近四十年，唐文宗曾有「去河北賊易（即是藩鎮），去朝廷朋黨難」的感慨，因為黨爭往往愈陷愈深，分裂、仇視和敵對滋長，最終令唐末人材凋零，政治腐敗。可見，撕裂分化很多時都會蔓延，不限於一人一地、一時一事，如未能團結一致，將不利管治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53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教師可按校本情況和學生的學習需要，選用部份作為解說重點。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72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教師可按校本情況和學生的學習需要，選用部份作為解說重點。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65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這活動可作為總結，亦可放在中間，或是放在課堂開首，按教師的課堂規劃可靈活施教。如認為不適合校本或班本需要，亦可略去。</a:t>
            </a:r>
            <a:endParaRPr lang="en-US" altLang="zh-TW" dirty="0" smtClean="0"/>
          </a:p>
          <a:p>
            <a:r>
              <a:rPr lang="zh-TW" altLang="en-US" dirty="0" smtClean="0"/>
              <a:t>教師在進行活動時，宜提點和觀察學生是否合適地和身邊的同學接觸，包括留意性別、同學關係、個別差異、身體狀況等。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活動的旨意為讓學生感受到「群」和「爭」所牽引的感受。因為課堂以討論、分析等理性學習經歷為主，可考慮加入活動和情感元素，多元化地鞏固學習成果。</a:t>
            </a:r>
            <a:endParaRPr lang="en-US" altLang="zh-TW" dirty="0" smtClean="0"/>
          </a:p>
          <a:p>
            <a:r>
              <a:rPr lang="zh-TW" altLang="en-US" dirty="0" smtClean="0"/>
              <a:t>活動的重點需要教師引導學生分享感受，例如握手可能感到溫暖、溫柔、友善、滿足、和諧、安全、連繫等正向的感受；而拳頭相抵，可能會出現競爭、痛楚、不適、冰冷、強硬、對抗、敵視等負面的感受。</a:t>
            </a:r>
            <a:endParaRPr lang="en-US" altLang="zh-TW" dirty="0" smtClean="0"/>
          </a:p>
          <a:p>
            <a:endParaRPr lang="en-US" dirty="0" smtClean="0"/>
          </a:p>
          <a:p>
            <a:r>
              <a:rPr lang="zh-TW" altLang="en-US" dirty="0" smtClean="0"/>
              <a:t>總結：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人和人的關係：學生應多俾出友誼之手，與人建立友善的關係，增加合作和連繫，減少對抗和矛盾。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人和群體的關係：學生在群體中，有時需要考慮群體福祉為先，為追求共同目標而付出和努力，但別忘了同時要尊重自己和他人的需要。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群體和群體的關係：學生必然會身處於不同群體，群體間應該為彼此更高的福祉而努力，不能結黨營私，不可利用群眾以謀取個人利益。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1D53-A737-4271-A3D3-F83297DDDE3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45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60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8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015" r="1303"/>
          <a:stretch/>
        </p:blipFill>
        <p:spPr>
          <a:xfrm>
            <a:off x="-48683" y="-27384"/>
            <a:ext cx="12289365" cy="688538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12/4/2024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41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7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0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2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0AE5-9E70-4C95-8BEE-9B94D82B073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AF52FB-70CC-4402-87C3-45CF21D4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559117"/>
            <a:ext cx="8915399" cy="2262781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矜而不爭，群而不黨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1577" y="41830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zh-TW" altLang="en-US" b="1" dirty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價值觀教育</a:t>
            </a:r>
          </a:p>
          <a:p>
            <a:pPr defTabSz="685800"/>
            <a:r>
              <a:rPr lang="zh-TW" altLang="en-US" b="1" dirty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初中至高中</a:t>
            </a:r>
          </a:p>
          <a:p>
            <a:pPr defTabSz="685800"/>
            <a:r>
              <a:rPr lang="zh-TW" altLang="en-US" b="1" dirty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</a:p>
          <a:p>
            <a:pPr defTabSz="685800"/>
            <a:r>
              <a:rPr lang="zh-TW" altLang="en-US" b="1" dirty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德育、公民及國民教育組製作</a:t>
            </a:r>
          </a:p>
          <a:p>
            <a:pPr defTabSz="685800"/>
            <a:r>
              <a:rPr lang="en-US" altLang="zh-TW" b="1" dirty="0" smtClean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2024</a:t>
            </a:r>
            <a:r>
              <a:rPr lang="zh-TW" altLang="en-US" b="1" dirty="0" smtClean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 smtClean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b="1" dirty="0" smtClean="0">
                <a:ln w="0"/>
                <a:latin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zh-TW" altLang="en-US" b="1" dirty="0">
              <a:ln w="0"/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0433" y="-771855"/>
            <a:ext cx="8915399" cy="3117040"/>
          </a:xfrm>
        </p:spPr>
        <p:txBody>
          <a:bodyPr/>
          <a:lstStyle/>
          <a:p>
            <a:r>
              <a:rPr lang="zh-TW" altLang="en-US" dirty="0" smtClean="0"/>
              <a:t>小活動：「群」和「爭」的</a:t>
            </a:r>
            <a:r>
              <a:rPr lang="zh-TW" altLang="en-US" b="1" u="sng" dirty="0" smtClean="0">
                <a:solidFill>
                  <a:schemeClr val="accent2">
                    <a:lumMod val="75000"/>
                  </a:schemeClr>
                </a:solidFill>
              </a:rPr>
              <a:t>感受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59568" y="1037944"/>
            <a:ext cx="10034337" cy="155586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</a:rPr>
              <a:t>體驗一：和身邊的同學輕柔地握手５秒，你有何感受？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</a:rPr>
              <a:t>體驗二：用拳頭和同學的拳頭，稍稍用力互相抵抗５秒，你有何感受？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85" y="2593808"/>
            <a:ext cx="7909493" cy="3794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文字方塊 6"/>
          <p:cNvSpPr txBox="1"/>
          <p:nvPr/>
        </p:nvSpPr>
        <p:spPr>
          <a:xfrm>
            <a:off x="8625904" y="6375780"/>
            <a:ext cx="222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圖片來源：</a:t>
            </a:r>
            <a:r>
              <a:rPr lang="en-US" altLang="zh-TW" sz="1100" dirty="0" err="1" smtClean="0"/>
              <a:t>Canva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20318"/>
              </p:ext>
            </p:extLst>
          </p:nvPr>
        </p:nvGraphicFramePr>
        <p:xfrm>
          <a:off x="1753947" y="1481737"/>
          <a:ext cx="8774574" cy="4213287"/>
        </p:xfrm>
        <a:graphic>
          <a:graphicData uri="http://schemas.openxmlformats.org/drawingml/2006/table">
            <a:tbl>
              <a:tblPr/>
              <a:tblGrid>
                <a:gridCol w="1872193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90238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81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透過活動和個案分析及討論，讓學生反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思人與人的關係、人與群體的關係及各人在團體中的角色，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引導他們認識及理解中華文化中「群而不黨」和「和而不同」的重要概念，鼓勵他們為群體的福祉付出。</a:t>
                      </a:r>
                      <a:endParaRPr lang="en-US" altLang="zh-HK" sz="2400" b="0" kern="1200" spc="1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33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學習目標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能以理性看待事物，明白團結的意義和重要。</a:t>
                      </a:r>
                      <a:endParaRPr lang="en-US" altLang="zh-TW" sz="2400" b="0" kern="1200" spc="1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能理解「群」和「黨」的分別。</a:t>
                      </a:r>
                      <a:endParaRPr lang="en-US" altLang="zh-TW" sz="2400" b="0" kern="1200" spc="1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能包容不同意見，共同為群體福祉努力。</a:t>
                      </a:r>
                      <a:endParaRPr lang="en-US" altLang="zh-TW" sz="2400" b="0" kern="1200" spc="10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79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r>
                        <a:rPr lang="en-US" altLang="zh-TW" sz="2400" b="0" spc="1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0" spc="1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0" spc="1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團結、國民身份認同、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同理心</a:t>
                      </a:r>
                      <a:endParaRPr lang="zh-TW" altLang="zh-HK" sz="2400" b="0" kern="1200" spc="10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1753947" y="661448"/>
            <a:ext cx="260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1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600" spc="1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2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4698" y="647362"/>
            <a:ext cx="10647302" cy="96405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個案討論：甚麼才是「團結」？我們為何需要群體？</a:t>
            </a:r>
            <a:endParaRPr 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9865"/>
              </p:ext>
            </p:extLst>
          </p:nvPr>
        </p:nvGraphicFramePr>
        <p:xfrm>
          <a:off x="565485" y="2338138"/>
          <a:ext cx="11237495" cy="369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758">
                  <a:extLst>
                    <a:ext uri="{9D8B030D-6E8A-4147-A177-3AD203B41FA5}">
                      <a16:colId xmlns:a16="http://schemas.microsoft.com/office/drawing/2014/main" val="3782665303"/>
                    </a:ext>
                  </a:extLst>
                </a:gridCol>
                <a:gridCol w="3773905">
                  <a:extLst>
                    <a:ext uri="{9D8B030D-6E8A-4147-A177-3AD203B41FA5}">
                      <a16:colId xmlns:a16="http://schemas.microsoft.com/office/drawing/2014/main" val="2869219339"/>
                    </a:ext>
                  </a:extLst>
                </a:gridCol>
                <a:gridCol w="3745832">
                  <a:extLst>
                    <a:ext uri="{9D8B030D-6E8A-4147-A177-3AD203B41FA5}">
                      <a16:colId xmlns:a16="http://schemas.microsoft.com/office/drawing/2014/main" val="2257242650"/>
                    </a:ext>
                  </a:extLst>
                </a:gridCol>
              </a:tblGrid>
              <a:tr h="40506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事例一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事例二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事例三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7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結民和班會幹事挪用班會經費去看電影、吃大餐。面對同學的指責時，他們</a:t>
                      </a:r>
                      <a:r>
                        <a:rPr lang="zh-TW" altLang="en-US" sz="2400" b="1" u="sng" dirty="0" smtClean="0"/>
                        <a:t>團結一致</a:t>
                      </a:r>
                      <a:r>
                        <a:rPr lang="zh-TW" altLang="en-US" sz="2400" b="0" dirty="0" smtClean="0"/>
                        <a:t>，互相</a:t>
                      </a:r>
                      <a:r>
                        <a:rPr lang="zh-TW" altLang="en-US" sz="2400" dirty="0" smtClean="0"/>
                        <a:t>隱瞞證據，一同反駁指控，成功為自己的行為辯護。其後，愈來愈多同學加入他們的活動，令團隊壯大。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結民知道陸運會即將來臨，</a:t>
                      </a:r>
                      <a:r>
                        <a:rPr lang="zh-TW" altLang="en-US" sz="2400" smtClean="0"/>
                        <a:t>他希望同學能</a:t>
                      </a:r>
                      <a:r>
                        <a:rPr lang="zh-TW" altLang="en-US" sz="2400" dirty="0" smtClean="0"/>
                        <a:t>組成啦啦隊，為班內的健兒打氣。</a:t>
                      </a:r>
                      <a:r>
                        <a:rPr lang="zh-TW" altLang="en-US" sz="2400" smtClean="0"/>
                        <a:t>雖然有同學不</a:t>
                      </a:r>
                      <a:r>
                        <a:rPr lang="zh-TW" altLang="en-US" sz="2400" dirty="0" smtClean="0"/>
                        <a:t>願意，但結民努力游說他們，動之以情，最後大家都願意</a:t>
                      </a:r>
                      <a:r>
                        <a:rPr lang="zh-TW" altLang="en-US" sz="2400" b="1" u="sng" dirty="0" smtClean="0"/>
                        <a:t>團結合作</a:t>
                      </a:r>
                      <a:r>
                        <a:rPr lang="zh-TW" altLang="en-US" sz="2400" dirty="0" smtClean="0"/>
                        <a:t>，騰出時間努力練習，</a:t>
                      </a:r>
                      <a:r>
                        <a:rPr lang="zh-TW" altLang="en-US" sz="2400" smtClean="0"/>
                        <a:t>齊心為同學打氣</a:t>
                      </a:r>
                      <a:r>
                        <a:rPr lang="zh-TW" altLang="en-US" sz="2400" dirty="0" smtClean="0"/>
                        <a:t>。</a:t>
                      </a:r>
                      <a:endParaRPr lang="en-US" sz="24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結民正在主持班旅行地點的投票。他事前得知同學普遍想去離島旅行，於是在投票時刻意忽略部分同學去主題樂園的建議，只有兩個離島作選項，讓同學的投票結果保持一致，</a:t>
                      </a:r>
                      <a:r>
                        <a:rPr lang="zh-TW" altLang="en-US" sz="2400" b="1" u="sng" dirty="0" smtClean="0"/>
                        <a:t>團結眾人</a:t>
                      </a:r>
                      <a:r>
                        <a:rPr lang="zh-TW" altLang="en-US" sz="2400" dirty="0" smtClean="0"/>
                        <a:t>，終能達成共識。</a:t>
                      </a:r>
                      <a:endParaRPr lang="en-US" sz="24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6678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457201" y="1658734"/>
            <a:ext cx="11454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u="sng" dirty="0" smtClean="0">
                <a:solidFill>
                  <a:srgbClr val="002060"/>
                </a:solidFill>
              </a:rPr>
              <a:t>結民</a:t>
            </a:r>
            <a:r>
              <a:rPr lang="zh-TW" altLang="en-US" sz="2400" dirty="0" smtClean="0">
                <a:solidFill>
                  <a:srgbClr val="002060"/>
                </a:solidFill>
              </a:rPr>
              <a:t>是我們班的班會主席，你認為以下三個事例，哪一個能體現「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團結</a:t>
            </a:r>
            <a:r>
              <a:rPr lang="zh-TW" altLang="en-US" sz="2400" dirty="0" smtClean="0">
                <a:solidFill>
                  <a:srgbClr val="002060"/>
                </a:solidFill>
              </a:rPr>
              <a:t>」的價值觀？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9046" y="260196"/>
            <a:ext cx="1123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u="sng" dirty="0" smtClean="0">
                <a:solidFill>
                  <a:srgbClr val="002060"/>
                </a:solidFill>
              </a:rPr>
              <a:t>結民</a:t>
            </a:r>
            <a:r>
              <a:rPr lang="zh-TW" altLang="en-US" sz="2400" dirty="0" smtClean="0">
                <a:solidFill>
                  <a:srgbClr val="002060"/>
                </a:solidFill>
              </a:rPr>
              <a:t>是我們班的班會主席，你認為以下三個事例，哪一個能體現「團結」的價值觀？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49541" y="4382322"/>
            <a:ext cx="11237495" cy="1103243"/>
          </a:xfrm>
        </p:spPr>
        <p:txBody>
          <a:bodyPr/>
          <a:lstStyle/>
          <a:p>
            <a:r>
              <a:rPr lang="zh-TW" altLang="en-US" dirty="0" smtClean="0"/>
              <a:t>到底甚麼才是團結？我們的討論結果是 </a:t>
            </a:r>
            <a:r>
              <a:rPr lang="en-US" altLang="zh-TW" dirty="0" smtClean="0"/>
              <a:t>…..</a:t>
            </a:r>
            <a:endParaRPr lang="en-US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1134979" y="5076144"/>
            <a:ext cx="11237495" cy="1517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 smtClean="0">
                <a:solidFill>
                  <a:srgbClr val="7030A0"/>
                </a:solidFill>
              </a:rPr>
              <a:t>團結是</a:t>
            </a:r>
            <a:r>
              <a:rPr lang="zh-TW" altLang="en-US" sz="3200" dirty="0">
                <a:solidFill>
                  <a:srgbClr val="FF0000"/>
                </a:solidFill>
              </a:rPr>
              <a:t>了解各人所需、</a:t>
            </a:r>
            <a:r>
              <a:rPr lang="zh-TW" altLang="en-US" sz="3200" dirty="0" smtClean="0">
                <a:solidFill>
                  <a:srgbClr val="FF0000"/>
                </a:solidFill>
              </a:rPr>
              <a:t>追求整體福祉</a:t>
            </a:r>
            <a:r>
              <a:rPr lang="zh-TW" altLang="en-US" sz="3200" dirty="0" smtClean="0">
                <a:solidFill>
                  <a:srgbClr val="7030A0"/>
                </a:solidFill>
              </a:rPr>
              <a:t>，而非為個人利益；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團結是</a:t>
            </a:r>
            <a:r>
              <a:rPr lang="zh-TW" altLang="en-US" sz="3200" dirty="0" smtClean="0">
                <a:solidFill>
                  <a:srgbClr val="FF0000"/>
                </a:solidFill>
              </a:rPr>
              <a:t>凝聚眾人力量，邁向共同目標</a:t>
            </a:r>
            <a:r>
              <a:rPr lang="zh-TW" altLang="en-US" sz="3200" dirty="0" smtClean="0">
                <a:solidFill>
                  <a:srgbClr val="7030A0"/>
                </a:solidFill>
              </a:rPr>
              <a:t>，而非各自分散；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</a:rPr>
              <a:t>團結是</a:t>
            </a:r>
            <a:r>
              <a:rPr lang="zh-TW" altLang="en-US" sz="3200" dirty="0" smtClean="0">
                <a:solidFill>
                  <a:srgbClr val="FF0000"/>
                </a:solidFill>
              </a:rPr>
              <a:t>尋求群體共識</a:t>
            </a:r>
            <a:r>
              <a:rPr lang="zh-TW" altLang="en-US" sz="3200" dirty="0" smtClean="0">
                <a:solidFill>
                  <a:srgbClr val="7030A0"/>
                </a:solidFill>
              </a:rPr>
              <a:t>，</a:t>
            </a:r>
            <a:r>
              <a:rPr lang="zh-TW" altLang="en-US" sz="3200" dirty="0">
                <a:solidFill>
                  <a:srgbClr val="7030A0"/>
                </a:solidFill>
              </a:rPr>
              <a:t>而非迫令</a:t>
            </a:r>
            <a:r>
              <a:rPr lang="zh-TW" altLang="en-US" sz="3200" dirty="0" smtClean="0">
                <a:solidFill>
                  <a:srgbClr val="7030A0"/>
                </a:solidFill>
              </a:rPr>
              <a:t>和盲目服從。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431967"/>
              </p:ext>
            </p:extLst>
          </p:nvPr>
        </p:nvGraphicFramePr>
        <p:xfrm>
          <a:off x="399045" y="685419"/>
          <a:ext cx="11237495" cy="369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758">
                  <a:extLst>
                    <a:ext uri="{9D8B030D-6E8A-4147-A177-3AD203B41FA5}">
                      <a16:colId xmlns:a16="http://schemas.microsoft.com/office/drawing/2014/main" val="3782665303"/>
                    </a:ext>
                  </a:extLst>
                </a:gridCol>
                <a:gridCol w="3773905">
                  <a:extLst>
                    <a:ext uri="{9D8B030D-6E8A-4147-A177-3AD203B41FA5}">
                      <a16:colId xmlns:a16="http://schemas.microsoft.com/office/drawing/2014/main" val="2869219339"/>
                    </a:ext>
                  </a:extLst>
                </a:gridCol>
                <a:gridCol w="3745832">
                  <a:extLst>
                    <a:ext uri="{9D8B030D-6E8A-4147-A177-3AD203B41FA5}">
                      <a16:colId xmlns:a16="http://schemas.microsoft.com/office/drawing/2014/main" val="2257242650"/>
                    </a:ext>
                  </a:extLst>
                </a:gridCol>
              </a:tblGrid>
              <a:tr h="40506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事例一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事例二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事例三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7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結民和班會幹事挪用班會經費去看電影、吃大餐。面對同學的指責時，他們</a:t>
                      </a:r>
                      <a:r>
                        <a:rPr lang="zh-TW" altLang="en-US" sz="2400" b="1" u="sng" dirty="0" smtClean="0"/>
                        <a:t>團結一致</a:t>
                      </a:r>
                      <a:r>
                        <a:rPr lang="zh-TW" altLang="en-US" sz="2400" b="0" dirty="0" smtClean="0"/>
                        <a:t>，互相</a:t>
                      </a:r>
                      <a:r>
                        <a:rPr lang="zh-TW" altLang="en-US" sz="2400" dirty="0" smtClean="0"/>
                        <a:t>隱瞞證據，一同反駁指控，成功為自己的行為辯護。其後，愈來愈多同學加入他們的活動，令團隊壯大。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結民知道陸運會即將來臨，</a:t>
                      </a:r>
                      <a:r>
                        <a:rPr lang="zh-TW" altLang="en-US" sz="2400" smtClean="0"/>
                        <a:t>他希望同學能</a:t>
                      </a:r>
                      <a:r>
                        <a:rPr lang="zh-TW" altLang="en-US" sz="2400" dirty="0" smtClean="0"/>
                        <a:t>組成啦啦隊，為班內的健兒打氣。</a:t>
                      </a:r>
                      <a:r>
                        <a:rPr lang="zh-TW" altLang="en-US" sz="2400" smtClean="0"/>
                        <a:t>雖然有同學不</a:t>
                      </a:r>
                      <a:r>
                        <a:rPr lang="zh-TW" altLang="en-US" sz="2400" dirty="0" smtClean="0"/>
                        <a:t>願意，但結民努力游說他們，動之以情，最後大家都願意</a:t>
                      </a:r>
                      <a:r>
                        <a:rPr lang="zh-TW" altLang="en-US" sz="2400" b="1" u="sng" dirty="0" smtClean="0"/>
                        <a:t>團結合作</a:t>
                      </a:r>
                      <a:r>
                        <a:rPr lang="zh-TW" altLang="en-US" sz="2400" dirty="0" smtClean="0"/>
                        <a:t>，騰出時間努力練習，</a:t>
                      </a:r>
                      <a:r>
                        <a:rPr lang="zh-TW" altLang="en-US" sz="2400" smtClean="0"/>
                        <a:t>齊心為同學打氣</a:t>
                      </a:r>
                      <a:r>
                        <a:rPr lang="zh-TW" altLang="en-US" sz="2400" dirty="0" smtClean="0"/>
                        <a:t>。</a:t>
                      </a:r>
                      <a:endParaRPr lang="en-US" sz="24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結民正在主持班旅行地點的投票。他事前得知同學普遍想去離島旅行，於是在投票時刻意忽略部分同學去主題樂園的建議，只有兩個離島作選項，讓同學的投票結果保持一致，</a:t>
                      </a:r>
                      <a:r>
                        <a:rPr lang="zh-TW" altLang="en-US" sz="2400" b="1" u="sng" dirty="0" smtClean="0"/>
                        <a:t>團結眾人</a:t>
                      </a:r>
                      <a:r>
                        <a:rPr lang="zh-TW" altLang="en-US" sz="2400" dirty="0" smtClean="0"/>
                        <a:t>，終能達成共識。</a:t>
                      </a:r>
                      <a:endParaRPr lang="en-US" sz="24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66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9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2271" y="738388"/>
            <a:ext cx="8911687" cy="548193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/>
              <a:t>團：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en-US" sz="5300" b="1" dirty="0" smtClean="0"/>
              <a:t>圓形、凝聚的意思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en-US" sz="5300" b="1" dirty="0" smtClean="0"/>
              <a:t>追求向心力、眾人同心協力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en-US" altLang="zh-TW" sz="5300" b="1" dirty="0"/>
              <a:t/>
            </a:r>
            <a:br>
              <a:rPr lang="en-US" altLang="zh-TW" sz="5300" b="1" dirty="0"/>
            </a:br>
            <a:r>
              <a:rPr lang="zh-TW" altLang="en-US" sz="5300" b="1" dirty="0" smtClean="0"/>
              <a:t>結：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en-US" sz="5300" b="1" dirty="0" smtClean="0"/>
              <a:t>連繫、</a:t>
            </a:r>
            <a:r>
              <a:rPr lang="zh-TW" altLang="en-US" sz="5300" b="1" dirty="0"/>
              <a:t>緊</a:t>
            </a:r>
            <a:r>
              <a:rPr lang="zh-TW" altLang="en-US" sz="5300" b="1" dirty="0" smtClean="0"/>
              <a:t>纏、合併的意思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en-US" sz="5300" b="1" dirty="0" smtClean="0"/>
              <a:t>追求彼此連繫、合作無間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2" y="2979509"/>
            <a:ext cx="3320872" cy="2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070" y="672998"/>
            <a:ext cx="9056053" cy="1280890"/>
          </a:xfrm>
        </p:spPr>
        <p:txBody>
          <a:bodyPr/>
          <a:lstStyle/>
          <a:p>
            <a:r>
              <a:rPr lang="zh-TW" altLang="en-US" dirty="0" smtClean="0"/>
              <a:t>活動二：中國歷史故事的個案討論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1566"/>
              </p:ext>
            </p:extLst>
          </p:nvPr>
        </p:nvGraphicFramePr>
        <p:xfrm>
          <a:off x="548640" y="1611630"/>
          <a:ext cx="11109960" cy="440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261">
                  <a:extLst>
                    <a:ext uri="{9D8B030D-6E8A-4147-A177-3AD203B41FA5}">
                      <a16:colId xmlns:a16="http://schemas.microsoft.com/office/drawing/2014/main" val="1972752862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955378218"/>
                    </a:ext>
                  </a:extLst>
                </a:gridCol>
                <a:gridCol w="5257799">
                  <a:extLst>
                    <a:ext uri="{9D8B030D-6E8A-4147-A177-3AD203B41FA5}">
                      <a16:colId xmlns:a16="http://schemas.microsoft.com/office/drawing/2014/main" val="1699397080"/>
                    </a:ext>
                  </a:extLst>
                </a:gridCol>
              </a:tblGrid>
              <a:tr h="3202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戰國時期〈廉頗藺相如列傳〉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唐朝牛李黨爭的故事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477220"/>
                  </a:ext>
                </a:extLst>
              </a:tr>
              <a:tr h="64041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歷史人物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廉頗、藺相如</a:t>
                      </a:r>
                      <a:endParaRPr lang="en-US" sz="22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牛僧孺、李德裕</a:t>
                      </a:r>
                      <a:endParaRPr lang="en-US" sz="22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526627"/>
                  </a:ext>
                </a:extLst>
              </a:tr>
              <a:tr h="2561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歷史事件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藺相如自從多次退卻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秦</a:t>
                      </a: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國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入侵</a:t>
                      </a: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之後，在朝中待遇日隆，引起將軍廉頗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不滿</a:t>
                      </a: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，處處刁難藺相如。當藺相如邀請廉頗見面時，廉頗都會拒絕。</a:t>
                      </a: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此時，藺相如 </a:t>
                      </a:r>
                      <a:r>
                        <a:rPr lang="en-US" altLang="zh-TW" sz="2200" dirty="0" smtClean="0">
                          <a:effectLst/>
                          <a:latin typeface="+mj-ea"/>
                          <a:ea typeface="+mj-ea"/>
                        </a:rPr>
                        <a:t>…..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唐文宗年間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，</a:t>
                      </a: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「李黨」的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劍南</a:t>
                      </a: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西川（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今四川一帶）節度使</a:t>
                      </a: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李德裕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派兵</a:t>
                      </a:r>
                      <a:r>
                        <a:rPr lang="zh-TW" altLang="en-US" sz="2200" dirty="0" smtClean="0">
                          <a:effectLst/>
                        </a:rPr>
                        <a:t>收復</a:t>
                      </a:r>
                      <a:r>
                        <a:rPr lang="zh-TW" altLang="zh-TW" sz="2200" dirty="0" smtClean="0">
                          <a:effectLst/>
                        </a:rPr>
                        <a:t>維州</a:t>
                      </a:r>
                      <a:r>
                        <a:rPr lang="zh-TW" altLang="en-US" sz="2200" dirty="0" smtClean="0">
                          <a:effectLst/>
                        </a:rPr>
                        <a:t>城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，</a:t>
                      </a:r>
                      <a:r>
                        <a:rPr lang="zh-TW" altLang="en-US" sz="2200" dirty="0" smtClean="0">
                          <a:effectLst/>
                        </a:rPr>
                        <a:t>立下大功，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奏</a:t>
                      </a:r>
                      <a:r>
                        <a:rPr lang="zh-TW" sz="2200" dirty="0">
                          <a:effectLst/>
                          <a:latin typeface="+mj-ea"/>
                          <a:ea typeface="+mj-ea"/>
                        </a:rPr>
                        <a:t>請增兵，望從吐蕃手上奪回維州</a:t>
                      </a:r>
                      <a:r>
                        <a:rPr lang="zh-TW" sz="2200" dirty="0" smtClean="0"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但當時朝中有另一黨派，「牛黨」的牛僧孺卻想乘時打擊李德裕的地位</a:t>
                      </a:r>
                      <a:r>
                        <a:rPr lang="zh-TW" altLang="en-US" sz="2200" baseline="0" dirty="0" smtClean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200" baseline="0" dirty="0" smtClean="0">
                          <a:effectLst/>
                          <a:latin typeface="+mj-ea"/>
                          <a:ea typeface="+mj-ea"/>
                        </a:rPr>
                        <a:t>……</a:t>
                      </a: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350436"/>
                  </a:ext>
                </a:extLst>
              </a:tr>
              <a:tr h="8330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 smtClean="0">
                          <a:effectLst/>
                        </a:rPr>
                        <a:t>討論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如果你是藺相如，你會如何回應廉頗的刁難？</a:t>
                      </a:r>
                      <a:endParaRPr lang="en-US" altLang="zh-TW" sz="2200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marL="457200" marR="0" lvl="0" indent="-4572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200" dirty="0" smtClean="0">
                          <a:effectLst/>
                          <a:latin typeface="+mj-ea"/>
                          <a:ea typeface="+mj-ea"/>
                        </a:rPr>
                        <a:t>如果你是牛僧孺，你會如何回應李德裕奏請增兵的要求？</a:t>
                      </a:r>
                      <a:endParaRPr lang="en-US" sz="22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07761"/>
                  </a:ext>
                </a:extLst>
              </a:tr>
            </a:tbl>
          </a:graphicData>
        </a:graphic>
      </p:graphicFrame>
      <p:sp>
        <p:nvSpPr>
          <p:cNvPr id="6" name="Freeform 4"/>
          <p:cNvSpPr/>
          <p:nvPr/>
        </p:nvSpPr>
        <p:spPr>
          <a:xfrm>
            <a:off x="2015844" y="110830"/>
            <a:ext cx="751419" cy="1407252"/>
          </a:xfrm>
          <a:custGeom>
            <a:avLst/>
            <a:gdLst/>
            <a:ahLst/>
            <a:cxnLst/>
            <a:rect l="l" t="t" r="r" b="b"/>
            <a:pathLst>
              <a:path w="4231386" h="8229600">
                <a:moveTo>
                  <a:pt x="0" y="0"/>
                </a:moveTo>
                <a:lnTo>
                  <a:pt x="4231386" y="0"/>
                </a:lnTo>
                <a:lnTo>
                  <a:pt x="42313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文字方塊 4"/>
          <p:cNvSpPr txBox="1"/>
          <p:nvPr/>
        </p:nvSpPr>
        <p:spPr>
          <a:xfrm>
            <a:off x="745220" y="110830"/>
            <a:ext cx="222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圖片來源：</a:t>
            </a:r>
            <a:r>
              <a:rPr lang="en-US" altLang="zh-TW" sz="1100" dirty="0" err="1" smtClean="0"/>
              <a:t>Canva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087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070" y="672998"/>
            <a:ext cx="9056053" cy="1280890"/>
          </a:xfrm>
        </p:spPr>
        <p:txBody>
          <a:bodyPr/>
          <a:lstStyle/>
          <a:p>
            <a:r>
              <a:rPr lang="zh-TW" altLang="en-US" dirty="0"/>
              <a:t>活動二：中國歷史故事的個案討論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08085"/>
              </p:ext>
            </p:extLst>
          </p:nvPr>
        </p:nvGraphicFramePr>
        <p:xfrm>
          <a:off x="388622" y="1620952"/>
          <a:ext cx="11498578" cy="504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588">
                  <a:extLst>
                    <a:ext uri="{9D8B030D-6E8A-4147-A177-3AD203B41FA5}">
                      <a16:colId xmlns:a16="http://schemas.microsoft.com/office/drawing/2014/main" val="1972752862"/>
                    </a:ext>
                  </a:extLst>
                </a:gridCol>
                <a:gridCol w="5103495">
                  <a:extLst>
                    <a:ext uri="{9D8B030D-6E8A-4147-A177-3AD203B41FA5}">
                      <a16:colId xmlns:a16="http://schemas.microsoft.com/office/drawing/2014/main" val="955378218"/>
                    </a:ext>
                  </a:extLst>
                </a:gridCol>
                <a:gridCol w="5103495">
                  <a:extLst>
                    <a:ext uri="{9D8B030D-6E8A-4147-A177-3AD203B41FA5}">
                      <a16:colId xmlns:a16="http://schemas.microsoft.com/office/drawing/2014/main" val="1699397080"/>
                    </a:ext>
                  </a:extLst>
                </a:gridCol>
              </a:tblGrid>
              <a:tr h="348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戰國時期〈廉頗藺相如列傳〉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>
                          <a:effectLst/>
                        </a:rPr>
                        <a:t>唐朝牛李黨爭的故事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477220"/>
                  </a:ext>
                </a:extLst>
              </a:tr>
              <a:tr h="1111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歷史人物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廉頗、藺相如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牛僧孺、李德裕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526627"/>
                  </a:ext>
                </a:extLst>
              </a:tr>
              <a:tr h="2546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歷史事件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藺相如自從多次退卻秦</a:t>
                      </a: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國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入侵之後，在朝中待遇日隆，引起將軍廉頗不滿</a:t>
                      </a: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，處處刁難藺相如。當藺相如邀請廉頗見面時，廉頗都會拒絕。</a:t>
                      </a:r>
                      <a:endParaRPr lang="en-US" altLang="zh-TW" sz="220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2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dirty="0" smtClean="0">
                          <a:solidFill>
                            <a:schemeClr val="accent1"/>
                          </a:solidFill>
                          <a:effectLst/>
                        </a:rPr>
                        <a:t>其後</a:t>
                      </a:r>
                      <a:r>
                        <a:rPr lang="zh-TW" sz="2200" b="1" dirty="0">
                          <a:solidFill>
                            <a:schemeClr val="accent1"/>
                          </a:solidFill>
                          <a:effectLst/>
                        </a:rPr>
                        <a:t>，藺相如多次避讓，上朝時借故稱病、在路上遇見廉頗也引車避匿。相如解釋是「以先國家之急而後私</a:t>
                      </a:r>
                      <a:r>
                        <a:rPr lang="zh-TW" sz="2200" b="1" dirty="0" smtClean="0">
                          <a:solidFill>
                            <a:schemeClr val="accent1"/>
                          </a:solidFill>
                          <a:effectLst/>
                        </a:rPr>
                        <a:t>讎</a:t>
                      </a:r>
                      <a:r>
                        <a:rPr lang="zh-TW" altLang="en-US" sz="2200" b="1" dirty="0" smtClean="0">
                          <a:solidFill>
                            <a:schemeClr val="accent1"/>
                          </a:solidFill>
                          <a:effectLst/>
                        </a:rPr>
                        <a:t>（</a:t>
                      </a:r>
                      <a:r>
                        <a:rPr lang="zh-TW" sz="2200" b="1" dirty="0" smtClean="0">
                          <a:solidFill>
                            <a:schemeClr val="accent1"/>
                          </a:solidFill>
                          <a:effectLst/>
                        </a:rPr>
                        <a:t>仇</a:t>
                      </a:r>
                      <a:r>
                        <a:rPr lang="zh-TW" altLang="en-US" sz="2200" b="1" dirty="0" smtClean="0">
                          <a:solidFill>
                            <a:schemeClr val="accent1"/>
                          </a:solidFill>
                          <a:effectLst/>
                        </a:rPr>
                        <a:t>）</a:t>
                      </a:r>
                      <a:r>
                        <a:rPr lang="zh-TW" sz="2200" b="1" dirty="0" smtClean="0">
                          <a:solidFill>
                            <a:schemeClr val="accent1"/>
                          </a:solidFill>
                          <a:effectLst/>
                        </a:rPr>
                        <a:t>也</a:t>
                      </a:r>
                      <a:r>
                        <a:rPr lang="zh-TW" sz="2200" b="1" dirty="0">
                          <a:solidFill>
                            <a:schemeClr val="accent1"/>
                          </a:solidFill>
                          <a:effectLst/>
                        </a:rPr>
                        <a:t>」。</a:t>
                      </a:r>
                      <a:endParaRPr lang="en-US" sz="22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唐文宗年間，</a:t>
                      </a:r>
                      <a:r>
                        <a:rPr lang="zh-TW" altLang="en-US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「李黨」的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劍南西川（今四川一帶）節度使李德裕派兵</a:t>
                      </a:r>
                      <a:r>
                        <a:rPr lang="zh-TW" altLang="en-US" sz="2200" dirty="0" smtClean="0">
                          <a:effectLst/>
                        </a:rPr>
                        <a:t>收復</a:t>
                      </a:r>
                      <a:r>
                        <a:rPr lang="zh-TW" altLang="zh-TW" sz="2200" dirty="0" smtClean="0">
                          <a:effectLst/>
                        </a:rPr>
                        <a:t>維州</a:t>
                      </a:r>
                      <a:r>
                        <a:rPr lang="zh-TW" altLang="en-US" sz="2200" dirty="0" smtClean="0">
                          <a:effectLst/>
                        </a:rPr>
                        <a:t>城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200" dirty="0" smtClean="0">
                          <a:effectLst/>
                        </a:rPr>
                        <a:t>立下大功，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奏請增兵，望從吐蕃手上奪回維州。</a:t>
                      </a:r>
                      <a:endParaRPr lang="en-US" altLang="zh-TW" sz="2200" kern="12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2200" dirty="0" smtClean="0">
                        <a:effectLst/>
                      </a:endParaRPr>
                    </a:p>
                    <a:p>
                      <a:pPr marL="0" marR="0" algn="just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朝</a:t>
                      </a:r>
                      <a:r>
                        <a:rPr lang="zh-TW" sz="2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中大臣牛</a:t>
                      </a: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僧</a:t>
                      </a:r>
                      <a:r>
                        <a:rPr lang="zh-TW" altLang="en-US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孺</a:t>
                      </a: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卻</a:t>
                      </a:r>
                      <a:r>
                        <a:rPr lang="zh-TW" sz="2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因為出身與政見不同，阻撓李德裕的</a:t>
                      </a: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要求</a:t>
                      </a:r>
                      <a:r>
                        <a:rPr lang="zh-TW" altLang="en-US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，反建議要討好吐蕃，不能與其衝突</a:t>
                      </a: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TW" sz="2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結果，唐室放棄經營維州，</a:t>
                      </a: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最終</a:t>
                      </a:r>
                      <a:r>
                        <a:rPr lang="zh-TW" altLang="en-US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依舊</a:t>
                      </a:r>
                      <a:r>
                        <a:rPr lang="zh-TW" sz="2200" b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歸予吐蕃</a:t>
                      </a:r>
                      <a:r>
                        <a:rPr lang="zh-TW" sz="2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sz="2200" b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350436"/>
                  </a:ext>
                </a:extLst>
              </a:tr>
              <a:tr h="11275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200" dirty="0">
                          <a:effectLst/>
                        </a:rPr>
                        <a:t>分析討論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dirty="0">
                          <a:effectLst/>
                        </a:rPr>
                        <a:t>藺相如和牛僧孺對待「政敵」的方式有何不同？</a:t>
                      </a:r>
                      <a:endParaRPr lang="en-US" sz="22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dirty="0">
                          <a:effectLst/>
                        </a:rPr>
                        <a:t>為甚麼兩者的行為如此不同？反映二人有何</a:t>
                      </a:r>
                      <a:r>
                        <a:rPr lang="zh-TW" sz="2200" b="1" u="sng" dirty="0">
                          <a:effectLst/>
                        </a:rPr>
                        <a:t>價值觀</a:t>
                      </a:r>
                      <a:r>
                        <a:rPr lang="zh-TW" sz="2200" dirty="0">
                          <a:effectLst/>
                        </a:rPr>
                        <a:t>的不同？</a:t>
                      </a:r>
                      <a:endParaRPr lang="en-US" sz="22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dirty="0">
                          <a:effectLst/>
                        </a:rPr>
                        <a:t>藺相如的做法如何有利於趙國？</a:t>
                      </a:r>
                      <a:endParaRPr lang="en-US" sz="2200" dirty="0">
                        <a:effectLst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dirty="0">
                          <a:effectLst/>
                        </a:rPr>
                        <a:t>牛僧孺的做法如何有損唐代國勢？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07761"/>
                  </a:ext>
                </a:extLst>
              </a:tr>
            </a:tbl>
          </a:graphicData>
        </a:graphic>
      </p:graphicFrame>
      <p:sp>
        <p:nvSpPr>
          <p:cNvPr id="6" name="Freeform 4"/>
          <p:cNvSpPr/>
          <p:nvPr/>
        </p:nvSpPr>
        <p:spPr>
          <a:xfrm>
            <a:off x="2015844" y="110830"/>
            <a:ext cx="751419" cy="1407252"/>
          </a:xfrm>
          <a:custGeom>
            <a:avLst/>
            <a:gdLst/>
            <a:ahLst/>
            <a:cxnLst/>
            <a:rect l="l" t="t" r="r" b="b"/>
            <a:pathLst>
              <a:path w="4231386" h="8229600">
                <a:moveTo>
                  <a:pt x="0" y="0"/>
                </a:moveTo>
                <a:lnTo>
                  <a:pt x="4231386" y="0"/>
                </a:lnTo>
                <a:lnTo>
                  <a:pt x="42313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文字方塊 4"/>
          <p:cNvSpPr txBox="1"/>
          <p:nvPr/>
        </p:nvSpPr>
        <p:spPr>
          <a:xfrm>
            <a:off x="745220" y="110830"/>
            <a:ext cx="222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圖片來源：</a:t>
            </a:r>
            <a:r>
              <a:rPr lang="en-US" altLang="zh-TW" sz="1100" dirty="0" err="1" smtClean="0"/>
              <a:t>Canva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27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378" y="365151"/>
            <a:ext cx="8911687" cy="1112411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「君子矜而不爭，群而不黨」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01" y="1057013"/>
            <a:ext cx="8915400" cy="412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君子是行為舉止是莊重而有矜持的，有獨立和有尊嚴的人格，不會隨波逐流、趨炎附勢，也不會為了私利而和別人鬥爭。君子行事以大局著想，配合群體的利益而行事，</a:t>
            </a:r>
            <a:r>
              <a:rPr lang="zh-TW" altLang="en-US" sz="2800" dirty="0">
                <a:solidFill>
                  <a:schemeClr val="tx1"/>
                </a:solidFill>
              </a:rPr>
              <a:t>絕</a:t>
            </a:r>
            <a:r>
              <a:rPr lang="zh-TW" altLang="en-US" sz="2800" dirty="0" smtClean="0">
                <a:solidFill>
                  <a:schemeClr val="tx1"/>
                </a:solidFill>
              </a:rPr>
              <a:t>不會結黨營私。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1577130" y="3674379"/>
            <a:ext cx="2843868" cy="2843868"/>
          </a:xfrm>
          <a:custGeom>
            <a:avLst/>
            <a:gdLst/>
            <a:ahLst/>
            <a:cxnLst/>
            <a:rect l="l" t="t" r="r" b="b"/>
            <a:pathLst>
              <a:path w="5547919" h="5409221">
                <a:moveTo>
                  <a:pt x="0" y="0"/>
                </a:moveTo>
                <a:lnTo>
                  <a:pt x="5547919" y="0"/>
                </a:lnTo>
                <a:lnTo>
                  <a:pt x="5547919" y="5409221"/>
                </a:lnTo>
                <a:lnTo>
                  <a:pt x="0" y="5409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4775497" y="3119196"/>
            <a:ext cx="708653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「君子所</a:t>
            </a:r>
            <a:r>
              <a:rPr lang="zh-TW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守者道義，所行者忠信，所惜者名節。以之修身，則同道而相益；以之事國，則同心而共濟；終始如一，此君子之朋也</a:t>
            </a:r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。」</a:t>
            </a:r>
            <a:endParaRPr lang="en-US" altLang="zh-TW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2800" dirty="0" smtClean="0"/>
              <a:t>君子以道義忠信行事，珍惜名節。君子配合團體，合群行事是為了同心共濟，為國為民。</a:t>
            </a:r>
            <a:endParaRPr 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91551" y="6518247"/>
            <a:ext cx="222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圖片來源：</a:t>
            </a:r>
            <a:r>
              <a:rPr lang="en-US" altLang="zh-TW" sz="1100" dirty="0" err="1" smtClean="0"/>
              <a:t>Canva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27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35" y="489572"/>
            <a:ext cx="7677995" cy="128089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「君子</a:t>
            </a:r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周而不比，小人比而</a:t>
            </a:r>
            <a:r>
              <a:rPr lang="zh-TW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不周」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100" dirty="0" smtClean="0"/>
              <a:t>君子處理考慮周詳，能考慮別人的處境、背景和需要，因此待人更寬容而有體諒，常存尊重和接納。小人胸襟窄、器量淺，只重視自己的意見，不能容納別人，最後結納同黨，互相爭鬥。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 2"/>
          <p:cNvSpPr/>
          <p:nvPr/>
        </p:nvSpPr>
        <p:spPr>
          <a:xfrm>
            <a:off x="777667" y="1241825"/>
            <a:ext cx="2973938" cy="4627788"/>
          </a:xfrm>
          <a:custGeom>
            <a:avLst/>
            <a:gdLst/>
            <a:ahLst/>
            <a:cxnLst/>
            <a:rect l="l" t="t" r="r" b="b"/>
            <a:pathLst>
              <a:path w="5136642" h="8229600">
                <a:moveTo>
                  <a:pt x="0" y="0"/>
                </a:moveTo>
                <a:lnTo>
                  <a:pt x="5136642" y="0"/>
                </a:lnTo>
                <a:lnTo>
                  <a:pt x="51366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itle 1"/>
          <p:cNvSpPr txBox="1">
            <a:spLocks/>
          </p:cNvSpPr>
          <p:nvPr/>
        </p:nvSpPr>
        <p:spPr>
          <a:xfrm>
            <a:off x="4156335" y="3737511"/>
            <a:ext cx="7677995" cy="2923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「君子和而不同，小人同而不和」</a:t>
            </a:r>
            <a:endParaRPr lang="en-US" altLang="zh-TW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800" dirty="0"/>
              <a:t>君子儘管不認同別人的看法，仍能</a:t>
            </a:r>
            <a:r>
              <a:rPr lang="zh-TW" altLang="en-US" sz="2800" dirty="0" smtClean="0"/>
              <a:t>包容和</a:t>
            </a:r>
            <a:r>
              <a:rPr lang="zh-TW" altLang="en-US" sz="2800" dirty="0"/>
              <a:t>尊重不同意見，大家和諧共處。相反，小人就硬要追求</a:t>
            </a:r>
            <a:r>
              <a:rPr lang="zh-TW" altLang="en-US" sz="2800" dirty="0" smtClean="0"/>
              <a:t>別人和</a:t>
            </a:r>
            <a:r>
              <a:rPr lang="zh-TW" altLang="en-US" sz="2800" dirty="0"/>
              <a:t>自己一致，漠視不同人的看法，結果難以和其他人</a:t>
            </a:r>
            <a:r>
              <a:rPr lang="zh-TW" altLang="en-US" sz="2800" dirty="0" smtClean="0"/>
              <a:t>融洽相處</a:t>
            </a:r>
            <a:r>
              <a:rPr lang="zh-TW" altLang="en-US" sz="2800" dirty="0"/>
              <a:t>。</a:t>
            </a:r>
            <a:endParaRPr 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325880" y="5869613"/>
            <a:ext cx="222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圖片來源：</a:t>
            </a:r>
            <a:r>
              <a:rPr lang="en-US" altLang="zh-TW" sz="1100" dirty="0" err="1" smtClean="0"/>
              <a:t>Canva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21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11816</TotalTime>
  <Words>2652</Words>
  <Application>Microsoft Office PowerPoint</Application>
  <PresentationFormat>寬螢幕</PresentationFormat>
  <Paragraphs>142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Wisp</vt:lpstr>
      <vt:lpstr>矜而不爭，群而不黨</vt:lpstr>
      <vt:lpstr>PowerPoint 簡報</vt:lpstr>
      <vt:lpstr>個案討論：甚麼才是「團結」？我們為何需要群體？</vt:lpstr>
      <vt:lpstr>到底甚麼才是團結？我們的討論結果是 …..</vt:lpstr>
      <vt:lpstr>團： 圓形、凝聚的意思 追求向心力、眾人同心協力  結： 連繫、緊纏、合併的意思 追求彼此連繫、合作無間 </vt:lpstr>
      <vt:lpstr>活動二：中國歷史故事的個案討論</vt:lpstr>
      <vt:lpstr>活動二：中國歷史故事的個案討論</vt:lpstr>
      <vt:lpstr>「君子矜而不爭，群而不黨」</vt:lpstr>
      <vt:lpstr>「君子周而不比，小人比而不周」  君子處理考慮周詳，能考慮別人的處境、背景和需要，因此待人更寬容而有體諒，常存尊重和接納。小人胸襟窄、器量淺，只重視自己的意見，不能容納別人，最後結納同黨，互相爭鬥。    </vt:lpstr>
      <vt:lpstr>小活動：「群」和「爭」的感受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分黨分派，有你無我？</dc:title>
  <dc:creator>SIU, Ho-sing</dc:creator>
  <cp:lastModifiedBy>CHOW Angela, SCDO(MCNE)4</cp:lastModifiedBy>
  <cp:revision>65</cp:revision>
  <dcterms:created xsi:type="dcterms:W3CDTF">2023-09-07T03:58:52Z</dcterms:created>
  <dcterms:modified xsi:type="dcterms:W3CDTF">2024-04-12T00:57:28Z</dcterms:modified>
</cp:coreProperties>
</file>