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yG0dooukaH431NiOPXh/1DBxb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DB4027-A785-4C67-BC83-37F6583D8CEE}">
  <a:tblStyle styleId="{1BDB4027-A785-4C67-BC83-37F6583D8C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20" autoAdjust="0"/>
  </p:normalViewPr>
  <p:slideViewPr>
    <p:cSldViewPr snapToGrid="0">
      <p:cViewPr varScale="1">
        <p:scale>
          <a:sx n="77" d="100"/>
          <a:sy n="77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微軟正黑體" panose="020B0604030504040204" pitchFamily="34" charset="-120"/>
        <a:ea typeface="微軟正黑體" panose="020B0604030504040204" pitchFamily="34" charset="-12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參考</a:t>
            </a:r>
            <a:r>
              <a:rPr lang="zh-TW" dirty="0" smtClean="0"/>
              <a:t>答案</a:t>
            </a:r>
            <a:endParaRPr lang="en-US" altLang="zh-TW" dirty="0" smtClean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近期一部以</a:t>
            </a:r>
            <a:r>
              <a:rPr lang="zh-TW" altLang="zh-TW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天竺鼠為主題的動畫，</a:t>
            </a:r>
            <a:r>
              <a:rPr lang="zh-TW" altLang="en-US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掀起</a:t>
            </a:r>
            <a:r>
              <a:rPr lang="zh-TW" altLang="zh-TW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飼養天竺鼠的</a:t>
            </a:r>
            <a:r>
              <a:rPr lang="zh-TW" altLang="en-US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熱潮。但</a:t>
            </a:r>
            <a:r>
              <a:rPr lang="zh-TW" altLang="zh-TW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天竺鼠對糧食及居住環境的要求較高</a:t>
            </a:r>
            <a:r>
              <a:rPr lang="zh-TW" altLang="en-US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，香港的</a:t>
            </a:r>
            <a:r>
              <a:rPr lang="zh-TW" altLang="zh-TW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天氣較為潮濕，</a:t>
            </a:r>
            <a:r>
              <a:rPr lang="zh-TW" altLang="en-US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容易使</a:t>
            </a:r>
            <a:r>
              <a:rPr lang="zh-TW" altLang="zh-TW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天竺鼠感染皮膚病、肺炎等疾病 </a:t>
            </a:r>
            <a:r>
              <a:rPr lang="zh-TW" altLang="en-US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，加上</a:t>
            </a:r>
            <a:r>
              <a:rPr lang="zh-TW" altLang="zh-TW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天竺鼠</a:t>
            </a:r>
            <a:r>
              <a:rPr lang="zh-TW" altLang="en-US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壽命長、需要主人的陪伴，主人熱情過後便會厭棄</a:t>
            </a:r>
            <a:r>
              <a:rPr lang="zh-TW" altLang="zh-TW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天竺鼠</a:t>
            </a:r>
            <a:r>
              <a:rPr lang="zh-TW" altLang="en-US" sz="1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而紛紛棄養。</a:t>
            </a:r>
            <a:endParaRPr lang="en-US" altLang="zh-TW" sz="1200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zh-TW" altLang="zh-TW" dirty="0" smtClean="0"/>
              <a:t>學生自由作答。</a:t>
            </a:r>
            <a:r>
              <a:rPr lang="zh-TW" altLang="en-US" dirty="0" smtClean="0"/>
              <a:t>（教師可引導學生思考</a:t>
            </a:r>
            <a:r>
              <a:rPr lang="zh-TW" altLang="zh-TW" sz="1200" dirty="0" smtClean="0">
                <a:latin typeface="DFKai-SB"/>
                <a:ea typeface="DFKai-SB"/>
                <a:cs typeface="DFKai-SB"/>
                <a:sym typeface="DFKai-SB"/>
              </a:rPr>
              <a:t>天竺鼠</a:t>
            </a:r>
            <a:r>
              <a:rPr lang="zh-TW" altLang="en-US" sz="1200" dirty="0" smtClean="0">
                <a:latin typeface="DFKai-SB"/>
                <a:ea typeface="DFKai-SB"/>
                <a:cs typeface="DFKai-SB"/>
                <a:sym typeface="DFKai-SB"/>
              </a:rPr>
              <a:t>的習性，如性情溫順、容易受驚嚇、脆弱怕摔、視力差、非常需要人類的照料、</a:t>
            </a:r>
            <a:r>
              <a:rPr lang="zh-TW" altLang="en-US" dirty="0" smtClean="0"/>
              <a:t>怕熱又怕冷</a:t>
            </a:r>
            <a:r>
              <a:rPr lang="en-US" altLang="zh-TW" dirty="0" smtClean="0"/>
              <a:t>〔</a:t>
            </a:r>
            <a:r>
              <a:rPr lang="zh-TW" altLang="en-US" dirty="0" smtClean="0"/>
              <a:t>不適合在野外生活</a:t>
            </a:r>
            <a:r>
              <a:rPr lang="en-US" altLang="zh-TW" dirty="0" smtClean="0"/>
              <a:t>〕</a:t>
            </a:r>
            <a:r>
              <a:rPr lang="zh-TW" altLang="en-US" dirty="0" smtClean="0"/>
              <a:t>，如被棄養，牠們便會命危一線、死路一條 ）</a:t>
            </a:r>
            <a:endParaRPr lang="en-US" altLang="zh-TW" sz="1200" dirty="0" smtClean="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飼養動物前，我們應考慮家中能否提供適合的環境、應尊重同住家人的意願、考慮自己有否足夠能力、身體的健康狀況、時間及金錢等。我們需要盡主人的責任確保能寵物能健康成長、直至終老。</a:t>
            </a:r>
            <a:endParaRPr lang="en-US" altLang="zh-TW" sz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因為這些殘酷的行為違反了正確價值觀</a:t>
            </a:r>
            <a:r>
              <a:rPr lang="zh-TW" altLang="en-US" sz="12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「</a:t>
            </a:r>
            <a:r>
              <a:rPr lang="zh-TW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仁</a:t>
            </a:r>
            <a:r>
              <a:rPr lang="zh-HK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愛</a:t>
            </a:r>
            <a:r>
              <a:rPr lang="zh-TW" altLang="en-US" sz="12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」。「</a:t>
            </a:r>
            <a:r>
              <a:rPr lang="zh-TW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仁</a:t>
            </a:r>
            <a:r>
              <a:rPr lang="zh-HK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愛</a:t>
            </a:r>
            <a:r>
              <a:rPr lang="zh-TW" altLang="en-US" sz="12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」是要懂得主動理解和關注別人的處境、困難和需要，以真誠的態度與家人、師長、朋友相處；除了愛人，推而廣之亦能愛護天地萬物，將之擴展到對動物和大自然，秉持仁厚、慈悲、憐憫、懷抱萬物之心，</a:t>
            </a:r>
            <a:r>
              <a:rPr lang="zh-TW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展現</a:t>
            </a:r>
            <a:r>
              <a:rPr lang="zh-TW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「親親而仁民，仁民而愛物」</a:t>
            </a:r>
            <a:endParaRPr sz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zh-TW" altLang="en-US" dirty="0" smtClean="0"/>
              <a:t>參考資料：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天竺鼠車車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引起熱潮　飼養前必知</a:t>
            </a:r>
            <a:r>
              <a:rPr lang="en-US" altLang="zh-TW" dirty="0" smtClean="0"/>
              <a:t>10</a:t>
            </a:r>
            <a:r>
              <a:rPr lang="zh-TW" altLang="en-US" dirty="0" smtClean="0"/>
              <a:t>件事　原來牠們怕冷又怕熱原文網址</a:t>
            </a:r>
            <a:r>
              <a:rPr lang="en-US" altLang="zh-TW" dirty="0" smtClean="0"/>
              <a:t>: 《</a:t>
            </a:r>
            <a:r>
              <a:rPr lang="zh-TW" altLang="en-US" dirty="0" smtClean="0"/>
              <a:t>天竺鼠車車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引起熱潮　飼養前必知</a:t>
            </a:r>
            <a:r>
              <a:rPr lang="en-US" altLang="zh-TW" dirty="0" smtClean="0"/>
              <a:t>10</a:t>
            </a:r>
            <a:r>
              <a:rPr lang="zh-TW" altLang="en-US" dirty="0" smtClean="0"/>
              <a:t>件事　原來牠們怕冷又怕熱 </a:t>
            </a:r>
            <a:r>
              <a:rPr lang="en-US" altLang="zh-TW" dirty="0" smtClean="0"/>
              <a:t>| </a:t>
            </a:r>
            <a:r>
              <a:rPr lang="zh-TW" altLang="en-US" dirty="0" smtClean="0"/>
              <a:t>香港</a:t>
            </a:r>
            <a:r>
              <a:rPr lang="en-US" altLang="zh-TW" dirty="0" smtClean="0"/>
              <a:t>01 https://www.hk01.com/article/585965?utm_source=01articlecopy&amp;utm_medium=referral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老師可以帶出傳統中華美德「仁愛」作</a:t>
            </a:r>
            <a:r>
              <a:rPr lang="zh-TW" dirty="0" smtClean="0"/>
              <a:t>結</a:t>
            </a:r>
            <a:r>
              <a:rPr lang="zh-TW" altLang="en-US" dirty="0" smtClean="0"/>
              <a:t>：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如果飼養寵物，就應視牠為自己家庭的一分子，以親人視之，實踐親親而仁民。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即使不飼養寵物，存有仁愛之心的我們，也應該善待所有動物，愛護天地萬物。</a:t>
            </a:r>
            <a:endParaRPr dirty="0"/>
          </a:p>
        </p:txBody>
      </p:sp>
      <p:sp>
        <p:nvSpPr>
          <p:cNvPr id="200" name="Google Shape;20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教師可讓學生了解實踐仁愛的不同角度，如：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從「心」出發</a:t>
            </a:r>
            <a:r>
              <a:rPr lang="zh-TW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，凡事從</a:t>
            </a:r>
            <a:r>
              <a:rPr lang="zh-TW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推己之仁愛於他人</a:t>
            </a:r>
            <a:r>
              <a:rPr lang="zh-TW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的原則來為人處事，懂得</a:t>
            </a:r>
            <a:r>
              <a:rPr lang="zh-TW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主動理解和關注別人的處境、困難和需要</a:t>
            </a:r>
            <a:r>
              <a:rPr lang="zh-TW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，以</a:t>
            </a:r>
            <a:r>
              <a:rPr lang="zh-TW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真誠的態度</a:t>
            </a:r>
            <a:r>
              <a:rPr lang="zh-TW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與家人、師長、朋友相處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做到</a:t>
            </a:r>
            <a:r>
              <a:rPr lang="zh-TW" altLang="zh-TW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推己及人</a:t>
            </a:r>
            <a:r>
              <a:rPr lang="zh-TW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，關注鄰舍和社會弱勢社群的福祉</a:t>
            </a:r>
            <a:endParaRPr lang="zh-TW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愛護天地萬物，將之擴展到對動物和大自然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再讓學生思考可以如何從身邊人出發，主動理解他們的處境和需要，並擴展至鄰舍、社會上有需要的人、動物，以至自然環境</a:t>
            </a:r>
            <a:endParaRPr lang="en-US" altLang="zh-TW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59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12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1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 rot="5400000">
            <a:off x="2583179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3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 rot="5400000">
            <a:off x="650303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自訂版面配置">
  <p:cSld name="自訂版面配置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 l="2991" t="2014" r="1303"/>
          <a:stretch/>
        </p:blipFill>
        <p:spPr>
          <a:xfrm>
            <a:off x="-36512" y="-27384"/>
            <a:ext cx="9217024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6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52" name="Google Shape;52;p16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0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7" name="Google Shape;17;p11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happy-people-with-happy-animals_7077728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" descr="Happy people with happy animal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25" y="1450014"/>
            <a:ext cx="5565071" cy="3700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/>
          <p:nvPr/>
        </p:nvSpPr>
        <p:spPr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5845750" y="512684"/>
            <a:ext cx="3167277" cy="240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DFKai-SB"/>
              <a:buNone/>
            </a:pPr>
            <a:r>
              <a:rPr lang="zh-TW" sz="3800" b="1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生活事件</a:t>
            </a:r>
            <a:r>
              <a:rPr lang="zh-TW" sz="3800" b="1" dirty="0" smtClean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事例</a:t>
            </a:r>
            <a:r>
              <a:rPr lang="zh-TW" altLang="en-US" sz="3800" b="1" dirty="0" smtClean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3800" b="1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sz="3800" b="1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3800" b="1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與寵物相處</a:t>
            </a:r>
            <a:endParaRPr sz="3800" b="1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5" name="Google Shape;115;p1"/>
          <p:cNvSpPr txBox="1">
            <a:spLocks noGrp="1"/>
          </p:cNvSpPr>
          <p:nvPr>
            <p:ph type="subTitle" idx="1"/>
          </p:nvPr>
        </p:nvSpPr>
        <p:spPr>
          <a:xfrm>
            <a:off x="5758120" y="3577484"/>
            <a:ext cx="3216439" cy="30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 sz="20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初中至高中</a:t>
            </a:r>
            <a:endParaRPr sz="2000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sz="2000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zh-TW" sz="20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價值觀</a:t>
            </a:r>
            <a:r>
              <a:rPr lang="zh-TW" sz="2000" dirty="0" smtClean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教育</a:t>
            </a:r>
            <a:r>
              <a:rPr lang="zh-TW" altLang="en-US" sz="2000" dirty="0" smtClean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（</a:t>
            </a:r>
            <a:r>
              <a:rPr lang="zh-TW" sz="2000" dirty="0" smtClean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生命教育</a:t>
            </a:r>
            <a:r>
              <a:rPr lang="zh-TW" altLang="en-US" sz="2000" dirty="0" smtClean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）</a:t>
            </a:r>
            <a:endParaRPr sz="2000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lang="zh-TW" sz="18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教育局德育、公民及國民教育組製作</a:t>
            </a:r>
            <a:br>
              <a:rPr lang="zh-TW" sz="18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dirty="0" smtClean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2023年</a:t>
            </a:r>
            <a:r>
              <a:rPr lang="en-US" altLang="zh-TW" sz="1800" dirty="0" smtClean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12</a:t>
            </a:r>
            <a:r>
              <a:rPr lang="zh-TW" sz="1800" dirty="0" smtClean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月</a:t>
            </a:r>
            <a:endParaRPr sz="1800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"/>
          <p:cNvSpPr/>
          <p:nvPr/>
        </p:nvSpPr>
        <p:spPr>
          <a:xfrm>
            <a:off x="3301356" y="6600799"/>
            <a:ext cx="2361658" cy="2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</a:t>
            </a:r>
            <a:r>
              <a:rPr lang="zh-TW" sz="1050" b="0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來源</a:t>
            </a:r>
            <a:r>
              <a:rPr lang="zh-TW" altLang="en-US" sz="1050" b="0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b="0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http</a:t>
            </a:r>
            <a:r>
              <a:rPr lang="zh-TW" altLang="en-US" sz="1050" b="0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b="0" i="0" u="none" strike="noStrike" cap="none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sz="105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/www.freepik.com</a:t>
            </a:r>
            <a:endParaRPr dirty="0"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2"/>
          <p:cNvGraphicFramePr/>
          <p:nvPr>
            <p:extLst>
              <p:ext uri="{D42A27DB-BD31-4B8C-83A1-F6EECF244321}">
                <p14:modId xmlns:p14="http://schemas.microsoft.com/office/powerpoint/2010/main" val="3210792375"/>
              </p:ext>
            </p:extLst>
          </p:nvPr>
        </p:nvGraphicFramePr>
        <p:xfrm>
          <a:off x="565942" y="1481736"/>
          <a:ext cx="8094725" cy="3932075"/>
        </p:xfrm>
        <a:graphic>
          <a:graphicData uri="http://schemas.openxmlformats.org/drawingml/2006/table">
            <a:tbl>
              <a:tblPr>
                <a:noFill/>
                <a:tableStyleId>{1BDB4027-A785-4C67-BC83-37F6583D8CEE}</a:tableStyleId>
              </a:tblPr>
              <a:tblGrid>
                <a:gridCol w="159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sz="2400" b="0" u="none" strike="noStrike" cap="none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活動概要</a:t>
                      </a:r>
                      <a:endParaRPr/>
                    </a:p>
                  </a:txBody>
                  <a:tcPr marL="51425" marR="51425" marT="25725" marB="2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透過短片及討論，讓學生學習作為寵物主人的責任感及承擔精神</a:t>
                      </a:r>
                      <a:r>
                        <a:rPr lang="zh-TW" sz="2400" b="0" u="none" strike="noStrike" cap="none" dirty="0" smtClean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，</a:t>
                      </a:r>
                      <a:r>
                        <a:rPr lang="zh-TW" altLang="en-US" sz="2400" b="0" u="none" strike="noStrike" cap="none" dirty="0" smtClean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以仁愛之心</a:t>
                      </a:r>
                      <a:r>
                        <a:rPr lang="zh-TW" sz="2400" b="0" u="none" strike="noStrike" cap="none" dirty="0" smtClean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一生一世</a:t>
                      </a: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地照顧及愛護牠們。</a:t>
                      </a:r>
                      <a:endParaRPr sz="2400" b="0" u="none" strike="noStrike" cap="none" dirty="0">
                        <a:solidFill>
                          <a:schemeClr val="lt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1425" marR="51425" marT="25725" marB="2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sz="2400" b="0" u="none" strike="noStrike" cap="none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學習目標</a:t>
                      </a:r>
                      <a:endParaRPr/>
                    </a:p>
                  </a:txBody>
                  <a:tcPr marL="51425" marR="51425" marT="25725" marB="2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AutoNum type="arabicPeriod"/>
                      </a:pP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學習對照顧寵物應有的責任感及承擔精神。</a:t>
                      </a:r>
                      <a:endParaRPr sz="2400" b="0" u="none" strike="noStrike" cap="none" dirty="0">
                        <a:solidFill>
                          <a:schemeClr val="lt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AutoNum type="arabicPeriod"/>
                      </a:pPr>
                      <a:r>
                        <a:rPr lang="zh-TW" sz="2400" b="0" u="none" strike="noStrike" cap="none" dirty="0" smtClean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學習</a:t>
                      </a:r>
                      <a:r>
                        <a:rPr lang="zh-TW" altLang="en-US" sz="2400" b="0" u="none" strike="noStrike" cap="none" dirty="0" smtClean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珍惜和尊重生命、</a:t>
                      </a:r>
                      <a:r>
                        <a:rPr lang="zh-TW" sz="2400" b="0" u="none" strike="noStrike" cap="none" dirty="0" smtClean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善待</a:t>
                      </a:r>
                      <a:r>
                        <a:rPr lang="zh-TW" sz="2400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動</a:t>
                      </a: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物，體會仁愛之心。</a:t>
                      </a:r>
                      <a:endParaRPr sz="2400" b="0" u="none" strike="noStrike" cap="none" dirty="0">
                        <a:solidFill>
                          <a:schemeClr val="lt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1425" marR="51425" marT="25725" marB="2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sz="2400" b="0" u="none" strike="noStrike" cap="none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價值觀和</a:t>
                      </a:r>
                      <a:br>
                        <a:rPr lang="zh-TW" sz="2400" b="0" u="none" strike="noStrike" cap="none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</a:br>
                      <a:r>
                        <a:rPr lang="zh-TW" sz="2400" b="0" u="none" strike="noStrike" cap="none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態度</a:t>
                      </a:r>
                      <a:endParaRPr/>
                    </a:p>
                  </a:txBody>
                  <a:tcPr marL="51425" marR="51425" marT="25725" marB="2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仁愛、責任感、承擔精神、同理心</a:t>
                      </a:r>
                      <a:endParaRPr sz="2400" b="0" u="none" strike="noStrike" cap="none" dirty="0">
                        <a:solidFill>
                          <a:schemeClr val="lt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1425" marR="51425" marT="25725" marB="2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4" name="Google Shape;124;p2"/>
          <p:cNvSpPr txBox="1"/>
          <p:nvPr/>
        </p:nvSpPr>
        <p:spPr>
          <a:xfrm>
            <a:off x="218224" y="579385"/>
            <a:ext cx="26056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學習重點</a:t>
            </a:r>
            <a:endParaRPr sz="3200" b="0" i="0" u="none" strike="noStrike" cap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5796136" y="6024726"/>
            <a:ext cx="2361658" cy="2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</a:t>
            </a:r>
            <a:r>
              <a:rPr lang="zh-TW" sz="1050" b="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來源</a:t>
            </a:r>
            <a:r>
              <a:rPr lang="zh-TW" altLang="en-US" sz="1050" b="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b="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http</a:t>
            </a:r>
            <a:r>
              <a:rPr lang="zh-TW" altLang="en-US" sz="1050" b="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b="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sz="105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/www.freepik.com</a:t>
            </a:r>
            <a:endParaRPr sz="105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36" y="79060"/>
            <a:ext cx="8685258" cy="627332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/>
          <p:nvPr/>
        </p:nvSpPr>
        <p:spPr>
          <a:xfrm>
            <a:off x="669647" y="884163"/>
            <a:ext cx="7852051" cy="340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rgbClr val="3F3F3F"/>
                </a:solidFill>
                <a:latin typeface="DFKai-SB"/>
                <a:ea typeface="DFKai-SB"/>
                <a:cs typeface="DFKai-SB"/>
                <a:sym typeface="DFKai-SB"/>
              </a:rPr>
              <a:t>飼養寵物潮流</a:t>
            </a:r>
            <a:endParaRPr sz="3200" b="1" dirty="0">
              <a:solidFill>
                <a:srgbClr val="3F3F3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rgbClr val="3F3F3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6000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近期一部以天竺鼠為主題的動畫，令市民飼養天竺鼠的興致大增。市民一窩蜂購買天竺鼠，但熱潮過後棄養潮隨即而來。</a:t>
            </a:r>
            <a:endParaRPr sz="22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6000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天竺鼠的外表可愛，但牠們對糧食及居住環境的要求較高，牠們的平均壽命可</a:t>
            </a:r>
            <a:r>
              <a:rPr lang="zh-TW" sz="2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達</a:t>
            </a:r>
            <a:r>
              <a:rPr lang="zh-TW" altLang="en-US" sz="2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八</a:t>
            </a:r>
            <a:r>
              <a:rPr lang="zh-TW" sz="2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年</a:t>
            </a:r>
            <a:r>
              <a:rPr lang="zh-TW" sz="2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，需要主人經常陪伴。本港天氣較為潮濕，天竺鼠較易感染皮膚病、肺炎等疾病 ……</a:t>
            </a:r>
            <a:endParaRPr sz="22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733148" y="1499175"/>
            <a:ext cx="7725051" cy="177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6012117" y="5987899"/>
            <a:ext cx="2827377" cy="3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rPr lang="zh-TW" sz="1700" cap="none" dirty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資料</a:t>
            </a:r>
            <a:r>
              <a:rPr lang="zh-TW" sz="1700" cap="none" dirty="0" smtClean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altLang="en-US" sz="1700" cap="none" dirty="0" smtClean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1700" cap="none" dirty="0" smtClean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綜合</a:t>
            </a:r>
            <a:r>
              <a:rPr lang="zh-TW" sz="1700" cap="none" dirty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新聞報道</a:t>
            </a:r>
            <a:endParaRPr sz="1700" cap="none" dirty="0">
              <a:solidFill>
                <a:srgbClr val="262626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497975" y="6478738"/>
            <a:ext cx="3523915" cy="34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來源</a:t>
            </a:r>
            <a:r>
              <a:rPr lang="zh-TW" altLang="en-US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http</a:t>
            </a:r>
            <a:r>
              <a:rPr lang="zh-TW" altLang="en-US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/www.freepik.com</a:t>
            </a:r>
            <a:endParaRPr sz="105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2012" y="4284714"/>
            <a:ext cx="1649686" cy="157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36" y="79060"/>
            <a:ext cx="8685258" cy="627332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/>
          <p:nvPr/>
        </p:nvSpPr>
        <p:spPr>
          <a:xfrm>
            <a:off x="669647" y="847464"/>
            <a:ext cx="7852051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3F3F3F"/>
                </a:solidFill>
                <a:latin typeface="DFKai-SB"/>
                <a:ea typeface="DFKai-SB"/>
                <a:cs typeface="DFKai-SB"/>
                <a:sym typeface="DFKai-SB"/>
              </a:rPr>
              <a:t>正視殘酷對待動物的社會問題</a:t>
            </a:r>
            <a:endParaRPr sz="3200" b="1">
              <a:solidFill>
                <a:srgbClr val="3F3F3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3F3F3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600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近年，香港出現一些殘酷對待動物的案件，引起社會關注。警方表示對所有殘酷對待動物案件都十分重視，殘酷對待動物屬嚴重罪行，絕不容忍任何殘酷對待動物行為。在「動物守護計劃」下，警隊會與各持份者和市民大眾攜手合作，打擊殘酷對待動物的行為及提高</a:t>
            </a:r>
            <a:br>
              <a:rPr lang="zh-TW" sz="2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市民對動物福利的關注。</a:t>
            </a:r>
            <a:endParaRPr sz="2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733148" y="1499175"/>
            <a:ext cx="7725051" cy="177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382842" y="5986138"/>
            <a:ext cx="2827377" cy="3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rPr lang="zh-TW" sz="1700" cap="none" dirty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資料</a:t>
            </a:r>
            <a:r>
              <a:rPr lang="zh-TW" sz="1700" cap="none" dirty="0" smtClean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altLang="en-US" sz="1700" cap="none" dirty="0" smtClean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1700" cap="none" dirty="0" smtClean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綜合</a:t>
            </a:r>
            <a:r>
              <a:rPr lang="zh-TW" sz="1700" cap="none" dirty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新聞報道</a:t>
            </a:r>
            <a:endParaRPr sz="1700" cap="none" dirty="0">
              <a:solidFill>
                <a:srgbClr val="262626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6329363" y="6568392"/>
            <a:ext cx="2692527" cy="22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來源</a:t>
            </a:r>
            <a:r>
              <a:rPr lang="zh-TW" altLang="en-US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https</a:t>
            </a:r>
            <a:r>
              <a:rPr lang="zh-TW" altLang="en-US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/www.police.gov.hk</a:t>
            </a:r>
            <a:endParaRPr sz="105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744" y="3718056"/>
            <a:ext cx="1568555" cy="222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https://www.police.gov.hk/info/img/aws/aws_0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9363" y="3717829"/>
            <a:ext cx="1585912" cy="224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>
            <a:spLocks noGrp="1"/>
          </p:cNvSpPr>
          <p:nvPr>
            <p:ph type="title"/>
          </p:nvPr>
        </p:nvSpPr>
        <p:spPr>
          <a:xfrm>
            <a:off x="477585" y="1038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反思問題</a:t>
            </a:r>
            <a:endParaRPr/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576250" y="1867150"/>
            <a:ext cx="66327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25000" lnSpcReduction="20000"/>
          </a:bodyPr>
          <a:lstStyle/>
          <a:p>
            <a:pPr marL="514350" lvl="0" indent="-488156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zh-TW" sz="9550" dirty="0">
                <a:latin typeface="DFKai-SB"/>
                <a:ea typeface="DFKai-SB"/>
                <a:cs typeface="DFKai-SB"/>
                <a:sym typeface="DFKai-SB"/>
              </a:rPr>
              <a:t>是甚麼導致天竺鼠棄養</a:t>
            </a:r>
            <a:r>
              <a:rPr lang="zh-TW" sz="9550" dirty="0" smtClean="0">
                <a:latin typeface="DFKai-SB"/>
                <a:ea typeface="DFKai-SB"/>
                <a:cs typeface="DFKai-SB"/>
                <a:sym typeface="DFKai-SB"/>
              </a:rPr>
              <a:t>潮</a:t>
            </a:r>
            <a:r>
              <a:rPr lang="zh-TW" altLang="en-US" sz="9550" dirty="0" smtClean="0"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9550" dirty="0"/>
          </a:p>
          <a:p>
            <a:pPr marL="514350" lvl="0" indent="-488156" algn="just" rtl="0">
              <a:lnSpc>
                <a:spcPct val="2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zh-TW" sz="9550" dirty="0">
                <a:latin typeface="DFKai-SB"/>
                <a:ea typeface="DFKai-SB"/>
                <a:cs typeface="DFKai-SB"/>
                <a:sym typeface="DFKai-SB"/>
              </a:rPr>
              <a:t>你認為棄養後天竺鼠會</a:t>
            </a:r>
            <a:r>
              <a:rPr lang="zh-TW" sz="9550" dirty="0" smtClean="0">
                <a:latin typeface="DFKai-SB"/>
                <a:ea typeface="DFKai-SB"/>
                <a:cs typeface="DFKai-SB"/>
                <a:sym typeface="DFKai-SB"/>
              </a:rPr>
              <a:t>怎樣</a:t>
            </a:r>
            <a:r>
              <a:rPr lang="zh-TW" altLang="en-US" sz="9550" dirty="0" smtClean="0">
                <a:latin typeface="DFKai-SB"/>
                <a:ea typeface="DFKai-SB"/>
                <a:cs typeface="DFKai-SB"/>
                <a:sym typeface="DFKai-SB"/>
              </a:rPr>
              <a:t>？</a:t>
            </a:r>
            <a:r>
              <a:rPr lang="zh-TW" sz="9550" dirty="0" smtClean="0">
                <a:latin typeface="DFKai-SB"/>
                <a:ea typeface="DFKai-SB"/>
                <a:cs typeface="DFKai-SB"/>
                <a:sym typeface="DFKai-SB"/>
              </a:rPr>
              <a:t>為甚麼</a:t>
            </a:r>
            <a:r>
              <a:rPr lang="zh-TW" altLang="en-US" sz="9550" dirty="0" smtClean="0"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9550" dirty="0">
              <a:latin typeface="DFKai-SB"/>
              <a:ea typeface="DFKai-SB"/>
              <a:cs typeface="DFKai-SB"/>
              <a:sym typeface="DFKai-SB"/>
            </a:endParaRPr>
          </a:p>
          <a:p>
            <a:pPr marL="514350" lvl="0" indent="-488156" algn="l" rtl="0">
              <a:lnSpc>
                <a:spcPct val="2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zh-TW" sz="9550" dirty="0">
                <a:latin typeface="DFKai-SB"/>
                <a:ea typeface="DFKai-SB"/>
                <a:cs typeface="DFKai-SB"/>
                <a:sym typeface="DFKai-SB"/>
              </a:rPr>
              <a:t>飼養寵物前，我們應考慮</a:t>
            </a:r>
            <a:r>
              <a:rPr lang="zh-TW" sz="9550" dirty="0" smtClean="0">
                <a:latin typeface="DFKai-SB"/>
                <a:ea typeface="DFKai-SB"/>
                <a:cs typeface="DFKai-SB"/>
                <a:sym typeface="DFKai-SB"/>
              </a:rPr>
              <a:t>甚麼</a:t>
            </a:r>
            <a:r>
              <a:rPr lang="zh-TW" altLang="en-US" sz="9550" dirty="0" smtClean="0"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9550" dirty="0">
              <a:latin typeface="DFKai-SB"/>
              <a:ea typeface="DFKai-SB"/>
              <a:cs typeface="DFKai-SB"/>
              <a:sym typeface="DFKai-SB"/>
            </a:endParaRPr>
          </a:p>
          <a:p>
            <a:pPr marL="514350" lvl="0" indent="-488156" algn="l" rtl="0">
              <a:lnSpc>
                <a:spcPct val="2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DFKai-SB"/>
              <a:buAutoNum type="arabicPeriod"/>
            </a:pPr>
            <a:r>
              <a:rPr lang="zh-TW" sz="9550" dirty="0">
                <a:latin typeface="DFKai-SB"/>
                <a:ea typeface="DFKai-SB"/>
                <a:cs typeface="DFKai-SB"/>
                <a:sym typeface="DFKai-SB"/>
              </a:rPr>
              <a:t>為何社會大眾對殘酷對待動物的行為</a:t>
            </a:r>
            <a:r>
              <a:rPr lang="zh-TW" sz="9550" dirty="0" smtClean="0">
                <a:latin typeface="DFKai-SB"/>
                <a:ea typeface="DFKai-SB"/>
                <a:cs typeface="DFKai-SB"/>
                <a:sym typeface="DFKai-SB"/>
              </a:rPr>
              <a:t>反感</a:t>
            </a:r>
            <a:r>
              <a:rPr lang="zh-TW" altLang="en-US" sz="9550" dirty="0" smtClean="0">
                <a:latin typeface="DFKai-SB"/>
                <a:ea typeface="DFKai-SB"/>
                <a:cs typeface="DFKai-SB"/>
                <a:sym typeface="DFKai-SB"/>
              </a:rPr>
              <a:t>？</a:t>
            </a:r>
            <a:r>
              <a:rPr lang="zh-TW" sz="9550" dirty="0"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sz="9550" dirty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9550" dirty="0" smtClean="0">
                <a:latin typeface="DFKai-SB"/>
                <a:ea typeface="DFKai-SB"/>
                <a:cs typeface="DFKai-SB"/>
                <a:sym typeface="DFKai-SB"/>
              </a:rPr>
              <a:t>這</a:t>
            </a:r>
            <a:r>
              <a:rPr lang="zh-TW" altLang="en-US" sz="9550" dirty="0" smtClean="0">
                <a:latin typeface="DFKai-SB"/>
                <a:ea typeface="DFKai-SB"/>
                <a:cs typeface="DFKai-SB"/>
                <a:sym typeface="DFKai-SB"/>
              </a:rPr>
              <a:t>些行為違反了哪些正確</a:t>
            </a:r>
            <a:r>
              <a:rPr lang="zh-TW" sz="9550" dirty="0" smtClean="0">
                <a:latin typeface="DFKai-SB"/>
                <a:ea typeface="DFKai-SB"/>
                <a:cs typeface="DFKai-SB"/>
                <a:sym typeface="DFKai-SB"/>
              </a:rPr>
              <a:t>價值觀</a:t>
            </a:r>
            <a:r>
              <a:rPr lang="zh-TW" altLang="en-US" sz="9550" dirty="0" smtClean="0"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955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sz="2400" dirty="0"/>
          </a:p>
        </p:txBody>
      </p:sp>
      <p:sp>
        <p:nvSpPr>
          <p:cNvPr id="194" name="Google Shape;194;p7"/>
          <p:cNvSpPr/>
          <p:nvPr/>
        </p:nvSpPr>
        <p:spPr>
          <a:xfrm>
            <a:off x="5787342" y="6568396"/>
            <a:ext cx="3234548" cy="25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來源</a:t>
            </a:r>
            <a:r>
              <a:rPr lang="zh-TW" altLang="en-US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http</a:t>
            </a:r>
            <a:r>
              <a:rPr lang="zh-TW" altLang="en-US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/www.freepik.com</a:t>
            </a:r>
            <a:endParaRPr sz="105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3426" y="3957001"/>
            <a:ext cx="1851000" cy="1818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3427" y="1867126"/>
            <a:ext cx="1851025" cy="159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997020" y="0"/>
            <a:ext cx="7412603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8D4120"/>
              </a:buClr>
              <a:buSzPts val="3600"/>
            </a:pPr>
            <a:r>
              <a:rPr lang="zh-TW" altLang="en-US" dirty="0" smtClean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仁愛</a:t>
            </a:r>
            <a:endParaRPr lang="zh-TW" altLang="en-US" dirty="0">
              <a:solidFill>
                <a:srgbClr val="8D412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body" idx="1"/>
          </p:nvPr>
        </p:nvSpPr>
        <p:spPr>
          <a:xfrm>
            <a:off x="671513" y="3312257"/>
            <a:ext cx="7738110" cy="3302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52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《孟子‧盡心上》說出了我們對親人、一般人和天地萬物應有的態度。</a:t>
            </a:r>
            <a:endParaRPr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91440" lvl="0" indent="-1524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「親親」的第一個「親」字，動詞，愛；第二個「親」字，名詞，親人。「仁」，動詞，以仁厚之心待人。「愛」，愛護、愛惜。</a:t>
            </a:r>
            <a:endParaRPr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91440" lvl="0" indent="-1524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全句的意思</a:t>
            </a:r>
            <a:r>
              <a:rPr lang="zh-TW" sz="2400" dirty="0" smtClean="0">
                <a:latin typeface="DFKai-SB"/>
                <a:ea typeface="DFKai-SB"/>
                <a:cs typeface="DFKai-SB"/>
                <a:sym typeface="DFKai-SB"/>
              </a:rPr>
              <a:t>是</a:t>
            </a:r>
            <a:r>
              <a:rPr lang="zh-TW" altLang="en-US" sz="2400" dirty="0" smtClean="0"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2400" dirty="0" smtClean="0">
                <a:latin typeface="DFKai-SB"/>
                <a:ea typeface="DFKai-SB"/>
                <a:cs typeface="DFKai-SB"/>
                <a:sym typeface="DFKai-SB"/>
              </a:rPr>
              <a:t>要</a:t>
            </a: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親愛自己的親人，</a:t>
            </a:r>
            <a:r>
              <a:rPr lang="zh-TW" sz="2400" b="1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仁厚地對待一般人，並且推而廣之，愛護天地萬物。</a:t>
            </a:r>
            <a:endParaRPr sz="2400" b="1" dirty="0">
              <a:solidFill>
                <a:srgbClr val="8D412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6190029" y="6475819"/>
            <a:ext cx="2622667" cy="29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 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https</a:t>
            </a:r>
            <a:r>
              <a:rPr lang="zh-TW" altLang="en-US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/www.edb.gov.hk/</a:t>
            </a:r>
            <a:endParaRPr sz="105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2071" y="1772538"/>
            <a:ext cx="47625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>
            <a:spLocks noGrp="1"/>
          </p:cNvSpPr>
          <p:nvPr>
            <p:ph type="title"/>
          </p:nvPr>
        </p:nvSpPr>
        <p:spPr>
          <a:xfrm>
            <a:off x="675800" y="690351"/>
            <a:ext cx="7543800" cy="100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D4120"/>
              </a:buClr>
              <a:buSzPts val="4800"/>
              <a:buFont typeface="DFKai-SB"/>
              <a:buNone/>
            </a:pPr>
            <a:r>
              <a:rPr lang="zh-TW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我們都有仁愛之心</a:t>
            </a:r>
            <a:endParaRPr dirty="0">
              <a:solidFill>
                <a:srgbClr val="8D412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1" name="Google Shape;211;p9"/>
          <p:cNvSpPr txBox="1">
            <a:spLocks noGrp="1"/>
          </p:cNvSpPr>
          <p:nvPr>
            <p:ph type="body" idx="1"/>
          </p:nvPr>
        </p:nvSpPr>
        <p:spPr>
          <a:xfrm>
            <a:off x="675804" y="2047246"/>
            <a:ext cx="80511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zh-TW" sz="3200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「君子之於禽獸也，見其生，不忍見其死；聞其聲，不忍食其肉。是以君子遠庖廚也。」</a:t>
            </a:r>
            <a:endParaRPr sz="3200" dirty="0">
              <a:solidFill>
                <a:srgbClr val="8D412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sz="3200" dirty="0">
              <a:solidFill>
                <a:srgbClr val="8D412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在傳統中華美德之中，孟子以故事說明了我們有「仁</a:t>
            </a:r>
            <a:r>
              <a:rPr lang="zh-TW" sz="2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」</a:t>
            </a:r>
            <a:r>
              <a:rPr lang="zh-TW" altLang="en-US" sz="2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心</a:t>
            </a:r>
            <a:r>
              <a:rPr lang="zh-TW" sz="2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我們看見動物受苦，都會有不忍心的感情。這就是我們的善心之端。好好保存善心，推而廣之</a:t>
            </a:r>
            <a:r>
              <a:rPr lang="zh-TW" sz="2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altLang="en-US" sz="2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就</a:t>
            </a:r>
            <a:r>
              <a:rPr lang="zh-TW" sz="2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能實</a:t>
            </a:r>
            <a:r>
              <a:rPr lang="zh-TW" altLang="en-US" sz="2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踐</a:t>
            </a:r>
            <a:r>
              <a:rPr lang="zh-TW" sz="2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仁愛了</a:t>
            </a: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2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212" name="Google Shape;2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190" y="373063"/>
            <a:ext cx="1184536" cy="125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8099" y="372957"/>
            <a:ext cx="1373100" cy="12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842211" y="293048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DFKai-SB"/>
              <a:buNone/>
            </a:pPr>
            <a:r>
              <a:rPr lang="zh-TW" dirty="0" smtClean="0">
                <a:latin typeface="DFKai-SB"/>
                <a:ea typeface="DFKai-SB"/>
                <a:cs typeface="DFKai-SB"/>
                <a:sym typeface="DFKai-SB"/>
              </a:rPr>
              <a:t>總結</a:t>
            </a:r>
            <a:r>
              <a:rPr lang="zh-TW" altLang="en-US" dirty="0" smtClean="0"/>
              <a:t>：</a:t>
            </a:r>
            <a:endParaRPr dirty="0"/>
          </a:p>
        </p:txBody>
      </p:sp>
      <p:sp>
        <p:nvSpPr>
          <p:cNvPr id="220" name="Google Shape;220;p10"/>
          <p:cNvSpPr txBox="1">
            <a:spLocks noGrp="1"/>
          </p:cNvSpPr>
          <p:nvPr>
            <p:ph type="body" idx="1"/>
          </p:nvPr>
        </p:nvSpPr>
        <p:spPr>
          <a:xfrm>
            <a:off x="765253" y="1908078"/>
            <a:ext cx="7697716" cy="434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    飼養寵物是一項重大的決定，在決定飼養前，我們要對寵物的需要有充分的了解。即使決定飼養寵物，我們也要對所有動物抱持</a:t>
            </a:r>
            <a:r>
              <a:rPr lang="zh-TW" sz="2400" b="1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仁愛之心，善待牠們</a:t>
            </a: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    動物和人類都有生理和心理的需要，除了照顧牠們的起居飲食外，</a:t>
            </a:r>
            <a:r>
              <a:rPr lang="zh-TW" sz="2400" b="1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照顧牠們的情感需要同樣重要</a:t>
            </a: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。作為主人，我們要</a:t>
            </a:r>
            <a:r>
              <a:rPr lang="zh-TW" sz="2400" b="1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對寵物負責任</a:t>
            </a:r>
            <a:r>
              <a:rPr lang="zh-TW" sz="2400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2400" b="1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關愛牠們</a:t>
            </a: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，確保牠們活得健康快樂，直至牠們終老。</a:t>
            </a:r>
            <a:endParaRPr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</a:pPr>
            <a:endParaRPr sz="7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來源</a:t>
            </a:r>
            <a:r>
              <a:rPr lang="zh-TW" altLang="en-US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http</a:t>
            </a:r>
            <a:r>
              <a:rPr lang="zh-TW" altLang="en-US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/www.freepik.com</a:t>
            </a:r>
            <a:endParaRPr sz="105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22" name="Google Shape;222;p10" descr="Good doggy illustration concept Free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227479"/>
            <a:ext cx="2220834" cy="147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延伸活動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2075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未必每個人都有足夠條件飼養動物，除了領養動物外，我們還可以如何實踐仁愛之心？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2075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2075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試向同學分享你們實踐仁愛之心的經驗。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9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1277</Words>
  <Application>Microsoft Office PowerPoint</Application>
  <PresentationFormat>如螢幕大小 (4:3)</PresentationFormat>
  <Paragraphs>84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Microsoft JhengHei</vt:lpstr>
      <vt:lpstr>Microsoft JhengHei</vt:lpstr>
      <vt:lpstr>標楷體</vt:lpstr>
      <vt:lpstr>標楷體</vt:lpstr>
      <vt:lpstr>Arial</vt:lpstr>
      <vt:lpstr>Calibri</vt:lpstr>
      <vt:lpstr>Retrospect</vt:lpstr>
      <vt:lpstr>生活事件事例： 與寵物相處</vt:lpstr>
      <vt:lpstr>PowerPoint 簡報</vt:lpstr>
      <vt:lpstr>PowerPoint 簡報</vt:lpstr>
      <vt:lpstr>PowerPoint 簡報</vt:lpstr>
      <vt:lpstr>反思問題</vt:lpstr>
      <vt:lpstr>仁愛</vt:lpstr>
      <vt:lpstr>我們都有仁愛之心</vt:lpstr>
      <vt:lpstr>總結：</vt:lpstr>
      <vt:lpstr>延伸活動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生活事件事例： 與寵物相處</dc:title>
  <dc:creator>LUI, Ching-yi Cherie</dc:creator>
  <cp:lastModifiedBy>CHOW Angela, SCDO(MCNE)4</cp:lastModifiedBy>
  <cp:revision>20</cp:revision>
  <dcterms:created xsi:type="dcterms:W3CDTF">2014-04-17T23:07:25Z</dcterms:created>
  <dcterms:modified xsi:type="dcterms:W3CDTF">2023-12-14T07:52:38Z</dcterms:modified>
</cp:coreProperties>
</file>