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88" r:id="rId4"/>
    <p:sldId id="277" r:id="rId5"/>
    <p:sldId id="329" r:id="rId6"/>
    <p:sldId id="314" r:id="rId7"/>
    <p:sldId id="326" r:id="rId8"/>
    <p:sldId id="332" r:id="rId9"/>
    <p:sldId id="319" r:id="rId10"/>
    <p:sldId id="318" r:id="rId11"/>
    <p:sldId id="327" r:id="rId12"/>
    <p:sldId id="333" r:id="rId13"/>
    <p:sldId id="330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3973" autoAdjust="0"/>
  </p:normalViewPr>
  <p:slideViewPr>
    <p:cSldViewPr snapToGrid="0">
      <p:cViewPr varScale="1">
        <p:scale>
          <a:sx n="86" d="100"/>
          <a:sy n="86" d="100"/>
        </p:scale>
        <p:origin x="115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ingafrica.matrix.msu.edu/module-thirteen-activity-two/" TargetMode="External"/><Relationship Id="rId2" Type="http://schemas.openxmlformats.org/officeDocument/2006/relationships/hyperlink" Target="https://www.bbc.co.uk/bitesize/guides/z2xbgk7/revision/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lkways.si.edu/west-african-song-chants-childrens-ghana/music/tools-for-teaching/smithsonian" TargetMode="External"/><Relationship Id="rId4" Type="http://schemas.openxmlformats.org/officeDocument/2006/relationships/hyperlink" Target="http://exploringafrica.matrix.msu.edu/module-thirteen-activity-thre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tiff"/><Relationship Id="rId1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wav"/><Relationship Id="rId12" Type="http://schemas.openxmlformats.org/officeDocument/2006/relationships/image" Target="../media/image3.tiff"/><Relationship Id="rId17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4.tif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1174774" y="1445890"/>
            <a:ext cx="7475220" cy="2926080"/>
            <a:chOff x="834390" y="1099345"/>
            <a:chExt cx="7475220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413767" y="1445890"/>
              <a:ext cx="6210187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834390" y="1099345"/>
              <a:ext cx="7475220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「歌」樂無窮（二）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74774" y="416127"/>
            <a:ext cx="6735696" cy="205952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第二學習階段適用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371497" y="5725860"/>
            <a:ext cx="6735696" cy="65902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18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32104" y="769680"/>
            <a:ext cx="8316061" cy="1016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聆聽及閱讀歌曲的歌詞，與老師和家人討論哪些歌詞包含</a:t>
            </a:r>
            <a:r>
              <a:rPr lang="zh-TW" altLang="en-US" sz="2000" b="1" u="sng" kern="100" dirty="0">
                <a:solidFill>
                  <a:schemeClr val="accent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勇敢面對挑戰</a:t>
            </a:r>
            <a: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的信息。</a:t>
            </a:r>
            <a:b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HK" altLang="en-US" sz="2000" dirty="0"/>
          </a:p>
        </p:txBody>
      </p:sp>
      <p:sp>
        <p:nvSpPr>
          <p:cNvPr id="2" name="橢圓形圖說文字 1"/>
          <p:cNvSpPr/>
          <p:nvPr/>
        </p:nvSpPr>
        <p:spPr>
          <a:xfrm>
            <a:off x="2625634" y="2304695"/>
            <a:ext cx="3892731" cy="19619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kern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試討論歌曲中的節奏、 旋律和力度等音樂元素，如何帶出精神抖擻，鼓舞人心的感覺？</a:t>
            </a: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14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03884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電影主題曲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歌曲名稱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歌曲的中文版本同時適用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綠野仙蹤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記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仙樂飄飄處處聞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魔髮奇緣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冰雪奇緣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8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4904" y="238332"/>
            <a:ext cx="785469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BFE2A7"/>
              </a:buClr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教學參考資料</a:t>
            </a:r>
            <a:endParaRPr lang="en-US" altLang="zh-HK" sz="2000" b="1" dirty="0"/>
          </a:p>
          <a:p>
            <a:pPr marL="34290" indent="0">
              <a:buClr>
                <a:srgbClr val="BFE2A7"/>
              </a:buClr>
              <a:buNone/>
            </a:pPr>
            <a:endParaRPr lang="en-HK" altLang="zh-HK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HK" altLang="zh-HK" dirty="0"/>
              <a:t>African Music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u="sng" dirty="0">
                <a:hlinkClick r:id="rId2"/>
              </a:rPr>
              <a:t>https://www.bbc.co.uk/bitesize/guides/z2xbgk7/revision/1</a:t>
            </a:r>
            <a:endParaRPr lang="en-US" altLang="zh-TW" u="sng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u="sng" dirty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/>
              <a:t>Exploring Africa-Instruments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>
                <a:hlinkClick r:id="rId3"/>
              </a:rPr>
              <a:t>http://exploringafrica.matrix.msu.edu/module-thirteen-activity-two/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/>
              <a:t>Exploring Africa-Music in Africa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>
                <a:hlinkClick r:id="rId4"/>
              </a:rPr>
              <a:t>http://exploringafrica.matrix.msu.edu/module-thirteen-activity-three/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HK" dirty="0"/>
              <a:t>West African Song and Chants: Children’s Music from Ghana</a:t>
            </a:r>
            <a:endParaRPr lang="zh-HK" altLang="en-US" dirty="0"/>
          </a:p>
          <a:p>
            <a:pPr marL="34290" indent="0">
              <a:buClr>
                <a:srgbClr val="BFE2A7"/>
              </a:buClr>
              <a:buNone/>
            </a:pPr>
            <a:r>
              <a:rPr lang="en-US" altLang="zh-TW" dirty="0">
                <a:hlinkClick r:id="rId5"/>
              </a:rPr>
              <a:t>https://folkways.si.edu/west-african-song-chants-childrens-ghana/music/tools-for-teaching/smithsonian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697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「歌」樂無窮（二）</a:t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第二學習階段＊（小學）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20955"/>
              </p:ext>
            </p:extLst>
          </p:nvPr>
        </p:nvGraphicFramePr>
        <p:xfrm>
          <a:off x="628650" y="1618762"/>
          <a:ext cx="7920000" cy="3850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15791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建議學習活動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認識非洲音樂的基本特色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奏出</a:t>
                      </a:r>
                      <a:r>
                        <a:rPr lang="zh-TW" altLang="en-US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附有連結線的節奏句</a:t>
                      </a:r>
                      <a:endParaRPr lang="en-US" sz="20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擬發展的態度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歌詞所表達的正面信息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2447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創造力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聆聽能力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演繹節奏的能力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擬發展的知識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音樂元素，例如拍子、節奏、音色等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595350" y="5623955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本學與教材料基於電影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獅子王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的歌曲</a:t>
            </a:r>
            <a:r>
              <a:rPr lang="en-US" altLang="zh-TW" sz="16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Circle of Life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而設計。教師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同學亦可從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選擇歌曲，調適和彈性運用本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的步驟。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4" y="1094574"/>
            <a:ext cx="8263891" cy="5162791"/>
          </a:xfrm>
        </p:spPr>
        <p:txBody>
          <a:bodyPr>
            <a:noAutofit/>
          </a:bodyPr>
          <a:lstStyle/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你有看過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獅子王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這齣電影嗎？</a:t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如有，與同學或家人分享你最深刻的電影情節。</a:t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如沒有，可參考後頁的網上資料。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電影中，辛巴和好朋友，一起面對困難，互相幫忙。若你是辛巴，你會如何面對挑戰？與老師和家人分享你的想法。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獅子王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中的主題曲 </a:t>
            </a:r>
            <a:r>
              <a:rPr lang="en-US" altLang="zh-TW" sz="2400" b="1" i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Circle of Life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。可到音樂             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串流平台，例如 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YouTube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Spotify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搜尋及聆聽歌曲。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endParaRPr lang="en-GB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課前準備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10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FDBB-E56A-9A41-80CB-3D0F0D27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2" y="1669003"/>
            <a:ext cx="6220006" cy="4969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聆聽歌曲的首部分。</a:t>
            </a:r>
            <a:b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i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endParaRPr lang="en-US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這是甚麼地方的語言？</a:t>
            </a:r>
            <a:endParaRPr lang="en-US" altLang="zh-TW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非洲祖魯族語（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Zulu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為何</a:t>
            </a:r>
            <a:r>
              <a:rPr lang="zh-HK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選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用這語言</a:t>
            </a:r>
            <a:r>
              <a:rPr lang="zh-HK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唱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出此部分？</a:t>
            </a:r>
            <a:endParaRPr lang="en-US" altLang="zh-TW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表達故事發生在非洲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zh-HK" altLang="en-US" sz="22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20063"/>
            <a:ext cx="7406640" cy="1341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活動一：聆聽歌曲 </a:t>
            </a:r>
            <a:r>
              <a:rPr lang="en-US" altLang="zh-TW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Circle of Life</a:t>
            </a:r>
            <a:br>
              <a:rPr lang="en-US" altLang="zh-TW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1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105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49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4" y="-6426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活動二：認識連結線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23406" y="3864618"/>
            <a:ext cx="6242539" cy="803706"/>
            <a:chOff x="1209121" y="1864407"/>
            <a:chExt cx="5886266" cy="803706"/>
          </a:xfrm>
        </p:grpSpPr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B8AB2191-5289-A54D-953C-558D803ADA37}"/>
                </a:ext>
              </a:extLst>
            </p:cNvPr>
            <p:cNvSpPr/>
            <p:nvPr/>
          </p:nvSpPr>
          <p:spPr>
            <a:xfrm>
              <a:off x="1209121" y="1864407"/>
              <a:ext cx="5886266" cy="719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9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581248" y="1867894"/>
              <a:ext cx="3495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6130828" y="1963826"/>
              <a:ext cx="49275" cy="653371"/>
              <a:chOff x="7275993" y="1745831"/>
              <a:chExt cx="49337" cy="653371"/>
            </a:xfrm>
          </p:grpSpPr>
          <p:cxnSp>
            <p:nvCxnSpPr>
              <p:cNvPr id="99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275993" y="1745832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325330" y="1745831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495" y="2033462"/>
              <a:ext cx="544690" cy="423637"/>
            </a:xfrm>
            <a:prstGeom prst="rect">
              <a:avLst/>
            </a:prstGeom>
          </p:spPr>
        </p:pic>
      </p:grpSp>
      <p:sp>
        <p:nvSpPr>
          <p:cNvPr id="9" name="圓角矩形 8"/>
          <p:cNvSpPr/>
          <p:nvPr/>
        </p:nvSpPr>
        <p:spPr>
          <a:xfrm>
            <a:off x="6101193" y="252472"/>
            <a:ext cx="2859834" cy="177005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是甚麼嗎？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連結兩個相同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音高的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連續音符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奏出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第二個音符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，但其時值會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加在第一個音符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401207" y="4011777"/>
            <a:ext cx="6444761" cy="2216756"/>
            <a:chOff x="1487780" y="2906629"/>
            <a:chExt cx="5910763" cy="2216756"/>
          </a:xfrm>
        </p:grpSpPr>
        <p:grpSp>
          <p:nvGrpSpPr>
            <p:cNvPr id="5" name="群組 4"/>
            <p:cNvGrpSpPr/>
            <p:nvPr/>
          </p:nvGrpSpPr>
          <p:grpSpPr>
            <a:xfrm>
              <a:off x="1487780" y="2906629"/>
              <a:ext cx="5910763" cy="1554711"/>
              <a:chOff x="1511801" y="2906836"/>
              <a:chExt cx="5910763" cy="1554711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1511801" y="3659991"/>
                <a:ext cx="5910763" cy="801556"/>
                <a:chOff x="961807" y="3232952"/>
                <a:chExt cx="6594166" cy="1307812"/>
              </a:xfrm>
            </p:grpSpPr>
            <p:sp>
              <p:nvSpPr>
                <p:cNvPr id="40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961807" y="3232952"/>
                  <a:ext cx="6594166" cy="1145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1">
                  <a:extLst>
                    <a:ext uri="{FF2B5EF4-FFF2-40B4-BE49-F238E27FC236}">
                      <a16:creationId xmlns:a16="http://schemas.microsoft.com/office/drawing/2014/main" id="{D2C84BB0-9CA6-2E47-BFFE-717B4DDE9606}"/>
                    </a:ext>
                  </a:extLst>
                </p:cNvPr>
                <p:cNvSpPr txBox="1"/>
                <p:nvPr/>
              </p:nvSpPr>
              <p:spPr>
                <a:xfrm>
                  <a:off x="1192180" y="3235132"/>
                  <a:ext cx="390425" cy="1305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  <a:endPara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cs typeface="+mn-cs"/>
                  </a:endParaRPr>
                </a:p>
              </p:txBody>
            </p:sp>
          </p:grpSp>
          <p:pic>
            <p:nvPicPr>
              <p:cNvPr id="101" name="圖片 10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2712779" y="2906836"/>
                <a:ext cx="363774" cy="433234"/>
              </a:xfrm>
              <a:prstGeom prst="rect">
                <a:avLst/>
              </a:prstGeom>
            </p:spPr>
          </p:pic>
          <p:pic>
            <p:nvPicPr>
              <p:cNvPr id="102" name="Picture 23">
                <a:extLst>
                  <a:ext uri="{FF2B5EF4-FFF2-40B4-BE49-F238E27FC236}">
                    <a16:creationId xmlns:a16="http://schemas.microsoft.com/office/drawing/2014/main" id="{2C2CCB30-BD89-0C4A-857E-16B0F00A4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2345" y="2912985"/>
                <a:ext cx="278041" cy="306587"/>
              </a:xfrm>
              <a:prstGeom prst="rect">
                <a:avLst/>
              </a:prstGeom>
            </p:spPr>
          </p:pic>
          <p:pic>
            <p:nvPicPr>
              <p:cNvPr id="105" name="Picture 18">
                <a:extLst>
                  <a:ext uri="{FF2B5EF4-FFF2-40B4-BE49-F238E27FC236}">
                    <a16:creationId xmlns:a16="http://schemas.microsoft.com/office/drawing/2014/main" id="{38733A08-E68F-2640-9618-BFE3F8F4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1234" y="3819702"/>
                <a:ext cx="207060" cy="449239"/>
              </a:xfrm>
              <a:prstGeom prst="rect">
                <a:avLst/>
              </a:prstGeom>
            </p:spPr>
          </p:pic>
          <p:grpSp>
            <p:nvGrpSpPr>
              <p:cNvPr id="2" name="群組 1"/>
              <p:cNvGrpSpPr/>
              <p:nvPr/>
            </p:nvGrpSpPr>
            <p:grpSpPr>
              <a:xfrm>
                <a:off x="4118882" y="3861687"/>
                <a:ext cx="963486" cy="500114"/>
                <a:chOff x="4711842" y="3513182"/>
                <a:chExt cx="963486" cy="500114"/>
              </a:xfrm>
            </p:grpSpPr>
            <p:pic>
              <p:nvPicPr>
                <p:cNvPr id="104" name="圖片 10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4527" y="3513182"/>
                  <a:ext cx="830801" cy="400087"/>
                </a:xfrm>
                <a:prstGeom prst="rect">
                  <a:avLst/>
                </a:prstGeom>
              </p:spPr>
            </p:pic>
            <p:sp>
              <p:nvSpPr>
                <p:cNvPr id="108" name="弧形 107"/>
                <p:cNvSpPr/>
                <p:nvPr/>
              </p:nvSpPr>
              <p:spPr>
                <a:xfrm rot="5400000">
                  <a:off x="4720100" y="3836555"/>
                  <a:ext cx="168483" cy="184999"/>
                </a:xfrm>
                <a:prstGeom prst="arc">
                  <a:avLst>
                    <a:gd name="adj1" fmla="val 16200000"/>
                    <a:gd name="adj2" fmla="val 553570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p:cxnSp>
          <p:nvCxnSpPr>
            <p:cNvPr id="12" name="直線單箭頭接點 11"/>
            <p:cNvCxnSpPr/>
            <p:nvPr/>
          </p:nvCxnSpPr>
          <p:spPr>
            <a:xfrm flipH="1" flipV="1">
              <a:off x="4194183" y="4398046"/>
              <a:ext cx="33364" cy="37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791370" y="475405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</a:rPr>
                <a:t>連結線</a:t>
              </a:r>
              <a:endParaRPr lang="zh-HK" altLang="en-US" b="1" dirty="0">
                <a:ln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43399" y="944489"/>
            <a:ext cx="520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試拍出以下節奏型組成的節奏句， </a:t>
            </a:r>
          </a:p>
          <a:p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掌握演奏有連結線的節奏句。</a:t>
            </a:r>
          </a:p>
        </p:txBody>
      </p:sp>
      <p:cxnSp>
        <p:nvCxnSpPr>
          <p:cNvPr id="68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57989" y="4881014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503705" y="4882341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29" y="3999630"/>
            <a:ext cx="876349" cy="414117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4" y="4036562"/>
            <a:ext cx="894661" cy="398402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705006" y="4955210"/>
            <a:ext cx="396639" cy="433234"/>
          </a:xfrm>
          <a:prstGeom prst="rect">
            <a:avLst/>
          </a:prstGeom>
        </p:spPr>
      </p:pic>
      <p:pic>
        <p:nvPicPr>
          <p:cNvPr id="73" name="Picture 23">
            <a:extLst>
              <a:ext uri="{FF2B5EF4-FFF2-40B4-BE49-F238E27FC236}">
                <a16:creationId xmlns:a16="http://schemas.microsoft.com/office/drawing/2014/main" id="{2C2CCB30-BD89-0C4A-857E-16B0F00A4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4720" y="4990809"/>
            <a:ext cx="303160" cy="306587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1" y="4946952"/>
            <a:ext cx="943707" cy="41976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2261718" y="3205855"/>
            <a:ext cx="3839474" cy="469011"/>
            <a:chOff x="2234720" y="3095474"/>
            <a:chExt cx="3839474" cy="469011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77" y="3095474"/>
              <a:ext cx="876349" cy="443702"/>
            </a:xfrm>
            <a:prstGeom prst="rect">
              <a:avLst/>
            </a:prstGeom>
          </p:spPr>
        </p:pic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720" y="3095474"/>
              <a:ext cx="894661" cy="416666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766" y="3106958"/>
              <a:ext cx="894661" cy="438813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658" y="3140848"/>
              <a:ext cx="589536" cy="423637"/>
            </a:xfrm>
            <a:prstGeom prst="rect">
              <a:avLst/>
            </a:prstGeom>
          </p:spPr>
        </p:pic>
      </p:grpSp>
      <p:sp>
        <p:nvSpPr>
          <p:cNvPr id="81" name="TextBox 1">
            <a:extLst>
              <a:ext uri="{FF2B5EF4-FFF2-40B4-BE49-F238E27FC236}">
                <a16:creationId xmlns:a16="http://schemas.microsoft.com/office/drawing/2014/main" id="{D2C84BB0-9CA6-2E47-BFFE-717B4DDE9606}"/>
              </a:ext>
            </a:extLst>
          </p:cNvPr>
          <p:cNvSpPr txBox="1"/>
          <p:nvPr/>
        </p:nvSpPr>
        <p:spPr>
          <a:xfrm>
            <a:off x="1626360" y="2984206"/>
            <a:ext cx="315204" cy="67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cs typeface="+mn-cs"/>
            </a:endParaRPr>
          </a:p>
        </p:txBody>
      </p:sp>
      <p:cxnSp>
        <p:nvCxnSpPr>
          <p:cNvPr id="83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42939" y="3099194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95196" y="3097001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1459578" y="2099335"/>
            <a:ext cx="5117068" cy="801436"/>
            <a:chOff x="1459578" y="2099335"/>
            <a:chExt cx="5117068" cy="801436"/>
          </a:xfrm>
        </p:grpSpPr>
        <p:grpSp>
          <p:nvGrpSpPr>
            <p:cNvPr id="47" name="群組 46"/>
            <p:cNvGrpSpPr/>
            <p:nvPr/>
          </p:nvGrpSpPr>
          <p:grpSpPr>
            <a:xfrm>
              <a:off x="1459578" y="2099335"/>
              <a:ext cx="5117068" cy="675989"/>
              <a:chOff x="921586" y="1567048"/>
              <a:chExt cx="5886266" cy="800219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B8AB2191-5289-A54D-953C-558D803ADA37}"/>
                  </a:ext>
                </a:extLst>
              </p:cNvPr>
              <p:cNvSpPr/>
              <p:nvPr/>
            </p:nvSpPr>
            <p:spPr>
              <a:xfrm>
                <a:off x="921586" y="1575557"/>
                <a:ext cx="5886266" cy="7197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9" name="TextBox 1">
                <a:extLst>
                  <a:ext uri="{FF2B5EF4-FFF2-40B4-BE49-F238E27FC236}">
                    <a16:creationId xmlns:a16="http://schemas.microsoft.com/office/drawing/2014/main" id="{D2C84BB0-9CA6-2E47-BFFE-717B4DDE9606}"/>
                  </a:ext>
                </a:extLst>
              </p:cNvPr>
              <p:cNvSpPr txBox="1"/>
              <p:nvPr/>
            </p:nvSpPr>
            <p:spPr>
              <a:xfrm>
                <a:off x="1113439" y="1567048"/>
                <a:ext cx="36258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cs typeface="+mn-cs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234720" y="2244638"/>
              <a:ext cx="4257819" cy="656133"/>
              <a:chOff x="2234720" y="2244638"/>
              <a:chExt cx="4257819" cy="656133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2234720" y="2244638"/>
                <a:ext cx="4257819" cy="656133"/>
                <a:chOff x="2241365" y="2842183"/>
                <a:chExt cx="4257819" cy="656133"/>
              </a:xfrm>
            </p:grpSpPr>
            <p:pic>
              <p:nvPicPr>
                <p:cNvPr id="62" name="圖片 6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1365" y="2913794"/>
                  <a:ext cx="894661" cy="402232"/>
                </a:xfrm>
                <a:prstGeom prst="rect">
                  <a:avLst/>
                </a:prstGeom>
              </p:spPr>
            </p:pic>
            <p:pic>
              <p:nvPicPr>
                <p:cNvPr id="64" name="圖片 6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9690" y="2933953"/>
                  <a:ext cx="894661" cy="419336"/>
                </a:xfrm>
                <a:prstGeom prst="rect">
                  <a:avLst/>
                </a:prstGeom>
              </p:spPr>
            </p:pic>
            <p:cxnSp>
              <p:nvCxnSpPr>
                <p:cNvPr id="66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43870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99184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3410913" y="2336408"/>
                <a:ext cx="2326509" cy="453457"/>
                <a:chOff x="3410913" y="2336408"/>
                <a:chExt cx="2326509" cy="453457"/>
              </a:xfrm>
            </p:grpSpPr>
            <p:pic>
              <p:nvPicPr>
                <p:cNvPr id="80" name="Picture 18">
                  <a:extLst>
                    <a:ext uri="{FF2B5EF4-FFF2-40B4-BE49-F238E27FC236}">
                      <a16:creationId xmlns:a16="http://schemas.microsoft.com/office/drawing/2014/main" id="{38733A08-E68F-2640-9618-BFE3F8F41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11656" y="2340626"/>
                  <a:ext cx="225766" cy="449239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0913" y="2336408"/>
                  <a:ext cx="589536" cy="42363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文字方塊 20"/>
          <p:cNvSpPr txBox="1"/>
          <p:nvPr/>
        </p:nvSpPr>
        <p:spPr>
          <a:xfrm>
            <a:off x="872843" y="240097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a.</a:t>
            </a:r>
            <a:endParaRPr lang="zh-HK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876390" y="3107325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b.</a:t>
            </a:r>
            <a:endParaRPr lang="zh-HK" altLang="en-US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876390" y="404510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c.</a:t>
            </a:r>
            <a:endParaRPr lang="zh-HK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868743" y="4997383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d.</a:t>
            </a:r>
            <a:endParaRPr lang="zh-HK" altLang="en-US" dirty="0"/>
          </a:p>
        </p:txBody>
      </p:sp>
      <p:pic>
        <p:nvPicPr>
          <p:cNvPr id="24" name="mp3 (1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0643" y="3263008"/>
            <a:ext cx="487363" cy="487363"/>
          </a:xfrm>
          <a:prstGeom prst="rect">
            <a:avLst/>
          </a:prstGeom>
        </p:spPr>
      </p:pic>
      <p:pic>
        <p:nvPicPr>
          <p:cNvPr id="25" name="mp3 (18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7925" y="4059810"/>
            <a:ext cx="487363" cy="487363"/>
          </a:xfrm>
          <a:prstGeom prst="rect">
            <a:avLst/>
          </a:prstGeom>
        </p:spPr>
      </p:pic>
      <p:pic>
        <p:nvPicPr>
          <p:cNvPr id="6" name="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57357" y="4876429"/>
            <a:ext cx="478814" cy="478814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5871101" y="5668843"/>
            <a:ext cx="2855061" cy="872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在聆聽節奏句前，你會聽到四個基本拍作預備。</a:t>
            </a:r>
          </a:p>
          <a:p>
            <a:pPr algn="ctr"/>
            <a:endParaRPr lang="en-US" alt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14882" y="2381392"/>
            <a:ext cx="503124" cy="4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5E2291-BECC-9D4D-BBB2-0B1D2F92E3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2519" y="308877"/>
            <a:ext cx="7535889" cy="590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90"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+mj-lt"/>
              <a:buAutoNum type="arabicPeriod" startAt="2"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200" b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zh-TW" altLang="en-US" sz="2200" b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辨別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節奏句，並選出正確答案。</a:t>
            </a:r>
            <a:endParaRPr lang="en-US" altLang="zh-TW" sz="22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a.</a:t>
            </a: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endParaRPr lang="en-GB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2759016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 flipH="1">
            <a:off x="6668536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920680" y="2606978"/>
            <a:ext cx="4747856" cy="800219"/>
            <a:chOff x="1914856" y="2610295"/>
            <a:chExt cx="4747856" cy="800219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383" y="2890916"/>
              <a:ext cx="332296" cy="341406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348" y="2844329"/>
              <a:ext cx="871028" cy="434580"/>
            </a:xfrm>
            <a:prstGeom prst="rect">
              <a:avLst/>
            </a:prstGeom>
          </p:spPr>
        </p:pic>
        <p:cxnSp>
          <p:nvCxnSpPr>
            <p:cNvPr id="40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6662712" y="2766095"/>
              <a:ext cx="0" cy="606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914856" y="2610295"/>
              <a:ext cx="3305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941834" y="4714002"/>
            <a:ext cx="4328664" cy="800219"/>
            <a:chOff x="1751827" y="4575462"/>
            <a:chExt cx="4328664" cy="800219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1277" y="4833745"/>
              <a:ext cx="336166" cy="341406"/>
            </a:xfrm>
            <a:prstGeom prst="rect">
              <a:avLst/>
            </a:prstGeom>
          </p:spPr>
        </p:pic>
        <p:sp>
          <p:nvSpPr>
            <p:cNvPr id="34" name="弧形 33"/>
            <p:cNvSpPr/>
            <p:nvPr/>
          </p:nvSpPr>
          <p:spPr>
            <a:xfrm rot="5400000">
              <a:off x="4262220" y="5122467"/>
              <a:ext cx="172915" cy="241025"/>
            </a:xfrm>
            <a:prstGeom prst="arc">
              <a:avLst>
                <a:gd name="adj1" fmla="val 16200000"/>
                <a:gd name="adj2" fmla="val 553570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8" t="-1" r="56870" b="-10193"/>
            <a:stretch/>
          </p:blipFill>
          <p:spPr>
            <a:xfrm>
              <a:off x="2671520" y="4776080"/>
              <a:ext cx="427475" cy="47023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34" y="4775987"/>
              <a:ext cx="943707" cy="41976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69" y="4775987"/>
              <a:ext cx="676122" cy="419763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96" y="4768736"/>
              <a:ext cx="868353" cy="428258"/>
            </a:xfrm>
            <a:prstGeom prst="rect">
              <a:avLst/>
            </a:prstGeom>
          </p:spPr>
        </p:pic>
        <p:sp>
          <p:nvSpPr>
            <p:cNvPr id="52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751827" y="4575462"/>
              <a:ext cx="3625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59" y="2859617"/>
            <a:ext cx="676122" cy="41976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876710" y="2844329"/>
            <a:ext cx="427475" cy="4702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3" y="2859617"/>
            <a:ext cx="943707" cy="419763"/>
          </a:xfrm>
          <a:prstGeom prst="rect">
            <a:avLst/>
          </a:prstGeom>
        </p:spPr>
      </p:pic>
      <p:pic>
        <p:nvPicPr>
          <p:cNvPr id="2" name="mp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213" y="1341269"/>
            <a:ext cx="1002128" cy="100212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9054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88" y="797303"/>
            <a:ext cx="7997722" cy="755407"/>
          </a:xfrm>
        </p:spPr>
        <p:txBody>
          <a:bodyPr>
            <a:noAutofit/>
          </a:bodyPr>
          <a:lstStyle/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再聆聽歌曲的首部分，你能辨認出下面的節奏句嗎？</a:t>
            </a:r>
            <a:endParaRPr lang="en-US" altLang="zh-TW" sz="2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                                                   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在歌曲中有甚麼作用？   </a:t>
            </a:r>
            <a:r>
              <a:rPr lang="en-US" altLang="zh-TW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1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 </a:t>
            </a:r>
            <a:r>
              <a:rPr lang="zh-TW" altLang="en-US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頻現句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伴奏角色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en-GB" altLang="zh-TW" sz="1600" b="1" kern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189785" y="620736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51136" y="1805706"/>
            <a:ext cx="5467150" cy="641390"/>
            <a:chOff x="3312664" y="3166712"/>
            <a:chExt cx="5330822" cy="679274"/>
          </a:xfrm>
        </p:grpSpPr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8637442" y="3171127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群組 3"/>
            <p:cNvGrpSpPr/>
            <p:nvPr/>
          </p:nvGrpSpPr>
          <p:grpSpPr>
            <a:xfrm>
              <a:off x="3312664" y="3166712"/>
              <a:ext cx="5247776" cy="679274"/>
              <a:chOff x="1322361" y="1228228"/>
              <a:chExt cx="3282628" cy="540004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11" name="弧形 10"/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827" y="1327738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1761" y="1304223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29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4604989" y="1228228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9">
            <a:extLst>
              <a:ext uri="{FF2B5EF4-FFF2-40B4-BE49-F238E27FC236}">
                <a16:creationId xmlns:a16="http://schemas.microsoft.com/office/drawing/2014/main" id="{36AE5997-92E8-4243-B691-7BDE3C3E11A9}"/>
              </a:ext>
            </a:extLst>
          </p:cNvPr>
          <p:cNvGrpSpPr/>
          <p:nvPr/>
        </p:nvGrpSpPr>
        <p:grpSpPr>
          <a:xfrm>
            <a:off x="1051136" y="3714994"/>
            <a:ext cx="3735106" cy="479821"/>
            <a:chOff x="3312664" y="3166712"/>
            <a:chExt cx="5330822" cy="679274"/>
          </a:xfrm>
        </p:grpSpPr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BEC6EB96-5137-44FF-9CF3-DC6B8F882524}"/>
                </a:ext>
              </a:extLst>
            </p:cNvPr>
            <p:cNvCxnSpPr/>
            <p:nvPr/>
          </p:nvCxnSpPr>
          <p:spPr>
            <a:xfrm>
              <a:off x="8637442" y="3171127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群組 3">
              <a:extLst>
                <a:ext uri="{FF2B5EF4-FFF2-40B4-BE49-F238E27FC236}">
                  <a16:creationId xmlns:a16="http://schemas.microsoft.com/office/drawing/2014/main" id="{28A3268F-4C45-4BFE-9401-DD4850DA96C6}"/>
                </a:ext>
              </a:extLst>
            </p:cNvPr>
            <p:cNvGrpSpPr/>
            <p:nvPr/>
          </p:nvGrpSpPr>
          <p:grpSpPr>
            <a:xfrm>
              <a:off x="3312664" y="3166712"/>
              <a:ext cx="5247776" cy="679274"/>
              <a:chOff x="1322361" y="1228228"/>
              <a:chExt cx="3282628" cy="540004"/>
            </a:xfrm>
          </p:grpSpPr>
          <p:pic>
            <p:nvPicPr>
              <p:cNvPr id="22" name="圖片 7">
                <a:extLst>
                  <a:ext uri="{FF2B5EF4-FFF2-40B4-BE49-F238E27FC236}">
                    <a16:creationId xmlns:a16="http://schemas.microsoft.com/office/drawing/2014/main" id="{C00A6B55-C1CA-4358-AE05-D533ED2CE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23" name="圖片 8">
                <a:extLst>
                  <a:ext uri="{FF2B5EF4-FFF2-40B4-BE49-F238E27FC236}">
                    <a16:creationId xmlns:a16="http://schemas.microsoft.com/office/drawing/2014/main" id="{B40081A7-12E7-4257-82FA-E56313E73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24" name="弧形 10">
                <a:extLst>
                  <a:ext uri="{FF2B5EF4-FFF2-40B4-BE49-F238E27FC236}">
                    <a16:creationId xmlns:a16="http://schemas.microsoft.com/office/drawing/2014/main" id="{2E7BD684-2F9E-4602-BC48-0B9A9A33C751}"/>
                  </a:ext>
                </a:extLst>
              </p:cNvPr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25" name="圖片 11">
                <a:extLst>
                  <a:ext uri="{FF2B5EF4-FFF2-40B4-BE49-F238E27FC236}">
                    <a16:creationId xmlns:a16="http://schemas.microsoft.com/office/drawing/2014/main" id="{D3ACAEFF-E334-4D0C-9EE0-7C9579933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26" name="圖片 12">
                <a:extLst>
                  <a:ext uri="{FF2B5EF4-FFF2-40B4-BE49-F238E27FC236}">
                    <a16:creationId xmlns:a16="http://schemas.microsoft.com/office/drawing/2014/main" id="{87229EF6-80A1-499E-9559-6EE97676E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27" name="圖片 13">
                <a:extLst>
                  <a:ext uri="{FF2B5EF4-FFF2-40B4-BE49-F238E27FC236}">
                    <a16:creationId xmlns:a16="http://schemas.microsoft.com/office/drawing/2014/main" id="{F872B119-9B68-46C4-A1FB-8DF57D904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827" y="1327738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28" name="圖片 14">
                <a:extLst>
                  <a:ext uri="{FF2B5EF4-FFF2-40B4-BE49-F238E27FC236}">
                    <a16:creationId xmlns:a16="http://schemas.microsoft.com/office/drawing/2014/main" id="{A1066BDF-F318-49B7-BBBD-DC826CBD2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1761" y="1304223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30" name="Straight Connector 5">
                <a:extLst>
                  <a:ext uri="{FF2B5EF4-FFF2-40B4-BE49-F238E27FC236}">
                    <a16:creationId xmlns:a16="http://schemas.microsoft.com/office/drawing/2014/main" id="{2E4E1300-3C70-4230-8EB2-93CE9D02BA02}"/>
                  </a:ext>
                </a:extLst>
              </p:cNvPr>
              <p:cNvCxnSpPr/>
              <p:nvPr/>
            </p:nvCxnSpPr>
            <p:spPr>
              <a:xfrm>
                <a:off x="4604989" y="1228228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897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87" y="257907"/>
            <a:ext cx="7406640" cy="83650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活動三：認識非洲音樂的基本特色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2280" y="1094410"/>
            <a:ext cx="8405446" cy="42006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節奏鮮明多變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具特別的規律，有別於一般基本拍的強弱排列。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                                   </a:t>
            </a:r>
            <a:endParaRPr lang="en-US" altLang="zh-TW" sz="1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即興演奏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演奏者隨着音樂的發展，即興創作節奏及</a:t>
            </a: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或旋律。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對答式演唱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(call and response)</a:t>
            </a: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非洲音樂常以對答的方式演唱及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或演奏。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637497" y="2083725"/>
            <a:ext cx="3809267" cy="579074"/>
            <a:chOff x="3312664" y="3144798"/>
            <a:chExt cx="5251329" cy="701187"/>
          </a:xfrm>
        </p:grpSpPr>
        <p:cxnSp>
          <p:nvCxnSpPr>
            <p:cNvPr id="41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8557949" y="3144798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群組 41"/>
            <p:cNvGrpSpPr/>
            <p:nvPr/>
          </p:nvGrpSpPr>
          <p:grpSpPr>
            <a:xfrm>
              <a:off x="3312664" y="3145669"/>
              <a:ext cx="5176086" cy="700316"/>
              <a:chOff x="1322361" y="1211500"/>
              <a:chExt cx="3237784" cy="556732"/>
            </a:xfrm>
          </p:grpSpPr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45" name="弧形 44"/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47" name="圖片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4841" y="1311619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49" name="圖片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395" y="1295061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50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4560145" y="1211500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4584804" y="214217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vs</a:t>
            </a:r>
            <a:endParaRPr lang="zh-HK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170484" y="2012633"/>
            <a:ext cx="3767922" cy="660780"/>
            <a:chOff x="4743405" y="3059005"/>
            <a:chExt cx="3767922" cy="660780"/>
          </a:xfrm>
        </p:grpSpPr>
        <p:grpSp>
          <p:nvGrpSpPr>
            <p:cNvPr id="38" name="群組 37"/>
            <p:cNvGrpSpPr/>
            <p:nvPr/>
          </p:nvGrpSpPr>
          <p:grpSpPr>
            <a:xfrm>
              <a:off x="5044653" y="3059005"/>
              <a:ext cx="3466674" cy="660780"/>
              <a:chOff x="4991527" y="2636158"/>
              <a:chExt cx="3466674" cy="66078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4991527" y="2636158"/>
                <a:ext cx="3466674" cy="660780"/>
                <a:chOff x="1459578" y="2106523"/>
                <a:chExt cx="5117068" cy="794248"/>
              </a:xfrm>
            </p:grpSpPr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1459578" y="2106523"/>
                  <a:ext cx="5117068" cy="6079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2234720" y="2244638"/>
                  <a:ext cx="4271879" cy="656133"/>
                  <a:chOff x="2234720" y="2244638"/>
                  <a:chExt cx="4271879" cy="656133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2234720" y="2244638"/>
                    <a:ext cx="4271879" cy="656133"/>
                    <a:chOff x="2241365" y="2842183"/>
                    <a:chExt cx="4271879" cy="656133"/>
                  </a:xfrm>
                </p:grpSpPr>
                <p:pic>
                  <p:nvPicPr>
                    <p:cNvPr id="31" name="圖片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41365" y="2913794"/>
                      <a:ext cx="894661" cy="4022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圖片 31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9690" y="2933953"/>
                      <a:ext cx="894661" cy="41933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3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43870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13244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群組 27"/>
                  <p:cNvGrpSpPr/>
                  <p:nvPr/>
                </p:nvGrpSpPr>
                <p:grpSpPr>
                  <a:xfrm>
                    <a:off x="3410913" y="2336408"/>
                    <a:ext cx="2326509" cy="453457"/>
                    <a:chOff x="3410913" y="2336408"/>
                    <a:chExt cx="2326509" cy="453457"/>
                  </a:xfrm>
                </p:grpSpPr>
                <p:pic>
                  <p:nvPicPr>
                    <p:cNvPr id="29" name="Picture 18">
                      <a:extLst>
                        <a:ext uri="{FF2B5EF4-FFF2-40B4-BE49-F238E27FC236}">
                          <a16:creationId xmlns:a16="http://schemas.microsoft.com/office/drawing/2014/main" id="{38733A08-E68F-2640-9618-BFE3F8F411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511656" y="2340626"/>
                      <a:ext cx="225766" cy="4492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圖片 2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10913" y="2336408"/>
                      <a:ext cx="589536" cy="42363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2944" y="2806364"/>
                <a:ext cx="159635" cy="420335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4743405" y="3188545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kern="1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e.g.  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3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589" y="650630"/>
            <a:ext cx="7404653" cy="4712677"/>
          </a:xfrm>
        </p:spPr>
        <p:txBody>
          <a:bodyPr>
            <a:noAutofit/>
          </a:bodyPr>
          <a:lstStyle/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敲擊樂器種類繁多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常用的敲擊樂器包括非洲鼓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(djembe)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、搖串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(rattle)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、搖瓜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kern="100" dirty="0" err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axatse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等。試在網上搜尋一些非洲敲擊樂器的資料，並回答以下問題。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該樂器是有固定音高，還是無固定音高？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該樂器由甚麼物料製造？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該樂器的音色是怎樣的？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該樂器可以甚麼方式演奏？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179697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6594</TotalTime>
  <Words>938</Words>
  <Application>Microsoft Office PowerPoint</Application>
  <PresentationFormat>On-screen Show (4:3)</PresentationFormat>
  <Paragraphs>160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Arial</vt:lpstr>
      <vt:lpstr>Arial Rounded MT Bold</vt:lpstr>
      <vt:lpstr>Corbel</vt:lpstr>
      <vt:lpstr>Wingdings</vt:lpstr>
      <vt:lpstr>基礎</vt:lpstr>
      <vt:lpstr>1_基礎</vt:lpstr>
      <vt:lpstr>2_基礎</vt:lpstr>
      <vt:lpstr>PowerPoint Presentation</vt:lpstr>
      <vt:lpstr>課題　　：　「歌」樂無窮（二） 學習階段：　第二學習階段＊（小學）</vt:lpstr>
      <vt:lpstr>課前準備</vt:lpstr>
      <vt:lpstr>活動一：聆聽歌曲 Circle of Life  </vt:lpstr>
      <vt:lpstr>活動二：認識連結線</vt:lpstr>
      <vt:lpstr>PowerPoint Presentation</vt:lpstr>
      <vt:lpstr>PowerPoint Presentation</vt:lpstr>
      <vt:lpstr>活動三：認識非洲音樂的基本特色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CHAU, Pui-yan Grace</cp:lastModifiedBy>
  <cp:revision>518</cp:revision>
  <dcterms:created xsi:type="dcterms:W3CDTF">2020-02-07T02:00:27Z</dcterms:created>
  <dcterms:modified xsi:type="dcterms:W3CDTF">2024-03-12T04:31:15Z</dcterms:modified>
</cp:coreProperties>
</file>