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59" r:id="rId4"/>
    <p:sldId id="258" r:id="rId5"/>
    <p:sldId id="272" r:id="rId6"/>
    <p:sldId id="274" r:id="rId7"/>
    <p:sldId id="266" r:id="rId8"/>
    <p:sldId id="275" r:id="rId9"/>
    <p:sldId id="276" r:id="rId10"/>
    <p:sldId id="277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537"/>
    <a:srgbClr val="6BAA41"/>
    <a:srgbClr val="44C1A3"/>
    <a:srgbClr val="51C3F9"/>
    <a:srgbClr val="4D6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0823" autoAdjust="0"/>
  </p:normalViewPr>
  <p:slideViewPr>
    <p:cSldViewPr snapToGrid="0">
      <p:cViewPr varScale="1">
        <p:scale>
          <a:sx n="104" d="100"/>
          <a:sy n="104" d="100"/>
        </p:scale>
        <p:origin x="180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2C0C-C47B-4D0A-9733-1507235E746D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3AB46-BF75-4C86-8823-6C4AFD37C8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159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7870-0431-4095-A5FC-C5D2AF929B77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205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參考資料：</a:t>
            </a:r>
            <a:endParaRPr lang="en-US" altLang="zh-TW" sz="1200" b="0" kern="1200" spc="-35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0" indent="0" algn="l">
              <a:buFontTx/>
              <a:buNone/>
            </a:pPr>
            <a:r>
              <a:rPr lang="zh-TW" altLang="en-US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孫耀威在</a:t>
            </a:r>
            <a:r>
              <a:rPr lang="en-US" altLang="zh-TW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2014</a:t>
            </a:r>
            <a:r>
              <a:rPr lang="zh-TW" altLang="en-US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年擔任「愛護動物協會慈善獎券義賣大使」，並將</a:t>
            </a:r>
            <a:r>
              <a:rPr lang="en-US" altLang="zh-TW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《</a:t>
            </a:r>
            <a:r>
              <a:rPr lang="zh-TW" altLang="en-US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最痛無聲</a:t>
            </a:r>
            <a:r>
              <a:rPr lang="en-US" altLang="zh-TW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》</a:t>
            </a:r>
            <a:r>
              <a:rPr lang="zh-TW" altLang="en-US" sz="1200" b="0" kern="1200" spc="-35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獻給愛護動物協會作為活動的主題曲，藉以喚醒人類要愛護動物。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AB46-BF75-4C86-8823-6C4AFD37C8B5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723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參考資料：</a:t>
            </a:r>
            <a:endParaRPr lang="en-US" altLang="zh-TW" sz="1200" b="0" kern="1200" spc="-35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這首歌是從動物的角度出發，反映動物受到人類以不同形式的對待。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現時仍存在著不少動物被虐的情況，例如用動物製成皮草衣物和裝飾品、進行實驗、用動物製藥等。</a:t>
            </a:r>
          </a:p>
          <a:p>
            <a:endParaRPr lang="zh-HK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AB46-BF75-4C86-8823-6C4AFD37C8B5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29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問題（</a:t>
            </a:r>
            <a:r>
              <a:rPr lang="en-HK" altLang="zh-TW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3</a:t>
            </a: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）參考資料：</a:t>
            </a:r>
            <a:endParaRPr lang="en-US" altLang="zh-TW" sz="1200" b="0" kern="1200" spc="-35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該段落常見於流行曲的創作，一般稱為</a:t>
            </a:r>
            <a:r>
              <a:rPr lang="en-HK" altLang="zh-TW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”</a:t>
            </a:r>
            <a:r>
              <a:rPr lang="en-US" altLang="zh-TW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Middle eight”</a:t>
            </a:r>
            <a:r>
              <a:rPr lang="zh-TW" altLang="en-US" sz="1200" b="0" kern="1200" spc="-35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，是一個八小節的段落，與正歌和副歌的旋律不同，在其他音樂元素的處理上也有分別，多用作突顯其重要性。</a:t>
            </a: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AB46-BF75-4C86-8823-6C4AFD37C8B5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256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3AB46-BF75-4C86-8823-6C4AFD37C8B5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60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506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682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729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18"/>
            <a:ext cx="7886700" cy="993411"/>
          </a:xfrm>
        </p:spPr>
        <p:txBody>
          <a:bodyPr>
            <a:normAutofit/>
          </a:bodyPr>
          <a:lstStyle>
            <a:lvl1pPr>
              <a:defRPr sz="3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2777"/>
            <a:ext cx="7886700" cy="4862559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713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574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382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97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729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04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269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70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D9A3-4AEF-4749-AC85-1040ED96CF5B}" type="datetimeFigureOut">
              <a:rPr lang="zh-HK" altLang="en-US" smtClean="0"/>
              <a:t>6/10/2021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F2DB-AF75-4E81-BFC8-EF46619F5E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02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b.gov.hk/tc/curriculum-development/kla/arts-edu/resources/mus-curri/index.html" TargetMode="External"/><Relationship Id="rId2" Type="http://schemas.openxmlformats.org/officeDocument/2006/relationships/hyperlink" Target="https://www.edb.gov.hk/attachment/tc/curriculum-development/kla/chi-edu/resources/secondary-edu/lang/Ho_2018050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b.gov.hk/tc/curriculum-development/kla/arts-edu/resources/mus-pdp-materials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1513637" y="2124355"/>
            <a:ext cx="6116727" cy="2609291"/>
            <a:chOff x="1097557" y="700499"/>
            <a:chExt cx="7498976" cy="5278764"/>
          </a:xfrm>
        </p:grpSpPr>
        <p:grpSp>
          <p:nvGrpSpPr>
            <p:cNvPr id="8" name="群組 7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0" name="手繪多邊形​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22225"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Mingliu" panose="02020509000000000000" pitchFamily="49" charset="-120"/>
                  <a:ea typeface="Mingliu" panose="02020509000000000000" pitchFamily="49" charset="-120"/>
                </a:endParaRPr>
              </a:p>
            </p:txBody>
          </p:sp>
          <p:grpSp>
            <p:nvGrpSpPr>
              <p:cNvPr id="11" name="群組 10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31" name="手繪多邊形​​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2" name="手繪多邊形​​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3" name="手繪多邊形​​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4" name="手繪多邊形​​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5" name="手繪多邊形​​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6" name="手繪多邊形​​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7" name="手繪多邊形​​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8" name="手繪多邊形​​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19" name="手繪多邊形​​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0" name="手繪多邊形​​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1" name="手繪多邊形​​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2" name="手繪多邊形​​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3" name="手繪多邊形​​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4" name="手繪多邊形​​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5" name="手繪多邊形​​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6" name="手繪多邊形​​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7" name="手繪多邊形​​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8" name="手繪多邊形​​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29" name="手繪多邊形​​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0" name="手繪多邊形​​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2" name="手繪多邊形​​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3" name="手繪多邊形​​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4" name="手繪多邊形​​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5" name="手繪多邊形​​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6" name="手繪多邊形​​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7" name="手繪多邊形​​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8" name="手繪多邊形​​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39" name="手繪多邊形​​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0" name="手繪多邊形​​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1" name="手繪多邊形​​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2" name="手繪多邊形​​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3" name="手繪多邊形​​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4" name="手繪多邊形​​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5" name="手繪多邊形​​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6" name="手繪多邊形​​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7" name="手繪多邊形​​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8" name="手繪多邊形​​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49" name="手繪多邊形​​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0" name="手繪多邊形​​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1" name="手繪多邊形​​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2" name="手繪多邊形​​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3" name="手繪多邊形​​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4" name="手繪多邊形​​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5" name="手繪多邊形​​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6" name="手繪多邊形​​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7" name="手繪多邊形​​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8" name="手繪多邊形​​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59" name="手繪多邊形​​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60" name="手繪多邊形​​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61" name="手繪多邊形​​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  <p:sp>
              <p:nvSpPr>
                <p:cNvPr id="62" name="手繪多邊形​​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atin typeface="Mingliu" panose="02020509000000000000" pitchFamily="49" charset="-120"/>
                    <a:ea typeface="Mingliu" panose="02020509000000000000" pitchFamily="49" charset="-120"/>
                  </a:endParaRPr>
                </a:p>
              </p:txBody>
            </p:sp>
          </p:grpSp>
        </p:grpSp>
        <p:sp>
          <p:nvSpPr>
            <p:cNvPr id="9" name="手繪多邊形​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4D671B"/>
              </a:solidFill>
              <a:prstDash val="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87940" y="2872624"/>
            <a:ext cx="7368120" cy="1112752"/>
          </a:xfrm>
        </p:spPr>
        <p:txBody>
          <a:bodyPr>
            <a:normAutofit/>
          </a:bodyPr>
          <a:lstStyle/>
          <a:p>
            <a:r>
              <a:rPr lang="zh-TW" altLang="en-US" b="1" dirty="0"/>
              <a:t>愛護動物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02077" y="1249063"/>
            <a:ext cx="5044645" cy="432722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第三學習階段（初中）適用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3146854" y="816341"/>
            <a:ext cx="3155092" cy="432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音樂科學與教材料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049678" y="5451896"/>
            <a:ext cx="5044645" cy="9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藝術教育組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副標題 2"/>
          <p:cNvSpPr txBox="1">
            <a:spLocks/>
          </p:cNvSpPr>
          <p:nvPr/>
        </p:nvSpPr>
        <p:spPr>
          <a:xfrm>
            <a:off x="3593978" y="6297000"/>
            <a:ext cx="1956043" cy="460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1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2021 </a:t>
            </a:r>
            <a:r>
              <a:rPr lang="zh-TW" altLang="en-US" sz="1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年 </a:t>
            </a:r>
            <a:r>
              <a:rPr lang="en-US" altLang="zh-TW" sz="1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 </a:t>
            </a:r>
            <a:r>
              <a:rPr lang="zh-TW" altLang="en-US" sz="1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endParaRPr lang="zh-HK" altLang="en-US" sz="16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39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zh-TW" altLang="en-US" b="1" spc="-5" dirty="0">
                <a:solidFill>
                  <a:srgbClr val="0070C0"/>
                </a:solidFill>
                <a:cs typeface="微軟正黑體"/>
              </a:rPr>
              <a:t>附錄二：粵語歌詞聲調與音樂旋律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zh-TW" altLang="en-US" dirty="0"/>
              <a:t>分析字詞聲調是否與旋律配合：</a:t>
            </a:r>
            <a:endParaRPr lang="en-US" altLang="zh-TW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試唱歌曲，並細心留意某些歌詞會否</a:t>
            </a:r>
            <a:r>
              <a:rPr lang="zh-TW" altLang="en-US" sz="2400" b="1" dirty="0"/>
              <a:t>因為不同的音高 而影響本身聲調</a:t>
            </a:r>
            <a:r>
              <a:rPr lang="zh-TW" altLang="en-US" sz="2400" dirty="0"/>
              <a:t>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參考附錄三提供的網址搜尋資料，</a:t>
            </a:r>
            <a:r>
              <a:rPr lang="zh-TW" altLang="en-US" sz="2400" b="1" dirty="0"/>
              <a:t>認識粵語九聲、 粵語聲調的音樂性</a:t>
            </a:r>
            <a:r>
              <a:rPr lang="zh-TW" altLang="en-US" sz="2400" dirty="0"/>
              <a:t>、粵語流行曲歌詞的</a:t>
            </a:r>
            <a:r>
              <a:rPr lang="zh-TW" altLang="en-US" sz="2400" b="1" dirty="0"/>
              <a:t>「協音」與「拗音」</a:t>
            </a:r>
            <a:r>
              <a:rPr lang="zh-TW" altLang="en-US" sz="2400" dirty="0"/>
              <a:t>等。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細閱歌詞，圈出歌詞中的「拗音」字，</a:t>
            </a:r>
            <a:r>
              <a:rPr lang="zh-TW" altLang="en-US" sz="2400" b="1" dirty="0"/>
              <a:t>想想如何改善「拗音」的情況</a:t>
            </a:r>
            <a:r>
              <a:rPr lang="zh-TW" altLang="en-US" sz="2400" dirty="0"/>
              <a:t>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歌詞句尾有否</a:t>
            </a:r>
            <a:r>
              <a:rPr lang="zh-TW" altLang="en-US" sz="2400" b="1" dirty="0"/>
              <a:t>押韻</a:t>
            </a:r>
            <a:r>
              <a:rPr lang="zh-TW" altLang="en-US" sz="2400" dirty="0"/>
              <a:t>？每段歌詞的押韻位置是否⼀致？ 旋律和音高有否影響押韻字的聲調？</a:t>
            </a:r>
          </a:p>
        </p:txBody>
      </p:sp>
    </p:spTree>
    <p:extLst>
      <p:ext uri="{BB962C8B-B14F-4D97-AF65-F5344CB8AC3E}">
        <p14:creationId xmlns:p14="http://schemas.microsoft.com/office/powerpoint/2010/main" val="104935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2"/>
                </a:solidFill>
              </a:rPr>
              <a:t>附錄三：參考網頁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185332"/>
            <a:ext cx="7886700" cy="5088467"/>
          </a:xfrm>
        </p:spPr>
        <p:txBody>
          <a:bodyPr>
            <a:normAutofit fontScale="70000" lnSpcReduction="20000"/>
          </a:bodyPr>
          <a:lstStyle/>
          <a:p>
            <a:pPr marL="34290" indent="0">
              <a:lnSpc>
                <a:spcPct val="17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zh-TW" altLang="en-US" sz="2400" b="1" kern="100" dirty="0">
                <a:latin typeface="Arial" panose="020B0604020202020204" pitchFamily="34" charset="0"/>
                <a:cs typeface="Arial" panose="020B0604020202020204" pitchFamily="34" charset="0"/>
              </a:rPr>
              <a:t>中學中國語文知識增益系列：粵語正音</a:t>
            </a:r>
            <a:r>
              <a:rPr lang="en-US" altLang="zh-TW" sz="2400" b="1" kern="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 b="1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 b="1" kern="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www.edb.gov.hk/attachment/tc/curriculum-development/kla/chi-edu/resources/secondary-edu/lang/Ho_20180503.pdf</a:t>
            </a:r>
            <a:endParaRPr lang="en-US" altLang="zh-TW" sz="24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lnSpc>
                <a:spcPct val="17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altLang="zh-TW" sz="24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lnSpc>
                <a:spcPct val="17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zh-TW" altLang="en-US" sz="2400" b="1" kern="100" dirty="0">
                <a:latin typeface="Arial" panose="020B0604020202020204" pitchFamily="34" charset="0"/>
                <a:cs typeface="Arial" panose="020B0604020202020204" pitchFamily="34" charset="0"/>
              </a:rPr>
              <a:t>音樂課程配套資源</a:t>
            </a:r>
            <a:r>
              <a:rPr lang="en-US" altLang="zh-TW" sz="2400" b="1" kern="100" dirty="0"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zh-TW" altLang="en-US" sz="2400" b="1" kern="100" dirty="0">
                <a:latin typeface="Arial" panose="020B0604020202020204" pitchFamily="34" charset="0"/>
                <a:cs typeface="Arial" panose="020B0604020202020204" pitchFamily="34" charset="0"/>
              </a:rPr>
              <a:t>流行音樂</a:t>
            </a:r>
            <a:endParaRPr lang="en-US" altLang="zh-TW" sz="24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lnSpc>
                <a:spcPct val="17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altLang="zh-TW" sz="2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www.edb.gov.hk/tc/curriculum-development/kla/arts-edu/resources/mus-curri/index.html</a:t>
            </a:r>
            <a:endParaRPr lang="en-US" altLang="zh-TW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lnSpc>
                <a:spcPct val="170000"/>
              </a:lnSpc>
              <a:buClr>
                <a:schemeClr val="tx1"/>
              </a:buClr>
              <a:buSzPct val="100000"/>
              <a:buNone/>
            </a:pPr>
            <a:endParaRPr lang="en-US" altLang="zh-TW" sz="2400" b="1" dirty="0"/>
          </a:p>
          <a:p>
            <a:pPr marL="34290" indent="0">
              <a:lnSpc>
                <a:spcPct val="170000"/>
              </a:lnSpc>
              <a:buClr>
                <a:schemeClr val="tx1"/>
              </a:buClr>
              <a:buSzPct val="100000"/>
              <a:buNone/>
            </a:pPr>
            <a:r>
              <a:rPr lang="zh-TW" altLang="en-US" sz="2400" b="1" dirty="0"/>
              <a:t>音樂專業發展課程教學資源</a:t>
            </a:r>
            <a:r>
              <a:rPr lang="en-US" altLang="zh-TW" sz="2400" b="1" dirty="0"/>
              <a:t>——</a:t>
            </a:r>
            <a:r>
              <a:rPr lang="zh-TW" altLang="en-US" sz="2400" b="1" dirty="0"/>
              <a:t>本地及⻄⽅流行音樂的學與教</a:t>
            </a:r>
          </a:p>
          <a:p>
            <a:pPr marL="34290" indent="0">
              <a:lnSpc>
                <a:spcPct val="17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altLang="zh-TW" sz="2400" b="1" kern="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www.edb.gov.hk/tc/curriculum-development/kla/arts-edu/resources/mus-pdp-materials/index.html</a:t>
            </a:r>
            <a:endParaRPr lang="en-US" altLang="zh-TW" sz="24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lnSpc>
                <a:spcPct val="170000"/>
              </a:lnSpc>
              <a:buClr>
                <a:schemeClr val="tx1"/>
              </a:buClr>
              <a:buSzPct val="100000"/>
              <a:buNone/>
            </a:pPr>
            <a:endParaRPr lang="en-US" altLang="zh-TW" sz="24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4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413" y="745253"/>
            <a:ext cx="8019287" cy="873511"/>
          </a:xfrm>
        </p:spPr>
        <p:txBody>
          <a:bodyPr anchor="ctr">
            <a:normAutofit/>
          </a:bodyPr>
          <a:lstStyle/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課題	　：	愛護動物 </a:t>
            </a:r>
            <a:b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學習階段：	第三學習階段（初中）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79413" y="321032"/>
            <a:ext cx="8035937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音樂科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5679"/>
              </p:ext>
            </p:extLst>
          </p:nvPr>
        </p:nvGraphicFramePr>
        <p:xfrm>
          <a:off x="479414" y="1635641"/>
          <a:ext cx="8448686" cy="4200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2436">
                  <a:extLst>
                    <a:ext uri="{9D8B030D-6E8A-4147-A177-3AD203B41FA5}">
                      <a16:colId xmlns:a16="http://schemas.microsoft.com/office/drawing/2014/main" val="4273400302"/>
                    </a:ext>
                  </a:extLst>
                </a:gridCol>
                <a:gridCol w="6826250">
                  <a:extLst>
                    <a:ext uri="{9D8B030D-6E8A-4147-A177-3AD203B41FA5}">
                      <a16:colId xmlns:a16="http://schemas.microsoft.com/office/drawing/2014/main" val="1317791970"/>
                    </a:ext>
                  </a:extLst>
                </a:gridCol>
              </a:tblGrid>
              <a:tr h="135644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學習目的</a:t>
                      </a:r>
                      <a:endParaRPr lang="en-US" altLang="zh-TW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認識流行歌曲如何</a:t>
                      </a: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運用音樂元素以傳遞愛護動物的信息</a:t>
                      </a:r>
                      <a:endParaRPr lang="en-US" altLang="zh-TW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演繹歌曲及創作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討論及制訂一系列準則來</a:t>
                      </a: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評賞演出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23451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學習重點</a:t>
                      </a:r>
                      <a:endParaRPr lang="en-US" altLang="zh-TW" sz="20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字詞聲調與旋律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的關係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，例如節奏、力度、結構等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810595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態度的培育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歌詞所表達的</a:t>
                      </a: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正面信息</a:t>
                      </a:r>
                      <a:endParaRPr lang="en-US" altLang="zh-TW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尊重他人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的意見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52886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發展的技能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創造力</a:t>
                      </a:r>
                      <a:endParaRPr lang="en-US" altLang="zh-TW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聆聽及歌唱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技巧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以合適的音樂術語</a:t>
                      </a: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評賞音樂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溝通能力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254460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B4225E8C-E47E-4E3D-99E0-658BCCFE9F67}"/>
              </a:ext>
            </a:extLst>
          </p:cNvPr>
          <p:cNvSpPr txBox="1"/>
          <p:nvPr/>
        </p:nvSpPr>
        <p:spPr>
          <a:xfrm>
            <a:off x="479413" y="5984247"/>
            <a:ext cx="7092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本學與教材料根據孫耀威演唱的歌曲</a:t>
            </a:r>
            <a:r>
              <a:rPr lang="en-US" altLang="zh-TW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《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最痛無聲</a:t>
            </a:r>
            <a:r>
              <a:rPr lang="en-US" altLang="zh-TW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》</a:t>
            </a:r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（作曲：伍樂城   作詞：林夕）而設計。</a:t>
            </a:r>
            <a:endParaRPr lang="en-US" altLang="zh-TW" sz="1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教師可調適和彈性運用本學與教材料及教學步驟。</a:t>
            </a:r>
          </a:p>
        </p:txBody>
      </p:sp>
      <p:grpSp>
        <p:nvGrpSpPr>
          <p:cNvPr id="7" name="群組 6"/>
          <p:cNvGrpSpPr/>
          <p:nvPr/>
        </p:nvGrpSpPr>
        <p:grpSpPr>
          <a:xfrm rot="18934478" flipH="1">
            <a:off x="7608609" y="5559766"/>
            <a:ext cx="1449031" cy="838463"/>
            <a:chOff x="4391996" y="2365975"/>
            <a:chExt cx="1978494" cy="1144830"/>
          </a:xfrm>
        </p:grpSpPr>
        <p:sp>
          <p:nvSpPr>
            <p:cNvPr id="8" name="手繪多邊形​​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9" name="手繪多邊形​​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" name="手繪多邊形​​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​​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​​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876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2"/>
                </a:solidFill>
              </a:rPr>
              <a:t>活動一：課前準備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聆聽一首以</a:t>
            </a:r>
            <a:r>
              <a:rPr lang="zh-TW" altLang="en-US" sz="2400" b="1" dirty="0"/>
              <a:t>「愛護動物」為主題的歌曲</a:t>
            </a:r>
            <a:r>
              <a:rPr lang="zh-TW" altLang="en-US" sz="2400" dirty="0"/>
              <a:t>。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可到網上搜尋相關資料，了解</a:t>
            </a:r>
            <a:r>
              <a:rPr lang="zh-TW" altLang="en-US" sz="2400" b="1" dirty="0"/>
              <a:t>作曲／作詞人和歌手的背景</a:t>
            </a:r>
            <a:r>
              <a:rPr lang="zh-TW" altLang="en-US" sz="2400" dirty="0"/>
              <a:t>，例如他們對愛護動物的看法、曾經參與的相關工作等。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與家人和朋友分享</a:t>
            </a:r>
            <a:r>
              <a:rPr lang="zh-TW" altLang="en-US" sz="2400" b="1" dirty="0"/>
              <a:t>愛護動物的做法</a:t>
            </a:r>
            <a:r>
              <a:rPr lang="zh-TW" altLang="en-US" sz="2400" dirty="0"/>
              <a:t>。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b="1" dirty="0"/>
              <a:t>試唱歌曲</a:t>
            </a:r>
            <a:r>
              <a:rPr lang="zh-TW" altLang="en-US" sz="2400" dirty="0"/>
              <a:t>。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E1DBE3-437E-E842-AD90-BD158C91BFA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00000">
            <a:off x="7208614" y="1091738"/>
            <a:ext cx="303327" cy="64457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9FAD27F-CEA2-0C46-8D00-845E6AF8A6F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700000">
            <a:off x="757439" y="5757831"/>
            <a:ext cx="365068" cy="514414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3543534" y="6066128"/>
            <a:ext cx="5040254" cy="489194"/>
            <a:chOff x="3543534" y="6066128"/>
            <a:chExt cx="5040254" cy="489194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3529275" y="6080387"/>
              <a:ext cx="489194" cy="460676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4292538" y="6080387"/>
              <a:ext cx="489194" cy="460676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5055801" y="6080387"/>
              <a:ext cx="489194" cy="460676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5819064" y="6080387"/>
              <a:ext cx="489194" cy="460676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6582327" y="6080387"/>
              <a:ext cx="489194" cy="460676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7345590" y="6080387"/>
              <a:ext cx="489194" cy="460676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2556" y1="45714" x2="12556" y2="45714"/>
                          <a14:foregroundMark x1="30045" y1="19048" x2="30045" y2="19048"/>
                          <a14:foregroundMark x1="65022" y1="16190" x2="65022" y2="16190"/>
                          <a14:foregroundMark x1="86996" y1="50952" x2="86996" y2="5095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8108853" y="6080387"/>
              <a:ext cx="489194" cy="4606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034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13307"/>
            <a:ext cx="7886700" cy="543296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b="1" dirty="0"/>
              <a:t>閱讀歌詞，細味歌詞</a:t>
            </a:r>
            <a:r>
              <a:rPr lang="zh-TW" altLang="en-US" sz="2400" dirty="0"/>
              <a:t>的意思，例如歌名</a:t>
            </a:r>
            <a:r>
              <a:rPr lang="en-US" altLang="zh-TW" sz="2400" dirty="0"/>
              <a:t>《</a:t>
            </a:r>
            <a:r>
              <a:rPr lang="zh-TW" altLang="en-US" sz="2400" dirty="0"/>
              <a:t>最痛無聲</a:t>
            </a:r>
            <a:r>
              <a:rPr lang="en-US" altLang="zh-TW" sz="2400" dirty="0"/>
              <a:t>》</a:t>
            </a:r>
            <a:r>
              <a:rPr lang="zh-TW" altLang="en-US" sz="2400" dirty="0"/>
              <a:t>是甚麼意思？有甚麼含意？歌詞中的「你」和「我」是指誰？歌詞提及一些動物和昆蟲，有甚麼用意？</a:t>
            </a:r>
            <a:endParaRPr lang="en-US" altLang="zh-TW" sz="24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b="1" dirty="0"/>
              <a:t>分析歌詞</a:t>
            </a:r>
            <a:r>
              <a:rPr lang="zh-TW" altLang="en-US" sz="2400" dirty="0"/>
              <a:t>的內容，例如正歌和副歌的歌詞分別帶出甚麼信息？</a:t>
            </a:r>
            <a:endParaRPr lang="en-US" altLang="zh-TW" sz="24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b="1" dirty="0"/>
              <a:t>最後一次副歌的歌詞</a:t>
            </a:r>
            <a:r>
              <a:rPr lang="zh-TW" altLang="en-US" sz="2400" dirty="0"/>
              <a:t>與前兩次的副歌略有不同，你認為作詞人有甚麼用意？</a:t>
            </a:r>
            <a:endParaRPr lang="en-US" altLang="zh-TW" sz="24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探究歌詞曾運用的</a:t>
            </a:r>
            <a:r>
              <a:rPr lang="zh-TW" altLang="en-US" sz="2400" b="1" dirty="0"/>
              <a:t>修辭手法及其意思，</a:t>
            </a:r>
            <a:r>
              <a:rPr lang="zh-TW" altLang="en-US" sz="2400" dirty="0"/>
              <a:t>例如誇張、對比、隱喻等。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2"/>
                </a:solidFill>
              </a:rPr>
              <a:t>活動二：閱讀及了解歌詞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D5A472B0-F6CB-974A-B78D-B1DEB6D3582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1462180">
            <a:off x="8363686" y="283691"/>
            <a:ext cx="303327" cy="6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52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1" b="12681"/>
          <a:stretch/>
        </p:blipFill>
        <p:spPr>
          <a:xfrm>
            <a:off x="6262355" y="4160011"/>
            <a:ext cx="2520000" cy="2520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13307"/>
            <a:ext cx="7886700" cy="543296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歌曲開首的</a:t>
            </a:r>
            <a:r>
              <a:rPr lang="zh-TW" altLang="en-US" sz="2400" b="1" dirty="0"/>
              <a:t>聲響效果</a:t>
            </a:r>
            <a:r>
              <a:rPr lang="zh-TW" altLang="en-US" sz="2400" dirty="0"/>
              <a:t>要表達甚麼意思？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聆聽歌曲，描述及分析</a:t>
            </a:r>
            <a:r>
              <a:rPr lang="zh-TW" altLang="en-US" sz="2400" b="1" dirty="0"/>
              <a:t>音樂元素如何突顯愛護動物的信息</a:t>
            </a:r>
            <a:r>
              <a:rPr lang="zh-TW" altLang="en-US" sz="2400" dirty="0"/>
              <a:t>，例如速度、力度、節奏、旋律及樂器運用等。（可參考附錄一）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聆聽歌曲</a:t>
            </a:r>
            <a:r>
              <a:rPr lang="zh-TW" altLang="en-US" sz="2400" b="1" dirty="0"/>
              <a:t>正歌及副歌的樂句結構</a:t>
            </a:r>
            <a:r>
              <a:rPr lang="zh-TW" altLang="en-US" sz="2400" dirty="0"/>
              <a:t>，分析其創作手法，例如起承轉合的音樂特徵，並列舉理據。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2"/>
                </a:solidFill>
              </a:rPr>
              <a:t>活動三：聆聽及分析歌曲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D5A472B0-F6CB-974A-B78D-B1DEB6D3582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0514">
            <a:off x="8363686" y="435038"/>
            <a:ext cx="303327" cy="644570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 rot="20760406" flipH="1">
            <a:off x="8032011" y="6190072"/>
            <a:ext cx="966674" cy="559353"/>
            <a:chOff x="4391996" y="2365975"/>
            <a:chExt cx="1978494" cy="1144830"/>
          </a:xfrm>
        </p:grpSpPr>
        <p:sp>
          <p:nvSpPr>
            <p:cNvPr id="8" name="手繪多邊形​​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0" name="手繪多邊形​​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1" name="手繪多邊形​​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2" name="手繪多邊形​​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  <p:sp>
          <p:nvSpPr>
            <p:cNvPr id="13" name="手繪多邊形​​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ngliu" panose="02020509000000000000" pitchFamily="49" charset="-120"/>
                <a:ea typeface="Mingliu" panose="02020509000000000000" pitchFamily="49" charset="-120"/>
              </a:endParaRPr>
            </a:p>
          </p:txBody>
        </p:sp>
      </p:grpSp>
      <p:pic>
        <p:nvPicPr>
          <p:cNvPr id="14" name="Picture 3">
            <a:extLst>
              <a:ext uri="{FF2B5EF4-FFF2-40B4-BE49-F238E27FC236}">
                <a16:creationId xmlns:a16="http://schemas.microsoft.com/office/drawing/2014/main" id="{C2B67039-B496-0B47-BCDC-0D97A9EE53D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869407">
            <a:off x="666499" y="6073308"/>
            <a:ext cx="3175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4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13307"/>
            <a:ext cx="7886700" cy="543296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分析</a:t>
            </a:r>
            <a:r>
              <a:rPr lang="zh-TW" altLang="en-US" sz="2400" b="1" dirty="0"/>
              <a:t>歌曲的結構</a:t>
            </a:r>
            <a:r>
              <a:rPr lang="zh-TW" altLang="en-US" sz="2400" dirty="0"/>
              <a:t>，探討不同音樂的段落（例如前奏、正歌、副歌）與歌詞的關係。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歌曲在甚麼位置才加入</a:t>
            </a:r>
            <a:r>
              <a:rPr lang="zh-TW" altLang="en-US" sz="2400" b="1" dirty="0"/>
              <a:t>套鼓的伴奏</a:t>
            </a:r>
            <a:r>
              <a:rPr lang="zh-TW" altLang="en-US" sz="2400" dirty="0"/>
              <a:t>？又在哪裡停止和再現？有甚麼作用？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歌曲中</a:t>
            </a:r>
            <a:r>
              <a:rPr lang="zh-TW" altLang="en-US" sz="2400" b="1" dirty="0"/>
              <a:t>有一個段落與正歌和副歌的旋律有明顯分別</a:t>
            </a:r>
            <a:r>
              <a:rPr lang="zh-TW" altLang="en-US" sz="2400" dirty="0"/>
              <a:t>，作者在這一段落要表達甚麼重要的信息？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60618"/>
            <a:ext cx="8297636" cy="993411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2"/>
                </a:solidFill>
              </a:rPr>
              <a:t>活動四：了解及分析歌詞與音樂的關係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D5A472B0-F6CB-974A-B78D-B1DEB6D3582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1209785">
            <a:off x="8194418" y="5044616"/>
            <a:ext cx="303327" cy="644570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C2B67039-B496-0B47-BCDC-0D97A9EE53D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869407">
            <a:off x="8446431" y="5405194"/>
            <a:ext cx="3175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8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zh-TW" altLang="en-US" b="1" spc="-5" dirty="0">
                <a:solidFill>
                  <a:srgbClr val="0070C0"/>
                </a:solidFill>
                <a:cs typeface="微軟正黑體"/>
              </a:rPr>
              <a:t>活動五：創作及演奏</a:t>
            </a:r>
            <a:endParaRPr lang="zh-TW" altLang="en-US" dirty="0"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以「愛護動物」為主題，</a:t>
            </a:r>
            <a:r>
              <a:rPr lang="zh-TW" altLang="en-US" sz="2400" b="1" dirty="0"/>
              <a:t>選用一首歌曲並重新填詞</a:t>
            </a:r>
            <a:r>
              <a:rPr lang="zh-TW" altLang="en-US" sz="2400" dirty="0"/>
              <a:t>，注意字詞的聲調須與旋律配合。（可參考附錄二及三）</a:t>
            </a:r>
            <a:endParaRPr lang="en-US" altLang="zh-TW" sz="2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與同學和老師討論，</a:t>
            </a:r>
            <a:r>
              <a:rPr lang="zh-TW" altLang="en-US" sz="2400" b="1" dirty="0"/>
              <a:t>制訂一系列準則來評賞創作和演出</a:t>
            </a:r>
            <a:r>
              <a:rPr lang="zh-TW" altLang="en-US" sz="2400" dirty="0"/>
              <a:t>，例如歌詞能否表達主題、歌詞與旋律是否配合，以及演唱的音高與節拍是否準確。</a:t>
            </a:r>
            <a:endParaRPr lang="en-US" altLang="zh-TW" sz="2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分組演繹作品及評賞。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1927DA0-4CE8-824A-ADC7-5FB889FA54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00000">
            <a:off x="5410062" y="482875"/>
            <a:ext cx="607708" cy="548897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1" r="7819"/>
          <a:stretch/>
        </p:blipFill>
        <p:spPr>
          <a:xfrm>
            <a:off x="6361901" y="4133839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zh-TW" altLang="en-US" b="1" spc="-5" dirty="0">
                <a:solidFill>
                  <a:srgbClr val="0070C0"/>
                </a:solidFill>
                <a:cs typeface="微軟正黑體"/>
              </a:rPr>
              <a:t>活動六：延伸活動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觀看由漁農自然護理署拍攝一輯有關飼養寵物的宣傳短片，呼籲大眾要「停一停，想一想」，討論</a:t>
            </a:r>
            <a:r>
              <a:rPr lang="zh-TW" altLang="en-US" sz="2400" b="1" dirty="0"/>
              <a:t>短片要帶出的信息</a:t>
            </a:r>
            <a:r>
              <a:rPr lang="zh-TW" altLang="en-US" sz="2400" dirty="0"/>
              <a:t>。</a:t>
            </a:r>
            <a:r>
              <a:rPr lang="en-HK" altLang="zh-TW" sz="2400" dirty="0"/>
              <a:t> </a:t>
            </a:r>
            <a:r>
              <a:rPr lang="en-HK" altLang="zh-TW" sz="1400" dirty="0"/>
              <a:t>(https://www.pets.gov.hk/tc_chi/multimedia_zone/videos/download_8_5_1_6.html)</a:t>
            </a:r>
            <a:endParaRPr lang="zh-TW" altLang="en-US" sz="1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反思個人對</a:t>
            </a:r>
            <a:r>
              <a:rPr lang="zh-TW" altLang="en-US" sz="2400" b="1" dirty="0"/>
              <a:t>愛護動物的態度</a:t>
            </a:r>
            <a:r>
              <a:rPr lang="zh-TW" altLang="en-US" sz="2400" dirty="0"/>
              <a:t>，並跟同學分享交流。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分享你對動物權利、飼養寵物、穿著皮草、動物實驗、虐待動物、以動物製藥等的看法，結合個人生活經驗，</a:t>
            </a:r>
            <a:r>
              <a:rPr lang="zh-TW" altLang="en-US" sz="2400" b="1" dirty="0"/>
              <a:t>建議一些愛護動物的做法</a:t>
            </a:r>
            <a:r>
              <a:rPr lang="zh-TW" altLang="en-US" sz="2400" dirty="0"/>
              <a:t>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2400" dirty="0"/>
              <a:t>搜尋及</a:t>
            </a:r>
            <a:r>
              <a:rPr lang="zh-TW" altLang="en-US" sz="2400" b="1" dirty="0"/>
              <a:t>聆聽以愛護動物為主題的歌曲</a:t>
            </a:r>
            <a:r>
              <a:rPr lang="zh-TW" altLang="en-US" sz="2400" dirty="0"/>
              <a:t>。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endParaRPr lang="zh-TW" altLang="en-US" sz="2400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1927DA0-4CE8-824A-ADC7-5FB889FA54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2313840">
            <a:off x="7819642" y="5960887"/>
            <a:ext cx="607708" cy="5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1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zh-TW" altLang="en-US" b="1" spc="-5" dirty="0">
                <a:solidFill>
                  <a:srgbClr val="0070C0"/>
                </a:solidFill>
                <a:cs typeface="微軟正黑體"/>
              </a:rPr>
              <a:t>附錄一：音樂元素與愛護動物信息的關係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55371"/>
              </p:ext>
            </p:extLst>
          </p:nvPr>
        </p:nvGraphicFramePr>
        <p:xfrm>
          <a:off x="628650" y="1216287"/>
          <a:ext cx="7886700" cy="54840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500039202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val="2431151913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val="2957547284"/>
                    </a:ext>
                  </a:extLst>
                </a:gridCol>
              </a:tblGrid>
              <a:tr h="734428">
                <a:tc>
                  <a:txBody>
                    <a:bodyPr/>
                    <a:lstStyle/>
                    <a:p>
                      <a:pPr algn="ctr"/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音樂元素的運用</a:t>
                      </a:r>
                      <a:endParaRPr lang="zh-HK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帶出的信息</a:t>
                      </a:r>
                      <a:endParaRPr lang="zh-HK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75715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音高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178673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時值／節奏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5787381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力度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947704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速度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903245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音色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5593400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織體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331359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和聲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768093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調性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9818975"/>
                  </a:ext>
                </a:extLst>
              </a:tr>
              <a:tr h="527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結構／曲式</a:t>
                      </a:r>
                      <a:endParaRPr lang="zh-HK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08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1062</Words>
  <Application>Microsoft Office PowerPoint</Application>
  <PresentationFormat>如螢幕大小 (4:3)</PresentationFormat>
  <Paragraphs>90</Paragraphs>
  <Slides>11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Mingliu</vt:lpstr>
      <vt:lpstr>微軟正黑體</vt:lpstr>
      <vt:lpstr>新細明體</vt:lpstr>
      <vt:lpstr>Arial</vt:lpstr>
      <vt:lpstr>Calibri</vt:lpstr>
      <vt:lpstr>Wingdings</vt:lpstr>
      <vt:lpstr>Office 佈景主題</vt:lpstr>
      <vt:lpstr>愛護動物</vt:lpstr>
      <vt:lpstr>課題 　： 愛護動物  學習階段： 第三學習階段（初中）</vt:lpstr>
      <vt:lpstr>活動一：課前準備</vt:lpstr>
      <vt:lpstr>活動二：閱讀及了解歌詞</vt:lpstr>
      <vt:lpstr>活動三：聆聽及分析歌曲</vt:lpstr>
      <vt:lpstr>活動四：了解及分析歌詞與音樂的關係</vt:lpstr>
      <vt:lpstr>活動五：創作及演奏</vt:lpstr>
      <vt:lpstr>活動六：延伸活動</vt:lpstr>
      <vt:lpstr>附錄一：音樂元素與愛護動物信息的關係</vt:lpstr>
      <vt:lpstr>附錄二：粵語歌詞聲調與音樂旋律</vt:lpstr>
      <vt:lpstr>附錄三：參考網頁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/>
  <cp:revision>71</cp:revision>
  <dcterms:created xsi:type="dcterms:W3CDTF">2021-07-20T09:53:18Z</dcterms:created>
  <dcterms:modified xsi:type="dcterms:W3CDTF">2021-10-06T07:03:44Z</dcterms:modified>
</cp:coreProperties>
</file>