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98" r:id="rId1"/>
  </p:sldMasterIdLst>
  <p:notesMasterIdLst>
    <p:notesMasterId r:id="rId12"/>
  </p:notesMasterIdLst>
  <p:sldIdLst>
    <p:sldId id="256" r:id="rId2"/>
    <p:sldId id="258" r:id="rId3"/>
    <p:sldId id="270" r:id="rId4"/>
    <p:sldId id="279" r:id="rId5"/>
    <p:sldId id="282" r:id="rId6"/>
    <p:sldId id="262" r:id="rId7"/>
    <p:sldId id="263" r:id="rId8"/>
    <p:sldId id="276" r:id="rId9"/>
    <p:sldId id="268" r:id="rId10"/>
    <p:sldId id="27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gPCumKcq9IAnzDlEcH9zlpsWq8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617C14-0A73-430B-B446-D4B85D90B104}">
  <a:tblStyle styleId="{2F617C14-0A73-430B-B446-D4B85D90B10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23" autoAdjust="0"/>
  </p:normalViewPr>
  <p:slideViewPr>
    <p:cSldViewPr snapToGrid="0">
      <p:cViewPr>
        <p:scale>
          <a:sx n="107" d="100"/>
          <a:sy n="107" d="100"/>
        </p:scale>
        <p:origin x="173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109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zh-TW" alt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9058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f3aee79965_2_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gf3aee79965_2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f3aee79965_2_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f3aee79965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8988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544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19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6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46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50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92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8351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56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23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02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0141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1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18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kphil.org/f/concert/22422/j9w32b-carnival-web2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studentmatinee.artsfestival.org/tc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5" Type="http://schemas.openxmlformats.org/officeDocument/2006/relationships/image" Target="../media/image10.png"/><Relationship Id="rId4" Type="http://schemas.openxmlformats.org/officeDocument/2006/relationships/hyperlink" Target="https://studentmatinee.artsfestival.org/tc/game-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k.artsfestival.org/tc/programmes/bamberg-symphony-orchestra-family-concer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studentmatinee.artsfestival.org/tc/game-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"/>
          <p:cNvSpPr txBox="1">
            <a:spLocks noGrp="1"/>
          </p:cNvSpPr>
          <p:nvPr>
            <p:ph type="ctrTitle"/>
          </p:nvPr>
        </p:nvSpPr>
        <p:spPr>
          <a:xfrm>
            <a:off x="536713" y="1644926"/>
            <a:ext cx="8075543" cy="26785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你喜歡</a:t>
            </a:r>
            <a:r>
              <a:rPr lang="zh-TW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"/>
              </a:rPr>
              <a:t>動物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嗎？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讓我們一齊來欣賞</a:t>
            </a: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"/>
              </a:rPr>
              <a:t>動物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"/>
              </a:rPr>
              <a:t>有</a:t>
            </a:r>
            <a:r>
              <a:rPr lang="zh-TW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音樂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吧！</a:t>
            </a:r>
            <a:endParaRPr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6" name="Google Shape;146;p1"/>
          <p:cNvSpPr txBox="1">
            <a:spLocks noGrp="1"/>
          </p:cNvSpPr>
          <p:nvPr>
            <p:ph type="subTitle" idx="1"/>
          </p:nvPr>
        </p:nvSpPr>
        <p:spPr>
          <a:xfrm>
            <a:off x="2049678" y="985022"/>
            <a:ext cx="5044645" cy="432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 b="1" dirty="0">
                <a:latin typeface="Microsoft JhengHei"/>
                <a:ea typeface="Microsoft JhengHei"/>
                <a:cs typeface="Microsoft JhengHei"/>
                <a:sym typeface="Microsoft JhengHei"/>
              </a:rPr>
              <a:t>第二學習階段（高小）適用</a:t>
            </a:r>
            <a:endParaRPr b="1" dirty="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2927074" y="538035"/>
            <a:ext cx="3232410" cy="114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TW" sz="2400" b="1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音樂</a:t>
            </a:r>
            <a:r>
              <a:rPr lang="zh-TW" sz="2400" b="1" i="0" u="none" strike="noStrike" cap="none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科</a:t>
            </a:r>
            <a:r>
              <a:rPr lang="zh-TW" altLang="en-US" sz="2400" b="1" i="0" u="none" strike="noStrike" cap="none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網上學習資源</a:t>
            </a:r>
            <a:endParaRPr sz="2400" b="1" i="0" u="none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2049678" y="5317436"/>
            <a:ext cx="5044645" cy="1046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TW" sz="2400" b="1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教育局 課程發展處</a:t>
            </a:r>
            <a:endParaRPr sz="2400" b="1" i="0" u="none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zh-TW" sz="2400" b="1" i="0" u="none" strike="noStrike" cap="none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藝術教育組</a:t>
            </a:r>
            <a:endParaRPr sz="2400" b="1" i="0" u="none" strike="noStrike" cap="none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3593978" y="6132444"/>
            <a:ext cx="1956043" cy="625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zh-TW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altLang="zh-TW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zh-TW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年 </a:t>
            </a:r>
            <a:r>
              <a:rPr lang="en-US" altLang="zh-TW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zh-TW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月</a:t>
            </a:r>
            <a:endParaRPr sz="1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圖形 19" descr="松鼠">
            <a:extLst>
              <a:ext uri="{FF2B5EF4-FFF2-40B4-BE49-F238E27FC236}">
                <a16:creationId xmlns:a16="http://schemas.microsoft.com/office/drawing/2014/main" id="{F387C2B7-6402-484D-BBE0-6C7ADAA89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978022" y="3299791"/>
            <a:ext cx="4572000" cy="4572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形 19" descr="松鼠">
            <a:extLst>
              <a:ext uri="{FF2B5EF4-FFF2-40B4-BE49-F238E27FC236}">
                <a16:creationId xmlns:a16="http://schemas.microsoft.com/office/drawing/2014/main" id="{F387C2B7-6402-484D-BBE0-6C7ADAA89C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003564" y="3315116"/>
            <a:ext cx="4572000" cy="4572000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224769" y="199226"/>
            <a:ext cx="8740438" cy="4658843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66105" y="1016570"/>
            <a:ext cx="62628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通過欣賞聖桑的</a:t>
            </a:r>
            <a:r>
              <a:rPr lang="en-US" altLang="zh-TW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《</a:t>
            </a:r>
            <a:r>
              <a:rPr lang="zh-TW" altLang="en-US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動物嘉年華</a:t>
            </a:r>
            <a:r>
              <a:rPr lang="en-US" altLang="zh-TW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》</a:t>
            </a:r>
            <a:r>
              <a:rPr lang="zh-TW" altLang="en-US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及其他與動物有關的樂曲，</a:t>
            </a:r>
            <a:r>
              <a:rPr lang="en-US" altLang="zh-TW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/>
            </a:r>
            <a:br>
              <a:rPr lang="en-US" altLang="zh-TW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altLang="en-US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相信你對作曲家</a:t>
            </a:r>
            <a:r>
              <a:rPr lang="zh-TW" altLang="en-US" sz="3600" b="1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如何運用不同的音樂元素表達意念，以及</a:t>
            </a:r>
            <a:r>
              <a:rPr lang="en-US" altLang="zh-TW" sz="3600" b="1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/>
            </a:r>
            <a:br>
              <a:rPr lang="en-US" altLang="zh-TW" sz="3600" b="1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altLang="en-US" sz="3600" b="1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營造樂曲的氣氛</a:t>
            </a:r>
            <a:r>
              <a:rPr lang="zh-TW" altLang="en-US" sz="3600" dirty="0" smtClean="0">
                <a:latin typeface="Microsoft JhengHei"/>
                <a:ea typeface="Microsoft JhengHei"/>
                <a:cs typeface="Microsoft JhengHei"/>
                <a:sym typeface="Microsoft JhengHei"/>
              </a:rPr>
              <a:t>有更多的了解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5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accent2"/>
              </a:buClr>
              <a:buSzPts val="3600"/>
            </a:pPr>
            <a:r>
              <a:rPr lang="zh-TW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活動一：</a:t>
            </a:r>
            <a:r>
              <a:rPr lang="zh-TW" altLang="en-US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認識以</a:t>
            </a:r>
            <a:r>
              <a:rPr lang="zh-TW" altLang="en-US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動物為題材的樂曲</a:t>
            </a:r>
            <a:br>
              <a:rPr lang="zh-TW" altLang="en-US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</a:br>
            <a:endParaRPr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70" name="Google Shape;170;p3"/>
          <p:cNvSpPr txBox="1">
            <a:spLocks noGrp="1"/>
          </p:cNvSpPr>
          <p:nvPr>
            <p:ph idx="1"/>
          </p:nvPr>
        </p:nvSpPr>
        <p:spPr>
          <a:xfrm>
            <a:off x="423655" y="1027907"/>
            <a:ext cx="8296690" cy="550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altLang="zh-TW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知道有不少樂曲，都是以動物作為題材的嗎？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請掃描右方</a:t>
            </a:r>
            <a:r>
              <a:rPr 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維碼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瀏覽以下網址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，認識與</a:t>
            </a:r>
            <a:r>
              <a:rPr 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動物相關的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樂曲。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://www.hkphil.org/f/concert/22422/j9w32b-carnival-web2.pdf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altLang="zh-TW" sz="1600" b="1" dirty="0"/>
              <a:t>	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 lang="en-US" altLang="zh-TW" sz="1600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altLang="zh-TW"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altLang="zh-TW" b="1" dirty="0"/>
              <a:t>      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  <a:p>
            <a:pPr marL="228600" lvl="0" indent="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endParaRPr b="1" dirty="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171" name="Google Shape;17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900000">
            <a:off x="7879907" y="374233"/>
            <a:ext cx="303327" cy="644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20365899">
            <a:off x="752725" y="1317701"/>
            <a:ext cx="365068" cy="514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26675" y="2008741"/>
            <a:ext cx="1152838" cy="1200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oogle Shape;194;p4"/>
          <p:cNvGrpSpPr/>
          <p:nvPr/>
        </p:nvGrpSpPr>
        <p:grpSpPr>
          <a:xfrm rot="10800000">
            <a:off x="3872467" y="4782396"/>
            <a:ext cx="4412973" cy="1751522"/>
            <a:chOff x="5079064" y="4457967"/>
            <a:chExt cx="3488928" cy="2102294"/>
          </a:xfrm>
        </p:grpSpPr>
        <p:sp>
          <p:nvSpPr>
            <p:cNvPr id="8" name="Google Shape;195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9" name="Google Shape;196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0" name="Google Shape;197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矩形 10"/>
          <p:cNvSpPr/>
          <p:nvPr/>
        </p:nvSpPr>
        <p:spPr>
          <a:xfrm>
            <a:off x="4276030" y="5279037"/>
            <a:ext cx="36287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1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你還想到其他以</a:t>
            </a:r>
            <a:r>
              <a:rPr lang="zh-TW" altLang="en-US" sz="2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動物為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題材</a:t>
            </a:r>
            <a:endParaRPr lang="en-US" altLang="zh-TW" sz="21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Microsoft JhengHei"/>
            </a:endParaRPr>
          </a:p>
          <a:p>
            <a:r>
              <a:rPr lang="zh-TW" altLang="en-US" sz="21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"/>
              </a:rPr>
              <a:t>的樂曲嗎？</a:t>
            </a:r>
            <a:endParaRPr lang="zh-TW" altLang="en-US" sz="21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形 5" descr="有花有灌木的樹林">
            <a:extLst>
              <a:ext uri="{FF2B5EF4-FFF2-40B4-BE49-F238E27FC236}">
                <a16:creationId xmlns:a16="http://schemas.microsoft.com/office/drawing/2014/main" id="{92EF9858-F4DD-486E-BF76-52BFD9D0C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52727" y="1279188"/>
            <a:ext cx="6858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49192"/>
            <a:ext cx="7886700" cy="1325563"/>
          </a:xfrm>
        </p:spPr>
        <p:txBody>
          <a:bodyPr/>
          <a:lstStyle/>
          <a:p>
            <a:r>
              <a:rPr lang="zh-TW" altLang="zh-TW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活動</a:t>
            </a:r>
            <a:r>
              <a:rPr lang="zh-TW" altLang="en-US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</a:t>
            </a:r>
            <a:r>
              <a:rPr lang="zh-TW" altLang="zh-TW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：</a:t>
            </a:r>
            <a:r>
              <a:rPr lang="zh-TW" altLang="en-US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認識</a:t>
            </a:r>
            <a:r>
              <a:rPr lang="zh-TW" altLang="zh-TW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樂曲《動物嘉年華》</a:t>
            </a:r>
            <a:endParaRPr lang="zh-TW" altLang="en-US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請於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網上搜尋有關樂曲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動物嘉年華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的背景，並回答以下問題：</a:t>
            </a:r>
          </a:p>
          <a:p>
            <a:pPr marL="228600" lvl="0" indent="0">
              <a:lnSpc>
                <a:spcPct val="100000"/>
              </a:lnSpc>
              <a:spcBef>
                <a:spcPts val="0"/>
              </a:spcBef>
              <a:buNone/>
            </a:pP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誰創作這首樂曲？                                             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樂曲在哪一年寫成？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	   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掃描下方</a:t>
            </a:r>
            <a:r>
              <a:rPr lang="zh-TW" altLang="zh-HK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zh-HK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</a:t>
            </a:r>
            <a:r>
              <a:rPr lang="zh-TW" altLang="zh-HK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碼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為何作曲家會創作這首樂曲？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樂曲由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多少個樂章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組成？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各樂章的名稱是甚麼？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501AA15-6F0E-4406-A305-41A0D8C37C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9404" y="3503086"/>
            <a:ext cx="1478637" cy="1478637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id="{F5FF93AB-791D-4D5D-B214-264A47B260F9}"/>
              </a:ext>
            </a:extLst>
          </p:cNvPr>
          <p:cNvSpPr txBox="1"/>
          <p:nvPr/>
        </p:nvSpPr>
        <p:spPr>
          <a:xfrm>
            <a:off x="4229107" y="4944726"/>
            <a:ext cx="5362030" cy="1790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或瀏覽以下網址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，參考樂曲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的相關資料。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https://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studentmatinee.artsfestival.org/tc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Google Shape;17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20365899">
            <a:off x="310434" y="1749045"/>
            <a:ext cx="365068" cy="514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7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900000">
            <a:off x="7646377" y="431964"/>
            <a:ext cx="303327" cy="6445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1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194;p4"/>
          <p:cNvGrpSpPr/>
          <p:nvPr/>
        </p:nvGrpSpPr>
        <p:grpSpPr>
          <a:xfrm rot="10800000">
            <a:off x="362696" y="4602649"/>
            <a:ext cx="5263061" cy="2104624"/>
            <a:chOff x="5131705" y="4554746"/>
            <a:chExt cx="3383645" cy="1908735"/>
          </a:xfrm>
        </p:grpSpPr>
        <p:sp>
          <p:nvSpPr>
            <p:cNvPr id="10" name="Google Shape;195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1" name="Google Shape;196;p4"/>
            <p:cNvSpPr/>
            <p:nvPr/>
          </p:nvSpPr>
          <p:spPr>
            <a:xfrm rot="10800000">
              <a:off x="5188879" y="4607884"/>
              <a:ext cx="3251199" cy="1806194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2" name="Google Shape;197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Google Shape;178;gf3aee79965_2_76"/>
          <p:cNvSpPr txBox="1">
            <a:spLocks noGrp="1"/>
          </p:cNvSpPr>
          <p:nvPr>
            <p:ph type="title"/>
          </p:nvPr>
        </p:nvSpPr>
        <p:spPr>
          <a:xfrm>
            <a:off x="306507" y="159064"/>
            <a:ext cx="8641423" cy="1263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spcBef>
                <a:spcPts val="0"/>
              </a:spcBef>
              <a:buClr>
                <a:schemeClr val="accent2"/>
              </a:buClr>
              <a:buSzPts val="3600"/>
            </a:pPr>
            <a:r>
              <a:rPr lang="zh-TW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活動</a:t>
            </a:r>
            <a:r>
              <a:rPr lang="zh-TW" altLang="en-US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</a:t>
            </a:r>
            <a:r>
              <a:rPr lang="zh-TW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：</a:t>
            </a:r>
            <a:r>
              <a:rPr lang="zh-TW" b="1" dirty="0" smtClean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聆</a:t>
            </a:r>
            <a:r>
              <a:rPr lang="zh-TW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聽</a:t>
            </a:r>
            <a:r>
              <a:rPr lang="en-US" altLang="zh-TW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《</a:t>
            </a:r>
            <a:r>
              <a:rPr lang="zh-TW" altLang="en-US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動物嘉年華</a:t>
            </a:r>
            <a:r>
              <a:rPr lang="en-US" altLang="zh-TW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》</a:t>
            </a:r>
            <a:r>
              <a:rPr lang="zh-TW" altLang="en-US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：序曲及獅子進行曲</a:t>
            </a:r>
            <a:r>
              <a:rPr lang="en-US" altLang="zh-TW" sz="32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/>
            </a:r>
            <a:br>
              <a:rPr lang="en-US" altLang="zh-TW" sz="32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</a:br>
            <a:endParaRPr sz="32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265" y="4463142"/>
            <a:ext cx="3119229" cy="2154218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9777" y="1016564"/>
            <a:ext cx="8493694" cy="354011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請</a:t>
            </a:r>
            <a:r>
              <a:rPr lang="zh-TW" altLang="en-US" b="1" dirty="0" smtClean="0">
                <a:solidFill>
                  <a:schemeClr val="tx1"/>
                </a:solidFill>
                <a:latin typeface="Microsoft JhengHei"/>
                <a:ea typeface="Microsoft JhengHei"/>
                <a:cs typeface="Microsoft JhengHei"/>
              </a:rPr>
              <a:t>回答以下問題。 </a:t>
            </a:r>
            <a:r>
              <a:rPr lang="en-US" altLang="zh-TW" b="1" dirty="0" smtClean="0">
                <a:solidFill>
                  <a:schemeClr val="tx1"/>
                </a:solidFill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Microsoft JhengHei"/>
                <a:ea typeface="Microsoft JhengHei"/>
                <a:cs typeface="Microsoft JhengHei"/>
              </a:rPr>
              <a:t>可選多於一個答案）</a:t>
            </a:r>
            <a:endParaRPr lang="en-US" altLang="zh-TW" b="1" dirty="0" smtClean="0">
              <a:solidFill>
                <a:schemeClr val="tx1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1</a:t>
            </a:r>
            <a:r>
              <a:rPr lang="en-US" altLang="zh-TW" sz="1800" b="1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  <a:sym typeface="Microsoft JhengHei"/>
              </a:rPr>
              <a:t>你會怎樣描述樂曲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  <a:sym typeface="Microsoft JhengHei"/>
              </a:rPr>
              <a:t>的音樂氣氛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？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    a.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精神抖擻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	b.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莊嚴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	c. </a:t>
            </a:r>
            <a:r>
              <a:rPr lang="zh-HK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憂傷</a:t>
            </a:r>
            <a:r>
              <a:rPr lang="en-US" altLang="zh-HK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		</a:t>
            </a:r>
            <a:r>
              <a:rPr lang="en-US" altLang="zh-HK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其他（參考附錄一）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2.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樂曲的速度是甚麼？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    a. </a:t>
            </a:r>
            <a:r>
              <a:rPr lang="zh-TW" altLang="en-US" sz="1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慢板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Adagio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b. </a:t>
            </a:r>
            <a:r>
              <a:rPr lang="zh-TW" altLang="en-US" sz="1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稍慢板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dirty="0" err="1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Adagietto</a:t>
            </a:r>
            <a:r>
              <a:rPr lang="zh-TW" altLang="en-HK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  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c. </a:t>
            </a:r>
            <a:r>
              <a:rPr lang="zh-TW" altLang="en-US" sz="1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行板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Andante</a:t>
            </a:r>
            <a:r>
              <a:rPr lang="zh-TW" altLang="en-HK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r>
              <a:rPr lang="en-US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d. </a:t>
            </a:r>
            <a:r>
              <a:rPr lang="zh-TW" altLang="en-US" sz="1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快板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Allegro</a:t>
            </a:r>
            <a:r>
              <a:rPr lang="zh-TW" altLang="en-HK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endParaRPr lang="en-US" altLang="zh-TW" sz="1600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3.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樂曲的力度是甚麼？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    a. 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強</a:t>
            </a:r>
            <a:r>
              <a:rPr lang="zh-TW" altLang="en-US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（ </a:t>
            </a:r>
            <a:r>
              <a:rPr lang="en-HK" altLang="zh-TW" sz="1600" i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</a:t>
            </a:r>
            <a:r>
              <a:rPr lang="zh-TW" altLang="en-US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 ）     </a:t>
            </a:r>
            <a:r>
              <a:rPr lang="en-US" altLang="zh-TW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	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b.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弱</a:t>
            </a:r>
            <a:r>
              <a:rPr lang="zh-TW" altLang="en-US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（</a:t>
            </a:r>
            <a:r>
              <a:rPr lang="en-HK" altLang="zh-TW" sz="1600" i="1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p</a:t>
            </a:r>
            <a:r>
              <a:rPr lang="zh-TW" altLang="en-US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）     </a:t>
            </a:r>
            <a:r>
              <a:rPr lang="en-US" altLang="zh-TW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	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c.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極強</a:t>
            </a:r>
            <a:r>
              <a:rPr lang="zh-TW" altLang="en-US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（</a:t>
            </a:r>
            <a:r>
              <a:rPr lang="en-HK" altLang="zh-TW" sz="1600" i="1" dirty="0" err="1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ff</a:t>
            </a:r>
            <a:r>
              <a:rPr lang="zh-TW" altLang="en-US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）</a:t>
            </a:r>
            <a:r>
              <a:rPr lang="en-US" altLang="zh-TW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	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d.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極弱</a:t>
            </a:r>
            <a:r>
              <a:rPr lang="zh-TW" altLang="en-US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（</a:t>
            </a:r>
            <a:r>
              <a:rPr lang="en-HK" altLang="zh-TW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 </a:t>
            </a:r>
            <a:r>
              <a:rPr lang="en-HK" altLang="zh-TW" sz="1600" i="1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pp</a:t>
            </a:r>
            <a:r>
              <a:rPr lang="zh-TW" altLang="en-US" sz="16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）</a:t>
            </a:r>
            <a:endParaRPr lang="en-US" altLang="zh-TW" sz="16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4.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當你聽到鋼琴彈奏渾厚低沉的旋律句時，你會聯想到獅子正在做甚麼？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400" i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57200" indent="-457200">
              <a:buAutoNum type="alphaLcPeriod"/>
            </a:pP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zh-TW" altLang="en-US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zh-TW" altLang="en-US" sz="2400" dirty="0" smtClean="0">
              <a:solidFill>
                <a:srgbClr val="00B0F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zh-TW" altLang="en-US" sz="2400" dirty="0" smtClean="0">
              <a:solidFill>
                <a:srgbClr val="00B0F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zh-TW" altLang="en-US" sz="2400" dirty="0" smtClean="0">
              <a:solidFill>
                <a:srgbClr val="00B0F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   </a:t>
            </a: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zh-TW" altLang="en-US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buNone/>
            </a:pPr>
            <a:endParaRPr lang="en-US" altLang="zh-TW" sz="33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33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zh-TW" altLang="en-US" sz="33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37774" y="5052183"/>
            <a:ext cx="421952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「序曲及獅子進行曲」給人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莊嚴，以及精神抖擻的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氣氛。樂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曲以輕快的速度，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配合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鋼琴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和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弦樂器合奏，以很強的力度奏出旋律，表現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了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獅子威風凜凜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的神態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。樂章中段，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鋼琴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彈奏渾厚低沉的旋律句，代表獅子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威猛的咆哮聲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。</a:t>
            </a:r>
            <a:endParaRPr lang="zh-TW" altLang="en-US" sz="1500" b="1" dirty="0">
              <a:solidFill>
                <a:srgbClr val="ED7D31"/>
              </a:solidFill>
              <a:latin typeface="Microsoft JhengHei"/>
              <a:ea typeface="Microsoft JhengHei"/>
              <a:cs typeface="Microsoft JhengHei"/>
            </a:endParaRPr>
          </a:p>
        </p:txBody>
      </p:sp>
      <p:pic>
        <p:nvPicPr>
          <p:cNvPr id="19" name="Google Shape;17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0365899">
            <a:off x="164842" y="910611"/>
            <a:ext cx="365068" cy="514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17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900000">
            <a:off x="8270507" y="872291"/>
            <a:ext cx="303327" cy="64457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7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8516" y="1089061"/>
            <a:ext cx="8516916" cy="410753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b="1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  <a:sym typeface="Microsoft JhengHei"/>
              </a:rPr>
              <a:t>請</a:t>
            </a:r>
            <a:r>
              <a:rPr lang="zh-TW" altLang="en-US" b="1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回答</a:t>
            </a:r>
            <a:r>
              <a:rPr lang="zh-TW" altLang="en-US" b="1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以下</a:t>
            </a:r>
            <a:r>
              <a:rPr lang="zh-TW" altLang="en-US" b="1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問題 。</a:t>
            </a:r>
            <a:r>
              <a:rPr lang="en-US" altLang="zh-TW" b="1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(</a:t>
            </a:r>
            <a:r>
              <a:rPr lang="zh-TW" altLang="en-US" b="1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可選多於一個答案</a:t>
            </a:r>
            <a:r>
              <a:rPr lang="zh-TW" altLang="en-US" b="1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）</a:t>
            </a:r>
            <a:endParaRPr lang="en-US" altLang="zh-TW" b="1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1</a:t>
            </a:r>
            <a:r>
              <a:rPr lang="en-US" altLang="zh-TW" sz="1800" b="1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  <a:sym typeface="Microsoft JhengHei"/>
              </a:rPr>
              <a:t>你會怎樣描述樂曲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  <a:sym typeface="Microsoft JhengHei"/>
              </a:rPr>
              <a:t>的音樂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  <a:sym typeface="Microsoft JhengHei"/>
              </a:rPr>
              <a:t>氣氛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？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    a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平 靜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	  b.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熱鬧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	 c.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輕鬆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	   </a:t>
            </a:r>
            <a:r>
              <a:rPr lang="en-US" altLang="zh-HK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d.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其他（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參考附錄一）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2.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演奏樂曲的樂器</a:t>
            </a:r>
            <a:r>
              <a:rPr lang="zh-TW" altLang="en-US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是甚麼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？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   a.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鋼琴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	   b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小號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	 c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大提琴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	   d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雙簧管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3.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樂曲的速度</a:t>
            </a:r>
            <a:r>
              <a:rPr lang="zh-TW" altLang="en-US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是甚麼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？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  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a. </a:t>
            </a:r>
            <a:r>
              <a:rPr lang="zh-TW" altLang="en-US" sz="1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快板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Allegro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  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b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急</a:t>
            </a:r>
            <a:r>
              <a:rPr lang="zh-TW" altLang="en-US" sz="1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板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Presto</a:t>
            </a:r>
            <a:r>
              <a:rPr lang="zh-TW" altLang="en-HK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r>
              <a:rPr lang="en-US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	  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c.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稍</a:t>
            </a:r>
            <a:r>
              <a:rPr lang="zh-TW" altLang="en-US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快板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Allegretto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  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d. </a:t>
            </a:r>
            <a:r>
              <a:rPr lang="zh-TW" altLang="en-US" sz="1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慢板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Adagio</a:t>
            </a:r>
            <a:r>
              <a:rPr lang="zh-TW" altLang="en-HK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4.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樂曲的力度是甚麼？</a:t>
            </a:r>
            <a:endParaRPr lang="en-US" altLang="zh-TW" sz="1800" dirty="0" smtClean="0">
              <a:solidFill>
                <a:schemeClr val="tx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Microsoft JhengHei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     a</a:t>
            </a:r>
            <a:r>
              <a:rPr lang="en-US" altLang="zh-TW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強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HK" altLang="zh-TW" sz="1600" i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）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b</a:t>
            </a:r>
            <a:r>
              <a:rPr lang="en-US" altLang="zh-TW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弱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i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	</a:t>
            </a:r>
            <a:r>
              <a:rPr lang="en-US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c</a:t>
            </a:r>
            <a:r>
              <a:rPr lang="en-US" altLang="zh-TW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極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強 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 </a:t>
            </a:r>
            <a:r>
              <a:rPr lang="en-HK" altLang="zh-TW" sz="1600" i="1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</a:t>
            </a:r>
            <a:r>
              <a:rPr lang="en-HK" altLang="zh-TW" sz="1600" i="1" dirty="0" err="1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f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）</a:t>
            </a:r>
            <a:r>
              <a:rPr lang="en-US" altLang="zh-TW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 </a:t>
            </a:r>
            <a:r>
              <a:rPr lang="en-US" altLang="zh-TW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d</a:t>
            </a:r>
            <a:r>
              <a:rPr lang="en-US" altLang="zh-TW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. </a:t>
            </a:r>
            <a:r>
              <a:rPr lang="zh-TW" altLang="en-US" sz="18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極</a:t>
            </a:r>
            <a:r>
              <a:rPr lang="zh-TW" altLang="en-US" sz="18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Microsoft JhengHei"/>
              </a:rPr>
              <a:t>弱</a:t>
            </a:r>
            <a:r>
              <a:rPr lang="zh-TW" altLang="en-US" sz="16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（</a:t>
            </a:r>
            <a:r>
              <a:rPr lang="en-HK" altLang="zh-TW" sz="1600" i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pp</a:t>
            </a:r>
            <a:r>
              <a:rPr lang="zh-TW" altLang="en-US" sz="16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）</a:t>
            </a:r>
            <a:endParaRPr lang="en-US" altLang="zh-TW" sz="16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en-US" altLang="zh-TW" sz="18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457200" indent="-457200">
              <a:buAutoNum type="alphaLcPeriod"/>
            </a:pP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zh-TW" altLang="en-US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</a:endParaRPr>
          </a:p>
          <a:p>
            <a:pPr marL="0" indent="0">
              <a:buNone/>
            </a:pPr>
            <a:endParaRPr lang="zh-TW" altLang="en-US" sz="2400" dirty="0" smtClean="0">
              <a:solidFill>
                <a:srgbClr val="00B0F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zh-TW" altLang="en-US" sz="2400" dirty="0">
              <a:solidFill>
                <a:srgbClr val="00B0F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zh-TW" altLang="en-US" sz="2400" dirty="0">
              <a:solidFill>
                <a:srgbClr val="00B0F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參考</a:t>
            </a:r>
            <a:r>
              <a:rPr lang="zh-TW" altLang="en-US" sz="24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附錄二，描述</a:t>
            </a:r>
            <a:r>
              <a:rPr lang="zh-TW" altLang="en-US" sz="24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樂曲的</a:t>
            </a:r>
            <a:r>
              <a:rPr lang="zh-TW" altLang="zh-TW" sz="24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速度</a:t>
            </a:r>
            <a:r>
              <a:rPr lang="zh-TW" altLang="en-US" sz="24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、力度、</a:t>
            </a:r>
            <a:r>
              <a:rPr lang="zh-TW" altLang="zh-TW" sz="24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織體</a:t>
            </a:r>
            <a:r>
              <a:rPr lang="zh-TW" altLang="en-US" sz="24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、</a:t>
            </a:r>
            <a:r>
              <a:rPr lang="zh-TW" altLang="en-US" sz="24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音色、音高等。</a:t>
            </a: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24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   </a:t>
            </a:r>
            <a:endParaRPr lang="en-US" altLang="zh-TW" sz="24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24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zh-TW" altLang="en-US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indent="0">
              <a:buNone/>
            </a:pPr>
            <a:endParaRPr lang="en-US" altLang="zh-TW" sz="33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en-US" altLang="zh-TW" sz="3300" b="1" dirty="0" smtClean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  <a:p>
            <a:pPr marL="0" indent="0">
              <a:buNone/>
            </a:pPr>
            <a:endParaRPr lang="zh-TW" altLang="en-US" sz="33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</p:txBody>
      </p:sp>
      <p:sp>
        <p:nvSpPr>
          <p:cNvPr id="4" name="Google Shape;178;gf3aee79965_2_76"/>
          <p:cNvSpPr txBox="1">
            <a:spLocks noGrp="1"/>
          </p:cNvSpPr>
          <p:nvPr>
            <p:ph type="title"/>
          </p:nvPr>
        </p:nvSpPr>
        <p:spPr>
          <a:xfrm>
            <a:off x="308218" y="199227"/>
            <a:ext cx="8587276" cy="889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accent2"/>
              </a:buClr>
              <a:buSzPts val="3600"/>
            </a:pPr>
            <a:r>
              <a:rPr 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活動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三</a:t>
            </a:r>
            <a:r>
              <a:rPr 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：</a:t>
            </a:r>
            <a:r>
              <a:rPr lang="zh-TW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聆聽</a:t>
            </a:r>
            <a:r>
              <a:rPr lang="en-US" altLang="zh-TW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《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動物嘉年華</a:t>
            </a:r>
            <a:r>
              <a:rPr lang="en-US" altLang="zh-TW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》</a:t>
            </a:r>
            <a:r>
              <a:rPr lang="zh-TW" altLang="en-US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：天鵝</a:t>
            </a:r>
            <a:endParaRPr sz="30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447747" y="5496674"/>
            <a:ext cx="144801" cy="1202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537" y="4251652"/>
            <a:ext cx="2267909" cy="2341067"/>
          </a:xfrm>
          <a:prstGeom prst="rect">
            <a:avLst/>
          </a:prstGeom>
        </p:spPr>
      </p:pic>
      <p:grpSp>
        <p:nvGrpSpPr>
          <p:cNvPr id="8" name="Google Shape;194;p4"/>
          <p:cNvGrpSpPr/>
          <p:nvPr/>
        </p:nvGrpSpPr>
        <p:grpSpPr>
          <a:xfrm rot="10800000">
            <a:off x="265634" y="4893826"/>
            <a:ext cx="5838879" cy="1905427"/>
            <a:chOff x="5079064" y="4457967"/>
            <a:chExt cx="3488928" cy="2102294"/>
          </a:xfrm>
        </p:grpSpPr>
        <p:sp>
          <p:nvSpPr>
            <p:cNvPr id="9" name="Google Shape;195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0" name="Google Shape;196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1" name="Google Shape;197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文字方塊 4"/>
          <p:cNvSpPr txBox="1"/>
          <p:nvPr/>
        </p:nvSpPr>
        <p:spPr>
          <a:xfrm>
            <a:off x="781590" y="5353642"/>
            <a:ext cx="4720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「天鵝」給人平靜悠然的氣氛。樂曲以較慢的速度及較弱的力度演奏。作曲家安排鋼琴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及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大提琴合奏這樂章。鋼琴溫柔地奏出琶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音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，再伴隨著大提琴優美的旋律，以描寫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天鵝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在平靜的湖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面</a:t>
            </a:r>
            <a:r>
              <a:rPr lang="zh-TW" altLang="en-US" sz="1500" b="1" dirty="0">
                <a:solidFill>
                  <a:srgbClr val="ED7D31"/>
                </a:solidFill>
                <a:latin typeface="Microsoft JhengHei"/>
                <a:ea typeface="Microsoft JhengHei"/>
                <a:cs typeface="Microsoft JhengHei"/>
              </a:rPr>
              <a:t>上，緩緩地暢游的情景。</a:t>
            </a:r>
            <a:endParaRPr lang="zh-TW" altLang="en-US" sz="1500" b="1" dirty="0">
              <a:solidFill>
                <a:srgbClr val="ED7D31"/>
              </a:solidFill>
              <a:latin typeface="Microsoft JhengHei"/>
              <a:ea typeface="Microsoft JhengHei"/>
              <a:cs typeface="Microsoft JhengHei"/>
            </a:endParaRPr>
          </a:p>
        </p:txBody>
      </p:sp>
      <p:pic>
        <p:nvPicPr>
          <p:cNvPr id="13" name="Google Shape;172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0365899">
            <a:off x="190384" y="937538"/>
            <a:ext cx="365068" cy="514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7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900000">
            <a:off x="8173449" y="393398"/>
            <a:ext cx="303327" cy="64457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1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f3aee79965_2_66"/>
          <p:cNvSpPr txBox="1">
            <a:spLocks noGrp="1"/>
          </p:cNvSpPr>
          <p:nvPr>
            <p:ph type="title"/>
          </p:nvPr>
        </p:nvSpPr>
        <p:spPr>
          <a:xfrm>
            <a:off x="303668" y="116265"/>
            <a:ext cx="8395537" cy="1483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</a:pPr>
            <a:r>
              <a:rPr lang="zh-TW" alt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活動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四</a:t>
            </a:r>
            <a:r>
              <a:rPr lang="zh-TW" alt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：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你還</a:t>
            </a:r>
            <a:r>
              <a:rPr lang="zh-TW" alt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喜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愛</a:t>
            </a:r>
            <a:r>
              <a:rPr lang="en-US" alt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《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動物嘉年華</a:t>
            </a:r>
            <a:r>
              <a:rPr lang="en-US" altLang="zh-TW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》</a:t>
            </a:r>
            <a:r>
              <a:rPr lang="zh-TW" altLang="en-US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哪個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樂章</a:t>
            </a:r>
            <a:r>
              <a:rPr lang="zh-TW" altLang="en-US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？</a:t>
            </a:r>
            <a:r>
              <a:rPr lang="en-US" altLang="zh-TW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/>
            </a:r>
            <a:br>
              <a:rPr lang="en-US" altLang="zh-TW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</a:br>
            <a:r>
              <a:rPr lang="zh-TW" altLang="en-US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這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樂章</a:t>
            </a:r>
            <a:r>
              <a:rPr lang="zh-TW" alt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令你聯想到甚麼</a:t>
            </a:r>
            <a:r>
              <a:rPr lang="zh-TW" altLang="zh-TW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情</a:t>
            </a:r>
            <a:r>
              <a:rPr lang="zh-TW" altLang="en-US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景</a:t>
            </a:r>
            <a:r>
              <a:rPr lang="zh-TW" altLang="zh-TW" sz="3000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？</a:t>
            </a:r>
            <a:r>
              <a:rPr lang="zh-TW" alt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試</a:t>
            </a:r>
            <a:r>
              <a:rPr lang="zh-TW" altLang="en-US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繪</a:t>
            </a:r>
            <a:r>
              <a:rPr lang="zh-TW" altLang="zh-TW" sz="3000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畫出來</a:t>
            </a:r>
            <a:endParaRPr sz="3000"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</p:txBody>
      </p:sp>
      <p:sp>
        <p:nvSpPr>
          <p:cNvPr id="251" name="Google Shape;251;gf3aee79965_2_66"/>
          <p:cNvSpPr txBox="1"/>
          <p:nvPr/>
        </p:nvSpPr>
        <p:spPr>
          <a:xfrm>
            <a:off x="949190" y="1888575"/>
            <a:ext cx="7856879" cy="1638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0800" lvl="0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zh-TW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與家人介紹</a:t>
            </a:r>
            <a:r>
              <a:rPr lang="zh-TW" altLang="en-US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樂曲</a:t>
            </a:r>
            <a:r>
              <a:rPr lang="en-US" altLang="zh-TW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《</a:t>
            </a:r>
            <a:r>
              <a:rPr lang="zh-TW" altLang="en-US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動物嘉年華</a:t>
            </a:r>
            <a:r>
              <a:rPr lang="en-US" altLang="zh-TW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》</a:t>
            </a:r>
            <a:r>
              <a:rPr lang="zh-TW" altLang="en-US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，以及</a:t>
            </a:r>
            <a:r>
              <a:rPr lang="zh-TW" altLang="en-US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你</a:t>
            </a:r>
            <a:r>
              <a:rPr lang="zh-TW" altLang="zh-TW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喜</a:t>
            </a:r>
            <a:r>
              <a:rPr lang="zh-TW" altLang="en-US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愛</a:t>
            </a:r>
            <a:r>
              <a:rPr lang="zh-TW" altLang="zh-TW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的</a:t>
            </a:r>
            <a:r>
              <a:rPr lang="zh-TW" altLang="en-US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樂章。</a:t>
            </a:r>
            <a:endParaRPr sz="21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100" b="1" dirty="0" smtClean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sz="21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0800" lvl="0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zh-TW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分享</a:t>
            </a:r>
            <a:r>
              <a:rPr lang="zh-TW" altLang="en-US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你的作品</a:t>
            </a:r>
            <a:r>
              <a:rPr lang="zh-TW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內容與</a:t>
            </a:r>
            <a:r>
              <a:rPr lang="zh-TW" altLang="en-US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</a:rPr>
              <a:t>樂</a:t>
            </a:r>
            <a:r>
              <a:rPr lang="zh-TW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曲</a:t>
            </a:r>
            <a:r>
              <a:rPr lang="zh-TW" sz="2100" b="1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的關係。</a:t>
            </a:r>
            <a:endParaRPr lang="en-US" altLang="zh-TW" sz="21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0800" lvl="0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zh-TW" altLang="en-US" sz="2100" b="1" dirty="0" smtClean="0">
                <a:solidFill>
                  <a:schemeClr val="dk1"/>
                </a:solidFill>
                <a:latin typeface="Microsoft JhengHei"/>
                <a:ea typeface="Microsoft JhengHei"/>
                <a:sym typeface="Microsoft JhengHei"/>
              </a:rPr>
              <a:t>例如：</a:t>
            </a:r>
            <a:r>
              <a:rPr lang="zh-TW" altLang="en-US" sz="2100" b="1" dirty="0" smtClean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圖畫</a:t>
            </a:r>
            <a:r>
              <a:rPr lang="zh-TW" altLang="en-US" sz="2100" b="1" dirty="0" smtClean="0">
                <a:solidFill>
                  <a:schemeClr val="dk1"/>
                </a:solidFill>
                <a:latin typeface="Microsoft JhengHei"/>
                <a:ea typeface="Microsoft JhengHei"/>
                <a:sym typeface="Microsoft JhengHei"/>
              </a:rPr>
              <a:t>的內容</a:t>
            </a:r>
            <a:r>
              <a:rPr lang="zh-TW" altLang="en-US" sz="2100" b="1" dirty="0">
                <a:solidFill>
                  <a:schemeClr val="dk1"/>
                </a:solidFill>
                <a:latin typeface="Microsoft JhengHei"/>
                <a:ea typeface="Microsoft JhengHei"/>
                <a:sym typeface="Microsoft JhengHei"/>
              </a:rPr>
              <a:t>或顏色運用，與樂章的音樂</a:t>
            </a:r>
            <a:r>
              <a:rPr lang="zh-TW" altLang="en-US" sz="2100" b="1" dirty="0" smtClean="0">
                <a:solidFill>
                  <a:schemeClr val="dk1"/>
                </a:solidFill>
                <a:latin typeface="Microsoft JhengHei"/>
                <a:ea typeface="Microsoft JhengHei"/>
                <a:sym typeface="Microsoft JhengHei"/>
              </a:rPr>
              <a:t>元素有甚麼關係？</a:t>
            </a:r>
            <a:endParaRPr sz="21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CF99FB0-FC6E-4438-B9DA-FE092CD95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858" y="4644765"/>
            <a:ext cx="1426661" cy="1426661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8CF85274-F150-4C03-9F0F-726487BBBB6A}"/>
              </a:ext>
            </a:extLst>
          </p:cNvPr>
          <p:cNvSpPr txBox="1"/>
          <p:nvPr/>
        </p:nvSpPr>
        <p:spPr>
          <a:xfrm>
            <a:off x="478358" y="4207441"/>
            <a:ext cx="2866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你可掃描下方</a:t>
            </a:r>
            <a:r>
              <a:rPr lang="zh-TW" altLang="zh-HK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zh-HK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維碼</a:t>
            </a:r>
            <a:endParaRPr lang="zh-HK" altLang="en-US" sz="20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FAE24AA-3A5D-43D8-9400-81E4D8D2E66D}"/>
              </a:ext>
            </a:extLst>
          </p:cNvPr>
          <p:cNvSpPr txBox="1"/>
          <p:nvPr/>
        </p:nvSpPr>
        <p:spPr>
          <a:xfrm>
            <a:off x="2639365" y="4950566"/>
            <a:ext cx="6716949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或瀏覽以下</a:t>
            </a:r>
            <a:r>
              <a:rPr lang="zh-TW" altLang="en-US" sz="2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網址，根據提示，</a:t>
            </a:r>
            <a:r>
              <a:rPr lang="en-US" altLang="zh-TW" sz="2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設計與</a:t>
            </a:r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動物有關</a:t>
            </a:r>
            <a:r>
              <a:rPr lang="zh-TW" altLang="en-US" sz="2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的作品。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https://studentmatinee.artsfestival.org/tc/game-1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形 8" descr="橡樹葉">
            <a:extLst>
              <a:ext uri="{FF2B5EF4-FFF2-40B4-BE49-F238E27FC236}">
                <a16:creationId xmlns:a16="http://schemas.microsoft.com/office/drawing/2014/main" id="{261CAD40-2D13-481B-B3D9-C9DA920B6B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9139292">
            <a:off x="5295529" y="2557547"/>
            <a:ext cx="4572000" cy="4572000"/>
          </a:xfrm>
          <a:prstGeom prst="rect">
            <a:avLst/>
          </a:prstGeom>
        </p:spPr>
      </p:pic>
      <p:pic>
        <p:nvPicPr>
          <p:cNvPr id="11" name="Google Shape;17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900000">
            <a:off x="8366353" y="551166"/>
            <a:ext cx="303327" cy="741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72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20365899">
            <a:off x="560063" y="2880561"/>
            <a:ext cx="365068" cy="514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72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20365899">
            <a:off x="505395" y="1827104"/>
            <a:ext cx="365068" cy="5144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f3aee79965_2_84"/>
          <p:cNvSpPr txBox="1">
            <a:spLocks noGrp="1"/>
          </p:cNvSpPr>
          <p:nvPr>
            <p:ph type="title"/>
          </p:nvPr>
        </p:nvSpPr>
        <p:spPr>
          <a:xfrm>
            <a:off x="162200" y="50800"/>
            <a:ext cx="8927700" cy="9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Microsoft JhengHei"/>
              <a:buNone/>
            </a:pPr>
            <a:r>
              <a:rPr lang="zh-TW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</a:rPr>
              <a:t>延伸</a:t>
            </a:r>
            <a:r>
              <a:rPr lang="zh-TW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活動：</a:t>
            </a:r>
            <a:endParaRPr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</a:endParaRPr>
          </a:p>
        </p:txBody>
      </p:sp>
      <p:graphicFrame>
        <p:nvGraphicFramePr>
          <p:cNvPr id="4" name="Google Shape;351;p8"/>
          <p:cNvGraphicFramePr/>
          <p:nvPr>
            <p:extLst>
              <p:ext uri="{D42A27DB-BD31-4B8C-83A1-F6EECF244321}">
                <p14:modId xmlns:p14="http://schemas.microsoft.com/office/powerpoint/2010/main" val="2906609847"/>
              </p:ext>
            </p:extLst>
          </p:nvPr>
        </p:nvGraphicFramePr>
        <p:xfrm>
          <a:off x="260527" y="832570"/>
          <a:ext cx="8694463" cy="5497670"/>
        </p:xfrm>
        <a:graphic>
          <a:graphicData uri="http://schemas.openxmlformats.org/drawingml/2006/table">
            <a:tbl>
              <a:tblPr firstRow="1" bandRow="1">
                <a:noFill/>
                <a:tableStyleId>{2F617C14-0A73-430B-B446-D4B85D90B104}</a:tableStyleId>
              </a:tblPr>
              <a:tblGrid>
                <a:gridCol w="1126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7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1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音樂會</a:t>
                      </a:r>
                      <a:endParaRPr lang="zh-TW" altLang="en-US" sz="1800" b="1" i="0" u="none" strike="noStrike" kern="1200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sz="1800" b="1" u="none" strike="noStrike" cap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香港藝術節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「班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貝格交響樂團親子</a:t>
                      </a: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音樂會」</a:t>
                      </a:r>
                      <a:endParaRPr lang="zh-TW" altLang="en-US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100" b="0" i="0" u="none" strike="noStrike" kern="1200" cap="none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sym typeface="Microsoft JhengHe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kern="1200" cap="none" dirty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sym typeface="Microsoft JhengHei"/>
                        </a:rPr>
                        <a:t>內容簡介：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班貝格交響樂團將於</a:t>
                      </a:r>
                      <a:r>
                        <a:rPr lang="en-US" altLang="zh-TW" sz="1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2022</a:t>
                      </a:r>
                      <a:r>
                        <a:rPr lang="zh-TW" altLang="zh-TW" sz="1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zh-TW" sz="1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zh-TW" sz="1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r>
                        <a:rPr lang="zh-TW" altLang="zh-TW" sz="14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zh-TW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，於網上呈獻親子音樂會</a:t>
                      </a:r>
                      <a:r>
                        <a:rPr lang="zh-TW" altLang="zh-TW" sz="1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，細</a:t>
                      </a:r>
                      <a:r>
                        <a:rPr lang="zh-TW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聽聖桑熱鬧歡騰</a:t>
                      </a:r>
                      <a:r>
                        <a:rPr lang="zh-TW" altLang="zh-TW" sz="1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的</a:t>
                      </a:r>
                      <a:r>
                        <a:rPr lang="en-US" altLang="zh-TW" sz="1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zh-TW" sz="1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《</a:t>
                      </a:r>
                      <a:r>
                        <a:rPr lang="zh-TW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動物狂歡節》與哈斯的《我想知道我是誰》</a:t>
                      </a:r>
                      <a:r>
                        <a:rPr lang="zh-TW" altLang="zh-TW" sz="1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，一同</a:t>
                      </a:r>
                      <a:r>
                        <a:rPr lang="zh-TW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踏上絢麗音樂之旅。</a:t>
                      </a:r>
                      <a:r>
                        <a:rPr lang="en-US" altLang="zh-TW" sz="1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​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網址</a:t>
                      </a:r>
                      <a:r>
                        <a:rPr lang="zh-TW" altLang="en-US" sz="12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：</a:t>
                      </a:r>
                      <a:endParaRPr sz="1200" u="none" strike="noStrike" cap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200" u="sng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https://www.hk.artsfestival.org/tc/programmes/bamberg-symphony-orchestra-family-concert</a:t>
                      </a:r>
                      <a:endParaRPr lang="en-US" alt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100" u="none" strike="noStrike" cap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u="none" strike="noStrike" cap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小遊戲</a:t>
                      </a:r>
                      <a:endParaRPr sz="1800" b="1" u="none" strike="noStrike" cap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香港藝術節</a:t>
                      </a:r>
                      <a:endParaRPr lang="en-US" alt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「動物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</a:t>
                      </a:r>
                      <a:r>
                        <a:rPr lang="zh-TW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畫家」</a:t>
                      </a:r>
                      <a:endParaRPr lang="en-US" altLang="zh-TW" sz="14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u="none" strike="noStrike" cap="none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網址</a:t>
                      </a:r>
                      <a:r>
                        <a:rPr lang="zh-TW" altLang="en-US" sz="12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HK" sz="12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  <a:hlinkClick r:id="rId4"/>
                        </a:rPr>
                        <a:t>https://studentmatinee.artsfestival.org/tc/game-1</a:t>
                      </a:r>
                      <a:endParaRPr lang="en-US" altLang="zh-HK" sz="1200" u="none" strike="noStrike" cap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100" u="none" strike="noStrike" cap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8012859"/>
                  </a:ext>
                </a:extLst>
              </a:tr>
              <a:tr h="27940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800" b="1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閱讀</a:t>
                      </a:r>
                      <a:endParaRPr lang="zh-TW" altLang="en-US" sz="1800" b="1" u="none" strike="noStrike" cap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“The </a:t>
                      </a:r>
                      <a:r>
                        <a:rPr lang="en-US" altLang="zh-TW" sz="1300" b="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Story Orchestra: Carnival of the Animals: Press the note to hear Saint-Saëns' music (Volume 5) (The Story Orchestra, 5</a:t>
                      </a:r>
                      <a:r>
                        <a:rPr lang="en-US" altLang="zh-TW" sz="13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)</a:t>
                      </a:r>
                      <a:r>
                        <a:rPr lang="en-US" altLang="zh-TW" sz="1300" b="1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”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US" altLang="zh-TW" sz="1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altLang="zh-TW" sz="12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Author</a:t>
                      </a:r>
                      <a:r>
                        <a:rPr lang="en-US" altLang="zh-TW" sz="12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:</a:t>
                      </a:r>
                      <a:r>
                        <a:rPr lang="en-US" altLang="zh-TW" sz="1200" u="none" strike="noStrike" cap="none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 </a:t>
                      </a:r>
                      <a:r>
                        <a:rPr lang="en-US" altLang="zh-TW" sz="12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Katy</a:t>
                      </a:r>
                      <a:r>
                        <a:rPr lang="en-US" altLang="zh-TW" sz="1200" u="none" strike="noStrike" cap="none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 </a:t>
                      </a:r>
                      <a:r>
                        <a:rPr lang="en-US" altLang="zh-TW" sz="1200" u="none" strike="noStrike" cap="none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Flint / Illustrator</a:t>
                      </a:r>
                      <a:r>
                        <a:rPr lang="en-US" altLang="zh-TW" sz="1200" u="none" strike="noStrike" cap="none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: Jessica Courtney </a:t>
                      </a:r>
                      <a:r>
                        <a:rPr lang="en-US" altLang="zh-TW" sz="1200" u="none" strike="noStrike" cap="none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Tickle</a:t>
                      </a:r>
                      <a:r>
                        <a:rPr lang="en-US" altLang="zh-TW" sz="1200" u="none" strike="noStrike" cap="none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 </a:t>
                      </a:r>
                      <a:r>
                        <a:rPr lang="en-US" altLang="zh-TW" sz="1200" u="none" strike="noStrike" cap="none" baseline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/ </a:t>
                      </a:r>
                      <a:r>
                        <a:rPr lang="en-US" altLang="zh-TW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  <a:sym typeface="Arial"/>
                        </a:rPr>
                        <a:t>Publisher: </a:t>
                      </a:r>
                      <a:r>
                        <a:rPr lang="en-HK" altLang="zh-TW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Frances </a:t>
                      </a:r>
                      <a:r>
                        <a:rPr lang="en-HK" altLang="zh-TW" sz="1200" b="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Lincoln Children's Books</a:t>
                      </a:r>
                    </a:p>
                  </a:txBody>
                  <a:tcPr marL="91450" marR="91450" marT="45725" marB="457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398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《</a:t>
                      </a:r>
                      <a:r>
                        <a:rPr lang="zh-TW" altLang="en-US" sz="1400" b="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動物狂歡節</a:t>
                      </a:r>
                      <a:r>
                        <a:rPr lang="en-US" altLang="zh-TW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》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0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Calibri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作者</a:t>
                      </a:r>
                      <a:r>
                        <a:rPr lang="zh-TW" altLang="en-US" sz="1200" b="0" i="0" u="none" strike="noStrike" kern="1200" cap="none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  <a:sym typeface="Arial"/>
                        </a:rPr>
                        <a:t>：</a:t>
                      </a:r>
                      <a:r>
                        <a:rPr lang="zh-TW" altLang="en-US" sz="12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聖桑 </a:t>
                      </a:r>
                      <a:r>
                        <a:rPr lang="en-US" altLang="zh-TW" sz="1200" u="none" strike="noStrike" cap="none" baseline="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 / </a:t>
                      </a:r>
                      <a:r>
                        <a:rPr lang="zh-TW" altLang="en-US" sz="12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繪圖：</a:t>
                      </a:r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吳芬</a:t>
                      </a:r>
                      <a:r>
                        <a:rPr lang="zh-TW" alt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娘 </a:t>
                      </a:r>
                      <a:r>
                        <a:rPr lang="en-US" altLang="zh-TW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/ </a:t>
                      </a:r>
                      <a:r>
                        <a:rPr lang="zh-TW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Calibri"/>
                        </a:rPr>
                        <a:t> </a:t>
                      </a:r>
                      <a:r>
                        <a:rPr lang="zh-TW" altLang="en-US" sz="12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出版社：</a:t>
                      </a:r>
                      <a:r>
                        <a:rPr lang="en-HK" altLang="zh-TW" sz="12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KIDO</a:t>
                      </a:r>
                      <a:r>
                        <a:rPr lang="zh-TW" altLang="en-US" sz="12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親子時堂</a:t>
                      </a:r>
                    </a:p>
                  </a:txBody>
                  <a:tcPr marL="91450" marR="91450" marT="45725" marB="457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5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音樂</a:t>
                      </a:r>
                      <a:r>
                        <a:rPr lang="zh-TW" altLang="en-US" sz="1800" b="1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Microsoft JhengHei"/>
                          <a:sym typeface="Microsoft JhengHei"/>
                        </a:rPr>
                        <a:t>欣賞</a:t>
                      </a:r>
                      <a:endParaRPr lang="zh-TW" altLang="en-US" sz="1800" b="1" u="none" strike="noStrike" cap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icrosoft JhengHei"/>
                        <a:sym typeface="Microsoft JhengHei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聆聽浦羅哥菲夫</a:t>
                      </a:r>
                      <a:r>
                        <a:rPr lang="en-US" altLang="zh-TW" sz="14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《</a:t>
                      </a:r>
                      <a:r>
                        <a:rPr lang="zh-TW" altLang="en-US" sz="14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彼得與狼</a:t>
                      </a:r>
                      <a:r>
                        <a:rPr lang="en-US" altLang="zh-TW" sz="14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》</a:t>
                      </a:r>
                      <a:r>
                        <a:rPr lang="zh-TW" altLang="en-US" sz="14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的選段或</a:t>
                      </a:r>
                      <a:r>
                        <a:rPr lang="zh-TW" altLang="en-US" sz="14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附錄二的</a:t>
                      </a:r>
                      <a:r>
                        <a:rPr lang="zh-TW" altLang="en-US" sz="14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樂曲，</a:t>
                      </a:r>
                      <a:r>
                        <a:rPr lang="zh-TW" altLang="en-US" sz="14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分析和描述</a:t>
                      </a:r>
                      <a:r>
                        <a:rPr lang="zh-TW" altLang="en-US" sz="14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樂曲的氣氛及音樂元素</a:t>
                      </a:r>
                      <a:r>
                        <a:rPr lang="zh-TW" altLang="en-US" sz="1400" u="none" strike="noStrike" cap="none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，   並</a:t>
                      </a:r>
                      <a:r>
                        <a:rPr lang="zh-TW" altLang="en-US" sz="1400" u="none" strike="noStrike" cap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/>
                          <a:sym typeface="Arial"/>
                        </a:rPr>
                        <a:t>與家人和朋友分享。</a:t>
                      </a: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2765939863"/>
                  </a:ext>
                </a:extLst>
              </a:tr>
            </a:tbl>
          </a:graphicData>
        </a:graphic>
      </p:graphicFrame>
      <p:pic>
        <p:nvPicPr>
          <p:cNvPr id="5" name="Google Shape;17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900000">
            <a:off x="8385803" y="26617"/>
            <a:ext cx="303327" cy="74178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4"/>
          <p:cNvGrpSpPr/>
          <p:nvPr/>
        </p:nvGrpSpPr>
        <p:grpSpPr>
          <a:xfrm rot="10800000">
            <a:off x="377185" y="5583171"/>
            <a:ext cx="1856007" cy="1189519"/>
            <a:chOff x="5079064" y="4457967"/>
            <a:chExt cx="3488928" cy="2102294"/>
          </a:xfrm>
        </p:grpSpPr>
        <p:sp>
          <p:nvSpPr>
            <p:cNvPr id="187" name="Google Shape;187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88" name="Google Shape;188;p4"/>
            <p:cNvSpPr/>
            <p:nvPr/>
          </p:nvSpPr>
          <p:spPr>
            <a:xfrm rot="10800000">
              <a:off x="5188880" y="4607883"/>
              <a:ext cx="3251199" cy="1806196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89" name="Google Shape;189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altLang="en-US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充滿活力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90" name="Google Shape;190;p4"/>
          <p:cNvGrpSpPr/>
          <p:nvPr/>
        </p:nvGrpSpPr>
        <p:grpSpPr>
          <a:xfrm rot="10800000">
            <a:off x="687281" y="4326668"/>
            <a:ext cx="1856007" cy="1189519"/>
            <a:chOff x="5079064" y="4457967"/>
            <a:chExt cx="3488928" cy="2102294"/>
          </a:xfrm>
        </p:grpSpPr>
        <p:sp>
          <p:nvSpPr>
            <p:cNvPr id="191" name="Google Shape;191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92" name="Google Shape;192;p4"/>
            <p:cNvSpPr/>
            <p:nvPr/>
          </p:nvSpPr>
          <p:spPr>
            <a:xfrm rot="10800000">
              <a:off x="5188880" y="4607883"/>
              <a:ext cx="3251199" cy="1806196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93" name="Google Shape;193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莊嚴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194" name="Google Shape;194;p4"/>
          <p:cNvGrpSpPr/>
          <p:nvPr/>
        </p:nvGrpSpPr>
        <p:grpSpPr>
          <a:xfrm rot="10800000">
            <a:off x="5682825" y="4231463"/>
            <a:ext cx="1856007" cy="1189519"/>
            <a:chOff x="5079064" y="4457967"/>
            <a:chExt cx="3488928" cy="2102294"/>
          </a:xfrm>
        </p:grpSpPr>
        <p:sp>
          <p:nvSpPr>
            <p:cNvPr id="195" name="Google Shape;195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96" name="Google Shape;196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197" name="Google Shape;197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" name="Google Shape;206;p4"/>
          <p:cNvGrpSpPr/>
          <p:nvPr/>
        </p:nvGrpSpPr>
        <p:grpSpPr>
          <a:xfrm rot="10800000">
            <a:off x="2864252" y="2856265"/>
            <a:ext cx="1856007" cy="1189519"/>
            <a:chOff x="5079064" y="4457967"/>
            <a:chExt cx="3488928" cy="2102294"/>
          </a:xfrm>
        </p:grpSpPr>
        <p:sp>
          <p:nvSpPr>
            <p:cNvPr id="207" name="Google Shape;207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08" name="Google Shape;208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09" name="Google Shape;209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激昂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10" name="Google Shape;210;p4"/>
          <p:cNvGrpSpPr/>
          <p:nvPr/>
        </p:nvGrpSpPr>
        <p:grpSpPr>
          <a:xfrm rot="10800000">
            <a:off x="6678000" y="1771574"/>
            <a:ext cx="1856007" cy="1189519"/>
            <a:chOff x="5079064" y="4457967"/>
            <a:chExt cx="3488928" cy="2102294"/>
          </a:xfrm>
        </p:grpSpPr>
        <p:sp>
          <p:nvSpPr>
            <p:cNvPr id="211" name="Google Shape;211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12" name="Google Shape;212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13" name="Google Shape;213;p4"/>
            <p:cNvSpPr/>
            <p:nvPr/>
          </p:nvSpPr>
          <p:spPr>
            <a:xfrm rot="10800000">
              <a:off x="5262846" y="4659491"/>
              <a:ext cx="3181444" cy="1722741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沉重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14" name="Google Shape;214;p4"/>
          <p:cNvGrpSpPr/>
          <p:nvPr/>
        </p:nvGrpSpPr>
        <p:grpSpPr>
          <a:xfrm rot="10800000">
            <a:off x="5157582" y="2932145"/>
            <a:ext cx="1856007" cy="1189519"/>
            <a:chOff x="5079064" y="4457967"/>
            <a:chExt cx="3488928" cy="2102294"/>
          </a:xfrm>
        </p:grpSpPr>
        <p:sp>
          <p:nvSpPr>
            <p:cNvPr id="215" name="Google Shape;215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熱鬧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18" name="Google Shape;218;p4"/>
          <p:cNvGrpSpPr/>
          <p:nvPr/>
        </p:nvGrpSpPr>
        <p:grpSpPr>
          <a:xfrm rot="10800000">
            <a:off x="2489798" y="1705974"/>
            <a:ext cx="1856110" cy="1189478"/>
            <a:chOff x="5079064" y="4457967"/>
            <a:chExt cx="3488928" cy="2102294"/>
          </a:xfrm>
        </p:grpSpPr>
        <p:sp>
          <p:nvSpPr>
            <p:cNvPr id="219" name="Google Shape;219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20" name="Google Shape;220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緊湊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22" name="Google Shape;222;p4"/>
          <p:cNvGrpSpPr/>
          <p:nvPr/>
        </p:nvGrpSpPr>
        <p:grpSpPr>
          <a:xfrm rot="10800000">
            <a:off x="337142" y="1654278"/>
            <a:ext cx="1800000" cy="1080000"/>
            <a:chOff x="5131705" y="4554746"/>
            <a:chExt cx="3383645" cy="1908735"/>
          </a:xfrm>
        </p:grpSpPr>
        <p:sp>
          <p:nvSpPr>
            <p:cNvPr id="223" name="Google Shape;223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24" name="Google Shape;224;p4"/>
            <p:cNvSpPr/>
            <p:nvPr/>
          </p:nvSpPr>
          <p:spPr>
            <a:xfrm rot="10800000">
              <a:off x="5188880" y="4607881"/>
              <a:ext cx="3251199" cy="1806194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25" name="Google Shape;225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輕鬆</a:t>
              </a:r>
              <a:endParaRPr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26" name="Google Shape;226;p4"/>
          <p:cNvGrpSpPr/>
          <p:nvPr/>
        </p:nvGrpSpPr>
        <p:grpSpPr>
          <a:xfrm rot="10800000">
            <a:off x="7050431" y="3155970"/>
            <a:ext cx="1856007" cy="1189519"/>
            <a:chOff x="5079064" y="4457967"/>
            <a:chExt cx="3488928" cy="2102294"/>
          </a:xfrm>
        </p:grpSpPr>
        <p:sp>
          <p:nvSpPr>
            <p:cNvPr id="227" name="Google Shape;227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28" name="Google Shape;228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29" name="Google Shape;229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平靜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30" name="Google Shape;230;p4"/>
          <p:cNvGrpSpPr/>
          <p:nvPr/>
        </p:nvGrpSpPr>
        <p:grpSpPr>
          <a:xfrm rot="10800000">
            <a:off x="4680002" y="1652901"/>
            <a:ext cx="1856110" cy="1189478"/>
            <a:chOff x="5079064" y="4457967"/>
            <a:chExt cx="3488928" cy="2102294"/>
          </a:xfrm>
        </p:grpSpPr>
        <p:sp>
          <p:nvSpPr>
            <p:cNvPr id="231" name="Google Shape;231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32" name="Google Shape;232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33" name="Google Shape;233;p4"/>
            <p:cNvSpPr/>
            <p:nvPr/>
          </p:nvSpPr>
          <p:spPr>
            <a:xfrm rot="10800000">
              <a:off x="5229468" y="4659492"/>
              <a:ext cx="3181443" cy="1722741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>
                  <a:lumMod val="40000"/>
                  <a:lumOff val="60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興奮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234" name="Google Shape;234;p4"/>
          <p:cNvGrpSpPr/>
          <p:nvPr/>
        </p:nvGrpSpPr>
        <p:grpSpPr>
          <a:xfrm rot="10800000">
            <a:off x="320632" y="3048611"/>
            <a:ext cx="1856110" cy="1189478"/>
            <a:chOff x="5079064" y="4457967"/>
            <a:chExt cx="3488928" cy="2102294"/>
          </a:xfrm>
        </p:grpSpPr>
        <p:sp>
          <p:nvSpPr>
            <p:cNvPr id="235" name="Google Shape;235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36" name="Google Shape;236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237" name="Google Shape;237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緊張</a:t>
              </a:r>
              <a:endParaRPr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56" name="Google Shape;178;gf3aee79965_2_76"/>
          <p:cNvSpPr txBox="1">
            <a:spLocks noGrp="1"/>
          </p:cNvSpPr>
          <p:nvPr>
            <p:ph type="title"/>
          </p:nvPr>
        </p:nvSpPr>
        <p:spPr>
          <a:xfrm>
            <a:off x="791013" y="325819"/>
            <a:ext cx="7440444" cy="867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spcBef>
                <a:spcPts val="0"/>
              </a:spcBef>
              <a:buClr>
                <a:schemeClr val="accent2"/>
              </a:buClr>
              <a:buSzPts val="3600"/>
            </a:pPr>
            <a:r>
              <a:rPr lang="zh-TW" altLang="en-US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附錄一：有關音樂</a:t>
            </a:r>
            <a:r>
              <a:rPr lang="zh-TW" altLang="en-US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氣氛</a:t>
            </a:r>
            <a:r>
              <a:rPr lang="zh-TW" altLang="en-US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詞彙的參考</a:t>
            </a:r>
            <a:endParaRPr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3164313" y="4078169"/>
            <a:ext cx="1856007" cy="1189519"/>
            <a:chOff x="3491962" y="3968792"/>
            <a:chExt cx="1856007" cy="1189519"/>
          </a:xfrm>
        </p:grpSpPr>
        <p:grpSp>
          <p:nvGrpSpPr>
            <p:cNvPr id="202" name="Google Shape;202;p4"/>
            <p:cNvGrpSpPr/>
            <p:nvPr/>
          </p:nvGrpSpPr>
          <p:grpSpPr>
            <a:xfrm rot="10800000">
              <a:off x="3491962" y="3968792"/>
              <a:ext cx="1856007" cy="1189519"/>
              <a:chOff x="5079064" y="4457967"/>
              <a:chExt cx="3488928" cy="2102294"/>
            </a:xfrm>
          </p:grpSpPr>
          <p:sp>
            <p:nvSpPr>
              <p:cNvPr id="203" name="Google Shape;203;p4"/>
              <p:cNvSpPr/>
              <p:nvPr/>
            </p:nvSpPr>
            <p:spPr>
              <a:xfrm rot="-10599951">
                <a:off x="5131705" y="4554746"/>
                <a:ext cx="3383645" cy="1908735"/>
              </a:xfrm>
              <a:custGeom>
                <a:avLst/>
                <a:gdLst/>
                <a:ahLst/>
                <a:cxnLst/>
                <a:rect l="l" t="t" r="r" b="b"/>
                <a:pathLst>
                  <a:path w="9953" h="10000" extrusionOk="0">
                    <a:moveTo>
                      <a:pt x="795" y="2112"/>
                    </a:moveTo>
                    <a:cubicBezTo>
                      <a:pt x="-284" y="4093"/>
                      <a:pt x="-1238" y="9832"/>
                      <a:pt x="4865" y="10000"/>
                    </a:cubicBezTo>
                    <a:cubicBezTo>
                      <a:pt x="9690" y="9821"/>
                      <a:pt x="11735" y="3737"/>
                      <a:pt x="8101" y="1085"/>
                    </a:cubicBezTo>
                    <a:cubicBezTo>
                      <a:pt x="5585" y="-766"/>
                      <a:pt x="2027" y="-132"/>
                      <a:pt x="795" y="211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 rot="10800000">
                <a:off x="5188879" y="4607884"/>
                <a:ext cx="3251199" cy="1806195"/>
              </a:xfrm>
              <a:custGeom>
                <a:avLst/>
                <a:gdLst/>
                <a:ahLst/>
                <a:cxnLst/>
                <a:rect l="l" t="t" r="r" b="b"/>
                <a:pathLst>
                  <a:path w="9982" h="10042" extrusionOk="0">
                    <a:moveTo>
                      <a:pt x="790" y="1928"/>
                    </a:moveTo>
                    <a:cubicBezTo>
                      <a:pt x="-292" y="3906"/>
                      <a:pt x="-1222" y="9872"/>
                      <a:pt x="4891" y="10040"/>
                    </a:cubicBezTo>
                    <a:cubicBezTo>
                      <a:pt x="9621" y="10171"/>
                      <a:pt x="11839" y="3927"/>
                      <a:pt x="8094" y="1192"/>
                    </a:cubicBezTo>
                    <a:cubicBezTo>
                      <a:pt x="5574" y="-656"/>
                      <a:pt x="2024" y="-312"/>
                      <a:pt x="790" y="192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 rot="10800000">
                <a:off x="5229467" y="4659491"/>
                <a:ext cx="3181444" cy="1722742"/>
              </a:xfrm>
              <a:custGeom>
                <a:avLst/>
                <a:gdLst/>
                <a:ahLst/>
                <a:cxnLst/>
                <a:rect l="l" t="t" r="r" b="b"/>
                <a:pathLst>
                  <a:path w="9968" h="10040" extrusionOk="0">
                    <a:moveTo>
                      <a:pt x="791" y="2001"/>
                    </a:moveTo>
                    <a:cubicBezTo>
                      <a:pt x="-292" y="3992"/>
                      <a:pt x="-1222" y="9869"/>
                      <a:pt x="4896" y="10038"/>
                    </a:cubicBezTo>
                    <a:cubicBezTo>
                      <a:pt x="9631" y="10170"/>
                      <a:pt x="11816" y="3911"/>
                      <a:pt x="8068" y="1159"/>
                    </a:cubicBezTo>
                    <a:cubicBezTo>
                      <a:pt x="5545" y="-702"/>
                      <a:pt x="2026" y="-253"/>
                      <a:pt x="791" y="200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6">
                    <a:lumMod val="60000"/>
                    <a:lumOff val="4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" name="矩形 2"/>
            <p:cNvSpPr/>
            <p:nvPr/>
          </p:nvSpPr>
          <p:spPr>
            <a:xfrm>
              <a:off x="3700368" y="4366408"/>
              <a:ext cx="1415772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精神抖擻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6203719" y="460995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zh-TW"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悠閒</a:t>
            </a:r>
            <a:endParaRPr lang="zh-TW" altLang="en-US" sz="2400" dirty="0">
              <a:solidFill>
                <a:srgbClr val="00B0F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2495063" y="5363445"/>
            <a:ext cx="1856007" cy="1189519"/>
            <a:chOff x="2495063" y="5363445"/>
            <a:chExt cx="1856007" cy="1189519"/>
          </a:xfrm>
        </p:grpSpPr>
        <p:grpSp>
          <p:nvGrpSpPr>
            <p:cNvPr id="198" name="Google Shape;198;p4"/>
            <p:cNvGrpSpPr/>
            <p:nvPr/>
          </p:nvGrpSpPr>
          <p:grpSpPr>
            <a:xfrm rot="10800000">
              <a:off x="2495063" y="5363445"/>
              <a:ext cx="1856007" cy="1189519"/>
              <a:chOff x="5079064" y="4457967"/>
              <a:chExt cx="3488928" cy="2102294"/>
            </a:xfrm>
          </p:grpSpPr>
          <p:sp>
            <p:nvSpPr>
              <p:cNvPr id="199" name="Google Shape;199;p4"/>
              <p:cNvSpPr/>
              <p:nvPr/>
            </p:nvSpPr>
            <p:spPr>
              <a:xfrm rot="-10599951">
                <a:off x="5131705" y="4554746"/>
                <a:ext cx="3383645" cy="1908735"/>
              </a:xfrm>
              <a:custGeom>
                <a:avLst/>
                <a:gdLst/>
                <a:ahLst/>
                <a:cxnLst/>
                <a:rect l="l" t="t" r="r" b="b"/>
                <a:pathLst>
                  <a:path w="9953" h="10000" extrusionOk="0">
                    <a:moveTo>
                      <a:pt x="795" y="2112"/>
                    </a:moveTo>
                    <a:cubicBezTo>
                      <a:pt x="-284" y="4093"/>
                      <a:pt x="-1238" y="9832"/>
                      <a:pt x="4865" y="10000"/>
                    </a:cubicBezTo>
                    <a:cubicBezTo>
                      <a:pt x="9690" y="9821"/>
                      <a:pt x="11735" y="3737"/>
                      <a:pt x="8101" y="1085"/>
                    </a:cubicBezTo>
                    <a:cubicBezTo>
                      <a:pt x="5585" y="-766"/>
                      <a:pt x="2027" y="-132"/>
                      <a:pt x="795" y="2112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200" name="Google Shape;200;p4"/>
              <p:cNvSpPr/>
              <p:nvPr/>
            </p:nvSpPr>
            <p:spPr>
              <a:xfrm rot="10800000">
                <a:off x="5188879" y="4607884"/>
                <a:ext cx="3251199" cy="1806195"/>
              </a:xfrm>
              <a:custGeom>
                <a:avLst/>
                <a:gdLst/>
                <a:ahLst/>
                <a:cxnLst/>
                <a:rect l="l" t="t" r="r" b="b"/>
                <a:pathLst>
                  <a:path w="9982" h="10042" extrusionOk="0">
                    <a:moveTo>
                      <a:pt x="790" y="1928"/>
                    </a:moveTo>
                    <a:cubicBezTo>
                      <a:pt x="-292" y="3906"/>
                      <a:pt x="-1222" y="9872"/>
                      <a:pt x="4891" y="10040"/>
                    </a:cubicBezTo>
                    <a:cubicBezTo>
                      <a:pt x="9621" y="10171"/>
                      <a:pt x="11839" y="3927"/>
                      <a:pt x="8094" y="1192"/>
                    </a:cubicBezTo>
                    <a:cubicBezTo>
                      <a:pt x="5574" y="-656"/>
                      <a:pt x="2024" y="-312"/>
                      <a:pt x="790" y="1928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Mingliu"/>
                  <a:ea typeface="Mingliu"/>
                  <a:cs typeface="Mingliu"/>
                  <a:sym typeface="Mingliu"/>
                </a:endParaRPr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 rot="10800000">
                <a:off x="5229467" y="4659491"/>
                <a:ext cx="3181444" cy="1722742"/>
              </a:xfrm>
              <a:custGeom>
                <a:avLst/>
                <a:gdLst/>
                <a:ahLst/>
                <a:cxnLst/>
                <a:rect l="l" t="t" r="r" b="b"/>
                <a:pathLst>
                  <a:path w="9968" h="10040" extrusionOk="0">
                    <a:moveTo>
                      <a:pt x="791" y="2001"/>
                    </a:moveTo>
                    <a:cubicBezTo>
                      <a:pt x="-292" y="3992"/>
                      <a:pt x="-1222" y="9869"/>
                      <a:pt x="4896" y="10038"/>
                    </a:cubicBezTo>
                    <a:cubicBezTo>
                      <a:pt x="9631" y="10170"/>
                      <a:pt x="11816" y="3911"/>
                      <a:pt x="8068" y="1159"/>
                    </a:cubicBezTo>
                    <a:cubicBezTo>
                      <a:pt x="5545" y="-702"/>
                      <a:pt x="2026" y="-253"/>
                      <a:pt x="791" y="200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accent6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2988301" y="5727598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HK" altLang="zh-TW" sz="2400" dirty="0">
                  <a:solidFill>
                    <a:srgbClr val="00B0F0"/>
                  </a:solidFill>
                  <a:latin typeface="Microsoft JhengHei UI" panose="020B0604030504040204" pitchFamily="34" charset="-120"/>
                  <a:ea typeface="Microsoft JhengHei UI" panose="020B0604030504040204" pitchFamily="34" charset="-120"/>
                </a:rPr>
                <a:t>憂傷</a:t>
              </a:r>
              <a:endParaRPr lang="zh-TW" altLang="en-US" sz="2400" dirty="0">
                <a:solidFill>
                  <a:srgbClr val="00B0F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61" name="Google Shape;194;p4"/>
          <p:cNvGrpSpPr/>
          <p:nvPr/>
        </p:nvGrpSpPr>
        <p:grpSpPr>
          <a:xfrm rot="10800000">
            <a:off x="4482548" y="5415538"/>
            <a:ext cx="4119135" cy="1395495"/>
            <a:chOff x="5079064" y="4457967"/>
            <a:chExt cx="3488928" cy="2102294"/>
          </a:xfrm>
        </p:grpSpPr>
        <p:sp>
          <p:nvSpPr>
            <p:cNvPr id="62" name="Google Shape;195;p4"/>
            <p:cNvSpPr/>
            <p:nvPr/>
          </p:nvSpPr>
          <p:spPr>
            <a:xfrm rot="-10599951">
              <a:off x="5131705" y="4554746"/>
              <a:ext cx="3383645" cy="1908735"/>
            </a:xfrm>
            <a:custGeom>
              <a:avLst/>
              <a:gdLst/>
              <a:ahLst/>
              <a:cxnLst/>
              <a:rect l="l" t="t" r="r" b="b"/>
              <a:pathLst>
                <a:path w="9953" h="10000" extrusionOk="0">
                  <a:moveTo>
                    <a:pt x="795" y="2112"/>
                  </a:moveTo>
                  <a:cubicBezTo>
                    <a:pt x="-284" y="4093"/>
                    <a:pt x="-1238" y="9832"/>
                    <a:pt x="4865" y="10000"/>
                  </a:cubicBezTo>
                  <a:cubicBezTo>
                    <a:pt x="9690" y="9821"/>
                    <a:pt x="11735" y="3737"/>
                    <a:pt x="8101" y="1085"/>
                  </a:cubicBezTo>
                  <a:cubicBezTo>
                    <a:pt x="5585" y="-766"/>
                    <a:pt x="2027" y="-132"/>
                    <a:pt x="795" y="211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3" name="Google Shape;196;p4"/>
            <p:cNvSpPr/>
            <p:nvPr/>
          </p:nvSpPr>
          <p:spPr>
            <a:xfrm rot="10800000">
              <a:off x="5188879" y="4607884"/>
              <a:ext cx="3251199" cy="1806195"/>
            </a:xfrm>
            <a:custGeom>
              <a:avLst/>
              <a:gdLst/>
              <a:ahLst/>
              <a:cxnLst/>
              <a:rect l="l" t="t" r="r" b="b"/>
              <a:pathLst>
                <a:path w="9982" h="10042" extrusionOk="0">
                  <a:moveTo>
                    <a:pt x="790" y="1928"/>
                  </a:moveTo>
                  <a:cubicBezTo>
                    <a:pt x="-292" y="3906"/>
                    <a:pt x="-1222" y="9872"/>
                    <a:pt x="4891" y="10040"/>
                  </a:cubicBezTo>
                  <a:cubicBezTo>
                    <a:pt x="9621" y="10171"/>
                    <a:pt x="11839" y="3927"/>
                    <a:pt x="8094" y="1192"/>
                  </a:cubicBezTo>
                  <a:cubicBezTo>
                    <a:pt x="5574" y="-656"/>
                    <a:pt x="2024" y="-312"/>
                    <a:pt x="790" y="192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64" name="Google Shape;197;p4"/>
            <p:cNvSpPr/>
            <p:nvPr/>
          </p:nvSpPr>
          <p:spPr>
            <a:xfrm rot="10800000">
              <a:off x="5229467" y="4659491"/>
              <a:ext cx="3181444" cy="1722742"/>
            </a:xfrm>
            <a:custGeom>
              <a:avLst/>
              <a:gdLst/>
              <a:ahLst/>
              <a:cxnLst/>
              <a:rect l="l" t="t" r="r" b="b"/>
              <a:pathLst>
                <a:path w="9968" h="10040" extrusionOk="0">
                  <a:moveTo>
                    <a:pt x="791" y="2001"/>
                  </a:moveTo>
                  <a:cubicBezTo>
                    <a:pt x="-292" y="3992"/>
                    <a:pt x="-1222" y="9869"/>
                    <a:pt x="4896" y="10038"/>
                  </a:cubicBezTo>
                  <a:cubicBezTo>
                    <a:pt x="9631" y="10170"/>
                    <a:pt x="11816" y="3911"/>
                    <a:pt x="8068" y="1159"/>
                  </a:cubicBezTo>
                  <a:cubicBezTo>
                    <a:pt x="5545" y="-702"/>
                    <a:pt x="2026" y="-253"/>
                    <a:pt x="791" y="200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6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矩形 64"/>
          <p:cNvSpPr/>
          <p:nvPr/>
        </p:nvSpPr>
        <p:spPr>
          <a:xfrm>
            <a:off x="5248780" y="5716757"/>
            <a:ext cx="31470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你還想到其他</a:t>
            </a:r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"/>
              </a:rPr>
              <a:t>詞彙，</a:t>
            </a:r>
            <a:endParaRPr lang="en-US" altLang="zh-TW" sz="2100" b="1" dirty="0">
              <a:latin typeface="微軟正黑體" panose="020B0604030504040204" pitchFamily="34" charset="-120"/>
              <a:ea typeface="微軟正黑體" panose="020B0604030504040204" pitchFamily="34" charset="-120"/>
              <a:sym typeface="Microsoft JhengHei"/>
            </a:endParaRPr>
          </a:p>
          <a:p>
            <a:r>
              <a:rPr lang="zh-TW" altLang="en-US" sz="21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"/>
              </a:rPr>
              <a:t>描述樂章的音樂氣氛嗎？</a:t>
            </a:r>
            <a:endParaRPr lang="zh-TW" altLang="en-US" sz="2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形 6" descr="棕櫚葉">
            <a:extLst>
              <a:ext uri="{FF2B5EF4-FFF2-40B4-BE49-F238E27FC236}">
                <a16:creationId xmlns:a16="http://schemas.microsoft.com/office/drawing/2014/main" id="{2FF469C8-FE72-4697-A13A-36D643BB7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951302">
            <a:off x="7752568" y="5096635"/>
            <a:ext cx="1595620" cy="1595620"/>
          </a:xfrm>
          <a:prstGeom prst="rect">
            <a:avLst/>
          </a:prstGeom>
        </p:spPr>
      </p:pic>
      <p:pic>
        <p:nvPicPr>
          <p:cNvPr id="70" name="Google Shape;17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900000">
            <a:off x="8307634" y="214494"/>
            <a:ext cx="303327" cy="644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7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20365899">
            <a:off x="229148" y="827416"/>
            <a:ext cx="365068" cy="5144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1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8"/>
          <p:cNvSpPr txBox="1">
            <a:spLocks noGrp="1"/>
          </p:cNvSpPr>
          <p:nvPr>
            <p:ph type="title"/>
          </p:nvPr>
        </p:nvSpPr>
        <p:spPr>
          <a:xfrm>
            <a:off x="628650" y="102168"/>
            <a:ext cx="7886700" cy="1206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Microsoft JhengHei"/>
              <a:buNone/>
            </a:pPr>
            <a:r>
              <a:rPr lang="zh-TW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附錄</a:t>
            </a:r>
            <a:r>
              <a:rPr lang="zh-TW" altLang="en-US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二</a:t>
            </a:r>
            <a:r>
              <a:rPr lang="zh-TW" b="1" dirty="0" smtClean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：</a:t>
            </a:r>
            <a:r>
              <a:rPr lang="zh-TW" b="1" dirty="0">
                <a:solidFill>
                  <a:schemeClr val="accent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其他與動物相關的樂曲</a:t>
            </a:r>
            <a:endParaRPr b="1" dirty="0">
              <a:solidFill>
                <a:schemeClr val="accent2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aphicFrame>
        <p:nvGraphicFramePr>
          <p:cNvPr id="351" name="Google Shape;351;p8"/>
          <p:cNvGraphicFramePr/>
          <p:nvPr>
            <p:extLst>
              <p:ext uri="{D42A27DB-BD31-4B8C-83A1-F6EECF244321}">
                <p14:modId xmlns:p14="http://schemas.microsoft.com/office/powerpoint/2010/main" val="2276646520"/>
              </p:ext>
            </p:extLst>
          </p:nvPr>
        </p:nvGraphicFramePr>
        <p:xfrm>
          <a:off x="531272" y="1133353"/>
          <a:ext cx="8241803" cy="5338264"/>
        </p:xfrm>
        <a:graphic>
          <a:graphicData uri="http://schemas.openxmlformats.org/drawingml/2006/table">
            <a:tbl>
              <a:tblPr firstRow="1" bandRow="1">
                <a:noFill/>
                <a:tableStyleId>{2F617C14-0A73-430B-B446-D4B85D90B104}</a:tableStyleId>
              </a:tblPr>
              <a:tblGrid>
                <a:gridCol w="349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39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作曲家</a:t>
                      </a:r>
                      <a:endParaRPr sz="1400" b="1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0" marR="91450" marT="45725" marB="457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 u="none" strike="noStrike" cap="none" dirty="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樂曲名稱</a:t>
                      </a:r>
                      <a:endParaRPr sz="1400" b="1" u="none" strike="noStrike" cap="none" dirty="0"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endParaRPr>
                    </a:p>
                  </a:txBody>
                  <a:tcPr marL="91450" marR="91450" marT="45725" marB="4572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傳統南管音樂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百鳥歸巢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solidFill>
                      <a:schemeClr val="accent2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81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安志順		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(b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 ~1931/1932)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鴨子拌嘴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老鼠娶親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老虎磨牙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Antonio Vivaldi 	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1678 – 1741)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The Four Seasons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George Frideric Handel 	(1685 – 1759)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Organ Concerto No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13 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 F Major, HWV 295, II. Allegro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Joseph Haydn 	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1732 – 1809)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Symphony no. 82, The Bear: Fourth Movement</a:t>
                      </a:r>
                      <a:endParaRPr sz="14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Franz Schubert 	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1797 – 1828)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"Die Forelle (The Trout)"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Pyotr Ilyich Tchaikovsky 	(1840 – 1893)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Swan Lake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Edvard Grieg		(1843 – 1907)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Lyric Pieces, Book 3, Op. 43: No. 4. Little bird 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Nikolai Rimsky-Korsakov	(1844 – 1908)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Flight of the Bumblebees</a:t>
                      </a:r>
                      <a:endParaRPr sz="14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Frederick Delius	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1862 – 1934)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On Hearing the First Cuckoo in Spring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Francis Poulenc	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1899 – 1963)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"The Story of Babar, the Little Elephant"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Aaron Copland	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(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1900 – 1990)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The Cat and The Mouse</a:t>
                      </a:r>
                      <a:endParaRPr sz="1400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George Crumb	</a:t>
                      </a:r>
                      <a:r>
                        <a:rPr lang="en-US" alt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</a:t>
                      </a:r>
                      <a:r>
                        <a:rPr lang="zh-TW" sz="1400" u="none" strike="noStrike" cap="none" dirty="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(b</a:t>
                      </a: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 1929)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Mundus Canis (A Dog’s World)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Michel Gonneville	(b. 1950)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The Path of the Whale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48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Richard Blackford	(b. 1954)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TW" sz="14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The Great Animal Orchestra</a:t>
                      </a:r>
                      <a:endParaRPr sz="14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52" name="Google Shape;352;p8"/>
          <p:cNvSpPr/>
          <p:nvPr/>
        </p:nvSpPr>
        <p:spPr>
          <a:xfrm rot="-6300000">
            <a:off x="-23466" y="6120876"/>
            <a:ext cx="862643" cy="613341"/>
          </a:xfrm>
          <a:custGeom>
            <a:avLst/>
            <a:gdLst/>
            <a:ahLst/>
            <a:cxnLst/>
            <a:rect l="l" t="t" r="r" b="b"/>
            <a:pathLst>
              <a:path w="1656400" h="1177702" extrusionOk="0">
                <a:moveTo>
                  <a:pt x="158552" y="1038001"/>
                </a:moveTo>
                <a:cubicBezTo>
                  <a:pt x="139700" y="1053241"/>
                  <a:pt x="124619" y="1064671"/>
                  <a:pt x="109538" y="1076101"/>
                </a:cubicBezTo>
                <a:lnTo>
                  <a:pt x="124619" y="1095151"/>
                </a:lnTo>
                <a:cubicBezTo>
                  <a:pt x="139700" y="1079911"/>
                  <a:pt x="154782" y="1068481"/>
                  <a:pt x="169863" y="1053241"/>
                </a:cubicBezTo>
                <a:close/>
                <a:moveTo>
                  <a:pt x="687388" y="966563"/>
                </a:moveTo>
                <a:lnTo>
                  <a:pt x="681038" y="1026888"/>
                </a:lnTo>
                <a:lnTo>
                  <a:pt x="698501" y="1030063"/>
                </a:lnTo>
                <a:lnTo>
                  <a:pt x="711201" y="966563"/>
                </a:lnTo>
                <a:close/>
                <a:moveTo>
                  <a:pt x="287898" y="936401"/>
                </a:moveTo>
                <a:cubicBezTo>
                  <a:pt x="272583" y="951369"/>
                  <a:pt x="257269" y="962595"/>
                  <a:pt x="240039" y="975692"/>
                </a:cubicBezTo>
                <a:lnTo>
                  <a:pt x="253440" y="988789"/>
                </a:lnTo>
                <a:cubicBezTo>
                  <a:pt x="268755" y="977563"/>
                  <a:pt x="284070" y="966337"/>
                  <a:pt x="301299" y="949498"/>
                </a:cubicBezTo>
                <a:close/>
                <a:moveTo>
                  <a:pt x="1216026" y="912588"/>
                </a:moveTo>
                <a:lnTo>
                  <a:pt x="1204913" y="974501"/>
                </a:lnTo>
                <a:lnTo>
                  <a:pt x="1223963" y="977676"/>
                </a:lnTo>
                <a:lnTo>
                  <a:pt x="1235076" y="917351"/>
                </a:lnTo>
                <a:close/>
                <a:moveTo>
                  <a:pt x="356177" y="830038"/>
                </a:moveTo>
                <a:cubicBezTo>
                  <a:pt x="356177" y="830038"/>
                  <a:pt x="356177" y="830038"/>
                  <a:pt x="352425" y="852660"/>
                </a:cubicBezTo>
                <a:cubicBezTo>
                  <a:pt x="352425" y="852660"/>
                  <a:pt x="352425" y="852660"/>
                  <a:pt x="386196" y="863971"/>
                </a:cubicBezTo>
                <a:cubicBezTo>
                  <a:pt x="382443" y="867741"/>
                  <a:pt x="378691" y="871512"/>
                  <a:pt x="373063" y="877167"/>
                </a:cubicBezTo>
                <a:lnTo>
                  <a:pt x="386196" y="890363"/>
                </a:lnTo>
                <a:cubicBezTo>
                  <a:pt x="401205" y="879052"/>
                  <a:pt x="416214" y="867741"/>
                  <a:pt x="433568" y="854074"/>
                </a:cubicBezTo>
                <a:lnTo>
                  <a:pt x="423718" y="837579"/>
                </a:lnTo>
                <a:cubicBezTo>
                  <a:pt x="416214" y="841349"/>
                  <a:pt x="412461" y="845119"/>
                  <a:pt x="408709" y="848890"/>
                </a:cubicBezTo>
                <a:cubicBezTo>
                  <a:pt x="408709" y="848890"/>
                  <a:pt x="408709" y="848890"/>
                  <a:pt x="356177" y="830038"/>
                </a:cubicBezTo>
                <a:close/>
                <a:moveTo>
                  <a:pt x="717551" y="803051"/>
                </a:moveTo>
                <a:lnTo>
                  <a:pt x="706438" y="863377"/>
                </a:lnTo>
                <a:lnTo>
                  <a:pt x="725488" y="868139"/>
                </a:lnTo>
                <a:lnTo>
                  <a:pt x="736601" y="807814"/>
                </a:lnTo>
                <a:close/>
                <a:moveTo>
                  <a:pt x="200025" y="777651"/>
                </a:moveTo>
                <a:lnTo>
                  <a:pt x="193675" y="796701"/>
                </a:lnTo>
                <a:lnTo>
                  <a:pt x="254000" y="818926"/>
                </a:lnTo>
                <a:lnTo>
                  <a:pt x="260350" y="799876"/>
                </a:lnTo>
                <a:close/>
                <a:moveTo>
                  <a:pt x="1243013" y="750663"/>
                </a:moveTo>
                <a:lnTo>
                  <a:pt x="1231900" y="810988"/>
                </a:lnTo>
                <a:lnTo>
                  <a:pt x="1254125" y="814163"/>
                </a:lnTo>
                <a:lnTo>
                  <a:pt x="1265238" y="753838"/>
                </a:lnTo>
                <a:close/>
                <a:moveTo>
                  <a:pt x="560015" y="747488"/>
                </a:moveTo>
                <a:cubicBezTo>
                  <a:pt x="540871" y="758845"/>
                  <a:pt x="525557" y="770202"/>
                  <a:pt x="507849" y="783451"/>
                </a:cubicBezTo>
                <a:lnTo>
                  <a:pt x="517899" y="796701"/>
                </a:lnTo>
                <a:cubicBezTo>
                  <a:pt x="537043" y="785344"/>
                  <a:pt x="552358" y="773987"/>
                  <a:pt x="570065" y="760738"/>
                </a:cubicBezTo>
                <a:close/>
                <a:moveTo>
                  <a:pt x="744538" y="655413"/>
                </a:moveTo>
                <a:lnTo>
                  <a:pt x="736600" y="701451"/>
                </a:lnTo>
                <a:lnTo>
                  <a:pt x="755650" y="704626"/>
                </a:lnTo>
                <a:lnTo>
                  <a:pt x="763588" y="660175"/>
                </a:lnTo>
                <a:close/>
                <a:moveTo>
                  <a:pt x="1273176" y="587151"/>
                </a:moveTo>
                <a:lnTo>
                  <a:pt x="1262063" y="647476"/>
                </a:lnTo>
                <a:lnTo>
                  <a:pt x="1281113" y="652239"/>
                </a:lnTo>
                <a:lnTo>
                  <a:pt x="1292226" y="591913"/>
                </a:lnTo>
                <a:close/>
                <a:moveTo>
                  <a:pt x="839415" y="572863"/>
                </a:moveTo>
                <a:cubicBezTo>
                  <a:pt x="820271" y="580434"/>
                  <a:pt x="804957" y="591791"/>
                  <a:pt x="785813" y="603148"/>
                </a:cubicBezTo>
                <a:lnTo>
                  <a:pt x="797299" y="622076"/>
                </a:lnTo>
                <a:cubicBezTo>
                  <a:pt x="812614" y="610719"/>
                  <a:pt x="831758" y="599362"/>
                  <a:pt x="849465" y="589425"/>
                </a:cubicBezTo>
                <a:close/>
                <a:moveTo>
                  <a:pt x="936346" y="466501"/>
                </a:moveTo>
                <a:lnTo>
                  <a:pt x="928688" y="485300"/>
                </a:lnTo>
                <a:cubicBezTo>
                  <a:pt x="928688" y="485300"/>
                  <a:pt x="928688" y="485300"/>
                  <a:pt x="963146" y="504100"/>
                </a:cubicBezTo>
                <a:cubicBezTo>
                  <a:pt x="951660" y="511620"/>
                  <a:pt x="940174" y="515380"/>
                  <a:pt x="930124" y="524779"/>
                </a:cubicBezTo>
                <a:lnTo>
                  <a:pt x="940174" y="537939"/>
                </a:lnTo>
                <a:cubicBezTo>
                  <a:pt x="959318" y="530419"/>
                  <a:pt x="974633" y="519139"/>
                  <a:pt x="993298" y="510210"/>
                </a:cubicBezTo>
                <a:lnTo>
                  <a:pt x="989947" y="500340"/>
                </a:lnTo>
                <a:lnTo>
                  <a:pt x="992819" y="496110"/>
                </a:lnTo>
                <a:lnTo>
                  <a:pt x="986119" y="492820"/>
                </a:lnTo>
                <a:cubicBezTo>
                  <a:pt x="986119" y="492820"/>
                  <a:pt x="986119" y="492820"/>
                  <a:pt x="936346" y="466501"/>
                </a:cubicBezTo>
                <a:close/>
                <a:moveTo>
                  <a:pt x="1303338" y="425226"/>
                </a:moveTo>
                <a:lnTo>
                  <a:pt x="1292225" y="485551"/>
                </a:lnTo>
                <a:lnTo>
                  <a:pt x="1311275" y="488726"/>
                </a:lnTo>
                <a:lnTo>
                  <a:pt x="1322388" y="428401"/>
                </a:lnTo>
                <a:close/>
                <a:moveTo>
                  <a:pt x="1133756" y="420463"/>
                </a:moveTo>
                <a:cubicBezTo>
                  <a:pt x="1114612" y="428136"/>
                  <a:pt x="1095469" y="439645"/>
                  <a:pt x="1077761" y="449716"/>
                </a:cubicBezTo>
                <a:lnTo>
                  <a:pt x="1087811" y="466501"/>
                </a:lnTo>
                <a:cubicBezTo>
                  <a:pt x="1103126" y="458828"/>
                  <a:pt x="1122270" y="447318"/>
                  <a:pt x="1140456" y="437248"/>
                </a:cubicBezTo>
                <a:close/>
                <a:moveTo>
                  <a:pt x="793751" y="387126"/>
                </a:moveTo>
                <a:lnTo>
                  <a:pt x="785813" y="406176"/>
                </a:lnTo>
                <a:lnTo>
                  <a:pt x="838201" y="436339"/>
                </a:lnTo>
                <a:lnTo>
                  <a:pt x="850901" y="417289"/>
                </a:lnTo>
                <a:close/>
                <a:moveTo>
                  <a:pt x="1287816" y="356963"/>
                </a:moveTo>
                <a:cubicBezTo>
                  <a:pt x="1265062" y="364467"/>
                  <a:pt x="1246100" y="371972"/>
                  <a:pt x="1228086" y="381822"/>
                </a:cubicBezTo>
                <a:lnTo>
                  <a:pt x="1234723" y="398238"/>
                </a:lnTo>
                <a:cubicBezTo>
                  <a:pt x="1253685" y="390733"/>
                  <a:pt x="1272647" y="383229"/>
                  <a:pt x="1294453" y="373379"/>
                </a:cubicBezTo>
                <a:close/>
                <a:moveTo>
                  <a:pt x="649288" y="307751"/>
                </a:moveTo>
                <a:lnTo>
                  <a:pt x="642938" y="322038"/>
                </a:lnTo>
                <a:lnTo>
                  <a:pt x="695326" y="352201"/>
                </a:lnTo>
                <a:lnTo>
                  <a:pt x="703263" y="337913"/>
                </a:lnTo>
                <a:close/>
                <a:moveTo>
                  <a:pt x="1443391" y="302988"/>
                </a:moveTo>
                <a:cubicBezTo>
                  <a:pt x="1424429" y="310608"/>
                  <a:pt x="1405467" y="314418"/>
                  <a:pt x="1383661" y="324419"/>
                </a:cubicBezTo>
                <a:lnTo>
                  <a:pt x="1390298" y="341088"/>
                </a:lnTo>
                <a:cubicBezTo>
                  <a:pt x="1409260" y="333468"/>
                  <a:pt x="1428222" y="329658"/>
                  <a:pt x="1450028" y="319657"/>
                </a:cubicBezTo>
                <a:close/>
                <a:moveTo>
                  <a:pt x="1420813" y="253776"/>
                </a:moveTo>
                <a:lnTo>
                  <a:pt x="1409700" y="269651"/>
                </a:lnTo>
                <a:lnTo>
                  <a:pt x="1457325" y="307751"/>
                </a:lnTo>
                <a:lnTo>
                  <a:pt x="1470025" y="291876"/>
                </a:lnTo>
                <a:close/>
                <a:moveTo>
                  <a:pt x="1287463" y="152176"/>
                </a:moveTo>
                <a:lnTo>
                  <a:pt x="1276350" y="171226"/>
                </a:lnTo>
                <a:lnTo>
                  <a:pt x="1325563" y="209326"/>
                </a:lnTo>
                <a:lnTo>
                  <a:pt x="1336675" y="190276"/>
                </a:lnTo>
                <a:close/>
                <a:moveTo>
                  <a:pt x="793751" y="102963"/>
                </a:moveTo>
                <a:lnTo>
                  <a:pt x="782638" y="117250"/>
                </a:lnTo>
                <a:lnTo>
                  <a:pt x="1193801" y="417288"/>
                </a:lnTo>
                <a:lnTo>
                  <a:pt x="1209676" y="398238"/>
                </a:lnTo>
                <a:close/>
                <a:moveTo>
                  <a:pt x="1160463" y="53751"/>
                </a:moveTo>
                <a:lnTo>
                  <a:pt x="1147763" y="68039"/>
                </a:lnTo>
                <a:lnTo>
                  <a:pt x="1196976" y="106139"/>
                </a:lnTo>
                <a:lnTo>
                  <a:pt x="1209676" y="91851"/>
                </a:lnTo>
                <a:close/>
                <a:moveTo>
                  <a:pt x="1108370" y="51"/>
                </a:moveTo>
                <a:cubicBezTo>
                  <a:pt x="1260695" y="2313"/>
                  <a:pt x="1414614" y="81114"/>
                  <a:pt x="1560562" y="272792"/>
                </a:cubicBezTo>
                <a:cubicBezTo>
                  <a:pt x="1553005" y="272792"/>
                  <a:pt x="1549226" y="272792"/>
                  <a:pt x="1541669" y="276579"/>
                </a:cubicBezTo>
                <a:cubicBezTo>
                  <a:pt x="1541669" y="276579"/>
                  <a:pt x="1541669" y="276579"/>
                  <a:pt x="1542614" y="278945"/>
                </a:cubicBezTo>
                <a:lnTo>
                  <a:pt x="1549226" y="295510"/>
                </a:lnTo>
                <a:cubicBezTo>
                  <a:pt x="1556783" y="291724"/>
                  <a:pt x="1564341" y="291724"/>
                  <a:pt x="1575676" y="287937"/>
                </a:cubicBezTo>
                <a:cubicBezTo>
                  <a:pt x="1583234" y="303082"/>
                  <a:pt x="1594569" y="318227"/>
                  <a:pt x="1602127" y="329586"/>
                </a:cubicBezTo>
                <a:cubicBezTo>
                  <a:pt x="1719263" y="609767"/>
                  <a:pt x="1636134" y="795293"/>
                  <a:pt x="1454761" y="920238"/>
                </a:cubicBezTo>
                <a:cubicBezTo>
                  <a:pt x="1454761" y="920238"/>
                  <a:pt x="1454761" y="920238"/>
                  <a:pt x="1568119" y="340945"/>
                </a:cubicBezTo>
                <a:cubicBezTo>
                  <a:pt x="1568119" y="340945"/>
                  <a:pt x="1568119" y="340945"/>
                  <a:pt x="1545448" y="337158"/>
                </a:cubicBezTo>
                <a:lnTo>
                  <a:pt x="1432090" y="935383"/>
                </a:lnTo>
                <a:cubicBezTo>
                  <a:pt x="1299839" y="1014894"/>
                  <a:pt x="1122244" y="1067901"/>
                  <a:pt x="937093" y="1101978"/>
                </a:cubicBezTo>
                <a:cubicBezTo>
                  <a:pt x="937093" y="1101978"/>
                  <a:pt x="937093" y="1101978"/>
                  <a:pt x="1050451" y="518898"/>
                </a:cubicBezTo>
                <a:cubicBezTo>
                  <a:pt x="1050451" y="518898"/>
                  <a:pt x="1050451" y="518898"/>
                  <a:pt x="1027779" y="515111"/>
                </a:cubicBezTo>
                <a:cubicBezTo>
                  <a:pt x="1027779" y="515111"/>
                  <a:pt x="1027779" y="515111"/>
                  <a:pt x="914421" y="1109550"/>
                </a:cubicBezTo>
                <a:cubicBezTo>
                  <a:pt x="835071" y="1120909"/>
                  <a:pt x="759499" y="1132267"/>
                  <a:pt x="680148" y="1139840"/>
                </a:cubicBezTo>
                <a:cubicBezTo>
                  <a:pt x="680148" y="1139840"/>
                  <a:pt x="680148" y="1139840"/>
                  <a:pt x="680148" y="1138420"/>
                </a:cubicBezTo>
                <a:lnTo>
                  <a:pt x="680148" y="1128481"/>
                </a:lnTo>
                <a:cubicBezTo>
                  <a:pt x="680148" y="1128481"/>
                  <a:pt x="680148" y="1128481"/>
                  <a:pt x="677786" y="1128481"/>
                </a:cubicBezTo>
                <a:lnTo>
                  <a:pt x="661255" y="1128481"/>
                </a:lnTo>
                <a:cubicBezTo>
                  <a:pt x="661255" y="1128481"/>
                  <a:pt x="661255" y="1128481"/>
                  <a:pt x="660783" y="1130374"/>
                </a:cubicBezTo>
                <a:lnTo>
                  <a:pt x="657477" y="1143626"/>
                </a:lnTo>
                <a:cubicBezTo>
                  <a:pt x="578126" y="1151199"/>
                  <a:pt x="498775" y="1158771"/>
                  <a:pt x="423203" y="1162557"/>
                </a:cubicBezTo>
                <a:cubicBezTo>
                  <a:pt x="423203" y="1162557"/>
                  <a:pt x="423203" y="1162557"/>
                  <a:pt x="491218" y="821796"/>
                </a:cubicBezTo>
                <a:cubicBezTo>
                  <a:pt x="491218" y="821796"/>
                  <a:pt x="491218" y="821796"/>
                  <a:pt x="488856" y="821323"/>
                </a:cubicBezTo>
                <a:lnTo>
                  <a:pt x="472325" y="818010"/>
                </a:lnTo>
                <a:cubicBezTo>
                  <a:pt x="472325" y="818010"/>
                  <a:pt x="472325" y="818010"/>
                  <a:pt x="400532" y="1162557"/>
                </a:cubicBezTo>
                <a:cubicBezTo>
                  <a:pt x="253166" y="1173916"/>
                  <a:pt x="117137" y="1173916"/>
                  <a:pt x="22672" y="1177702"/>
                </a:cubicBezTo>
                <a:lnTo>
                  <a:pt x="45343" y="1158771"/>
                </a:lnTo>
                <a:cubicBezTo>
                  <a:pt x="45343" y="1158771"/>
                  <a:pt x="45343" y="1158771"/>
                  <a:pt x="43454" y="1156878"/>
                </a:cubicBezTo>
                <a:lnTo>
                  <a:pt x="30229" y="1143626"/>
                </a:lnTo>
                <a:cubicBezTo>
                  <a:pt x="18893" y="1154985"/>
                  <a:pt x="7557" y="1162557"/>
                  <a:pt x="0" y="1170130"/>
                </a:cubicBezTo>
                <a:cubicBezTo>
                  <a:pt x="22672" y="1109550"/>
                  <a:pt x="52900" y="1037612"/>
                  <a:pt x="90686" y="958101"/>
                </a:cubicBezTo>
                <a:cubicBezTo>
                  <a:pt x="90686" y="958101"/>
                  <a:pt x="90686" y="958101"/>
                  <a:pt x="241830" y="1022467"/>
                </a:cubicBezTo>
                <a:cubicBezTo>
                  <a:pt x="241830" y="1022467"/>
                  <a:pt x="241830" y="1022467"/>
                  <a:pt x="242775" y="1020100"/>
                </a:cubicBezTo>
                <a:lnTo>
                  <a:pt x="249388" y="1003536"/>
                </a:lnTo>
                <a:cubicBezTo>
                  <a:pt x="249388" y="1003536"/>
                  <a:pt x="249388" y="1003536"/>
                  <a:pt x="98244" y="939170"/>
                </a:cubicBezTo>
                <a:cubicBezTo>
                  <a:pt x="170037" y="795293"/>
                  <a:pt x="272059" y="628698"/>
                  <a:pt x="392974" y="473463"/>
                </a:cubicBezTo>
                <a:cubicBezTo>
                  <a:pt x="392974" y="473463"/>
                  <a:pt x="392974" y="473463"/>
                  <a:pt x="683927" y="662775"/>
                </a:cubicBezTo>
                <a:cubicBezTo>
                  <a:pt x="668812" y="674133"/>
                  <a:pt x="657477" y="681706"/>
                  <a:pt x="646141" y="689278"/>
                </a:cubicBezTo>
                <a:cubicBezTo>
                  <a:pt x="646141" y="689278"/>
                  <a:pt x="646141" y="689278"/>
                  <a:pt x="647558" y="691171"/>
                </a:cubicBezTo>
                <a:lnTo>
                  <a:pt x="657477" y="704423"/>
                </a:lnTo>
                <a:cubicBezTo>
                  <a:pt x="672591" y="693064"/>
                  <a:pt x="691484" y="685492"/>
                  <a:pt x="706598" y="674133"/>
                </a:cubicBezTo>
                <a:cubicBezTo>
                  <a:pt x="706598" y="674133"/>
                  <a:pt x="706598" y="674133"/>
                  <a:pt x="706126" y="673187"/>
                </a:cubicBezTo>
                <a:lnTo>
                  <a:pt x="702820" y="666561"/>
                </a:lnTo>
                <a:cubicBezTo>
                  <a:pt x="702820" y="666561"/>
                  <a:pt x="702820" y="666561"/>
                  <a:pt x="703764" y="665141"/>
                </a:cubicBezTo>
                <a:lnTo>
                  <a:pt x="710377" y="655202"/>
                </a:lnTo>
                <a:cubicBezTo>
                  <a:pt x="710377" y="655202"/>
                  <a:pt x="710377" y="655202"/>
                  <a:pt x="404310" y="458318"/>
                </a:cubicBezTo>
                <a:cubicBezTo>
                  <a:pt x="605049" y="205114"/>
                  <a:pt x="854495" y="-3721"/>
                  <a:pt x="1108370" y="51"/>
                </a:cubicBezTo>
                <a:close/>
              </a:path>
            </a:pathLst>
          </a:custGeom>
          <a:solidFill>
            <a:srgbClr val="739A28">
              <a:alpha val="9098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Mingliu"/>
              <a:ea typeface="Mingliu"/>
              <a:cs typeface="Mingliu"/>
              <a:sym typeface="Mingliu"/>
            </a:endParaRPr>
          </a:p>
        </p:txBody>
      </p:sp>
      <p:grpSp>
        <p:nvGrpSpPr>
          <p:cNvPr id="353" name="Google Shape;353;p8"/>
          <p:cNvGrpSpPr/>
          <p:nvPr/>
        </p:nvGrpSpPr>
        <p:grpSpPr>
          <a:xfrm rot="11471069" flipH="1">
            <a:off x="7624868" y="410951"/>
            <a:ext cx="1484674" cy="920135"/>
            <a:chOff x="4391996" y="2353171"/>
            <a:chExt cx="2027160" cy="1256344"/>
          </a:xfrm>
        </p:grpSpPr>
        <p:sp>
          <p:nvSpPr>
            <p:cNvPr id="354" name="Google Shape;354;p8"/>
            <p:cNvSpPr/>
            <p:nvPr/>
          </p:nvSpPr>
          <p:spPr>
            <a:xfrm rot="10800000" flipH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 extrusionOk="0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5" name="Google Shape;355;p8"/>
            <p:cNvSpPr/>
            <p:nvPr/>
          </p:nvSpPr>
          <p:spPr>
            <a:xfrm rot="9147145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 extrusionOk="0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rgbClr val="739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6" name="Google Shape;356;p8"/>
            <p:cNvSpPr/>
            <p:nvPr/>
          </p:nvSpPr>
          <p:spPr>
            <a:xfrm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 extrusionOk="0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rgbClr val="739A2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7" name="Google Shape;357;p8"/>
            <p:cNvSpPr/>
            <p:nvPr/>
          </p:nvSpPr>
          <p:spPr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 extrusionOk="0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rgbClr val="C1DF87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  <p:sp>
          <p:nvSpPr>
            <p:cNvPr id="358" name="Google Shape;358;p8"/>
            <p:cNvSpPr/>
            <p:nvPr/>
          </p:nvSpPr>
          <p:spPr>
            <a:xfrm rot="-8644607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 extrusionOk="0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Mingliu"/>
                <a:ea typeface="Mingliu"/>
                <a:cs typeface="Mingliu"/>
                <a:sym typeface="Mingliu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1280</TotalTime>
  <Words>1316</Words>
  <Application>Microsoft Office PowerPoint</Application>
  <PresentationFormat>On-screen Show (4:3)</PresentationFormat>
  <Paragraphs>216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Microsoft JhengHei UI</vt:lpstr>
      <vt:lpstr>Mingliu</vt:lpstr>
      <vt:lpstr>Microsoft JhengHei</vt:lpstr>
      <vt:lpstr>Microsoft JhengHei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你喜歡動物嗎？  讓我們一齊來欣賞    與動物有關的音樂吧！</vt:lpstr>
      <vt:lpstr>活動一：認識以動物為題材的樂曲 </vt:lpstr>
      <vt:lpstr>活動二：認識樂曲《動物嘉年華》</vt:lpstr>
      <vt:lpstr>活動三：聆聽《動物嘉年華》：序曲及獅子進行曲 </vt:lpstr>
      <vt:lpstr>活動三：聆聽《動物嘉年華》：天鵝</vt:lpstr>
      <vt:lpstr>活動四：你還喜愛《動物嘉年華》哪個樂章？ 這樂章令你聯想到甚麼情景？試繪畫出來</vt:lpstr>
      <vt:lpstr>延伸活動：</vt:lpstr>
      <vt:lpstr>附錄一：有關音樂氣氛詞彙的參考</vt:lpstr>
      <vt:lpstr>附錄二：其他與動物相關的樂曲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與動物相關的音樂欣賞</dc:title>
  <dc:creator>LAM, Ka-yan Rebecca</dc:creator>
  <cp:lastModifiedBy>CHAU, Pui-yan Grace</cp:lastModifiedBy>
  <cp:revision>124</cp:revision>
  <dcterms:created xsi:type="dcterms:W3CDTF">2021-07-20T09:53:18Z</dcterms:created>
  <dcterms:modified xsi:type="dcterms:W3CDTF">2022-03-16T10:49:59Z</dcterms:modified>
</cp:coreProperties>
</file>