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74" r:id="rId4"/>
  </p:sldMasterIdLst>
  <p:notesMasterIdLst>
    <p:notesMasterId r:id="rId15"/>
  </p:notesMasterIdLst>
  <p:sldIdLst>
    <p:sldId id="256" r:id="rId5"/>
    <p:sldId id="257" r:id="rId6"/>
    <p:sldId id="258" r:id="rId7"/>
    <p:sldId id="265" r:id="rId8"/>
    <p:sldId id="267" r:id="rId9"/>
    <p:sldId id="260" r:id="rId10"/>
    <p:sldId id="261" r:id="rId11"/>
    <p:sldId id="266" r:id="rId12"/>
    <p:sldId id="263" r:id="rId13"/>
    <p:sldId id="270" r:id="rId14"/>
  </p:sldIdLst>
  <p:sldSz cx="12192000" cy="6858000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PMingLiu" panose="02020500000000000000" pitchFamily="18" charset="-12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RVl6DDHYFxfro0ft40iCUCEbg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41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11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463c50a8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g8d463c50a8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f33cd670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g8f33cd67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03" name="Google Shape;103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12" name="Google Shape;112;p2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內容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圖片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463c50a8_2_37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d463c50a8_2_37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8d463c50a8_2_37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8d463c50a8_2_37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8d463c50a8_2_37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8d463c50a8_2_37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8d463c50a8_2_37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8d463c50a8_2_37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06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463c50a8_2_174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8d463c50a8_2_17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8d463c50a8_2_17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8d463c50a8_2_17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4" name="Google Shape;204;g8d463c50a8_2_174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463c50a8_2_189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6" name="Google Shape;216;g8d463c50a8_2_18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8d463c50a8_2_189"/>
          <p:cNvSpPr/>
          <p:nvPr/>
        </p:nvSpPr>
        <p:spPr>
          <a:xfrm>
            <a:off x="0" y="1600200"/>
            <a:ext cx="17271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8d463c50a8_2_18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8d463c50a8_2_189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8d463c50a8_2_18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8d463c50a8_2_189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2" name="Google Shape;222;g8d463c50a8_2_18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d463c50a8_2_19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8d463c50a8_2_198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6" name="Google Shape;226;g8d463c50a8_2_198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7" name="Google Shape;227;g8d463c50a8_2_19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8d463c50a8_2_19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9" name="Google Shape;229;g8d463c50a8_2_19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d463c50a8_2_205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8d463c50a8_2_205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3" name="Google Shape;233;g8d463c50a8_2_205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4" name="Google Shape;234;g8d463c50a8_2_20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8d463c50a8_2_20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6" name="Google Shape;236;g8d463c50a8_2_20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8d463c50a8_2_205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8" name="Google Shape;238;g8d463c50a8_2_205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d463c50a8_2_21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8d463c50a8_2_2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8d463c50a8_2_2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8d463c50a8_2_2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463c50a8_2_223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8d463c50a8_2_22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8d463c50a8_2_22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8d463c50a8_2_2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3" name="Google Shape;253;g8d463c50a8_2_223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4" name="Google Shape;254;g8d463c50a8_2_223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d463c50a8_2_230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7" name="Google Shape;257;g8d463c50a8_2_230"/>
          <p:cNvSpPr/>
          <p:nvPr/>
        </p:nvSpPr>
        <p:spPr>
          <a:xfrm>
            <a:off x="-12192" y="4572000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8d463c50a8_2_230"/>
          <p:cNvSpPr/>
          <p:nvPr/>
        </p:nvSpPr>
        <p:spPr>
          <a:xfrm>
            <a:off x="-12192" y="4663440"/>
            <a:ext cx="19506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8d463c50a8_2_230"/>
          <p:cNvSpPr/>
          <p:nvPr/>
        </p:nvSpPr>
        <p:spPr>
          <a:xfrm>
            <a:off x="2060448" y="4654296"/>
            <a:ext cx="101316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8d463c50a8_2_230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8d463c50a8_2_230"/>
          <p:cNvSpPr/>
          <p:nvPr/>
        </p:nvSpPr>
        <p:spPr>
          <a:xfrm>
            <a:off x="1930400" y="0"/>
            <a:ext cx="1341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8d463c50a8_2_230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8d463c50a8_2_230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4" name="Google Shape;264;g8d463c50a8_2_230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8d463c50a8_2_230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d463c50a8_2_24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8d463c50a8_2_241"/>
          <p:cNvSpPr txBox="1">
            <a:spLocks noGrp="1"/>
          </p:cNvSpPr>
          <p:nvPr>
            <p:ph type="body" idx="1"/>
          </p:nvPr>
        </p:nvSpPr>
        <p:spPr>
          <a:xfrm rot="5400000">
            <a:off x="3989314" y="-1572150"/>
            <a:ext cx="4526400" cy="10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9" name="Google Shape;269;g8d463c50a8_2_24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8d463c50a8_2_24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8d463c50a8_2_24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d463c50a8_2_247"/>
          <p:cNvSpPr txBox="1">
            <a:spLocks noGrp="1"/>
          </p:cNvSpPr>
          <p:nvPr>
            <p:ph type="title"/>
          </p:nvPr>
        </p:nvSpPr>
        <p:spPr>
          <a:xfrm rot="5400000">
            <a:off x="7350851" y="1996350"/>
            <a:ext cx="551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8d463c50a8_2_247"/>
          <p:cNvSpPr txBox="1">
            <a:spLocks noGrp="1"/>
          </p:cNvSpPr>
          <p:nvPr>
            <p:ph type="body" idx="1"/>
          </p:nvPr>
        </p:nvSpPr>
        <p:spPr>
          <a:xfrm rot="5400000">
            <a:off x="1559600" y="-340500"/>
            <a:ext cx="5516700" cy="7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5" name="Google Shape;275;g8d463c50a8_2_247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g8d463c50a8_2_247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8d463c50a8_2_247"/>
          <p:cNvSpPr/>
          <p:nvPr/>
        </p:nvSpPr>
        <p:spPr>
          <a:xfrm>
            <a:off x="8128424" y="0"/>
            <a:ext cx="426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8d463c50a8_2_24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8d463c50a8_2_247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8d463c50a8_2_247"/>
          <p:cNvSpPr txBox="1">
            <a:spLocks noGrp="1"/>
          </p:cNvSpPr>
          <p:nvPr>
            <p:ph type="sldNum" idx="12"/>
          </p:nvPr>
        </p:nvSpPr>
        <p:spPr>
          <a:xfrm rot="5400000">
            <a:off x="8075018" y="103650"/>
            <a:ext cx="5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88" name="Google Shape;88;p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463c50a8_2_2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g8d463c50a8_2_2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5" name="Google Shape;175;g8d463c50a8_2_2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g8d463c50a8_2_2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g8d463c50a8_2_28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8d463c50a8_2_28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8d463c50a8_2_28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8d463c50a8_2_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463c50a8_2_16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g8d463c50a8_2_165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3" name="Google Shape;193;g8d463c50a8_2_16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8d463c50a8_2_16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8d463c50a8_2_165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8d463c50a8_2_165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8d463c50a8_2_165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8d463c50a8_2_16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Z-FPNQV9A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7200"/>
            </a:pPr>
            <a:r>
              <a:rPr lang="zh-TW" sz="7200" dirty="0"/>
              <a:t>欖球</a:t>
            </a:r>
            <a:r>
              <a:rPr lang="zh-TW" altLang="en-US" sz="7200" dirty="0"/>
              <a:t>（二）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欖球的發展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欖球的核心價值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World Rugby">
            <a:extLst>
              <a:ext uri="{FF2B5EF4-FFF2-40B4-BE49-F238E27FC236}">
                <a16:creationId xmlns:a16="http://schemas.microsoft.com/office/drawing/2014/main" id="{2181C238-B687-41FB-8B13-A5695C1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謝謝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620932"/>
            <a:ext cx="3529221" cy="299084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zh-TW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欖球</a:t>
            </a:r>
            <a:r>
              <a:rPr lang="zh-TW" alt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的特色是甚麼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18886" y="1063399"/>
            <a:ext cx="2920180" cy="20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精彩內容包括：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欖球</a:t>
            </a:r>
            <a:r>
              <a:rPr lang="zh-TW" altLang="en-US" sz="1800" b="1" dirty="0"/>
              <a:t>起源及發展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欖球運動的核心價值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</a:t>
            </a:r>
            <a:r>
              <a:rPr lang="zh-TW" altLang="zh-HK" sz="1800" b="1" dirty="0" smtClean="0"/>
              <a:t>球</a:t>
            </a:r>
            <a:r>
              <a:rPr lang="zh-TW" altLang="en-US" sz="1800" b="1" dirty="0">
                <a:latin typeface="+mj-ea"/>
              </a:rPr>
              <a:t>賽制和</a:t>
            </a:r>
            <a:r>
              <a:rPr lang="zh-TW" altLang="en-US" sz="1800" b="1" dirty="0">
                <a:latin typeface="+mj-ea"/>
              </a:rPr>
              <a:t>參考影片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欖球練習示範影片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3903822" y="1226602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欖球的發源地在哪裡？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612705" y="3757082"/>
            <a:ext cx="3582045" cy="2720822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259706" y="4771057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fontScale="8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有甚麼本地及國際大型欖球比賽？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868910" y="4054174"/>
            <a:ext cx="3819277" cy="2588144"/>
            <a:chOff x="8321194" y="3429000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9000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欖球的歷史發展是怎樣？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zh-TW" altLang="en-US" sz="4400" dirty="0"/>
              <a:t>起源</a:t>
            </a:r>
            <a:endParaRPr dirty="0"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1"/>
          </p:nvPr>
        </p:nvSpPr>
        <p:spPr>
          <a:xfrm>
            <a:off x="786581" y="1845734"/>
            <a:ext cx="1036909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源自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英國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1845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發展出第一套規則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1871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欖球聯合會（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Rugby Football Union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）</a:t>
            </a:r>
            <a:endParaRPr lang="en-US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在英格蘭正式成立 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zh-TW" sz="4400" dirty="0"/>
              <a:t>重要事件</a:t>
            </a:r>
            <a:endParaRPr dirty="0"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1"/>
          </p:nvPr>
        </p:nvSpPr>
        <p:spPr>
          <a:xfrm>
            <a:off x="604157" y="2170199"/>
            <a:ext cx="1158784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1886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世界欖球協會（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World Rugby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）成立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52</a:t>
            </a: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香港欖球總會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（ </a:t>
            </a:r>
            <a:r>
              <a:rPr lang="zh-TW" altLang="zh-HK" sz="3200" dirty="0">
                <a:latin typeface="Arial"/>
                <a:cs typeface="Arial"/>
              </a:rPr>
              <a:t>Hong Kong Rugby Union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 ）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		          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成立並於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1988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加入國際欖球協會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2016年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七</a:t>
            </a:r>
            <a:r>
              <a:rPr lang="zh-TW" sz="3200" b="0" i="0" dirty="0">
                <a:latin typeface="Arial"/>
                <a:ea typeface="Arial"/>
                <a:cs typeface="Arial"/>
                <a:sym typeface="Arial"/>
              </a:rPr>
              <a:t>人制欖球成為巴西里約熱內盧奧運正式比賽項目</a:t>
            </a:r>
            <a:endParaRPr sz="3200" b="0" i="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02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400"/>
            </a:pPr>
            <a:r>
              <a:rPr lang="zh-TW" altLang="en-US" dirty="0"/>
              <a:t>核心</a:t>
            </a:r>
            <a:r>
              <a:rPr lang="zh-HK" altLang="en-US" dirty="0"/>
              <a:t>價值</a:t>
            </a:r>
            <a:endParaRPr dirty="0"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1"/>
          </p:nvPr>
        </p:nvSpPr>
        <p:spPr>
          <a:xfrm>
            <a:off x="786581" y="1845733"/>
            <a:ext cx="10369099" cy="39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World Rugby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確定正直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 Integrity)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、尊重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 Respect)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、 團結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 Solidarity)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、熱情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 Passion)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和紀律 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(Discipline)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為橄欖球的</a:t>
            </a:r>
            <a:r>
              <a:rPr lang="zh-TW" altLang="en-US" sz="3200" dirty="0"/>
              <a:t>核心精神</a:t>
            </a:r>
            <a:r>
              <a:rPr lang="en-US" altLang="zh-TW" sz="3200" dirty="0"/>
              <a:t>*</a:t>
            </a:r>
            <a:r>
              <a:rPr lang="zh-TW" altLang="en-US" sz="3200" dirty="0"/>
              <a:t> </a:t>
            </a:r>
            <a:r>
              <a:rPr lang="en-US" altLang="zh-TW" sz="3200" dirty="0"/>
              <a:t>(World Rugby, 2014)</a:t>
            </a:r>
            <a:endParaRPr lang="zh-TW" altLang="en-US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提倡比賽不僅必須遵守規則，也必須遵守規則的精神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參考影片：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走進奧運 第四集</a:t>
            </a:r>
            <a:r>
              <a:rPr lang="en-US" altLang="zh-TW" sz="2400" dirty="0"/>
              <a:t>《</a:t>
            </a:r>
            <a:r>
              <a:rPr lang="zh-TW" altLang="en-US" sz="2400" dirty="0"/>
              <a:t>為香港達陣</a:t>
            </a:r>
            <a:r>
              <a:rPr lang="en-US" altLang="zh-TW" sz="2400" dirty="0"/>
              <a:t>》</a:t>
            </a:r>
            <a:r>
              <a:rPr lang="zh-TW" altLang="en-US" sz="2400" dirty="0"/>
              <a:t>（香港電台）</a:t>
            </a:r>
            <a:r>
              <a:rPr lang="en-US" altLang="zh-TW" sz="2400" dirty="0"/>
              <a:t> </a:t>
            </a:r>
          </a:p>
          <a:p>
            <a:pPr marL="571500" lvl="1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>
                <a:solidFill>
                  <a:srgbClr val="0070C0"/>
                </a:solidFill>
              </a:rPr>
              <a:t>http://app3.rthk.hk/elearning/sports/olympics/sports.php?eid=14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衝動．體育－</a:t>
            </a:r>
            <a:r>
              <a:rPr lang="en-US" altLang="zh-TW" sz="2400" dirty="0"/>
              <a:t>《</a:t>
            </a:r>
            <a:r>
              <a:rPr lang="zh-TW" altLang="en-US" sz="2400" dirty="0"/>
              <a:t>獎牌背後</a:t>
            </a:r>
            <a:r>
              <a:rPr lang="en-US" altLang="zh-TW" sz="2400" dirty="0"/>
              <a:t>》</a:t>
            </a:r>
            <a:r>
              <a:rPr lang="zh-TW" altLang="en-US" sz="2400" dirty="0"/>
              <a:t>曾慶鴻、姚錦成 七人欖球（香港電台）</a:t>
            </a:r>
            <a:endParaRPr lang="en-US" altLang="zh-TW" sz="2400" dirty="0"/>
          </a:p>
          <a:p>
            <a:pPr marL="571500" lvl="1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>
                <a:solidFill>
                  <a:srgbClr val="0070C0"/>
                </a:solidFill>
              </a:rPr>
              <a:t>https://podcast.rthk.hk/podcast/item.php?pid=221&amp;eid=7559&amp;lang=zh-CN</a:t>
            </a:r>
            <a:endParaRPr lang="zh-TW" alt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1400"/>
              </a:spcBef>
              <a:buSzPts val="2400"/>
              <a:buNone/>
            </a:pPr>
            <a:endParaRPr lang="zh-TW" altLang="en-U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7181" y="5973097"/>
            <a:ext cx="1008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*World Rugby</a:t>
            </a:r>
            <a:r>
              <a:rPr lang="zh-TW" altLang="en-US" dirty="0"/>
              <a:t>確定正直、熱情、團結、紀律和尊重作為橄欖球的特性 </a:t>
            </a:r>
            <a:r>
              <a:rPr lang="en-US" altLang="zh-TW" dirty="0"/>
              <a:t>(World Rugby 2009)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6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"/>
          <p:cNvSpPr/>
          <p:nvPr/>
        </p:nvSpPr>
        <p:spPr>
          <a:xfrm>
            <a:off x="548268" y="769433"/>
            <a:ext cx="11095463" cy="5319131"/>
          </a:xfrm>
          <a:prstGeom prst="rect">
            <a:avLst/>
          </a:prstGeom>
          <a:gradFill>
            <a:gsLst>
              <a:gs pos="0">
                <a:srgbClr val="2A4B86"/>
              </a:gs>
              <a:gs pos="48000">
                <a:srgbClr val="4875C5"/>
              </a:gs>
              <a:gs pos="100000">
                <a:srgbClr val="8DA9DB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 txBox="1">
            <a:spLocks noGrp="1"/>
          </p:cNvSpPr>
          <p:nvPr>
            <p:ph type="title"/>
          </p:nvPr>
        </p:nvSpPr>
        <p:spPr>
          <a:xfrm>
            <a:off x="998035" y="7216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TW" dirty="0">
                <a:solidFill>
                  <a:schemeClr val="lt1"/>
                </a:solidFill>
                <a:latin typeface="+mn-lt"/>
              </a:rPr>
              <a:t>大型國際比賽</a:t>
            </a:r>
            <a:endParaRPr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" name="Google Shape;318;p5"/>
          <p:cNvSpPr txBox="1">
            <a:spLocks noGrp="1"/>
          </p:cNvSpPr>
          <p:nvPr>
            <p:ph type="body" idx="1"/>
          </p:nvPr>
        </p:nvSpPr>
        <p:spPr>
          <a:xfrm>
            <a:off x="1159726" y="2094997"/>
            <a:ext cx="10194073" cy="408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zh-TW" sz="2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香港國際七人欖球賽（</a:t>
            </a:r>
            <a:r>
              <a:rPr lang="zh-TW" sz="29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「M」品牌大型體育活動</a:t>
            </a:r>
            <a:r>
              <a:rPr lang="zh-TW" sz="2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29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zh-TW" sz="2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世界盃橄欖球賽 (Rugby World Cup)</a:t>
            </a:r>
            <a:endParaRPr sz="2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d463c50a8_2_23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欖球—在家小練習</a:t>
            </a:r>
            <a:endParaRPr sz="7200" dirty="0">
              <a:solidFill>
                <a:schemeClr val="dk1"/>
              </a:solidFill>
            </a:endParaRPr>
          </a:p>
        </p:txBody>
      </p:sp>
      <p:sp>
        <p:nvSpPr>
          <p:cNvPr id="324" name="Google Shape;324;g8d463c50a8_2_23"/>
          <p:cNvSpPr txBox="1">
            <a:spLocks noGrp="1"/>
          </p:cNvSpPr>
          <p:nvPr>
            <p:ph type="subTitle" idx="1"/>
          </p:nvPr>
        </p:nvSpPr>
        <p:spPr>
          <a:xfrm>
            <a:off x="1966912" y="5645156"/>
            <a:ext cx="8258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Twentieth Century"/>
                <a:ea typeface="Twentieth Century"/>
                <a:cs typeface="Twentieth Century"/>
                <a:sym typeface="Twentieth Century"/>
              </a:rPr>
              <a:t>內容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衛生卷紙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欖球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練習時間：重複兩至三次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標：提升球感的掌握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代替欖球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f33cd6705_0_102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球感練習</a:t>
            </a:r>
            <a:r>
              <a:rPr lang="zh-TW" altLang="en-US" dirty="0"/>
              <a:t>示範影片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g8f33cd6705_0_102"/>
          <p:cNvSpPr txBox="1">
            <a:spLocks noGrp="1"/>
          </p:cNvSpPr>
          <p:nvPr>
            <p:ph type="body" idx="1"/>
          </p:nvPr>
        </p:nvSpPr>
        <p:spPr>
          <a:xfrm>
            <a:off x="816864" y="2094270"/>
            <a:ext cx="6026690" cy="4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zh-TW" altLang="en-US" sz="3200" dirty="0">
                <a:sym typeface="Tahoma"/>
              </a:rPr>
              <a:t>雙手環繞頭部傳、接球</a:t>
            </a:r>
            <a:endParaRPr lang="en-US" altLang="zh-TW" sz="3200" dirty="0">
              <a:sym typeface="Tahoma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zh-TW" altLang="en-US" sz="3200" dirty="0">
                <a:sym typeface="Tahoma"/>
              </a:rPr>
              <a:t>雙手環繞腰部傳、接球</a:t>
            </a:r>
            <a:endParaRPr lang="en-US" altLang="zh-TW" sz="3200" dirty="0">
              <a:sym typeface="Tahoma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zh-TW" altLang="en-US" sz="3200" dirty="0">
                <a:sym typeface="Tahoma"/>
              </a:rPr>
              <a:t>雙手環繞腿部傳、接球</a:t>
            </a:r>
            <a:endParaRPr lang="en-US" altLang="zh-TW" sz="3200" dirty="0">
              <a:sym typeface="Tahoma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900"/>
              <a:buNone/>
            </a:pPr>
            <a:r>
              <a:rPr lang="en-US" altLang="zh-TW" sz="24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https://www.youtube.com/watch?v=i8Z-FPNQV9A&amp;feature=youtu.be</a:t>
            </a:r>
            <a:endParaRPr sz="24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Picture 6" descr="A picture containing person, indoor, standing, pers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B67448F-E811-42F2-ADF2-FEC888555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33" y="2262213"/>
            <a:ext cx="4363903" cy="2333574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BA735C7-B154-4E0C-8E2C-B5AD4DA43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626" y="5054242"/>
            <a:ext cx="1169116" cy="1169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381</Words>
  <Application>Microsoft Office PowerPoint</Application>
  <PresentationFormat>寬螢幕</PresentationFormat>
  <Paragraphs>45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10</vt:i4>
      </vt:variant>
    </vt:vector>
  </HeadingPairs>
  <TitlesOfParts>
    <vt:vector size="23" baseType="lpstr">
      <vt:lpstr>Twentieth Century</vt:lpstr>
      <vt:lpstr>Tahoma</vt:lpstr>
      <vt:lpstr>PMingLiu</vt:lpstr>
      <vt:lpstr>Arial</vt:lpstr>
      <vt:lpstr>新細明體</vt:lpstr>
      <vt:lpstr>Calibri</vt:lpstr>
      <vt:lpstr>Arial</vt:lpstr>
      <vt:lpstr>Noto Sans Symbols</vt:lpstr>
      <vt:lpstr>Wingdings</vt:lpstr>
      <vt:lpstr>Office 佈景主題</vt:lpstr>
      <vt:lpstr>回顧</vt:lpstr>
      <vt:lpstr>中庸</vt:lpstr>
      <vt:lpstr>中庸</vt:lpstr>
      <vt:lpstr>欖球（二） - 欖球的發展 - 欖球的核心價值 </vt:lpstr>
      <vt:lpstr>試想想…</vt:lpstr>
      <vt:lpstr>起源</vt:lpstr>
      <vt:lpstr>重要事件</vt:lpstr>
      <vt:lpstr>核心價值</vt:lpstr>
      <vt:lpstr>大型國際比賽</vt:lpstr>
      <vt:lpstr>欖球—在家小練習</vt:lpstr>
      <vt:lpstr>內容</vt:lpstr>
      <vt:lpstr>球感練習示範影片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欖球—歷史</dc:title>
  <dc:creator>Jessica Lam</dc:creator>
  <cp:lastModifiedBy>CHO, Wing-chi Gigi</cp:lastModifiedBy>
  <cp:revision>27</cp:revision>
  <dcterms:created xsi:type="dcterms:W3CDTF">2020-07-28T07:35:35Z</dcterms:created>
  <dcterms:modified xsi:type="dcterms:W3CDTF">2021-08-04T07:38:23Z</dcterms:modified>
</cp:coreProperties>
</file>