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8"/>
  </p:notesMasterIdLst>
  <p:sldIdLst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0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20500000000000000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CTFgaAPvH3M+tK0MqvW+ZgSo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682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ed3861c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g8ed3861c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ed3861c1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g8ed3861c1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103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1e222873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1e222873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d3861c17_0_150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8ed3861c17_0_150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8ed3861c17_0_150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8ed3861c17_0_150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8ed3861c17_0_150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8ed3861c17_0_150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8ed3861c17_0_150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8ed3861c17_0_150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ed3861c17_0_168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8ed3861c17_0_16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ed3861c17_0_16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ed3861c17_0_16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" name="Google Shape;112;g8ed3861c17_0_16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d3861c17_0_174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8ed3861c17_0_174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8ed3861c17_0_174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8ed3861c17_0_174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8ed3861c17_0_174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8ed3861c17_0_174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8ed3861c17_0_174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8ed3861c17_0_174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d3861c17_0_183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4" name="Google Shape;124;g8ed3861c17_0_183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8ed3861c17_0_183"/>
          <p:cNvSpPr/>
          <p:nvPr/>
        </p:nvSpPr>
        <p:spPr>
          <a:xfrm>
            <a:off x="0" y="1600200"/>
            <a:ext cx="17271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8ed3861c17_0_183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8ed3861c17_0_183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8ed3861c17_0_18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8ed3861c17_0_183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0" name="Google Shape;130;g8ed3861c17_0_18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d3861c17_0_19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8ed3861c17_0_19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4" name="Google Shape;134;g8ed3861c17_0_19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5" name="Google Shape;135;g8ed3861c17_0_19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ed3861c17_0_19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g8ed3861c17_0_19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ed3861c17_0_199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8ed3861c17_0_199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1" name="Google Shape;141;g8ed3861c17_0_199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2" name="Google Shape;142;g8ed3861c17_0_19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8ed3861c17_0_19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" name="Google Shape;144;g8ed3861c17_0_19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8ed3861c17_0_199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6" name="Google Shape;146;g8ed3861c17_0_199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d3861c17_0_20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8ed3861c17_0_20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8ed3861c17_0_20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8ed3861c17_0_20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d3861c17_0_2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8ed3861c17_0_2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8ed3861c17_0_213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d3861c17_0_217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8ed3861c17_0_2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8ed3861c17_0_2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8ed3861c17_0_2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1" name="Google Shape;161;g8ed3861c17_0_217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2" name="Google Shape;162;g8ed3861c17_0_217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d3861c17_0_224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5" name="Google Shape;165;g8ed3861c17_0_224"/>
          <p:cNvSpPr/>
          <p:nvPr/>
        </p:nvSpPr>
        <p:spPr>
          <a:xfrm>
            <a:off x="-12192" y="4572000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8ed3861c17_0_224"/>
          <p:cNvSpPr/>
          <p:nvPr/>
        </p:nvSpPr>
        <p:spPr>
          <a:xfrm>
            <a:off x="-12192" y="4663440"/>
            <a:ext cx="19506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8ed3861c17_0_224"/>
          <p:cNvSpPr/>
          <p:nvPr/>
        </p:nvSpPr>
        <p:spPr>
          <a:xfrm>
            <a:off x="2060448" y="4654296"/>
            <a:ext cx="101316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8ed3861c17_0_224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8ed3861c17_0_224"/>
          <p:cNvSpPr/>
          <p:nvPr/>
        </p:nvSpPr>
        <p:spPr>
          <a:xfrm>
            <a:off x="1930400" y="0"/>
            <a:ext cx="1341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8ed3861c17_0_224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8ed3861c17_0_224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2" name="Google Shape;172;g8ed3861c17_0_224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8ed3861c17_0_224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00" cy="45690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ed3861c17_0_23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8ed3861c17_0_235"/>
          <p:cNvSpPr txBox="1">
            <a:spLocks noGrp="1"/>
          </p:cNvSpPr>
          <p:nvPr>
            <p:ph type="body" idx="1"/>
          </p:nvPr>
        </p:nvSpPr>
        <p:spPr>
          <a:xfrm rot="5400000">
            <a:off x="3989314" y="-1572150"/>
            <a:ext cx="4526400" cy="10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77" name="Google Shape;177;g8ed3861c17_0_23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8ed3861c17_0_23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8ed3861c17_0_23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d3861c17_0_241"/>
          <p:cNvSpPr txBox="1">
            <a:spLocks noGrp="1"/>
          </p:cNvSpPr>
          <p:nvPr>
            <p:ph type="title"/>
          </p:nvPr>
        </p:nvSpPr>
        <p:spPr>
          <a:xfrm rot="5400000">
            <a:off x="7350851" y="1996350"/>
            <a:ext cx="551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8ed3861c17_0_241"/>
          <p:cNvSpPr txBox="1">
            <a:spLocks noGrp="1"/>
          </p:cNvSpPr>
          <p:nvPr>
            <p:ph type="body" idx="1"/>
          </p:nvPr>
        </p:nvSpPr>
        <p:spPr>
          <a:xfrm rot="5400000">
            <a:off x="1559600" y="-340500"/>
            <a:ext cx="5516700" cy="7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3" name="Google Shape;183;g8ed3861c17_0_241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8ed3861c17_0_241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8ed3861c17_0_241"/>
          <p:cNvSpPr/>
          <p:nvPr/>
        </p:nvSpPr>
        <p:spPr>
          <a:xfrm>
            <a:off x="8128424" y="0"/>
            <a:ext cx="426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ed3861c17_0_241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8ed3861c17_0_24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8ed3861c17_0_241"/>
          <p:cNvSpPr txBox="1">
            <a:spLocks noGrp="1"/>
          </p:cNvSpPr>
          <p:nvPr>
            <p:ph type="sldNum" idx="12"/>
          </p:nvPr>
        </p:nvSpPr>
        <p:spPr>
          <a:xfrm rot="5400000">
            <a:off x="8075018" y="103650"/>
            <a:ext cx="53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ed3861c17_0_141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8ed3861c17_0_141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3" name="Google Shape;83;g8ed3861c17_0_14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8ed3861c17_0_14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g8ed3861c17_0_141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8ed3861c17_0_141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8ed3861c17_0_141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8ed3861c17_0_14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d3861c17_0_15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8ed3861c17_0_159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1" name="Google Shape;101;g8ed3861c17_0_15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g8ed3861c17_0_15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g8ed3861c17_0_159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ed3861c17_0_159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8ed3861c17_0_159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8ed3861c17_0_15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youtu.be/Ip_lOvrvl0c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fwtSJNlkf9w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youtu.be/sl5FKGhuOg4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youtu.be/X4agrnQl31A" TargetMode="Externa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7200"/>
            </a:pPr>
            <a:r>
              <a:rPr lang="zh-TW" sz="7200" dirty="0"/>
              <a:t>欖球</a:t>
            </a:r>
            <a:r>
              <a:rPr lang="zh-TW" altLang="en-US" sz="7200" dirty="0"/>
              <a:t>（三）</a:t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欖球的場地規格</a:t>
            </a:r>
            <a:br>
              <a:rPr lang="en-US" altLang="zh-TW" sz="44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欖球的裝備簡介</a:t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World Rugby">
            <a:extLst>
              <a:ext uri="{FF2B5EF4-FFF2-40B4-BE49-F238E27FC236}">
                <a16:creationId xmlns:a16="http://schemas.microsoft.com/office/drawing/2014/main" id="{2181C238-B687-41FB-8B13-A5695C1B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zh-TW" sz="5200" dirty="0"/>
              <a:t>裝備</a:t>
            </a:r>
            <a:endParaRPr sz="5200" dirty="0"/>
          </a:p>
        </p:txBody>
      </p:sp>
      <p:sp>
        <p:nvSpPr>
          <p:cNvPr id="287" name="Google Shape;287;p10"/>
          <p:cNvSpPr/>
          <p:nvPr/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>
            <a:spLocks noGrp="1"/>
          </p:cNvSpPr>
          <p:nvPr>
            <p:ph type="body" idx="1"/>
          </p:nvPr>
        </p:nvSpPr>
        <p:spPr>
          <a:xfrm>
            <a:off x="612648" y="3154569"/>
            <a:ext cx="10508700" cy="28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0400" lvl="0" indent="-374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球員需穿上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釘鞋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，以防在草地上滑倒</a:t>
            </a:r>
            <a:endParaRPr sz="3200" dirty="0">
              <a:latin typeface="+mn-lt"/>
              <a:ea typeface="Calibri"/>
              <a:cs typeface="Calibri"/>
              <a:sym typeface="Calibri"/>
            </a:endParaRPr>
          </a:p>
          <a:p>
            <a:pPr marL="410400" lvl="0" indent="-374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另可選擇佩戴保護裝備如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牙套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、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護肩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、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護脛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、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頭罩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。</a:t>
            </a:r>
            <a:endParaRPr sz="3200" dirty="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ed3861c17_0_125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>
                <a:solidFill>
                  <a:schemeClr val="dk1"/>
                </a:solidFill>
              </a:rPr>
              <a:t>欖球—在家小練習</a:t>
            </a:r>
            <a:endParaRPr sz="7200">
              <a:solidFill>
                <a:schemeClr val="dk1"/>
              </a:solidFill>
            </a:endParaRPr>
          </a:p>
        </p:txBody>
      </p:sp>
      <p:sp>
        <p:nvSpPr>
          <p:cNvPr id="295" name="Google Shape;295;g8ed3861c17_0_125"/>
          <p:cNvSpPr txBox="1">
            <a:spLocks noGrp="1"/>
          </p:cNvSpPr>
          <p:nvPr>
            <p:ph type="subTitle" idx="1"/>
          </p:nvPr>
        </p:nvSpPr>
        <p:spPr>
          <a:xfrm>
            <a:off x="1966912" y="5645156"/>
            <a:ext cx="8258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latin typeface="Twentieth Century"/>
                <a:ea typeface="Twentieth Century"/>
                <a:cs typeface="Twentieth Century"/>
                <a:sym typeface="Twentieth Century"/>
              </a:rPr>
              <a:t>內容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衛生卷紙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欖球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練習時間：重複兩至三次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標：提升球感的掌握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代替欖球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ed3861c17_0_136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球</a:t>
            </a:r>
            <a:r>
              <a:rPr lang="zh-TW" dirty="0"/>
              <a:t>感</a:t>
            </a: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練習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示範影片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9" name="Google Shape;309;g8ed3861c17_0_136"/>
          <p:cNvSpPr txBox="1"/>
          <p:nvPr/>
        </p:nvSpPr>
        <p:spPr>
          <a:xfrm>
            <a:off x="816864" y="1445858"/>
            <a:ext cx="10479600" cy="531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1. </a:t>
            </a:r>
            <a:r>
              <a:rPr 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單手拋、接球</a:t>
            </a:r>
            <a:endParaRPr lang="en-US" altLang="zh-TW" sz="3200" dirty="0">
              <a:latin typeface="Tahoma" panose="020B0604030504040204" pitchFamily="34" charset="0"/>
              <a:ea typeface="Calibri"/>
              <a:cs typeface="Tahoma" panose="020B0604030504040204" pitchFamily="34" charset="0"/>
              <a:sym typeface="Calibri"/>
            </a:endParaRPr>
          </a:p>
          <a:p>
            <a:pPr lvl="0" indent="449263">
              <a:spcBef>
                <a:spcPts val="1200"/>
              </a:spcBef>
              <a:buSzPct val="100000"/>
            </a:pPr>
            <a:r>
              <a:rPr lang="en-US" altLang="zh-HK" sz="3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https://youtu.be/Ip_lOvrvl0c</a:t>
            </a:r>
            <a:endParaRPr lang="en-US" altLang="zh-HK" sz="32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2.</a:t>
            </a:r>
            <a:r>
              <a:rPr lang="zh-TW" altLang="en-US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「</a:t>
            </a:r>
            <a:r>
              <a:rPr lang="zh-TW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8</a:t>
            </a:r>
            <a:r>
              <a:rPr lang="zh-TW" altLang="en-US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」</a:t>
            </a:r>
            <a:r>
              <a:rPr lang="en-US" altLang="zh-TW" sz="3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zh-TW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字繞雙腿</a:t>
            </a:r>
            <a:endParaRPr lang="en-US" altLang="zh-TW" sz="3200" dirty="0">
              <a:solidFill>
                <a:schemeClr val="dk1"/>
              </a:solidFill>
              <a:latin typeface="Tahoma" panose="020B0604030504040204" pitchFamily="34" charset="0"/>
              <a:ea typeface="Calibri"/>
              <a:cs typeface="Tahoma" panose="020B0604030504040204" pitchFamily="34" charset="0"/>
              <a:sym typeface="Calibri"/>
            </a:endParaRPr>
          </a:p>
          <a:p>
            <a:pPr lvl="0" indent="449263">
              <a:spcBef>
                <a:spcPts val="1200"/>
              </a:spcBef>
              <a:buSzPct val="100000"/>
            </a:pPr>
            <a:r>
              <a:rPr lang="en-US" altLang="zh-HK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https://youtu.be/X4agrnQl31A</a:t>
            </a:r>
            <a:endParaRPr lang="zh-TW" altLang="en-US" sz="3200" dirty="0">
              <a:sym typeface="Calibri"/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3. </a:t>
            </a:r>
            <a:r>
              <a:rPr lang="zh-TW" altLang="en-US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單手跨下拋、接球</a:t>
            </a:r>
          </a:p>
          <a:p>
            <a:pPr lvl="0" indent="449263">
              <a:spcBef>
                <a:spcPts val="1200"/>
              </a:spcBef>
              <a:buSzPct val="100000"/>
            </a:pPr>
            <a:r>
              <a:rPr lang="en-US" altLang="zh-HK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https://youtu.be/sl5FKGhuOg4</a:t>
            </a:r>
            <a:endParaRPr sz="3200" dirty="0">
              <a:sym typeface="Calibri"/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4. </a:t>
            </a:r>
            <a:r>
              <a:rPr 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半蹲雙手傳、接球</a:t>
            </a:r>
            <a:endParaRPr lang="en-US" altLang="zh-TW" sz="3200" dirty="0">
              <a:latin typeface="Tahoma" panose="020B0604030504040204" pitchFamily="34" charset="0"/>
              <a:ea typeface="Calibri"/>
              <a:cs typeface="Tahoma" panose="020B0604030504040204" pitchFamily="34" charset="0"/>
              <a:sym typeface="Calibri"/>
            </a:endParaRPr>
          </a:p>
          <a:p>
            <a:pPr marL="342900" lvl="0" indent="109538">
              <a:buClr>
                <a:schemeClr val="dk1"/>
              </a:buClr>
              <a:buSzPts val="2400"/>
            </a:pPr>
            <a:r>
              <a:rPr lang="en-US" altLang="zh-HK" sz="3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https://youtu.be/fwtSJNlkf9w</a:t>
            </a:r>
            <a:endParaRPr lang="en-US" altLang="zh-HK" sz="3200" dirty="0"/>
          </a:p>
          <a:p>
            <a:pPr marL="342900" lvl="0" indent="109538">
              <a:buClr>
                <a:schemeClr val="dk1"/>
              </a:buClr>
              <a:buSzPts val="2400"/>
            </a:pPr>
            <a:endParaRPr lang="en-US" altLang="zh-HK" sz="3200" dirty="0">
              <a:sym typeface="Calibri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85163-89D0-4969-8D92-6B869F74D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580" y="1856292"/>
            <a:ext cx="973006" cy="97300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6A9A0-CEE9-4A0F-96E2-BADA69D72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3580" y="3042504"/>
            <a:ext cx="973006" cy="97300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7CECD8-A196-49BC-B864-EE0891D32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3580" y="4222504"/>
            <a:ext cx="973006" cy="97300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74508D-7215-4A5B-80C8-171A95FB36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3580" y="5402504"/>
            <a:ext cx="973007" cy="973007"/>
          </a:xfrm>
          <a:prstGeom prst="rect">
            <a:avLst/>
          </a:prstGeom>
        </p:spPr>
      </p:pic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E2C77E47-28EE-48F3-8782-5AD1139834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4321" y="1856292"/>
            <a:ext cx="2751058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謝謝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1150608"/>
            <a:ext cx="3529221" cy="2588145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試想想…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zh-TW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欖球</a:t>
            </a:r>
            <a:r>
              <a:rPr lang="zh-TW" alt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場地有何規格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77510" y="1592028"/>
            <a:ext cx="2920180" cy="178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精彩內容包括：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欖球</a:t>
            </a:r>
            <a:r>
              <a:rPr lang="zh-TW" altLang="en-US" sz="1800" b="1" dirty="0"/>
              <a:t>的場地規格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欖球裝備簡介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欖球練習示範影片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3903822" y="1226602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欖球的得分區在哪裡？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561964" y="4141457"/>
            <a:ext cx="3582045" cy="2720822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245986" y="4771056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欖球運動有甚麼裝備？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723881" y="3879714"/>
            <a:ext cx="3819277" cy="2588144"/>
            <a:chOff x="8321194" y="3428999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8999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欖球的球門是怎樣？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0" y="-1"/>
            <a:ext cx="4455672" cy="6858000"/>
          </a:xfrm>
          <a:custGeom>
            <a:avLst/>
            <a:gdLst/>
            <a:ahLst/>
            <a:cxnLst/>
            <a:rect l="l" t="t" r="r" b="b"/>
            <a:pathLst>
              <a:path w="4455672" h="6858000" extrusionOk="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0" y="0"/>
            <a:ext cx="4446528" cy="6858000"/>
          </a:xfrm>
          <a:custGeom>
            <a:avLst/>
            <a:gdLst/>
            <a:ahLst/>
            <a:cxnLst/>
            <a:rect l="l" t="t" r="r" b="b"/>
            <a:pathLst>
              <a:path w="4446528" h="6858000" extrusionOk="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zh-TW" sz="4800"/>
              <a:t>欖球場地</a:t>
            </a:r>
            <a:endParaRPr sz="4800"/>
          </a:p>
        </p:txBody>
      </p:sp>
      <p:sp>
        <p:nvSpPr>
          <p:cNvPr id="216" name="Google Shape;216;p3"/>
          <p:cNvSpPr/>
          <p:nvPr/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6591675" y="532550"/>
            <a:ext cx="3795300" cy="5060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"/>
          <p:cNvSpPr/>
          <p:nvPr/>
        </p:nvSpPr>
        <p:spPr>
          <a:xfrm>
            <a:off x="7843425" y="3435650"/>
            <a:ext cx="39900" cy="21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9181000" y="3435650"/>
            <a:ext cx="39900" cy="21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>
            <a:off x="7910000" y="5086900"/>
            <a:ext cx="12711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89;p10">
            <a:extLst>
              <a:ext uri="{FF2B5EF4-FFF2-40B4-BE49-F238E27FC236}">
                <a16:creationId xmlns:a16="http://schemas.microsoft.com/office/drawing/2014/main" id="{432DB4B8-49A5-4558-AA11-5485ABF13ECE}"/>
              </a:ext>
            </a:extLst>
          </p:cNvPr>
          <p:cNvSpPr txBox="1">
            <a:spLocks/>
          </p:cNvSpPr>
          <p:nvPr/>
        </p:nvSpPr>
        <p:spPr>
          <a:xfrm>
            <a:off x="340435" y="2520362"/>
            <a:ext cx="5689898" cy="28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10400" indent="-374100">
              <a:lnSpc>
                <a:spcPct val="150000"/>
              </a:lnSpc>
              <a:buSzPts val="3000"/>
            </a:pP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長</a:t>
            </a:r>
            <a:r>
              <a:rPr lang="en-US" altLang="zh-TW" sz="3200" dirty="0">
                <a:latin typeface="+mj-lt"/>
                <a:ea typeface="Helvetica Neue"/>
                <a:cs typeface="Helvetica Neue"/>
                <a:sym typeface="Helvetica Neue"/>
              </a:rPr>
              <a:t>100</a:t>
            </a: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米，寬</a:t>
            </a:r>
            <a:r>
              <a:rPr lang="en-US" altLang="zh-TW" sz="3200" dirty="0">
                <a:latin typeface="+mj-lt"/>
                <a:ea typeface="Helvetica Neue"/>
                <a:cs typeface="Helvetica Neue"/>
                <a:sym typeface="Helvetica Neue"/>
              </a:rPr>
              <a:t>70</a:t>
            </a: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米</a:t>
            </a:r>
            <a:endParaRPr lang="en-US" altLang="zh-TW" sz="32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410400" indent="-374100">
              <a:lnSpc>
                <a:spcPct val="150000"/>
              </a:lnSpc>
              <a:buSzPts val="3000"/>
            </a:pP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球門為</a:t>
            </a:r>
            <a:r>
              <a:rPr lang="en-US" altLang="zh-TW" sz="3200" dirty="0">
                <a:solidFill>
                  <a:srgbClr val="FF0000"/>
                </a:solidFill>
                <a:latin typeface="+mj-lt"/>
                <a:ea typeface="Helvetica Neue"/>
                <a:cs typeface="Helvetica Neue"/>
                <a:sym typeface="Helvetica Neue"/>
              </a:rPr>
              <a:t>H</a:t>
            </a:r>
            <a:r>
              <a:rPr lang="zh-TW" altLang="en-US" sz="3200" dirty="0">
                <a:solidFill>
                  <a:srgbClr val="FF0000"/>
                </a:solidFill>
                <a:latin typeface="+mj-lt"/>
                <a:ea typeface="Helvetica Neue"/>
                <a:cs typeface="Helvetica Neue"/>
                <a:sym typeface="Helvetica Neue"/>
              </a:rPr>
              <a:t>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91e2228730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906" y="-23976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91e2228730_0_74"/>
          <p:cNvSpPr txBox="1">
            <a:spLocks noGrp="1"/>
          </p:cNvSpPr>
          <p:nvPr>
            <p:ph type="title"/>
          </p:nvPr>
        </p:nvSpPr>
        <p:spPr>
          <a:xfrm>
            <a:off x="6225448" y="365125"/>
            <a:ext cx="558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/>
              <a:t>這條球場線代表甚麼?</a:t>
            </a:r>
            <a:endParaRPr dirty="0"/>
          </a:p>
        </p:txBody>
      </p:sp>
      <p:sp>
        <p:nvSpPr>
          <p:cNvPr id="229" name="Google Shape;229;g91e2228730_0_74"/>
          <p:cNvSpPr txBox="1">
            <a:spLocks noGrp="1"/>
          </p:cNvSpPr>
          <p:nvPr>
            <p:ph type="body" idx="1"/>
          </p:nvPr>
        </p:nvSpPr>
        <p:spPr>
          <a:xfrm>
            <a:off x="6225448" y="2384480"/>
            <a:ext cx="526846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Char char="•"/>
            </a:pPr>
            <a:r>
              <a:rPr lang="zh-TW" sz="3200" b="0" i="0" dirty="0">
                <a:solidFill>
                  <a:srgbClr val="4A4A4A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中場線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（half-way line）</a:t>
            </a:r>
            <a:endParaRPr sz="3200" dirty="0"/>
          </a:p>
        </p:txBody>
      </p:sp>
      <p:pic>
        <p:nvPicPr>
          <p:cNvPr id="230" name="Google Shape;230;g91e2228730_0_74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037400" y="50500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91e2228730_0_74"/>
          <p:cNvSpPr/>
          <p:nvPr/>
        </p:nvSpPr>
        <p:spPr>
          <a:xfrm>
            <a:off x="582500" y="3030625"/>
            <a:ext cx="4495800" cy="609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body" idx="1"/>
          </p:nvPr>
        </p:nvSpPr>
        <p:spPr>
          <a:xfrm>
            <a:off x="6096000" y="1992516"/>
            <a:ext cx="53625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942"/>
              </a:buClr>
              <a:buSzPts val="2800"/>
              <a:buChar char="•"/>
            </a:pPr>
            <a:r>
              <a:rPr lang="zh-TW" sz="3200" b="0" i="0" dirty="0">
                <a:solidFill>
                  <a:srgbClr val="3D494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邊線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 （touch-line</a:t>
            </a:r>
            <a:r>
              <a:rPr lang="zh-TW" sz="320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）</a:t>
            </a:r>
            <a:endParaRPr sz="3200" b="0" i="0" dirty="0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5"/>
          <p:cNvSpPr txBox="1"/>
          <p:nvPr/>
        </p:nvSpPr>
        <p:spPr>
          <a:xfrm>
            <a:off x="6096000" y="384175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這條球場線代表甚麼?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5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037400" y="50500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/>
          <p:nvPr/>
        </p:nvSpPr>
        <p:spPr>
          <a:xfrm rot="5400000">
            <a:off x="-1705775" y="3124260"/>
            <a:ext cx="5830200" cy="609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 rot="5400000">
            <a:off x="1818878" y="3124200"/>
            <a:ext cx="5830094" cy="609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 txBox="1">
            <a:spLocks noGrp="1"/>
          </p:cNvSpPr>
          <p:nvPr>
            <p:ph type="body" idx="1"/>
          </p:nvPr>
        </p:nvSpPr>
        <p:spPr>
          <a:xfrm>
            <a:off x="6320010" y="1992516"/>
            <a:ext cx="50337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Char char="•"/>
            </a:pPr>
            <a:r>
              <a:rPr lang="zh-TW" sz="3200" b="0" i="0" dirty="0">
                <a:solidFill>
                  <a:srgbClr val="4A4A4A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達陣線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（try line）</a:t>
            </a:r>
            <a:endParaRPr sz="3200" dirty="0"/>
          </a:p>
        </p:txBody>
      </p:sp>
      <p:sp>
        <p:nvSpPr>
          <p:cNvPr id="248" name="Google Shape;248;p6"/>
          <p:cNvSpPr txBox="1"/>
          <p:nvPr/>
        </p:nvSpPr>
        <p:spPr>
          <a:xfrm>
            <a:off x="6225448" y="365125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這條球場線代表甚麼?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319525" y="77363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/>
          <p:nvPr/>
        </p:nvSpPr>
        <p:spPr>
          <a:xfrm>
            <a:off x="1070450" y="577525"/>
            <a:ext cx="4350300" cy="2928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1143200" y="5852475"/>
            <a:ext cx="4350300" cy="401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 txBox="1">
            <a:spLocks noGrp="1"/>
          </p:cNvSpPr>
          <p:nvPr>
            <p:ph type="body" idx="1"/>
          </p:nvPr>
        </p:nvSpPr>
        <p:spPr>
          <a:xfrm>
            <a:off x="6096000" y="1900645"/>
            <a:ext cx="4457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942"/>
              </a:buClr>
              <a:buSzPts val="2800"/>
              <a:buChar char="•"/>
            </a:pPr>
            <a:r>
              <a:rPr lang="zh-TW" sz="3200" b="0" i="0" dirty="0">
                <a:solidFill>
                  <a:srgbClr val="3D494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得分區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（in-goal area）</a:t>
            </a:r>
            <a:endParaRPr sz="3200" dirty="0"/>
          </a:p>
        </p:txBody>
      </p:sp>
      <p:sp>
        <p:nvSpPr>
          <p:cNvPr id="258" name="Google Shape;258;p7"/>
          <p:cNvSpPr txBox="1"/>
          <p:nvPr/>
        </p:nvSpPr>
        <p:spPr>
          <a:xfrm>
            <a:off x="6096000" y="365125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這個場區代表甚麼?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7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319525" y="77363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/>
          <p:nvPr/>
        </p:nvSpPr>
        <p:spPr>
          <a:xfrm>
            <a:off x="1319525" y="5992850"/>
            <a:ext cx="3805500" cy="73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272800" y="77375"/>
            <a:ext cx="3852300" cy="73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 flipH="1" flipV="1">
            <a:off x="5279923" y="634181"/>
            <a:ext cx="816077" cy="1266464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5427406" y="2622446"/>
            <a:ext cx="971458" cy="362953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>
            <a:spLocks noGrp="1"/>
          </p:cNvSpPr>
          <p:nvPr>
            <p:ph type="body" idx="1"/>
          </p:nvPr>
        </p:nvSpPr>
        <p:spPr>
          <a:xfrm>
            <a:off x="5991225" y="1992516"/>
            <a:ext cx="584681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942"/>
              </a:buClr>
              <a:buSzPts val="2800"/>
              <a:buChar char="•"/>
            </a:pPr>
            <a:r>
              <a:rPr lang="zh-TW" sz="3200" b="0" i="0" dirty="0">
                <a:solidFill>
                  <a:srgbClr val="3D494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死球線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（dead ball line）</a:t>
            </a:r>
            <a:endParaRPr sz="3200" dirty="0"/>
          </a:p>
        </p:txBody>
      </p:sp>
      <p:sp>
        <p:nvSpPr>
          <p:cNvPr id="268" name="Google Shape;268;p8"/>
          <p:cNvSpPr txBox="1"/>
          <p:nvPr/>
        </p:nvSpPr>
        <p:spPr>
          <a:xfrm>
            <a:off x="6096000" y="374650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這條球場線代表甚麼?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8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319525" y="77363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/>
          <p:nvPr/>
        </p:nvSpPr>
        <p:spPr>
          <a:xfrm>
            <a:off x="997700" y="-8975"/>
            <a:ext cx="4495800" cy="308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997700" y="6540926"/>
            <a:ext cx="4495800" cy="308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 txBox="1"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zh-TW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試想想…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 txBox="1">
            <a:spLocks noGrp="1"/>
          </p:cNvSpPr>
          <p:nvPr>
            <p:ph type="body" idx="1"/>
          </p:nvPr>
        </p:nvSpPr>
        <p:spPr>
          <a:xfrm>
            <a:off x="3564774" y="4619625"/>
            <a:ext cx="77829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zh-TW" sz="3200" dirty="0"/>
              <a:t>有甚麼裝備可減少欖球員受傷的機會</a:t>
            </a:r>
            <a:r>
              <a:rPr lang="zh-TW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421</Words>
  <Application>Microsoft Office PowerPoint</Application>
  <PresentationFormat>Widescreen</PresentationFormat>
  <Paragraphs>45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Wingdings</vt:lpstr>
      <vt:lpstr>Tahoma</vt:lpstr>
      <vt:lpstr>Calibri</vt:lpstr>
      <vt:lpstr>Roboto</vt:lpstr>
      <vt:lpstr>Twentieth Century</vt:lpstr>
      <vt:lpstr>Noto Sans Symbols</vt:lpstr>
      <vt:lpstr>PMingLiu</vt:lpstr>
      <vt:lpstr>Office 佈景主題</vt:lpstr>
      <vt:lpstr>中庸</vt:lpstr>
      <vt:lpstr>中庸</vt:lpstr>
      <vt:lpstr>欖球（三） - 欖球的場地規格 - 欖球的裝備簡介 </vt:lpstr>
      <vt:lpstr>試想想…</vt:lpstr>
      <vt:lpstr>欖球場地</vt:lpstr>
      <vt:lpstr>這條球場線代表甚麼?</vt:lpstr>
      <vt:lpstr>PowerPoint Presentation</vt:lpstr>
      <vt:lpstr>PowerPoint Presentation</vt:lpstr>
      <vt:lpstr>PowerPoint Presentation</vt:lpstr>
      <vt:lpstr>PowerPoint Presentation</vt:lpstr>
      <vt:lpstr>試想想…</vt:lpstr>
      <vt:lpstr>裝備</vt:lpstr>
      <vt:lpstr>欖球—在家小練習</vt:lpstr>
      <vt:lpstr>內容</vt:lpstr>
      <vt:lpstr>球感練習示範影片</vt:lpstr>
      <vt:lpstr>謝謝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欖球—場地及裝備</dc:title>
  <dc:creator>Jessica Lam</dc:creator>
  <cp:lastModifiedBy>Wong Ken</cp:lastModifiedBy>
  <cp:revision>20</cp:revision>
  <dcterms:created xsi:type="dcterms:W3CDTF">2020-07-28T07:52:30Z</dcterms:created>
  <dcterms:modified xsi:type="dcterms:W3CDTF">2020-08-26T17:51:17Z</dcterms:modified>
</cp:coreProperties>
</file>