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1" r:id="rId3"/>
    <p:sldId id="278" r:id="rId4"/>
    <p:sldId id="279" r:id="rId5"/>
    <p:sldId id="280" r:id="rId6"/>
    <p:sldId id="281" r:id="rId7"/>
    <p:sldId id="28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3" r:id="rId21"/>
    <p:sldId id="284" r:id="rId22"/>
    <p:sldId id="285" r:id="rId23"/>
    <p:sldId id="286" r:id="rId24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9" autoAdjust="0"/>
    <p:restoredTop sz="86391" autoAdjust="0"/>
  </p:normalViewPr>
  <p:slideViewPr>
    <p:cSldViewPr snapToGrid="0" snapToObjects="1">
      <p:cViewPr>
        <p:scale>
          <a:sx n="96" d="100"/>
          <a:sy n="96" d="100"/>
        </p:scale>
        <p:origin x="-216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977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16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2017/5/23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517944" y="1223640"/>
            <a:ext cx="6992873" cy="646331"/>
          </a:xfrm>
          <a:prstGeom prst="rect">
            <a:avLst/>
          </a:prstGeom>
          <a:gradFill flip="none" rotWithShape="1">
            <a:gsLst>
              <a:gs pos="4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sz="3600" b="1" dirty="0" smtClean="0">
                <a:solidFill>
                  <a:srgbClr val="FF0000"/>
                </a:solidFill>
                <a:effectLst/>
                <a:latin typeface="Times New Roman"/>
                <a:ea typeface="BiauKai"/>
                <a:cs typeface="Times New Roman"/>
              </a:rPr>
              <a:t>戰爭歷史實地考察</a:t>
            </a:r>
            <a:r>
              <a:rPr lang="zh-TW" altLang="zh-TW" sz="3600" b="1" dirty="0">
                <a:solidFill>
                  <a:srgbClr val="FF0000"/>
                </a:solidFill>
                <a:ea typeface="BiauKai"/>
                <a:cs typeface="Times New Roman"/>
              </a:rPr>
              <a:t>二</a:t>
            </a:r>
            <a:r>
              <a:rPr lang="en-US" altLang="zh-TW" sz="3600" dirty="0"/>
              <a:t> </a:t>
            </a:r>
            <a:r>
              <a:rPr lang="zh-CN" sz="2400" b="1" kern="1200" dirty="0" smtClean="0">
                <a:solidFill>
                  <a:srgbClr val="000000"/>
                </a:solidFill>
                <a:effectLst/>
                <a:latin typeface="Times New Roman"/>
                <a:ea typeface="Microsoft YaHei"/>
                <a:cs typeface="Times New Roman"/>
              </a:rPr>
              <a:t>：</a:t>
            </a:r>
            <a:r>
              <a:rPr lang="zh-TW" altLang="zh-TW" sz="2400" b="1" dirty="0">
                <a:solidFill>
                  <a:srgbClr val="548DD4"/>
                </a:solidFill>
                <a:cs typeface="Times New Roman"/>
              </a:rPr>
              <a:t>城門棱堡</a:t>
            </a:r>
            <a:r>
              <a:rPr lang="en-US" altLang="zh-TW" sz="2400" dirty="0"/>
              <a:t> </a:t>
            </a:r>
            <a:endParaRPr lang="zh-HK" sz="120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7945" y="1942049"/>
            <a:ext cx="4687707" cy="4450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TW" altLang="zh-TW" dirty="0" smtClean="0">
                <a:latin typeface="+mn-ea"/>
              </a:rPr>
              <a:t>次要考察點：</a:t>
            </a:r>
            <a:r>
              <a:rPr lang="zh-TW" altLang="zh-TW" dirty="0">
                <a:latin typeface="+mn-ea"/>
                <a:cs typeface="Times New Roman"/>
              </a:rPr>
              <a:t>城門棱堡的隧道網</a:t>
            </a:r>
            <a:endParaRPr lang="en-US" altLang="zh-TW" dirty="0">
              <a:latin typeface="+mn-ea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TW" altLang="zh-TW" dirty="0">
                <a:latin typeface="+mn-ea"/>
                <a:cs typeface="Times New Roman"/>
              </a:rPr>
              <a:t>建議結合教育局戰爭史教材之〈醉酒灣防線〉一起閱覽。</a:t>
            </a:r>
            <a:endParaRPr lang="en-US" altLang="zh-TW" dirty="0">
              <a:latin typeface="+mn-ea"/>
              <a:cs typeface="Times New Roman"/>
            </a:endParaRPr>
          </a:p>
          <a:p>
            <a:pPr>
              <a:lnSpc>
                <a:spcPct val="110000"/>
              </a:lnSpc>
            </a:pPr>
            <a:endParaRPr lang="zh-HK" altLang="zh-TW" dirty="0" smtClean="0"/>
          </a:p>
          <a:p>
            <a:pPr>
              <a:lnSpc>
                <a:spcPct val="110000"/>
              </a:lnSpc>
            </a:pPr>
            <a:r>
              <a:rPr lang="zh-TW" altLang="zh-TW" dirty="0" smtClean="0">
                <a:latin typeface="+mn-ea"/>
                <a:cs typeface="Times New Roman"/>
              </a:rPr>
              <a:t>交通</a:t>
            </a:r>
            <a:r>
              <a:rPr lang="zh-TW" altLang="zh-TW" dirty="0">
                <a:latin typeface="+mn-ea"/>
                <a:cs typeface="Times New Roman"/>
              </a:rPr>
              <a:t>：</a:t>
            </a:r>
            <a:endParaRPr lang="en-US" altLang="zh-TW" dirty="0">
              <a:latin typeface="+mn-ea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TW" altLang="zh-TW" dirty="0">
                <a:latin typeface="+mn-ea"/>
                <a:cs typeface="Times New Roman"/>
              </a:rPr>
              <a:t>公共交通：荃灣地鐵站轉乘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zh-TW" altLang="zh-TW" dirty="0">
                <a:latin typeface="+mn-ea"/>
                <a:cs typeface="Times New Roman"/>
              </a:rPr>
              <a:t>號專線小巴（兆和街</a:t>
            </a:r>
            <a:r>
              <a:rPr lang="en-US" altLang="zh-TW" dirty="0">
                <a:latin typeface="+mn-ea"/>
                <a:cs typeface="Times New Roman"/>
              </a:rPr>
              <a:t>/</a:t>
            </a:r>
            <a:r>
              <a:rPr lang="zh-TW" altLang="zh-TW" dirty="0">
                <a:latin typeface="+mn-ea"/>
                <a:cs typeface="Times New Roman"/>
              </a:rPr>
              <a:t>眾安街），在總站（達城門水塘西的菠蘿壩）下車，往燒烤場方向行。在燒烤場對面馬路，沿山坡小路（麥理浩徑）走</a:t>
            </a:r>
            <a:r>
              <a:rPr lang="en-US" altLang="zh-TW" dirty="0">
                <a:latin typeface="+mn-ea"/>
                <a:cs typeface="Times New Roman"/>
              </a:rPr>
              <a:t>5</a:t>
            </a:r>
            <a:r>
              <a:rPr lang="zh-TW" altLang="zh-TW" dirty="0">
                <a:latin typeface="+mn-ea"/>
                <a:cs typeface="Times New Roman"/>
              </a:rPr>
              <a:t>分鐘左右，便開始看到破毀的隧道，這個位置，大概便是當日機槍堡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402</a:t>
            </a:r>
            <a:r>
              <a:rPr lang="zh-TW" altLang="zh-TW" dirty="0">
                <a:latin typeface="+mn-ea"/>
                <a:cs typeface="Times New Roman"/>
              </a:rPr>
              <a:t>號（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PB402</a:t>
            </a:r>
            <a:r>
              <a:rPr lang="zh-TW" altLang="zh-TW" dirty="0">
                <a:latin typeface="+mn-ea"/>
                <a:cs typeface="Times New Roman"/>
              </a:rPr>
              <a:t>，已毀）的位置。</a:t>
            </a:r>
            <a:endParaRPr lang="en-US" altLang="zh-TW" dirty="0">
              <a:latin typeface="+mn-ea"/>
              <a:cs typeface="Times New Roman"/>
            </a:endParaRPr>
          </a:p>
          <a:p>
            <a:pPr>
              <a:lnSpc>
                <a:spcPct val="11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TW" altLang="zh-TW" dirty="0">
                <a:latin typeface="+mn-ea"/>
                <a:cs typeface="Times New Roman"/>
              </a:rPr>
              <a:t>包旅遊車：只能停在可風中學旁，須沿山路走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TW" altLang="zh-TW" dirty="0">
                <a:latin typeface="+mn-ea"/>
                <a:cs typeface="Times New Roman"/>
              </a:rPr>
              <a:t>分鐘左右，才到達菠蘿壩小巴站。</a:t>
            </a:r>
            <a:r>
              <a:rPr lang="en-US" altLang="zh-TW" dirty="0">
                <a:latin typeface="+mn-ea"/>
              </a:rPr>
              <a:t> </a:t>
            </a:r>
            <a:endParaRPr lang="zh-HK" altLang="zh-TW" dirty="0">
              <a:latin typeface="+mn-ea"/>
            </a:endParaRPr>
          </a:p>
        </p:txBody>
      </p:sp>
      <p:pic>
        <p:nvPicPr>
          <p:cNvPr id="6" name="圖片 5" descr="C:\Users\User\AppData\Local\Microsoft\Windows\Temporary Internet Files\Content.Word\P11103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025" y="2011529"/>
            <a:ext cx="2754630" cy="4114800"/>
          </a:xfrm>
          <a:prstGeom prst="rect">
            <a:avLst/>
          </a:prstGeom>
          <a:noFill/>
          <a:ln w="38100" cmpd="sng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5614963" y="6184833"/>
            <a:ext cx="3159075" cy="800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zh-TW" sz="1400" dirty="0">
                <a:effectLst/>
                <a:latin typeface="+mn-ea"/>
                <a:cs typeface="Times New Roman"/>
              </a:rPr>
              <a:t>圖一：燒烤場對面的麥理浩徑第六段，亦即通往城門棱堡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PB 402</a:t>
            </a:r>
            <a:r>
              <a:rPr lang="zh-TW" sz="1400" dirty="0">
                <a:effectLst/>
                <a:latin typeface="+mn-ea"/>
                <a:cs typeface="Times New Roman"/>
              </a:rPr>
              <a:t>的山路入口。</a:t>
            </a:r>
            <a:endParaRPr lang="en-US" sz="1400" dirty="0">
              <a:effectLst/>
              <a:latin typeface="+mn-ea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1400" dirty="0">
                <a:effectLst/>
                <a:latin typeface="+mn-ea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25" name="圖片 24" descr="C:\From Chu computer\Chinese History\2014-2015 teacher training\War History\resouces pack\2015-02-09\DSC013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59" y="3491164"/>
            <a:ext cx="4337220" cy="2889196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C:\From Chu computer\Chinese History\2014-2015 teacher training\War History\resouces pack\2015-02-09\DSC013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8" y="1208242"/>
            <a:ext cx="4347518" cy="2895854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5497" y="1220057"/>
            <a:ext cx="1107996" cy="330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zh-TW" altLang="zh-TW" dirty="0">
                <a:latin typeface="Times New Roman"/>
              </a:rPr>
              <a:t>其他隧道</a:t>
            </a:r>
            <a:endParaRPr lang="zh-HK" altLang="zh-TW" sz="1600" dirty="0">
              <a:latin typeface="Times New Roman"/>
            </a:endParaRPr>
          </a:p>
        </p:txBody>
      </p:sp>
      <p:pic>
        <p:nvPicPr>
          <p:cNvPr id="10" name="圖片 9" descr="C:\From Chu computer\Chinese History\2014-2015 teacher training\War History\resouces pack\2015-02-09\DSC014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4" y="1804475"/>
            <a:ext cx="2296086" cy="3446539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1" name="圖片 10" descr="C:\From Chu computer\Chinese History\2014-2015 teacher training\War History\resouces pack\2015-02-09\DSC014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40" y="1804476"/>
            <a:ext cx="2296078" cy="3446540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2" name="圖片 11" descr="C:\From Chu computer\Chinese History\2014-2015 teacher training\War History\resouces pack\2015-02-09\DSC014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65" y="1804476"/>
            <a:ext cx="2294021" cy="3443097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9" name="圖片 8" descr="C:\From Chu computer\Chinese History\2014-2015 teacher training\War History\resouces pack\2015-02-09\DSC014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37" y="1839278"/>
            <a:ext cx="2407412" cy="3613283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0" name="圖片 9" descr="C:\From Chu computer\Chinese History\2014-2015 teacher training\War History\resouces pack\2015-02-09\DSC013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40" y="1839278"/>
            <a:ext cx="2424732" cy="3639263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1799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8771" y="1431185"/>
            <a:ext cx="2856043" cy="4353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b="1" dirty="0">
                <a:latin typeface="Times New Roman"/>
                <a:cs typeface="Times New Roman"/>
              </a:rPr>
              <a:t>附錄：摩星嶺要塞</a:t>
            </a:r>
          </a:p>
          <a:p>
            <a:pPr>
              <a:lnSpc>
                <a:spcPct val="110000"/>
              </a:lnSpc>
            </a:pPr>
            <a:endParaRPr lang="en-US" altLang="zh-TW" dirty="0">
              <a:latin typeface="Times New Roman"/>
              <a:cs typeface="Times New Roman"/>
            </a:endParaRPr>
          </a:p>
          <a:p>
            <a:pPr algn="just">
              <a:lnSpc>
                <a:spcPct val="110000"/>
              </a:lnSpc>
            </a:pPr>
            <a:r>
              <a:rPr lang="zh-TW" altLang="en-US" dirty="0" smtClean="0">
                <a:latin typeface="Times New Roman"/>
                <a:cs typeface="Times New Roman"/>
              </a:rPr>
              <a:t>摩</a:t>
            </a:r>
            <a:r>
              <a:rPr lang="zh-TW" altLang="en-US" dirty="0">
                <a:latin typeface="Times New Roman"/>
                <a:cs typeface="Times New Roman"/>
              </a:rPr>
              <a:t>星嶺</a:t>
            </a:r>
            <a:r>
              <a:rPr lang="en-US" altLang="zh-TW" dirty="0">
                <a:latin typeface="Times New Roman"/>
                <a:cs typeface="Times New Roman"/>
              </a:rPr>
              <a:t>MOUNT DAVIS</a:t>
            </a:r>
            <a:r>
              <a:rPr lang="zh-TW" altLang="en-US" dirty="0">
                <a:latin typeface="Times New Roman"/>
                <a:cs typeface="Times New Roman"/>
              </a:rPr>
              <a:t>，位香港島西北部，高</a:t>
            </a:r>
            <a:r>
              <a:rPr lang="en-US" altLang="zh-TW" dirty="0">
                <a:latin typeface="Times New Roman"/>
                <a:cs typeface="Times New Roman"/>
              </a:rPr>
              <a:t>833</a:t>
            </a:r>
            <a:r>
              <a:rPr lang="zh-TW" altLang="en-US" dirty="0">
                <a:latin typeface="Times New Roman"/>
                <a:cs typeface="Times New Roman"/>
              </a:rPr>
              <a:t>公尺；其北面有昂船洲</a:t>
            </a:r>
            <a:r>
              <a:rPr lang="en-US" altLang="zh-TW" dirty="0">
                <a:latin typeface="Times New Roman"/>
                <a:cs typeface="Times New Roman"/>
              </a:rPr>
              <a:t>STONECUTTERS ISLAND</a:t>
            </a:r>
            <a:r>
              <a:rPr lang="zh-TW" altLang="en-US" dirty="0">
                <a:latin typeface="Times New Roman"/>
                <a:cs typeface="Times New Roman"/>
              </a:rPr>
              <a:t>，西北有青洲</a:t>
            </a:r>
            <a:r>
              <a:rPr lang="en-US" altLang="zh-TW" dirty="0">
                <a:latin typeface="Times New Roman"/>
                <a:cs typeface="Times New Roman"/>
              </a:rPr>
              <a:t>GREEN ISLAND</a:t>
            </a:r>
            <a:r>
              <a:rPr lang="zh-TW" altLang="en-US" dirty="0">
                <a:latin typeface="Times New Roman"/>
                <a:cs typeface="Times New Roman"/>
              </a:rPr>
              <a:t>，南面有南丫島</a:t>
            </a:r>
            <a:r>
              <a:rPr lang="en-US" altLang="zh-TW" dirty="0">
                <a:latin typeface="Times New Roman"/>
                <a:cs typeface="Times New Roman"/>
              </a:rPr>
              <a:t>LAMMA ISLAND</a:t>
            </a:r>
            <a:r>
              <a:rPr lang="zh-TW" altLang="en-US" dirty="0">
                <a:latin typeface="Times New Roman"/>
                <a:cs typeface="Times New Roman"/>
              </a:rPr>
              <a:t>。</a:t>
            </a:r>
            <a:r>
              <a:rPr lang="en-US" altLang="zh-TW" dirty="0">
                <a:latin typeface="Times New Roman"/>
                <a:cs typeface="Times New Roman"/>
              </a:rPr>
              <a:t>1900</a:t>
            </a:r>
            <a:r>
              <a:rPr lang="zh-TW" altLang="en-US" dirty="0">
                <a:latin typeface="Times New Roman"/>
                <a:cs typeface="Times New Roman"/>
              </a:rPr>
              <a:t>年，以該處為可俯瞰香港西部各主要水道，形勢險要，遂於西北面海山麓，建築軍事設施，以作防禦。</a:t>
            </a:r>
            <a:endParaRPr lang="zh-HK" altLang="zh-TW" kern="100" dirty="0">
              <a:latin typeface="Times New Roman"/>
              <a:cs typeface="Times New Roman"/>
            </a:endParaRPr>
          </a:p>
        </p:txBody>
      </p:sp>
      <p:pic>
        <p:nvPicPr>
          <p:cNvPr id="11" name="圖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46" y="1502230"/>
            <a:ext cx="5274310" cy="3950970"/>
          </a:xfrm>
          <a:prstGeom prst="rect">
            <a:avLst/>
          </a:prstGeom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1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1" name="圖片 10" descr="C:\From Chu computer\Chinese History\2014-2015 teacher training\War History\resouces pack\2015-02-09\DSC014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5" y="1208241"/>
            <a:ext cx="2289175" cy="3432810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3" name="矩形 2"/>
          <p:cNvSpPr/>
          <p:nvPr/>
        </p:nvSpPr>
        <p:spPr>
          <a:xfrm>
            <a:off x="700975" y="4842831"/>
            <a:ext cx="2354056" cy="52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prstClr val="black"/>
                </a:solidFill>
                <a:latin typeface="Helvetica"/>
              </a:rPr>
              <a:t>政府豎立有關摩星嶺炮台資料的告示牌</a:t>
            </a:r>
            <a:endParaRPr lang="zh-TW" altLang="en-US" sz="1400" dirty="0"/>
          </a:p>
        </p:txBody>
      </p:sp>
      <p:sp>
        <p:nvSpPr>
          <p:cNvPr id="5" name="矩形 4"/>
          <p:cNvSpPr/>
          <p:nvPr/>
        </p:nvSpPr>
        <p:spPr>
          <a:xfrm>
            <a:off x="3360589" y="1211732"/>
            <a:ext cx="4969697" cy="4658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TW" altLang="en-US" dirty="0">
                <a:latin typeface="Times New Roman"/>
                <a:cs typeface="Times New Roman"/>
              </a:rPr>
              <a:t>該要塞由營房、炮臺、指揮總部、及多座瞭望台組成。</a:t>
            </a:r>
            <a:r>
              <a:rPr lang="en-US" altLang="zh-TW" dirty="0">
                <a:latin typeface="Times New Roman"/>
                <a:cs typeface="Times New Roman"/>
              </a:rPr>
              <a:t>1900</a:t>
            </a:r>
            <a:r>
              <a:rPr lang="zh-TW" altLang="en-US" dirty="0">
                <a:latin typeface="Times New Roman"/>
                <a:cs typeface="Times New Roman"/>
              </a:rPr>
              <a:t>年倡建，首建五座炮位：西炮位於</a:t>
            </a:r>
            <a:r>
              <a:rPr lang="en-US" altLang="zh-TW" dirty="0">
                <a:latin typeface="Times New Roman"/>
                <a:cs typeface="Times New Roman"/>
              </a:rPr>
              <a:t>1910</a:t>
            </a:r>
            <a:r>
              <a:rPr lang="zh-TW" altLang="en-US" dirty="0">
                <a:latin typeface="Times New Roman"/>
                <a:cs typeface="Times New Roman"/>
              </a:rPr>
              <a:t>年</a:t>
            </a:r>
            <a:r>
              <a:rPr lang="en-US" altLang="zh-TW" dirty="0">
                <a:latin typeface="Times New Roman"/>
                <a:cs typeface="Times New Roman"/>
              </a:rPr>
              <a:t>7</a:t>
            </a:r>
            <a:r>
              <a:rPr lang="zh-TW" altLang="en-US" dirty="0">
                <a:latin typeface="Times New Roman"/>
                <a:cs typeface="Times New Roman"/>
              </a:rPr>
              <a:t>月建成，中央三炮位於</a:t>
            </a:r>
            <a:r>
              <a:rPr lang="en-US" altLang="zh-TW" dirty="0">
                <a:latin typeface="Times New Roman"/>
                <a:cs typeface="Times New Roman"/>
              </a:rPr>
              <a:t>11</a:t>
            </a:r>
            <a:r>
              <a:rPr lang="zh-TW" altLang="en-US" dirty="0">
                <a:latin typeface="Times New Roman"/>
                <a:cs typeface="Times New Roman"/>
              </a:rPr>
              <a:t>月落成，至東炮位則於翌年八月始竣工；要塞於</a:t>
            </a:r>
            <a:r>
              <a:rPr lang="en-US" altLang="zh-TW" dirty="0">
                <a:latin typeface="Times New Roman"/>
                <a:cs typeface="Times New Roman"/>
              </a:rPr>
              <a:t>1912</a:t>
            </a:r>
            <a:r>
              <a:rPr lang="zh-TW" altLang="en-US" dirty="0">
                <a:latin typeface="Times New Roman"/>
                <a:cs typeface="Times New Roman"/>
              </a:rPr>
              <a:t>年始全部建成。其初，該要塞裝置</a:t>
            </a:r>
            <a:r>
              <a:rPr lang="en-US" altLang="zh-TW" dirty="0">
                <a:latin typeface="Times New Roman"/>
                <a:cs typeface="Times New Roman"/>
              </a:rPr>
              <a:t>9.2</a:t>
            </a:r>
            <a:r>
              <a:rPr lang="zh-TW" altLang="en-US" dirty="0">
                <a:latin typeface="Times New Roman"/>
                <a:cs typeface="Times New Roman"/>
              </a:rPr>
              <a:t>吋炮五門，火力為本港各要塞炮臺之冠。</a:t>
            </a:r>
            <a:r>
              <a:rPr lang="en-US" altLang="zh-TW" dirty="0">
                <a:latin typeface="Times New Roman"/>
                <a:cs typeface="Times New Roman"/>
              </a:rPr>
              <a:t>1935</a:t>
            </a:r>
            <a:r>
              <a:rPr lang="zh-TW" altLang="en-US" dirty="0">
                <a:latin typeface="Times New Roman"/>
                <a:cs typeface="Times New Roman"/>
              </a:rPr>
              <a:t>年，該要塞只置</a:t>
            </a:r>
            <a:r>
              <a:rPr lang="en-US" altLang="zh-TW" dirty="0">
                <a:latin typeface="Times New Roman"/>
                <a:cs typeface="Times New Roman"/>
              </a:rPr>
              <a:t>9.2</a:t>
            </a:r>
            <a:r>
              <a:rPr lang="zh-TW" altLang="en-US" dirty="0">
                <a:latin typeface="Times New Roman"/>
                <a:cs typeface="Times New Roman"/>
              </a:rPr>
              <a:t>吋三門，餘兩炮位空置。</a:t>
            </a:r>
          </a:p>
          <a:p>
            <a:pPr algn="just">
              <a:lnSpc>
                <a:spcPct val="110000"/>
              </a:lnSpc>
            </a:pPr>
            <a:endParaRPr lang="zh-TW" altLang="en-US" dirty="0">
              <a:latin typeface="Times New Roman"/>
              <a:cs typeface="Times New Roman"/>
            </a:endParaRPr>
          </a:p>
          <a:p>
            <a:pPr algn="just">
              <a:lnSpc>
                <a:spcPct val="110000"/>
              </a:lnSpc>
            </a:pPr>
            <a:r>
              <a:rPr lang="en-US" altLang="zh-TW" dirty="0">
                <a:latin typeface="Times New Roman"/>
                <a:cs typeface="Times New Roman"/>
              </a:rPr>
              <a:t>1941</a:t>
            </a:r>
            <a:r>
              <a:rPr lang="zh-TW" altLang="en-US" dirty="0">
                <a:latin typeface="Times New Roman"/>
                <a:cs typeface="Times New Roman"/>
              </a:rPr>
              <a:t>年日軍犯港，該要塞之大炮，曾為支援港島東部及中部之主要火力。</a:t>
            </a:r>
            <a:r>
              <a:rPr lang="en-US" altLang="zh-TW" dirty="0">
                <a:latin typeface="Times New Roman"/>
                <a:cs typeface="Times New Roman"/>
              </a:rPr>
              <a:t>12</a:t>
            </a:r>
            <a:r>
              <a:rPr lang="zh-TW" altLang="en-US" dirty="0">
                <a:latin typeface="Times New Roman"/>
                <a:cs typeface="Times New Roman"/>
              </a:rPr>
              <a:t>月</a:t>
            </a:r>
            <a:r>
              <a:rPr lang="en-US" altLang="zh-TW" dirty="0">
                <a:latin typeface="Times New Roman"/>
                <a:cs typeface="Times New Roman"/>
              </a:rPr>
              <a:t>14</a:t>
            </a:r>
            <a:r>
              <a:rPr lang="zh-TW" altLang="en-US" dirty="0">
                <a:latin typeface="Times New Roman"/>
                <a:cs typeface="Times New Roman"/>
              </a:rPr>
              <a:t>日，山頂一炮為日軍炸毀；</a:t>
            </a:r>
            <a:r>
              <a:rPr lang="en-US" altLang="zh-TW" dirty="0">
                <a:latin typeface="Times New Roman"/>
                <a:cs typeface="Times New Roman"/>
              </a:rPr>
              <a:t>16</a:t>
            </a:r>
            <a:r>
              <a:rPr lang="zh-TW" altLang="en-US" dirty="0">
                <a:latin typeface="Times New Roman"/>
                <a:cs typeface="Times New Roman"/>
              </a:rPr>
              <a:t>日，山頂之指揮總部，亦為日軍炸毀。其後，於</a:t>
            </a:r>
            <a:r>
              <a:rPr lang="en-US" altLang="zh-TW" dirty="0">
                <a:latin typeface="Times New Roman"/>
                <a:cs typeface="Times New Roman"/>
              </a:rPr>
              <a:t>25</a:t>
            </a:r>
            <a:r>
              <a:rPr lang="zh-TW" altLang="en-US" dirty="0">
                <a:latin typeface="Times New Roman"/>
                <a:cs typeface="Times New Roman"/>
              </a:rPr>
              <a:t>日，守軍將所餘之設施炸毀後，始將該要塞放棄；戰後無重修。近年部份地區改作青年旅舍，供人住宿，各炮位及殘餘之兵房，亦供遊人憑弔。</a:t>
            </a:r>
          </a:p>
        </p:txBody>
      </p:sp>
    </p:spTree>
    <p:extLst>
      <p:ext uri="{BB962C8B-B14F-4D97-AF65-F5344CB8AC3E}">
        <p14:creationId xmlns:p14="http://schemas.microsoft.com/office/powerpoint/2010/main" val="17243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0795" y="1415497"/>
            <a:ext cx="7722778" cy="3134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TW" altLang="en-US" dirty="0">
                <a:solidFill>
                  <a:prstClr val="black"/>
                </a:solidFill>
                <a:latin typeface="Helvetica"/>
              </a:rPr>
              <a:t>該要塞位香港島西部之摩星嶺上，自域多利道，轉入摩星嶺徑，登山前行，可達一炮位，其旁有隱蔽哨站，現為人佔住，背後山坡有一射擊校正站；前行不久，抵另一炮位，背後有一兵房，保存良好；再前行，抵青年旅舍。旅舍前為兵房及倉庫，建築甚堅，可抗轟炸；其頂部有兩炮位，其一頗破落，另一則於二次大戰時被毀，今已改建貯水庫。</a:t>
            </a:r>
          </a:p>
          <a:p>
            <a:pPr algn="just">
              <a:lnSpc>
                <a:spcPct val="110000"/>
              </a:lnSpc>
            </a:pPr>
            <a:endParaRPr lang="zh-TW" altLang="en-US" dirty="0">
              <a:solidFill>
                <a:prstClr val="black"/>
              </a:solidFill>
              <a:latin typeface="Helvetica"/>
            </a:endParaRPr>
          </a:p>
          <a:p>
            <a:pPr algn="just">
              <a:lnSpc>
                <a:spcPct val="110000"/>
              </a:lnSpc>
            </a:pPr>
            <a:r>
              <a:rPr lang="zh-TW" altLang="en-US" dirty="0">
                <a:solidFill>
                  <a:prstClr val="black"/>
                </a:solidFill>
                <a:latin typeface="Helvetica"/>
              </a:rPr>
              <a:t>自旅舍旁斜路登山，頂為一平地，面海處有一炮位，其旁建有微波發射站；炮位不遠處，為一荒廢地域，近看隱約可辨前時之兵房遺址，此蓋二次大戰時該要塞之總部所在，惜已被炸毀，只餘殘蹟可睹。前行不遠仍存兵房及哨站多座，及兩座瞭望站，其頂部已毀；面前建有護牆，以作保護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89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圖片 4" descr="C:\From Chu computer\Chinese History\2014-2015 teacher training\War History\resouces pack\2015-02-09\DSC014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8" y="1332569"/>
            <a:ext cx="2781300" cy="4170045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508198" y="5686484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prstClr val="black"/>
                </a:solidFill>
                <a:latin typeface="Helvetica"/>
              </a:rPr>
              <a:t>廢置的兵房及前面的護牆</a:t>
            </a:r>
            <a:endParaRPr lang="zh-TW" altLang="en-US" sz="1400" dirty="0"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47088" y="1110153"/>
            <a:ext cx="5076269" cy="5493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b="1" u="sng" kern="100" dirty="0">
                <a:latin typeface="Times New Roman"/>
                <a:ea typeface="SimSun"/>
              </a:rPr>
              <a:t>9.2 inch Mark X gun</a:t>
            </a:r>
            <a:r>
              <a:rPr lang="zh-CN" altLang="zh-TW" b="1" u="sng" kern="100" dirty="0">
                <a:latin typeface="Times New Roman"/>
                <a:ea typeface="SimSun"/>
                <a:cs typeface="Times New Roman"/>
              </a:rPr>
              <a:t>：</a:t>
            </a:r>
            <a:endParaRPr lang="zh-HK" altLang="zh-TW" sz="1100" kern="100" dirty="0">
              <a:latin typeface="Courier New"/>
            </a:endParaRPr>
          </a:p>
          <a:p>
            <a:pPr algn="just">
              <a:spcAft>
                <a:spcPts val="0"/>
              </a:spcAft>
            </a:pPr>
            <a:r>
              <a:rPr lang="en-US" altLang="zh-TW" kern="100" dirty="0">
                <a:latin typeface="Times New Roman"/>
              </a:rPr>
              <a:t>1906</a:t>
            </a:r>
            <a:r>
              <a:rPr lang="zh-TW" altLang="zh-TW" kern="100" dirty="0">
                <a:latin typeface="Times New Roman"/>
                <a:cs typeface="Times New Roman"/>
              </a:rPr>
              <a:t>年，軍官</a:t>
            </a:r>
            <a:r>
              <a:rPr lang="en-US" altLang="zh-TW" kern="100" dirty="0">
                <a:latin typeface="Times New Roman"/>
              </a:rPr>
              <a:t>John Owen</a:t>
            </a:r>
            <a:r>
              <a:rPr lang="zh-TW" altLang="zh-TW" kern="100" dirty="0">
                <a:latin typeface="Times New Roman"/>
                <a:cs typeface="Times New Roman"/>
              </a:rPr>
              <a:t>受命位於倫敦的英國陸軍部（</a:t>
            </a:r>
            <a:r>
              <a:rPr lang="en-US" altLang="zh-TW" kern="100" dirty="0">
                <a:latin typeface="Times New Roman"/>
              </a:rPr>
              <a:t>War Office)</a:t>
            </a:r>
            <a:r>
              <a:rPr lang="zh-TW" altLang="zh-TW" kern="100" dirty="0">
                <a:latin typeface="Times New Roman"/>
                <a:cs typeface="Times New Roman"/>
              </a:rPr>
              <a:t>委派，率領代表團考察英國的海外屬土的防衛情況。</a:t>
            </a:r>
            <a:r>
              <a:rPr lang="en-US" altLang="zh-TW" kern="100" dirty="0">
                <a:latin typeface="Times New Roman"/>
              </a:rPr>
              <a:t>10</a:t>
            </a:r>
            <a:r>
              <a:rPr lang="zh-TW" altLang="zh-TW" kern="100" dirty="0">
                <a:latin typeface="Times New Roman"/>
                <a:cs typeface="Times New Roman"/>
              </a:rPr>
              <a:t>月</a:t>
            </a:r>
            <a:r>
              <a:rPr lang="en-US" altLang="zh-TW" kern="100" dirty="0">
                <a:latin typeface="Times New Roman"/>
              </a:rPr>
              <a:t>6</a:t>
            </a:r>
            <a:r>
              <a:rPr lang="zh-TW" altLang="zh-TW" kern="100" dirty="0">
                <a:latin typeface="Times New Roman"/>
                <a:cs typeface="Times New Roman"/>
              </a:rPr>
              <a:t>日，代表團發表關於香港防衛的顧問報告。</a:t>
            </a:r>
            <a:endParaRPr lang="zh-HK" altLang="zh-TW" sz="1100" kern="100" dirty="0">
              <a:latin typeface="Courier New"/>
            </a:endParaRPr>
          </a:p>
          <a:p>
            <a:pPr algn="just">
              <a:spcAft>
                <a:spcPts val="0"/>
              </a:spcAft>
            </a:pPr>
            <a:r>
              <a:rPr lang="en-US" altLang="zh-TW" kern="100" dirty="0">
                <a:latin typeface="Times New Roman"/>
              </a:rPr>
              <a:t> </a:t>
            </a:r>
            <a:endParaRPr lang="zh-HK" altLang="zh-TW" sz="1100" kern="100" dirty="0">
              <a:latin typeface="Courier New"/>
            </a:endParaRPr>
          </a:p>
          <a:p>
            <a:pPr algn="just">
              <a:spcAft>
                <a:spcPts val="0"/>
              </a:spcAft>
            </a:pPr>
            <a:r>
              <a:rPr lang="zh-TW" altLang="zh-TW" kern="100" dirty="0">
                <a:latin typeface="Times New Roman"/>
                <a:cs typeface="Times New Roman"/>
              </a:rPr>
              <a:t>報告指出香港屬遠東主要海軍基地和商業港口，因此一旦發生戰爭，必然受到敵方戰艦的甲級攻擊</a:t>
            </a:r>
            <a:r>
              <a:rPr lang="en-US" altLang="zh-TW" kern="100" dirty="0">
                <a:latin typeface="Times New Roman"/>
              </a:rPr>
              <a:t>(Class A attack)</a:t>
            </a:r>
            <a:r>
              <a:rPr lang="zh-TW" altLang="zh-TW" kern="100" dirty="0">
                <a:latin typeface="Times New Roman"/>
                <a:cs typeface="Times New Roman"/>
              </a:rPr>
              <a:t>。代表團發現當時香港的岸防，主要是針對已經迫近維多利亞港的船艦，卻沒有能力應付來自遠程的炮擊。由於北面靠近九龍半島，因此顧問報告相信遠程炮擊有可能將來自東、南、西三面。</a:t>
            </a:r>
            <a:endParaRPr lang="zh-HK" altLang="zh-TW" sz="1100" kern="100" dirty="0">
              <a:latin typeface="Courier New"/>
            </a:endParaRPr>
          </a:p>
          <a:p>
            <a:pPr indent="330200" algn="just">
              <a:spcAft>
                <a:spcPts val="0"/>
              </a:spcAft>
            </a:pPr>
            <a:r>
              <a:rPr lang="en-US" altLang="zh-TW" kern="100" dirty="0">
                <a:latin typeface="Times New Roman"/>
              </a:rPr>
              <a:t> </a:t>
            </a:r>
            <a:endParaRPr lang="zh-HK" altLang="zh-TW" sz="1100" kern="100" dirty="0">
              <a:latin typeface="Courier New"/>
            </a:endParaRPr>
          </a:p>
          <a:p>
            <a:pPr algn="just"/>
            <a:r>
              <a:rPr lang="zh-CN" altLang="zh-TW" dirty="0">
                <a:latin typeface="Times New Roman"/>
                <a:ea typeface="新細明體"/>
                <a:cs typeface="Times New Roman"/>
              </a:rPr>
              <a:t>報告建議加強遠程防衛，其中一項便是在位於港島西端的摩星嶺的山頂，架設</a:t>
            </a:r>
            <a:r>
              <a:rPr lang="en-US" altLang="zh-TW" dirty="0">
                <a:latin typeface="Times New Roman"/>
              </a:rPr>
              <a:t>5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支英國</a:t>
            </a:r>
            <a:r>
              <a:rPr lang="en-US" altLang="zh-TW" dirty="0">
                <a:latin typeface="Times New Roman"/>
              </a:rPr>
              <a:t>9.2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吋口徑十型大炮（</a:t>
            </a:r>
            <a:r>
              <a:rPr lang="en-US" altLang="zh-TW" dirty="0">
                <a:latin typeface="Times New Roman"/>
              </a:rPr>
              <a:t>9.2 inch Mark X gun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），配用專為此設計的五型炮座（</a:t>
            </a:r>
            <a:r>
              <a:rPr lang="en-US" altLang="zh-TW" dirty="0">
                <a:latin typeface="Times New Roman"/>
              </a:rPr>
              <a:t>Mark V Barbette mount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），主導大炮的提升和轉向幅度。</a:t>
            </a:r>
            <a:r>
              <a:rPr lang="zh-HK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968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1" name="圖片 10" descr="C:\From Chu computer\Chinese History\2014-2015 teacher training\War History\resouces pack\2015-02-09\DSC014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63" y="3536445"/>
            <a:ext cx="4368645" cy="2912935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C:\From Chu computer\Chinese History\2014-2015 teacher training\War History\resouces pack\2015-02-09\DSC014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3" y="1279286"/>
            <a:ext cx="4247872" cy="2832406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636853" y="423895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kern="100" dirty="0">
                <a:latin typeface="Courier New"/>
              </a:rPr>
              <a:t>其中一座</a:t>
            </a:r>
            <a:r>
              <a:rPr lang="zh-CN" altLang="zh-TW" kern="100" dirty="0">
                <a:latin typeface="Times New Roman"/>
                <a:ea typeface="新細明體"/>
                <a:cs typeface="Times New Roman"/>
              </a:rPr>
              <a:t>炮</a:t>
            </a:r>
            <a:r>
              <a:rPr lang="zh-TW" altLang="zh-TW" kern="100" dirty="0">
                <a:latin typeface="Times New Roman"/>
                <a:cs typeface="Times New Roman"/>
              </a:rPr>
              <a:t>臺</a:t>
            </a:r>
            <a:r>
              <a:rPr lang="zh-TW" altLang="zh-TW" kern="100" dirty="0">
                <a:latin typeface="Courier New"/>
              </a:rPr>
              <a:t>的遺址</a:t>
            </a:r>
            <a:endParaRPr lang="zh-HK" altLang="zh-TW" sz="1100" kern="100" dirty="0">
              <a:latin typeface="Courier New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66963" y="305966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kern="100" dirty="0">
                <a:latin typeface="+mn-ea"/>
              </a:rPr>
              <a:t>另外一處</a:t>
            </a:r>
            <a:r>
              <a:rPr lang="zh-CN" altLang="zh-TW" kern="100" dirty="0">
                <a:latin typeface="+mn-ea"/>
                <a:cs typeface="Times New Roman"/>
              </a:rPr>
              <a:t>炮</a:t>
            </a:r>
            <a:r>
              <a:rPr lang="zh-TW" altLang="zh-TW" kern="100" dirty="0">
                <a:latin typeface="+mn-ea"/>
                <a:cs typeface="Times New Roman"/>
              </a:rPr>
              <a:t>臺</a:t>
            </a:r>
            <a:r>
              <a:rPr lang="zh-TW" altLang="zh-TW" kern="100" dirty="0">
                <a:latin typeface="+mn-ea"/>
              </a:rPr>
              <a:t>遺址</a:t>
            </a:r>
            <a:endParaRPr lang="zh-HK" altLang="zh-TW" sz="1100" kern="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87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cxnSp>
        <p:nvCxnSpPr>
          <p:cNvPr id="24" name="Straight Arrow Connector 21"/>
          <p:cNvCxnSpPr/>
          <p:nvPr/>
        </p:nvCxnSpPr>
        <p:spPr>
          <a:xfrm>
            <a:off x="5382820" y="7601824"/>
            <a:ext cx="810493" cy="0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 descr="C:\Users\User\AppData\Local\Microsoft\Windows\Temporary Internet Files\Content.Word\扫描02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4" y="1474170"/>
            <a:ext cx="7979845" cy="444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436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4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aphicFrame>
        <p:nvGraphicFramePr>
          <p:cNvPr id="17" name="物件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960095"/>
              </p:ext>
            </p:extLst>
          </p:nvPr>
        </p:nvGraphicFramePr>
        <p:xfrm>
          <a:off x="1199522" y="1526173"/>
          <a:ext cx="6677839" cy="405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文件" r:id="rId5" imgW="5422900" imgH="3289300" progId="Word.Document.12">
                  <p:embed/>
                </p:oleObj>
              </mc:Choice>
              <mc:Fallback>
                <p:oleObj name="文件" r:id="rId5" imgW="5422900" imgH="3289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9522" y="1526173"/>
                        <a:ext cx="6677839" cy="4050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1199521" y="5329556"/>
            <a:ext cx="6677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1400" kern="100" dirty="0">
                <a:latin typeface="Times New Roman"/>
                <a:ea typeface="SimSun"/>
              </a:rPr>
              <a:t>Source: Terry Gander, "Twentieth Century British Coast </a:t>
            </a:r>
            <a:r>
              <a:rPr lang="en-US" altLang="zh-TW" sz="1400" kern="100" dirty="0" err="1">
                <a:latin typeface="Times New Roman"/>
                <a:ea typeface="SimSun"/>
              </a:rPr>
              <a:t>Defence</a:t>
            </a:r>
            <a:r>
              <a:rPr lang="en-US" altLang="zh-TW" sz="1400" kern="100" dirty="0">
                <a:latin typeface="Times New Roman"/>
                <a:ea typeface="SimSun"/>
              </a:rPr>
              <a:t> Guns," </a:t>
            </a:r>
            <a:r>
              <a:rPr lang="en-US" altLang="zh-TW" sz="1400" kern="100" dirty="0" err="1">
                <a:latin typeface="Times New Roman"/>
                <a:ea typeface="SimSun"/>
              </a:rPr>
              <a:t>Fortlet</a:t>
            </a:r>
            <a:r>
              <a:rPr lang="en-US" altLang="zh-TW" sz="1400" kern="100" dirty="0">
                <a:latin typeface="Times New Roman"/>
                <a:ea typeface="SimSun"/>
              </a:rPr>
              <a:t>, number 2, 2011, p. 7.</a:t>
            </a:r>
            <a:endParaRPr lang="zh-HK" altLang="zh-TW" sz="1400" kern="100" dirty="0">
              <a:latin typeface="Courier New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9522" y="6036415"/>
            <a:ext cx="6677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TW" dirty="0">
                <a:latin typeface="Times New Roman"/>
                <a:ea typeface="新細明體"/>
                <a:cs typeface="Times New Roman"/>
              </a:rPr>
              <a:t>摩星嶺連炮臺的要塞在</a:t>
            </a:r>
            <a:r>
              <a:rPr lang="en-US" altLang="zh-TW" dirty="0">
                <a:latin typeface="Times New Roman"/>
              </a:rPr>
              <a:t>1909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年開始籌建，到</a:t>
            </a:r>
            <a:r>
              <a:rPr lang="en-US" altLang="zh-TW" dirty="0">
                <a:latin typeface="Times New Roman"/>
              </a:rPr>
              <a:t>1912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年完成。</a:t>
            </a:r>
            <a:r>
              <a:rPr lang="zh-HK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28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76" y="0"/>
            <a:ext cx="5384701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矩形 1"/>
          <p:cNvSpPr/>
          <p:nvPr/>
        </p:nvSpPr>
        <p:spPr>
          <a:xfrm>
            <a:off x="393462" y="2335963"/>
            <a:ext cx="2492990" cy="37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TW" altLang="zh-TW" b="1" dirty="0">
                <a:latin typeface="+mn-ea"/>
                <a:cs typeface="Times New Roman"/>
              </a:rPr>
              <a:t>城門棱</a:t>
            </a:r>
            <a:r>
              <a:rPr lang="zh-TW" altLang="zh-TW" b="1" dirty="0" smtClean="0">
                <a:latin typeface="+mn-ea"/>
                <a:cs typeface="Times New Roman"/>
              </a:rPr>
              <a:t>堡隧道網</a:t>
            </a:r>
            <a:r>
              <a:rPr lang="zh-TW" altLang="en-US" b="1" dirty="0" smtClean="0">
                <a:latin typeface="+mn-ea"/>
                <a:cs typeface="Times New Roman"/>
              </a:rPr>
              <a:t>平面圖</a:t>
            </a:r>
            <a:endParaRPr lang="en-US" altLang="zh-TW" b="1" dirty="0">
              <a:latin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82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4110" y="-707236"/>
            <a:ext cx="4580255" cy="841121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3560699" y="5791977"/>
            <a:ext cx="1874413" cy="338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spcAft>
                <a:spcPts val="0"/>
              </a:spcAft>
            </a:pPr>
            <a:r>
              <a:rPr lang="zh-TW" sz="1600" kern="100">
                <a:effectLst/>
                <a:latin typeface="Courier New"/>
                <a:ea typeface="新細明體"/>
              </a:rPr>
              <a:t>摩星嶺大炮分佈圖</a:t>
            </a:r>
            <a:endParaRPr lang="zh-HK" sz="1600" kern="100">
              <a:effectLst/>
              <a:latin typeface="Courier New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164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70" y="3802133"/>
            <a:ext cx="5270500" cy="269938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1" y="642792"/>
            <a:ext cx="5270500" cy="345884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5808824" y="1889200"/>
            <a:ext cx="2610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TW" dirty="0">
                <a:latin typeface="Times New Roman"/>
                <a:ea typeface="新細明體"/>
              </a:rPr>
              <a:t>圖中顯示興建中的</a:t>
            </a:r>
            <a:r>
              <a:rPr lang="en-US" altLang="zh-TW" dirty="0">
                <a:latin typeface="Times New Roman"/>
              </a:rPr>
              <a:t>3</a:t>
            </a:r>
            <a:r>
              <a:rPr lang="zh-CN" altLang="zh-TW" dirty="0">
                <a:latin typeface="Times New Roman"/>
                <a:ea typeface="新細明體"/>
              </a:rPr>
              <a:t>號和</a:t>
            </a:r>
            <a:r>
              <a:rPr lang="en-US" altLang="zh-TW" dirty="0">
                <a:latin typeface="Times New Roman"/>
              </a:rPr>
              <a:t>4</a:t>
            </a:r>
            <a:r>
              <a:rPr lang="zh-CN" altLang="zh-TW" dirty="0">
                <a:latin typeface="Times New Roman"/>
                <a:ea typeface="新細明體"/>
              </a:rPr>
              <a:t>號炮臺，位於現時的青年旅社前面。</a:t>
            </a:r>
            <a:endParaRPr lang="zh-HK" altLang="zh-TW" sz="1600" dirty="0">
              <a:latin typeface="Times New Roman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82232" y="5979075"/>
            <a:ext cx="261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TW" dirty="0">
                <a:latin typeface="Times New Roman"/>
                <a:ea typeface="新細明體"/>
              </a:rPr>
              <a:t>圖中顯示建成後的第</a:t>
            </a:r>
            <a:r>
              <a:rPr lang="en-US" altLang="zh-TW" dirty="0">
                <a:latin typeface="Times New Roman"/>
              </a:rPr>
              <a:t>3</a:t>
            </a:r>
            <a:r>
              <a:rPr lang="zh-CN" altLang="zh-TW" dirty="0">
                <a:latin typeface="Times New Roman"/>
                <a:ea typeface="新細明體"/>
              </a:rPr>
              <a:t>和第</a:t>
            </a:r>
            <a:r>
              <a:rPr lang="en-US" altLang="zh-TW" dirty="0">
                <a:latin typeface="Times New Roman"/>
              </a:rPr>
              <a:t>4</a:t>
            </a:r>
            <a:r>
              <a:rPr lang="zh-CN" altLang="zh-TW" dirty="0">
                <a:latin typeface="Times New Roman"/>
                <a:ea typeface="新細明體"/>
              </a:rPr>
              <a:t>號炮</a:t>
            </a:r>
            <a:r>
              <a:rPr lang="zh-CN" altLang="zh-TW" dirty="0" smtClean="0">
                <a:latin typeface="Times New Roman"/>
                <a:ea typeface="新細明體"/>
              </a:rPr>
              <a:t>臺</a:t>
            </a:r>
            <a:endParaRPr lang="zh-HK" altLang="zh-TW" sz="16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07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74" y="295322"/>
            <a:ext cx="5270500" cy="319468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6" descr="G:\2014 War History for China\醉酒灣防線\Guns and Gunners\扫描0219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998" y="2425457"/>
            <a:ext cx="3889292" cy="4148482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349622" y="1391233"/>
            <a:ext cx="2203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TW" dirty="0">
                <a:latin typeface="Times New Roman"/>
                <a:ea typeface="新細明體"/>
              </a:rPr>
              <a:t>圖中顯示摩星嶺的最高炮臺（</a:t>
            </a:r>
            <a:r>
              <a:rPr lang="en-US" altLang="zh-TW" dirty="0">
                <a:latin typeface="Times New Roman"/>
              </a:rPr>
              <a:t>5</a:t>
            </a:r>
            <a:r>
              <a:rPr lang="zh-CN" altLang="zh-TW" dirty="0">
                <a:latin typeface="Times New Roman"/>
                <a:ea typeface="新細明體"/>
              </a:rPr>
              <a:t>號）</a:t>
            </a:r>
            <a:endParaRPr lang="zh-HK" altLang="zh-TW" sz="1600" dirty="0">
              <a:latin typeface="Times New Roman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52940" y="5650609"/>
            <a:ext cx="3948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TW" dirty="0">
                <a:latin typeface="Times New Roman"/>
                <a:ea typeface="新細明體"/>
              </a:rPr>
              <a:t>圖示</a:t>
            </a:r>
            <a:r>
              <a:rPr lang="en-US" altLang="zh-TW" dirty="0">
                <a:latin typeface="Times New Roman"/>
              </a:rPr>
              <a:t>1938</a:t>
            </a:r>
            <a:r>
              <a:rPr lang="zh-CN" altLang="zh-TW" dirty="0">
                <a:latin typeface="Times New Roman"/>
                <a:ea typeface="新細明體"/>
              </a:rPr>
              <a:t>年的香港大炮所能攻擊的範圍，而摩星嶺</a:t>
            </a:r>
            <a:r>
              <a:rPr lang="en-US" altLang="zh-TW" dirty="0">
                <a:latin typeface="Times New Roman"/>
              </a:rPr>
              <a:t>(Mount Davis) </a:t>
            </a:r>
            <a:r>
              <a:rPr lang="zh-CN" altLang="zh-TW" dirty="0">
                <a:latin typeface="Times New Roman"/>
                <a:ea typeface="新細明體"/>
              </a:rPr>
              <a:t>炮臺發揮了重要的作用。</a:t>
            </a:r>
            <a:endParaRPr lang="zh-HK" altLang="zh-TW" sz="16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2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519827"/>
            <a:ext cx="5270500" cy="328104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639425" y="3942961"/>
            <a:ext cx="790400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TW" dirty="0">
                <a:latin typeface="Times New Roman"/>
                <a:ea typeface="新細明體"/>
              </a:rPr>
              <a:t>圖示當時裝置在摩星嶺炮臺上的</a:t>
            </a:r>
            <a:r>
              <a:rPr lang="en-US" altLang="zh-TW" dirty="0">
                <a:latin typeface="Times New Roman"/>
              </a:rPr>
              <a:t>9.2</a:t>
            </a:r>
            <a:r>
              <a:rPr lang="zh-CN" altLang="zh-TW" dirty="0">
                <a:latin typeface="Times New Roman"/>
                <a:ea typeface="新細明體"/>
              </a:rPr>
              <a:t>英吋大炮（拍攝時間不詳），</a:t>
            </a:r>
            <a:r>
              <a:rPr lang="en-US" altLang="zh-TW" dirty="0">
                <a:latin typeface="Times New Roman"/>
              </a:rPr>
              <a:t>Mark V</a:t>
            </a:r>
            <a:r>
              <a:rPr lang="zh-CN" altLang="zh-TW" dirty="0">
                <a:latin typeface="Times New Roman"/>
                <a:ea typeface="新細明體"/>
              </a:rPr>
              <a:t>的設計是炮身外露，但在</a:t>
            </a:r>
            <a:r>
              <a:rPr lang="en-US" altLang="zh-TW" dirty="0">
                <a:latin typeface="Times New Roman"/>
              </a:rPr>
              <a:t>1900</a:t>
            </a:r>
            <a:r>
              <a:rPr lang="zh-CN" altLang="zh-TW" dirty="0">
                <a:latin typeface="Times New Roman"/>
                <a:ea typeface="新細明體"/>
              </a:rPr>
              <a:t>年代，飛機還沒有在軍事上廣泛使用，問題仍然不大，到了二次大戰，日本戰機空襲香港，</a:t>
            </a:r>
            <a:r>
              <a:rPr lang="en-US" altLang="zh-TW" dirty="0">
                <a:latin typeface="Times New Roman"/>
              </a:rPr>
              <a:t>Mark V</a:t>
            </a:r>
            <a:r>
              <a:rPr lang="zh-CN" altLang="zh-TW" dirty="0">
                <a:latin typeface="Times New Roman"/>
                <a:ea typeface="新細明體"/>
              </a:rPr>
              <a:t>炮座便成為摩星嶺炮臺的致命點。</a:t>
            </a:r>
            <a:endParaRPr lang="zh-HK" altLang="zh-TW" sz="1600" dirty="0">
              <a:latin typeface="Times New Roman"/>
            </a:endParaRPr>
          </a:p>
          <a:p>
            <a:pPr algn="just">
              <a:lnSpc>
                <a:spcPct val="50000"/>
              </a:lnSpc>
              <a:spcAft>
                <a:spcPts val="0"/>
              </a:spcAft>
            </a:pPr>
            <a:r>
              <a:rPr lang="en-US" altLang="zh-TW" dirty="0">
                <a:latin typeface="Times New Roman"/>
              </a:rPr>
              <a:t> </a:t>
            </a:r>
            <a:endParaRPr lang="zh-HK" altLang="zh-TW" sz="1600" dirty="0">
              <a:latin typeface="Times New Roman"/>
            </a:endParaRPr>
          </a:p>
          <a:p>
            <a:pPr algn="just"/>
            <a:r>
              <a:rPr lang="zh-CN" altLang="zh-TW" dirty="0">
                <a:latin typeface="Times New Roman"/>
                <a:ea typeface="新細明體"/>
                <a:cs typeface="Times New Roman"/>
              </a:rPr>
              <a:t>日軍侵略香港期間，摩星嶺炮臺自</a:t>
            </a:r>
            <a:r>
              <a:rPr lang="en-US" altLang="zh-TW" dirty="0">
                <a:latin typeface="Times New Roman"/>
              </a:rPr>
              <a:t>1941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年</a:t>
            </a:r>
            <a:r>
              <a:rPr lang="en-US" altLang="zh-TW" dirty="0">
                <a:latin typeface="Times New Roman"/>
              </a:rPr>
              <a:t>12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月</a:t>
            </a:r>
            <a:r>
              <a:rPr lang="en-US" altLang="zh-TW" dirty="0">
                <a:latin typeface="Times New Roman"/>
              </a:rPr>
              <a:t>11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日開始，便負起遠距離炮轟佔領九龍的日軍之責任。日軍的攻勢也集中針對這個炮臺，隨即於</a:t>
            </a:r>
            <a:r>
              <a:rPr lang="en-US" altLang="zh-TW" dirty="0">
                <a:latin typeface="Times New Roman"/>
              </a:rPr>
              <a:t>12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月</a:t>
            </a:r>
            <a:r>
              <a:rPr lang="en-US" altLang="zh-TW" dirty="0">
                <a:latin typeface="Times New Roman"/>
              </a:rPr>
              <a:t>13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日，破壞了其中一口大炮。</a:t>
            </a:r>
            <a:r>
              <a:rPr lang="en-US" altLang="zh-TW" dirty="0">
                <a:latin typeface="Times New Roman"/>
              </a:rPr>
              <a:t>12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月</a:t>
            </a:r>
            <a:r>
              <a:rPr lang="en-US" altLang="zh-TW" dirty="0">
                <a:latin typeface="Times New Roman"/>
              </a:rPr>
              <a:t>15</a:t>
            </a:r>
            <a:r>
              <a:rPr lang="zh-CN" altLang="zh-TW" dirty="0">
                <a:latin typeface="Times New Roman"/>
                <a:ea typeface="新細明體"/>
                <a:cs typeface="Times New Roman"/>
              </a:rPr>
              <a:t>日至翌日之間，日軍開始了大規模空襲，摩星嶺要塞受到猛烈攻擊，所有炮臺被摧毀或佔據。（參考和仁廉夫著；張宏艷譯，《歲月無聲》）</a:t>
            </a:r>
            <a:r>
              <a:rPr lang="zh-HK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84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40802" y="2366049"/>
            <a:ext cx="2843185" cy="10018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zh-TW" sz="18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被稱為</a:t>
            </a:r>
            <a:r>
              <a:rPr lang="en-US" altLang="zh-TW" sz="18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Strand Palace Hotel</a:t>
            </a:r>
            <a:r>
              <a:rPr lang="zh-CN" altLang="zh-TW" sz="18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的是母堡，位在高地，是整個城門棱堡的指揮中心。</a:t>
            </a:r>
            <a:endParaRPr lang="en-US" altLang="zh-TW" sz="160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9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67" y="1740921"/>
            <a:ext cx="2236524" cy="3124642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98" y="322098"/>
            <a:ext cx="1691640" cy="1772285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63"/>
          <p:cNvCxnSpPr>
            <a:cxnSpLocks noChangeShapeType="1"/>
          </p:cNvCxnSpPr>
          <p:nvPr/>
        </p:nvCxnSpPr>
        <p:spPr bwMode="auto">
          <a:xfrm flipV="1">
            <a:off x="753978" y="759277"/>
            <a:ext cx="851269" cy="335095"/>
          </a:xfrm>
          <a:prstGeom prst="bentConnector3">
            <a:avLst>
              <a:gd name="adj1" fmla="val -549"/>
            </a:avLst>
          </a:prstGeom>
          <a:noFill/>
          <a:ln w="28575" cmpd="sng">
            <a:solidFill>
              <a:srgbClr val="FF66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32"/>
          <p:cNvSpPr txBox="1">
            <a:spLocks noChangeArrowheads="1"/>
          </p:cNvSpPr>
          <p:nvPr/>
        </p:nvSpPr>
        <p:spPr bwMode="auto">
          <a:xfrm>
            <a:off x="381603" y="1051739"/>
            <a:ext cx="807720" cy="82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Regent Avenue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攝政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街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cxnSp>
        <p:nvCxnSpPr>
          <p:cNvPr id="15" name="Straight Connector 63"/>
          <p:cNvCxnSpPr>
            <a:cxnSpLocks noChangeShapeType="1"/>
          </p:cNvCxnSpPr>
          <p:nvPr/>
        </p:nvCxnSpPr>
        <p:spPr bwMode="auto">
          <a:xfrm rot="10800000">
            <a:off x="2671238" y="763587"/>
            <a:ext cx="1368408" cy="288152"/>
          </a:xfrm>
          <a:prstGeom prst="bentConnector3">
            <a:avLst>
              <a:gd name="adj1" fmla="val -620"/>
            </a:avLst>
          </a:prstGeom>
          <a:noFill/>
          <a:ln w="28575" cmpd="sng">
            <a:solidFill>
              <a:srgbClr val="FF66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3519891" y="992854"/>
            <a:ext cx="1852526" cy="65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Shaftsbury </a:t>
            </a:r>
            <a:r>
              <a:rPr lang="en-US" sz="1600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Avenue 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sz="1600" kern="1200" dirty="0">
                <a:solidFill>
                  <a:srgbClr val="000000"/>
                </a:solidFill>
                <a:effectLst/>
                <a:latin typeface="+mn-ea"/>
                <a:cs typeface="Times New Roman"/>
              </a:rPr>
              <a:t>舒佛畢利大道</a:t>
            </a:r>
            <a:endParaRPr lang="en-US" sz="1600" dirty="0">
              <a:effectLst/>
              <a:latin typeface="+mn-ea"/>
              <a:cs typeface="Times New Roman"/>
            </a:endParaRPr>
          </a:p>
        </p:txBody>
      </p:sp>
      <p:pic>
        <p:nvPicPr>
          <p:cNvPr id="17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42" y="322098"/>
            <a:ext cx="1285240" cy="1928495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2"/>
          <p:cNvSpPr txBox="1">
            <a:spLocks noChangeArrowheads="1"/>
          </p:cNvSpPr>
          <p:nvPr/>
        </p:nvSpPr>
        <p:spPr bwMode="auto">
          <a:xfrm>
            <a:off x="7335200" y="1417330"/>
            <a:ext cx="1329699" cy="59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Oxford Street 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牛津街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42" y="2466218"/>
            <a:ext cx="1581150" cy="2372360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7823323" y="3243348"/>
            <a:ext cx="1099886" cy="66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Shaftsbury Avenue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cxnSp>
        <p:nvCxnSpPr>
          <p:cNvPr id="27" name="Straight Connector 63"/>
          <p:cNvCxnSpPr>
            <a:cxnSpLocks noChangeShapeType="1"/>
          </p:cNvCxnSpPr>
          <p:nvPr/>
        </p:nvCxnSpPr>
        <p:spPr bwMode="auto">
          <a:xfrm rot="10800000">
            <a:off x="6318124" y="2840180"/>
            <a:ext cx="2034152" cy="413664"/>
          </a:xfrm>
          <a:prstGeom prst="bentConnector3">
            <a:avLst>
              <a:gd name="adj1" fmla="val -1079"/>
            </a:avLst>
          </a:prstGeom>
          <a:noFill/>
          <a:ln w="28575" cmpd="sng">
            <a:solidFill>
              <a:srgbClr val="FF66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34" y="4689959"/>
            <a:ext cx="1600835" cy="1928495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63"/>
          <p:cNvCxnSpPr>
            <a:cxnSpLocks noChangeShapeType="1"/>
          </p:cNvCxnSpPr>
          <p:nvPr/>
        </p:nvCxnSpPr>
        <p:spPr bwMode="auto">
          <a:xfrm rot="10800000">
            <a:off x="6414533" y="578947"/>
            <a:ext cx="1540874" cy="859043"/>
          </a:xfrm>
          <a:prstGeom prst="bentConnector3">
            <a:avLst>
              <a:gd name="adj1" fmla="val -403"/>
            </a:avLst>
          </a:prstGeom>
          <a:noFill/>
          <a:ln w="28575" cmpd="sng">
            <a:solidFill>
              <a:srgbClr val="FF66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63"/>
          <p:cNvCxnSpPr>
            <a:cxnSpLocks noChangeShapeType="1"/>
          </p:cNvCxnSpPr>
          <p:nvPr/>
        </p:nvCxnSpPr>
        <p:spPr bwMode="auto">
          <a:xfrm rot="10800000">
            <a:off x="6079264" y="4997051"/>
            <a:ext cx="1368409" cy="369280"/>
          </a:xfrm>
          <a:prstGeom prst="bentConnector3">
            <a:avLst>
              <a:gd name="adj1" fmla="val 147"/>
            </a:avLst>
          </a:prstGeom>
          <a:noFill/>
          <a:ln w="28575" cmpd="sng">
            <a:solidFill>
              <a:srgbClr val="FF66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38"/>
          <p:cNvSpPr txBox="1">
            <a:spLocks noChangeArrowheads="1"/>
          </p:cNvSpPr>
          <p:nvPr/>
        </p:nvSpPr>
        <p:spPr bwMode="auto">
          <a:xfrm>
            <a:off x="6971476" y="5344231"/>
            <a:ext cx="1380800" cy="65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Charing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Cross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sz="1600" dirty="0">
                <a:effectLst/>
                <a:latin typeface="Times New Roman"/>
                <a:ea typeface="新細明體"/>
                <a:cs typeface="Times New Roman"/>
              </a:rPr>
              <a:t>查令十字路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3" name="Picture 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8" y="3503471"/>
            <a:ext cx="2256790" cy="1884680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/>
          <p:cNvSpPr txBox="1"/>
          <p:nvPr/>
        </p:nvSpPr>
        <p:spPr>
          <a:xfrm>
            <a:off x="381603" y="5671709"/>
            <a:ext cx="27182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zh-TW" altLang="zh-TW" dirty="0">
                <a:latin typeface="Times New Roman"/>
                <a:cs typeface="Times New Roman"/>
              </a:rPr>
              <a:t>圖二：城門棱堡設施圖</a:t>
            </a:r>
            <a:endParaRPr lang="en-US" altLang="zh-TW" sz="1600" dirty="0">
              <a:latin typeface="Times New Roman"/>
              <a:cs typeface="Times New Roman"/>
            </a:endParaRPr>
          </a:p>
          <a:p>
            <a:endParaRPr kumimoji="1" lang="zh-TW" altLang="en-US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451297" y="6076728"/>
            <a:ext cx="4313554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zh-TW" sz="1400" dirty="0">
                <a:latin typeface="+mn-ea"/>
              </a:rPr>
              <a:t>參考：鄺智文、蔡耀倫，《孤獨前哨：太平洋戰爭中的香港戰役》，香港：天地圖書，</a:t>
            </a:r>
            <a:r>
              <a:rPr lang="en-US" altLang="zh-TW" sz="1400" dirty="0">
                <a:latin typeface="Times New Roman"/>
                <a:cs typeface="Times New Roman"/>
              </a:rPr>
              <a:t>2013</a:t>
            </a:r>
            <a:r>
              <a:rPr lang="zh-TW" altLang="zh-TW" sz="1400" dirty="0">
                <a:latin typeface="+mn-ea"/>
              </a:rPr>
              <a:t>年，頁</a:t>
            </a:r>
            <a:r>
              <a:rPr lang="en-US" altLang="zh-TW" sz="1400" dirty="0">
                <a:latin typeface="Times New Roman"/>
                <a:cs typeface="Times New Roman"/>
              </a:rPr>
              <a:t>186</a:t>
            </a:r>
            <a:r>
              <a:rPr lang="zh-TW" altLang="zh-TW" sz="1400" dirty="0">
                <a:latin typeface="+mn-ea"/>
              </a:rPr>
              <a:t>。</a:t>
            </a:r>
            <a:r>
              <a:rPr lang="en-US" altLang="zh-TW" sz="1400" dirty="0">
                <a:latin typeface="+mn-ea"/>
              </a:rPr>
              <a:t> </a:t>
            </a:r>
            <a:endParaRPr kumimoji="1" lang="zh-TW" altLang="en-US" sz="1400" dirty="0">
              <a:latin typeface="+mn-ea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4387021" y="4372079"/>
            <a:ext cx="1358036" cy="0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46"/>
          <p:cNvCxnSpPr/>
          <p:nvPr/>
        </p:nvCxnSpPr>
        <p:spPr bwMode="auto">
          <a:xfrm flipH="1">
            <a:off x="3178861" y="4540018"/>
            <a:ext cx="662406" cy="0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46"/>
          <p:cNvCxnSpPr/>
          <p:nvPr/>
        </p:nvCxnSpPr>
        <p:spPr bwMode="auto">
          <a:xfrm rot="16200000" flipV="1">
            <a:off x="2941961" y="2116679"/>
            <a:ext cx="1409090" cy="935289"/>
          </a:xfrm>
          <a:prstGeom prst="bentConnector3">
            <a:avLst>
              <a:gd name="adj1" fmla="val 99163"/>
            </a:avLst>
          </a:prstGeom>
          <a:noFill/>
          <a:ln w="28575" cmpd="sng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46"/>
          <p:cNvCxnSpPr/>
          <p:nvPr/>
        </p:nvCxnSpPr>
        <p:spPr bwMode="auto">
          <a:xfrm rot="5400000" flipH="1" flipV="1">
            <a:off x="4706426" y="1801548"/>
            <a:ext cx="1181022" cy="896242"/>
          </a:xfrm>
          <a:prstGeom prst="bentConnector3">
            <a:avLst>
              <a:gd name="adj1" fmla="val 99770"/>
            </a:avLst>
          </a:prstGeom>
          <a:noFill/>
          <a:ln w="28575" cmpd="sng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977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067" y="1314319"/>
            <a:ext cx="7824075" cy="4658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zh-TW" dirty="0">
                <a:latin typeface="Times New Roman"/>
                <a:cs typeface="Times New Roman"/>
              </a:rPr>
              <a:t>城門棱堡</a:t>
            </a:r>
            <a:r>
              <a:rPr lang="en-US" altLang="zh-TW" dirty="0">
                <a:latin typeface="Times New Roman"/>
                <a:cs typeface="Times New Roman"/>
              </a:rPr>
              <a:t>(</a:t>
            </a:r>
            <a:r>
              <a:rPr lang="en-US" altLang="zh-TW" dirty="0" err="1">
                <a:latin typeface="Times New Roman"/>
                <a:cs typeface="Times New Roman"/>
              </a:rPr>
              <a:t>Shing</a:t>
            </a:r>
            <a:r>
              <a:rPr lang="en-US" altLang="zh-TW" dirty="0">
                <a:latin typeface="Times New Roman"/>
                <a:cs typeface="Times New Roman"/>
              </a:rPr>
              <a:t> </a:t>
            </a:r>
            <a:r>
              <a:rPr lang="en-US" altLang="zh-TW" dirty="0" err="1">
                <a:latin typeface="Times New Roman"/>
                <a:cs typeface="Times New Roman"/>
              </a:rPr>
              <a:t>Mun</a:t>
            </a:r>
            <a:r>
              <a:rPr lang="en-US" altLang="zh-TW" dirty="0">
                <a:latin typeface="Times New Roman"/>
                <a:cs typeface="Times New Roman"/>
              </a:rPr>
              <a:t> Redoubt) </a:t>
            </a:r>
            <a:r>
              <a:rPr lang="zh-CN" altLang="zh-TW" dirty="0">
                <a:latin typeface="Times New Roman"/>
                <a:cs typeface="Times New Roman"/>
              </a:rPr>
              <a:t>簡介：</a:t>
            </a:r>
            <a:endParaRPr lang="zh-HK" altLang="zh-TW" dirty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</a:pPr>
            <a:r>
              <a:rPr lang="en-US" altLang="zh-TW" dirty="0" smtClean="0">
                <a:latin typeface="Times New Roman"/>
                <a:cs typeface="Times New Roman"/>
              </a:rPr>
              <a:t> </a:t>
            </a:r>
            <a:endParaRPr lang="zh-HK" altLang="zh-TW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</a:pPr>
            <a:r>
              <a:rPr lang="zh-TW" altLang="zh-TW" dirty="0" smtClean="0">
                <a:latin typeface="Times New Roman"/>
                <a:cs typeface="Times New Roman"/>
              </a:rPr>
              <a:t>城門棱堡位於九龍金山</a:t>
            </a:r>
            <a:r>
              <a:rPr lang="en-US" altLang="zh-TW" dirty="0" smtClean="0">
                <a:latin typeface="Times New Roman"/>
                <a:cs typeface="Times New Roman"/>
              </a:rPr>
              <a:t>Golden Hill </a:t>
            </a:r>
            <a:r>
              <a:rPr lang="zh-TW" altLang="zh-TW" dirty="0" smtClean="0">
                <a:latin typeface="Times New Roman"/>
                <a:cs typeface="Times New Roman"/>
              </a:rPr>
              <a:t>北面走私嶺（凹）</a:t>
            </a:r>
            <a:r>
              <a:rPr lang="en-US" altLang="zh-TW" dirty="0" smtClean="0">
                <a:latin typeface="Times New Roman"/>
                <a:cs typeface="Times New Roman"/>
              </a:rPr>
              <a:t>Smugglers Ridge</a:t>
            </a:r>
            <a:r>
              <a:rPr lang="zh-TW" altLang="zh-TW" dirty="0" smtClean="0">
                <a:latin typeface="Times New Roman"/>
                <a:cs typeface="Times New Roman"/>
              </a:rPr>
              <a:t>上，為日軍襲港時香港新界大陸中部主要防線</a:t>
            </a:r>
            <a:r>
              <a:rPr lang="en-US" altLang="zh-TW" dirty="0" smtClean="0">
                <a:latin typeface="Times New Roman"/>
                <a:cs typeface="Times New Roman"/>
              </a:rPr>
              <a:t>──</a:t>
            </a:r>
            <a:r>
              <a:rPr lang="zh-TW" altLang="zh-TW" dirty="0" smtClean="0">
                <a:latin typeface="Times New Roman"/>
                <a:cs typeface="Times New Roman"/>
              </a:rPr>
              <a:t>醉酒灣防線</a:t>
            </a:r>
            <a:r>
              <a:rPr lang="en-US" altLang="zh-TW" dirty="0" smtClean="0">
                <a:latin typeface="Times New Roman"/>
                <a:cs typeface="Times New Roman"/>
              </a:rPr>
              <a:t>Gin Drinker's Line</a:t>
            </a:r>
            <a:r>
              <a:rPr lang="zh-TW" altLang="zh-TW" dirty="0" smtClean="0">
                <a:latin typeface="Times New Roman"/>
                <a:cs typeface="Times New Roman"/>
              </a:rPr>
              <a:t>之戰略核心。</a:t>
            </a:r>
            <a:r>
              <a:rPr lang="en-US" altLang="zh-TW" dirty="0" smtClean="0">
                <a:latin typeface="Times New Roman"/>
                <a:cs typeface="Times New Roman"/>
              </a:rPr>
              <a:t>1939</a:t>
            </a:r>
            <a:r>
              <a:rPr lang="zh-TW" altLang="zh-TW" dirty="0" smtClean="0">
                <a:latin typeface="Times New Roman"/>
                <a:cs typeface="Times New Roman"/>
              </a:rPr>
              <a:t>至</a:t>
            </a:r>
            <a:r>
              <a:rPr lang="en-US" altLang="zh-TW" dirty="0" smtClean="0">
                <a:latin typeface="Times New Roman"/>
                <a:cs typeface="Times New Roman"/>
              </a:rPr>
              <a:t>1941</a:t>
            </a:r>
            <a:r>
              <a:rPr lang="zh-TW" altLang="zh-TW" dirty="0" smtClean="0">
                <a:latin typeface="Times New Roman"/>
                <a:cs typeface="Times New Roman"/>
              </a:rPr>
              <a:t>年間建成。該棱堡由母堡與四子堡組成，互以暗道連接。母堡位金山上，為該防線之指揮部，稱</a:t>
            </a:r>
            <a:r>
              <a:rPr lang="en-US" altLang="zh-TW" dirty="0" smtClean="0">
                <a:latin typeface="Times New Roman"/>
                <a:cs typeface="Times New Roman"/>
              </a:rPr>
              <a:t>Strand Palace Hotel, </a:t>
            </a:r>
            <a:r>
              <a:rPr lang="zh-TW" altLang="zh-TW" dirty="0" smtClean="0">
                <a:latin typeface="Times New Roman"/>
                <a:cs typeface="Times New Roman"/>
              </a:rPr>
              <a:t>各子堡皆有編號，分別為</a:t>
            </a:r>
            <a:r>
              <a:rPr lang="en-US" altLang="zh-TW" dirty="0" smtClean="0">
                <a:latin typeface="Times New Roman"/>
                <a:cs typeface="Times New Roman"/>
              </a:rPr>
              <a:t>400</a:t>
            </a:r>
            <a:r>
              <a:rPr lang="zh-TW" altLang="zh-TW" dirty="0" smtClean="0">
                <a:latin typeface="Times New Roman"/>
                <a:cs typeface="Times New Roman"/>
              </a:rPr>
              <a:t>、</a:t>
            </a:r>
            <a:r>
              <a:rPr lang="en-US" altLang="zh-TW" dirty="0" smtClean="0">
                <a:latin typeface="Times New Roman"/>
                <a:cs typeface="Times New Roman"/>
              </a:rPr>
              <a:t>401</a:t>
            </a:r>
            <a:r>
              <a:rPr lang="zh-TW" altLang="zh-TW" dirty="0" smtClean="0">
                <a:latin typeface="Times New Roman"/>
                <a:cs typeface="Times New Roman"/>
              </a:rPr>
              <a:t>、</a:t>
            </a:r>
            <a:r>
              <a:rPr lang="en-US" altLang="zh-TW" dirty="0" smtClean="0">
                <a:latin typeface="Times New Roman"/>
                <a:cs typeface="Times New Roman"/>
              </a:rPr>
              <a:t>402</a:t>
            </a:r>
            <a:r>
              <a:rPr lang="zh-TW" altLang="zh-TW" dirty="0" smtClean="0">
                <a:latin typeface="Times New Roman"/>
                <a:cs typeface="Times New Roman"/>
              </a:rPr>
              <a:t>及</a:t>
            </a:r>
            <a:r>
              <a:rPr lang="en-US" altLang="zh-TW" dirty="0" smtClean="0">
                <a:latin typeface="Times New Roman"/>
                <a:cs typeface="Times New Roman"/>
              </a:rPr>
              <a:t>403</a:t>
            </a:r>
            <a:r>
              <a:rPr lang="zh-TW" altLang="zh-TW" dirty="0" smtClean="0">
                <a:latin typeface="Times New Roman"/>
                <a:cs typeface="Times New Roman"/>
              </a:rPr>
              <a:t>。</a:t>
            </a:r>
            <a:endParaRPr lang="zh-HK" altLang="zh-TW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</a:pPr>
            <a:r>
              <a:rPr lang="en-US" altLang="zh-TW" dirty="0" smtClean="0">
                <a:latin typeface="Times New Roman"/>
                <a:cs typeface="Times New Roman"/>
              </a:rPr>
              <a:t> </a:t>
            </a:r>
            <a:endParaRPr lang="zh-HK" altLang="zh-TW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</a:pPr>
            <a:r>
              <a:rPr lang="zh-TW" altLang="zh-TW" dirty="0" smtClean="0">
                <a:latin typeface="Times New Roman"/>
                <a:cs typeface="Times New Roman"/>
              </a:rPr>
              <a:t>母堡</a:t>
            </a:r>
            <a:r>
              <a:rPr lang="en-US" altLang="zh-TW" dirty="0" smtClean="0">
                <a:latin typeface="Times New Roman"/>
                <a:cs typeface="Times New Roman"/>
              </a:rPr>
              <a:t>Strand Palace Hotel</a:t>
            </a:r>
            <a:r>
              <a:rPr lang="zh-TW" altLang="zh-TW" dirty="0" smtClean="0">
                <a:latin typeface="Times New Roman"/>
                <a:cs typeface="Times New Roman"/>
              </a:rPr>
              <a:t>呈方形，以三合土及鋼筋建成，半藏地下，牆厚十五至十八吋，正面向外開一大窗孔，供守堡長官瞭望，開一側門出入，背後有暗道，通儲物室及休息室，及與其他子堡連接。各子堡皆位一山頭上，可控制山下道路交通，呈方形，三合土及鋼筋建成，半藏地下，頂有散煙孔，以便射擊時散煙，減少被發現之危險。各射擊室皆頗寬闊，可置重機鎗二、三門，或小炮一座，其火力頗強。</a:t>
            </a:r>
            <a:endParaRPr lang="zh-HK" altLang="zh-TW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</a:pPr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80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0471" y="1465777"/>
            <a:ext cx="7939529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TW" altLang="zh-TW" dirty="0">
                <a:latin typeface="Times New Roman"/>
                <a:cs typeface="Times New Roman"/>
              </a:rPr>
              <a:t>棱堡之交通暗道藏地下，皆以外國地名命名，蓋因守軍皆來自英國或加拿大，使其容易記憶，並藉以供其懷念鄉土；暗道分</a:t>
            </a:r>
            <a:r>
              <a:rPr lang="en-US" altLang="zh-TW" dirty="0">
                <a:latin typeface="Times New Roman"/>
                <a:cs typeface="Times New Roman"/>
              </a:rPr>
              <a:t>Oxford Street</a:t>
            </a:r>
            <a:r>
              <a:rPr lang="zh-TW" altLang="zh-TW" dirty="0">
                <a:latin typeface="Times New Roman"/>
                <a:cs typeface="Times New Roman"/>
              </a:rPr>
              <a:t>、</a:t>
            </a:r>
            <a:r>
              <a:rPr lang="en-US" altLang="zh-TW" dirty="0">
                <a:latin typeface="Times New Roman"/>
                <a:cs typeface="Times New Roman"/>
              </a:rPr>
              <a:t>Regent Street</a:t>
            </a:r>
            <a:r>
              <a:rPr lang="zh-TW" altLang="zh-TW" dirty="0">
                <a:latin typeface="Times New Roman"/>
                <a:cs typeface="Times New Roman"/>
              </a:rPr>
              <a:t>、</a:t>
            </a:r>
            <a:r>
              <a:rPr lang="en-US" altLang="zh-TW" dirty="0">
                <a:latin typeface="Times New Roman"/>
                <a:cs typeface="Times New Roman"/>
              </a:rPr>
              <a:t>Piccadilly</a:t>
            </a:r>
            <a:r>
              <a:rPr lang="zh-TW" altLang="zh-TW" dirty="0">
                <a:latin typeface="Times New Roman"/>
                <a:cs typeface="Times New Roman"/>
              </a:rPr>
              <a:t>、</a:t>
            </a:r>
            <a:r>
              <a:rPr lang="en-US" altLang="zh-TW" dirty="0">
                <a:latin typeface="Times New Roman"/>
                <a:cs typeface="Times New Roman"/>
              </a:rPr>
              <a:t>Hay Market</a:t>
            </a:r>
            <a:r>
              <a:rPr lang="zh-TW" altLang="zh-TW" dirty="0">
                <a:latin typeface="Times New Roman"/>
                <a:cs typeface="Times New Roman"/>
              </a:rPr>
              <a:t>、</a:t>
            </a:r>
            <a:r>
              <a:rPr lang="en-US" altLang="zh-TW" dirty="0" err="1">
                <a:latin typeface="Times New Roman"/>
                <a:cs typeface="Times New Roman"/>
              </a:rPr>
              <a:t>Shaftbury</a:t>
            </a:r>
            <a:r>
              <a:rPr lang="en-US" altLang="zh-TW" dirty="0">
                <a:latin typeface="Times New Roman"/>
                <a:cs typeface="Times New Roman"/>
              </a:rPr>
              <a:t> Avenue</a:t>
            </a:r>
            <a:r>
              <a:rPr lang="zh-TW" altLang="zh-TW" dirty="0">
                <a:latin typeface="Times New Roman"/>
                <a:cs typeface="Times New Roman"/>
              </a:rPr>
              <a:t>及</a:t>
            </a:r>
            <a:r>
              <a:rPr lang="en-US" altLang="zh-TW" dirty="0" err="1">
                <a:latin typeface="Times New Roman"/>
                <a:cs typeface="Times New Roman"/>
              </a:rPr>
              <a:t>Charing</a:t>
            </a:r>
            <a:r>
              <a:rPr lang="en-US" altLang="zh-TW" dirty="0">
                <a:latin typeface="Times New Roman"/>
                <a:cs typeface="Times New Roman"/>
              </a:rPr>
              <a:t> Cross</a:t>
            </a:r>
            <a:r>
              <a:rPr lang="zh-TW" altLang="zh-TW" dirty="0">
                <a:latin typeface="Times New Roman"/>
                <a:cs typeface="Times New Roman"/>
              </a:rPr>
              <a:t>。除指揮部</a:t>
            </a:r>
            <a:r>
              <a:rPr lang="en-US" altLang="zh-TW" dirty="0">
                <a:latin typeface="Times New Roman"/>
                <a:cs typeface="Times New Roman"/>
              </a:rPr>
              <a:t>Strand Palace Hotel</a:t>
            </a:r>
            <a:r>
              <a:rPr lang="zh-TW" altLang="zh-TW" dirty="0">
                <a:latin typeface="Times New Roman"/>
                <a:cs typeface="Times New Roman"/>
              </a:rPr>
              <a:t>有入口外，</a:t>
            </a:r>
            <a:r>
              <a:rPr lang="en-US" altLang="zh-TW" dirty="0">
                <a:latin typeface="Times New Roman"/>
                <a:cs typeface="Times New Roman"/>
              </a:rPr>
              <a:t>Oxford Street</a:t>
            </a:r>
            <a:r>
              <a:rPr lang="zh-TW" altLang="zh-TW" dirty="0">
                <a:latin typeface="Times New Roman"/>
                <a:cs typeface="Times New Roman"/>
              </a:rPr>
              <a:t>有二入口，</a:t>
            </a:r>
            <a:r>
              <a:rPr lang="en-US" altLang="zh-TW" dirty="0">
                <a:latin typeface="Times New Roman"/>
                <a:cs typeface="Times New Roman"/>
              </a:rPr>
              <a:t>Piccadilly</a:t>
            </a:r>
            <a:r>
              <a:rPr lang="zh-TW" altLang="zh-TW" dirty="0">
                <a:latin typeface="Times New Roman"/>
                <a:cs typeface="Times New Roman"/>
              </a:rPr>
              <a:t>及</a:t>
            </a:r>
            <a:r>
              <a:rPr lang="en-US" altLang="zh-TW" dirty="0" err="1">
                <a:latin typeface="Times New Roman"/>
                <a:cs typeface="Times New Roman"/>
              </a:rPr>
              <a:t>Shaftbury</a:t>
            </a:r>
            <a:r>
              <a:rPr lang="en-US" altLang="zh-TW" dirty="0">
                <a:latin typeface="Times New Roman"/>
                <a:cs typeface="Times New Roman"/>
              </a:rPr>
              <a:t> Avenue</a:t>
            </a:r>
            <a:r>
              <a:rPr lang="zh-TW" altLang="zh-TW" dirty="0">
                <a:latin typeface="Times New Roman"/>
                <a:cs typeface="Times New Roman"/>
              </a:rPr>
              <a:t>亦有入口。</a:t>
            </a:r>
            <a:r>
              <a:rPr lang="en-US" altLang="zh-TW" dirty="0">
                <a:latin typeface="Times New Roman"/>
                <a:cs typeface="Times New Roman"/>
              </a:rPr>
              <a:t>Regent Street</a:t>
            </a:r>
            <a:r>
              <a:rPr lang="zh-TW" altLang="zh-TW" dirty="0">
                <a:latin typeface="Times New Roman"/>
                <a:cs typeface="Times New Roman"/>
              </a:rPr>
              <a:t>與</a:t>
            </a:r>
            <a:r>
              <a:rPr lang="en-US" altLang="zh-TW" dirty="0">
                <a:latin typeface="Times New Roman"/>
                <a:cs typeface="Times New Roman"/>
              </a:rPr>
              <a:t>Hay Market</a:t>
            </a:r>
            <a:r>
              <a:rPr lang="zh-TW" altLang="zh-TW" dirty="0">
                <a:latin typeface="Times New Roman"/>
                <a:cs typeface="Times New Roman"/>
              </a:rPr>
              <a:t>間之露天空地，有灶事場及廁所。棱堡四周建有鐵絲網等障礙物，用以阻擋入侵。</a:t>
            </a:r>
            <a:r>
              <a:rPr lang="en-US" altLang="zh-TW" dirty="0">
                <a:latin typeface="Times New Roman"/>
                <a:cs typeface="Times New Roman"/>
              </a:rPr>
              <a:t>1941</a:t>
            </a:r>
            <a:r>
              <a:rPr lang="zh-TW" altLang="zh-TW" dirty="0">
                <a:latin typeface="Times New Roman"/>
                <a:cs typeface="Times New Roman"/>
              </a:rPr>
              <a:t>年</a:t>
            </a:r>
            <a:r>
              <a:rPr lang="en-US" altLang="zh-TW" dirty="0">
                <a:latin typeface="Times New Roman"/>
                <a:cs typeface="Times New Roman"/>
              </a:rPr>
              <a:t>12</a:t>
            </a:r>
            <a:r>
              <a:rPr lang="zh-TW" altLang="zh-TW" dirty="0">
                <a:latin typeface="Times New Roman"/>
                <a:cs typeface="Times New Roman"/>
              </a:rPr>
              <a:t>月</a:t>
            </a:r>
            <a:r>
              <a:rPr lang="en-US" altLang="zh-TW" dirty="0">
                <a:latin typeface="Times New Roman"/>
                <a:cs typeface="Times New Roman"/>
              </a:rPr>
              <a:t>9</a:t>
            </a:r>
            <a:r>
              <a:rPr lang="zh-TW" altLang="zh-TW" dirty="0">
                <a:latin typeface="Times New Roman"/>
                <a:cs typeface="Times New Roman"/>
              </a:rPr>
              <a:t>日，日軍以壓倒性兵力攻打該棱堡，守軍以寡不敵眾，雖英勇抵抗，最後戰敗或死或俘。近年，政府於該處發展麥理浩徑，棱堡遺蹟位該徑途中，故部份被修葺加固，供人遊覽憑弔</a:t>
            </a:r>
            <a:r>
              <a:rPr lang="zh-TW" altLang="zh-TW" dirty="0" smtClean="0">
                <a:latin typeface="Times New Roman"/>
                <a:cs typeface="Times New Roman"/>
              </a:rPr>
              <a:t>。</a:t>
            </a:r>
            <a:endParaRPr lang="en-US" altLang="zh-TW" dirty="0" smtClean="0">
              <a:latin typeface="Times New Roman"/>
              <a:cs typeface="Times New Roman"/>
            </a:endParaRPr>
          </a:p>
          <a:p>
            <a:pPr algn="just">
              <a:lnSpc>
                <a:spcPct val="110000"/>
              </a:lnSpc>
            </a:pPr>
            <a:endParaRPr lang="en-US" altLang="zh-TW" dirty="0">
              <a:latin typeface="Times New Roman"/>
              <a:cs typeface="Times New Roman"/>
            </a:endParaRPr>
          </a:p>
          <a:p>
            <a:pPr algn="just">
              <a:lnSpc>
                <a:spcPct val="110000"/>
              </a:lnSpc>
            </a:pPr>
            <a:r>
              <a:rPr lang="zh-TW" altLang="zh-TW" dirty="0" smtClean="0">
                <a:latin typeface="Times New Roman"/>
                <a:cs typeface="Times New Roman"/>
              </a:rPr>
              <a:t>（</a:t>
            </a:r>
            <a:r>
              <a:rPr lang="zh-TW" altLang="zh-TW" dirty="0">
                <a:latin typeface="Times New Roman"/>
                <a:cs typeface="Times New Roman"/>
              </a:rPr>
              <a:t>蕭國健，《香港的歷史與文物》，香港：明報出版社，</a:t>
            </a:r>
            <a:r>
              <a:rPr lang="en-US" altLang="zh-TW" dirty="0" smtClean="0">
                <a:latin typeface="Times New Roman"/>
                <a:cs typeface="Times New Roman"/>
              </a:rPr>
              <a:t>1997</a:t>
            </a:r>
            <a:r>
              <a:rPr lang="zh-CN" altLang="zh-TW" dirty="0" smtClean="0">
                <a:latin typeface="Times New Roman"/>
                <a:cs typeface="Times New Roman"/>
              </a:rPr>
              <a:t>年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，</a:t>
            </a:r>
            <a:r>
              <a:rPr lang="zh-CN" altLang="zh-TW" dirty="0" smtClean="0">
                <a:latin typeface="Times New Roman"/>
                <a:cs typeface="Times New Roman"/>
              </a:rPr>
              <a:t>頁</a:t>
            </a:r>
            <a:r>
              <a:rPr lang="en-US" altLang="zh-TW" dirty="0">
                <a:latin typeface="Times New Roman"/>
                <a:cs typeface="Times New Roman"/>
              </a:rPr>
              <a:t>27-30</a:t>
            </a:r>
            <a:r>
              <a:rPr lang="zh-TW" altLang="zh-TW" dirty="0" smtClean="0">
                <a:latin typeface="Times New Roman"/>
                <a:cs typeface="Times New Roman"/>
              </a:rPr>
              <a:t>）</a:t>
            </a:r>
            <a:r>
              <a:rPr lang="en-US" altLang="zh-TW" dirty="0">
                <a:latin typeface="Times New Roman"/>
                <a:cs typeface="Times New Roman"/>
              </a:rPr>
              <a:t> </a:t>
            </a:r>
            <a:endParaRPr lang="zh-HK" altLang="zh-TW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20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9353" y="1443841"/>
            <a:ext cx="7824076" cy="3134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TW" altLang="zh-TW" dirty="0">
                <a:latin typeface="Times New Roman"/>
                <a:cs typeface="Times New Roman"/>
              </a:rPr>
              <a:t>經驗之談：</a:t>
            </a:r>
            <a:endParaRPr lang="zh-HK" altLang="zh-TW" dirty="0">
              <a:latin typeface="Times New Roman"/>
              <a:cs typeface="Times New Roman"/>
            </a:endParaRPr>
          </a:p>
          <a:p>
            <a:pPr algn="just">
              <a:lnSpc>
                <a:spcPct val="110000"/>
              </a:lnSpc>
            </a:pPr>
            <a:r>
              <a:rPr lang="zh-TW" altLang="zh-TW" dirty="0">
                <a:latin typeface="Times New Roman"/>
                <a:cs typeface="Times New Roman"/>
              </a:rPr>
              <a:t>城門棱堡內的所有機槍均已移除，因此考察的目的，只是感受一下隧道內的情況。</a:t>
            </a:r>
            <a:endParaRPr lang="zh-HK" altLang="zh-TW" dirty="0">
              <a:latin typeface="Times New Roman"/>
              <a:cs typeface="Times New Roman"/>
            </a:endParaRPr>
          </a:p>
          <a:p>
            <a:pPr algn="just">
              <a:lnSpc>
                <a:spcPct val="110000"/>
              </a:lnSpc>
            </a:pPr>
            <a:r>
              <a:rPr lang="en-US" altLang="zh-TW" dirty="0">
                <a:latin typeface="Times New Roman"/>
                <a:cs typeface="Times New Roman"/>
              </a:rPr>
              <a:t> </a:t>
            </a:r>
            <a:endParaRPr lang="zh-HK" altLang="zh-TW" dirty="0">
              <a:latin typeface="Times New Roman"/>
              <a:cs typeface="Times New Roman"/>
            </a:endParaRPr>
          </a:p>
          <a:p>
            <a:pPr algn="just">
              <a:lnSpc>
                <a:spcPct val="110000"/>
              </a:lnSpc>
            </a:pPr>
            <a:r>
              <a:rPr lang="zh-TW" altLang="zh-TW" dirty="0">
                <a:latin typeface="Times New Roman"/>
                <a:cs typeface="Times New Roman"/>
              </a:rPr>
              <a:t>這考察頗考驗參加者的體力，對於日常沒有行山習慣的老師和同學，須特別注意。若包旅遊車，從可風中學，步行至燒烤場，已經花掉了</a:t>
            </a:r>
            <a:r>
              <a:rPr lang="en-US" altLang="zh-TW" dirty="0">
                <a:latin typeface="Times New Roman"/>
                <a:cs typeface="Times New Roman"/>
              </a:rPr>
              <a:t>30</a:t>
            </a:r>
            <a:r>
              <a:rPr lang="zh-TW" altLang="zh-TW" dirty="0">
                <a:latin typeface="Times New Roman"/>
                <a:cs typeface="Times New Roman"/>
              </a:rPr>
              <a:t>分鐘以上。開始進山，才是真正的難關。由於香港政府還沒有正式對城門棱堡進行保護和維修，行程是辛苦，甚至有機會在隧道內迷路或跌傷。因此建議老師必須進行事前考察，熟悉道路和評估風險，而參加者的人數也不宜多。以下是一些棱堡周圍及隧道的照片。</a:t>
            </a:r>
            <a:r>
              <a:rPr lang="zh-HK" altLang="zh-TW" dirty="0">
                <a:latin typeface="Times New Roman"/>
                <a:cs typeface="Times New Roman"/>
              </a:rPr>
              <a:t> </a:t>
            </a:r>
            <a:endParaRPr lang="zh-TW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48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8" name="圖片 7" descr="C:\From Chu computer\Chinese History\2014-2015 teacher training\War History\resouces pack\2015-02-09\DSC013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251" y="3579342"/>
            <a:ext cx="4454525" cy="2967355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C:\From Chu computer\Chinese History\2014-2015 teacher training\War History\resouces pack\2015-02-09\DSC013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8" y="1137196"/>
            <a:ext cx="4454525" cy="2967355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435342" y="4185667"/>
            <a:ext cx="3416320" cy="320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zh-TW" altLang="zh-TW" sz="1400" kern="100" dirty="0">
                <a:latin typeface="Times New Roman"/>
              </a:rPr>
              <a:t>圖三：漁農自然護理署對城門棱堡的介紹</a:t>
            </a:r>
            <a:endParaRPr lang="zh-HK" altLang="zh-TW" sz="1400" dirty="0">
              <a:latin typeface="Times New Roman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64759" y="3217691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400" kern="100" dirty="0">
                <a:latin typeface="Times New Roman"/>
                <a:cs typeface="Times New Roman"/>
              </a:rPr>
              <a:t>圖四：政府豎立的警告牌</a:t>
            </a:r>
            <a:r>
              <a:rPr lang="zh-HK" altLang="zh-TW" sz="1400" dirty="0"/>
              <a:t> 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504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1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666" y="1370485"/>
            <a:ext cx="2321627" cy="3467100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724" y="1370485"/>
            <a:ext cx="1419225" cy="3467100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98" y="1370485"/>
            <a:ext cx="2805921" cy="3480135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4" name="TextBox 11"/>
          <p:cNvSpPr txBox="1">
            <a:spLocks/>
          </p:cNvSpPr>
          <p:nvPr/>
        </p:nvSpPr>
        <p:spPr>
          <a:xfrm>
            <a:off x="611132" y="5029220"/>
            <a:ext cx="2386161" cy="584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sz="16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路面失修，露出隱蔽的隧道</a:t>
            </a:r>
            <a:endParaRPr lang="zh-HK" sz="1600" dirty="0">
              <a:solidFill>
                <a:srgbClr val="000000"/>
              </a:solidFill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TextBox 9"/>
          <p:cNvSpPr txBox="1">
            <a:spLocks/>
          </p:cNvSpPr>
          <p:nvPr/>
        </p:nvSpPr>
        <p:spPr>
          <a:xfrm>
            <a:off x="3577737" y="5042206"/>
            <a:ext cx="1490736" cy="338554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隧道口和戰壕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18" name="TextBox 12"/>
          <p:cNvSpPr txBox="1">
            <a:spLocks/>
          </p:cNvSpPr>
          <p:nvPr/>
        </p:nvSpPr>
        <p:spPr>
          <a:xfrm>
            <a:off x="5648698" y="5036161"/>
            <a:ext cx="2805921" cy="58477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利用「通風口」將空氣輸送入隧道內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1236" y="1208241"/>
            <a:ext cx="1569660" cy="330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zh-TW" altLang="zh-TW" dirty="0">
                <a:latin typeface="Times New Roman"/>
              </a:rPr>
              <a:t>母堡內部情形</a:t>
            </a:r>
            <a:endParaRPr lang="zh-HK" altLang="zh-TW" sz="1600" dirty="0">
              <a:latin typeface="Times New Roman"/>
            </a:endParaRPr>
          </a:p>
        </p:txBody>
      </p:sp>
      <p:pic>
        <p:nvPicPr>
          <p:cNvPr id="11" name="圖片 10" descr="C:\From Chu computer\Chinese History\2014-2015 teacher training\War History\resouces pack\2015-02-09\DSC013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0" y="1678494"/>
            <a:ext cx="4722495" cy="314579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C:\From Chu computer\Chinese History\2014-2015 teacher training\War History\resouces pack\2015-02-09\DSC013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63" y="1678494"/>
            <a:ext cx="2512695" cy="3771265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1261</Words>
  <Application>Microsoft Office PowerPoint</Application>
  <PresentationFormat>如螢幕大小 (4:3)</PresentationFormat>
  <Paragraphs>71</Paragraphs>
  <Slides>23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5" baseType="lpstr">
      <vt:lpstr>Office 佈景主題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CHU, Chi-fu</cp:lastModifiedBy>
  <cp:revision>95</cp:revision>
  <dcterms:created xsi:type="dcterms:W3CDTF">2017-02-07T17:12:51Z</dcterms:created>
  <dcterms:modified xsi:type="dcterms:W3CDTF">2017-05-23T04:39:46Z</dcterms:modified>
</cp:coreProperties>
</file>