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56" r:id="rId2"/>
    <p:sldId id="278" r:id="rId3"/>
    <p:sldId id="279" r:id="rId4"/>
    <p:sldId id="280" r:id="rId5"/>
    <p:sldId id="281" r:id="rId6"/>
    <p:sldId id="282"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83" r:id="rId20"/>
    <p:sldId id="284" r:id="rId21"/>
    <p:sldId id="285" r:id="rId22"/>
    <p:sldId id="286" r:id="rId23"/>
    <p:sldId id="287" r:id="rId24"/>
    <p:sldId id="288" r:id="rId25"/>
    <p:sldId id="289" r:id="rId26"/>
    <p:sldId id="290" r:id="rId27"/>
    <p:sldId id="291" r:id="rId28"/>
    <p:sldId id="292" r:id="rId29"/>
    <p:sldId id="277" r:id="rId30"/>
    <p:sldId id="298" r:id="rId31"/>
    <p:sldId id="299" r:id="rId32"/>
    <p:sldId id="300" r:id="rId33"/>
    <p:sldId id="293" r:id="rId34"/>
  </p:sldIdLst>
  <p:sldSz cx="9144000" cy="6858000" type="screen4x3"/>
  <p:notesSz cx="6858000" cy="9144000"/>
  <p:defaultText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89" autoAdjust="0"/>
    <p:restoredTop sz="86391" autoAdjust="0"/>
  </p:normalViewPr>
  <p:slideViewPr>
    <p:cSldViewPr snapToGrid="0" snapToObjects="1">
      <p:cViewPr>
        <p:scale>
          <a:sx n="89" d="100"/>
          <a:sy n="89" d="100"/>
        </p:scale>
        <p:origin x="36" y="-72"/>
      </p:cViewPr>
      <p:guideLst>
        <p:guide orient="horz" pos="2160"/>
        <p:guide pos="2880"/>
      </p:guideLst>
    </p:cSldViewPr>
  </p:slideViewPr>
  <p:outlineViewPr>
    <p:cViewPr>
      <p:scale>
        <a:sx n="33" d="100"/>
        <a:sy n="33" d="100"/>
      </p:scale>
      <p:origin x="328"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EC46B55-62D9-0F41-BC47-304FAF785C52}" type="datetimeFigureOut">
              <a:rPr kumimoji="1" lang="zh-TW" altLang="en-US" smtClean="0"/>
              <a:t>2017/7/3</a:t>
            </a:fld>
            <a:endParaRPr kumimoji="1"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D6990B-DB6A-C14B-A7FD-024B5123F023}" type="slidenum">
              <a:rPr kumimoji="1" lang="zh-TW" altLang="en-US" smtClean="0"/>
              <a:t>‹#›</a:t>
            </a:fld>
            <a:endParaRPr kumimoji="1" lang="zh-TW" altLang="en-US"/>
          </a:p>
        </p:txBody>
      </p:sp>
    </p:spTree>
    <p:extLst>
      <p:ext uri="{BB962C8B-B14F-4D97-AF65-F5344CB8AC3E}">
        <p14:creationId xmlns:p14="http://schemas.microsoft.com/office/powerpoint/2010/main" val="1456232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DDCEB3-CAC4-AA47-85D1-1DF3EB2F8EB3}" type="datetimeFigureOut">
              <a:rPr kumimoji="1" lang="zh-TW" altLang="en-US" smtClean="0"/>
              <a:t>2017/7/3</a:t>
            </a:fld>
            <a:endParaRPr kumimoji="1" lang="zh-TW" altLang="en-US"/>
          </a:p>
        </p:txBody>
      </p:sp>
      <p:sp>
        <p:nvSpPr>
          <p:cNvPr id="4" name="投影片影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91AEF7-A788-AF4F-9728-C9724F650778}" type="slidenum">
              <a:rPr kumimoji="1" lang="zh-TW" altLang="en-US" smtClean="0"/>
              <a:t>‹#›</a:t>
            </a:fld>
            <a:endParaRPr kumimoji="1" lang="zh-TW" altLang="en-US"/>
          </a:p>
        </p:txBody>
      </p:sp>
    </p:spTree>
    <p:extLst>
      <p:ext uri="{BB962C8B-B14F-4D97-AF65-F5344CB8AC3E}">
        <p14:creationId xmlns:p14="http://schemas.microsoft.com/office/powerpoint/2010/main" val="27757967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12</a:t>
            </a:fld>
            <a:endParaRPr kumimoji="1" lang="zh-TW" altLang="en-US"/>
          </a:p>
        </p:txBody>
      </p:sp>
    </p:spTree>
    <p:extLst>
      <p:ext uri="{BB962C8B-B14F-4D97-AF65-F5344CB8AC3E}">
        <p14:creationId xmlns:p14="http://schemas.microsoft.com/office/powerpoint/2010/main" val="639779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18</a:t>
            </a:fld>
            <a:endParaRPr kumimoji="1" lang="zh-TW" altLang="en-US"/>
          </a:p>
        </p:txBody>
      </p:sp>
    </p:spTree>
    <p:extLst>
      <p:ext uri="{BB962C8B-B14F-4D97-AF65-F5344CB8AC3E}">
        <p14:creationId xmlns:p14="http://schemas.microsoft.com/office/powerpoint/2010/main" val="116716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kumimoji="1" lang="zh-TW" altLang="en-US"/>
              <a:t>按一下以編輯母片標題樣式</a:t>
            </a:r>
          </a:p>
        </p:txBody>
      </p:sp>
      <p:sp>
        <p:nvSpPr>
          <p:cNvPr id="3" name="子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a:t>按一下以編輯母片子標題樣式</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2017/7/3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800852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2017/7/3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1523957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629400" y="274638"/>
            <a:ext cx="2057400" cy="5851525"/>
          </a:xfrm>
        </p:spPr>
        <p:txBody>
          <a:bodyPr vert="eaVert"/>
          <a:lstStyle/>
          <a:p>
            <a:r>
              <a:rPr kumimoji="1"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2017/7/3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718212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2017/7/3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2792891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a:t>按一下以編輯母片文字樣式</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2017/7/3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2669166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2017/7/3</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395418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p:txBody>
          <a:bodyPr/>
          <a:lstStyle/>
          <a:p>
            <a:fld id="{F5BDA9FA-EB68-3B40-918A-FB3F6C7FF9A3}" type="datetimeFigureOut">
              <a:rPr kumimoji="1" lang="zh-TW" altLang="en-US" smtClean="0"/>
              <a:t>2017/7/3</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962678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日期版面配置區 2"/>
          <p:cNvSpPr>
            <a:spLocks noGrp="1"/>
          </p:cNvSpPr>
          <p:nvPr>
            <p:ph type="dt" sz="half" idx="10"/>
          </p:nvPr>
        </p:nvSpPr>
        <p:spPr/>
        <p:txBody>
          <a:bodyPr/>
          <a:lstStyle/>
          <a:p>
            <a:fld id="{F5BDA9FA-EB68-3B40-918A-FB3F6C7FF9A3}" type="datetimeFigureOut">
              <a:rPr kumimoji="1" lang="zh-TW" altLang="en-US" smtClean="0"/>
              <a:t>2017/7/3</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287981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5BDA9FA-EB68-3B40-918A-FB3F6C7FF9A3}" type="datetimeFigureOut">
              <a:rPr kumimoji="1" lang="zh-TW" altLang="en-US" smtClean="0"/>
              <a:t>2017/7/3</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851027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kumimoji="1"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2017/7/3</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609011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2017/7/3</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985446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BDA9FA-EB68-3B40-918A-FB3F6C7FF9A3}" type="datetimeFigureOut">
              <a:rPr kumimoji="1" lang="zh-TW" altLang="en-US" smtClean="0"/>
              <a:t>2017/7/3</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1167343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hyperlink" Target="http://hk.history.museum/web_1006/" TargetMode="External"/><Relationship Id="rId3" Type="http://schemas.openxmlformats.org/officeDocument/2006/relationships/image" Target="../media/image1.jpg"/><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543090" y="1405939"/>
            <a:ext cx="8082261" cy="646331"/>
          </a:xfrm>
          <a:prstGeom prst="rect">
            <a:avLst/>
          </a:prstGeom>
          <a:gradFill flip="none" rotWithShape="1">
            <a:gsLst>
              <a:gs pos="47000">
                <a:schemeClr val="accent5">
                  <a:lumMod val="20000"/>
                  <a:lumOff val="80000"/>
                </a:schemeClr>
              </a:gs>
              <a:gs pos="100000">
                <a:schemeClr val="bg1"/>
              </a:gs>
            </a:gsLst>
            <a:lin ang="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spcAft>
                <a:spcPts val="0"/>
              </a:spcAft>
            </a:pPr>
            <a:r>
              <a:rPr lang="zh-CN" sz="3600" b="1" kern="1200" dirty="0">
                <a:solidFill>
                  <a:srgbClr val="FF0000"/>
                </a:solidFill>
                <a:effectLst/>
                <a:latin typeface="BiauKai"/>
                <a:ea typeface="BiauKai"/>
                <a:cs typeface="BiauKai"/>
              </a:rPr>
              <a:t>長平之戰</a:t>
            </a:r>
            <a:r>
              <a:rPr lang="zh-CN" sz="2400" b="1" kern="1200" dirty="0">
                <a:solidFill>
                  <a:srgbClr val="000000"/>
                </a:solidFill>
                <a:effectLst/>
                <a:latin typeface="Times New Roman"/>
                <a:ea typeface="Microsoft YaHei"/>
              </a:rPr>
              <a:t>：</a:t>
            </a:r>
            <a:r>
              <a:rPr lang="zh-CN" sz="2400" b="1" kern="1200" dirty="0">
                <a:solidFill>
                  <a:srgbClr val="548DD4"/>
                </a:solidFill>
                <a:effectLst/>
                <a:latin typeface="+mn-ea"/>
              </a:rPr>
              <a:t>傾全國之力的總體戰</a:t>
            </a:r>
            <a:endParaRPr lang="en-US" sz="1200" dirty="0">
              <a:effectLst/>
              <a:latin typeface="+mn-ea"/>
            </a:endParaRPr>
          </a:p>
        </p:txBody>
      </p:sp>
      <p:sp>
        <p:nvSpPr>
          <p:cNvPr id="8" name="矩形 7"/>
          <p:cNvSpPr/>
          <p:nvPr/>
        </p:nvSpPr>
        <p:spPr>
          <a:xfrm>
            <a:off x="517944" y="2228923"/>
            <a:ext cx="8119980" cy="40333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lvl="0" indent="-342900" algn="ctr">
              <a:spcAft>
                <a:spcPts val="0"/>
              </a:spcAft>
              <a:buFont typeface="+mj-lt"/>
              <a:buAutoNum type="romanUcPeriod"/>
            </a:pPr>
            <a:r>
              <a:rPr lang="zh-TW" sz="2400" b="1" kern="1200" dirty="0">
                <a:solidFill>
                  <a:srgbClr val="E36C0A"/>
                </a:solidFill>
                <a:effectLst/>
                <a:latin typeface="BiauKai"/>
                <a:ea typeface="BiauKai"/>
                <a:cs typeface="BiauKai"/>
              </a:rPr>
              <a:t>長平之戰背景</a:t>
            </a:r>
            <a:endParaRPr lang="en-US" sz="2400" dirty="0">
              <a:effectLst/>
              <a:latin typeface="BiauKai"/>
              <a:ea typeface="BiauKai"/>
              <a:cs typeface="BiauKai"/>
            </a:endParaRPr>
          </a:p>
          <a:p>
            <a:pPr>
              <a:spcAft>
                <a:spcPts val="0"/>
              </a:spcAft>
            </a:pPr>
            <a:r>
              <a:rPr lang="en-US" sz="1300" kern="1200" dirty="0">
                <a:solidFill>
                  <a:srgbClr val="000000"/>
                </a:solidFill>
                <a:effectLst/>
                <a:latin typeface="SimSun"/>
                <a:ea typeface="新細明體"/>
                <a:cs typeface="Times New Roman"/>
              </a:rPr>
              <a:t> </a:t>
            </a:r>
            <a:endParaRPr lang="en-US" sz="1200" kern="100" dirty="0">
              <a:effectLst/>
              <a:ea typeface="新細明體"/>
              <a:cs typeface="Times New Roman"/>
            </a:endParaRPr>
          </a:p>
          <a:p>
            <a:pPr marL="342900" lvl="0" indent="-342900" algn="just">
              <a:spcBef>
                <a:spcPts val="670"/>
              </a:spcBef>
              <a:spcAft>
                <a:spcPts val="0"/>
              </a:spcAft>
              <a:buFont typeface="+mj-lt"/>
              <a:buAutoNum type="arabicPeriod"/>
            </a:pPr>
            <a:r>
              <a:rPr lang="zh-TW" kern="1200" dirty="0">
                <a:solidFill>
                  <a:srgbClr val="000000"/>
                </a:solidFill>
                <a:effectLst/>
                <a:latin typeface="Times New Roman"/>
                <a:cs typeface="Times New Roman"/>
              </a:rPr>
              <a:t>戰國中晚期秦孝公任用商鞅實行變法，國勢日益強盛。至秦昭襄王時，秦國已經成為戰國七雄中實力最強大的國家，韓國成了秦國侵略的首要目標。</a:t>
            </a:r>
            <a:endParaRPr lang="en-US" dirty="0">
              <a:effectLst/>
              <a:latin typeface="Times New Roman"/>
              <a:cs typeface="Times New Roman"/>
            </a:endParaRPr>
          </a:p>
          <a:p>
            <a:pPr marL="342900" lvl="0" indent="-342900" algn="just">
              <a:spcBef>
                <a:spcPts val="670"/>
              </a:spcBef>
              <a:spcAft>
                <a:spcPts val="0"/>
              </a:spcAft>
              <a:buFont typeface="+mj-lt"/>
              <a:buAutoNum type="arabicPeriod"/>
            </a:pPr>
            <a:r>
              <a:rPr lang="zh-TW" kern="1200" dirty="0">
                <a:solidFill>
                  <a:srgbClr val="000000"/>
                </a:solidFill>
                <a:effectLst/>
                <a:latin typeface="Times New Roman"/>
                <a:cs typeface="Times New Roman"/>
              </a:rPr>
              <a:t>秦昭襄王四十四年</a:t>
            </a:r>
            <a:r>
              <a:rPr lang="en-US" kern="1200" dirty="0">
                <a:solidFill>
                  <a:srgbClr val="000000"/>
                </a:solidFill>
                <a:effectLst/>
                <a:latin typeface="Times New Roman"/>
                <a:cs typeface="Times New Roman"/>
              </a:rPr>
              <a:t>(BC263)</a:t>
            </a:r>
            <a:r>
              <a:rPr lang="zh-TW" kern="1200" dirty="0">
                <a:solidFill>
                  <a:srgbClr val="000000"/>
                </a:solidFill>
                <a:effectLst/>
                <a:latin typeface="Times New Roman"/>
                <a:cs typeface="Times New Roman"/>
              </a:rPr>
              <a:t>秦軍攻入韓國南陽郡。翌年逼降韓國野王城。秦軍切斷了韓國上黨郡與本土的聯繫。韓桓惠王為停息戰禍，主動把上黨獻給秦國，但上黨郡太守馮亭不願降秦，並主張獻郡給趙國，利用趙國抗秦。如趙國接收上黨郡必定觸怒秦國而與趙國開戰，趙國勢必成為韓國的聯盟，韓國就有能力抵抗秦國入侵。</a:t>
            </a:r>
            <a:endParaRPr lang="en-US" dirty="0">
              <a:effectLst/>
              <a:latin typeface="Times New Roman"/>
              <a:cs typeface="Times New Roman"/>
            </a:endParaRPr>
          </a:p>
          <a:p>
            <a:pPr marL="342900" lvl="0" indent="-342900" algn="just">
              <a:spcBef>
                <a:spcPts val="670"/>
              </a:spcBef>
              <a:spcAft>
                <a:spcPts val="0"/>
              </a:spcAft>
              <a:buFont typeface="+mj-lt"/>
              <a:buAutoNum type="arabicPeriod"/>
            </a:pPr>
            <a:r>
              <a:rPr lang="zh-TW" kern="1200" dirty="0">
                <a:solidFill>
                  <a:srgbClr val="000000"/>
                </a:solidFill>
                <a:effectLst/>
                <a:latin typeface="Times New Roman"/>
                <a:cs typeface="Times New Roman"/>
              </a:rPr>
              <a:t>長平之戰的導火線就是秦、趙對韓國上黨郡的爭奪。上黨郡位於河北，地勢較高，面積相當於今天山西南部，大約有十七座城池。如秦佔據上黨便可憑藉太行山的地利，居高臨下，直指邯鄲。若由趙佔據上黨便可以此為邯鄲的西部屏障防禦秦軍侵略。最後，趙孝成王接收了上黨。</a:t>
            </a:r>
            <a:endParaRPr lang="en-US" dirty="0">
              <a:effectLst/>
              <a:latin typeface="Times New Roman"/>
              <a:cs typeface="Times New Roman"/>
            </a:endParaRPr>
          </a:p>
        </p:txBody>
      </p:sp>
      <p:pic>
        <p:nvPicPr>
          <p:cNvPr id="12" name="圖片 11"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Tree>
    <p:extLst>
      <p:ext uri="{BB962C8B-B14F-4D97-AF65-F5344CB8AC3E}">
        <p14:creationId xmlns:p14="http://schemas.microsoft.com/office/powerpoint/2010/main" val="42692269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TextBox 3"/>
          <p:cNvSpPr txBox="1"/>
          <p:nvPr/>
        </p:nvSpPr>
        <p:spPr>
          <a:xfrm>
            <a:off x="410609" y="1384288"/>
            <a:ext cx="1181100" cy="552450"/>
          </a:xfrm>
          <a:prstGeom prst="rect">
            <a:avLst/>
          </a:prstGeom>
          <a:gradFill flip="none" rotWithShape="1">
            <a:gsLst>
              <a:gs pos="47000">
                <a:schemeClr val="accent6">
                  <a:lumMod val="60000"/>
                  <a:lumOff val="40000"/>
                </a:schemeClr>
              </a:gs>
              <a:gs pos="100000">
                <a:srgbClr val="FFFFFF"/>
              </a:gs>
            </a:gsLst>
            <a:lin ang="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oAutofit/>
          </a:bodyPr>
          <a:lstStyle/>
          <a:p>
            <a:pPr>
              <a:spcAft>
                <a:spcPts val="0"/>
              </a:spcAft>
            </a:pPr>
            <a:r>
              <a:rPr lang="en-US" sz="2400" b="1" kern="1200" dirty="0">
                <a:solidFill>
                  <a:srgbClr val="984806"/>
                </a:solidFill>
                <a:effectLst/>
                <a:latin typeface="BiauKai"/>
                <a:ea typeface="新細明體"/>
                <a:cs typeface="Times New Roman"/>
              </a:rPr>
              <a:t>A. </a:t>
            </a:r>
            <a:r>
              <a:rPr lang="zh-CN" sz="2400" b="1" kern="1200" dirty="0">
                <a:solidFill>
                  <a:srgbClr val="984806"/>
                </a:solidFill>
                <a:effectLst/>
                <a:latin typeface="Times New Roman"/>
                <a:ea typeface="BiauKai"/>
                <a:cs typeface="Times New Roman"/>
              </a:rPr>
              <a:t>車兵</a:t>
            </a:r>
            <a:endParaRPr lang="en-US" sz="2400" dirty="0">
              <a:effectLst/>
              <a:latin typeface="Times New Roman"/>
              <a:ea typeface="新細明體"/>
              <a:cs typeface="Times New Roman"/>
            </a:endParaRPr>
          </a:p>
        </p:txBody>
      </p:sp>
      <p:pic>
        <p:nvPicPr>
          <p:cNvPr id="6" name="Picture 2"/>
          <p:cNvPicPr>
            <a:picLocks noChangeAspect="1" noChangeArrowheads="1"/>
          </p:cNvPicPr>
          <p:nvPr/>
        </p:nvPicPr>
        <p:blipFill>
          <a:blip r:embed="rId3" cstate="print"/>
          <a:srcRect/>
          <a:stretch>
            <a:fillRect/>
          </a:stretch>
        </p:blipFill>
        <p:spPr bwMode="auto">
          <a:xfrm>
            <a:off x="2672359" y="1417102"/>
            <a:ext cx="6025721" cy="4782290"/>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8" name="TextBox 6"/>
          <p:cNvSpPr txBox="1"/>
          <p:nvPr/>
        </p:nvSpPr>
        <p:spPr>
          <a:xfrm>
            <a:off x="410609" y="2331117"/>
            <a:ext cx="2261750" cy="456565"/>
          </a:xfrm>
          <a:prstGeom prst="rect">
            <a:avLst/>
          </a:prstGeom>
          <a:solidFill>
            <a:schemeClr val="accent2">
              <a:lumMod val="20000"/>
              <a:lumOff val="80000"/>
            </a:schemeClr>
          </a:solidFill>
        </p:spPr>
        <p:txBody>
          <a:bodyPr wrap="square" rtlCol="0">
            <a:noAutofit/>
          </a:bodyPr>
          <a:lstStyle/>
          <a:p>
            <a:pPr>
              <a:spcAft>
                <a:spcPts val="0"/>
              </a:spcAft>
            </a:pPr>
            <a:r>
              <a:rPr lang="zh-CN" kern="1200" dirty="0">
                <a:solidFill>
                  <a:srgbClr val="000000"/>
                </a:solidFill>
                <a:effectLst/>
                <a:latin typeface="+mn-ea"/>
                <a:cs typeface="Times New Roman"/>
              </a:rPr>
              <a:t>秦國手握韁繩的車兵</a:t>
            </a:r>
            <a:endParaRPr lang="en-US" dirty="0">
              <a:effectLst/>
              <a:latin typeface="+mn-ea"/>
              <a:cs typeface="Times New Roman"/>
            </a:endParaRPr>
          </a:p>
        </p:txBody>
      </p:sp>
      <p:cxnSp>
        <p:nvCxnSpPr>
          <p:cNvPr id="9" name="Straight Connector 8"/>
          <p:cNvCxnSpPr/>
          <p:nvPr/>
        </p:nvCxnSpPr>
        <p:spPr>
          <a:xfrm>
            <a:off x="1477886" y="2786613"/>
            <a:ext cx="3626914" cy="405727"/>
          </a:xfrm>
          <a:prstGeom prst="bentConnector3">
            <a:avLst>
              <a:gd name="adj1" fmla="val 80"/>
            </a:avLst>
          </a:prstGeom>
          <a:ln w="28575" cmpd="sng">
            <a:solidFill>
              <a:schemeClr val="accent2">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86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TextBox 12"/>
          <p:cNvSpPr txBox="1"/>
          <p:nvPr/>
        </p:nvSpPr>
        <p:spPr>
          <a:xfrm>
            <a:off x="1152841" y="5523645"/>
            <a:ext cx="2800723" cy="506095"/>
          </a:xfrm>
          <a:prstGeom prst="rect">
            <a:avLst/>
          </a:prstGeom>
          <a:solidFill>
            <a:schemeClr val="bg2">
              <a:lumMod val="90000"/>
            </a:schemeClr>
          </a:solidFill>
        </p:spPr>
        <p:txBody>
          <a:bodyPr wrap="square" rtlCol="0">
            <a:noAutofit/>
          </a:bodyPr>
          <a:lstStyle/>
          <a:p>
            <a:pPr>
              <a:spcAft>
                <a:spcPts val="0"/>
              </a:spcAft>
            </a:pPr>
            <a:r>
              <a:rPr lang="zh-CN" kern="1200" dirty="0">
                <a:solidFill>
                  <a:srgbClr val="000000"/>
                </a:solidFill>
                <a:effectLst/>
                <a:latin typeface="Calibri"/>
                <a:ea typeface="新細明體"/>
                <a:cs typeface="Times New Roman"/>
              </a:rPr>
              <a:t>西安秦始皇兵馬俑博物館</a:t>
            </a:r>
            <a:endParaRPr lang="zh-HK" dirty="0">
              <a:effectLst/>
              <a:latin typeface="Times New Roman"/>
              <a:ea typeface="新細明體"/>
              <a:cs typeface="Times New Roman"/>
            </a:endParaRPr>
          </a:p>
        </p:txBody>
      </p:sp>
      <p:pic>
        <p:nvPicPr>
          <p:cNvPr id="6" name="Picture 4"/>
          <p:cNvPicPr>
            <a:picLocks noChangeAspect="1" noChangeArrowheads="1"/>
          </p:cNvPicPr>
          <p:nvPr/>
        </p:nvPicPr>
        <p:blipFill>
          <a:blip r:embed="rId3" cstate="print"/>
          <a:srcRect/>
          <a:stretch>
            <a:fillRect/>
          </a:stretch>
        </p:blipFill>
        <p:spPr bwMode="auto">
          <a:xfrm>
            <a:off x="633798" y="1468459"/>
            <a:ext cx="3613179" cy="3870797"/>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7" name="Rectangle 4"/>
          <p:cNvSpPr/>
          <p:nvPr/>
        </p:nvSpPr>
        <p:spPr>
          <a:xfrm>
            <a:off x="4489935" y="1477335"/>
            <a:ext cx="4270775" cy="3823211"/>
          </a:xfrm>
          <a:prstGeom prst="rect">
            <a:avLst/>
          </a:prstGeom>
          <a:solidFill>
            <a:schemeClr val="accent4">
              <a:lumMod val="40000"/>
              <a:lumOff val="60000"/>
            </a:schemeClr>
          </a:solidFill>
        </p:spPr>
        <p:txBody>
          <a:bodyPr wrap="square">
            <a:noAutofit/>
          </a:bodyPr>
          <a:lstStyle/>
          <a:p>
            <a:pPr>
              <a:spcAft>
                <a:spcPts val="0"/>
              </a:spcAft>
            </a:pPr>
            <a:r>
              <a:rPr lang="zh-TW" b="1" kern="1200" dirty="0">
                <a:solidFill>
                  <a:srgbClr val="000000"/>
                </a:solidFill>
                <a:effectLst/>
                <a:latin typeface="Times New Roman"/>
                <a:ea typeface="新細明體"/>
                <a:cs typeface="Times New Roman"/>
              </a:rPr>
              <a:t>考考你</a:t>
            </a:r>
            <a:endParaRPr lang="zh-HK" dirty="0">
              <a:effectLst/>
              <a:latin typeface="Times New Roman"/>
              <a:ea typeface="新細明體"/>
              <a:cs typeface="Times New Roman"/>
            </a:endParaRPr>
          </a:p>
          <a:p>
            <a:pPr algn="just">
              <a:spcAft>
                <a:spcPts val="0"/>
              </a:spcAft>
            </a:pPr>
            <a:r>
              <a:rPr lang="zh-CN" kern="1200" dirty="0">
                <a:solidFill>
                  <a:srgbClr val="000000"/>
                </a:solidFill>
                <a:effectLst/>
                <a:latin typeface="Times New Roman"/>
                <a:ea typeface="新細明體"/>
                <a:cs typeface="Times New Roman"/>
              </a:rPr>
              <a:t>頭戴冠帽，上身披甲，均顯示車兵在軍隊中是相當有地位的兵種。不過，這曾在春秋時代盛極一時的戰車，逐漸退出戰鬥舞臺，</a:t>
            </a:r>
            <a:r>
              <a:rPr lang="zh-TW" kern="1200" dirty="0">
                <a:solidFill>
                  <a:srgbClr val="000000"/>
                </a:solidFill>
                <a:effectLst/>
                <a:latin typeface="Times New Roman"/>
                <a:ea typeface="新細明體"/>
                <a:cs typeface="Times New Roman"/>
              </a:rPr>
              <a:t>在長平之戰中已非主力。你猜到原因嗎？</a:t>
            </a:r>
            <a:endParaRPr lang="zh-HK" dirty="0">
              <a:effectLst/>
              <a:latin typeface="Times New Roman"/>
              <a:ea typeface="新細明體"/>
              <a:cs typeface="Times New Roman"/>
            </a:endParaRPr>
          </a:p>
        </p:txBody>
      </p:sp>
      <p:sp>
        <p:nvSpPr>
          <p:cNvPr id="8" name="文字方塊 7"/>
          <p:cNvSpPr txBox="1"/>
          <p:nvPr/>
        </p:nvSpPr>
        <p:spPr>
          <a:xfrm>
            <a:off x="4589327" y="3304279"/>
            <a:ext cx="4057718" cy="1853026"/>
          </a:xfrm>
          <a:prstGeom prst="rect">
            <a:avLst/>
          </a:prstGeom>
          <a:solidFill>
            <a:schemeClr val="lt1"/>
          </a:solidFill>
          <a:ln w="6350">
            <a:solidFill>
              <a:schemeClr val="accent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kern="1200" dirty="0">
                <a:solidFill>
                  <a:srgbClr val="FF0000"/>
                </a:solidFill>
                <a:effectLst/>
                <a:latin typeface="Times New Roman"/>
                <a:ea typeface="新細明體"/>
                <a:cs typeface="Times New Roman"/>
              </a:rPr>
              <a:t>原因：</a:t>
            </a:r>
            <a:endParaRPr lang="zh-HK" dirty="0">
              <a:effectLst/>
              <a:latin typeface="Times New Roman"/>
              <a:ea typeface="新細明體"/>
              <a:cs typeface="Times New Roman"/>
            </a:endParaRPr>
          </a:p>
          <a:p>
            <a:pPr>
              <a:spcAft>
                <a:spcPts val="0"/>
              </a:spcAft>
            </a:pPr>
            <a:r>
              <a:rPr lang="zh-CN" kern="1200" dirty="0">
                <a:solidFill>
                  <a:srgbClr val="FF0000"/>
                </a:solidFill>
                <a:effectLst/>
                <a:latin typeface="Times New Roman"/>
                <a:ea typeface="新細明體"/>
                <a:cs typeface="Times New Roman"/>
              </a:rPr>
              <a:t>（</a:t>
            </a:r>
            <a:r>
              <a:rPr lang="en-US" kern="1200" dirty="0">
                <a:solidFill>
                  <a:srgbClr val="FF0000"/>
                </a:solidFill>
                <a:effectLst/>
                <a:latin typeface="Times New Roman"/>
                <a:ea typeface="新細明體"/>
                <a:cs typeface="Times New Roman"/>
              </a:rPr>
              <a:t>1</a:t>
            </a:r>
            <a:r>
              <a:rPr lang="zh-CN" kern="1200" dirty="0">
                <a:solidFill>
                  <a:srgbClr val="FF0000"/>
                </a:solidFill>
                <a:effectLst/>
                <a:latin typeface="Times New Roman"/>
                <a:ea typeface="新細明體"/>
                <a:cs typeface="Times New Roman"/>
              </a:rPr>
              <a:t>）成本太貴。</a:t>
            </a:r>
            <a:endParaRPr lang="zh-HK" dirty="0">
              <a:effectLst/>
              <a:latin typeface="Times New Roman"/>
              <a:ea typeface="新細明體"/>
              <a:cs typeface="Times New Roman"/>
            </a:endParaRPr>
          </a:p>
          <a:p>
            <a:pPr>
              <a:spcAft>
                <a:spcPts val="0"/>
              </a:spcAft>
            </a:pPr>
            <a:r>
              <a:rPr lang="zh-CN" kern="1200" dirty="0">
                <a:solidFill>
                  <a:srgbClr val="FF0000"/>
                </a:solidFill>
                <a:effectLst/>
                <a:latin typeface="Times New Roman"/>
                <a:ea typeface="新細明體"/>
                <a:cs typeface="Times New Roman"/>
              </a:rPr>
              <a:t>（</a:t>
            </a:r>
            <a:r>
              <a:rPr lang="en-US" kern="1200" dirty="0">
                <a:solidFill>
                  <a:srgbClr val="FF0000"/>
                </a:solidFill>
                <a:effectLst/>
                <a:latin typeface="Times New Roman"/>
                <a:ea typeface="新細明體"/>
                <a:cs typeface="Times New Roman"/>
              </a:rPr>
              <a:t>2</a:t>
            </a:r>
            <a:r>
              <a:rPr lang="zh-CN" kern="1200" dirty="0">
                <a:solidFill>
                  <a:srgbClr val="FF0000"/>
                </a:solidFill>
                <a:effectLst/>
                <a:latin typeface="Times New Roman"/>
                <a:ea typeface="新細明體"/>
                <a:cs typeface="Times New Roman"/>
              </a:rPr>
              <a:t>）戰車不易轉彎，只適合平原直線來回戰鬥，上黨卻是山區形勢。</a:t>
            </a:r>
            <a:endParaRPr lang="zh-HK" kern="100" dirty="0">
              <a:effectLst/>
              <a:ea typeface="新細明體"/>
              <a:cs typeface="Times New Roman"/>
            </a:endParaRPr>
          </a:p>
          <a:p>
            <a:pPr>
              <a:spcAft>
                <a:spcPts val="0"/>
              </a:spcAft>
            </a:pPr>
            <a:r>
              <a:rPr lang="zh-CN" kern="1200" dirty="0">
                <a:solidFill>
                  <a:srgbClr val="FF0000"/>
                </a:solidFill>
                <a:effectLst/>
                <a:latin typeface="Times New Roman"/>
                <a:ea typeface="新細明體"/>
                <a:cs typeface="Times New Roman"/>
              </a:rPr>
              <a:t>長平之戰，騎兵和步兵是主要的兵種。即使有戰車，也多只是長官的指揮車</a:t>
            </a:r>
            <a:r>
              <a:rPr lang="zh-CN" kern="1200" dirty="0">
                <a:solidFill>
                  <a:srgbClr val="1F497D"/>
                </a:solidFill>
                <a:effectLst/>
                <a:latin typeface="Times New Roman"/>
                <a:ea typeface="新細明體"/>
                <a:cs typeface="Times New Roman"/>
              </a:rPr>
              <a:t>。</a:t>
            </a:r>
            <a:endParaRPr lang="zh-HK" kern="100" dirty="0">
              <a:effectLst/>
              <a:ea typeface="新細明體"/>
              <a:cs typeface="Times New Roman"/>
            </a:endParaRPr>
          </a:p>
        </p:txBody>
      </p:sp>
    </p:spTree>
    <p:extLst>
      <p:ext uri="{BB962C8B-B14F-4D97-AF65-F5344CB8AC3E}">
        <p14:creationId xmlns:p14="http://schemas.microsoft.com/office/powerpoint/2010/main" val="317992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7" name="TextBox 3"/>
          <p:cNvSpPr txBox="1"/>
          <p:nvPr/>
        </p:nvSpPr>
        <p:spPr>
          <a:xfrm>
            <a:off x="320714" y="1307632"/>
            <a:ext cx="2694155" cy="461665"/>
          </a:xfrm>
          <a:prstGeom prst="rect">
            <a:avLst/>
          </a:prstGeom>
          <a:gradFill flip="none" rotWithShape="1">
            <a:gsLst>
              <a:gs pos="48000">
                <a:schemeClr val="accent6">
                  <a:lumMod val="60000"/>
                  <a:lumOff val="40000"/>
                </a:schemeClr>
              </a:gs>
              <a:gs pos="100000">
                <a:srgbClr val="FFFFFF"/>
              </a:gs>
            </a:gsLst>
            <a:lin ang="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spcAft>
                <a:spcPts val="0"/>
              </a:spcAft>
            </a:pPr>
            <a:r>
              <a:rPr lang="en-US" sz="2400" b="1" kern="1200" dirty="0">
                <a:solidFill>
                  <a:srgbClr val="984806"/>
                </a:solidFill>
                <a:effectLst/>
                <a:latin typeface="BiauKai"/>
                <a:ea typeface="新細明體"/>
                <a:cs typeface="Times New Roman"/>
              </a:rPr>
              <a:t>B. </a:t>
            </a:r>
            <a:r>
              <a:rPr lang="zh-CN" sz="2400" b="1" kern="1200" dirty="0">
                <a:solidFill>
                  <a:srgbClr val="984806"/>
                </a:solidFill>
                <a:effectLst/>
                <a:latin typeface="Times New Roman"/>
                <a:ea typeface="BiauKai"/>
                <a:cs typeface="Times New Roman"/>
              </a:rPr>
              <a:t>弓兵</a:t>
            </a:r>
            <a:r>
              <a:rPr lang="en-US" sz="2400" b="1" kern="1200" dirty="0">
                <a:solidFill>
                  <a:srgbClr val="984806"/>
                </a:solidFill>
                <a:effectLst/>
                <a:latin typeface="BiauKai"/>
                <a:ea typeface="新細明體"/>
                <a:cs typeface="Times New Roman"/>
              </a:rPr>
              <a:t>/</a:t>
            </a:r>
            <a:r>
              <a:rPr lang="zh-CN" sz="2400" b="1" kern="1200" dirty="0">
                <a:solidFill>
                  <a:srgbClr val="984806"/>
                </a:solidFill>
                <a:effectLst/>
                <a:latin typeface="Times New Roman"/>
                <a:ea typeface="BiauKai"/>
                <a:cs typeface="Times New Roman"/>
              </a:rPr>
              <a:t>輕步兵</a:t>
            </a:r>
            <a:endParaRPr lang="zh-HK" sz="2400" dirty="0">
              <a:effectLst/>
              <a:latin typeface="Times New Roman"/>
              <a:ea typeface="新細明體"/>
              <a:cs typeface="Times New Roman"/>
            </a:endParaRPr>
          </a:p>
        </p:txBody>
      </p:sp>
      <p:pic>
        <p:nvPicPr>
          <p:cNvPr id="5" name="Picture 3"/>
          <p:cNvPicPr/>
          <p:nvPr/>
        </p:nvPicPr>
        <p:blipFill>
          <a:blip r:embed="rId4" cstate="print"/>
          <a:srcRect/>
          <a:stretch>
            <a:fillRect/>
          </a:stretch>
        </p:blipFill>
        <p:spPr bwMode="auto">
          <a:xfrm>
            <a:off x="1702932" y="1980220"/>
            <a:ext cx="5274310" cy="3515995"/>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8" name="TextBox 17"/>
          <p:cNvSpPr txBox="1"/>
          <p:nvPr/>
        </p:nvSpPr>
        <p:spPr>
          <a:xfrm>
            <a:off x="1016001" y="5663370"/>
            <a:ext cx="7167216" cy="951673"/>
          </a:xfrm>
          <a:prstGeom prst="rect">
            <a:avLst/>
          </a:prstGeom>
          <a:solidFill>
            <a:schemeClr val="accent2">
              <a:lumMod val="20000"/>
              <a:lumOff val="80000"/>
            </a:schemeClr>
          </a:solidFill>
        </p:spPr>
        <p:txBody>
          <a:bodyPr wrap="square" rtlCol="0">
            <a:noAutofit/>
          </a:bodyPr>
          <a:lstStyle/>
          <a:p>
            <a:pPr>
              <a:spcAft>
                <a:spcPts val="0"/>
              </a:spcAft>
            </a:pPr>
            <a:r>
              <a:rPr lang="zh-CN" kern="1200" dirty="0">
                <a:solidFill>
                  <a:srgbClr val="000000"/>
                </a:solidFill>
                <a:effectLst/>
                <a:latin typeface="Calibri"/>
                <a:ea typeface="新細明體"/>
                <a:cs typeface="Times New Roman"/>
              </a:rPr>
              <a:t>戰國時期的兵，按照服裝，大概可分為「披甲」與「不披甲」兩種，也代表兩種階級。不披甲的士兵，死傷機會較高，是軍隊中的一般作戰隊伍。圖中有一披甲兵，或是本隊指揮，你能找出來嗎？</a:t>
            </a:r>
            <a:endParaRPr lang="zh-HK" dirty="0">
              <a:effectLst/>
              <a:latin typeface="Times New Roman"/>
              <a:ea typeface="新細明體"/>
              <a:cs typeface="Times New Roman"/>
            </a:endParaRPr>
          </a:p>
        </p:txBody>
      </p:sp>
      <p:sp>
        <p:nvSpPr>
          <p:cNvPr id="9" name="TextBox 12"/>
          <p:cNvSpPr txBox="1"/>
          <p:nvPr/>
        </p:nvSpPr>
        <p:spPr>
          <a:xfrm>
            <a:off x="3994371" y="1769297"/>
            <a:ext cx="2720064" cy="369332"/>
          </a:xfrm>
          <a:prstGeom prst="rect">
            <a:avLst/>
          </a:prstGeom>
          <a:solidFill>
            <a:schemeClr val="bg2">
              <a:lumMod val="90000"/>
            </a:schemeClr>
          </a:solidFill>
        </p:spPr>
        <p:txBody>
          <a:bodyPr wrap="square" rtlCol="0">
            <a:spAutoFit/>
          </a:bodyPr>
          <a:lstStyle/>
          <a:p>
            <a:pPr>
              <a:spcAft>
                <a:spcPts val="0"/>
              </a:spcAft>
            </a:pPr>
            <a:r>
              <a:rPr lang="zh-CN" kern="1200">
                <a:solidFill>
                  <a:srgbClr val="000000"/>
                </a:solidFill>
                <a:effectLst/>
                <a:latin typeface="Times New Roman"/>
                <a:ea typeface="新細明體"/>
                <a:cs typeface="Times New Roman"/>
              </a:rPr>
              <a:t>西安秦始皇兵馬俑博物館</a:t>
            </a:r>
            <a:endParaRPr lang="zh-HK">
              <a:effectLst/>
              <a:latin typeface="Times New Roman"/>
              <a:ea typeface="新細明體"/>
              <a:cs typeface="Times New Roman"/>
            </a:endParaRPr>
          </a:p>
        </p:txBody>
      </p:sp>
      <p:sp>
        <p:nvSpPr>
          <p:cNvPr id="10" name="矩形 9"/>
          <p:cNvSpPr/>
          <p:nvPr/>
        </p:nvSpPr>
        <p:spPr>
          <a:xfrm>
            <a:off x="5319644" y="2416935"/>
            <a:ext cx="1066800" cy="1781175"/>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Tree>
    <p:extLst>
      <p:ext uri="{BB962C8B-B14F-4D97-AF65-F5344CB8AC3E}">
        <p14:creationId xmlns:p14="http://schemas.microsoft.com/office/powerpoint/2010/main" val="118915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grpSp>
        <p:nvGrpSpPr>
          <p:cNvPr id="6" name="群組 5"/>
          <p:cNvGrpSpPr/>
          <p:nvPr/>
        </p:nvGrpSpPr>
        <p:grpSpPr>
          <a:xfrm>
            <a:off x="1485900" y="1317722"/>
            <a:ext cx="3086100" cy="5106035"/>
            <a:chOff x="0" y="0"/>
            <a:chExt cx="2284168" cy="3779912"/>
          </a:xfrm>
        </p:grpSpPr>
        <p:pic>
          <p:nvPicPr>
            <p:cNvPr id="7" name="Picture 1" descr="640副本.png"/>
            <p:cNvPicPr>
              <a:picLocks noChangeAspect="1"/>
            </p:cNvPicPr>
            <p:nvPr/>
          </p:nvPicPr>
          <p:blipFill>
            <a:blip r:embed="rId3" cstate="print"/>
            <a:stretch>
              <a:fillRect/>
            </a:stretch>
          </p:blipFill>
          <p:spPr>
            <a:xfrm>
              <a:off x="0" y="0"/>
              <a:ext cx="1915021" cy="3779912"/>
            </a:xfrm>
            <a:prstGeom prst="rect">
              <a:avLst/>
            </a:prstGeom>
          </p:spPr>
        </p:pic>
        <p:pic>
          <p:nvPicPr>
            <p:cNvPr id="8" name="Picture 2"/>
            <p:cNvPicPr>
              <a:picLocks noChangeAspect="1" noChangeArrowheads="1"/>
            </p:cNvPicPr>
            <p:nvPr/>
          </p:nvPicPr>
          <p:blipFill>
            <a:blip r:embed="rId4" cstate="print"/>
            <a:srcRect/>
            <a:stretch>
              <a:fillRect/>
            </a:stretch>
          </p:blipFill>
          <p:spPr bwMode="auto">
            <a:xfrm rot="20896204">
              <a:off x="225751" y="1127340"/>
              <a:ext cx="2058417" cy="1723924"/>
            </a:xfrm>
            <a:prstGeom prst="rect">
              <a:avLst/>
            </a:prstGeom>
            <a:noFill/>
            <a:ln w="38100">
              <a:noFill/>
              <a:miter lim="800000"/>
              <a:headEnd/>
              <a:tailEnd/>
            </a:ln>
            <a:effectLst/>
          </p:spPr>
        </p:pic>
      </p:grpSp>
      <p:sp>
        <p:nvSpPr>
          <p:cNvPr id="9" name="TextBox 25"/>
          <p:cNvSpPr txBox="1"/>
          <p:nvPr/>
        </p:nvSpPr>
        <p:spPr>
          <a:xfrm>
            <a:off x="4481860" y="1949836"/>
            <a:ext cx="3878053" cy="2308324"/>
          </a:xfrm>
          <a:prstGeom prst="rect">
            <a:avLst/>
          </a:prstGeom>
          <a:solidFill>
            <a:schemeClr val="accent4">
              <a:lumMod val="40000"/>
              <a:lumOff val="60000"/>
            </a:schemeClr>
          </a:solidFill>
        </p:spPr>
        <p:txBody>
          <a:bodyPr wrap="square" rtlCol="0">
            <a:spAutoFit/>
          </a:bodyPr>
          <a:lstStyle/>
          <a:p>
            <a:pPr>
              <a:spcAft>
                <a:spcPts val="0"/>
              </a:spcAft>
            </a:pPr>
            <a:r>
              <a:rPr lang="zh-TW" b="1" kern="1200" dirty="0">
                <a:solidFill>
                  <a:srgbClr val="000000"/>
                </a:solidFill>
                <a:effectLst/>
                <a:latin typeface="Calibri"/>
                <a:ea typeface="新細明體"/>
                <a:cs typeface="Times New Roman"/>
              </a:rPr>
              <a:t>考考你</a:t>
            </a:r>
            <a:endParaRPr lang="zh-HK" b="1" dirty="0">
              <a:effectLst/>
              <a:latin typeface="Times New Roman"/>
              <a:ea typeface="新細明體"/>
              <a:cs typeface="Times New Roman"/>
            </a:endParaRPr>
          </a:p>
          <a:p>
            <a:pPr>
              <a:spcAft>
                <a:spcPts val="0"/>
              </a:spcAft>
            </a:pPr>
            <a:r>
              <a:rPr lang="zh-TW" kern="1200" dirty="0">
                <a:solidFill>
                  <a:srgbClr val="000000"/>
                </a:solidFill>
                <a:effectLst/>
                <a:latin typeface="Calibri"/>
                <a:ea typeface="新細明體"/>
                <a:cs typeface="Times New Roman"/>
              </a:rPr>
              <a:t>如圖所示，</a:t>
            </a:r>
            <a:r>
              <a:rPr lang="zh-CN" kern="1200" dirty="0">
                <a:solidFill>
                  <a:srgbClr val="000000"/>
                </a:solidFill>
                <a:effectLst/>
                <a:latin typeface="Calibri"/>
                <a:ea typeface="新細明體"/>
                <a:cs typeface="Times New Roman"/>
              </a:rPr>
              <a:t>戰國時期的一般弓兵</a:t>
            </a:r>
            <a:r>
              <a:rPr lang="zh-TW" kern="1200" dirty="0">
                <a:solidFill>
                  <a:srgbClr val="000000"/>
                </a:solidFill>
                <a:effectLst/>
                <a:latin typeface="Calibri"/>
                <a:ea typeface="新細明體"/>
                <a:cs typeface="Times New Roman"/>
              </a:rPr>
              <a:t>並</a:t>
            </a:r>
            <a:r>
              <a:rPr lang="zh-CN" kern="1200" dirty="0">
                <a:solidFill>
                  <a:srgbClr val="000000"/>
                </a:solidFill>
                <a:effectLst/>
                <a:latin typeface="Calibri"/>
                <a:ea typeface="新細明體"/>
                <a:cs typeface="Times New Roman"/>
              </a:rPr>
              <a:t>不披甲。</a:t>
            </a:r>
            <a:r>
              <a:rPr lang="zh-TW" kern="1200" dirty="0">
                <a:solidFill>
                  <a:srgbClr val="000000"/>
                </a:solidFill>
                <a:effectLst/>
                <a:latin typeface="Calibri"/>
                <a:ea typeface="新細明體"/>
                <a:cs typeface="Times New Roman"/>
              </a:rPr>
              <a:t>這種裝束在戰爭中有何好處？</a:t>
            </a:r>
            <a:endParaRPr lang="zh-HK" dirty="0">
              <a:effectLst/>
              <a:latin typeface="Times New Roman"/>
              <a:ea typeface="新細明體"/>
              <a:cs typeface="Times New Roman"/>
            </a:endParaRPr>
          </a:p>
          <a:p>
            <a:pPr>
              <a:spcAft>
                <a:spcPts val="0"/>
              </a:spcAft>
            </a:pPr>
            <a:r>
              <a:rPr lang="en-US" b="1" kern="1200" dirty="0">
                <a:solidFill>
                  <a:srgbClr val="000000"/>
                </a:solidFill>
                <a:effectLst/>
                <a:latin typeface="Calibri"/>
                <a:ea typeface="新細明體"/>
                <a:cs typeface="Times New Roman"/>
              </a:rPr>
              <a:t> </a:t>
            </a:r>
            <a:endParaRPr lang="zh-HK" dirty="0">
              <a:effectLst/>
              <a:latin typeface="Times New Roman"/>
              <a:ea typeface="新細明體"/>
              <a:cs typeface="Times New Roman"/>
            </a:endParaRPr>
          </a:p>
          <a:p>
            <a:pPr>
              <a:spcAft>
                <a:spcPts val="0"/>
              </a:spcAft>
            </a:pPr>
            <a:r>
              <a:rPr lang="en-US" b="1" kern="1200" dirty="0">
                <a:solidFill>
                  <a:srgbClr val="000000"/>
                </a:solidFill>
                <a:effectLst/>
                <a:latin typeface="Calibri"/>
                <a:ea typeface="新細明體"/>
                <a:cs typeface="Times New Roman"/>
              </a:rPr>
              <a:t> </a:t>
            </a:r>
          </a:p>
          <a:p>
            <a:pPr>
              <a:spcAft>
                <a:spcPts val="0"/>
              </a:spcAft>
            </a:pPr>
            <a:endParaRPr lang="zh-HK" dirty="0">
              <a:effectLst/>
              <a:latin typeface="Times New Roman"/>
              <a:ea typeface="新細明體"/>
              <a:cs typeface="Times New Roman"/>
            </a:endParaRPr>
          </a:p>
          <a:p>
            <a:pPr>
              <a:spcAft>
                <a:spcPts val="0"/>
              </a:spcAft>
            </a:pPr>
            <a:r>
              <a:rPr lang="en-US" b="1" kern="1200" dirty="0">
                <a:solidFill>
                  <a:srgbClr val="000000"/>
                </a:solidFill>
                <a:effectLst/>
                <a:latin typeface="Calibri"/>
                <a:ea typeface="新細明體"/>
                <a:cs typeface="Times New Roman"/>
              </a:rPr>
              <a:t> </a:t>
            </a:r>
            <a:endParaRPr lang="zh-HK" dirty="0">
              <a:effectLst/>
              <a:latin typeface="Times New Roman"/>
              <a:ea typeface="新細明體"/>
              <a:cs typeface="Times New Roman"/>
            </a:endParaRPr>
          </a:p>
          <a:p>
            <a:pPr>
              <a:spcAft>
                <a:spcPts val="0"/>
              </a:spcAft>
            </a:pPr>
            <a:r>
              <a:rPr lang="en-US" b="1" kern="1200" dirty="0">
                <a:solidFill>
                  <a:srgbClr val="000000"/>
                </a:solidFill>
                <a:effectLst/>
                <a:latin typeface="Calibri"/>
                <a:ea typeface="新細明體"/>
                <a:cs typeface="Times New Roman"/>
              </a:rPr>
              <a:t> </a:t>
            </a:r>
            <a:endParaRPr lang="zh-HK" dirty="0">
              <a:effectLst/>
              <a:latin typeface="Times New Roman"/>
              <a:ea typeface="新細明體"/>
              <a:cs typeface="Times New Roman"/>
            </a:endParaRPr>
          </a:p>
        </p:txBody>
      </p:sp>
      <p:sp>
        <p:nvSpPr>
          <p:cNvPr id="10" name="文字方塊 9"/>
          <p:cNvSpPr txBox="1"/>
          <p:nvPr/>
        </p:nvSpPr>
        <p:spPr>
          <a:xfrm>
            <a:off x="4572000" y="2951227"/>
            <a:ext cx="3666435" cy="995773"/>
          </a:xfrm>
          <a:prstGeom prst="rect">
            <a:avLst/>
          </a:prstGeom>
          <a:solidFill>
            <a:schemeClr val="lt1"/>
          </a:solidFill>
          <a:ln w="6350">
            <a:solidFill>
              <a:schemeClr val="accent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zh-CN" kern="1200" dirty="0">
                <a:solidFill>
                  <a:srgbClr val="FF0000"/>
                </a:solidFill>
                <a:effectLst/>
                <a:ea typeface="新細明體"/>
                <a:cs typeface="Times New Roman"/>
              </a:rPr>
              <a:t>戰國時期的一般弓兵是不披甲的。這種服裝簡單，方便他們進行大動作拉弓。</a:t>
            </a:r>
            <a:endParaRPr lang="zh-HK" kern="100" dirty="0">
              <a:effectLst/>
              <a:ea typeface="新細明體"/>
              <a:cs typeface="Times New Roman"/>
            </a:endParaRPr>
          </a:p>
        </p:txBody>
      </p:sp>
    </p:spTree>
    <p:extLst>
      <p:ext uri="{BB962C8B-B14F-4D97-AF65-F5344CB8AC3E}">
        <p14:creationId xmlns:p14="http://schemas.microsoft.com/office/powerpoint/2010/main" val="172438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64573" y="1398766"/>
            <a:ext cx="2838036" cy="461665"/>
          </a:xfrm>
          <a:prstGeom prst="rect">
            <a:avLst/>
          </a:prstGeom>
          <a:gradFill flip="none" rotWithShape="1">
            <a:gsLst>
              <a:gs pos="47000">
                <a:schemeClr val="accent6">
                  <a:lumMod val="40000"/>
                  <a:lumOff val="60000"/>
                </a:schemeClr>
              </a:gs>
              <a:gs pos="100000">
                <a:srgbClr val="FFFFFF"/>
              </a:gs>
            </a:gsLst>
            <a:lin ang="0" scaled="1"/>
            <a:tileRect/>
          </a:gradFill>
        </p:spPr>
        <p:txBody>
          <a:bodyPr wrap="square" rtlCol="0">
            <a:spAutoFit/>
          </a:bodyPr>
          <a:lstStyle/>
          <a:p>
            <a:pPr>
              <a:spcAft>
                <a:spcPts val="0"/>
              </a:spcAft>
            </a:pPr>
            <a:r>
              <a:rPr lang="en-US" sz="2400" b="1" kern="1200" dirty="0">
                <a:solidFill>
                  <a:srgbClr val="984806"/>
                </a:solidFill>
                <a:effectLst/>
                <a:latin typeface="BiauKai"/>
                <a:ea typeface="新細明體"/>
                <a:cs typeface="Times New Roman"/>
              </a:rPr>
              <a:t>C. </a:t>
            </a:r>
            <a:r>
              <a:rPr lang="zh-CN" sz="2400" b="1" kern="1200" dirty="0">
                <a:solidFill>
                  <a:srgbClr val="984806"/>
                </a:solidFill>
                <a:effectLst/>
                <a:latin typeface="Times New Roman"/>
                <a:ea typeface="BiauKai"/>
                <a:cs typeface="Times New Roman"/>
              </a:rPr>
              <a:t>秦軍裝備：騎兵</a:t>
            </a:r>
            <a:endParaRPr lang="zh-HK" sz="2400" dirty="0">
              <a:effectLst/>
              <a:latin typeface="Times New Roman"/>
              <a:ea typeface="新細明體"/>
              <a:cs typeface="Times New Roman"/>
            </a:endParaRPr>
          </a:p>
        </p:txBody>
      </p:sp>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6" name="Picture 4"/>
          <p:cNvPicPr>
            <a:picLocks noChangeAspect="1" noChangeArrowheads="1"/>
          </p:cNvPicPr>
          <p:nvPr/>
        </p:nvPicPr>
        <p:blipFill>
          <a:blip r:embed="rId3" cstate="print"/>
          <a:srcRect/>
          <a:stretch>
            <a:fillRect/>
          </a:stretch>
        </p:blipFill>
        <p:spPr bwMode="auto">
          <a:xfrm>
            <a:off x="1975027" y="2410838"/>
            <a:ext cx="1660034" cy="3957889"/>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3635061" y="3024221"/>
            <a:ext cx="3938879" cy="3344506"/>
          </a:xfrm>
          <a:prstGeom prst="rect">
            <a:avLst/>
          </a:prstGeom>
          <a:noFill/>
          <a:ln w="9525">
            <a:noFill/>
            <a:miter lim="800000"/>
            <a:headEnd/>
            <a:tailEnd/>
          </a:ln>
          <a:effectLst/>
        </p:spPr>
      </p:pic>
      <p:sp>
        <p:nvSpPr>
          <p:cNvPr id="8" name="TextBox 16"/>
          <p:cNvSpPr txBox="1"/>
          <p:nvPr/>
        </p:nvSpPr>
        <p:spPr>
          <a:xfrm>
            <a:off x="3840775" y="1255328"/>
            <a:ext cx="3733165" cy="1477328"/>
          </a:xfrm>
          <a:prstGeom prst="rect">
            <a:avLst/>
          </a:prstGeom>
          <a:solidFill>
            <a:schemeClr val="accent2">
              <a:lumMod val="20000"/>
              <a:lumOff val="80000"/>
            </a:schemeClr>
          </a:solidFill>
          <a:ln w="38100" cmpd="sng">
            <a:noFill/>
          </a:ln>
          <a:effectLst/>
        </p:spPr>
        <p:txBody>
          <a:bodyPr wrap="square" rtlCol="0">
            <a:spAutoFit/>
          </a:bodyPr>
          <a:lstStyle/>
          <a:p>
            <a:pPr algn="just">
              <a:spcAft>
                <a:spcPts val="0"/>
              </a:spcAft>
            </a:pPr>
            <a:r>
              <a:rPr lang="zh-CN" kern="1200" dirty="0">
                <a:solidFill>
                  <a:srgbClr val="000000"/>
                </a:solidFill>
                <a:effectLst/>
                <a:latin typeface="Times New Roman"/>
                <a:ea typeface="新細明體"/>
                <a:cs typeface="Times New Roman"/>
              </a:rPr>
              <a:t>皮革鞍墊，但並未發明馬鐙。這使這個年代的騎兵比後世的需要更嚴格的訓練。他們除了要用雙腿夾著馬匹</a:t>
            </a:r>
            <a:r>
              <a:rPr lang="zh-TW"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穩定坐乘</a:t>
            </a:r>
            <a:r>
              <a:rPr lang="zh-TW"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更需用一至兩手控制韁繩</a:t>
            </a:r>
            <a:r>
              <a:rPr lang="zh-TW"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指揮馬匹前進</a:t>
            </a:r>
            <a:r>
              <a:rPr lang="zh-TW" kern="1200" dirty="0">
                <a:solidFill>
                  <a:srgbClr val="000000"/>
                </a:solidFill>
                <a:effectLst/>
                <a:latin typeface="Times New Roman"/>
                <a:ea typeface="新細明體"/>
                <a:cs typeface="Times New Roman"/>
              </a:rPr>
              <a:t>。</a:t>
            </a:r>
            <a:endParaRPr lang="zh-HK" dirty="0">
              <a:effectLst/>
              <a:latin typeface="Times New Roman"/>
              <a:ea typeface="新細明體"/>
              <a:cs typeface="Times New Roman"/>
            </a:endParaRPr>
          </a:p>
        </p:txBody>
      </p:sp>
      <p:sp>
        <p:nvSpPr>
          <p:cNvPr id="10" name="矩形 9"/>
          <p:cNvSpPr/>
          <p:nvPr/>
        </p:nvSpPr>
        <p:spPr>
          <a:xfrm>
            <a:off x="4955899" y="3692777"/>
            <a:ext cx="1352550" cy="685800"/>
          </a:xfrm>
          <a:prstGeom prst="rect">
            <a:avLst/>
          </a:prstGeom>
          <a:noFill/>
          <a:ln w="38100" cmpd="sng"/>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cxnSp>
        <p:nvCxnSpPr>
          <p:cNvPr id="11" name="Straight Connector 14"/>
          <p:cNvCxnSpPr>
            <a:stCxn id="10" idx="0"/>
          </p:cNvCxnSpPr>
          <p:nvPr/>
        </p:nvCxnSpPr>
        <p:spPr>
          <a:xfrm flipH="1" flipV="1">
            <a:off x="5604502" y="2732657"/>
            <a:ext cx="27672" cy="960120"/>
          </a:xfrm>
          <a:prstGeom prst="line">
            <a:avLst/>
          </a:prstGeom>
          <a:ln w="28575">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94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6" name="Picture 2"/>
          <p:cNvPicPr>
            <a:picLocks noChangeAspect="1" noChangeArrowheads="1"/>
          </p:cNvPicPr>
          <p:nvPr/>
        </p:nvPicPr>
        <p:blipFill>
          <a:blip r:embed="rId3" cstate="print"/>
          <a:srcRect/>
          <a:stretch>
            <a:fillRect/>
          </a:stretch>
        </p:blipFill>
        <p:spPr bwMode="auto">
          <a:xfrm>
            <a:off x="1675767" y="1635031"/>
            <a:ext cx="2340754" cy="4393720"/>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7" name="TextBox 5"/>
          <p:cNvSpPr txBox="1"/>
          <p:nvPr/>
        </p:nvSpPr>
        <p:spPr>
          <a:xfrm>
            <a:off x="4461013" y="3086156"/>
            <a:ext cx="3733800" cy="1200329"/>
          </a:xfrm>
          <a:prstGeom prst="rect">
            <a:avLst/>
          </a:prstGeom>
          <a:solidFill>
            <a:schemeClr val="accent2">
              <a:lumMod val="20000"/>
              <a:lumOff val="80000"/>
            </a:schemeClr>
          </a:solid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spcAft>
                <a:spcPts val="0"/>
              </a:spcAft>
            </a:pPr>
            <a:r>
              <a:rPr lang="zh-CN" kern="1200">
                <a:solidFill>
                  <a:srgbClr val="000000"/>
                </a:solidFill>
                <a:effectLst/>
                <a:latin typeface="Times New Roman"/>
                <a:ea typeface="新細明體"/>
                <a:cs typeface="Times New Roman"/>
              </a:rPr>
              <a:t>甲胄是皮（牛皮為主）製造</a:t>
            </a:r>
            <a:r>
              <a:rPr lang="zh-TW" kern="1200">
                <a:solidFill>
                  <a:srgbClr val="000000"/>
                </a:solidFill>
                <a:effectLst/>
                <a:latin typeface="Times New Roman"/>
                <a:ea typeface="新細明體"/>
                <a:cs typeface="Times New Roman"/>
              </a:rPr>
              <a:t>，</a:t>
            </a:r>
            <a:r>
              <a:rPr lang="zh-CN" kern="1200">
                <a:solidFill>
                  <a:srgbClr val="000000"/>
                </a:solidFill>
                <a:effectLst/>
                <a:latin typeface="Times New Roman"/>
                <a:ea typeface="新細明體"/>
                <a:cs typeface="Times New Roman"/>
              </a:rPr>
              <a:t>再用紅線連結起來</a:t>
            </a:r>
            <a:r>
              <a:rPr lang="zh-TW" kern="1200">
                <a:solidFill>
                  <a:srgbClr val="000000"/>
                </a:solidFill>
                <a:effectLst/>
                <a:latin typeface="Times New Roman"/>
                <a:ea typeface="新細明體"/>
                <a:cs typeface="Times New Roman"/>
              </a:rPr>
              <a:t>，</a:t>
            </a:r>
            <a:r>
              <a:rPr lang="zh-CN" kern="1200">
                <a:solidFill>
                  <a:srgbClr val="000000"/>
                </a:solidFill>
                <a:effectLst/>
                <a:latin typeface="Times New Roman"/>
                <a:ea typeface="新細明體"/>
                <a:cs typeface="Times New Roman"/>
              </a:rPr>
              <a:t>塗上黑漆</a:t>
            </a:r>
            <a:r>
              <a:rPr lang="zh-TW" kern="1200">
                <a:solidFill>
                  <a:srgbClr val="000000"/>
                </a:solidFill>
                <a:effectLst/>
                <a:latin typeface="Times New Roman"/>
                <a:ea typeface="新細明體"/>
                <a:cs typeface="Times New Roman"/>
              </a:rPr>
              <a:t>，</a:t>
            </a:r>
            <a:r>
              <a:rPr lang="zh-CN" kern="1200">
                <a:solidFill>
                  <a:srgbClr val="000000"/>
                </a:solidFill>
                <a:effectLst/>
                <a:latin typeface="Times New Roman"/>
                <a:ea typeface="新細明體"/>
                <a:cs typeface="Times New Roman"/>
              </a:rPr>
              <a:t>以加強韌度。秦國騎兵的皮甲胄只限上半身</a:t>
            </a:r>
            <a:r>
              <a:rPr lang="zh-TW" kern="1200">
                <a:solidFill>
                  <a:srgbClr val="000000"/>
                </a:solidFill>
                <a:effectLst/>
                <a:latin typeface="Times New Roman"/>
                <a:ea typeface="新細明體"/>
                <a:cs typeface="Times New Roman"/>
              </a:rPr>
              <a:t>，</a:t>
            </a:r>
            <a:r>
              <a:rPr lang="zh-CN" kern="1200">
                <a:solidFill>
                  <a:srgbClr val="000000"/>
                </a:solidFill>
                <a:effectLst/>
                <a:latin typeface="Times New Roman"/>
                <a:ea typeface="新細明體"/>
                <a:cs typeface="Times New Roman"/>
              </a:rPr>
              <a:t>方便騎馬</a:t>
            </a:r>
            <a:r>
              <a:rPr lang="zh-TW" kern="1200">
                <a:solidFill>
                  <a:srgbClr val="000000"/>
                </a:solidFill>
                <a:effectLst/>
                <a:latin typeface="Times New Roman"/>
                <a:ea typeface="新細明體"/>
                <a:cs typeface="Times New Roman"/>
              </a:rPr>
              <a:t>。</a:t>
            </a:r>
            <a:endParaRPr lang="zh-HK">
              <a:effectLst/>
              <a:latin typeface="Times New Roman"/>
              <a:ea typeface="新細明體"/>
              <a:cs typeface="Times New Roman"/>
            </a:endParaRPr>
          </a:p>
        </p:txBody>
      </p:sp>
    </p:spTree>
    <p:extLst>
      <p:ext uri="{BB962C8B-B14F-4D97-AF65-F5344CB8AC3E}">
        <p14:creationId xmlns:p14="http://schemas.microsoft.com/office/powerpoint/2010/main" val="11696801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6" name="Picture 2"/>
          <p:cNvPicPr/>
          <p:nvPr/>
        </p:nvPicPr>
        <p:blipFill>
          <a:blip r:embed="rId3" cstate="print"/>
          <a:srcRect/>
          <a:stretch>
            <a:fillRect/>
          </a:stretch>
        </p:blipFill>
        <p:spPr bwMode="auto">
          <a:xfrm>
            <a:off x="344585" y="1503087"/>
            <a:ext cx="4497440" cy="2492381"/>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pic>
        <p:nvPicPr>
          <p:cNvPr id="7" name="Picture 2"/>
          <p:cNvPicPr/>
          <p:nvPr/>
        </p:nvPicPr>
        <p:blipFill>
          <a:blip r:embed="rId4" cstate="print"/>
          <a:srcRect/>
          <a:stretch>
            <a:fillRect/>
          </a:stretch>
        </p:blipFill>
        <p:spPr bwMode="auto">
          <a:xfrm>
            <a:off x="2279868" y="4105161"/>
            <a:ext cx="3230656" cy="2433130"/>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9" name="TextBox 2"/>
          <p:cNvSpPr txBox="1"/>
          <p:nvPr/>
        </p:nvSpPr>
        <p:spPr>
          <a:xfrm>
            <a:off x="5749196" y="1503087"/>
            <a:ext cx="2909356" cy="4427850"/>
          </a:xfrm>
          <a:prstGeom prst="rect">
            <a:avLst/>
          </a:prstGeom>
          <a:solidFill>
            <a:schemeClr val="accent4">
              <a:lumMod val="40000"/>
              <a:lumOff val="60000"/>
            </a:schemeClr>
          </a:solidFill>
          <a:ln>
            <a:noFill/>
          </a:ln>
          <a:effectLst/>
        </p:spPr>
        <p:style>
          <a:lnRef idx="3">
            <a:schemeClr val="lt1"/>
          </a:lnRef>
          <a:fillRef idx="1">
            <a:schemeClr val="accent2"/>
          </a:fillRef>
          <a:effectRef idx="1">
            <a:schemeClr val="accent2"/>
          </a:effectRef>
          <a:fontRef idx="minor">
            <a:schemeClr val="lt1"/>
          </a:fontRef>
        </p:style>
        <p:txBody>
          <a:bodyPr wrap="square" rtlCol="0">
            <a:noAutofit/>
          </a:bodyPr>
          <a:lstStyle/>
          <a:p>
            <a:pPr algn="just">
              <a:spcAft>
                <a:spcPts val="0"/>
              </a:spcAft>
            </a:pPr>
            <a:r>
              <a:rPr lang="zh-TW" b="1" kern="1200" dirty="0">
                <a:solidFill>
                  <a:srgbClr val="000000"/>
                </a:solidFill>
                <a:effectLst/>
                <a:ea typeface="新細明體"/>
                <a:cs typeface="Times New Roman"/>
              </a:rPr>
              <a:t>考考你</a:t>
            </a:r>
            <a:endParaRPr lang="zh-HK" dirty="0">
              <a:effectLst/>
              <a:latin typeface="Times New Roman"/>
              <a:ea typeface="新細明體"/>
              <a:cs typeface="Times New Roman"/>
            </a:endParaRPr>
          </a:p>
          <a:p>
            <a:pPr algn="just">
              <a:spcAft>
                <a:spcPts val="0"/>
              </a:spcAft>
            </a:pPr>
            <a:r>
              <a:rPr lang="zh-CN" kern="1200" dirty="0">
                <a:solidFill>
                  <a:srgbClr val="000000"/>
                </a:solidFill>
                <a:effectLst/>
                <a:ea typeface="新細明體"/>
                <a:cs typeface="Times New Roman"/>
              </a:rPr>
              <a:t>戰國時代還未發明馬蹬</a:t>
            </a:r>
            <a:r>
              <a:rPr lang="zh-TW" kern="1200" dirty="0">
                <a:solidFill>
                  <a:srgbClr val="000000"/>
                </a:solidFill>
                <a:effectLst/>
                <a:ea typeface="新細明體"/>
                <a:cs typeface="Times New Roman"/>
              </a:rPr>
              <a:t>，</a:t>
            </a:r>
            <a:r>
              <a:rPr lang="zh-CN" kern="1200" dirty="0">
                <a:solidFill>
                  <a:srgbClr val="000000"/>
                </a:solidFill>
                <a:effectLst/>
                <a:ea typeface="新細明體"/>
                <a:cs typeface="Times New Roman"/>
              </a:rPr>
              <a:t>因此騎兵難於在馬上作戰</a:t>
            </a:r>
            <a:r>
              <a:rPr lang="zh-TW" kern="1200" dirty="0">
                <a:solidFill>
                  <a:srgbClr val="000000"/>
                </a:solidFill>
                <a:effectLst/>
                <a:ea typeface="新細明體"/>
                <a:cs typeface="Times New Roman"/>
              </a:rPr>
              <a:t>。圖中</a:t>
            </a:r>
            <a:r>
              <a:rPr lang="zh-CN" kern="1200" dirty="0">
                <a:solidFill>
                  <a:srgbClr val="000000"/>
                </a:solidFill>
                <a:effectLst/>
                <a:ea typeface="新細明體"/>
                <a:cs typeface="Times New Roman"/>
              </a:rPr>
              <a:t>戰士騎</a:t>
            </a:r>
            <a:r>
              <a:rPr lang="zh-TW" kern="1200" dirty="0">
                <a:solidFill>
                  <a:srgbClr val="000000"/>
                </a:solidFill>
                <a:effectLst/>
                <a:ea typeface="新細明體"/>
                <a:cs typeface="Times New Roman"/>
              </a:rPr>
              <a:t>在馬上，一</a:t>
            </a:r>
            <a:r>
              <a:rPr lang="zh-CN" kern="1200" dirty="0">
                <a:solidFill>
                  <a:srgbClr val="000000"/>
                </a:solidFill>
                <a:effectLst/>
                <a:ea typeface="新細明體"/>
                <a:cs typeface="Times New Roman"/>
              </a:rPr>
              <a:t>手持著馬韁，</a:t>
            </a:r>
            <a:r>
              <a:rPr lang="zh-TW" kern="1200" dirty="0">
                <a:solidFill>
                  <a:srgbClr val="000000"/>
                </a:solidFill>
                <a:effectLst/>
                <a:ea typeface="新細明體"/>
                <a:cs typeface="Times New Roman"/>
              </a:rPr>
              <a:t>另</a:t>
            </a:r>
            <a:r>
              <a:rPr lang="zh-CN" kern="1200" dirty="0">
                <a:solidFill>
                  <a:srgbClr val="000000"/>
                </a:solidFill>
                <a:effectLst/>
                <a:ea typeface="新細明體"/>
                <a:cs typeface="Times New Roman"/>
              </a:rPr>
              <a:t>一</a:t>
            </a:r>
            <a:r>
              <a:rPr lang="zh-TW" kern="1200" dirty="0">
                <a:solidFill>
                  <a:srgbClr val="000000"/>
                </a:solidFill>
                <a:effectLst/>
                <a:ea typeface="新細明體"/>
                <a:cs typeface="Times New Roman"/>
              </a:rPr>
              <a:t>隻</a:t>
            </a:r>
            <a:r>
              <a:rPr lang="zh-CN" kern="1200" dirty="0">
                <a:solidFill>
                  <a:srgbClr val="000000"/>
                </a:solidFill>
                <a:effectLst/>
                <a:ea typeface="新細明體"/>
                <a:cs typeface="Times New Roman"/>
              </a:rPr>
              <a:t>手</a:t>
            </a:r>
            <a:r>
              <a:rPr lang="zh-TW" kern="1200" dirty="0">
                <a:solidFill>
                  <a:srgbClr val="000000"/>
                </a:solidFill>
                <a:effectLst/>
                <a:ea typeface="新細明體"/>
                <a:cs typeface="Times New Roman"/>
              </a:rPr>
              <a:t>則</a:t>
            </a:r>
            <a:r>
              <a:rPr lang="zh-CN" kern="1200" dirty="0">
                <a:solidFill>
                  <a:srgbClr val="000000"/>
                </a:solidFill>
                <a:effectLst/>
                <a:ea typeface="新細明體"/>
                <a:cs typeface="Times New Roman"/>
              </a:rPr>
              <a:t>持著長戟</a:t>
            </a:r>
            <a:r>
              <a:rPr lang="zh-TW" kern="1200" dirty="0">
                <a:solidFill>
                  <a:srgbClr val="000000"/>
                </a:solidFill>
                <a:effectLst/>
                <a:ea typeface="新細明體"/>
                <a:cs typeface="Times New Roman"/>
              </a:rPr>
              <a:t>。你認為他們在整場戰爭中擔任什麼角色？</a:t>
            </a:r>
            <a:endParaRPr lang="zh-HK" dirty="0">
              <a:effectLst/>
              <a:latin typeface="Times New Roman"/>
              <a:ea typeface="新細明體"/>
              <a:cs typeface="Times New Roman"/>
            </a:endParaRPr>
          </a:p>
          <a:p>
            <a:pPr algn="just">
              <a:spcAft>
                <a:spcPts val="0"/>
              </a:spcAft>
            </a:pPr>
            <a:r>
              <a:rPr lang="en-US" dirty="0">
                <a:effectLst/>
                <a:latin typeface="Times New Roman"/>
                <a:ea typeface="新細明體"/>
                <a:cs typeface="Times New Roman"/>
              </a:rPr>
              <a:t> </a:t>
            </a:r>
            <a:endParaRPr lang="zh-HK" dirty="0">
              <a:effectLst/>
              <a:latin typeface="Times New Roman"/>
              <a:ea typeface="新細明體"/>
              <a:cs typeface="Times New Roman"/>
            </a:endParaRPr>
          </a:p>
        </p:txBody>
      </p:sp>
      <p:sp>
        <p:nvSpPr>
          <p:cNvPr id="10" name="文字方塊 9"/>
          <p:cNvSpPr txBox="1"/>
          <p:nvPr/>
        </p:nvSpPr>
        <p:spPr>
          <a:xfrm>
            <a:off x="5891280" y="3631351"/>
            <a:ext cx="2658806" cy="2084122"/>
          </a:xfrm>
          <a:prstGeom prst="rect">
            <a:avLst/>
          </a:prstGeom>
          <a:solidFill>
            <a:schemeClr val="lt1"/>
          </a:solidFill>
          <a:ln w="6350">
            <a:solidFill>
              <a:schemeClr val="accent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zh-CN" kern="1200">
                <a:solidFill>
                  <a:srgbClr val="FF0000"/>
                </a:solidFill>
                <a:effectLst/>
                <a:ea typeface="新細明體"/>
                <a:cs typeface="Times New Roman"/>
              </a:rPr>
              <a:t>戰國時代還未發明馬蹬，因此騎兵難於在馬上作戰。然而騎術精湛的戰士可以一手持著馬韁，一手持著長戟。當遇到步兵時，便將長戟指向前，進行衝刺。</a:t>
            </a:r>
            <a:endParaRPr lang="zh-HK" kern="100">
              <a:effectLst/>
              <a:ea typeface="新細明體"/>
              <a:cs typeface="Times New Roman"/>
            </a:endParaRPr>
          </a:p>
        </p:txBody>
      </p:sp>
    </p:spTree>
    <p:extLst>
      <p:ext uri="{BB962C8B-B14F-4D97-AF65-F5344CB8AC3E}">
        <p14:creationId xmlns:p14="http://schemas.microsoft.com/office/powerpoint/2010/main" val="52876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TextBox 4"/>
          <p:cNvSpPr txBox="1"/>
          <p:nvPr/>
        </p:nvSpPr>
        <p:spPr>
          <a:xfrm>
            <a:off x="466794" y="1208241"/>
            <a:ext cx="1278076" cy="533400"/>
          </a:xfrm>
          <a:prstGeom prst="rect">
            <a:avLst/>
          </a:prstGeom>
          <a:gradFill flip="none" rotWithShape="1">
            <a:gsLst>
              <a:gs pos="47000">
                <a:schemeClr val="accent6">
                  <a:lumMod val="40000"/>
                  <a:lumOff val="60000"/>
                </a:schemeClr>
              </a:gs>
              <a:gs pos="100000">
                <a:srgbClr val="FFFFFF"/>
              </a:gs>
            </a:gsLst>
            <a:lin ang="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oAutofit/>
          </a:bodyPr>
          <a:lstStyle/>
          <a:p>
            <a:pPr>
              <a:spcAft>
                <a:spcPts val="0"/>
              </a:spcAft>
            </a:pPr>
            <a:r>
              <a:rPr lang="en-US" sz="2400" b="1" kern="1200">
                <a:solidFill>
                  <a:srgbClr val="984806"/>
                </a:solidFill>
                <a:effectLst/>
                <a:latin typeface="BiauKai"/>
                <a:ea typeface="新細明體"/>
                <a:cs typeface="Times New Roman"/>
              </a:rPr>
              <a:t>D. </a:t>
            </a:r>
            <a:r>
              <a:rPr lang="zh-CN" sz="2400" b="1" kern="1200">
                <a:solidFill>
                  <a:srgbClr val="984806"/>
                </a:solidFill>
                <a:effectLst/>
                <a:latin typeface="Times New Roman"/>
                <a:ea typeface="BiauKai"/>
                <a:cs typeface="Times New Roman"/>
              </a:rPr>
              <a:t>弩兵</a:t>
            </a:r>
            <a:endParaRPr lang="zh-HK" sz="2400">
              <a:effectLst/>
              <a:latin typeface="Times New Roman"/>
              <a:ea typeface="新細明體"/>
              <a:cs typeface="Times New Roman"/>
            </a:endParaRPr>
          </a:p>
        </p:txBody>
      </p:sp>
      <p:pic>
        <p:nvPicPr>
          <p:cNvPr id="6" name="Picture 2"/>
          <p:cNvPicPr>
            <a:picLocks noChangeAspect="1" noChangeArrowheads="1"/>
          </p:cNvPicPr>
          <p:nvPr/>
        </p:nvPicPr>
        <p:blipFill>
          <a:blip r:embed="rId3" cstate="print"/>
          <a:srcRect/>
          <a:stretch>
            <a:fillRect/>
          </a:stretch>
        </p:blipFill>
        <p:spPr bwMode="auto">
          <a:xfrm>
            <a:off x="3283997" y="1314174"/>
            <a:ext cx="2929397" cy="4021866"/>
          </a:xfrm>
          <a:prstGeom prst="rect">
            <a:avLst/>
          </a:prstGeom>
          <a:noFill/>
          <a:ln w="57150">
            <a:solidFill>
              <a:schemeClr val="accent2">
                <a:lumMod val="75000"/>
              </a:schemeClr>
            </a:solid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6544092" y="1208241"/>
            <a:ext cx="386291" cy="2663735"/>
          </a:xfrm>
          <a:prstGeom prst="rect">
            <a:avLst/>
          </a:prstGeom>
          <a:noFill/>
          <a:ln w="9525">
            <a:noFill/>
            <a:miter lim="800000"/>
            <a:headEnd/>
            <a:tailEnd/>
          </a:ln>
          <a:effectLst/>
        </p:spPr>
      </p:pic>
      <p:sp>
        <p:nvSpPr>
          <p:cNvPr id="8" name="TextBox 20"/>
          <p:cNvSpPr txBox="1"/>
          <p:nvPr/>
        </p:nvSpPr>
        <p:spPr>
          <a:xfrm>
            <a:off x="6930383" y="1943652"/>
            <a:ext cx="1789275" cy="1800087"/>
          </a:xfrm>
          <a:prstGeom prst="rect">
            <a:avLst/>
          </a:prstGeom>
          <a:solidFill>
            <a:srgbClr val="CCCC00"/>
          </a:solidFill>
          <a:ln w="38100" cmpd="sng">
            <a:solidFill>
              <a:schemeClr val="tx2">
                <a:lumMod val="60000"/>
                <a:lumOff val="40000"/>
              </a:schemeClr>
            </a:solidFill>
          </a:ln>
        </p:spPr>
        <p:txBody>
          <a:bodyPr wrap="square" rtlCol="0">
            <a:noAutofit/>
          </a:bodyPr>
          <a:lstStyle/>
          <a:p>
            <a:pPr algn="just">
              <a:spcAft>
                <a:spcPts val="0"/>
              </a:spcAft>
            </a:pPr>
            <a:r>
              <a:rPr lang="zh-CN" kern="1200" dirty="0">
                <a:solidFill>
                  <a:srgbClr val="000000"/>
                </a:solidFill>
                <a:effectLst/>
                <a:latin typeface="Calibri"/>
                <a:ea typeface="新細明體"/>
                <a:cs typeface="Times New Roman"/>
              </a:rPr>
              <a:t>三稜青銅箭鏃是秦弩兵特有，它可減少空氣的摩擦力，增加了射程，增強了穿透力。</a:t>
            </a:r>
            <a:endParaRPr lang="zh-HK" dirty="0">
              <a:effectLst/>
              <a:latin typeface="Times New Roman"/>
              <a:ea typeface="新細明體"/>
              <a:cs typeface="Times New Roman"/>
            </a:endParaRPr>
          </a:p>
        </p:txBody>
      </p:sp>
      <p:cxnSp>
        <p:nvCxnSpPr>
          <p:cNvPr id="9" name="Elbow Connector 30"/>
          <p:cNvCxnSpPr>
            <a:endCxn id="8" idx="0"/>
          </p:cNvCxnSpPr>
          <p:nvPr/>
        </p:nvCxnSpPr>
        <p:spPr>
          <a:xfrm>
            <a:off x="6803499" y="1623391"/>
            <a:ext cx="1021522" cy="320261"/>
          </a:xfrm>
          <a:prstGeom prst="bentConnector2">
            <a:avLst/>
          </a:prstGeom>
          <a:ln w="28575" cmpd="sng">
            <a:headEnd type="oval"/>
            <a:tailEnd type="none"/>
          </a:ln>
        </p:spPr>
        <p:style>
          <a:lnRef idx="1">
            <a:schemeClr val="accent1"/>
          </a:lnRef>
          <a:fillRef idx="0">
            <a:schemeClr val="accent1"/>
          </a:fillRef>
          <a:effectRef idx="0">
            <a:schemeClr val="accent1"/>
          </a:effectRef>
          <a:fontRef idx="minor">
            <a:schemeClr val="tx1"/>
          </a:fontRef>
        </p:style>
      </p:cxnSp>
      <p:pic>
        <p:nvPicPr>
          <p:cNvPr id="17" name="Picture 6"/>
          <p:cNvPicPr>
            <a:picLocks noChangeAspect="1" noChangeArrowheads="1"/>
          </p:cNvPicPr>
          <p:nvPr/>
        </p:nvPicPr>
        <p:blipFill>
          <a:blip r:embed="rId5" cstate="print"/>
          <a:srcRect/>
          <a:stretch>
            <a:fillRect/>
          </a:stretch>
        </p:blipFill>
        <p:spPr bwMode="auto">
          <a:xfrm rot="18746847">
            <a:off x="5769102" y="4022396"/>
            <a:ext cx="1642388" cy="1452598"/>
          </a:xfrm>
          <a:prstGeom prst="rect">
            <a:avLst/>
          </a:prstGeom>
          <a:noFill/>
          <a:ln w="28575">
            <a:solidFill>
              <a:schemeClr val="tx1"/>
            </a:solidFill>
            <a:miter lim="800000"/>
            <a:headEnd/>
            <a:tailEnd/>
          </a:ln>
          <a:effectLst/>
        </p:spPr>
      </p:pic>
      <p:sp>
        <p:nvSpPr>
          <p:cNvPr id="18" name="TextBox 19"/>
          <p:cNvSpPr txBox="1"/>
          <p:nvPr/>
        </p:nvSpPr>
        <p:spPr>
          <a:xfrm>
            <a:off x="2754256" y="3748910"/>
            <a:ext cx="766266" cy="510540"/>
          </a:xfrm>
          <a:prstGeom prst="rect">
            <a:avLst/>
          </a:prstGeom>
        </p:spPr>
        <p:style>
          <a:lnRef idx="3">
            <a:schemeClr val="lt1"/>
          </a:lnRef>
          <a:fillRef idx="1">
            <a:schemeClr val="accent3"/>
          </a:fillRef>
          <a:effectRef idx="1">
            <a:schemeClr val="accent3"/>
          </a:effectRef>
          <a:fontRef idx="minor">
            <a:schemeClr val="lt1"/>
          </a:fontRef>
        </p:style>
        <p:txBody>
          <a:bodyPr wrap="square" rtlCol="0">
            <a:noAutofit/>
          </a:bodyPr>
          <a:lstStyle/>
          <a:p>
            <a:pPr>
              <a:spcAft>
                <a:spcPts val="0"/>
              </a:spcAft>
            </a:pPr>
            <a:r>
              <a:rPr lang="zh-CN" kern="1200">
                <a:solidFill>
                  <a:srgbClr val="FFFFFF"/>
                </a:solidFill>
                <a:effectLst/>
                <a:latin typeface="Times New Roman"/>
                <a:ea typeface="新細明體"/>
                <a:cs typeface="Times New Roman"/>
              </a:rPr>
              <a:t>長袍</a:t>
            </a:r>
            <a:endParaRPr lang="zh-HK">
              <a:effectLst/>
              <a:latin typeface="Times New Roman"/>
              <a:ea typeface="新細明體"/>
              <a:cs typeface="Times New Roman"/>
            </a:endParaRPr>
          </a:p>
        </p:txBody>
      </p:sp>
      <p:sp>
        <p:nvSpPr>
          <p:cNvPr id="19" name="TextBox 15"/>
          <p:cNvSpPr txBox="1"/>
          <p:nvPr/>
        </p:nvSpPr>
        <p:spPr>
          <a:xfrm>
            <a:off x="2754256" y="4404568"/>
            <a:ext cx="755223" cy="576040"/>
          </a:xfrm>
          <a:prstGeom prst="rect">
            <a:avLst/>
          </a:prstGeom>
        </p:spPr>
        <p:style>
          <a:lnRef idx="3">
            <a:schemeClr val="lt1"/>
          </a:lnRef>
          <a:fillRef idx="1">
            <a:schemeClr val="accent3"/>
          </a:fillRef>
          <a:effectRef idx="1">
            <a:schemeClr val="accent3"/>
          </a:effectRef>
          <a:fontRef idx="minor">
            <a:schemeClr val="lt1"/>
          </a:fontRef>
        </p:style>
        <p:txBody>
          <a:bodyPr wrap="square" rtlCol="0">
            <a:noAutofit/>
          </a:bodyPr>
          <a:lstStyle/>
          <a:p>
            <a:pPr>
              <a:spcAft>
                <a:spcPts val="0"/>
              </a:spcAft>
            </a:pPr>
            <a:r>
              <a:rPr lang="zh-CN" kern="1200">
                <a:solidFill>
                  <a:srgbClr val="FFFFFF"/>
                </a:solidFill>
                <a:effectLst/>
                <a:latin typeface="Times New Roman"/>
                <a:ea typeface="新細明體"/>
                <a:cs typeface="Times New Roman"/>
              </a:rPr>
              <a:t>短褲</a:t>
            </a:r>
            <a:endParaRPr lang="zh-HK">
              <a:effectLst/>
              <a:latin typeface="Times New Roman"/>
              <a:ea typeface="新細明體"/>
              <a:cs typeface="Times New Roman"/>
            </a:endParaRPr>
          </a:p>
        </p:txBody>
      </p:sp>
      <p:cxnSp>
        <p:nvCxnSpPr>
          <p:cNvPr id="20" name="Straight Arrow Connector 9"/>
          <p:cNvCxnSpPr/>
          <p:nvPr/>
        </p:nvCxnSpPr>
        <p:spPr>
          <a:xfrm flipH="1" flipV="1">
            <a:off x="4189786" y="3731108"/>
            <a:ext cx="1410255" cy="983437"/>
          </a:xfrm>
          <a:prstGeom prst="straightConnector1">
            <a:avLst/>
          </a:prstGeom>
          <a:ln w="28575" cmpd="sng">
            <a:solidFill>
              <a:srgbClr val="A4E33D"/>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1"/>
          <p:cNvCxnSpPr/>
          <p:nvPr/>
        </p:nvCxnSpPr>
        <p:spPr>
          <a:xfrm>
            <a:off x="5382820" y="7601824"/>
            <a:ext cx="810493" cy="0"/>
          </a:xfrm>
          <a:prstGeom prst="straightConnector1">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Arrow Connector 28"/>
          <p:cNvCxnSpPr/>
          <p:nvPr/>
        </p:nvCxnSpPr>
        <p:spPr>
          <a:xfrm flipV="1">
            <a:off x="3509479" y="4460674"/>
            <a:ext cx="1027043" cy="77194"/>
          </a:xfrm>
          <a:prstGeom prst="straightConnector1">
            <a:avLst/>
          </a:prstGeom>
          <a:ln w="28575" cmpd="sng">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Arrow Connector 28"/>
          <p:cNvCxnSpPr/>
          <p:nvPr/>
        </p:nvCxnSpPr>
        <p:spPr>
          <a:xfrm flipV="1">
            <a:off x="3535206" y="3890853"/>
            <a:ext cx="1027043" cy="77194"/>
          </a:xfrm>
          <a:prstGeom prst="straightConnector1">
            <a:avLst/>
          </a:prstGeom>
          <a:ln w="28575" cmpd="sng">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33" name="TextBox 22"/>
          <p:cNvSpPr txBox="1"/>
          <p:nvPr/>
        </p:nvSpPr>
        <p:spPr>
          <a:xfrm>
            <a:off x="2275874" y="2910441"/>
            <a:ext cx="1278076" cy="557211"/>
          </a:xfrm>
          <a:prstGeom prst="rect">
            <a:avLst/>
          </a:prstGeom>
        </p:spPr>
        <p:style>
          <a:lnRef idx="3">
            <a:schemeClr val="lt1"/>
          </a:lnRef>
          <a:fillRef idx="1">
            <a:schemeClr val="accent3"/>
          </a:fillRef>
          <a:effectRef idx="1">
            <a:schemeClr val="accent3"/>
          </a:effectRef>
          <a:fontRef idx="minor">
            <a:schemeClr val="lt1"/>
          </a:fontRef>
        </p:style>
        <p:txBody>
          <a:bodyPr wrap="square" rtlCol="0">
            <a:noAutofit/>
          </a:bodyPr>
          <a:lstStyle/>
          <a:p>
            <a:pPr>
              <a:spcAft>
                <a:spcPts val="0"/>
              </a:spcAft>
            </a:pPr>
            <a:r>
              <a:rPr lang="zh-CN" kern="1200">
                <a:solidFill>
                  <a:srgbClr val="FFFFFF"/>
                </a:solidFill>
                <a:effectLst/>
                <a:latin typeface="Times New Roman"/>
                <a:ea typeface="新細明體"/>
                <a:cs typeface="Times New Roman"/>
              </a:rPr>
              <a:t>甲胄</a:t>
            </a:r>
            <a:r>
              <a:rPr lang="en-US" kern="1200">
                <a:solidFill>
                  <a:srgbClr val="FFFFFF"/>
                </a:solidFill>
                <a:effectLst/>
                <a:latin typeface="新細明體"/>
                <a:ea typeface="新細明體"/>
                <a:cs typeface="Times New Roman"/>
              </a:rPr>
              <a:t>(</a:t>
            </a:r>
            <a:r>
              <a:rPr lang="zh-CN" kern="1200">
                <a:solidFill>
                  <a:srgbClr val="FFFFFF"/>
                </a:solidFill>
                <a:effectLst/>
                <a:latin typeface="Times New Roman"/>
                <a:ea typeface="新細明體"/>
                <a:cs typeface="Times New Roman"/>
              </a:rPr>
              <a:t>上身</a:t>
            </a:r>
            <a:r>
              <a:rPr lang="en-US" kern="1200">
                <a:solidFill>
                  <a:srgbClr val="FFFFFF"/>
                </a:solidFill>
                <a:effectLst/>
                <a:latin typeface="新細明體"/>
                <a:ea typeface="新細明體"/>
                <a:cs typeface="Times New Roman"/>
              </a:rPr>
              <a:t>)</a:t>
            </a:r>
            <a:endParaRPr lang="zh-HK">
              <a:effectLst/>
              <a:latin typeface="Times New Roman"/>
              <a:ea typeface="新細明體"/>
              <a:cs typeface="Times New Roman"/>
            </a:endParaRPr>
          </a:p>
        </p:txBody>
      </p:sp>
      <p:cxnSp>
        <p:nvCxnSpPr>
          <p:cNvPr id="34" name="Straight Arrow Connector 28"/>
          <p:cNvCxnSpPr/>
          <p:nvPr/>
        </p:nvCxnSpPr>
        <p:spPr>
          <a:xfrm flipV="1">
            <a:off x="3553950" y="3060383"/>
            <a:ext cx="1027043" cy="77194"/>
          </a:xfrm>
          <a:prstGeom prst="straightConnector1">
            <a:avLst/>
          </a:prstGeom>
          <a:ln w="28575" cmpd="sng">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35" name="TextBox 29"/>
          <p:cNvSpPr txBox="1"/>
          <p:nvPr/>
        </p:nvSpPr>
        <p:spPr>
          <a:xfrm>
            <a:off x="2754256" y="1314174"/>
            <a:ext cx="1348313" cy="993913"/>
          </a:xfrm>
          <a:prstGeom prst="rect">
            <a:avLst/>
          </a:prstGeom>
        </p:spPr>
        <p:style>
          <a:lnRef idx="3">
            <a:schemeClr val="lt1"/>
          </a:lnRef>
          <a:fillRef idx="1">
            <a:schemeClr val="accent3"/>
          </a:fillRef>
          <a:effectRef idx="1">
            <a:schemeClr val="accent3"/>
          </a:effectRef>
          <a:fontRef idx="minor">
            <a:schemeClr val="lt1"/>
          </a:fontRef>
        </p:style>
        <p:txBody>
          <a:bodyPr wrap="square" rtlCol="0">
            <a:noAutofit/>
          </a:bodyPr>
          <a:lstStyle/>
          <a:p>
            <a:pPr>
              <a:spcAft>
                <a:spcPts val="0"/>
              </a:spcAft>
            </a:pPr>
            <a:r>
              <a:rPr lang="zh-CN" kern="1200" dirty="0">
                <a:solidFill>
                  <a:srgbClr val="FFFFFF"/>
                </a:solidFill>
                <a:effectLst/>
                <a:ea typeface="新細明體"/>
                <a:cs typeface="Times New Roman"/>
              </a:rPr>
              <a:t>將頭髪束成髻，是秦軍的特色。</a:t>
            </a:r>
            <a:endParaRPr lang="zh-HK" dirty="0">
              <a:effectLst/>
              <a:latin typeface="Times New Roman"/>
              <a:ea typeface="新細明體"/>
              <a:cs typeface="Times New Roman"/>
            </a:endParaRPr>
          </a:p>
        </p:txBody>
      </p:sp>
      <p:sp>
        <p:nvSpPr>
          <p:cNvPr id="36" name="TextBox 12"/>
          <p:cNvSpPr txBox="1"/>
          <p:nvPr/>
        </p:nvSpPr>
        <p:spPr>
          <a:xfrm>
            <a:off x="466794" y="1952486"/>
            <a:ext cx="1609380" cy="957955"/>
          </a:xfrm>
          <a:prstGeom prst="rect">
            <a:avLst/>
          </a:prstGeom>
          <a:solidFill>
            <a:schemeClr val="bg2">
              <a:lumMod val="90000"/>
            </a:schemeClr>
          </a:solidFill>
          <a:ln>
            <a:solidFill>
              <a:srgbClr val="A4E33D"/>
            </a:solidFill>
          </a:ln>
        </p:spPr>
        <p:txBody>
          <a:bodyPr wrap="square" rtlCol="0">
            <a:noAutofit/>
          </a:bodyPr>
          <a:lstStyle/>
          <a:p>
            <a:pPr>
              <a:spcAft>
                <a:spcPts val="0"/>
              </a:spcAft>
            </a:pPr>
            <a:r>
              <a:rPr lang="zh-CN" kern="1200" dirty="0">
                <a:solidFill>
                  <a:srgbClr val="000000"/>
                </a:solidFill>
                <a:effectLst/>
                <a:latin typeface="Times New Roman"/>
                <a:ea typeface="新細明體"/>
                <a:cs typeface="Times New Roman"/>
              </a:rPr>
              <a:t>西安秦始皇兵馬俑博物館展品</a:t>
            </a:r>
            <a:r>
              <a:rPr lang="en-US" kern="1200" dirty="0">
                <a:solidFill>
                  <a:srgbClr val="000000"/>
                </a:solidFill>
                <a:effectLst/>
                <a:latin typeface="新細明體"/>
                <a:ea typeface="新細明體"/>
                <a:cs typeface="Times New Roman"/>
              </a:rPr>
              <a:t>—</a:t>
            </a:r>
            <a:r>
              <a:rPr lang="zh-CN" kern="1200" dirty="0">
                <a:solidFill>
                  <a:srgbClr val="000000"/>
                </a:solidFill>
                <a:effectLst/>
                <a:latin typeface="Times New Roman"/>
                <a:ea typeface="新細明體"/>
                <a:cs typeface="Times New Roman"/>
              </a:rPr>
              <a:t>跪射俑</a:t>
            </a:r>
            <a:endParaRPr lang="zh-HK" dirty="0">
              <a:effectLst/>
              <a:latin typeface="Times New Roman"/>
              <a:ea typeface="新細明體"/>
              <a:cs typeface="Times New Roman"/>
            </a:endParaRPr>
          </a:p>
        </p:txBody>
      </p:sp>
      <p:sp>
        <p:nvSpPr>
          <p:cNvPr id="39" name="TextBox 11"/>
          <p:cNvSpPr txBox="1"/>
          <p:nvPr/>
        </p:nvSpPr>
        <p:spPr>
          <a:xfrm>
            <a:off x="462099" y="5181141"/>
            <a:ext cx="4584314" cy="1570355"/>
          </a:xfrm>
          <a:prstGeom prst="rect">
            <a:avLst/>
          </a:prstGeom>
          <a:ln/>
        </p:spPr>
        <p:style>
          <a:lnRef idx="1">
            <a:schemeClr val="accent4"/>
          </a:lnRef>
          <a:fillRef idx="3">
            <a:schemeClr val="accent4"/>
          </a:fillRef>
          <a:effectRef idx="2">
            <a:schemeClr val="accent4"/>
          </a:effectRef>
          <a:fontRef idx="minor">
            <a:schemeClr val="lt1"/>
          </a:fontRef>
        </p:style>
        <p:txBody>
          <a:bodyPr wrap="square" rtlCol="0">
            <a:noAutofit/>
          </a:bodyPr>
          <a:lstStyle/>
          <a:p>
            <a:pPr>
              <a:spcAft>
                <a:spcPts val="0"/>
              </a:spcAft>
            </a:pPr>
            <a:r>
              <a:rPr lang="zh-CN" kern="1200">
                <a:solidFill>
                  <a:srgbClr val="FFFFFF"/>
                </a:solidFill>
                <a:effectLst/>
                <a:ea typeface="新細明體"/>
                <a:cs typeface="Times New Roman"/>
              </a:rPr>
              <a:t>弩是戰國的新型武器，而弩兵更是秦軍的特種部隊。皮製甲胄保護上身和肩膊，可見他們在軍中的重要性。</a:t>
            </a:r>
            <a:endParaRPr lang="zh-HK">
              <a:effectLst/>
              <a:latin typeface="Times New Roman"/>
              <a:ea typeface="新細明體"/>
              <a:cs typeface="Times New Roman"/>
            </a:endParaRPr>
          </a:p>
          <a:p>
            <a:pPr>
              <a:spcAft>
                <a:spcPts val="0"/>
              </a:spcAft>
            </a:pPr>
            <a:r>
              <a:rPr lang="zh-CN" kern="1200">
                <a:solidFill>
                  <a:srgbClr val="FFFFFF"/>
                </a:solidFill>
                <a:effectLst/>
                <a:ea typeface="新細明體"/>
                <a:cs typeface="Times New Roman"/>
              </a:rPr>
              <a:t>由於弩的出現，使防守更加穩固，也是導致秦趙兩軍在長平遲遲不敢貿然進攻的緣故。</a:t>
            </a:r>
            <a:endParaRPr lang="zh-HK">
              <a:effectLst/>
              <a:latin typeface="Times New Roman"/>
              <a:ea typeface="新細明體"/>
              <a:cs typeface="Times New Roman"/>
            </a:endParaRPr>
          </a:p>
        </p:txBody>
      </p:sp>
      <p:pic>
        <p:nvPicPr>
          <p:cNvPr id="40" name="Picture 2"/>
          <p:cNvPicPr>
            <a:picLocks noChangeAspect="1" noChangeArrowheads="1"/>
          </p:cNvPicPr>
          <p:nvPr/>
        </p:nvPicPr>
        <p:blipFill>
          <a:blip r:embed="rId6" cstate="print"/>
          <a:srcRect/>
          <a:stretch>
            <a:fillRect/>
          </a:stretch>
        </p:blipFill>
        <p:spPr bwMode="auto">
          <a:xfrm>
            <a:off x="6350524" y="5004749"/>
            <a:ext cx="2369134" cy="1727717"/>
          </a:xfrm>
          <a:prstGeom prst="rect">
            <a:avLst/>
          </a:prstGeom>
          <a:noFill/>
          <a:ln w="38100" cmpd="sng">
            <a:solidFill>
              <a:srgbClr val="FFFFFF"/>
            </a:solidFill>
            <a:miter lim="800000"/>
            <a:headEnd/>
            <a:tailEnd/>
          </a:ln>
          <a:effectLst>
            <a:outerShdw blurRad="50800" dist="38100" dir="2700000" algn="tl" rotWithShape="0">
              <a:prstClr val="black">
                <a:alpha val="40000"/>
              </a:prstClr>
            </a:outerShdw>
          </a:effectLst>
        </p:spPr>
      </p:pic>
      <p:cxnSp>
        <p:nvCxnSpPr>
          <p:cNvPr id="21" name="Straight Arrow Connector 28"/>
          <p:cNvCxnSpPr/>
          <p:nvPr/>
        </p:nvCxnSpPr>
        <p:spPr>
          <a:xfrm flipV="1">
            <a:off x="4102569" y="1728054"/>
            <a:ext cx="513521" cy="77194"/>
          </a:xfrm>
          <a:prstGeom prst="straightConnector1">
            <a:avLst/>
          </a:prstGeom>
          <a:ln w="28575" cmpd="sng">
            <a:solidFill>
              <a:schemeClr val="bg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64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9" grpId="0" animBg="1"/>
      <p:bldP spid="33" grpId="0" animBg="1"/>
      <p:bldP spid="35" grpId="0" animBg="1"/>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TextBox 1"/>
          <p:cNvSpPr txBox="1"/>
          <p:nvPr/>
        </p:nvSpPr>
        <p:spPr>
          <a:xfrm>
            <a:off x="485636" y="1252449"/>
            <a:ext cx="3224973" cy="461665"/>
          </a:xfrm>
          <a:prstGeom prst="rect">
            <a:avLst/>
          </a:prstGeom>
          <a:gradFill flip="none" rotWithShape="1">
            <a:gsLst>
              <a:gs pos="47000">
                <a:schemeClr val="accent6">
                  <a:lumMod val="40000"/>
                  <a:lumOff val="60000"/>
                </a:schemeClr>
              </a:gs>
              <a:gs pos="100000">
                <a:srgbClr val="FFFFFF"/>
              </a:gs>
            </a:gsLst>
            <a:lin ang="0" scaled="1"/>
            <a:tileRect/>
          </a:gradFill>
          <a:ln w="3175" cmpd="sng">
            <a:solidFill>
              <a:schemeClr val="bg1"/>
            </a:solidFill>
          </a:ln>
          <a:effectLst/>
        </p:spPr>
        <p:style>
          <a:lnRef idx="3">
            <a:schemeClr val="lt1"/>
          </a:lnRef>
          <a:fillRef idx="1">
            <a:schemeClr val="accent4"/>
          </a:fillRef>
          <a:effectRef idx="1">
            <a:schemeClr val="accent4"/>
          </a:effectRef>
          <a:fontRef idx="minor">
            <a:schemeClr val="lt1"/>
          </a:fontRef>
        </p:style>
        <p:txBody>
          <a:bodyPr wrap="square" rtlCol="0">
            <a:spAutoFit/>
          </a:bodyPr>
          <a:lstStyle/>
          <a:p>
            <a:pPr>
              <a:spcAft>
                <a:spcPts val="0"/>
              </a:spcAft>
            </a:pPr>
            <a:r>
              <a:rPr lang="en-US" sz="2400" b="1" kern="1200" dirty="0">
                <a:solidFill>
                  <a:srgbClr val="984806"/>
                </a:solidFill>
                <a:effectLst/>
                <a:latin typeface="BiauKai"/>
                <a:ea typeface="新細明體"/>
                <a:cs typeface="Times New Roman"/>
              </a:rPr>
              <a:t>E. </a:t>
            </a:r>
            <a:r>
              <a:rPr lang="zh-CN" sz="2400" b="1" kern="1200" dirty="0">
                <a:solidFill>
                  <a:srgbClr val="984806"/>
                </a:solidFill>
                <a:effectLst/>
                <a:latin typeface="Times New Roman"/>
                <a:ea typeface="BiauKai"/>
                <a:cs typeface="Times New Roman"/>
              </a:rPr>
              <a:t>戰國新型兵器：弩</a:t>
            </a:r>
            <a:endParaRPr lang="zh-HK" sz="2400" dirty="0">
              <a:effectLst/>
              <a:latin typeface="Times New Roman"/>
              <a:ea typeface="新細明體"/>
              <a:cs typeface="Times New Roman"/>
            </a:endParaRPr>
          </a:p>
        </p:txBody>
      </p:sp>
      <p:pic>
        <p:nvPicPr>
          <p:cNvPr id="7" name="Picture 4"/>
          <p:cNvPicPr>
            <a:picLocks noChangeAspect="1" noChangeArrowheads="1"/>
          </p:cNvPicPr>
          <p:nvPr/>
        </p:nvPicPr>
        <p:blipFill>
          <a:blip r:embed="rId4" cstate="print"/>
          <a:srcRect/>
          <a:stretch>
            <a:fillRect/>
          </a:stretch>
        </p:blipFill>
        <p:spPr bwMode="auto">
          <a:xfrm>
            <a:off x="5700719" y="1887448"/>
            <a:ext cx="2973333" cy="2236595"/>
          </a:xfrm>
          <a:prstGeom prst="rect">
            <a:avLst/>
          </a:prstGeom>
          <a:noFill/>
          <a:ln w="9525">
            <a:solidFill>
              <a:schemeClr val="accent1">
                <a:lumMod val="50000"/>
              </a:schemeClr>
            </a:solidFill>
            <a:miter lim="800000"/>
            <a:headEnd/>
            <a:tailEnd/>
          </a:ln>
          <a:effectLst/>
        </p:spPr>
      </p:pic>
      <p:pic>
        <p:nvPicPr>
          <p:cNvPr id="8" name="Picture 2"/>
          <p:cNvPicPr>
            <a:picLocks noChangeAspect="1" noChangeArrowheads="1"/>
          </p:cNvPicPr>
          <p:nvPr/>
        </p:nvPicPr>
        <p:blipFill>
          <a:blip r:embed="rId5" cstate="print"/>
          <a:srcRect/>
          <a:stretch>
            <a:fillRect/>
          </a:stretch>
        </p:blipFill>
        <p:spPr bwMode="auto">
          <a:xfrm>
            <a:off x="1317166" y="1887448"/>
            <a:ext cx="2904588" cy="2353797"/>
          </a:xfrm>
          <a:prstGeom prst="rect">
            <a:avLst/>
          </a:prstGeom>
          <a:noFill/>
          <a:ln w="9525">
            <a:solidFill>
              <a:schemeClr val="accent1">
                <a:lumMod val="50000"/>
              </a:schemeClr>
            </a:solidFill>
            <a:miter lim="800000"/>
            <a:headEnd/>
            <a:tailEnd/>
          </a:ln>
          <a:effectLst/>
        </p:spPr>
      </p:pic>
      <p:pic>
        <p:nvPicPr>
          <p:cNvPr id="9" name="Picture 3"/>
          <p:cNvPicPr>
            <a:picLocks noChangeAspect="1" noChangeArrowheads="1"/>
          </p:cNvPicPr>
          <p:nvPr/>
        </p:nvPicPr>
        <p:blipFill>
          <a:blip r:embed="rId6" cstate="print"/>
          <a:srcRect/>
          <a:stretch>
            <a:fillRect/>
          </a:stretch>
        </p:blipFill>
        <p:spPr bwMode="auto">
          <a:xfrm>
            <a:off x="889683" y="3350812"/>
            <a:ext cx="1461525" cy="1288379"/>
          </a:xfrm>
          <a:prstGeom prst="rect">
            <a:avLst/>
          </a:prstGeom>
          <a:noFill/>
          <a:ln w="9525">
            <a:solidFill>
              <a:schemeClr val="accent2">
                <a:lumMod val="75000"/>
              </a:schemeClr>
            </a:solidFill>
            <a:miter lim="800000"/>
            <a:headEnd/>
            <a:tailEnd/>
          </a:ln>
          <a:effectLst/>
        </p:spPr>
      </p:pic>
      <p:pic>
        <p:nvPicPr>
          <p:cNvPr id="10" name="Picture 5"/>
          <p:cNvPicPr>
            <a:picLocks noChangeAspect="1" noChangeArrowheads="1"/>
          </p:cNvPicPr>
          <p:nvPr/>
        </p:nvPicPr>
        <p:blipFill>
          <a:blip r:embed="rId7" cstate="print"/>
          <a:srcRect/>
          <a:stretch>
            <a:fillRect/>
          </a:stretch>
        </p:blipFill>
        <p:spPr bwMode="auto">
          <a:xfrm>
            <a:off x="5089512" y="3270471"/>
            <a:ext cx="1536930" cy="1278048"/>
          </a:xfrm>
          <a:prstGeom prst="rect">
            <a:avLst/>
          </a:prstGeom>
          <a:noFill/>
          <a:ln w="9525">
            <a:solidFill>
              <a:schemeClr val="accent2">
                <a:lumMod val="75000"/>
              </a:schemeClr>
            </a:solidFill>
            <a:miter lim="800000"/>
            <a:headEnd/>
            <a:tailEnd/>
          </a:ln>
          <a:effectLst/>
        </p:spPr>
      </p:pic>
      <p:sp>
        <p:nvSpPr>
          <p:cNvPr id="11" name="Striped Right Arrow 7"/>
          <p:cNvSpPr/>
          <p:nvPr/>
        </p:nvSpPr>
        <p:spPr>
          <a:xfrm>
            <a:off x="4546855" y="2701787"/>
            <a:ext cx="485960" cy="28461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13" name="TextBox 9"/>
          <p:cNvSpPr txBox="1"/>
          <p:nvPr/>
        </p:nvSpPr>
        <p:spPr>
          <a:xfrm>
            <a:off x="4432866" y="1887448"/>
            <a:ext cx="1199898" cy="933139"/>
          </a:xfrm>
          <a:prstGeom prst="rect">
            <a:avLst/>
          </a:prstGeom>
          <a:noFill/>
        </p:spPr>
        <p:txBody>
          <a:bodyPr wrap="square" rtlCol="0">
            <a:noAutofit/>
          </a:bodyPr>
          <a:lstStyle/>
          <a:p>
            <a:pPr>
              <a:spcAft>
                <a:spcPts val="0"/>
              </a:spcAft>
            </a:pPr>
            <a:r>
              <a:rPr lang="zh-CN" kern="1200" dirty="0">
                <a:solidFill>
                  <a:srgbClr val="000000"/>
                </a:solidFill>
                <a:effectLst/>
                <a:latin typeface="Times New Roman"/>
                <a:ea typeface="新細明體"/>
                <a:cs typeface="Times New Roman"/>
              </a:rPr>
              <a:t>拉動扳機</a:t>
            </a:r>
            <a:endParaRPr lang="zh-HK" dirty="0">
              <a:effectLst/>
              <a:latin typeface="Times New Roman"/>
              <a:ea typeface="新細明體"/>
              <a:cs typeface="Times New Roman"/>
            </a:endParaRPr>
          </a:p>
          <a:p>
            <a:pPr>
              <a:spcAft>
                <a:spcPts val="0"/>
              </a:spcAft>
            </a:pPr>
            <a:r>
              <a:rPr lang="zh-CN" kern="1200" dirty="0">
                <a:solidFill>
                  <a:srgbClr val="000000"/>
                </a:solidFill>
                <a:effectLst/>
                <a:latin typeface="Times New Roman"/>
                <a:ea typeface="新細明體"/>
                <a:cs typeface="Times New Roman"/>
              </a:rPr>
              <a:t>將箭射出</a:t>
            </a:r>
            <a:endParaRPr lang="zh-HK" dirty="0">
              <a:effectLst/>
              <a:latin typeface="Times New Roman"/>
              <a:ea typeface="新細明體"/>
              <a:cs typeface="Times New Roman"/>
            </a:endParaRPr>
          </a:p>
        </p:txBody>
      </p:sp>
      <p:sp>
        <p:nvSpPr>
          <p:cNvPr id="14" name="TextBox 16"/>
          <p:cNvSpPr txBox="1"/>
          <p:nvPr/>
        </p:nvSpPr>
        <p:spPr>
          <a:xfrm>
            <a:off x="5168891" y="4617548"/>
            <a:ext cx="3442928" cy="347364"/>
          </a:xfrm>
          <a:prstGeom prst="rect">
            <a:avLst/>
          </a:prstGeom>
          <a:noFill/>
        </p:spPr>
        <p:txBody>
          <a:bodyPr wrap="square" rtlCol="0">
            <a:noAutofit/>
          </a:bodyPr>
          <a:lstStyle/>
          <a:p>
            <a:pPr algn="r">
              <a:spcAft>
                <a:spcPts val="0"/>
              </a:spcAft>
            </a:pPr>
            <a:r>
              <a:rPr lang="zh-CN" sz="1600" kern="1200" dirty="0">
                <a:solidFill>
                  <a:srgbClr val="000000"/>
                </a:solidFill>
                <a:effectLst/>
                <a:latin typeface="Times New Roman"/>
                <a:ea typeface="新細明體"/>
                <a:cs typeface="Times New Roman"/>
              </a:rPr>
              <a:t>仿繪自</a:t>
            </a:r>
            <a:r>
              <a:rPr lang="zh-HK" sz="1600" kern="1200" dirty="0">
                <a:solidFill>
                  <a:srgbClr val="000000"/>
                </a:solidFill>
                <a:effectLst/>
                <a:latin typeface="Times New Roman"/>
                <a:ea typeface="新細明體"/>
                <a:cs typeface="Times New Roman"/>
              </a:rPr>
              <a:t>《</a:t>
            </a:r>
            <a:r>
              <a:rPr lang="zh-CN" sz="1600" kern="1200" dirty="0">
                <a:solidFill>
                  <a:srgbClr val="000000"/>
                </a:solidFill>
                <a:effectLst/>
                <a:latin typeface="Times New Roman"/>
                <a:ea typeface="新細明體"/>
                <a:cs typeface="Times New Roman"/>
              </a:rPr>
              <a:t>圖說中國武器集成</a:t>
            </a:r>
            <a:r>
              <a:rPr lang="zh-HK" sz="1600" kern="1200" dirty="0">
                <a:solidFill>
                  <a:srgbClr val="000000"/>
                </a:solidFill>
                <a:effectLst/>
                <a:latin typeface="Times New Roman"/>
                <a:ea typeface="新細明體"/>
                <a:cs typeface="Times New Roman"/>
              </a:rPr>
              <a:t>》</a:t>
            </a:r>
            <a:r>
              <a:rPr lang="zh-CN" sz="1600" kern="1200" dirty="0">
                <a:solidFill>
                  <a:srgbClr val="000000"/>
                </a:solidFill>
                <a:effectLst/>
                <a:latin typeface="Times New Roman"/>
                <a:ea typeface="新細明體"/>
                <a:cs typeface="Times New Roman"/>
              </a:rPr>
              <a:t>頁</a:t>
            </a:r>
            <a:r>
              <a:rPr lang="en-US" sz="1600" kern="1200" dirty="0">
                <a:solidFill>
                  <a:srgbClr val="000000"/>
                </a:solidFill>
                <a:effectLst/>
                <a:latin typeface="Times New Roman"/>
                <a:ea typeface="新細明體"/>
                <a:cs typeface="Times New Roman"/>
              </a:rPr>
              <a:t>59</a:t>
            </a:r>
            <a:endParaRPr lang="zh-HK" sz="1600" dirty="0">
              <a:effectLst/>
              <a:latin typeface="Times New Roman"/>
              <a:ea typeface="新細明體"/>
              <a:cs typeface="Times New Roman"/>
            </a:endParaRPr>
          </a:p>
        </p:txBody>
      </p:sp>
      <p:sp>
        <p:nvSpPr>
          <p:cNvPr id="15" name="TextBox 8"/>
          <p:cNvSpPr txBox="1"/>
          <p:nvPr/>
        </p:nvSpPr>
        <p:spPr>
          <a:xfrm>
            <a:off x="212274" y="1955488"/>
            <a:ext cx="1182501" cy="664106"/>
          </a:xfrm>
          <a:prstGeom prst="rect">
            <a:avLst/>
          </a:prstGeom>
          <a:noFill/>
        </p:spPr>
        <p:txBody>
          <a:bodyPr wrap="square" rtlCol="0">
            <a:noAutofit/>
          </a:bodyPr>
          <a:lstStyle/>
          <a:p>
            <a:pPr>
              <a:spcAft>
                <a:spcPts val="0"/>
              </a:spcAft>
            </a:pPr>
            <a:r>
              <a:rPr lang="zh-CN" kern="1200" dirty="0">
                <a:solidFill>
                  <a:srgbClr val="000000"/>
                </a:solidFill>
                <a:effectLst/>
                <a:latin typeface="Times New Roman"/>
                <a:ea typeface="新細明體"/>
                <a:cs typeface="Times New Roman"/>
              </a:rPr>
              <a:t>箭在弩上</a:t>
            </a:r>
            <a:endParaRPr lang="zh-HK" dirty="0">
              <a:effectLst/>
              <a:latin typeface="Times New Roman"/>
              <a:ea typeface="新細明體"/>
              <a:cs typeface="Times New Roman"/>
            </a:endParaRPr>
          </a:p>
        </p:txBody>
      </p:sp>
      <p:sp>
        <p:nvSpPr>
          <p:cNvPr id="16" name="TextBox 11"/>
          <p:cNvSpPr txBox="1"/>
          <p:nvPr/>
        </p:nvSpPr>
        <p:spPr>
          <a:xfrm>
            <a:off x="394924" y="4987668"/>
            <a:ext cx="8301807" cy="1745591"/>
          </a:xfrm>
          <a:prstGeom prst="rect">
            <a:avLst/>
          </a:prstGeom>
          <a:solidFill>
            <a:schemeClr val="accent4">
              <a:lumMod val="40000"/>
              <a:lumOff val="60000"/>
            </a:schemeClr>
          </a:solidFill>
          <a:ln>
            <a:solidFill>
              <a:schemeClr val="bg1"/>
            </a:solidFill>
          </a:ln>
          <a:effectLst/>
        </p:spPr>
        <p:style>
          <a:lnRef idx="1">
            <a:schemeClr val="accent4"/>
          </a:lnRef>
          <a:fillRef idx="3">
            <a:schemeClr val="accent4"/>
          </a:fillRef>
          <a:effectRef idx="2">
            <a:schemeClr val="accent4"/>
          </a:effectRef>
          <a:fontRef idx="minor">
            <a:schemeClr val="lt1"/>
          </a:fontRef>
        </p:style>
        <p:txBody>
          <a:bodyPr wrap="square" rtlCol="0">
            <a:noAutofit/>
          </a:bodyPr>
          <a:lstStyle/>
          <a:p>
            <a:pPr>
              <a:spcAft>
                <a:spcPts val="0"/>
              </a:spcAft>
            </a:pPr>
            <a:r>
              <a:rPr lang="zh-TW" b="1" kern="1200" dirty="0">
                <a:solidFill>
                  <a:srgbClr val="000000"/>
                </a:solidFill>
                <a:effectLst/>
                <a:ea typeface="新細明體"/>
                <a:cs typeface="Times New Roman"/>
              </a:rPr>
              <a:t>考考你</a:t>
            </a:r>
            <a:endParaRPr lang="zh-HK" dirty="0">
              <a:effectLst/>
              <a:latin typeface="Times New Roman"/>
              <a:ea typeface="新細明體"/>
              <a:cs typeface="Times New Roman"/>
            </a:endParaRPr>
          </a:p>
          <a:p>
            <a:pPr>
              <a:spcAft>
                <a:spcPts val="0"/>
              </a:spcAft>
            </a:pPr>
            <a:r>
              <a:rPr lang="zh-TW" kern="1200" dirty="0">
                <a:solidFill>
                  <a:srgbClr val="000000"/>
                </a:solidFill>
                <a:effectLst/>
                <a:ea typeface="新細明體"/>
                <a:cs typeface="Times New Roman"/>
              </a:rPr>
              <a:t>弩與弓殺傷力哪一種較大？</a:t>
            </a:r>
            <a:endParaRPr lang="zh-HK" dirty="0">
              <a:effectLst/>
              <a:latin typeface="Times New Roman"/>
              <a:ea typeface="新細明體"/>
              <a:cs typeface="Times New Roman"/>
            </a:endParaRPr>
          </a:p>
          <a:p>
            <a:pPr>
              <a:spcAft>
                <a:spcPts val="0"/>
              </a:spcAft>
            </a:pPr>
            <a:r>
              <a:rPr lang="en-US" dirty="0">
                <a:solidFill>
                  <a:srgbClr val="000000"/>
                </a:solidFill>
                <a:effectLst/>
                <a:latin typeface="Times New Roman"/>
                <a:ea typeface="新細明體"/>
                <a:cs typeface="Times New Roman"/>
              </a:rPr>
              <a:t> </a:t>
            </a:r>
            <a:endParaRPr lang="zh-HK" dirty="0">
              <a:effectLst/>
              <a:latin typeface="Times New Roman"/>
              <a:ea typeface="新細明體"/>
              <a:cs typeface="Times New Roman"/>
            </a:endParaRPr>
          </a:p>
        </p:txBody>
      </p:sp>
      <p:sp>
        <p:nvSpPr>
          <p:cNvPr id="17" name="文字方塊 16"/>
          <p:cNvSpPr txBox="1"/>
          <p:nvPr/>
        </p:nvSpPr>
        <p:spPr>
          <a:xfrm>
            <a:off x="515207" y="5617029"/>
            <a:ext cx="8039911" cy="95151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zh-TW" altLang="zh-HK" dirty="0">
                <a:solidFill>
                  <a:srgbClr val="FF0000"/>
                </a:solidFill>
                <a:cs typeface="Times New Roman"/>
              </a:rPr>
              <a:t>弩遠較弓的殺傷力強。</a:t>
            </a:r>
            <a:endParaRPr lang="zh-HK" altLang="zh-HK" dirty="0">
              <a:solidFill>
                <a:srgbClr val="FF0000"/>
              </a:solidFill>
              <a:latin typeface="Times New Roman"/>
              <a:cs typeface="Times New Roman"/>
            </a:endParaRPr>
          </a:p>
          <a:p>
            <a:pPr>
              <a:spcAft>
                <a:spcPts val="0"/>
              </a:spcAft>
            </a:pPr>
            <a:r>
              <a:rPr lang="zh-TW" kern="1200" dirty="0" smtClean="0">
                <a:solidFill>
                  <a:srgbClr val="FF0000"/>
                </a:solidFill>
                <a:effectLst/>
                <a:ea typeface="新細明體"/>
                <a:cs typeface="Times New Roman"/>
              </a:rPr>
              <a:t>可</a:t>
            </a:r>
            <a:r>
              <a:rPr lang="zh-TW" kern="1200" dirty="0">
                <a:solidFill>
                  <a:srgbClr val="FF0000"/>
                </a:solidFill>
                <a:effectLst/>
                <a:ea typeface="新細明體"/>
                <a:cs typeface="Times New Roman"/>
              </a:rPr>
              <a:t>參考《一統天下：秦始皇帝的永恆國度》或</a:t>
            </a:r>
            <a:endParaRPr lang="zh-HK" dirty="0">
              <a:effectLst/>
              <a:latin typeface="Times New Roman"/>
              <a:ea typeface="新細明體"/>
              <a:cs typeface="Times New Roman"/>
            </a:endParaRPr>
          </a:p>
          <a:p>
            <a:pPr>
              <a:spcAft>
                <a:spcPts val="0"/>
              </a:spcAft>
            </a:pPr>
            <a:r>
              <a:rPr lang="zh-TW" kern="1200" dirty="0">
                <a:solidFill>
                  <a:srgbClr val="FF0000"/>
                </a:solidFill>
                <a:effectLst/>
                <a:ea typeface="新細明體"/>
                <a:cs typeface="Times New Roman"/>
              </a:rPr>
              <a:t>香港歷史博物館的虛擬展覽介紹：</a:t>
            </a:r>
            <a:r>
              <a:rPr lang="en-US" u="sng" dirty="0">
                <a:solidFill>
                  <a:srgbClr val="FF0000"/>
                </a:solidFill>
                <a:effectLst/>
                <a:latin typeface="Times New Roman"/>
                <a:ea typeface="新細明體"/>
                <a:cs typeface="Times New Roman"/>
                <a:hlinkClick r:id="rId8"/>
              </a:rPr>
              <a:t>http://hk.history.museum/web_1006/</a:t>
            </a:r>
            <a:endParaRPr lang="zh-HK" dirty="0">
              <a:effectLst/>
              <a:latin typeface="Times New Roman"/>
              <a:ea typeface="新細明體"/>
              <a:cs typeface="Times New Roman"/>
            </a:endParaRPr>
          </a:p>
          <a:p>
            <a:pPr>
              <a:spcAft>
                <a:spcPts val="0"/>
              </a:spcAft>
            </a:pPr>
            <a:r>
              <a:rPr lang="en-US" kern="100" dirty="0">
                <a:effectLst/>
                <a:latin typeface="新細明體"/>
                <a:ea typeface="新細明體"/>
                <a:cs typeface="Times New Roman"/>
              </a:rPr>
              <a:t> </a:t>
            </a:r>
            <a:endParaRPr lang="zh-HK" kern="100" dirty="0">
              <a:effectLst/>
              <a:ea typeface="新細明體"/>
              <a:cs typeface="Times New Roman"/>
            </a:endParaRPr>
          </a:p>
        </p:txBody>
      </p:sp>
    </p:spTree>
    <p:extLst>
      <p:ext uri="{BB962C8B-B14F-4D97-AF65-F5344CB8AC3E}">
        <p14:creationId xmlns:p14="http://schemas.microsoft.com/office/powerpoint/2010/main" val="180283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1" y="977408"/>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IV.	</a:t>
            </a:r>
            <a:r>
              <a:rPr lang="zh-TW" altLang="en-US" sz="2400" b="1" dirty="0">
                <a:solidFill>
                  <a:schemeClr val="accent6">
                    <a:lumMod val="75000"/>
                  </a:schemeClr>
                </a:solidFill>
                <a:latin typeface="BiauKai"/>
                <a:ea typeface="BiauKai"/>
                <a:cs typeface="BiauKai"/>
              </a:rPr>
              <a:t>長平之戰的經過</a:t>
            </a:r>
            <a:endParaRPr lang="en-US" altLang="zh-TW" sz="2400" dirty="0">
              <a:solidFill>
                <a:schemeClr val="accent6">
                  <a:lumMod val="75000"/>
                </a:schemeClr>
              </a:solidFill>
              <a:latin typeface="BiauKai"/>
              <a:ea typeface="BiauKai"/>
              <a:cs typeface="BiauKai"/>
            </a:endParaRPr>
          </a:p>
        </p:txBody>
      </p:sp>
      <p:sp>
        <p:nvSpPr>
          <p:cNvPr id="4" name="TextBox 3"/>
          <p:cNvSpPr txBox="1"/>
          <p:nvPr/>
        </p:nvSpPr>
        <p:spPr>
          <a:xfrm>
            <a:off x="0" y="1532238"/>
            <a:ext cx="2743200" cy="923330"/>
          </a:xfrm>
          <a:prstGeom prst="rect">
            <a:avLst/>
          </a:prstGeom>
          <a:solidFill>
            <a:schemeClr val="tx2">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dirty="0" smtClean="0"/>
              <a:t>公元前</a:t>
            </a:r>
            <a:r>
              <a:rPr lang="en-US" altLang="zh-TW" dirty="0" smtClean="0"/>
              <a:t>261</a:t>
            </a:r>
            <a:r>
              <a:rPr lang="zh-TW" altLang="en-US" dirty="0" smtClean="0"/>
              <a:t>年，秦國派王齕領兵進攻上黨，趙國派廉頗領兵二十萬救援。</a:t>
            </a:r>
          </a:p>
        </p:txBody>
      </p:sp>
      <p:pic>
        <p:nvPicPr>
          <p:cNvPr id="6" name="Picture 5" descr="長平之役過程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0"/>
            <a:ext cx="5560541" cy="688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p:nvPr/>
        </p:nvSpPr>
        <p:spPr>
          <a:xfrm>
            <a:off x="6002338" y="4388537"/>
            <a:ext cx="3141662" cy="825500"/>
          </a:xfrm>
          <a:prstGeom prst="rect">
            <a:avLst/>
          </a:prstGeom>
          <a:solidFill>
            <a:schemeClr val="accent4">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smtClean="0"/>
              <a:t>廉頗軍到達前線前上黨已被秦軍攻陷。廉頗接戰不利，退守丹水東岸。</a:t>
            </a:r>
            <a:endParaRPr lang="zh-TW" altLang="en-US" dirty="0" smtClean="0"/>
          </a:p>
        </p:txBody>
      </p:sp>
    </p:spTree>
    <p:extLst>
      <p:ext uri="{BB962C8B-B14F-4D97-AF65-F5344CB8AC3E}">
        <p14:creationId xmlns:p14="http://schemas.microsoft.com/office/powerpoint/2010/main" val="191645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TextBox 3"/>
          <p:cNvSpPr txBox="1">
            <a:spLocks noChangeArrowheads="1"/>
          </p:cNvSpPr>
          <p:nvPr/>
        </p:nvSpPr>
        <p:spPr bwMode="auto">
          <a:xfrm>
            <a:off x="302682" y="2305886"/>
            <a:ext cx="2372860" cy="175432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新細明體" charset="0"/>
              </a:defRPr>
            </a:lvl1pPr>
            <a:lvl2pPr>
              <a:defRPr sz="2800">
                <a:solidFill>
                  <a:schemeClr val="tx1"/>
                </a:solidFill>
                <a:latin typeface="Calibri" charset="0"/>
                <a:ea typeface="新細明體" charset="0"/>
              </a:defRPr>
            </a:lvl2pPr>
            <a:lvl3pPr>
              <a:defRPr sz="2400">
                <a:solidFill>
                  <a:schemeClr val="tx1"/>
                </a:solidFill>
                <a:latin typeface="Calibri" charset="0"/>
                <a:ea typeface="新細明體" charset="0"/>
              </a:defRPr>
            </a:lvl3pPr>
            <a:lvl4pPr>
              <a:defRPr sz="2000">
                <a:solidFill>
                  <a:schemeClr val="tx1"/>
                </a:solidFill>
                <a:latin typeface="Calibri" charset="0"/>
                <a:ea typeface="新細明體" charset="0"/>
              </a:defRPr>
            </a:lvl4pPr>
            <a:lvl5pPr>
              <a:defRPr sz="2000">
                <a:solidFill>
                  <a:schemeClr val="tx1"/>
                </a:solidFill>
                <a:latin typeface="Calibri" charset="0"/>
                <a:ea typeface="新細明體" charset="0"/>
              </a:defRPr>
            </a:lvl5pPr>
            <a:lvl6pPr eaLnBrk="0" fontAlgn="base" hangingPunct="0">
              <a:spcAft>
                <a:spcPct val="0"/>
              </a:spcAft>
              <a:buFont typeface="Arial" charset="0"/>
              <a:buChar char="»"/>
              <a:defRPr sz="2000">
                <a:solidFill>
                  <a:schemeClr val="tx1"/>
                </a:solidFill>
                <a:latin typeface="Calibri" charset="0"/>
                <a:ea typeface="新細明體" charset="0"/>
              </a:defRPr>
            </a:lvl6pPr>
            <a:lvl7pPr eaLnBrk="0" fontAlgn="base" hangingPunct="0">
              <a:spcAft>
                <a:spcPct val="0"/>
              </a:spcAft>
              <a:buFont typeface="Arial" charset="0"/>
              <a:buChar char="»"/>
              <a:defRPr sz="2000">
                <a:solidFill>
                  <a:schemeClr val="tx1"/>
                </a:solidFill>
                <a:latin typeface="Calibri" charset="0"/>
                <a:ea typeface="新細明體" charset="0"/>
              </a:defRPr>
            </a:lvl7pPr>
            <a:lvl8pPr eaLnBrk="0" fontAlgn="base" hangingPunct="0">
              <a:spcAft>
                <a:spcPct val="0"/>
              </a:spcAft>
              <a:buFont typeface="Arial" charset="0"/>
              <a:buChar char="»"/>
              <a:defRPr sz="2000">
                <a:solidFill>
                  <a:schemeClr val="tx1"/>
                </a:solidFill>
                <a:latin typeface="Calibri" charset="0"/>
                <a:ea typeface="新細明體" charset="0"/>
              </a:defRPr>
            </a:lvl8pPr>
            <a:lvl9pPr eaLnBrk="0" fontAlgn="base" hangingPunct="0">
              <a:spcAft>
                <a:spcPct val="0"/>
              </a:spcAft>
              <a:buFont typeface="Arial" charset="0"/>
              <a:buChar char="»"/>
              <a:defRPr sz="2000">
                <a:solidFill>
                  <a:schemeClr val="tx1"/>
                </a:solidFill>
                <a:latin typeface="Calibri" charset="0"/>
                <a:ea typeface="新細明體" charset="0"/>
              </a:defRPr>
            </a:lvl9pPr>
          </a:lstStyle>
          <a:p>
            <a:r>
              <a:rPr lang="zh-TW" altLang="zh-TW" sz="1800" dirty="0"/>
              <a:t>長平之戰，是戰國最慘烈的一場戰爭，而趙國的戰敗，使秦國得以向東面擴展少了一個勁敵，奠定日後統一的基礎。</a:t>
            </a:r>
            <a:endParaRPr lang="en-US" altLang="zh-TW" sz="1800" dirty="0"/>
          </a:p>
        </p:txBody>
      </p:sp>
      <p:sp>
        <p:nvSpPr>
          <p:cNvPr id="8" name="TextBox 1"/>
          <p:cNvSpPr txBox="1">
            <a:spLocks noChangeArrowheads="1"/>
          </p:cNvSpPr>
          <p:nvPr/>
        </p:nvSpPr>
        <p:spPr bwMode="auto">
          <a:xfrm>
            <a:off x="221931" y="1311643"/>
            <a:ext cx="25399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新細明體" charset="0"/>
              </a:defRPr>
            </a:lvl1pPr>
            <a:lvl2pPr>
              <a:defRPr sz="2800">
                <a:solidFill>
                  <a:schemeClr val="tx1"/>
                </a:solidFill>
                <a:latin typeface="Calibri" charset="0"/>
                <a:ea typeface="新細明體" charset="0"/>
              </a:defRPr>
            </a:lvl2pPr>
            <a:lvl3pPr>
              <a:defRPr sz="2400">
                <a:solidFill>
                  <a:schemeClr val="tx1"/>
                </a:solidFill>
                <a:latin typeface="Calibri" charset="0"/>
                <a:ea typeface="新細明體" charset="0"/>
              </a:defRPr>
            </a:lvl3pPr>
            <a:lvl4pPr>
              <a:defRPr sz="2000">
                <a:solidFill>
                  <a:schemeClr val="tx1"/>
                </a:solidFill>
                <a:latin typeface="Calibri" charset="0"/>
                <a:ea typeface="新細明體" charset="0"/>
              </a:defRPr>
            </a:lvl4pPr>
            <a:lvl5pPr>
              <a:defRPr sz="2000">
                <a:solidFill>
                  <a:schemeClr val="tx1"/>
                </a:solidFill>
                <a:latin typeface="Calibri" charset="0"/>
                <a:ea typeface="新細明體" charset="0"/>
              </a:defRPr>
            </a:lvl5pPr>
            <a:lvl6pPr eaLnBrk="0" fontAlgn="base" hangingPunct="0">
              <a:spcAft>
                <a:spcPct val="0"/>
              </a:spcAft>
              <a:buFont typeface="Arial" charset="0"/>
              <a:buChar char="»"/>
              <a:defRPr sz="2000">
                <a:solidFill>
                  <a:schemeClr val="tx1"/>
                </a:solidFill>
                <a:latin typeface="Calibri" charset="0"/>
                <a:ea typeface="新細明體" charset="0"/>
              </a:defRPr>
            </a:lvl6pPr>
            <a:lvl7pPr eaLnBrk="0" fontAlgn="base" hangingPunct="0">
              <a:spcAft>
                <a:spcPct val="0"/>
              </a:spcAft>
              <a:buFont typeface="Arial" charset="0"/>
              <a:buChar char="»"/>
              <a:defRPr sz="2000">
                <a:solidFill>
                  <a:schemeClr val="tx1"/>
                </a:solidFill>
                <a:latin typeface="Calibri" charset="0"/>
                <a:ea typeface="新細明體" charset="0"/>
              </a:defRPr>
            </a:lvl7pPr>
            <a:lvl8pPr eaLnBrk="0" fontAlgn="base" hangingPunct="0">
              <a:spcAft>
                <a:spcPct val="0"/>
              </a:spcAft>
              <a:buFont typeface="Arial" charset="0"/>
              <a:buChar char="»"/>
              <a:defRPr sz="2000">
                <a:solidFill>
                  <a:schemeClr val="tx1"/>
                </a:solidFill>
                <a:latin typeface="Calibri" charset="0"/>
                <a:ea typeface="新細明體" charset="0"/>
              </a:defRPr>
            </a:lvl8pPr>
            <a:lvl9pPr eaLnBrk="0" fontAlgn="base" hangingPunct="0">
              <a:spcAft>
                <a:spcPct val="0"/>
              </a:spcAft>
              <a:buFont typeface="Arial" charset="0"/>
              <a:buChar char="»"/>
              <a:defRPr sz="2000">
                <a:solidFill>
                  <a:schemeClr val="tx1"/>
                </a:solidFill>
                <a:latin typeface="Calibri" charset="0"/>
                <a:ea typeface="新細明體" charset="0"/>
              </a:defRPr>
            </a:lvl9pPr>
          </a:lstStyle>
          <a:p>
            <a:pPr eaLnBrk="1" hangingPunct="1"/>
            <a:r>
              <a:rPr lang="zh-CN" altLang="en-US" sz="2800" b="1" dirty="0">
                <a:solidFill>
                  <a:srgbClr val="FF0000"/>
                </a:solidFill>
                <a:latin typeface="BiauKai"/>
                <a:ea typeface="BiauKai"/>
                <a:cs typeface="BiauKai"/>
              </a:rPr>
              <a:t>長平之戰</a:t>
            </a:r>
            <a:r>
              <a:rPr lang="zh-CN" altLang="en-US" sz="2400" b="1" dirty="0">
                <a:latin typeface="微软雅黑" charset="0"/>
                <a:ea typeface="微软雅黑" charset="0"/>
                <a:cs typeface="微软雅黑" charset="0"/>
              </a:rPr>
              <a:t>：</a:t>
            </a:r>
            <a:endParaRPr lang="en-US" altLang="zh-CN" sz="2400" b="1" dirty="0">
              <a:latin typeface="微软雅黑" charset="0"/>
              <a:ea typeface="微软雅黑" charset="0"/>
              <a:cs typeface="微软雅黑" charset="0"/>
            </a:endParaRPr>
          </a:p>
          <a:p>
            <a:pPr eaLnBrk="1" hangingPunct="1"/>
            <a:r>
              <a:rPr lang="zh-CN" altLang="en-US" sz="2000" b="1" dirty="0">
                <a:latin typeface="+mn-ea"/>
                <a:ea typeface="+mn-ea"/>
                <a:cs typeface="微软雅黑" charset="0"/>
              </a:rPr>
              <a:t>傾全國之力的總體戰</a:t>
            </a:r>
            <a:endParaRPr lang="zh-TW" altLang="en-US" sz="2000" b="1" dirty="0">
              <a:latin typeface="+mn-ea"/>
              <a:ea typeface="+mn-ea"/>
              <a:cs typeface="微软雅黑" charset="0"/>
            </a:endParaRPr>
          </a:p>
        </p:txBody>
      </p:sp>
      <p:pic>
        <p:nvPicPr>
          <p:cNvPr id="7" name="Picture 4" descr="262BC 形勢 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411" y="0"/>
            <a:ext cx="628959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7798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1" y="977408"/>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IV.	</a:t>
            </a:r>
            <a:r>
              <a:rPr lang="zh-TW" altLang="en-US" sz="2400" b="1" dirty="0">
                <a:solidFill>
                  <a:schemeClr val="accent6">
                    <a:lumMod val="75000"/>
                  </a:schemeClr>
                </a:solidFill>
                <a:latin typeface="BiauKai"/>
                <a:ea typeface="BiauKai"/>
                <a:cs typeface="BiauKai"/>
              </a:rPr>
              <a:t>長平之戰的經過</a:t>
            </a:r>
            <a:endParaRPr lang="en-US" altLang="zh-TW" sz="2400" dirty="0">
              <a:solidFill>
                <a:schemeClr val="accent6">
                  <a:lumMod val="75000"/>
                </a:schemeClr>
              </a:solidFill>
              <a:latin typeface="BiauKai"/>
              <a:ea typeface="BiauKai"/>
              <a:cs typeface="BiauKai"/>
            </a:endParaRPr>
          </a:p>
        </p:txBody>
      </p:sp>
      <p:sp>
        <p:nvSpPr>
          <p:cNvPr id="4" name="TextBox 3"/>
          <p:cNvSpPr txBox="1"/>
          <p:nvPr/>
        </p:nvSpPr>
        <p:spPr>
          <a:xfrm>
            <a:off x="0" y="1532238"/>
            <a:ext cx="2743200" cy="923330"/>
          </a:xfrm>
          <a:prstGeom prst="rect">
            <a:avLst/>
          </a:prstGeom>
          <a:solidFill>
            <a:schemeClr val="tx2">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dirty="0" smtClean="0"/>
              <a:t>公元前</a:t>
            </a:r>
            <a:r>
              <a:rPr lang="en-US" altLang="zh-TW" dirty="0" smtClean="0"/>
              <a:t>261</a:t>
            </a:r>
            <a:r>
              <a:rPr lang="zh-TW" altLang="en-US" dirty="0" smtClean="0"/>
              <a:t>年，秦國派王齕領兵進攻上黨，趙國派廉頗領兵二十萬救援。</a:t>
            </a:r>
          </a:p>
        </p:txBody>
      </p:sp>
      <p:pic>
        <p:nvPicPr>
          <p:cNvPr id="6" name="Picture 5" descr="長平之役過程0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0"/>
            <a:ext cx="5548184" cy="686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p:nvPr/>
        </p:nvSpPr>
        <p:spPr>
          <a:xfrm>
            <a:off x="6002338" y="434978"/>
            <a:ext cx="3141662" cy="1558925"/>
          </a:xfrm>
          <a:prstGeom prst="rect">
            <a:avLst/>
          </a:prstGeom>
          <a:solidFill>
            <a:schemeClr val="accent4">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smtClean="0"/>
              <a:t>廉頗軍以丹河爲依託，固守有利地形，全力加固丹水防線。廉頗軍不單有河面寬廣的丹水可守，還有大糧山、韓王山兩個制高點，可鳥瞰丹水兩岸數十里範圍，敵我動靜也可暸如指掌。</a:t>
            </a:r>
            <a:endParaRPr lang="zh-TW" altLang="en-US" dirty="0" smtClean="0"/>
          </a:p>
        </p:txBody>
      </p:sp>
    </p:spTree>
    <p:extLst>
      <p:ext uri="{BB962C8B-B14F-4D97-AF65-F5344CB8AC3E}">
        <p14:creationId xmlns:p14="http://schemas.microsoft.com/office/powerpoint/2010/main" val="107078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1" y="977408"/>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IV.	</a:t>
            </a:r>
            <a:r>
              <a:rPr lang="zh-TW" altLang="en-US" sz="2400" b="1" dirty="0">
                <a:solidFill>
                  <a:schemeClr val="accent6">
                    <a:lumMod val="75000"/>
                  </a:schemeClr>
                </a:solidFill>
                <a:latin typeface="BiauKai"/>
                <a:ea typeface="BiauKai"/>
                <a:cs typeface="BiauKai"/>
              </a:rPr>
              <a:t>長平之戰的經過</a:t>
            </a:r>
            <a:endParaRPr lang="en-US" altLang="zh-TW" sz="2400" dirty="0">
              <a:solidFill>
                <a:schemeClr val="accent6">
                  <a:lumMod val="75000"/>
                </a:schemeClr>
              </a:solidFill>
              <a:latin typeface="BiauKai"/>
              <a:ea typeface="BiauKai"/>
              <a:cs typeface="BiauKai"/>
            </a:endParaRPr>
          </a:p>
        </p:txBody>
      </p:sp>
      <p:sp>
        <p:nvSpPr>
          <p:cNvPr id="4" name="TextBox 3"/>
          <p:cNvSpPr txBox="1"/>
          <p:nvPr/>
        </p:nvSpPr>
        <p:spPr>
          <a:xfrm>
            <a:off x="0" y="1532238"/>
            <a:ext cx="2743200" cy="923330"/>
          </a:xfrm>
          <a:prstGeom prst="rect">
            <a:avLst/>
          </a:prstGeom>
          <a:solidFill>
            <a:schemeClr val="tx2">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dirty="0" smtClean="0"/>
              <a:t>公元前</a:t>
            </a:r>
            <a:r>
              <a:rPr lang="en-US" altLang="zh-TW" dirty="0" smtClean="0"/>
              <a:t>261</a:t>
            </a:r>
            <a:r>
              <a:rPr lang="zh-TW" altLang="en-US" dirty="0" smtClean="0"/>
              <a:t>年，秦國派王齕領兵進攻上黨，趙國派廉頗領兵二十萬救援。</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
            <a:ext cx="553871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p:nvPr/>
        </p:nvSpPr>
        <p:spPr>
          <a:xfrm>
            <a:off x="6002338" y="923928"/>
            <a:ext cx="3141662" cy="1069975"/>
          </a:xfrm>
          <a:prstGeom prst="rect">
            <a:avLst/>
          </a:prstGeom>
          <a:solidFill>
            <a:schemeClr val="accent4">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smtClean="0"/>
              <a:t>「廉頗堅壁以待秦，秦數挑戰，趙兵不出。」如是者趙軍利用有利地形，固守陣地，讓戰力強大的秦軍一籌莫展。</a:t>
            </a:r>
            <a:endParaRPr lang="zh-TW" altLang="en-US" dirty="0" smtClean="0"/>
          </a:p>
        </p:txBody>
      </p:sp>
    </p:spTree>
    <p:extLst>
      <p:ext uri="{BB962C8B-B14F-4D97-AF65-F5344CB8AC3E}">
        <p14:creationId xmlns:p14="http://schemas.microsoft.com/office/powerpoint/2010/main" val="29420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1" y="977408"/>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IV.	</a:t>
            </a:r>
            <a:r>
              <a:rPr lang="zh-TW" altLang="en-US" sz="2400" b="1" dirty="0">
                <a:solidFill>
                  <a:schemeClr val="accent6">
                    <a:lumMod val="75000"/>
                  </a:schemeClr>
                </a:solidFill>
                <a:latin typeface="BiauKai"/>
                <a:ea typeface="BiauKai"/>
                <a:cs typeface="BiauKai"/>
              </a:rPr>
              <a:t>長平之戰的經過</a:t>
            </a:r>
            <a:endParaRPr lang="en-US" altLang="zh-TW" sz="2400" dirty="0">
              <a:solidFill>
                <a:schemeClr val="accent6">
                  <a:lumMod val="75000"/>
                </a:schemeClr>
              </a:solidFill>
              <a:latin typeface="BiauKai"/>
              <a:ea typeface="BiauKai"/>
              <a:cs typeface="BiauKai"/>
            </a:endParaRPr>
          </a:p>
        </p:txBody>
      </p:sp>
      <p:pic>
        <p:nvPicPr>
          <p:cNvPr id="6" name="Picture 6" descr="長平之役過程0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2359"/>
            <a:ext cx="5549383" cy="687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p:cNvSpPr txBox="1"/>
          <p:nvPr/>
        </p:nvSpPr>
        <p:spPr>
          <a:xfrm>
            <a:off x="-2" y="1532238"/>
            <a:ext cx="2743201" cy="1569660"/>
          </a:xfrm>
          <a:prstGeom prst="rect">
            <a:avLst/>
          </a:prstGeom>
          <a:solidFill>
            <a:schemeClr val="tx2">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smtClean="0"/>
              <a:t>秦軍在戰場上無法取得進展，乃使用反間計，在趙國首都邯鄲散布謠言：「秦之所惡，獨畏馬服子趙括將耳，廉頗易與，且降矣。」趙國中計，以趙括取代廉頗指揮趙軍。</a:t>
            </a:r>
          </a:p>
        </p:txBody>
      </p:sp>
    </p:spTree>
    <p:extLst>
      <p:ext uri="{BB962C8B-B14F-4D97-AF65-F5344CB8AC3E}">
        <p14:creationId xmlns:p14="http://schemas.microsoft.com/office/powerpoint/2010/main" val="7184091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1" y="977408"/>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IV.	</a:t>
            </a:r>
            <a:r>
              <a:rPr lang="zh-TW" altLang="en-US" sz="2400" b="1" dirty="0">
                <a:solidFill>
                  <a:schemeClr val="accent6">
                    <a:lumMod val="75000"/>
                  </a:schemeClr>
                </a:solidFill>
                <a:latin typeface="BiauKai"/>
                <a:ea typeface="BiauKai"/>
                <a:cs typeface="BiauKai"/>
              </a:rPr>
              <a:t>長平之戰的經過</a:t>
            </a:r>
            <a:endParaRPr lang="en-US" altLang="zh-TW" sz="2400" dirty="0">
              <a:solidFill>
                <a:schemeClr val="accent6">
                  <a:lumMod val="75000"/>
                </a:schemeClr>
              </a:solidFill>
              <a:latin typeface="BiauKai"/>
              <a:ea typeface="BiauKai"/>
              <a:cs typeface="BiauKai"/>
            </a:endParaRPr>
          </a:p>
        </p:txBody>
      </p:sp>
      <p:sp>
        <p:nvSpPr>
          <p:cNvPr id="7" name="TextBox 2"/>
          <p:cNvSpPr txBox="1"/>
          <p:nvPr/>
        </p:nvSpPr>
        <p:spPr>
          <a:xfrm>
            <a:off x="-2" y="1532238"/>
            <a:ext cx="2743201" cy="1569660"/>
          </a:xfrm>
          <a:prstGeom prst="rect">
            <a:avLst/>
          </a:prstGeom>
          <a:solidFill>
            <a:schemeClr val="tx2">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smtClean="0"/>
              <a:t>秦軍在戰場上無法取得進展，乃使用反間計，在趙國首都邯鄲散布謠言：「秦之所惡，獨畏馬服子趙括將耳，廉頗易與，且降矣。」趙國中計，以趙括取代廉頗指揮趙軍。</a:t>
            </a:r>
          </a:p>
        </p:txBody>
      </p:sp>
      <p:pic>
        <p:nvPicPr>
          <p:cNvPr id="8" name="Picture 7" descr="長平之役過程0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198" y="0"/>
            <a:ext cx="5548185" cy="686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p:nvPr/>
        </p:nvSpPr>
        <p:spPr>
          <a:xfrm>
            <a:off x="6507163" y="870250"/>
            <a:ext cx="2636837" cy="1323975"/>
          </a:xfrm>
          <a:prstGeom prst="rect">
            <a:avLst/>
          </a:prstGeom>
          <a:solidFill>
            <a:schemeClr val="accent4">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smtClean="0"/>
              <a:t>長平一線趙軍總數連同增援已達四十五萬人。趙括接任後，立即改變原有的防守部署，收縮兵力準備主動出擊，企圖一戰擊潰秦軍。</a:t>
            </a:r>
          </a:p>
        </p:txBody>
      </p:sp>
    </p:spTree>
    <p:extLst>
      <p:ext uri="{BB962C8B-B14F-4D97-AF65-F5344CB8AC3E}">
        <p14:creationId xmlns:p14="http://schemas.microsoft.com/office/powerpoint/2010/main" val="99530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1" y="977408"/>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IV.	</a:t>
            </a:r>
            <a:r>
              <a:rPr lang="zh-TW" altLang="en-US" sz="2400" b="1" dirty="0">
                <a:solidFill>
                  <a:schemeClr val="accent6">
                    <a:lumMod val="75000"/>
                  </a:schemeClr>
                </a:solidFill>
                <a:latin typeface="BiauKai"/>
                <a:ea typeface="BiauKai"/>
                <a:cs typeface="BiauKai"/>
              </a:rPr>
              <a:t>長平之戰的經過</a:t>
            </a:r>
            <a:endParaRPr lang="en-US" altLang="zh-TW" sz="2400" dirty="0">
              <a:solidFill>
                <a:schemeClr val="accent6">
                  <a:lumMod val="75000"/>
                </a:schemeClr>
              </a:solidFill>
              <a:latin typeface="BiauKai"/>
              <a:ea typeface="BiauKai"/>
              <a:cs typeface="BiauKai"/>
            </a:endParaRPr>
          </a:p>
        </p:txBody>
      </p:sp>
      <p:sp>
        <p:nvSpPr>
          <p:cNvPr id="7" name="TextBox 2"/>
          <p:cNvSpPr txBox="1"/>
          <p:nvPr/>
        </p:nvSpPr>
        <p:spPr>
          <a:xfrm>
            <a:off x="-2" y="1532238"/>
            <a:ext cx="2743201" cy="1569660"/>
          </a:xfrm>
          <a:prstGeom prst="rect">
            <a:avLst/>
          </a:prstGeom>
          <a:solidFill>
            <a:schemeClr val="tx2">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smtClean="0"/>
              <a:t>秦軍在戰場上無法取得進展，乃使用反間計，在趙國首都邯鄲散布謠言：「秦之所惡，獨畏馬服子趙括將耳，廉頗易與，且降矣。」趙國中計，以趙括取代廉頗指揮趙軍。</a:t>
            </a:r>
          </a:p>
        </p:txBody>
      </p:sp>
      <p:pic>
        <p:nvPicPr>
          <p:cNvPr id="11" name="Picture 7" descr="長平之役過程02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
            <a:ext cx="5548184" cy="686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p:cNvSpPr/>
          <p:nvPr/>
        </p:nvSpPr>
        <p:spPr>
          <a:xfrm>
            <a:off x="-2" y="6370510"/>
            <a:ext cx="6480175" cy="336550"/>
          </a:xfrm>
          <a:prstGeom prst="rect">
            <a:avLst/>
          </a:prstGeom>
          <a:solidFill>
            <a:schemeClr val="accent4">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smtClean="0"/>
              <a:t>秦國得知趙軍易帥消息後，秘密派遣名將白起接替王齕指揮秦軍。</a:t>
            </a:r>
          </a:p>
        </p:txBody>
      </p:sp>
    </p:spTree>
    <p:extLst>
      <p:ext uri="{BB962C8B-B14F-4D97-AF65-F5344CB8AC3E}">
        <p14:creationId xmlns:p14="http://schemas.microsoft.com/office/powerpoint/2010/main" val="194668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1" y="977408"/>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IV.	</a:t>
            </a:r>
            <a:r>
              <a:rPr lang="zh-TW" altLang="en-US" sz="2400" b="1" dirty="0">
                <a:solidFill>
                  <a:schemeClr val="accent6">
                    <a:lumMod val="75000"/>
                  </a:schemeClr>
                </a:solidFill>
                <a:latin typeface="BiauKai"/>
                <a:ea typeface="BiauKai"/>
                <a:cs typeface="BiauKai"/>
              </a:rPr>
              <a:t>長平之戰的經過</a:t>
            </a:r>
            <a:endParaRPr lang="en-US" altLang="zh-TW" sz="2400" dirty="0">
              <a:solidFill>
                <a:schemeClr val="accent6">
                  <a:lumMod val="75000"/>
                </a:schemeClr>
              </a:solidFill>
              <a:latin typeface="BiauKai"/>
              <a:ea typeface="BiauKai"/>
              <a:cs typeface="BiauKai"/>
            </a:endParaRPr>
          </a:p>
        </p:txBody>
      </p:sp>
      <p:sp>
        <p:nvSpPr>
          <p:cNvPr id="7" name="TextBox 2"/>
          <p:cNvSpPr txBox="1"/>
          <p:nvPr/>
        </p:nvSpPr>
        <p:spPr>
          <a:xfrm>
            <a:off x="-2" y="1532238"/>
            <a:ext cx="2743201" cy="1569660"/>
          </a:xfrm>
          <a:prstGeom prst="rect">
            <a:avLst/>
          </a:prstGeom>
          <a:solidFill>
            <a:schemeClr val="tx2">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smtClean="0"/>
              <a:t>秦軍在戰場上無法取得進展，乃使用反間計，在趙國首都邯鄲散布謠言：「秦之所惡，獨畏馬服子趙括將耳，廉頗易與，且降矣。」趙國中計，以趙括取代廉頗指揮趙軍。</a:t>
            </a:r>
          </a:p>
        </p:txBody>
      </p:sp>
      <p:pic>
        <p:nvPicPr>
          <p:cNvPr id="8" name="Picture 6" descr="長平之役過程02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199" y="0"/>
            <a:ext cx="553940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p:nvPr/>
        </p:nvSpPr>
        <p:spPr>
          <a:xfrm>
            <a:off x="-2" y="3979992"/>
            <a:ext cx="2743199" cy="1569660"/>
          </a:xfrm>
          <a:prstGeom prst="rect">
            <a:avLst/>
          </a:prstGeom>
          <a:solidFill>
            <a:schemeClr val="accent4">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smtClean="0"/>
              <a:t>白起看穿趙軍收縮兵力，準備出擊，於是在趙軍攻擊方向的前方，沿丹水東岸的天然山崗構築起長達十八公里的主陣地，用以抵禦趙軍主力進攻。</a:t>
            </a:r>
          </a:p>
        </p:txBody>
      </p:sp>
    </p:spTree>
    <p:extLst>
      <p:ext uri="{BB962C8B-B14F-4D97-AF65-F5344CB8AC3E}">
        <p14:creationId xmlns:p14="http://schemas.microsoft.com/office/powerpoint/2010/main" val="85794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1" y="977408"/>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IV.	</a:t>
            </a:r>
            <a:r>
              <a:rPr lang="zh-TW" altLang="en-US" sz="2400" b="1" dirty="0">
                <a:solidFill>
                  <a:schemeClr val="accent6">
                    <a:lumMod val="75000"/>
                  </a:schemeClr>
                </a:solidFill>
                <a:latin typeface="BiauKai"/>
                <a:ea typeface="BiauKai"/>
                <a:cs typeface="BiauKai"/>
              </a:rPr>
              <a:t>長平之戰的經過</a:t>
            </a:r>
            <a:endParaRPr lang="en-US" altLang="zh-TW" sz="2400" dirty="0">
              <a:solidFill>
                <a:schemeClr val="accent6">
                  <a:lumMod val="75000"/>
                </a:schemeClr>
              </a:solidFill>
              <a:latin typeface="BiauKai"/>
              <a:ea typeface="BiauKai"/>
              <a:cs typeface="BiauKai"/>
            </a:endParaRPr>
          </a:p>
        </p:txBody>
      </p:sp>
      <p:pic>
        <p:nvPicPr>
          <p:cNvPr id="8" name="Picture 8" descr="長平之役過程0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199" y="0"/>
            <a:ext cx="55394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
          <p:cNvSpPr txBox="1"/>
          <p:nvPr/>
        </p:nvSpPr>
        <p:spPr>
          <a:xfrm>
            <a:off x="160635" y="3120389"/>
            <a:ext cx="2349500" cy="369888"/>
          </a:xfrm>
          <a:prstGeom prst="rect">
            <a:avLst/>
          </a:prstGeom>
          <a:solidFill>
            <a:schemeClr val="tx2">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dirty="0" smtClean="0"/>
              <a:t>趙軍進攻，中伏被圍</a:t>
            </a:r>
          </a:p>
        </p:txBody>
      </p:sp>
      <p:sp>
        <p:nvSpPr>
          <p:cNvPr id="10" name="Rectangle 3"/>
          <p:cNvSpPr/>
          <p:nvPr/>
        </p:nvSpPr>
        <p:spPr>
          <a:xfrm>
            <a:off x="6820930" y="2655159"/>
            <a:ext cx="2323070" cy="2062103"/>
          </a:xfrm>
          <a:prstGeom prst="rect">
            <a:avLst/>
          </a:prstGeom>
          <a:solidFill>
            <a:schemeClr val="accent4">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smtClean="0"/>
              <a:t>趙軍主力向秦軍發動攻擊。秦軍按照白起的計劃，接戰不久後便詐敗後退，把追擊的趙軍主力引誘到預設戰場。趙括不知中計，指揮全軍猛攻秦軍設防陣地，但是無法攻破。</a:t>
            </a:r>
          </a:p>
        </p:txBody>
      </p:sp>
      <p:sp>
        <p:nvSpPr>
          <p:cNvPr id="11" name="Rectangle 3"/>
          <p:cNvSpPr/>
          <p:nvPr/>
        </p:nvSpPr>
        <p:spPr>
          <a:xfrm>
            <a:off x="160635" y="3862464"/>
            <a:ext cx="2430849" cy="2995536"/>
          </a:xfrm>
          <a:prstGeom prst="rect">
            <a:avLst/>
          </a:prstGeom>
          <a:solidFill>
            <a:schemeClr val="accent4">
              <a:lumMod val="40000"/>
              <a:lumOff val="60000"/>
            </a:schemeClr>
          </a:solidFill>
        </p:spPr>
        <p:txBody>
          <a:bodyPr wrap="square">
            <a:noAutofit/>
          </a:bodyPr>
          <a:lstStyle/>
          <a:p>
            <a:pPr algn="just">
              <a:spcAft>
                <a:spcPts val="0"/>
              </a:spcAft>
            </a:pPr>
            <a:r>
              <a:rPr lang="zh-TW" sz="1600" b="1" kern="1200" dirty="0">
                <a:solidFill>
                  <a:srgbClr val="000000"/>
                </a:solidFill>
                <a:effectLst/>
                <a:latin typeface="Calibri"/>
                <a:ea typeface="新細明體"/>
                <a:cs typeface="Times New Roman"/>
              </a:rPr>
              <a:t>考考你</a:t>
            </a:r>
            <a:endParaRPr lang="zh-HK" sz="1600" b="1" dirty="0">
              <a:effectLst/>
              <a:latin typeface="Times New Roman"/>
              <a:ea typeface="新細明體"/>
              <a:cs typeface="Times New Roman"/>
            </a:endParaRPr>
          </a:p>
          <a:p>
            <a:pPr algn="just">
              <a:spcAft>
                <a:spcPts val="0"/>
              </a:spcAft>
            </a:pPr>
            <a:r>
              <a:rPr lang="zh-TW" sz="1600" kern="1200" dirty="0">
                <a:solidFill>
                  <a:srgbClr val="000000"/>
                </a:solidFill>
                <a:effectLst/>
                <a:latin typeface="Calibri"/>
                <a:ea typeface="新細明體"/>
                <a:cs typeface="Times New Roman"/>
              </a:rPr>
              <a:t>為什麼秦軍一定要逼使趙軍進行決戰？</a:t>
            </a:r>
            <a:endParaRPr lang="zh-HK" sz="1600" dirty="0">
              <a:effectLst/>
              <a:latin typeface="Times New Roman"/>
              <a:ea typeface="新細明體"/>
              <a:cs typeface="Times New Roman"/>
            </a:endParaRPr>
          </a:p>
          <a:p>
            <a:pPr algn="just">
              <a:spcAft>
                <a:spcPts val="0"/>
              </a:spcAft>
            </a:pPr>
            <a:r>
              <a:rPr lang="en-US" sz="1600" kern="1200" dirty="0">
                <a:solidFill>
                  <a:srgbClr val="000000"/>
                </a:solidFill>
                <a:effectLst/>
                <a:latin typeface="Calibri"/>
                <a:ea typeface="新細明體"/>
                <a:cs typeface="Times New Roman"/>
              </a:rPr>
              <a:t> </a:t>
            </a:r>
            <a:endParaRPr lang="zh-HK" sz="1600" dirty="0">
              <a:effectLst/>
              <a:latin typeface="Times New Roman"/>
              <a:ea typeface="新細明體"/>
              <a:cs typeface="Times New Roman"/>
            </a:endParaRPr>
          </a:p>
        </p:txBody>
      </p:sp>
      <p:sp>
        <p:nvSpPr>
          <p:cNvPr id="12" name="文字方塊 11"/>
          <p:cNvSpPr txBox="1"/>
          <p:nvPr/>
        </p:nvSpPr>
        <p:spPr>
          <a:xfrm>
            <a:off x="270423" y="4717262"/>
            <a:ext cx="2129925" cy="2055959"/>
          </a:xfrm>
          <a:prstGeom prst="rect">
            <a:avLst/>
          </a:prstGeom>
          <a:solidFill>
            <a:schemeClr val="lt1"/>
          </a:solidFill>
          <a:ln w="6350">
            <a:solidFill>
              <a:schemeClr val="accent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TW" sz="1600" kern="1200" dirty="0">
                <a:solidFill>
                  <a:srgbClr val="FF0000"/>
                </a:solidFill>
                <a:effectLst/>
                <a:ea typeface="新細明體"/>
                <a:cs typeface="Times New Roman"/>
              </a:rPr>
              <a:t>秦軍的補給路線遠較趙軍遙遠。（可比較邯鄲及咸陽與戰場的距離）而趙軍早已屯積了大量糧食（留意大糧山的名稱），以逸待勞，時間一久，秦軍非退兵不可。</a:t>
            </a:r>
            <a:endParaRPr lang="zh-HK" sz="1600" dirty="0">
              <a:effectLst/>
              <a:latin typeface="Times New Roman"/>
              <a:ea typeface="新細明體"/>
              <a:cs typeface="Times New Roman"/>
            </a:endParaRPr>
          </a:p>
          <a:p>
            <a:pPr>
              <a:spcAft>
                <a:spcPts val="0"/>
              </a:spcAft>
            </a:pPr>
            <a:r>
              <a:rPr lang="en-US" sz="1600" kern="100" dirty="0">
                <a:effectLst/>
                <a:ea typeface="新細明體"/>
                <a:cs typeface="Times New Roman"/>
              </a:rPr>
              <a:t> </a:t>
            </a:r>
            <a:endParaRPr lang="zh-HK" sz="1600" kern="100" dirty="0">
              <a:effectLst/>
              <a:ea typeface="新細明體"/>
              <a:cs typeface="Times New Roman"/>
            </a:endParaRPr>
          </a:p>
        </p:txBody>
      </p:sp>
    </p:spTree>
    <p:extLst>
      <p:ext uri="{BB962C8B-B14F-4D97-AF65-F5344CB8AC3E}">
        <p14:creationId xmlns:p14="http://schemas.microsoft.com/office/powerpoint/2010/main" val="2363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1" y="977408"/>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IV.	</a:t>
            </a:r>
            <a:r>
              <a:rPr lang="zh-TW" altLang="en-US" sz="2400" b="1" dirty="0">
                <a:solidFill>
                  <a:schemeClr val="accent6">
                    <a:lumMod val="75000"/>
                  </a:schemeClr>
                </a:solidFill>
                <a:latin typeface="BiauKai"/>
                <a:ea typeface="BiauKai"/>
                <a:cs typeface="BiauKai"/>
              </a:rPr>
              <a:t>長平之戰的經過</a:t>
            </a:r>
            <a:endParaRPr lang="en-US" altLang="zh-TW" sz="2400" dirty="0">
              <a:solidFill>
                <a:schemeClr val="accent6">
                  <a:lumMod val="75000"/>
                </a:schemeClr>
              </a:solidFill>
              <a:latin typeface="BiauKai"/>
              <a:ea typeface="BiauKai"/>
              <a:cs typeface="BiauKai"/>
            </a:endParaRPr>
          </a:p>
        </p:txBody>
      </p:sp>
      <p:sp>
        <p:nvSpPr>
          <p:cNvPr id="9" name="TextBox 2"/>
          <p:cNvSpPr txBox="1"/>
          <p:nvPr/>
        </p:nvSpPr>
        <p:spPr>
          <a:xfrm>
            <a:off x="160637" y="3099924"/>
            <a:ext cx="2349500" cy="369888"/>
          </a:xfrm>
          <a:prstGeom prst="rect">
            <a:avLst/>
          </a:prstGeom>
          <a:solidFill>
            <a:schemeClr val="tx2">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dirty="0" smtClean="0"/>
              <a:t>趙軍進攻，中伏被圍</a:t>
            </a:r>
          </a:p>
        </p:txBody>
      </p:sp>
      <p:pic>
        <p:nvPicPr>
          <p:cNvPr id="7" name="Picture 8" descr="長平之役過程0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662" y="-25958"/>
            <a:ext cx="5560370" cy="688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p:cNvSpPr txBox="1"/>
          <p:nvPr/>
        </p:nvSpPr>
        <p:spPr>
          <a:xfrm>
            <a:off x="7154863" y="1754488"/>
            <a:ext cx="1989137" cy="3514725"/>
          </a:xfrm>
          <a:prstGeom prst="rect">
            <a:avLst/>
          </a:prstGeom>
          <a:solidFill>
            <a:schemeClr val="accent4">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smtClean="0"/>
              <a:t>在趙軍主力遠離陣地後，預先埋伏的兩萬五千名秦軍步兵和五千騎兵從趙軍薄弱的兩側快速推進，佔領趙軍在韓王山的陣地，並切斷了趙軍的退路和與後方的聯繫。趙軍被分為前後兩段，出擊主力失去後勤保障，留守部隊空守糧草輜重無力增援。</a:t>
            </a:r>
          </a:p>
        </p:txBody>
      </p:sp>
      <p:sp>
        <p:nvSpPr>
          <p:cNvPr id="12" name="TextBox 6"/>
          <p:cNvSpPr txBox="1"/>
          <p:nvPr/>
        </p:nvSpPr>
        <p:spPr>
          <a:xfrm>
            <a:off x="2510137" y="1872435"/>
            <a:ext cx="1268413" cy="338137"/>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zh-TW" sz="1600" dirty="0" smtClean="0">
                <a:solidFill>
                  <a:srgbClr val="FFFFFF"/>
                </a:solidFill>
              </a:rPr>
              <a:t>25,000</a:t>
            </a:r>
            <a:r>
              <a:rPr lang="zh-CN" altLang="en-US" sz="1600" dirty="0" smtClean="0">
                <a:solidFill>
                  <a:srgbClr val="FFFFFF"/>
                </a:solidFill>
              </a:rPr>
              <a:t>步兵</a:t>
            </a:r>
            <a:endParaRPr lang="zh-TW" altLang="en-US" sz="1600" dirty="0" smtClean="0">
              <a:solidFill>
                <a:srgbClr val="FFFFFF"/>
              </a:solidFill>
            </a:endParaRPr>
          </a:p>
        </p:txBody>
      </p:sp>
      <p:sp>
        <p:nvSpPr>
          <p:cNvPr id="13" name="TextBox 5"/>
          <p:cNvSpPr txBox="1"/>
          <p:nvPr/>
        </p:nvSpPr>
        <p:spPr>
          <a:xfrm>
            <a:off x="7123069" y="6518275"/>
            <a:ext cx="1223963" cy="339725"/>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zh-CN" sz="1600" dirty="0" smtClean="0">
                <a:solidFill>
                  <a:srgbClr val="FFFFFF"/>
                </a:solidFill>
              </a:rPr>
              <a:t>5,000</a:t>
            </a:r>
            <a:r>
              <a:rPr lang="zh-CN" altLang="en-US" sz="1600" dirty="0" smtClean="0">
                <a:solidFill>
                  <a:srgbClr val="FFFFFF"/>
                </a:solidFill>
              </a:rPr>
              <a:t>騎兵</a:t>
            </a:r>
            <a:endParaRPr lang="zh-TW" altLang="en-US" sz="1600" dirty="0" smtClean="0">
              <a:solidFill>
                <a:srgbClr val="FFFFFF"/>
              </a:solidFill>
            </a:endParaRPr>
          </a:p>
        </p:txBody>
      </p:sp>
    </p:spTree>
    <p:extLst>
      <p:ext uri="{BB962C8B-B14F-4D97-AF65-F5344CB8AC3E}">
        <p14:creationId xmlns:p14="http://schemas.microsoft.com/office/powerpoint/2010/main" val="295579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1" y="977408"/>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IV.	</a:t>
            </a:r>
            <a:r>
              <a:rPr lang="zh-TW" altLang="en-US" sz="2400" b="1" dirty="0">
                <a:solidFill>
                  <a:schemeClr val="accent6">
                    <a:lumMod val="75000"/>
                  </a:schemeClr>
                </a:solidFill>
                <a:latin typeface="BiauKai"/>
                <a:ea typeface="BiauKai"/>
                <a:cs typeface="BiauKai"/>
              </a:rPr>
              <a:t>長平之戰的經過</a:t>
            </a:r>
            <a:endParaRPr lang="en-US" altLang="zh-TW" sz="2400" dirty="0">
              <a:solidFill>
                <a:schemeClr val="accent6">
                  <a:lumMod val="75000"/>
                </a:schemeClr>
              </a:solidFill>
              <a:latin typeface="BiauKai"/>
              <a:ea typeface="BiauKai"/>
              <a:cs typeface="BiauKai"/>
            </a:endParaRPr>
          </a:p>
        </p:txBody>
      </p:sp>
      <p:sp>
        <p:nvSpPr>
          <p:cNvPr id="7" name="TextBox 2"/>
          <p:cNvSpPr txBox="1"/>
          <p:nvPr/>
        </p:nvSpPr>
        <p:spPr>
          <a:xfrm>
            <a:off x="60343" y="3131378"/>
            <a:ext cx="2636838" cy="369888"/>
          </a:xfrm>
          <a:prstGeom prst="rect">
            <a:avLst/>
          </a:prstGeom>
          <a:solidFill>
            <a:schemeClr val="tx2">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dirty="0" smtClean="0"/>
              <a:t>秦國總動員進行大包圍</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749" y="0"/>
            <a:ext cx="553871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5"/>
          <p:cNvSpPr/>
          <p:nvPr/>
        </p:nvSpPr>
        <p:spPr>
          <a:xfrm>
            <a:off x="5249262" y="1208241"/>
            <a:ext cx="2906712" cy="584775"/>
          </a:xfrm>
          <a:prstGeom prst="rect">
            <a:avLst/>
          </a:prstGeom>
          <a:solidFill>
            <a:schemeClr val="accent4">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smtClean="0"/>
              <a:t>統帥趙</a:t>
            </a:r>
            <a:r>
              <a:rPr lang="zh-TW" altLang="en-US" sz="1600" dirty="0"/>
              <a:t>括</a:t>
            </a:r>
            <a:r>
              <a:rPr lang="zh-TW" altLang="en-US" sz="1600" dirty="0" smtClean="0"/>
              <a:t>在韓王山突圍時被秦軍射殺。</a:t>
            </a:r>
          </a:p>
        </p:txBody>
      </p:sp>
      <p:sp>
        <p:nvSpPr>
          <p:cNvPr id="13" name="Rectangle 3"/>
          <p:cNvSpPr/>
          <p:nvPr/>
        </p:nvSpPr>
        <p:spPr>
          <a:xfrm>
            <a:off x="-1" y="5788025"/>
            <a:ext cx="6858000" cy="1069975"/>
          </a:xfrm>
          <a:prstGeom prst="rect">
            <a:avLst/>
          </a:prstGeom>
          <a:solidFill>
            <a:schemeClr val="accent4">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smtClean="0"/>
              <a:t>秦軍抓住有利態勢，從兩翼和後方將趙軍主力壓縮在設防陣地前的一片低凹山谷之中。</a:t>
            </a:r>
            <a:r>
              <a:rPr lang="zh-CN" altLang="en-US" sz="1600" dirty="0" smtClean="0"/>
              <a:t>又</a:t>
            </a:r>
            <a:r>
              <a:rPr lang="zh-TW" altLang="en-US" sz="1600" dirty="0" smtClean="0"/>
              <a:t>動員</a:t>
            </a:r>
            <a:r>
              <a:rPr lang="zh-CN" altLang="en-US" sz="1600" dirty="0" smtClean="0"/>
              <a:t>秦國</a:t>
            </a:r>
            <a:r>
              <a:rPr lang="zh-TW" altLang="en-US" sz="1600" dirty="0" smtClean="0"/>
              <a:t>所有十五歲以上男丁支援長平前線，阻擊趙軍突圍。</a:t>
            </a:r>
            <a:r>
              <a:rPr lang="zh-TW" altLang="en-US" sz="1600" dirty="0" smtClean="0">
                <a:latin typeface="Arial" panose="020B0604020202020204" pitchFamily="34" charset="0"/>
              </a:rPr>
              <a:t>趙軍主力在被困</a:t>
            </a:r>
            <a:r>
              <a:rPr lang="en-US" altLang="zh-TW" sz="1600" dirty="0" smtClean="0">
                <a:latin typeface="Arial" panose="020B0604020202020204" pitchFamily="34" charset="0"/>
              </a:rPr>
              <a:t>46</a:t>
            </a:r>
            <a:r>
              <a:rPr lang="zh-TW" altLang="en-US" sz="1600" dirty="0" smtClean="0">
                <a:latin typeface="Arial" panose="020B0604020202020204" pitchFamily="34" charset="0"/>
              </a:rPr>
              <a:t>天後，傷病餓殍無法再戰，士氣瓦解，全體投降。秦軍俘虜趙軍近</a:t>
            </a:r>
            <a:r>
              <a:rPr lang="en-US" altLang="zh-TW" sz="1600" dirty="0" smtClean="0">
                <a:latin typeface="Arial" panose="020B0604020202020204" pitchFamily="34" charset="0"/>
              </a:rPr>
              <a:t>20</a:t>
            </a:r>
            <a:r>
              <a:rPr lang="zh-TW" altLang="en-US" sz="1600" dirty="0" smtClean="0">
                <a:latin typeface="Arial" panose="020B0604020202020204" pitchFamily="34" charset="0"/>
              </a:rPr>
              <a:t>萬人，另趙軍陣亡亦近</a:t>
            </a:r>
            <a:r>
              <a:rPr lang="en-US" altLang="zh-TW" sz="1600" dirty="0" smtClean="0">
                <a:latin typeface="Arial" panose="020B0604020202020204" pitchFamily="34" charset="0"/>
              </a:rPr>
              <a:t>20</a:t>
            </a:r>
            <a:r>
              <a:rPr lang="zh-TW" altLang="en-US" sz="1600" dirty="0" smtClean="0">
                <a:latin typeface="Arial" panose="020B0604020202020204" pitchFamily="34" charset="0"/>
              </a:rPr>
              <a:t>萬人。</a:t>
            </a:r>
          </a:p>
        </p:txBody>
      </p:sp>
      <p:sp>
        <p:nvSpPr>
          <p:cNvPr id="15" name="TextBox 2"/>
          <p:cNvSpPr txBox="1"/>
          <p:nvPr/>
        </p:nvSpPr>
        <p:spPr>
          <a:xfrm>
            <a:off x="60343" y="4166148"/>
            <a:ext cx="2645769" cy="1132855"/>
          </a:xfrm>
          <a:prstGeom prst="rect">
            <a:avLst/>
          </a:prstGeom>
          <a:solidFill>
            <a:schemeClr val="tx2">
              <a:lumMod val="20000"/>
              <a:lumOff val="80000"/>
            </a:schemeClr>
          </a:solidFill>
        </p:spPr>
        <p:txBody>
          <a:bodyPr wrap="square" rtlCol="0">
            <a:noAutofit/>
          </a:bodyPr>
          <a:lstStyle/>
          <a:p>
            <a:pPr marL="342900" lvl="0" indent="-342900">
              <a:spcAft>
                <a:spcPts val="0"/>
              </a:spcAft>
              <a:buFont typeface="+mj-lt"/>
              <a:buAutoNum type="arabicPeriod"/>
            </a:pPr>
            <a:r>
              <a:rPr lang="zh-TW" sz="1600" kern="1200" dirty="0">
                <a:solidFill>
                  <a:srgbClr val="000000"/>
                </a:solidFill>
                <a:effectLst/>
                <a:latin typeface="Times New Roman"/>
                <a:ea typeface="新細明體"/>
                <a:cs typeface="Times New Roman"/>
              </a:rPr>
              <a:t>請總結秦國能戰勝趙國的因素。</a:t>
            </a:r>
            <a:endParaRPr lang="zh-HK" sz="1600" dirty="0">
              <a:effectLst/>
              <a:latin typeface="Times New Roman"/>
              <a:ea typeface="新細明體"/>
              <a:cs typeface="Times New Roman"/>
            </a:endParaRPr>
          </a:p>
          <a:p>
            <a:pPr marL="342900" lvl="0" indent="-342900">
              <a:spcAft>
                <a:spcPts val="0"/>
              </a:spcAft>
              <a:buFont typeface="+mj-lt"/>
              <a:buAutoNum type="arabicPeriod"/>
            </a:pPr>
            <a:r>
              <a:rPr lang="zh-TW" sz="1600" kern="1200" dirty="0">
                <a:solidFill>
                  <a:srgbClr val="000000"/>
                </a:solidFill>
                <a:effectLst/>
                <a:latin typeface="Times New Roman"/>
                <a:ea typeface="新細明體"/>
                <a:cs typeface="Times New Roman"/>
              </a:rPr>
              <a:t>你認為誰人要為趙國的戰敗負上最大的責任？</a:t>
            </a:r>
            <a:endParaRPr lang="zh-HK" sz="1600" dirty="0">
              <a:effectLst/>
              <a:latin typeface="Times New Roman"/>
              <a:ea typeface="新細明體"/>
              <a:cs typeface="Times New Roman"/>
            </a:endParaRPr>
          </a:p>
        </p:txBody>
      </p:sp>
    </p:spTree>
    <p:extLst>
      <p:ext uri="{BB962C8B-B14F-4D97-AF65-F5344CB8AC3E}">
        <p14:creationId xmlns:p14="http://schemas.microsoft.com/office/powerpoint/2010/main" val="16098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矩形 4"/>
          <p:cNvSpPr/>
          <p:nvPr/>
        </p:nvSpPr>
        <p:spPr>
          <a:xfrm>
            <a:off x="332628" y="1186017"/>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V.	</a:t>
            </a:r>
            <a:r>
              <a:rPr lang="zh-TW" altLang="en-US" sz="2400" b="1" dirty="0">
                <a:solidFill>
                  <a:schemeClr val="accent6">
                    <a:lumMod val="75000"/>
                  </a:schemeClr>
                </a:solidFill>
                <a:latin typeface="BiauKai"/>
                <a:ea typeface="BiauKai"/>
                <a:cs typeface="BiauKai"/>
              </a:rPr>
              <a:t>長平之戰總結</a:t>
            </a:r>
            <a:endParaRPr lang="en-US" altLang="zh-TW" sz="2400" dirty="0">
              <a:solidFill>
                <a:schemeClr val="accent6">
                  <a:lumMod val="75000"/>
                </a:schemeClr>
              </a:solidFill>
              <a:latin typeface="BiauKai"/>
              <a:ea typeface="BiauKai"/>
              <a:cs typeface="BiauKai"/>
            </a:endParaRPr>
          </a:p>
        </p:txBody>
      </p:sp>
      <p:sp>
        <p:nvSpPr>
          <p:cNvPr id="6" name="矩形 5"/>
          <p:cNvSpPr/>
          <p:nvPr/>
        </p:nvSpPr>
        <p:spPr>
          <a:xfrm>
            <a:off x="1181652" y="1989759"/>
            <a:ext cx="6813826" cy="307919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zh-TW" kern="1200" dirty="0">
                <a:solidFill>
                  <a:srgbClr val="000000"/>
                </a:solidFill>
                <a:effectLst/>
                <a:latin typeface="Times New Roman"/>
                <a:ea typeface="新細明體"/>
                <a:cs typeface="Times New Roman"/>
              </a:rPr>
              <a:t>時間：長平之戰是中國歷史上的一場大規模包圍殲滅戰，前後經歷三年</a:t>
            </a:r>
            <a:r>
              <a:rPr lang="en-US" kern="1200" dirty="0">
                <a:solidFill>
                  <a:srgbClr val="000000"/>
                </a:solidFill>
                <a:effectLst/>
                <a:latin typeface="Times New Roman"/>
                <a:ea typeface="新細明體"/>
                <a:cs typeface="Times New Roman"/>
              </a:rPr>
              <a:t>(BC262)-260</a:t>
            </a:r>
            <a:r>
              <a:rPr lang="zh-TW" kern="1200" dirty="0">
                <a:solidFill>
                  <a:srgbClr val="000000"/>
                </a:solidFill>
                <a:effectLst/>
                <a:latin typeface="Times New Roman"/>
                <a:ea typeface="新細明體"/>
                <a:cs typeface="Times New Roman"/>
              </a:rPr>
              <a:t>。</a:t>
            </a:r>
            <a:endParaRPr lang="zh-HK" kern="100" dirty="0">
              <a:effectLst/>
              <a:ea typeface="新細明體"/>
              <a:cs typeface="Times New Roman"/>
            </a:endParaRPr>
          </a:p>
          <a:p>
            <a:pPr algn="just">
              <a:spcAft>
                <a:spcPts val="0"/>
              </a:spcAft>
            </a:pPr>
            <a:r>
              <a:rPr lang="zh-TW" kern="1200" dirty="0">
                <a:solidFill>
                  <a:srgbClr val="000000"/>
                </a:solidFill>
                <a:effectLst/>
                <a:latin typeface="Times New Roman"/>
                <a:ea typeface="新細明體"/>
                <a:cs typeface="Times New Roman"/>
              </a:rPr>
              <a:t>結果：這場戰役以秦軍戰勝，趙軍戰敗，投降的趙軍被盡數坑殺而告終。</a:t>
            </a:r>
            <a:endParaRPr lang="zh-HK" kern="100" dirty="0">
              <a:effectLst/>
              <a:ea typeface="新細明體"/>
              <a:cs typeface="Times New Roman"/>
            </a:endParaRPr>
          </a:p>
          <a:p>
            <a:pPr algn="just">
              <a:spcAft>
                <a:spcPts val="0"/>
              </a:spcAft>
            </a:pPr>
            <a:r>
              <a:rPr lang="zh-TW" kern="1200" dirty="0">
                <a:solidFill>
                  <a:srgbClr val="000000"/>
                </a:solidFill>
                <a:effectLst/>
                <a:latin typeface="Times New Roman"/>
                <a:ea typeface="新細明體"/>
                <a:cs typeface="Times New Roman"/>
              </a:rPr>
              <a:t>雙方力量：秦國在此役中動員的兵力估計約</a:t>
            </a:r>
            <a:r>
              <a:rPr lang="en-US" kern="1200" dirty="0">
                <a:solidFill>
                  <a:srgbClr val="000000"/>
                </a:solidFill>
                <a:effectLst/>
                <a:latin typeface="Times New Roman"/>
                <a:ea typeface="新細明體"/>
                <a:cs typeface="Times New Roman"/>
              </a:rPr>
              <a:t>60</a:t>
            </a:r>
            <a:r>
              <a:rPr lang="zh-TW" kern="1200" dirty="0">
                <a:solidFill>
                  <a:srgbClr val="000000"/>
                </a:solidFill>
                <a:effectLst/>
                <a:latin typeface="Times New Roman"/>
                <a:ea typeface="新細明體"/>
                <a:cs typeface="Times New Roman"/>
              </a:rPr>
              <a:t>萬人；趙國在此役中動員的兵力共</a:t>
            </a:r>
            <a:r>
              <a:rPr lang="en-US" kern="1200" dirty="0">
                <a:solidFill>
                  <a:srgbClr val="000000"/>
                </a:solidFill>
                <a:effectLst/>
                <a:latin typeface="Times New Roman"/>
                <a:ea typeface="新細明體"/>
                <a:cs typeface="Times New Roman"/>
              </a:rPr>
              <a:t>45</a:t>
            </a:r>
            <a:r>
              <a:rPr lang="zh-TW" kern="1200" dirty="0">
                <a:solidFill>
                  <a:srgbClr val="000000"/>
                </a:solidFill>
                <a:effectLst/>
                <a:latin typeface="Times New Roman"/>
                <a:ea typeface="新細明體"/>
                <a:cs typeface="Times New Roman"/>
              </a:rPr>
              <a:t>萬，戰敗投降後被屠殺的趙軍達到</a:t>
            </a:r>
            <a:r>
              <a:rPr lang="en-US" kern="1200" dirty="0">
                <a:solidFill>
                  <a:srgbClr val="000000"/>
                </a:solidFill>
                <a:effectLst/>
                <a:latin typeface="Times New Roman"/>
                <a:ea typeface="新細明體"/>
                <a:cs typeface="Times New Roman"/>
              </a:rPr>
              <a:t>40</a:t>
            </a:r>
            <a:r>
              <a:rPr lang="zh-TW" kern="1200" dirty="0">
                <a:solidFill>
                  <a:srgbClr val="000000"/>
                </a:solidFill>
                <a:effectLst/>
                <a:latin typeface="Times New Roman"/>
                <a:ea typeface="新細明體"/>
                <a:cs typeface="Times New Roman"/>
              </a:rPr>
              <a:t>萬。</a:t>
            </a:r>
            <a:endParaRPr lang="zh-HK" kern="100" dirty="0">
              <a:effectLst/>
              <a:ea typeface="新細明體"/>
              <a:cs typeface="Times New Roman"/>
            </a:endParaRPr>
          </a:p>
          <a:p>
            <a:pPr algn="just">
              <a:spcAft>
                <a:spcPts val="0"/>
              </a:spcAft>
            </a:pPr>
            <a:r>
              <a:rPr lang="zh-TW" kern="1200" dirty="0">
                <a:solidFill>
                  <a:srgbClr val="000000"/>
                </a:solidFill>
                <a:effectLst/>
                <a:latin typeface="Times New Roman"/>
                <a:ea typeface="新細明體"/>
                <a:cs typeface="Times New Roman"/>
              </a:rPr>
              <a:t>意義：此役成為秦國統一天下的重要里程碑。</a:t>
            </a:r>
            <a:endParaRPr lang="zh-HK" kern="100" dirty="0">
              <a:effectLst/>
              <a:ea typeface="新細明體"/>
              <a:cs typeface="Times New Roman"/>
            </a:endParaRPr>
          </a:p>
        </p:txBody>
      </p:sp>
    </p:spTree>
    <p:extLst>
      <p:ext uri="{BB962C8B-B14F-4D97-AF65-F5344CB8AC3E}">
        <p14:creationId xmlns:p14="http://schemas.microsoft.com/office/powerpoint/2010/main" val="882490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11" name="TextBox 3"/>
          <p:cNvSpPr txBox="1">
            <a:spLocks noChangeArrowheads="1"/>
          </p:cNvSpPr>
          <p:nvPr/>
        </p:nvSpPr>
        <p:spPr bwMode="auto">
          <a:xfrm>
            <a:off x="315011" y="1424767"/>
            <a:ext cx="2311211" cy="175432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新細明體" charset="0"/>
              </a:defRPr>
            </a:lvl1pPr>
            <a:lvl2pPr>
              <a:defRPr sz="2800">
                <a:solidFill>
                  <a:schemeClr val="tx1"/>
                </a:solidFill>
                <a:latin typeface="Calibri" charset="0"/>
                <a:ea typeface="新細明體" charset="0"/>
              </a:defRPr>
            </a:lvl2pPr>
            <a:lvl3pPr>
              <a:defRPr sz="2400">
                <a:solidFill>
                  <a:schemeClr val="tx1"/>
                </a:solidFill>
                <a:latin typeface="Calibri" charset="0"/>
                <a:ea typeface="新細明體" charset="0"/>
              </a:defRPr>
            </a:lvl3pPr>
            <a:lvl4pPr>
              <a:defRPr sz="2000">
                <a:solidFill>
                  <a:schemeClr val="tx1"/>
                </a:solidFill>
                <a:latin typeface="Calibri" charset="0"/>
                <a:ea typeface="新細明體" charset="0"/>
              </a:defRPr>
            </a:lvl4pPr>
            <a:lvl5pPr>
              <a:defRPr sz="2000">
                <a:solidFill>
                  <a:schemeClr val="tx1"/>
                </a:solidFill>
                <a:latin typeface="Calibri" charset="0"/>
                <a:ea typeface="新細明體" charset="0"/>
              </a:defRPr>
            </a:lvl5pPr>
            <a:lvl6pPr eaLnBrk="0" fontAlgn="base" hangingPunct="0">
              <a:spcAft>
                <a:spcPct val="0"/>
              </a:spcAft>
              <a:buFont typeface="Arial" charset="0"/>
              <a:buChar char="»"/>
              <a:defRPr sz="2000">
                <a:solidFill>
                  <a:schemeClr val="tx1"/>
                </a:solidFill>
                <a:latin typeface="Calibri" charset="0"/>
                <a:ea typeface="新細明體" charset="0"/>
              </a:defRPr>
            </a:lvl6pPr>
            <a:lvl7pPr eaLnBrk="0" fontAlgn="base" hangingPunct="0">
              <a:spcAft>
                <a:spcPct val="0"/>
              </a:spcAft>
              <a:buFont typeface="Arial" charset="0"/>
              <a:buChar char="»"/>
              <a:defRPr sz="2000">
                <a:solidFill>
                  <a:schemeClr val="tx1"/>
                </a:solidFill>
                <a:latin typeface="Calibri" charset="0"/>
                <a:ea typeface="新細明體" charset="0"/>
              </a:defRPr>
            </a:lvl7pPr>
            <a:lvl8pPr eaLnBrk="0" fontAlgn="base" hangingPunct="0">
              <a:spcAft>
                <a:spcPct val="0"/>
              </a:spcAft>
              <a:buFont typeface="Arial" charset="0"/>
              <a:buChar char="»"/>
              <a:defRPr sz="2000">
                <a:solidFill>
                  <a:schemeClr val="tx1"/>
                </a:solidFill>
                <a:latin typeface="Calibri" charset="0"/>
                <a:ea typeface="新細明體" charset="0"/>
              </a:defRPr>
            </a:lvl8pPr>
            <a:lvl9pPr eaLnBrk="0" fontAlgn="base" hangingPunct="0">
              <a:spcAft>
                <a:spcPct val="0"/>
              </a:spcAft>
              <a:buFont typeface="Arial" charset="0"/>
              <a:buChar char="»"/>
              <a:defRPr sz="2000">
                <a:solidFill>
                  <a:schemeClr val="tx1"/>
                </a:solidFill>
                <a:latin typeface="Calibri" charset="0"/>
                <a:ea typeface="新細明體" charset="0"/>
              </a:defRPr>
            </a:lvl9pPr>
          </a:lstStyle>
          <a:p>
            <a:pPr eaLnBrk="1" hangingPunct="1"/>
            <a:r>
              <a:rPr lang="zh-TW" altLang="en-US" sz="1800" dirty="0">
                <a:latin typeface="Times New Roman"/>
                <a:ea typeface="+mn-ea"/>
                <a:cs typeface="Times New Roman"/>
              </a:rPr>
              <a:t>公元前</a:t>
            </a:r>
            <a:r>
              <a:rPr lang="en-US" altLang="zh-TW" sz="1800" dirty="0">
                <a:latin typeface="Times New Roman"/>
                <a:ea typeface="+mn-ea"/>
                <a:cs typeface="Times New Roman"/>
              </a:rPr>
              <a:t>262</a:t>
            </a:r>
            <a:r>
              <a:rPr lang="zh-TW" altLang="en-US" sz="1800" dirty="0">
                <a:latin typeface="Times New Roman"/>
                <a:ea typeface="+mn-ea"/>
                <a:cs typeface="Times New Roman"/>
              </a:rPr>
              <a:t>年，秦國出兵攻佔韓國國土中央的樞紐地帶野王，將韓國一分為二，</a:t>
            </a:r>
            <a:r>
              <a:rPr lang="zh-CN" altLang="en-US" sz="1800" dirty="0">
                <a:latin typeface="Times New Roman"/>
                <a:ea typeface="+mn-ea"/>
                <a:cs typeface="Times New Roman"/>
              </a:rPr>
              <a:t>意圖</a:t>
            </a:r>
            <a:r>
              <a:rPr lang="zh-TW" altLang="en-US" sz="1800" dirty="0">
                <a:latin typeface="Times New Roman"/>
                <a:ea typeface="+mn-ea"/>
                <a:cs typeface="Times New Roman"/>
              </a:rPr>
              <a:t>徐徐吞并韓國被分隔孤立的上黨郡。</a:t>
            </a:r>
          </a:p>
        </p:txBody>
      </p:sp>
      <p:pic>
        <p:nvPicPr>
          <p:cNvPr id="6" name="Picture 5" descr="262BC 形勢 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9124" y="0"/>
            <a:ext cx="626487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80519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矩形 4"/>
          <p:cNvSpPr/>
          <p:nvPr/>
        </p:nvSpPr>
        <p:spPr>
          <a:xfrm>
            <a:off x="332629" y="1186017"/>
            <a:ext cx="909150" cy="461665"/>
          </a:xfrm>
          <a:prstGeom prst="rect">
            <a:avLst/>
          </a:prstGeom>
        </p:spPr>
        <p:txBody>
          <a:bodyPr wrap="square">
            <a:spAutoFit/>
          </a:bodyPr>
          <a:lstStyle/>
          <a:p>
            <a:r>
              <a:rPr lang="zh-TW" altLang="zh-HK" sz="2400" b="1" dirty="0" smtClean="0">
                <a:solidFill>
                  <a:schemeClr val="accent6">
                    <a:lumMod val="75000"/>
                  </a:schemeClr>
                </a:solidFill>
                <a:latin typeface="BiauKai"/>
                <a:ea typeface="BiauKai"/>
                <a:cs typeface="BiauKai"/>
              </a:rPr>
              <a:t>附錄</a:t>
            </a:r>
            <a:endParaRPr lang="en-US" altLang="zh-TW" sz="2400" b="1" dirty="0">
              <a:solidFill>
                <a:schemeClr val="accent6">
                  <a:lumMod val="75000"/>
                </a:schemeClr>
              </a:solidFill>
              <a:latin typeface="BiauKai"/>
              <a:ea typeface="BiauKai"/>
              <a:cs typeface="BiauKai"/>
            </a:endParaRPr>
          </a:p>
        </p:txBody>
      </p:sp>
      <p:sp>
        <p:nvSpPr>
          <p:cNvPr id="11" name="TextBox 8"/>
          <p:cNvSpPr txBox="1"/>
          <p:nvPr/>
        </p:nvSpPr>
        <p:spPr>
          <a:xfrm>
            <a:off x="332629" y="1887502"/>
            <a:ext cx="1713865" cy="460587"/>
          </a:xfrm>
          <a:prstGeom prst="rect">
            <a:avLst/>
          </a:prstGeom>
          <a:gradFill flip="none" rotWithShape="1">
            <a:gsLst>
              <a:gs pos="47000">
                <a:schemeClr val="accent5">
                  <a:lumMod val="40000"/>
                  <a:lumOff val="60000"/>
                </a:schemeClr>
              </a:gs>
              <a:gs pos="100000">
                <a:srgbClr val="FFFFFF"/>
              </a:gs>
            </a:gsLst>
            <a:lin ang="0" scaled="1"/>
            <a:tileRect/>
          </a:gradFill>
          <a:ln>
            <a:noFill/>
          </a:ln>
          <a:effectLst/>
        </p:spPr>
        <p:style>
          <a:lnRef idx="3">
            <a:schemeClr val="lt1"/>
          </a:lnRef>
          <a:fillRef idx="1">
            <a:schemeClr val="accent4"/>
          </a:fillRef>
          <a:effectRef idx="1">
            <a:schemeClr val="accent4"/>
          </a:effectRef>
          <a:fontRef idx="minor">
            <a:schemeClr val="lt1"/>
          </a:fontRef>
        </p:style>
        <p:txBody>
          <a:bodyPr wrap="square" rtlCol="0">
            <a:noAutofit/>
          </a:bodyPr>
          <a:lstStyle/>
          <a:p>
            <a:pPr>
              <a:spcAft>
                <a:spcPts val="0"/>
              </a:spcAft>
            </a:pPr>
            <a:r>
              <a:rPr lang="zh-CN" sz="2000" kern="1200" dirty="0">
                <a:solidFill>
                  <a:srgbClr val="000000"/>
                </a:solidFill>
                <a:effectLst/>
                <a:ea typeface="新細明體"/>
                <a:cs typeface="Times New Roman"/>
              </a:rPr>
              <a:t>歷史懸案之一</a:t>
            </a:r>
            <a:endParaRPr lang="zh-TW" sz="2000" dirty="0">
              <a:effectLst/>
              <a:latin typeface="Times New Roman"/>
              <a:ea typeface="新細明體"/>
            </a:endParaRPr>
          </a:p>
        </p:txBody>
      </p:sp>
      <p:sp>
        <p:nvSpPr>
          <p:cNvPr id="13" name="TextBox 1"/>
          <p:cNvSpPr txBox="1"/>
          <p:nvPr/>
        </p:nvSpPr>
        <p:spPr>
          <a:xfrm>
            <a:off x="2458967" y="1887502"/>
            <a:ext cx="3027434" cy="449052"/>
          </a:xfrm>
          <a:prstGeom prst="rect">
            <a:avLst/>
          </a:prstGeom>
          <a:noFill/>
        </p:spPr>
        <p:txBody>
          <a:bodyPr wrap="square" rtlCol="0">
            <a:noAutofit/>
          </a:bodyPr>
          <a:lstStyle/>
          <a:p>
            <a:pPr algn="ctr">
              <a:spcAft>
                <a:spcPts val="0"/>
              </a:spcAft>
            </a:pPr>
            <a:r>
              <a:rPr lang="zh-CN" sz="2000" b="1" kern="1200" dirty="0">
                <a:solidFill>
                  <a:srgbClr val="984806"/>
                </a:solidFill>
                <a:effectLst/>
                <a:latin typeface="Times New Roman"/>
                <a:ea typeface="BiauKai"/>
                <a:cs typeface="Times New Roman"/>
              </a:rPr>
              <a:t>白起坑殺趙卒</a:t>
            </a:r>
            <a:r>
              <a:rPr lang="en-US" sz="2000" kern="1200" dirty="0">
                <a:solidFill>
                  <a:srgbClr val="984806"/>
                </a:solidFill>
                <a:effectLst/>
                <a:latin typeface="Times New Roman"/>
                <a:ea typeface="BiauKai"/>
                <a:cs typeface="Times New Roman"/>
              </a:rPr>
              <a:t>40</a:t>
            </a:r>
            <a:r>
              <a:rPr lang="zh-CN" sz="2000" b="1" kern="1200" dirty="0">
                <a:solidFill>
                  <a:srgbClr val="984806"/>
                </a:solidFill>
                <a:effectLst/>
                <a:latin typeface="Times New Roman"/>
                <a:ea typeface="BiauKai"/>
                <a:cs typeface="Times New Roman"/>
              </a:rPr>
              <a:t>萬之謎</a:t>
            </a:r>
            <a:endParaRPr lang="zh-TW" sz="2000" dirty="0">
              <a:effectLst/>
              <a:latin typeface="Times New Roman"/>
              <a:ea typeface="新細明體"/>
            </a:endParaRPr>
          </a:p>
          <a:p>
            <a:pPr>
              <a:spcAft>
                <a:spcPts val="0"/>
              </a:spcAft>
            </a:pPr>
            <a:r>
              <a:rPr lang="en-US" sz="2400" b="1" kern="100" dirty="0">
                <a:effectLst/>
                <a:latin typeface="BiauKai"/>
                <a:ea typeface="新細明體"/>
                <a:cs typeface="Times New Roman"/>
              </a:rPr>
              <a:t> </a:t>
            </a:r>
            <a:endParaRPr lang="zh-TW" sz="2400" kern="100" dirty="0">
              <a:effectLst/>
              <a:latin typeface="Calibri"/>
              <a:ea typeface="新細明體"/>
              <a:cs typeface="Times New Roman"/>
            </a:endParaRPr>
          </a:p>
        </p:txBody>
      </p:sp>
      <p:sp>
        <p:nvSpPr>
          <p:cNvPr id="14" name="TextBox 2"/>
          <p:cNvSpPr txBox="1"/>
          <p:nvPr/>
        </p:nvSpPr>
        <p:spPr>
          <a:xfrm>
            <a:off x="332628" y="2722880"/>
            <a:ext cx="8280793" cy="3271520"/>
          </a:xfrm>
          <a:prstGeom prst="rect">
            <a:avLst/>
          </a:prstGeom>
          <a:solidFill>
            <a:srgbClr val="E0FFDE"/>
          </a:solidFill>
          <a:ln w="38100">
            <a:solidFill>
              <a:srgbClr val="81F2C2"/>
            </a:solidFill>
          </a:ln>
        </p:spPr>
        <p:txBody>
          <a:bodyPr wrap="square" rtlCol="0">
            <a:noAutofit/>
          </a:bodyPr>
          <a:lstStyle/>
          <a:p>
            <a:pPr algn="just">
              <a:spcAft>
                <a:spcPts val="0"/>
              </a:spcAft>
            </a:pPr>
            <a:r>
              <a:rPr lang="zh-CN" kern="1200" dirty="0">
                <a:solidFill>
                  <a:srgbClr val="000000"/>
                </a:solidFill>
                <a:effectLst/>
                <a:latin typeface="Times New Roman"/>
                <a:ea typeface="新細明體"/>
                <a:cs typeface="Times New Roman"/>
              </a:rPr>
              <a:t>長平之戰結束後一百多年，司馬遷作</a:t>
            </a:r>
            <a:r>
              <a:rPr lang="zh-HK"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史記</a:t>
            </a:r>
            <a:r>
              <a:rPr lang="zh-HK"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，指出當日投降趙卒共</a:t>
            </a:r>
            <a:r>
              <a:rPr lang="en-US" kern="1200" dirty="0">
                <a:solidFill>
                  <a:srgbClr val="000000"/>
                </a:solidFill>
                <a:effectLst/>
                <a:latin typeface="Times New Roman"/>
                <a:ea typeface="新細明體"/>
                <a:cs typeface="Times New Roman"/>
              </a:rPr>
              <a:t>45</a:t>
            </a:r>
            <a:r>
              <a:rPr lang="zh-CN" kern="1200" dirty="0">
                <a:solidFill>
                  <a:srgbClr val="000000"/>
                </a:solidFill>
                <a:effectLst/>
                <a:latin typeface="Times New Roman"/>
                <a:ea typeface="新細明體"/>
                <a:cs typeface="Times New Roman"/>
              </a:rPr>
              <a:t>萬人，白起只把年紀最小的</a:t>
            </a:r>
            <a:r>
              <a:rPr lang="en-US" kern="1200" dirty="0">
                <a:solidFill>
                  <a:srgbClr val="000000"/>
                </a:solidFill>
                <a:effectLst/>
                <a:latin typeface="Times New Roman"/>
                <a:ea typeface="新細明體"/>
                <a:cs typeface="Times New Roman"/>
              </a:rPr>
              <a:t>240</a:t>
            </a:r>
            <a:r>
              <a:rPr lang="zh-CN" kern="1200" dirty="0">
                <a:solidFill>
                  <a:srgbClr val="000000"/>
                </a:solidFill>
                <a:effectLst/>
                <a:latin typeface="Times New Roman"/>
                <a:ea typeface="新細明體"/>
                <a:cs typeface="Times New Roman"/>
              </a:rPr>
              <a:t>個放回趙國，其餘全部坑殺。由於司馬遷的祖父參加了這場戰役，是秦軍的一員，</a:t>
            </a:r>
            <a:r>
              <a:rPr lang="zh-HK"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史記</a:t>
            </a:r>
            <a:r>
              <a:rPr lang="zh-HK"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的說話幾成定論</a:t>
            </a:r>
            <a:r>
              <a:rPr lang="zh-CN" kern="1200" dirty="0" smtClean="0">
                <a:solidFill>
                  <a:srgbClr val="000000"/>
                </a:solidFill>
                <a:effectLst/>
                <a:latin typeface="Times New Roman"/>
                <a:ea typeface="新細明體"/>
                <a:cs typeface="Times New Roman"/>
              </a:rPr>
              <a:t>。</a:t>
            </a:r>
            <a:endParaRPr lang="en-US" altLang="zh-CN" kern="1200" dirty="0" smtClean="0">
              <a:solidFill>
                <a:srgbClr val="000000"/>
              </a:solidFill>
              <a:effectLst/>
              <a:latin typeface="Times New Roman"/>
              <a:ea typeface="新細明體"/>
              <a:cs typeface="Times New Roman"/>
            </a:endParaRPr>
          </a:p>
          <a:p>
            <a:pPr algn="just">
              <a:spcAft>
                <a:spcPts val="0"/>
              </a:spcAft>
            </a:pPr>
            <a:endParaRPr lang="zh-TW" dirty="0">
              <a:effectLst/>
              <a:latin typeface="Times New Roman"/>
              <a:ea typeface="新細明體"/>
            </a:endParaRPr>
          </a:p>
          <a:p>
            <a:pPr algn="just">
              <a:spcAft>
                <a:spcPts val="0"/>
              </a:spcAft>
            </a:pPr>
            <a:r>
              <a:rPr lang="zh-CN" kern="1200" dirty="0">
                <a:solidFill>
                  <a:srgbClr val="000000"/>
                </a:solidFill>
                <a:effectLst/>
                <a:latin typeface="Times New Roman"/>
                <a:ea typeface="新細明體"/>
                <a:cs typeface="Times New Roman"/>
              </a:rPr>
              <a:t>但歷來也有歷史學者提出疑問，</a:t>
            </a:r>
            <a:r>
              <a:rPr lang="en-US" kern="1200" dirty="0">
                <a:solidFill>
                  <a:srgbClr val="000000"/>
                </a:solidFill>
                <a:effectLst/>
                <a:latin typeface="Times New Roman"/>
                <a:ea typeface="新細明體"/>
                <a:cs typeface="Times New Roman"/>
              </a:rPr>
              <a:t>45</a:t>
            </a:r>
            <a:r>
              <a:rPr lang="zh-CN" kern="1200" dirty="0">
                <a:solidFill>
                  <a:srgbClr val="000000"/>
                </a:solidFill>
                <a:effectLst/>
                <a:latin typeface="Times New Roman"/>
                <a:ea typeface="新細明體"/>
                <a:cs typeface="Times New Roman"/>
              </a:rPr>
              <a:t>萬趙軍，頂多是前</a:t>
            </a:r>
            <a:r>
              <a:rPr lang="en-US" kern="1200" dirty="0">
                <a:solidFill>
                  <a:srgbClr val="000000"/>
                </a:solidFill>
                <a:effectLst/>
                <a:latin typeface="Times New Roman"/>
                <a:ea typeface="新細明體"/>
                <a:cs typeface="Times New Roman"/>
              </a:rPr>
              <a:t>262</a:t>
            </a:r>
            <a:r>
              <a:rPr lang="zh-CN" kern="1200" dirty="0">
                <a:solidFill>
                  <a:srgbClr val="000000"/>
                </a:solidFill>
                <a:effectLst/>
                <a:latin typeface="Times New Roman"/>
                <a:ea typeface="新細明體"/>
                <a:cs typeface="Times New Roman"/>
              </a:rPr>
              <a:t>年開戰之初的數字，而且也有誇大的成份。經過三年，趙軍或死或逃，軍隊數目不可能仍然維持在</a:t>
            </a:r>
            <a:r>
              <a:rPr lang="en-US" kern="1200" dirty="0">
                <a:solidFill>
                  <a:srgbClr val="000000"/>
                </a:solidFill>
                <a:effectLst/>
                <a:latin typeface="Times New Roman"/>
                <a:ea typeface="新細明體"/>
                <a:cs typeface="Times New Roman"/>
              </a:rPr>
              <a:t>45</a:t>
            </a:r>
            <a:r>
              <a:rPr lang="zh-CN" kern="1200" dirty="0">
                <a:solidFill>
                  <a:srgbClr val="000000"/>
                </a:solidFill>
                <a:effectLst/>
                <a:latin typeface="Times New Roman"/>
                <a:ea typeface="新細明體"/>
                <a:cs typeface="Times New Roman"/>
              </a:rPr>
              <a:t>萬之數</a:t>
            </a:r>
            <a:r>
              <a:rPr lang="zh-CN" kern="1200" dirty="0" smtClean="0">
                <a:solidFill>
                  <a:srgbClr val="000000"/>
                </a:solidFill>
                <a:effectLst/>
                <a:latin typeface="Times New Roman"/>
                <a:ea typeface="新細明體"/>
                <a:cs typeface="Times New Roman"/>
              </a:rPr>
              <a:t>。</a:t>
            </a:r>
            <a:endParaRPr lang="en-US" altLang="zh-CN" kern="1200" dirty="0" smtClean="0">
              <a:solidFill>
                <a:srgbClr val="000000"/>
              </a:solidFill>
              <a:effectLst/>
              <a:latin typeface="Times New Roman"/>
              <a:ea typeface="新細明體"/>
              <a:cs typeface="Times New Roman"/>
            </a:endParaRPr>
          </a:p>
          <a:p>
            <a:pPr algn="just">
              <a:spcAft>
                <a:spcPts val="0"/>
              </a:spcAft>
            </a:pPr>
            <a:endParaRPr lang="zh-TW" dirty="0">
              <a:effectLst/>
              <a:latin typeface="Times New Roman"/>
              <a:ea typeface="新細明體"/>
            </a:endParaRPr>
          </a:p>
          <a:p>
            <a:pPr algn="just">
              <a:spcAft>
                <a:spcPts val="0"/>
              </a:spcAft>
            </a:pPr>
            <a:r>
              <a:rPr lang="en-US" kern="1200" dirty="0">
                <a:solidFill>
                  <a:srgbClr val="000000"/>
                </a:solidFill>
                <a:effectLst/>
                <a:latin typeface="Times New Roman"/>
                <a:ea typeface="新細明體"/>
                <a:cs typeface="Times New Roman"/>
              </a:rPr>
              <a:t>1995</a:t>
            </a:r>
            <a:r>
              <a:rPr lang="zh-CN" kern="1200" dirty="0">
                <a:solidFill>
                  <a:srgbClr val="000000"/>
                </a:solidFill>
                <a:effectLst/>
                <a:latin typeface="Times New Roman"/>
                <a:ea typeface="新細明體"/>
                <a:cs typeface="Times New Roman"/>
              </a:rPr>
              <a:t>年，山西省考古研究所在長平古戰場進行了考古發掘，發現多處的趙卒尸骨坑。但在每個坑找到的尸骨不多。其中最早的一號尸骨坑，找到頭蓋骨</a:t>
            </a:r>
            <a:r>
              <a:rPr lang="en-US" kern="1200" dirty="0">
                <a:solidFill>
                  <a:srgbClr val="000000"/>
                </a:solidFill>
                <a:effectLst/>
                <a:latin typeface="Times New Roman"/>
                <a:ea typeface="新細明體"/>
                <a:cs typeface="Times New Roman"/>
              </a:rPr>
              <a:t>60</a:t>
            </a:r>
            <a:r>
              <a:rPr lang="zh-CN" kern="1200" dirty="0">
                <a:solidFill>
                  <a:srgbClr val="000000"/>
                </a:solidFill>
                <a:effectLst/>
                <a:latin typeface="Times New Roman"/>
                <a:ea typeface="新細明體"/>
                <a:cs typeface="Times New Roman"/>
              </a:rPr>
              <a:t>多個而已。</a:t>
            </a:r>
            <a:endParaRPr lang="zh-TW" dirty="0">
              <a:effectLst/>
              <a:latin typeface="Times New Roman"/>
              <a:ea typeface="新細明體"/>
            </a:endParaRPr>
          </a:p>
        </p:txBody>
      </p:sp>
    </p:spTree>
    <p:extLst>
      <p:ext uri="{BB962C8B-B14F-4D97-AF65-F5344CB8AC3E}">
        <p14:creationId xmlns:p14="http://schemas.microsoft.com/office/powerpoint/2010/main" val="25083426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矩形 4"/>
          <p:cNvSpPr/>
          <p:nvPr/>
        </p:nvSpPr>
        <p:spPr>
          <a:xfrm>
            <a:off x="332629" y="1186017"/>
            <a:ext cx="909150" cy="461665"/>
          </a:xfrm>
          <a:prstGeom prst="rect">
            <a:avLst/>
          </a:prstGeom>
        </p:spPr>
        <p:txBody>
          <a:bodyPr wrap="square">
            <a:spAutoFit/>
          </a:bodyPr>
          <a:lstStyle/>
          <a:p>
            <a:r>
              <a:rPr lang="zh-TW" altLang="zh-HK" sz="2400" b="1" dirty="0" smtClean="0">
                <a:solidFill>
                  <a:schemeClr val="accent6">
                    <a:lumMod val="75000"/>
                  </a:schemeClr>
                </a:solidFill>
                <a:latin typeface="BiauKai"/>
                <a:ea typeface="BiauKai"/>
                <a:cs typeface="BiauKai"/>
              </a:rPr>
              <a:t>附錄</a:t>
            </a:r>
            <a:endParaRPr lang="en-US" altLang="zh-TW" sz="2400" b="1" dirty="0">
              <a:solidFill>
                <a:schemeClr val="accent6">
                  <a:lumMod val="75000"/>
                </a:schemeClr>
              </a:solidFill>
              <a:latin typeface="BiauKai"/>
              <a:ea typeface="BiauKai"/>
              <a:cs typeface="BiauKai"/>
            </a:endParaRPr>
          </a:p>
        </p:txBody>
      </p:sp>
      <p:sp>
        <p:nvSpPr>
          <p:cNvPr id="11" name="TextBox 8"/>
          <p:cNvSpPr txBox="1"/>
          <p:nvPr/>
        </p:nvSpPr>
        <p:spPr>
          <a:xfrm>
            <a:off x="332629" y="1887502"/>
            <a:ext cx="1713865" cy="460587"/>
          </a:xfrm>
          <a:prstGeom prst="rect">
            <a:avLst/>
          </a:prstGeom>
          <a:gradFill flip="none" rotWithShape="1">
            <a:gsLst>
              <a:gs pos="47000">
                <a:schemeClr val="accent5">
                  <a:lumMod val="40000"/>
                  <a:lumOff val="60000"/>
                </a:schemeClr>
              </a:gs>
              <a:gs pos="100000">
                <a:srgbClr val="FFFFFF"/>
              </a:gs>
            </a:gsLst>
            <a:lin ang="0" scaled="1"/>
            <a:tileRect/>
          </a:gradFill>
          <a:ln>
            <a:noFill/>
          </a:ln>
          <a:effectLst/>
        </p:spPr>
        <p:style>
          <a:lnRef idx="3">
            <a:schemeClr val="lt1"/>
          </a:lnRef>
          <a:fillRef idx="1">
            <a:schemeClr val="accent4"/>
          </a:fillRef>
          <a:effectRef idx="1">
            <a:schemeClr val="accent4"/>
          </a:effectRef>
          <a:fontRef idx="minor">
            <a:schemeClr val="lt1"/>
          </a:fontRef>
        </p:style>
        <p:txBody>
          <a:bodyPr wrap="square" rtlCol="0">
            <a:noAutofit/>
          </a:bodyPr>
          <a:lstStyle/>
          <a:p>
            <a:pPr>
              <a:spcAft>
                <a:spcPts val="0"/>
              </a:spcAft>
            </a:pPr>
            <a:r>
              <a:rPr lang="zh-CN" sz="2000" kern="1200" dirty="0">
                <a:solidFill>
                  <a:srgbClr val="000000"/>
                </a:solidFill>
                <a:effectLst/>
                <a:ea typeface="新細明體"/>
                <a:cs typeface="Times New Roman"/>
              </a:rPr>
              <a:t>歷史懸案之一</a:t>
            </a:r>
            <a:endParaRPr lang="zh-TW" sz="2000" dirty="0">
              <a:effectLst/>
              <a:latin typeface="Times New Roman"/>
              <a:ea typeface="新細明體"/>
            </a:endParaRPr>
          </a:p>
        </p:txBody>
      </p:sp>
      <p:sp>
        <p:nvSpPr>
          <p:cNvPr id="13" name="TextBox 1"/>
          <p:cNvSpPr txBox="1"/>
          <p:nvPr/>
        </p:nvSpPr>
        <p:spPr>
          <a:xfrm>
            <a:off x="2458967" y="1887502"/>
            <a:ext cx="3027434" cy="449052"/>
          </a:xfrm>
          <a:prstGeom prst="rect">
            <a:avLst/>
          </a:prstGeom>
          <a:noFill/>
        </p:spPr>
        <p:txBody>
          <a:bodyPr wrap="square" rtlCol="0">
            <a:noAutofit/>
          </a:bodyPr>
          <a:lstStyle/>
          <a:p>
            <a:pPr algn="ctr">
              <a:spcAft>
                <a:spcPts val="0"/>
              </a:spcAft>
            </a:pPr>
            <a:r>
              <a:rPr lang="zh-CN" sz="2000" b="1" kern="1200" dirty="0">
                <a:solidFill>
                  <a:srgbClr val="984806"/>
                </a:solidFill>
                <a:effectLst/>
                <a:latin typeface="Times New Roman"/>
                <a:ea typeface="BiauKai"/>
                <a:cs typeface="Times New Roman"/>
              </a:rPr>
              <a:t>白起坑殺趙卒</a:t>
            </a:r>
            <a:r>
              <a:rPr lang="en-US" sz="2000" kern="1200" dirty="0">
                <a:solidFill>
                  <a:srgbClr val="984806"/>
                </a:solidFill>
                <a:effectLst/>
                <a:latin typeface="Times New Roman"/>
                <a:ea typeface="BiauKai"/>
                <a:cs typeface="Times New Roman"/>
              </a:rPr>
              <a:t>40</a:t>
            </a:r>
            <a:r>
              <a:rPr lang="zh-CN" sz="2000" b="1" kern="1200" dirty="0">
                <a:solidFill>
                  <a:srgbClr val="984806"/>
                </a:solidFill>
                <a:effectLst/>
                <a:latin typeface="Times New Roman"/>
                <a:ea typeface="BiauKai"/>
                <a:cs typeface="Times New Roman"/>
              </a:rPr>
              <a:t>萬之謎</a:t>
            </a:r>
            <a:endParaRPr lang="zh-TW" sz="2000" dirty="0">
              <a:effectLst/>
              <a:latin typeface="Times New Roman"/>
              <a:ea typeface="新細明體"/>
            </a:endParaRPr>
          </a:p>
          <a:p>
            <a:pPr>
              <a:spcAft>
                <a:spcPts val="0"/>
              </a:spcAft>
            </a:pPr>
            <a:r>
              <a:rPr lang="en-US" sz="2400" b="1" kern="100" dirty="0">
                <a:effectLst/>
                <a:latin typeface="BiauKai"/>
                <a:ea typeface="新細明體"/>
                <a:cs typeface="Times New Roman"/>
              </a:rPr>
              <a:t> </a:t>
            </a:r>
            <a:endParaRPr lang="zh-TW" sz="2400" kern="100" dirty="0">
              <a:effectLst/>
              <a:latin typeface="Calibri"/>
              <a:ea typeface="新細明體"/>
              <a:cs typeface="Times New Roman"/>
            </a:endParaRPr>
          </a:p>
        </p:txBody>
      </p:sp>
      <p:pic>
        <p:nvPicPr>
          <p:cNvPr id="9" name="Picture 2"/>
          <p:cNvPicPr/>
          <p:nvPr/>
        </p:nvPicPr>
        <p:blipFill>
          <a:blip r:embed="rId3" cstate="print"/>
          <a:srcRect/>
          <a:stretch>
            <a:fillRect/>
          </a:stretch>
        </p:blipFill>
        <p:spPr bwMode="auto">
          <a:xfrm>
            <a:off x="332629" y="2549619"/>
            <a:ext cx="4922520" cy="3903345"/>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12" name="TextBox 7"/>
          <p:cNvSpPr txBox="1"/>
          <p:nvPr/>
        </p:nvSpPr>
        <p:spPr>
          <a:xfrm>
            <a:off x="5492217" y="2920441"/>
            <a:ext cx="3307502" cy="1832182"/>
          </a:xfrm>
          <a:prstGeom prst="rect">
            <a:avLst/>
          </a:prstGeom>
          <a:solidFill>
            <a:srgbClr val="E0FFDE"/>
          </a:solidFill>
          <a:ln w="38100">
            <a:solidFill>
              <a:srgbClr val="81F2C2"/>
            </a:solidFill>
          </a:ln>
        </p:spPr>
        <p:txBody>
          <a:bodyPr wrap="square" rtlCol="0">
            <a:noAutofit/>
          </a:bodyPr>
          <a:lstStyle/>
          <a:p>
            <a:pPr algn="just">
              <a:spcAft>
                <a:spcPts val="0"/>
              </a:spcAft>
            </a:pPr>
            <a:r>
              <a:rPr lang="zh-CN" kern="1200" dirty="0" smtClean="0">
                <a:solidFill>
                  <a:srgbClr val="000000"/>
                </a:solidFill>
                <a:effectLst/>
                <a:latin typeface="Calibri"/>
                <a:ea typeface="新細明體"/>
                <a:cs typeface="Times New Roman"/>
              </a:rPr>
              <a:t>另一重要的發現是死者不是被活埋的。根據屍體排列和創傷觀察，死者絕大部份為被殺後亂葬的。又因死者是被不同的武器（箭、刀等等）所殺，很有可能是戰死。</a:t>
            </a:r>
            <a:endParaRPr lang="zh-TW" dirty="0">
              <a:effectLst/>
              <a:latin typeface="Times New Roman"/>
              <a:ea typeface="新細明體"/>
            </a:endParaRPr>
          </a:p>
        </p:txBody>
      </p:sp>
      <p:sp>
        <p:nvSpPr>
          <p:cNvPr id="8" name="TextBox 6"/>
          <p:cNvSpPr txBox="1"/>
          <p:nvPr/>
        </p:nvSpPr>
        <p:spPr>
          <a:xfrm>
            <a:off x="4572000" y="2387694"/>
            <a:ext cx="1310640" cy="323850"/>
          </a:xfrm>
          <a:prstGeom prst="rect">
            <a:avLst/>
          </a:prstGeom>
          <a:solidFill>
            <a:schemeClr val="accent2"/>
          </a:solidFill>
        </p:spPr>
        <p:txBody>
          <a:bodyPr wrap="square" rtlCol="0">
            <a:noAutofit/>
          </a:bodyPr>
          <a:lstStyle/>
          <a:p>
            <a:pPr>
              <a:spcAft>
                <a:spcPts val="0"/>
              </a:spcAft>
            </a:pPr>
            <a:r>
              <a:rPr lang="zh-CN" sz="1300" b="1" kern="1200">
                <a:solidFill>
                  <a:srgbClr val="FFFFFF"/>
                </a:solidFill>
                <a:effectLst/>
                <a:latin typeface="Times New Roman"/>
                <a:ea typeface="新細明體"/>
                <a:cs typeface="Times New Roman"/>
              </a:rPr>
              <a:t>一號尸骨坑</a:t>
            </a:r>
            <a:endParaRPr lang="zh-TW" sz="1200">
              <a:effectLst/>
              <a:latin typeface="Times New Roman"/>
              <a:ea typeface="新細明體"/>
            </a:endParaRPr>
          </a:p>
        </p:txBody>
      </p:sp>
    </p:spTree>
    <p:extLst>
      <p:ext uri="{BB962C8B-B14F-4D97-AF65-F5344CB8AC3E}">
        <p14:creationId xmlns:p14="http://schemas.microsoft.com/office/powerpoint/2010/main" val="39545065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5596" y="2324911"/>
            <a:ext cx="1991782" cy="2118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Callout 5"/>
          <p:cNvSpPr/>
          <p:nvPr/>
        </p:nvSpPr>
        <p:spPr>
          <a:xfrm rot="12646392">
            <a:off x="5917564" y="4627102"/>
            <a:ext cx="1372870" cy="1307465"/>
          </a:xfrm>
          <a:prstGeom prst="wedgeEllipseCallout">
            <a:avLst>
              <a:gd name="adj1" fmla="val 29734"/>
              <a:gd name="adj2" fmla="val 653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矩形 4"/>
          <p:cNvSpPr/>
          <p:nvPr/>
        </p:nvSpPr>
        <p:spPr>
          <a:xfrm>
            <a:off x="332629" y="1186017"/>
            <a:ext cx="909150" cy="461665"/>
          </a:xfrm>
          <a:prstGeom prst="rect">
            <a:avLst/>
          </a:prstGeom>
        </p:spPr>
        <p:txBody>
          <a:bodyPr wrap="square">
            <a:spAutoFit/>
          </a:bodyPr>
          <a:lstStyle/>
          <a:p>
            <a:r>
              <a:rPr lang="zh-TW" altLang="zh-HK" sz="2400" b="1" dirty="0" smtClean="0">
                <a:solidFill>
                  <a:schemeClr val="accent6">
                    <a:lumMod val="75000"/>
                  </a:schemeClr>
                </a:solidFill>
                <a:latin typeface="BiauKai"/>
                <a:ea typeface="BiauKai"/>
                <a:cs typeface="BiauKai"/>
              </a:rPr>
              <a:t>附錄</a:t>
            </a:r>
            <a:endParaRPr lang="en-US" altLang="zh-TW" sz="2400" b="1" dirty="0">
              <a:solidFill>
                <a:schemeClr val="accent6">
                  <a:lumMod val="75000"/>
                </a:schemeClr>
              </a:solidFill>
              <a:latin typeface="BiauKai"/>
              <a:ea typeface="BiauKai"/>
              <a:cs typeface="BiauKai"/>
            </a:endParaRPr>
          </a:p>
        </p:txBody>
      </p:sp>
      <p:sp>
        <p:nvSpPr>
          <p:cNvPr id="11" name="TextBox 8"/>
          <p:cNvSpPr txBox="1"/>
          <p:nvPr/>
        </p:nvSpPr>
        <p:spPr>
          <a:xfrm>
            <a:off x="332629" y="1887502"/>
            <a:ext cx="1713865" cy="460587"/>
          </a:xfrm>
          <a:prstGeom prst="rect">
            <a:avLst/>
          </a:prstGeom>
          <a:gradFill flip="none" rotWithShape="1">
            <a:gsLst>
              <a:gs pos="47000">
                <a:schemeClr val="accent5">
                  <a:lumMod val="40000"/>
                  <a:lumOff val="60000"/>
                </a:schemeClr>
              </a:gs>
              <a:gs pos="100000">
                <a:srgbClr val="FFFFFF"/>
              </a:gs>
            </a:gsLst>
            <a:lin ang="0" scaled="1"/>
            <a:tileRect/>
          </a:gradFill>
          <a:ln>
            <a:noFill/>
          </a:ln>
          <a:effectLst/>
        </p:spPr>
        <p:style>
          <a:lnRef idx="3">
            <a:schemeClr val="lt1"/>
          </a:lnRef>
          <a:fillRef idx="1">
            <a:schemeClr val="accent4"/>
          </a:fillRef>
          <a:effectRef idx="1">
            <a:schemeClr val="accent4"/>
          </a:effectRef>
          <a:fontRef idx="minor">
            <a:schemeClr val="lt1"/>
          </a:fontRef>
        </p:style>
        <p:txBody>
          <a:bodyPr wrap="square" rtlCol="0">
            <a:noAutofit/>
          </a:bodyPr>
          <a:lstStyle/>
          <a:p>
            <a:pPr>
              <a:spcAft>
                <a:spcPts val="0"/>
              </a:spcAft>
            </a:pPr>
            <a:r>
              <a:rPr lang="zh-CN" sz="2000" kern="1200" dirty="0">
                <a:solidFill>
                  <a:srgbClr val="000000"/>
                </a:solidFill>
                <a:effectLst/>
                <a:ea typeface="新細明體"/>
                <a:cs typeface="Times New Roman"/>
              </a:rPr>
              <a:t>歷史懸案</a:t>
            </a:r>
            <a:r>
              <a:rPr lang="zh-CN" sz="2000" kern="1200" dirty="0" smtClean="0">
                <a:solidFill>
                  <a:srgbClr val="000000"/>
                </a:solidFill>
                <a:effectLst/>
                <a:ea typeface="新細明體"/>
                <a:cs typeface="Times New Roman"/>
              </a:rPr>
              <a:t>之</a:t>
            </a:r>
            <a:r>
              <a:rPr lang="zh-TW" altLang="en-US" sz="2000" kern="1200" dirty="0" smtClean="0">
                <a:solidFill>
                  <a:srgbClr val="000000"/>
                </a:solidFill>
                <a:effectLst/>
                <a:ea typeface="新細明體"/>
                <a:cs typeface="Times New Roman"/>
              </a:rPr>
              <a:t>二</a:t>
            </a:r>
            <a:endParaRPr lang="zh-TW" sz="2000" dirty="0">
              <a:effectLst/>
              <a:latin typeface="Times New Roman"/>
              <a:ea typeface="新細明體"/>
            </a:endParaRPr>
          </a:p>
        </p:txBody>
      </p:sp>
      <p:sp>
        <p:nvSpPr>
          <p:cNvPr id="13" name="TextBox 1"/>
          <p:cNvSpPr txBox="1"/>
          <p:nvPr/>
        </p:nvSpPr>
        <p:spPr>
          <a:xfrm>
            <a:off x="2458967" y="1887502"/>
            <a:ext cx="1988855" cy="449052"/>
          </a:xfrm>
          <a:prstGeom prst="rect">
            <a:avLst/>
          </a:prstGeom>
          <a:noFill/>
        </p:spPr>
        <p:txBody>
          <a:bodyPr wrap="square" rtlCol="0">
            <a:noAutofit/>
          </a:bodyPr>
          <a:lstStyle/>
          <a:p>
            <a:pPr algn="ctr">
              <a:spcAft>
                <a:spcPts val="0"/>
              </a:spcAft>
            </a:pPr>
            <a:r>
              <a:rPr lang="zh-CN" altLang="zh-HK" sz="2000" b="1" dirty="0" smtClean="0">
                <a:solidFill>
                  <a:srgbClr val="984806"/>
                </a:solidFill>
                <a:latin typeface="Times New Roman"/>
                <a:ea typeface="BiauKai"/>
                <a:cs typeface="Times New Roman"/>
              </a:rPr>
              <a:t>趙</a:t>
            </a:r>
            <a:r>
              <a:rPr lang="zh-CN" altLang="zh-HK" sz="2000" b="1" dirty="0">
                <a:solidFill>
                  <a:srgbClr val="984806"/>
                </a:solidFill>
                <a:latin typeface="Times New Roman"/>
                <a:ea typeface="BiauKai"/>
                <a:cs typeface="Times New Roman"/>
              </a:rPr>
              <a:t>括之死</a:t>
            </a:r>
            <a:endParaRPr lang="zh-TW" sz="2000" b="1" dirty="0">
              <a:solidFill>
                <a:srgbClr val="984806"/>
              </a:solidFill>
              <a:latin typeface="Times New Roman"/>
              <a:ea typeface="BiauKai"/>
              <a:cs typeface="Times New Roman"/>
            </a:endParaRPr>
          </a:p>
          <a:p>
            <a:pPr>
              <a:spcAft>
                <a:spcPts val="0"/>
              </a:spcAft>
            </a:pPr>
            <a:r>
              <a:rPr lang="en-US" sz="2400" b="1" kern="100" dirty="0">
                <a:effectLst/>
                <a:latin typeface="BiauKai"/>
                <a:ea typeface="新細明體"/>
                <a:cs typeface="Times New Roman"/>
              </a:rPr>
              <a:t> </a:t>
            </a:r>
            <a:endParaRPr lang="zh-TW" sz="2400" kern="100" dirty="0">
              <a:effectLst/>
              <a:latin typeface="Calibri"/>
              <a:ea typeface="新細明體"/>
              <a:cs typeface="Times New Roman"/>
            </a:endParaRPr>
          </a:p>
        </p:txBody>
      </p:sp>
      <p:sp>
        <p:nvSpPr>
          <p:cNvPr id="10" name="TextBox 3"/>
          <p:cNvSpPr txBox="1"/>
          <p:nvPr/>
        </p:nvSpPr>
        <p:spPr>
          <a:xfrm>
            <a:off x="332628" y="2670033"/>
            <a:ext cx="5052171" cy="2929255"/>
          </a:xfrm>
          <a:prstGeom prst="rect">
            <a:avLst/>
          </a:prstGeom>
          <a:solidFill>
            <a:srgbClr val="E0FFDE"/>
          </a:solidFill>
          <a:ln w="38100">
            <a:solidFill>
              <a:srgbClr val="81F2C2"/>
            </a:solidFill>
          </a:ln>
        </p:spPr>
        <p:txBody>
          <a:bodyPr wrap="square" rtlCol="0">
            <a:noAutofit/>
          </a:bodyPr>
          <a:lstStyle/>
          <a:p>
            <a:pPr>
              <a:spcAft>
                <a:spcPts val="0"/>
              </a:spcAft>
            </a:pPr>
            <a:r>
              <a:rPr lang="zh-CN" kern="1200" dirty="0">
                <a:solidFill>
                  <a:srgbClr val="000000"/>
                </a:solidFill>
                <a:effectLst/>
                <a:latin typeface="Times New Roman"/>
                <a:ea typeface="新細明體"/>
                <a:cs typeface="Times New Roman"/>
              </a:rPr>
              <a:t>據司馬遷作</a:t>
            </a:r>
            <a:r>
              <a:rPr lang="zh-HK"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史記</a:t>
            </a:r>
            <a:r>
              <a:rPr lang="zh-HK"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：指趙軍被包圍「四十餘日，軍餓，趙括出銳卒自博戰，秦軍射殺趙括」。若根據此段說話，則趙括是於丹水之西的秦軍包圍戰中殉職。不過這種說法，近年受到學者的質疑</a:t>
            </a:r>
            <a:r>
              <a:rPr lang="zh-CN" kern="1200" dirty="0" smtClean="0">
                <a:solidFill>
                  <a:srgbClr val="000000"/>
                </a:solidFill>
                <a:effectLst/>
                <a:latin typeface="Times New Roman"/>
                <a:ea typeface="新細明體"/>
                <a:cs typeface="Times New Roman"/>
              </a:rPr>
              <a:t>。</a:t>
            </a:r>
            <a:endParaRPr lang="en-US" altLang="zh-CN" kern="1200" dirty="0" smtClean="0">
              <a:solidFill>
                <a:srgbClr val="000000"/>
              </a:solidFill>
              <a:effectLst/>
              <a:latin typeface="Times New Roman"/>
              <a:ea typeface="新細明體"/>
              <a:cs typeface="Times New Roman"/>
            </a:endParaRPr>
          </a:p>
          <a:p>
            <a:pPr>
              <a:spcAft>
                <a:spcPts val="0"/>
              </a:spcAft>
            </a:pPr>
            <a:endParaRPr lang="zh-TW" dirty="0">
              <a:effectLst/>
              <a:latin typeface="Times New Roman"/>
              <a:ea typeface="新細明體"/>
            </a:endParaRPr>
          </a:p>
          <a:p>
            <a:pPr algn="just">
              <a:spcAft>
                <a:spcPts val="0"/>
              </a:spcAft>
            </a:pPr>
            <a:r>
              <a:rPr lang="zh-CN" kern="1200" dirty="0">
                <a:solidFill>
                  <a:srgbClr val="000000"/>
                </a:solidFill>
                <a:effectLst/>
                <a:latin typeface="Times New Roman"/>
                <a:ea typeface="新細明體"/>
                <a:cs typeface="Times New Roman"/>
              </a:rPr>
              <a:t>王樹新等主編的</a:t>
            </a:r>
            <a:r>
              <a:rPr lang="zh-HK"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戰國長平之戰新考</a:t>
            </a:r>
            <a:r>
              <a:rPr lang="zh-HK"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，認為趙括作為全軍統帥，理應一直留駐韓王山大本營，因此他突圍被殺的地點，也應是大本營一帶。靳和生和謝鴻喜的</a:t>
            </a:r>
            <a:r>
              <a:rPr lang="zh-HK"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長平之戰</a:t>
            </a:r>
            <a:r>
              <a:rPr lang="en-US" kern="1200" dirty="0">
                <a:solidFill>
                  <a:srgbClr val="000000"/>
                </a:solidFill>
                <a:effectLst/>
                <a:latin typeface="新細明體"/>
                <a:ea typeface="新細明體"/>
                <a:cs typeface="Times New Roman"/>
              </a:rPr>
              <a:t>—</a:t>
            </a:r>
            <a:r>
              <a:rPr lang="zh-CN" kern="1200" dirty="0">
                <a:solidFill>
                  <a:srgbClr val="000000"/>
                </a:solidFill>
                <a:effectLst/>
                <a:latin typeface="Times New Roman"/>
                <a:ea typeface="新細明體"/>
                <a:cs typeface="Times New Roman"/>
              </a:rPr>
              <a:t>中國古代最大戰役之研究</a:t>
            </a:r>
            <a:r>
              <a:rPr lang="zh-HK"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，也持相同看法。</a:t>
            </a:r>
            <a:endParaRPr lang="zh-TW" dirty="0">
              <a:effectLst/>
              <a:latin typeface="Times New Roman"/>
              <a:ea typeface="新細明體"/>
            </a:endParaRPr>
          </a:p>
        </p:txBody>
      </p:sp>
      <p:sp>
        <p:nvSpPr>
          <p:cNvPr id="15" name="TextBox 6"/>
          <p:cNvSpPr txBox="1"/>
          <p:nvPr/>
        </p:nvSpPr>
        <p:spPr>
          <a:xfrm>
            <a:off x="6066154" y="4962383"/>
            <a:ext cx="1075690" cy="636905"/>
          </a:xfrm>
          <a:prstGeom prst="rect">
            <a:avLst/>
          </a:prstGeom>
          <a:noFill/>
        </p:spPr>
        <p:txBody>
          <a:bodyPr wrap="square" rtlCol="0">
            <a:noAutofit/>
          </a:bodyPr>
          <a:lstStyle/>
          <a:p>
            <a:pPr>
              <a:spcAft>
                <a:spcPts val="0"/>
              </a:spcAft>
            </a:pPr>
            <a:r>
              <a:rPr lang="zh-CN" sz="1600" kern="1200" dirty="0">
                <a:solidFill>
                  <a:srgbClr val="FFFFFF"/>
                </a:solidFill>
                <a:effectLst/>
                <a:latin typeface="Times New Roman"/>
                <a:ea typeface="新細明體"/>
                <a:cs typeface="Times New Roman"/>
              </a:rPr>
              <a:t>我是在哪裏被殺的？</a:t>
            </a:r>
            <a:endParaRPr lang="zh-TW" sz="1600" dirty="0">
              <a:effectLst/>
              <a:latin typeface="Times New Roman"/>
              <a:ea typeface="新細明體"/>
            </a:endParaRPr>
          </a:p>
        </p:txBody>
      </p:sp>
    </p:spTree>
    <p:extLst>
      <p:ext uri="{BB962C8B-B14F-4D97-AF65-F5344CB8AC3E}">
        <p14:creationId xmlns:p14="http://schemas.microsoft.com/office/powerpoint/2010/main" val="10091079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7" name="TextBox 8"/>
          <p:cNvSpPr txBox="1"/>
          <p:nvPr/>
        </p:nvSpPr>
        <p:spPr>
          <a:xfrm>
            <a:off x="634047" y="1471011"/>
            <a:ext cx="810931" cy="470677"/>
          </a:xfrm>
          <a:prstGeom prst="rect">
            <a:avLst/>
          </a:prstGeom>
          <a:solidFill>
            <a:schemeClr val="tx2">
              <a:lumMod val="40000"/>
              <a:lumOff val="60000"/>
            </a:schemeClr>
          </a:solidFill>
        </p:spPr>
        <p:txBody>
          <a:bodyPr wrap="square" rtlCol="0">
            <a:noAutofit/>
          </a:bodyPr>
          <a:lstStyle/>
          <a:p>
            <a:pPr>
              <a:spcAft>
                <a:spcPts val="0"/>
              </a:spcAft>
            </a:pPr>
            <a:r>
              <a:rPr lang="zh-CN" kern="1200" dirty="0">
                <a:solidFill>
                  <a:srgbClr val="000000"/>
                </a:solidFill>
                <a:effectLst/>
                <a:latin typeface="Calibri"/>
                <a:ea typeface="新細明體"/>
                <a:cs typeface="Times New Roman"/>
              </a:rPr>
              <a:t>趣聞</a:t>
            </a:r>
            <a:endParaRPr lang="zh-TW" dirty="0">
              <a:effectLst/>
              <a:latin typeface="Times New Roman"/>
              <a:ea typeface="新細明體"/>
            </a:endParaRPr>
          </a:p>
        </p:txBody>
      </p:sp>
      <p:sp>
        <p:nvSpPr>
          <p:cNvPr id="10" name="Rectangle 7"/>
          <p:cNvSpPr/>
          <p:nvPr/>
        </p:nvSpPr>
        <p:spPr>
          <a:xfrm>
            <a:off x="634047" y="2189869"/>
            <a:ext cx="7753597" cy="959732"/>
          </a:xfrm>
          <a:prstGeom prst="rect">
            <a:avLst/>
          </a:prstGeom>
          <a:solidFill>
            <a:schemeClr val="accent6">
              <a:lumMod val="20000"/>
              <a:lumOff val="80000"/>
            </a:schemeClr>
          </a:solidFill>
        </p:spPr>
        <p:txBody>
          <a:bodyPr wrap="square">
            <a:noAutofit/>
          </a:bodyPr>
          <a:lstStyle/>
          <a:p>
            <a:pPr>
              <a:spcAft>
                <a:spcPts val="0"/>
              </a:spcAft>
            </a:pPr>
            <a:r>
              <a:rPr lang="zh-CN" kern="1200" dirty="0">
                <a:solidFill>
                  <a:srgbClr val="000000"/>
                </a:solidFill>
                <a:effectLst/>
                <a:latin typeface="Calibri"/>
                <a:ea typeface="新細明體"/>
                <a:cs typeface="Times New Roman"/>
              </a:rPr>
              <a:t>當日趙王用只懂「紙上談兵」的趙括，不單丞相藺相如反對，便連趙括的母親也對兒子沒信心，她曾嘗試說服趙王，不果，便要求萬一趙括戰敗，自己可以不受誅連，得到了趙王的答應。</a:t>
            </a:r>
            <a:endParaRPr lang="zh-TW" dirty="0">
              <a:effectLst/>
              <a:latin typeface="Times New Roman"/>
              <a:ea typeface="新細明體"/>
            </a:endParaRPr>
          </a:p>
        </p:txBody>
      </p:sp>
      <p:sp>
        <p:nvSpPr>
          <p:cNvPr id="11" name="TextBox 10"/>
          <p:cNvSpPr txBox="1"/>
          <p:nvPr/>
        </p:nvSpPr>
        <p:spPr>
          <a:xfrm>
            <a:off x="634047" y="3444593"/>
            <a:ext cx="7753597" cy="777451"/>
          </a:xfrm>
          <a:prstGeom prst="rect">
            <a:avLst/>
          </a:prstGeom>
          <a:solidFill>
            <a:schemeClr val="accent4">
              <a:lumMod val="40000"/>
              <a:lumOff val="60000"/>
            </a:schemeClr>
          </a:solidFill>
          <a:ln w="38100">
            <a:noFill/>
          </a:ln>
        </p:spPr>
        <p:txBody>
          <a:bodyPr wrap="square" rtlCol="0">
            <a:noAutofit/>
          </a:bodyPr>
          <a:lstStyle/>
          <a:p>
            <a:pPr>
              <a:spcAft>
                <a:spcPts val="0"/>
              </a:spcAft>
            </a:pPr>
            <a:r>
              <a:rPr lang="zh-CN" b="1" kern="1200" dirty="0">
                <a:solidFill>
                  <a:srgbClr val="000000"/>
                </a:solidFill>
                <a:effectLst/>
                <a:latin typeface="Calibri"/>
                <a:ea typeface="新細明體"/>
                <a:cs typeface="Times New Roman"/>
              </a:rPr>
              <a:t>考考</a:t>
            </a:r>
            <a:r>
              <a:rPr lang="zh-CN" b="1" kern="1200" dirty="0" smtClean="0">
                <a:solidFill>
                  <a:srgbClr val="000000"/>
                </a:solidFill>
                <a:effectLst/>
                <a:latin typeface="Calibri"/>
                <a:ea typeface="新細明體"/>
                <a:cs typeface="Times New Roman"/>
              </a:rPr>
              <a:t>你</a:t>
            </a:r>
            <a:endParaRPr lang="zh-TW" dirty="0">
              <a:effectLst/>
              <a:latin typeface="Times New Roman"/>
              <a:ea typeface="新細明體"/>
            </a:endParaRPr>
          </a:p>
          <a:p>
            <a:pPr>
              <a:spcAft>
                <a:spcPts val="0"/>
              </a:spcAft>
            </a:pPr>
            <a:r>
              <a:rPr lang="zh-CN" kern="1200" dirty="0">
                <a:solidFill>
                  <a:srgbClr val="000000"/>
                </a:solidFill>
                <a:effectLst/>
                <a:latin typeface="Calibri"/>
                <a:ea typeface="新細明體"/>
                <a:cs typeface="Times New Roman"/>
              </a:rPr>
              <a:t>當日白起坑殺了所有投降的戰俘，得到惡名。你認為他為</a:t>
            </a:r>
            <a:r>
              <a:rPr lang="zh-TW" kern="1200" dirty="0">
                <a:solidFill>
                  <a:srgbClr val="000000"/>
                </a:solidFill>
                <a:effectLst/>
                <a:latin typeface="Calibri"/>
                <a:ea typeface="新細明體"/>
                <a:cs typeface="Times New Roman"/>
              </a:rPr>
              <a:t>什</a:t>
            </a:r>
            <a:r>
              <a:rPr lang="zh-CN" kern="1200" dirty="0">
                <a:solidFill>
                  <a:srgbClr val="000000"/>
                </a:solidFill>
                <a:effectLst/>
                <a:latin typeface="Calibri"/>
                <a:ea typeface="新細明體"/>
                <a:cs typeface="Times New Roman"/>
              </a:rPr>
              <a:t>麼要這樣做？</a:t>
            </a:r>
            <a:endParaRPr lang="zh-TW" dirty="0">
              <a:effectLst/>
              <a:latin typeface="Times New Roman"/>
              <a:ea typeface="新細明體"/>
            </a:endParaRPr>
          </a:p>
        </p:txBody>
      </p:sp>
    </p:spTree>
    <p:extLst>
      <p:ext uri="{BB962C8B-B14F-4D97-AF65-F5344CB8AC3E}">
        <p14:creationId xmlns:p14="http://schemas.microsoft.com/office/powerpoint/2010/main" val="14764661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TextBox 3"/>
          <p:cNvSpPr txBox="1">
            <a:spLocks noChangeArrowheads="1"/>
          </p:cNvSpPr>
          <p:nvPr/>
        </p:nvSpPr>
        <p:spPr bwMode="auto">
          <a:xfrm>
            <a:off x="315011" y="1424767"/>
            <a:ext cx="2311211" cy="286232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新細明體" charset="0"/>
              </a:defRPr>
            </a:lvl1pPr>
            <a:lvl2pPr>
              <a:defRPr sz="2800">
                <a:solidFill>
                  <a:schemeClr val="tx1"/>
                </a:solidFill>
                <a:latin typeface="Calibri" charset="0"/>
                <a:ea typeface="新細明體" charset="0"/>
              </a:defRPr>
            </a:lvl2pPr>
            <a:lvl3pPr>
              <a:defRPr sz="2400">
                <a:solidFill>
                  <a:schemeClr val="tx1"/>
                </a:solidFill>
                <a:latin typeface="Calibri" charset="0"/>
                <a:ea typeface="新細明體" charset="0"/>
              </a:defRPr>
            </a:lvl3pPr>
            <a:lvl4pPr>
              <a:defRPr sz="2000">
                <a:solidFill>
                  <a:schemeClr val="tx1"/>
                </a:solidFill>
                <a:latin typeface="Calibri" charset="0"/>
                <a:ea typeface="新細明體" charset="0"/>
              </a:defRPr>
            </a:lvl4pPr>
            <a:lvl5pPr>
              <a:defRPr sz="2000">
                <a:solidFill>
                  <a:schemeClr val="tx1"/>
                </a:solidFill>
                <a:latin typeface="Calibri" charset="0"/>
                <a:ea typeface="新細明體" charset="0"/>
              </a:defRPr>
            </a:lvl5pPr>
            <a:lvl6pPr eaLnBrk="0" fontAlgn="base" hangingPunct="0">
              <a:spcAft>
                <a:spcPct val="0"/>
              </a:spcAft>
              <a:buFont typeface="Arial" charset="0"/>
              <a:buChar char="»"/>
              <a:defRPr sz="2000">
                <a:solidFill>
                  <a:schemeClr val="tx1"/>
                </a:solidFill>
                <a:latin typeface="Calibri" charset="0"/>
                <a:ea typeface="新細明體" charset="0"/>
              </a:defRPr>
            </a:lvl6pPr>
            <a:lvl7pPr eaLnBrk="0" fontAlgn="base" hangingPunct="0">
              <a:spcAft>
                <a:spcPct val="0"/>
              </a:spcAft>
              <a:buFont typeface="Arial" charset="0"/>
              <a:buChar char="»"/>
              <a:defRPr sz="2000">
                <a:solidFill>
                  <a:schemeClr val="tx1"/>
                </a:solidFill>
                <a:latin typeface="Calibri" charset="0"/>
                <a:ea typeface="新細明體" charset="0"/>
              </a:defRPr>
            </a:lvl7pPr>
            <a:lvl8pPr eaLnBrk="0" fontAlgn="base" hangingPunct="0">
              <a:spcAft>
                <a:spcPct val="0"/>
              </a:spcAft>
              <a:buFont typeface="Arial" charset="0"/>
              <a:buChar char="»"/>
              <a:defRPr sz="2000">
                <a:solidFill>
                  <a:schemeClr val="tx1"/>
                </a:solidFill>
                <a:latin typeface="Calibri" charset="0"/>
                <a:ea typeface="新細明體" charset="0"/>
              </a:defRPr>
            </a:lvl8pPr>
            <a:lvl9pPr eaLnBrk="0" fontAlgn="base" hangingPunct="0">
              <a:spcAft>
                <a:spcPct val="0"/>
              </a:spcAft>
              <a:buFont typeface="Arial" charset="0"/>
              <a:buChar char="»"/>
              <a:defRPr sz="2000">
                <a:solidFill>
                  <a:schemeClr val="tx1"/>
                </a:solidFill>
                <a:latin typeface="Calibri" charset="0"/>
                <a:ea typeface="新細明體" charset="0"/>
              </a:defRPr>
            </a:lvl9pPr>
          </a:lstStyle>
          <a:p>
            <a:r>
              <a:rPr lang="zh-TW" altLang="zh-TW" sz="1800" dirty="0"/>
              <a:t>韓國懼怕秦軍繼續攻擊，決定主動將上黨郡獻給秦國，但上黨郡守卻不願意降秦。韓國於是派馮亭接替上黨郡守，處理降秦相關事宜。然而馮亭也不願降秦，寧願帶領上黨郡投向比鄰的趙國。</a:t>
            </a:r>
            <a:r>
              <a:rPr lang="en-US" altLang="zh-TW" sz="1800" dirty="0"/>
              <a:t> </a:t>
            </a:r>
            <a:endParaRPr lang="zh-TW" altLang="en-US" sz="1800" dirty="0">
              <a:latin typeface="Times New Roman"/>
              <a:ea typeface="+mn-ea"/>
              <a:cs typeface="Times New Roman"/>
            </a:endParaRPr>
          </a:p>
        </p:txBody>
      </p:sp>
      <p:pic>
        <p:nvPicPr>
          <p:cNvPr id="7" name="Picture 5" descr="262BC 形勢 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6769" y="0"/>
            <a:ext cx="627723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0750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7" name="TextBox 3"/>
          <p:cNvSpPr txBox="1">
            <a:spLocks noChangeArrowheads="1"/>
          </p:cNvSpPr>
          <p:nvPr/>
        </p:nvSpPr>
        <p:spPr bwMode="auto">
          <a:xfrm>
            <a:off x="229819" y="1397946"/>
            <a:ext cx="2459344" cy="147732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新細明體" charset="0"/>
              </a:defRPr>
            </a:lvl1pPr>
            <a:lvl2pPr>
              <a:defRPr sz="2800">
                <a:solidFill>
                  <a:schemeClr val="tx1"/>
                </a:solidFill>
                <a:latin typeface="Calibri" charset="0"/>
                <a:ea typeface="新細明體" charset="0"/>
              </a:defRPr>
            </a:lvl2pPr>
            <a:lvl3pPr>
              <a:defRPr sz="2400">
                <a:solidFill>
                  <a:schemeClr val="tx1"/>
                </a:solidFill>
                <a:latin typeface="Calibri" charset="0"/>
                <a:ea typeface="新細明體" charset="0"/>
              </a:defRPr>
            </a:lvl3pPr>
            <a:lvl4pPr>
              <a:defRPr sz="2000">
                <a:solidFill>
                  <a:schemeClr val="tx1"/>
                </a:solidFill>
                <a:latin typeface="Calibri" charset="0"/>
                <a:ea typeface="新細明體" charset="0"/>
              </a:defRPr>
            </a:lvl4pPr>
            <a:lvl5pPr>
              <a:defRPr sz="2000">
                <a:solidFill>
                  <a:schemeClr val="tx1"/>
                </a:solidFill>
                <a:latin typeface="Calibri" charset="0"/>
                <a:ea typeface="新細明體" charset="0"/>
              </a:defRPr>
            </a:lvl5pPr>
            <a:lvl6pPr eaLnBrk="0" fontAlgn="base" hangingPunct="0">
              <a:spcAft>
                <a:spcPct val="0"/>
              </a:spcAft>
              <a:buFont typeface="Arial" charset="0"/>
              <a:buChar char="»"/>
              <a:defRPr sz="2000">
                <a:solidFill>
                  <a:schemeClr val="tx1"/>
                </a:solidFill>
                <a:latin typeface="Calibri" charset="0"/>
                <a:ea typeface="新細明體" charset="0"/>
              </a:defRPr>
            </a:lvl6pPr>
            <a:lvl7pPr eaLnBrk="0" fontAlgn="base" hangingPunct="0">
              <a:spcAft>
                <a:spcPct val="0"/>
              </a:spcAft>
              <a:buFont typeface="Arial" charset="0"/>
              <a:buChar char="»"/>
              <a:defRPr sz="2000">
                <a:solidFill>
                  <a:schemeClr val="tx1"/>
                </a:solidFill>
                <a:latin typeface="Calibri" charset="0"/>
                <a:ea typeface="新細明體" charset="0"/>
              </a:defRPr>
            </a:lvl7pPr>
            <a:lvl8pPr eaLnBrk="0" fontAlgn="base" hangingPunct="0">
              <a:spcAft>
                <a:spcPct val="0"/>
              </a:spcAft>
              <a:buFont typeface="Arial" charset="0"/>
              <a:buChar char="»"/>
              <a:defRPr sz="2000">
                <a:solidFill>
                  <a:schemeClr val="tx1"/>
                </a:solidFill>
                <a:latin typeface="Calibri" charset="0"/>
                <a:ea typeface="新細明體" charset="0"/>
              </a:defRPr>
            </a:lvl8pPr>
            <a:lvl9pPr eaLnBrk="0" fontAlgn="base" hangingPunct="0">
              <a:spcAft>
                <a:spcPct val="0"/>
              </a:spcAft>
              <a:buFont typeface="Arial" charset="0"/>
              <a:buChar char="»"/>
              <a:defRPr sz="2000">
                <a:solidFill>
                  <a:schemeClr val="tx1"/>
                </a:solidFill>
                <a:latin typeface="Calibri" charset="0"/>
                <a:ea typeface="新細明體" charset="0"/>
              </a:defRPr>
            </a:lvl9pPr>
          </a:lstStyle>
          <a:p>
            <a:r>
              <a:rPr lang="zh-TW" altLang="zh-TW" sz="1800" dirty="0">
                <a:latin typeface="+mn-ea"/>
                <a:ea typeface="+mn-ea"/>
              </a:rPr>
              <a:t>趙國貪圖上黨郡土地，決定接受馮亭的投誠。秦國眼見到口的肥肉被趙國吃掉，乃將兵鋒轉而指向趙國。</a:t>
            </a:r>
            <a:r>
              <a:rPr lang="en-US" altLang="zh-TW" sz="1800" dirty="0">
                <a:latin typeface="+mn-ea"/>
                <a:ea typeface="+mn-ea"/>
              </a:rPr>
              <a:t> </a:t>
            </a:r>
            <a:endParaRPr lang="zh-TW" altLang="en-US" sz="1800" dirty="0">
              <a:latin typeface="+mn-ea"/>
              <a:ea typeface="+mn-ea"/>
              <a:cs typeface="SimSun" charset="0"/>
            </a:endParaRPr>
          </a:p>
        </p:txBody>
      </p:sp>
      <p:pic>
        <p:nvPicPr>
          <p:cNvPr id="6" name="Picture 5" descr="262BC 形勢 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411" y="0"/>
            <a:ext cx="628958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8271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TextBox 3"/>
          <p:cNvSpPr txBox="1">
            <a:spLocks noChangeArrowheads="1"/>
          </p:cNvSpPr>
          <p:nvPr/>
        </p:nvSpPr>
        <p:spPr bwMode="auto">
          <a:xfrm>
            <a:off x="236870" y="1438061"/>
            <a:ext cx="2432189" cy="147732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zh-TW" altLang="en-US" sz="1800" dirty="0">
                <a:latin typeface="+mn-ea"/>
              </a:rPr>
              <a:t>秦國眼見到口的肥肉被趙國吃掉，乃將兵鋒轉而指向趙國。兩國均動員主力進行決戰。</a:t>
            </a:r>
          </a:p>
        </p:txBody>
      </p:sp>
      <p:pic>
        <p:nvPicPr>
          <p:cNvPr id="7" name="Picture 5" descr="262BC 形勢 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411" y="0"/>
            <a:ext cx="628958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4731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矩形 4"/>
          <p:cNvSpPr/>
          <p:nvPr/>
        </p:nvSpPr>
        <p:spPr>
          <a:xfrm>
            <a:off x="387843" y="1186017"/>
            <a:ext cx="2403222" cy="461665"/>
          </a:xfrm>
          <a:prstGeom prst="rect">
            <a:avLst/>
          </a:prstGeom>
        </p:spPr>
        <p:txBody>
          <a:bodyPr wrap="none">
            <a:spAutoFit/>
          </a:bodyPr>
          <a:lstStyle/>
          <a:p>
            <a:r>
              <a:rPr lang="en-US" altLang="zh-TW" sz="2400" b="1" dirty="0">
                <a:solidFill>
                  <a:schemeClr val="accent6">
                    <a:lumMod val="75000"/>
                  </a:schemeClr>
                </a:solidFill>
                <a:latin typeface="BiauKai"/>
                <a:ea typeface="BiauKai"/>
                <a:cs typeface="BiauKai"/>
              </a:rPr>
              <a:t>II.</a:t>
            </a:r>
            <a:r>
              <a:rPr lang="zh-TW" altLang="en-US" sz="2400" b="1" dirty="0">
                <a:solidFill>
                  <a:schemeClr val="accent6">
                    <a:lumMod val="75000"/>
                  </a:schemeClr>
                </a:solidFill>
                <a:latin typeface="BiauKai"/>
                <a:ea typeface="BiauKai"/>
                <a:cs typeface="BiauKai"/>
              </a:rPr>
              <a:t> </a:t>
            </a:r>
            <a:r>
              <a:rPr lang="zh-CN" altLang="zh-TW" sz="2400" b="1" dirty="0">
                <a:solidFill>
                  <a:schemeClr val="accent6">
                    <a:lumMod val="75000"/>
                  </a:schemeClr>
                </a:solidFill>
                <a:latin typeface="BiauKai"/>
                <a:ea typeface="BiauKai"/>
                <a:cs typeface="BiauKai"/>
              </a:rPr>
              <a:t>雙方主帥比較</a:t>
            </a:r>
            <a:endParaRPr lang="en-US" altLang="zh-TW" sz="2400" dirty="0">
              <a:solidFill>
                <a:schemeClr val="accent6">
                  <a:lumMod val="75000"/>
                </a:schemeClr>
              </a:solidFill>
              <a:latin typeface="BiauKai"/>
              <a:ea typeface="BiauKai"/>
              <a:cs typeface="BiauKai"/>
            </a:endParaRPr>
          </a:p>
        </p:txBody>
      </p:sp>
      <p:sp>
        <p:nvSpPr>
          <p:cNvPr id="6" name="TextBox 22"/>
          <p:cNvSpPr txBox="1"/>
          <p:nvPr/>
        </p:nvSpPr>
        <p:spPr>
          <a:xfrm>
            <a:off x="438135" y="1742370"/>
            <a:ext cx="5267325" cy="548640"/>
          </a:xfrm>
          <a:prstGeom prst="rect">
            <a:avLst/>
          </a:prstGeom>
          <a:gradFill flip="none" rotWithShape="1">
            <a:gsLst>
              <a:gs pos="0">
                <a:schemeClr val="accent5">
                  <a:lumMod val="40000"/>
                  <a:lumOff val="60000"/>
                </a:schemeClr>
              </a:gs>
              <a:gs pos="100000">
                <a:srgbClr val="FFFFFF"/>
              </a:gs>
            </a:gsLst>
            <a:lin ang="0" scaled="1"/>
            <a:tileRect/>
          </a:gradFill>
        </p:spPr>
        <p:txBody>
          <a:bodyPr wrap="square" rtlCol="0">
            <a:spAutoFit/>
          </a:bodyPr>
          <a:lstStyle/>
          <a:p>
            <a:pPr>
              <a:spcAft>
                <a:spcPts val="0"/>
              </a:spcAft>
            </a:pPr>
            <a:r>
              <a:rPr lang="zh-CN" sz="2400" b="1" kern="1200" dirty="0">
                <a:solidFill>
                  <a:srgbClr val="31849B"/>
                </a:solidFill>
                <a:effectLst/>
                <a:latin typeface="Times New Roman"/>
                <a:ea typeface="新細明體"/>
                <a:cs typeface="Times New Roman"/>
              </a:rPr>
              <a:t>前期：趙國有名將廉頗，略勝一籌</a:t>
            </a:r>
            <a:endParaRPr lang="en-US" sz="1200" dirty="0">
              <a:effectLst/>
              <a:latin typeface="Times New Roman"/>
              <a:ea typeface="新細明體"/>
              <a:cs typeface="Times New Roman"/>
            </a:endParaRPr>
          </a:p>
        </p:txBody>
      </p:sp>
      <p:sp>
        <p:nvSpPr>
          <p:cNvPr id="7" name="TextBox 13"/>
          <p:cNvSpPr txBox="1"/>
          <p:nvPr/>
        </p:nvSpPr>
        <p:spPr>
          <a:xfrm>
            <a:off x="438134" y="2477243"/>
            <a:ext cx="8234394" cy="3782666"/>
          </a:xfrm>
          <a:prstGeom prst="rect">
            <a:avLst/>
          </a:prstGeom>
          <a:solidFill>
            <a:schemeClr val="bg2"/>
          </a:solidFill>
          <a:ln w="28575">
            <a:solidFill>
              <a:schemeClr val="accent4">
                <a:lumMod val="40000"/>
                <a:lumOff val="60000"/>
              </a:schemeClr>
            </a:solidFill>
          </a:ln>
        </p:spPr>
        <p:txBody>
          <a:bodyPr wrap="square" rtlCol="0">
            <a:noAutofit/>
          </a:bodyPr>
          <a:lstStyle/>
          <a:p>
            <a:pPr>
              <a:spcAft>
                <a:spcPts val="0"/>
              </a:spcAft>
            </a:pPr>
            <a:r>
              <a:rPr lang="zh-CN" sz="2400" kern="1200" dirty="0">
                <a:solidFill>
                  <a:srgbClr val="558ED5"/>
                </a:solidFill>
                <a:effectLst/>
                <a:latin typeface="Times New Roman"/>
                <a:ea typeface="新細明體"/>
                <a:cs typeface="Times New Roman"/>
              </a:rPr>
              <a:t>趙國主帥：廉頗</a:t>
            </a:r>
            <a:endParaRPr lang="en-US" altLang="zh-CN" sz="2400" kern="1200" dirty="0">
              <a:solidFill>
                <a:srgbClr val="558ED5"/>
              </a:solidFill>
              <a:effectLst/>
              <a:latin typeface="Times New Roman"/>
              <a:ea typeface="新細明體"/>
              <a:cs typeface="Times New Roman"/>
            </a:endParaRPr>
          </a:p>
          <a:p>
            <a:pPr>
              <a:spcAft>
                <a:spcPts val="0"/>
              </a:spcAft>
            </a:pPr>
            <a:endParaRPr lang="en-US" sz="1200" dirty="0">
              <a:effectLst/>
              <a:latin typeface="Times New Roman"/>
              <a:ea typeface="新細明體"/>
              <a:cs typeface="Times New Roman"/>
            </a:endParaRPr>
          </a:p>
          <a:p>
            <a:pPr>
              <a:spcAft>
                <a:spcPts val="0"/>
              </a:spcAft>
            </a:pPr>
            <a:r>
              <a:rPr lang="zh-TW" kern="0" dirty="0">
                <a:effectLst/>
                <a:latin typeface="+mn-ea"/>
                <a:cs typeface="Helvetica"/>
              </a:rPr>
              <a:t>地位：趙國信平君</a:t>
            </a:r>
            <a:endParaRPr lang="en-US" kern="100" dirty="0">
              <a:effectLst/>
              <a:latin typeface="+mn-ea"/>
              <a:cs typeface="Times New Roman"/>
            </a:endParaRPr>
          </a:p>
          <a:p>
            <a:pPr>
              <a:spcAft>
                <a:spcPts val="0"/>
              </a:spcAft>
            </a:pPr>
            <a:r>
              <a:rPr lang="zh-TW" kern="0" dirty="0">
                <a:effectLst/>
                <a:latin typeface="+mn-ea"/>
                <a:cs typeface="Helvetica"/>
              </a:rPr>
              <a:t>家庭背景：不詳</a:t>
            </a:r>
            <a:endParaRPr lang="en-US" kern="100" dirty="0">
              <a:effectLst/>
              <a:latin typeface="+mn-ea"/>
              <a:cs typeface="Times New Roman"/>
            </a:endParaRPr>
          </a:p>
          <a:p>
            <a:pPr>
              <a:spcAft>
                <a:spcPts val="0"/>
              </a:spcAft>
            </a:pPr>
            <a:r>
              <a:rPr lang="zh-TW" kern="0" dirty="0">
                <a:effectLst/>
                <a:latin typeface="+mn-ea"/>
                <a:cs typeface="Helvetica"/>
              </a:rPr>
              <a:t>作戰經驗：曾在對齊國和魏國的戰爭中取得勝利</a:t>
            </a:r>
            <a:endParaRPr lang="en-US" kern="100" dirty="0">
              <a:effectLst/>
              <a:latin typeface="+mn-ea"/>
              <a:cs typeface="Times New Roman"/>
            </a:endParaRPr>
          </a:p>
          <a:p>
            <a:pPr>
              <a:spcAft>
                <a:spcPts val="0"/>
              </a:spcAft>
            </a:pPr>
            <a:r>
              <a:rPr lang="zh-TW" kern="0" dirty="0">
                <a:effectLst/>
                <a:latin typeface="+mn-ea"/>
                <a:cs typeface="Helvetica"/>
              </a:rPr>
              <a:t>卒年：晚年不被趙王重用，約前</a:t>
            </a:r>
            <a:r>
              <a:rPr lang="en-US" kern="0" dirty="0">
                <a:effectLst/>
                <a:latin typeface="+mn-ea"/>
                <a:cs typeface="Helvetica"/>
              </a:rPr>
              <a:t>240</a:t>
            </a:r>
            <a:r>
              <a:rPr lang="zh-TW" kern="0" dirty="0">
                <a:effectLst/>
                <a:latin typeface="+mn-ea"/>
                <a:cs typeface="Helvetica"/>
              </a:rPr>
              <a:t>年老死於楚國。</a:t>
            </a:r>
            <a:endParaRPr lang="en-US" kern="100" dirty="0">
              <a:effectLst/>
              <a:latin typeface="+mn-ea"/>
              <a:cs typeface="Times New Roman"/>
            </a:endParaRPr>
          </a:p>
          <a:p>
            <a:pPr>
              <a:spcAft>
                <a:spcPts val="0"/>
              </a:spcAft>
            </a:pPr>
            <a:r>
              <a:rPr lang="zh-TW" dirty="0">
                <a:effectLst/>
                <a:latin typeface="+mn-ea"/>
                <a:cs typeface="Helvetica"/>
              </a:rPr>
              <a:t>後世評價：戰國四大名將之一（其餘三名是白起、王翦、李牧）</a:t>
            </a:r>
            <a:endParaRPr lang="en-US" altLang="zh-TW" dirty="0">
              <a:effectLst/>
              <a:latin typeface="+mn-ea"/>
              <a:cs typeface="Helvetica"/>
            </a:endParaRPr>
          </a:p>
          <a:p>
            <a:pPr>
              <a:spcAft>
                <a:spcPts val="0"/>
              </a:spcAft>
            </a:pPr>
            <a:endParaRPr lang="en-US" sz="2000" dirty="0">
              <a:effectLst/>
              <a:latin typeface="Times New Roman"/>
              <a:ea typeface="新細明體"/>
              <a:cs typeface="Times New Roman"/>
            </a:endParaRPr>
          </a:p>
          <a:p>
            <a:pPr>
              <a:spcAft>
                <a:spcPts val="0"/>
              </a:spcAft>
            </a:pPr>
            <a:r>
              <a:rPr lang="en-US" sz="1200" dirty="0">
                <a:effectLst/>
                <a:latin typeface="Times New Roman"/>
                <a:ea typeface="新細明體"/>
                <a:cs typeface="Helvetica"/>
              </a:rPr>
              <a:t> </a:t>
            </a:r>
            <a:endParaRPr lang="en-US" sz="1200" dirty="0">
              <a:effectLst/>
              <a:latin typeface="Times New Roman"/>
              <a:ea typeface="新細明體"/>
              <a:cs typeface="Times New Roman"/>
            </a:endParaRPr>
          </a:p>
          <a:p>
            <a:pPr>
              <a:spcAft>
                <a:spcPts val="0"/>
              </a:spcAft>
            </a:pPr>
            <a:r>
              <a:rPr lang="zh-CN" sz="2400" kern="1200" dirty="0">
                <a:solidFill>
                  <a:srgbClr val="558ED5"/>
                </a:solidFill>
                <a:effectLst/>
                <a:latin typeface="Times New Roman"/>
                <a:ea typeface="新細明體"/>
                <a:cs typeface="Times New Roman"/>
              </a:rPr>
              <a:t>秦國主帥：王齕</a:t>
            </a:r>
            <a:endParaRPr lang="en-US" altLang="zh-CN" sz="2400" kern="1200" dirty="0">
              <a:solidFill>
                <a:srgbClr val="558ED5"/>
              </a:solidFill>
              <a:effectLst/>
              <a:latin typeface="Times New Roman"/>
              <a:ea typeface="新細明體"/>
              <a:cs typeface="Times New Roman"/>
            </a:endParaRPr>
          </a:p>
          <a:p>
            <a:pPr>
              <a:spcAft>
                <a:spcPts val="0"/>
              </a:spcAft>
            </a:pPr>
            <a:endParaRPr lang="en-US" sz="1200" kern="100" dirty="0">
              <a:effectLst/>
              <a:latin typeface="Calibri"/>
              <a:ea typeface="新細明體"/>
              <a:cs typeface="Times New Roman"/>
            </a:endParaRPr>
          </a:p>
          <a:p>
            <a:pPr>
              <a:spcAft>
                <a:spcPts val="0"/>
              </a:spcAft>
            </a:pPr>
            <a:r>
              <a:rPr lang="zh-TW" kern="0" dirty="0">
                <a:effectLst/>
                <a:latin typeface="Times New Roman"/>
                <a:ea typeface="新細明體"/>
                <a:cs typeface="Helvetica"/>
              </a:rPr>
              <a:t>卒年：前</a:t>
            </a:r>
            <a:r>
              <a:rPr lang="en-US" kern="0" dirty="0">
                <a:effectLst/>
                <a:latin typeface="Times New Roman"/>
                <a:ea typeface="新細明體"/>
                <a:cs typeface="Helvetica"/>
              </a:rPr>
              <a:t>247</a:t>
            </a:r>
            <a:r>
              <a:rPr lang="zh-TW" kern="0" dirty="0">
                <a:effectLst/>
                <a:latin typeface="Times New Roman"/>
                <a:ea typeface="新細明體"/>
                <a:cs typeface="Helvetica"/>
              </a:rPr>
              <a:t>年戰死沙場</a:t>
            </a:r>
            <a:endParaRPr lang="en-US" kern="100" dirty="0">
              <a:effectLst/>
              <a:latin typeface="Calibri"/>
              <a:ea typeface="新細明體"/>
              <a:cs typeface="Times New Roman"/>
            </a:endParaRPr>
          </a:p>
          <a:p>
            <a:pPr>
              <a:spcAft>
                <a:spcPts val="0"/>
              </a:spcAft>
            </a:pPr>
            <a:r>
              <a:rPr lang="zh-TW" dirty="0">
                <a:effectLst/>
                <a:latin typeface="Times New Roman"/>
                <a:ea typeface="新細明體"/>
                <a:cs typeface="Helvetica"/>
              </a:rPr>
              <a:t>後世評價：秦昭王六大將軍排名第二（白起、王齕、胡殤、司馬錯、摎、王騎）</a:t>
            </a:r>
            <a:endParaRPr lang="en-US" dirty="0">
              <a:effectLst/>
              <a:latin typeface="Times New Roman"/>
              <a:ea typeface="新細明體"/>
              <a:cs typeface="Times New Roman"/>
            </a:endParaRPr>
          </a:p>
        </p:txBody>
      </p:sp>
      <p:pic>
        <p:nvPicPr>
          <p:cNvPr id="8" name="圖片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5679" y="2596988"/>
            <a:ext cx="849297" cy="846766"/>
          </a:xfrm>
          <a:prstGeom prst="rect">
            <a:avLst/>
          </a:prstGeom>
          <a:noFill/>
          <a:ln w="9525">
            <a:solidFill>
              <a:schemeClr val="tx1"/>
            </a:solidFill>
            <a:miter lim="800000"/>
            <a:headEnd/>
            <a:tailEnd/>
          </a:ln>
          <a:effectLst/>
          <a:extLst>
            <a:ext uri="{FAA26D3D-D897-4be2-8F04-BA451C77F1D7}">
              <ma14:placeholderFlag xmlns:ma14="http://schemas.microsoft.com/office/mac/drawingml/2011/main" xmlns=""/>
            </a:ext>
          </a:extLst>
        </p:spPr>
      </p:pic>
      <p:pic>
        <p:nvPicPr>
          <p:cNvPr id="9" name="圖片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5835" y="2765154"/>
            <a:ext cx="562035" cy="544125"/>
          </a:xfrm>
          <a:prstGeom prst="rect">
            <a:avLst/>
          </a:prstGeom>
          <a:noFill/>
          <a:ln w="9525">
            <a:noFill/>
            <a:miter lim="800000"/>
            <a:headEnd/>
            <a:tailEnd/>
          </a:ln>
          <a:effectLst/>
          <a:extLst>
            <a:ext uri="{FAA26D3D-D897-4be2-8F04-BA451C77F1D7}">
              <ma14:placeholderFlag xmlns:ma14="http://schemas.microsoft.com/office/mac/drawingml/2011/main" xmlns=""/>
            </a:ext>
          </a:extLst>
        </p:spPr>
      </p:pic>
      <p:pic>
        <p:nvPicPr>
          <p:cNvPr id="10" name="圖片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6928" y="4590784"/>
            <a:ext cx="843052" cy="853038"/>
          </a:xfrm>
          <a:prstGeom prst="rect">
            <a:avLst/>
          </a:prstGeom>
          <a:noFill/>
          <a:ln w="9525">
            <a:solidFill>
              <a:schemeClr val="tx1"/>
            </a:solidFill>
            <a:miter lim="800000"/>
            <a:headEnd/>
            <a:tailEnd/>
          </a:ln>
          <a:effectLst/>
          <a:extLst>
            <a:ext uri="{FAA26D3D-D897-4be2-8F04-BA451C77F1D7}">
              <ma14:placeholderFlag xmlns:ma14="http://schemas.microsoft.com/office/mac/drawingml/2011/main" xmlns=""/>
            </a:ext>
          </a:extLst>
        </p:spPr>
      </p:pic>
    </p:spTree>
    <p:extLst>
      <p:ext uri="{BB962C8B-B14F-4D97-AF65-F5344CB8AC3E}">
        <p14:creationId xmlns:p14="http://schemas.microsoft.com/office/powerpoint/2010/main" val="7178522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7843" y="1186017"/>
            <a:ext cx="2403222" cy="461665"/>
          </a:xfrm>
          <a:prstGeom prst="rect">
            <a:avLst/>
          </a:prstGeom>
        </p:spPr>
        <p:txBody>
          <a:bodyPr wrap="none">
            <a:spAutoFit/>
          </a:bodyPr>
          <a:lstStyle/>
          <a:p>
            <a:r>
              <a:rPr lang="en-US" altLang="zh-TW" sz="2400" b="1" dirty="0">
                <a:solidFill>
                  <a:schemeClr val="accent6">
                    <a:lumMod val="75000"/>
                  </a:schemeClr>
                </a:solidFill>
                <a:latin typeface="BiauKai"/>
                <a:ea typeface="BiauKai"/>
                <a:cs typeface="BiauKai"/>
              </a:rPr>
              <a:t>II.</a:t>
            </a:r>
            <a:r>
              <a:rPr lang="zh-TW" altLang="en-US" sz="2400" b="1" dirty="0">
                <a:solidFill>
                  <a:schemeClr val="accent6">
                    <a:lumMod val="75000"/>
                  </a:schemeClr>
                </a:solidFill>
                <a:latin typeface="BiauKai"/>
                <a:ea typeface="BiauKai"/>
                <a:cs typeface="BiauKai"/>
              </a:rPr>
              <a:t> </a:t>
            </a:r>
            <a:r>
              <a:rPr lang="zh-CN" altLang="zh-TW" sz="2400" b="1" dirty="0">
                <a:solidFill>
                  <a:schemeClr val="accent6">
                    <a:lumMod val="75000"/>
                  </a:schemeClr>
                </a:solidFill>
                <a:latin typeface="BiauKai"/>
                <a:ea typeface="BiauKai"/>
                <a:cs typeface="BiauKai"/>
              </a:rPr>
              <a:t>雙方主帥比較</a:t>
            </a:r>
            <a:endParaRPr lang="en-US" altLang="zh-TW" sz="2400" dirty="0">
              <a:solidFill>
                <a:schemeClr val="accent6">
                  <a:lumMod val="75000"/>
                </a:schemeClr>
              </a:solidFill>
              <a:latin typeface="BiauKai"/>
              <a:ea typeface="BiauKai"/>
              <a:cs typeface="BiauKai"/>
            </a:endParaRPr>
          </a:p>
        </p:txBody>
      </p:sp>
      <p:sp>
        <p:nvSpPr>
          <p:cNvPr id="6" name="TextBox 13"/>
          <p:cNvSpPr txBox="1"/>
          <p:nvPr/>
        </p:nvSpPr>
        <p:spPr>
          <a:xfrm>
            <a:off x="438133" y="2389219"/>
            <a:ext cx="8325521" cy="4325742"/>
          </a:xfrm>
          <a:prstGeom prst="rect">
            <a:avLst/>
          </a:prstGeom>
          <a:solidFill>
            <a:schemeClr val="bg2"/>
          </a:solidFill>
          <a:ln w="28575">
            <a:solidFill>
              <a:schemeClr val="accent4">
                <a:lumMod val="40000"/>
                <a:lumOff val="60000"/>
              </a:schemeClr>
            </a:solidFill>
          </a:ln>
        </p:spPr>
        <p:txBody>
          <a:bodyPr wrap="square" rtlCol="0">
            <a:noAutofit/>
          </a:bodyPr>
          <a:lstStyle/>
          <a:p>
            <a:r>
              <a:rPr lang="zh-CN" altLang="zh-TW" sz="2400" dirty="0">
                <a:solidFill>
                  <a:srgbClr val="558ED5"/>
                </a:solidFill>
              </a:rPr>
              <a:t>趙國主帥：趙括</a:t>
            </a:r>
            <a:endParaRPr lang="en-US" altLang="zh-TW" sz="2400" dirty="0">
              <a:solidFill>
                <a:srgbClr val="558ED5"/>
              </a:solidFill>
            </a:endParaRPr>
          </a:p>
          <a:p>
            <a:pPr>
              <a:spcAft>
                <a:spcPts val="0"/>
              </a:spcAft>
            </a:pPr>
            <a:endParaRPr lang="en-US" sz="1200" dirty="0">
              <a:effectLst/>
              <a:latin typeface="Times New Roman"/>
              <a:ea typeface="新細明體"/>
              <a:cs typeface="Times New Roman"/>
            </a:endParaRPr>
          </a:p>
          <a:p>
            <a:r>
              <a:rPr lang="zh-TW" altLang="zh-TW" dirty="0"/>
              <a:t>家庭背景：父親為趙國名將趙奢。</a:t>
            </a:r>
            <a:endParaRPr lang="en-US" altLang="zh-TW" dirty="0"/>
          </a:p>
          <a:p>
            <a:r>
              <a:rPr lang="zh-TW" altLang="zh-TW" dirty="0"/>
              <a:t>作戰經驗：熟讀兵書、卻缺實戰經驗</a:t>
            </a:r>
            <a:endParaRPr lang="en-US" altLang="zh-TW" dirty="0"/>
          </a:p>
          <a:p>
            <a:r>
              <a:rPr lang="zh-TW" altLang="zh-TW" dirty="0"/>
              <a:t>卒年：前</a:t>
            </a:r>
            <a:r>
              <a:rPr lang="en-US" altLang="zh-TW" dirty="0"/>
              <a:t>260</a:t>
            </a:r>
            <a:r>
              <a:rPr lang="zh-TW" altLang="zh-TW" dirty="0"/>
              <a:t>，長平戰敗被殺</a:t>
            </a:r>
            <a:endParaRPr lang="en-US" altLang="zh-TW" dirty="0"/>
          </a:p>
          <a:p>
            <a:r>
              <a:rPr lang="zh-TW" altLang="zh-TW" dirty="0"/>
              <a:t>後世評價：長平戰敗後，被譏只懂「</a:t>
            </a:r>
            <a:r>
              <a:rPr lang="en-US" altLang="zh-TW" dirty="0"/>
              <a:t> </a:t>
            </a:r>
            <a:r>
              <a:rPr lang="zh-TW" altLang="zh-TW" dirty="0"/>
              <a:t>紙上談兵」</a:t>
            </a:r>
            <a:endParaRPr lang="en-US" altLang="zh-TW" dirty="0">
              <a:effectLst/>
              <a:latin typeface="+mn-ea"/>
              <a:cs typeface="Helvetica"/>
            </a:endParaRPr>
          </a:p>
          <a:p>
            <a:pPr>
              <a:spcAft>
                <a:spcPts val="0"/>
              </a:spcAft>
            </a:pPr>
            <a:endParaRPr lang="en-US" sz="1200" dirty="0">
              <a:effectLst/>
              <a:latin typeface="Times New Roman"/>
              <a:ea typeface="新細明體"/>
              <a:cs typeface="Times New Roman"/>
            </a:endParaRPr>
          </a:p>
          <a:p>
            <a:r>
              <a:rPr lang="zh-CN" altLang="zh-TW" sz="2400" dirty="0">
                <a:solidFill>
                  <a:srgbClr val="558ED5"/>
                </a:solidFill>
              </a:rPr>
              <a:t>秦國主帥：白起</a:t>
            </a:r>
            <a:endParaRPr lang="en-US" altLang="zh-TW" sz="2400" dirty="0">
              <a:solidFill>
                <a:srgbClr val="558ED5"/>
              </a:solidFill>
            </a:endParaRPr>
          </a:p>
          <a:p>
            <a:pPr>
              <a:spcAft>
                <a:spcPts val="0"/>
              </a:spcAft>
            </a:pPr>
            <a:endParaRPr lang="en-US" sz="1200" kern="100" dirty="0">
              <a:effectLst/>
              <a:latin typeface="Calibri"/>
              <a:ea typeface="新細明體"/>
              <a:cs typeface="Times New Roman"/>
            </a:endParaRPr>
          </a:p>
          <a:p>
            <a:r>
              <a:rPr lang="zh-TW" altLang="zh-TW" dirty="0"/>
              <a:t>地位：秦國武安君</a:t>
            </a:r>
            <a:endParaRPr lang="en-US" altLang="zh-TW" dirty="0"/>
          </a:p>
          <a:p>
            <a:r>
              <a:rPr lang="zh-TW" altLang="zh-TW" dirty="0"/>
              <a:t>家庭背景：軍人世家，祖先是秦穆公將領白乙丙</a:t>
            </a:r>
            <a:endParaRPr lang="en-US" altLang="zh-TW" dirty="0"/>
          </a:p>
          <a:p>
            <a:r>
              <a:rPr lang="zh-TW" altLang="zh-TW" dirty="0"/>
              <a:t>作戰經驗：豐富，長平之戰前，已參與過多場戰爭</a:t>
            </a:r>
            <a:endParaRPr lang="en-US" altLang="zh-TW" dirty="0"/>
          </a:p>
          <a:p>
            <a:r>
              <a:rPr lang="zh-TW" altLang="zh-TW" dirty="0"/>
              <a:t>卒年：開罪秦昭王，前</a:t>
            </a:r>
            <a:r>
              <a:rPr lang="en-US" altLang="zh-TW" dirty="0"/>
              <a:t>247</a:t>
            </a:r>
            <a:r>
              <a:rPr lang="zh-TW" altLang="zh-TW" dirty="0"/>
              <a:t>年，被賜死</a:t>
            </a:r>
            <a:endParaRPr lang="en-US" altLang="zh-TW" dirty="0"/>
          </a:p>
          <a:p>
            <a:r>
              <a:rPr lang="zh-TW" altLang="zh-TW" dirty="0"/>
              <a:t>後世評價：一生攻城</a:t>
            </a:r>
            <a:r>
              <a:rPr lang="en-US" altLang="zh-TW" dirty="0"/>
              <a:t>70</a:t>
            </a:r>
            <a:r>
              <a:rPr lang="zh-TW" altLang="zh-TW" dirty="0"/>
              <a:t>餘座，殲敵近百萬，無一敗績。秦昭王六大將軍排名第一，戰國四大名將之一，兵家代表人物</a:t>
            </a:r>
            <a:endParaRPr lang="en-US" altLang="zh-TW" dirty="0"/>
          </a:p>
        </p:txBody>
      </p:sp>
      <p:pic>
        <p:nvPicPr>
          <p:cNvPr id="10" name="圖片 9"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12" name="TextBox 23"/>
          <p:cNvSpPr txBox="1"/>
          <p:nvPr/>
        </p:nvSpPr>
        <p:spPr>
          <a:xfrm>
            <a:off x="438134" y="1746299"/>
            <a:ext cx="5334000" cy="548640"/>
          </a:xfrm>
          <a:prstGeom prst="rect">
            <a:avLst/>
          </a:prstGeom>
          <a:gradFill flip="none" rotWithShape="1">
            <a:gsLst>
              <a:gs pos="0">
                <a:schemeClr val="accent5">
                  <a:lumMod val="40000"/>
                  <a:lumOff val="60000"/>
                </a:schemeClr>
              </a:gs>
              <a:gs pos="100000">
                <a:srgbClr val="FFFFFF"/>
              </a:gs>
            </a:gsLst>
            <a:lin ang="0" scaled="1"/>
            <a:tileRect/>
          </a:gradFill>
        </p:spPr>
        <p:txBody>
          <a:bodyPr wrap="square" rtlCol="0">
            <a:spAutoFit/>
          </a:bodyPr>
          <a:lstStyle/>
          <a:p>
            <a:pPr>
              <a:spcAft>
                <a:spcPts val="0"/>
              </a:spcAft>
            </a:pPr>
            <a:r>
              <a:rPr lang="zh-CN" sz="2400" b="1" kern="1200">
                <a:solidFill>
                  <a:srgbClr val="31849B"/>
                </a:solidFill>
                <a:effectLst/>
                <a:latin typeface="Times New Roman"/>
                <a:ea typeface="新細明體"/>
                <a:cs typeface="Times New Roman"/>
              </a:rPr>
              <a:t>後期：秦國有名將白起，無與倫比</a:t>
            </a:r>
            <a:endParaRPr lang="en-US" sz="1200">
              <a:effectLst/>
              <a:latin typeface="Times New Roman"/>
              <a:ea typeface="新細明體"/>
              <a:cs typeface="Times New Roman"/>
            </a:endParaRPr>
          </a:p>
        </p:txBody>
      </p:sp>
      <p:pic>
        <p:nvPicPr>
          <p:cNvPr id="11" name="圖片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1325" y="4169633"/>
            <a:ext cx="849298" cy="857245"/>
          </a:xfrm>
          <a:prstGeom prst="rect">
            <a:avLst/>
          </a:prstGeom>
          <a:noFill/>
          <a:ln w="3175">
            <a:solidFill>
              <a:schemeClr val="tx1"/>
            </a:solidFill>
            <a:miter lim="800000"/>
            <a:headEnd/>
            <a:tailEnd/>
          </a:ln>
          <a:effectLst/>
          <a:extLst>
            <a:ext uri="{FAA26D3D-D897-4be2-8F04-BA451C77F1D7}">
              <ma14:placeholderFlag xmlns:lc="http://schemas.openxmlformats.org/drawingml/2006/lockedCanvas"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pic>
        <p:nvPicPr>
          <p:cNvPr id="13" name="圖片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8634" y="4473178"/>
            <a:ext cx="562035" cy="544125"/>
          </a:xfrm>
          <a:prstGeom prst="rect">
            <a:avLst/>
          </a:prstGeom>
          <a:noFill/>
          <a:ln w="9525">
            <a:noFill/>
            <a:miter lim="800000"/>
            <a:headEnd/>
            <a:tailEnd/>
          </a:ln>
          <a:effectLst/>
          <a:extLst>
            <a:ext uri="{FAA26D3D-D897-4be2-8F04-BA451C77F1D7}">
              <ma14:placeholderFlag xmlns:ma14="http://schemas.microsoft.com/office/mac/drawingml/2011/main" xmlns=""/>
            </a:ext>
          </a:extLst>
        </p:spPr>
      </p:pic>
      <p:pic>
        <p:nvPicPr>
          <p:cNvPr id="15" name="圖片 1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1325" y="2549562"/>
            <a:ext cx="849298" cy="849853"/>
          </a:xfrm>
          <a:prstGeom prst="rect">
            <a:avLst/>
          </a:prstGeom>
          <a:noFill/>
          <a:ln w="9525">
            <a:solidFill>
              <a:schemeClr val="tx1"/>
            </a:solidFill>
            <a:miter lim="800000"/>
            <a:headEnd/>
            <a:tailEnd/>
          </a:ln>
          <a:effectLst/>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Tree>
    <p:extLst>
      <p:ext uri="{BB962C8B-B14F-4D97-AF65-F5344CB8AC3E}">
        <p14:creationId xmlns:p14="http://schemas.microsoft.com/office/powerpoint/2010/main" val="36654547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矩形 4"/>
          <p:cNvSpPr/>
          <p:nvPr/>
        </p:nvSpPr>
        <p:spPr>
          <a:xfrm>
            <a:off x="387843" y="1186017"/>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III.	</a:t>
            </a:r>
            <a:r>
              <a:rPr lang="zh-CN" altLang="zh-TW" sz="2400" b="1" dirty="0">
                <a:solidFill>
                  <a:schemeClr val="accent6">
                    <a:lumMod val="75000"/>
                  </a:schemeClr>
                </a:solidFill>
                <a:latin typeface="BiauKai"/>
                <a:ea typeface="BiauKai"/>
                <a:cs typeface="BiauKai"/>
              </a:rPr>
              <a:t>秦國的兵種及裝備</a:t>
            </a:r>
            <a:endParaRPr lang="en-US" altLang="zh-TW" sz="2400" dirty="0">
              <a:solidFill>
                <a:schemeClr val="accent6">
                  <a:lumMod val="75000"/>
                </a:schemeClr>
              </a:solidFill>
              <a:latin typeface="BiauKai"/>
              <a:ea typeface="BiauKai"/>
              <a:cs typeface="BiauKai"/>
            </a:endParaRPr>
          </a:p>
        </p:txBody>
      </p:sp>
      <p:sp>
        <p:nvSpPr>
          <p:cNvPr id="6" name="TextBox 1"/>
          <p:cNvSpPr txBox="1"/>
          <p:nvPr/>
        </p:nvSpPr>
        <p:spPr>
          <a:xfrm>
            <a:off x="387843" y="1684120"/>
            <a:ext cx="8375812" cy="369332"/>
          </a:xfrm>
          <a:prstGeom prst="rect">
            <a:avLst/>
          </a:prstGeom>
          <a:solidFill>
            <a:schemeClr val="accent4">
              <a:lumMod val="40000"/>
              <a:lumOff val="60000"/>
            </a:schemeClr>
          </a:solidFill>
        </p:spPr>
        <p:txBody>
          <a:bodyPr wrap="square" rtlCol="0">
            <a:spAutoFit/>
          </a:bodyPr>
          <a:lstStyle/>
          <a:p>
            <a:pPr>
              <a:spcAft>
                <a:spcPts val="0"/>
              </a:spcAft>
            </a:pPr>
            <a:r>
              <a:rPr lang="zh-CN" b="1" kern="1200">
                <a:solidFill>
                  <a:srgbClr val="000000"/>
                </a:solidFill>
                <a:effectLst/>
                <a:latin typeface="Times New Roman"/>
                <a:ea typeface="新細明體"/>
                <a:cs typeface="Times New Roman"/>
              </a:rPr>
              <a:t>考考你</a:t>
            </a:r>
            <a:r>
              <a:rPr lang="zh-CN" kern="1200">
                <a:solidFill>
                  <a:srgbClr val="000000"/>
                </a:solidFill>
                <a:effectLst/>
                <a:latin typeface="Times New Roman"/>
                <a:ea typeface="新細明體"/>
                <a:cs typeface="Times New Roman"/>
              </a:rPr>
              <a:t>：秦國兵種：下圖為秦的四種士兵，試從外表辨別他們所屬的類別。</a:t>
            </a:r>
            <a:endParaRPr lang="en-US">
              <a:effectLst/>
              <a:latin typeface="Times New Roman"/>
              <a:ea typeface="新細明體"/>
              <a:cs typeface="Times New Roman"/>
            </a:endParaRPr>
          </a:p>
        </p:txBody>
      </p:sp>
      <p:pic>
        <p:nvPicPr>
          <p:cNvPr id="7" name="Picture 4"/>
          <p:cNvPicPr>
            <a:picLocks noChangeAspect="1" noChangeArrowheads="1"/>
          </p:cNvPicPr>
          <p:nvPr/>
        </p:nvPicPr>
        <p:blipFill>
          <a:blip r:embed="rId3" cstate="print"/>
          <a:srcRect/>
          <a:stretch>
            <a:fillRect/>
          </a:stretch>
        </p:blipFill>
        <p:spPr bwMode="auto">
          <a:xfrm>
            <a:off x="463281" y="2357026"/>
            <a:ext cx="1270487" cy="3029735"/>
          </a:xfrm>
          <a:prstGeom prst="rect">
            <a:avLst/>
          </a:prstGeom>
          <a:noFill/>
          <a:ln w="57150">
            <a:solidFill>
              <a:schemeClr val="accent2">
                <a:lumMod val="50000"/>
              </a:schemeClr>
            </a:solidFill>
            <a:miter lim="800000"/>
            <a:headEnd/>
            <a:tailEnd/>
          </a:ln>
          <a:effectLst>
            <a:outerShdw blurRad="50800" dist="38100" dir="2700000" algn="tl" rotWithShape="0">
              <a:prstClr val="black">
                <a:alpha val="40000"/>
              </a:prstClr>
            </a:outerShdw>
          </a:effectLst>
        </p:spPr>
      </p:pic>
      <p:pic>
        <p:nvPicPr>
          <p:cNvPr id="8" name="Picture 2"/>
          <p:cNvPicPr>
            <a:picLocks noChangeAspect="1" noChangeArrowheads="1"/>
          </p:cNvPicPr>
          <p:nvPr/>
        </p:nvPicPr>
        <p:blipFill>
          <a:blip r:embed="rId4" cstate="print"/>
          <a:srcRect/>
          <a:stretch>
            <a:fillRect/>
          </a:stretch>
        </p:blipFill>
        <p:spPr bwMode="auto">
          <a:xfrm>
            <a:off x="1992304" y="2357025"/>
            <a:ext cx="2312223" cy="3083517"/>
          </a:xfrm>
          <a:prstGeom prst="rect">
            <a:avLst/>
          </a:prstGeom>
          <a:noFill/>
          <a:ln w="57150">
            <a:solidFill>
              <a:schemeClr val="accent2">
                <a:lumMod val="75000"/>
              </a:schemeClr>
            </a:solidFill>
            <a:miter lim="800000"/>
            <a:headEnd/>
            <a:tailEnd/>
          </a:ln>
          <a:effectLst>
            <a:outerShdw blurRad="50800" dist="38100" dir="2700000" algn="tl" rotWithShape="0">
              <a:prstClr val="black">
                <a:alpha val="40000"/>
              </a:prstClr>
            </a:outerShdw>
          </a:effectLst>
        </p:spPr>
      </p:pic>
      <p:pic>
        <p:nvPicPr>
          <p:cNvPr id="9" name="Picture 4"/>
          <p:cNvPicPr>
            <a:picLocks noChangeAspect="1" noChangeArrowheads="1"/>
          </p:cNvPicPr>
          <p:nvPr/>
        </p:nvPicPr>
        <p:blipFill>
          <a:blip r:embed="rId5" cstate="print"/>
          <a:srcRect/>
          <a:stretch>
            <a:fillRect/>
          </a:stretch>
        </p:blipFill>
        <p:spPr bwMode="auto">
          <a:xfrm>
            <a:off x="4559877" y="2357027"/>
            <a:ext cx="2330244" cy="2072512"/>
          </a:xfrm>
          <a:prstGeom prst="rect">
            <a:avLst/>
          </a:prstGeom>
          <a:noFill/>
          <a:ln w="57150">
            <a:solidFill>
              <a:schemeClr val="accent2">
                <a:lumMod val="50000"/>
              </a:schemeClr>
            </a:solidFill>
            <a:miter lim="800000"/>
            <a:headEnd/>
            <a:tailEnd/>
          </a:ln>
          <a:effectLst>
            <a:outerShdw blurRad="50800" dist="38100" dir="2700000" algn="tl" rotWithShape="0">
              <a:prstClr val="black">
                <a:alpha val="40000"/>
              </a:prstClr>
            </a:outerShdw>
          </a:effectLst>
        </p:spPr>
      </p:pic>
      <p:pic>
        <p:nvPicPr>
          <p:cNvPr id="10" name="Picture 2"/>
          <p:cNvPicPr>
            <a:picLocks noChangeAspect="1" noChangeArrowheads="1"/>
          </p:cNvPicPr>
          <p:nvPr/>
        </p:nvPicPr>
        <p:blipFill>
          <a:blip r:embed="rId6" cstate="print"/>
          <a:srcRect/>
          <a:stretch>
            <a:fillRect/>
          </a:stretch>
        </p:blipFill>
        <p:spPr bwMode="auto">
          <a:xfrm>
            <a:off x="7140189" y="2344452"/>
            <a:ext cx="1517298" cy="2995980"/>
          </a:xfrm>
          <a:prstGeom prst="rect">
            <a:avLst/>
          </a:prstGeom>
          <a:noFill/>
          <a:ln w="57150" cmpd="sng">
            <a:solidFill>
              <a:schemeClr val="accent2">
                <a:lumMod val="50000"/>
              </a:schemeClr>
            </a:solidFill>
            <a:miter lim="800000"/>
            <a:headEnd/>
            <a:tailEnd/>
          </a:ln>
          <a:effectLst>
            <a:outerShdw blurRad="50800" dist="38100" dir="2700000" algn="tl" rotWithShape="0">
              <a:prstClr val="black">
                <a:alpha val="40000"/>
              </a:prstClr>
            </a:outerShdw>
          </a:effectLst>
        </p:spPr>
      </p:pic>
      <p:sp>
        <p:nvSpPr>
          <p:cNvPr id="11" name="TextBox 12"/>
          <p:cNvSpPr txBox="1"/>
          <p:nvPr/>
        </p:nvSpPr>
        <p:spPr>
          <a:xfrm>
            <a:off x="1733768" y="6095061"/>
            <a:ext cx="1183831" cy="369332"/>
          </a:xfrm>
          <a:prstGeom prst="rect">
            <a:avLst/>
          </a:prstGeom>
          <a:noFill/>
        </p:spPr>
        <p:txBody>
          <a:bodyPr wrap="square" rtlCol="0">
            <a:spAutoFit/>
          </a:bodyPr>
          <a:lstStyle/>
          <a:p>
            <a:pPr>
              <a:spcAft>
                <a:spcPts val="0"/>
              </a:spcAft>
            </a:pPr>
            <a:r>
              <a:rPr lang="zh-CN" kern="1200" dirty="0">
                <a:solidFill>
                  <a:srgbClr val="000000"/>
                </a:solidFill>
                <a:effectLst/>
                <a:latin typeface="Times New Roman"/>
                <a:ea typeface="新細明體"/>
                <a:cs typeface="Times New Roman"/>
              </a:rPr>
              <a:t>連線</a:t>
            </a:r>
            <a:r>
              <a:rPr lang="en-US" kern="1200" dirty="0">
                <a:solidFill>
                  <a:srgbClr val="000000"/>
                </a:solidFill>
                <a:effectLst/>
                <a:latin typeface="新細明體"/>
                <a:ea typeface="新細明體"/>
                <a:cs typeface="Times New Roman"/>
              </a:rPr>
              <a:t>/</a:t>
            </a:r>
            <a:r>
              <a:rPr lang="zh-TW" kern="1200" dirty="0">
                <a:solidFill>
                  <a:srgbClr val="000000"/>
                </a:solidFill>
                <a:effectLst/>
                <a:latin typeface="新細明體"/>
                <a:ea typeface="新細明體"/>
                <a:cs typeface="Times New Roman"/>
              </a:rPr>
              <a:t>配對</a:t>
            </a:r>
            <a:r>
              <a:rPr lang="zh-CN" kern="1200" dirty="0">
                <a:solidFill>
                  <a:srgbClr val="000000"/>
                </a:solidFill>
                <a:effectLst/>
                <a:latin typeface="Times New Roman"/>
                <a:ea typeface="新細明體"/>
                <a:cs typeface="Times New Roman"/>
              </a:rPr>
              <a:t>：</a:t>
            </a:r>
            <a:endParaRPr lang="en-US" dirty="0">
              <a:effectLst/>
              <a:latin typeface="Times New Roman"/>
              <a:ea typeface="新細明體"/>
              <a:cs typeface="Times New Roman"/>
            </a:endParaRPr>
          </a:p>
        </p:txBody>
      </p:sp>
      <p:sp>
        <p:nvSpPr>
          <p:cNvPr id="16" name="TextBox 8"/>
          <p:cNvSpPr txBox="1"/>
          <p:nvPr/>
        </p:nvSpPr>
        <p:spPr>
          <a:xfrm>
            <a:off x="3083443" y="6107797"/>
            <a:ext cx="719455" cy="369332"/>
          </a:xfrm>
          <a:prstGeom prst="rect">
            <a:avLst/>
          </a:prstGeom>
          <a:solidFill>
            <a:schemeClr val="accent6">
              <a:lumMod val="40000"/>
              <a:lumOff val="60000"/>
            </a:schemeClr>
          </a:solidFill>
        </p:spPr>
        <p:txBody>
          <a:bodyPr wrap="square" rtlCol="0">
            <a:spAutoFit/>
          </a:bodyPr>
          <a:lstStyle/>
          <a:p>
            <a:pPr>
              <a:spcAft>
                <a:spcPts val="0"/>
              </a:spcAft>
            </a:pPr>
            <a:r>
              <a:rPr lang="zh-CN" kern="1200" dirty="0">
                <a:solidFill>
                  <a:srgbClr val="000000"/>
                </a:solidFill>
                <a:effectLst/>
                <a:latin typeface="Times New Roman"/>
                <a:ea typeface="新細明體"/>
                <a:cs typeface="Times New Roman"/>
              </a:rPr>
              <a:t>弓兵</a:t>
            </a:r>
            <a:endParaRPr lang="en-US" dirty="0">
              <a:effectLst/>
              <a:latin typeface="Times New Roman"/>
              <a:ea typeface="新細明體"/>
              <a:cs typeface="Times New Roman"/>
            </a:endParaRPr>
          </a:p>
        </p:txBody>
      </p:sp>
      <p:sp>
        <p:nvSpPr>
          <p:cNvPr id="17" name="TextBox 9"/>
          <p:cNvSpPr txBox="1"/>
          <p:nvPr/>
        </p:nvSpPr>
        <p:spPr>
          <a:xfrm>
            <a:off x="4040959" y="6107797"/>
            <a:ext cx="719455" cy="369332"/>
          </a:xfrm>
          <a:prstGeom prst="rect">
            <a:avLst/>
          </a:prstGeom>
          <a:solidFill>
            <a:schemeClr val="accent6">
              <a:lumMod val="40000"/>
              <a:lumOff val="60000"/>
            </a:schemeClr>
          </a:solidFill>
        </p:spPr>
        <p:txBody>
          <a:bodyPr wrap="square" rtlCol="0">
            <a:spAutoFit/>
          </a:bodyPr>
          <a:lstStyle/>
          <a:p>
            <a:pPr>
              <a:spcAft>
                <a:spcPts val="0"/>
              </a:spcAft>
            </a:pPr>
            <a:r>
              <a:rPr lang="zh-CN" kern="1200" dirty="0">
                <a:solidFill>
                  <a:srgbClr val="000000"/>
                </a:solidFill>
                <a:effectLst/>
                <a:latin typeface="Times New Roman"/>
                <a:ea typeface="新細明體"/>
                <a:cs typeface="Times New Roman"/>
              </a:rPr>
              <a:t>弩兵</a:t>
            </a:r>
            <a:endParaRPr lang="en-US" dirty="0">
              <a:effectLst/>
              <a:latin typeface="Times New Roman"/>
              <a:ea typeface="新細明體"/>
              <a:cs typeface="Times New Roman"/>
            </a:endParaRPr>
          </a:p>
        </p:txBody>
      </p:sp>
      <p:sp>
        <p:nvSpPr>
          <p:cNvPr id="18" name="TextBox 10"/>
          <p:cNvSpPr txBox="1"/>
          <p:nvPr/>
        </p:nvSpPr>
        <p:spPr>
          <a:xfrm>
            <a:off x="4984150" y="6107797"/>
            <a:ext cx="719455" cy="369332"/>
          </a:xfrm>
          <a:prstGeom prst="rect">
            <a:avLst/>
          </a:prstGeom>
          <a:solidFill>
            <a:schemeClr val="accent6">
              <a:lumMod val="40000"/>
              <a:lumOff val="60000"/>
            </a:schemeClr>
          </a:solidFill>
        </p:spPr>
        <p:txBody>
          <a:bodyPr wrap="square" rtlCol="0">
            <a:spAutoFit/>
          </a:bodyPr>
          <a:lstStyle/>
          <a:p>
            <a:pPr>
              <a:spcAft>
                <a:spcPts val="0"/>
              </a:spcAft>
            </a:pPr>
            <a:r>
              <a:rPr lang="zh-CN" kern="1200">
                <a:solidFill>
                  <a:srgbClr val="000000"/>
                </a:solidFill>
                <a:effectLst/>
                <a:latin typeface="Times New Roman"/>
                <a:ea typeface="新細明體"/>
                <a:cs typeface="Times New Roman"/>
              </a:rPr>
              <a:t>騎兵</a:t>
            </a:r>
            <a:endParaRPr lang="en-US">
              <a:effectLst/>
              <a:latin typeface="Times New Roman"/>
              <a:ea typeface="新細明體"/>
              <a:cs typeface="Times New Roman"/>
            </a:endParaRPr>
          </a:p>
        </p:txBody>
      </p:sp>
      <p:sp>
        <p:nvSpPr>
          <p:cNvPr id="19" name="TextBox 11"/>
          <p:cNvSpPr txBox="1"/>
          <p:nvPr/>
        </p:nvSpPr>
        <p:spPr>
          <a:xfrm>
            <a:off x="5962104" y="6107797"/>
            <a:ext cx="719455" cy="369332"/>
          </a:xfrm>
          <a:prstGeom prst="rect">
            <a:avLst/>
          </a:prstGeom>
          <a:solidFill>
            <a:schemeClr val="accent6">
              <a:lumMod val="40000"/>
              <a:lumOff val="60000"/>
            </a:schemeClr>
          </a:solidFill>
        </p:spPr>
        <p:txBody>
          <a:bodyPr wrap="square" rtlCol="0">
            <a:spAutoFit/>
          </a:bodyPr>
          <a:lstStyle/>
          <a:p>
            <a:pPr>
              <a:spcAft>
                <a:spcPts val="0"/>
              </a:spcAft>
            </a:pPr>
            <a:r>
              <a:rPr lang="zh-CN" kern="1200">
                <a:solidFill>
                  <a:srgbClr val="000000"/>
                </a:solidFill>
                <a:effectLst/>
                <a:latin typeface="Times New Roman"/>
                <a:ea typeface="新細明體"/>
                <a:cs typeface="Times New Roman"/>
              </a:rPr>
              <a:t>車兵</a:t>
            </a:r>
            <a:endParaRPr lang="en-US">
              <a:effectLst/>
              <a:latin typeface="Times New Roman"/>
              <a:ea typeface="新細明體"/>
              <a:cs typeface="Times New Roman"/>
            </a:endParaRPr>
          </a:p>
        </p:txBody>
      </p:sp>
      <p:sp>
        <p:nvSpPr>
          <p:cNvPr id="20" name="TextBox 10"/>
          <p:cNvSpPr txBox="1"/>
          <p:nvPr/>
        </p:nvSpPr>
        <p:spPr>
          <a:xfrm>
            <a:off x="1055639" y="5066244"/>
            <a:ext cx="685800" cy="338554"/>
          </a:xfrm>
          <a:prstGeom prst="rect">
            <a:avLst/>
          </a:prstGeom>
          <a:solidFill>
            <a:schemeClr val="accent6">
              <a:lumMod val="40000"/>
              <a:lumOff val="60000"/>
            </a:schemeClr>
          </a:solidFill>
        </p:spPr>
        <p:txBody>
          <a:bodyPr wrap="square" rtlCol="0" anchor="t">
            <a:spAutoFit/>
          </a:bodyPr>
          <a:lstStyle/>
          <a:p>
            <a:pPr>
              <a:spcAft>
                <a:spcPts val="0"/>
              </a:spcAft>
            </a:pPr>
            <a:r>
              <a:rPr lang="zh-CN" sz="1600" kern="1200">
                <a:solidFill>
                  <a:srgbClr val="FF0000"/>
                </a:solidFill>
                <a:effectLst/>
                <a:latin typeface="Times New Roman"/>
                <a:ea typeface="新細明體"/>
                <a:cs typeface="Times New Roman"/>
              </a:rPr>
              <a:t>騎兵</a:t>
            </a:r>
            <a:endParaRPr lang="en-US" sz="1600">
              <a:effectLst/>
              <a:latin typeface="Times New Roman"/>
              <a:ea typeface="新細明體"/>
              <a:cs typeface="Times New Roman"/>
            </a:endParaRPr>
          </a:p>
        </p:txBody>
      </p:sp>
      <p:sp>
        <p:nvSpPr>
          <p:cNvPr id="21" name="TextBox 9"/>
          <p:cNvSpPr txBox="1"/>
          <p:nvPr/>
        </p:nvSpPr>
        <p:spPr>
          <a:xfrm>
            <a:off x="3585072" y="5085455"/>
            <a:ext cx="719455" cy="338554"/>
          </a:xfrm>
          <a:prstGeom prst="rect">
            <a:avLst/>
          </a:prstGeom>
          <a:solidFill>
            <a:schemeClr val="accent6">
              <a:lumMod val="40000"/>
              <a:lumOff val="60000"/>
            </a:schemeClr>
          </a:solidFill>
        </p:spPr>
        <p:txBody>
          <a:bodyPr wrap="square" rtlCol="0" anchor="t">
            <a:spAutoFit/>
          </a:bodyPr>
          <a:lstStyle/>
          <a:p>
            <a:pPr>
              <a:spcAft>
                <a:spcPts val="0"/>
              </a:spcAft>
            </a:pPr>
            <a:r>
              <a:rPr lang="zh-CN" sz="1600" kern="1200">
                <a:solidFill>
                  <a:srgbClr val="FF0000"/>
                </a:solidFill>
                <a:effectLst/>
                <a:latin typeface="Times New Roman"/>
                <a:ea typeface="新細明體"/>
                <a:cs typeface="Times New Roman"/>
              </a:rPr>
              <a:t>弩兵</a:t>
            </a:r>
            <a:endParaRPr lang="en-US" sz="1600">
              <a:effectLst/>
              <a:latin typeface="Times New Roman"/>
              <a:ea typeface="新細明體"/>
              <a:cs typeface="Times New Roman"/>
            </a:endParaRPr>
          </a:p>
        </p:txBody>
      </p:sp>
      <p:sp>
        <p:nvSpPr>
          <p:cNvPr id="22" name="TextBox 8"/>
          <p:cNvSpPr txBox="1"/>
          <p:nvPr/>
        </p:nvSpPr>
        <p:spPr>
          <a:xfrm>
            <a:off x="7938032" y="5001878"/>
            <a:ext cx="719455" cy="338554"/>
          </a:xfrm>
          <a:prstGeom prst="rect">
            <a:avLst/>
          </a:prstGeom>
          <a:solidFill>
            <a:schemeClr val="accent6">
              <a:lumMod val="40000"/>
              <a:lumOff val="60000"/>
            </a:schemeClr>
          </a:solidFill>
        </p:spPr>
        <p:txBody>
          <a:bodyPr wrap="square" rtlCol="0" anchor="t">
            <a:spAutoFit/>
          </a:bodyPr>
          <a:lstStyle/>
          <a:p>
            <a:pPr>
              <a:spcAft>
                <a:spcPts val="0"/>
              </a:spcAft>
            </a:pPr>
            <a:r>
              <a:rPr lang="zh-CN" sz="1600" kern="1200">
                <a:solidFill>
                  <a:srgbClr val="FF0000"/>
                </a:solidFill>
                <a:effectLst/>
                <a:latin typeface="Times New Roman"/>
                <a:ea typeface="新細明體"/>
                <a:cs typeface="Times New Roman"/>
              </a:rPr>
              <a:t>弓兵</a:t>
            </a:r>
            <a:endParaRPr lang="en-US" sz="1600">
              <a:effectLst/>
              <a:latin typeface="Times New Roman"/>
              <a:ea typeface="新細明體"/>
              <a:cs typeface="Times New Roman"/>
            </a:endParaRPr>
          </a:p>
        </p:txBody>
      </p:sp>
      <p:sp>
        <p:nvSpPr>
          <p:cNvPr id="23" name="TextBox 11"/>
          <p:cNvSpPr txBox="1"/>
          <p:nvPr/>
        </p:nvSpPr>
        <p:spPr>
          <a:xfrm>
            <a:off x="6170666" y="4077934"/>
            <a:ext cx="719455" cy="338554"/>
          </a:xfrm>
          <a:prstGeom prst="rect">
            <a:avLst/>
          </a:prstGeom>
          <a:solidFill>
            <a:schemeClr val="accent6">
              <a:lumMod val="40000"/>
              <a:lumOff val="60000"/>
            </a:schemeClr>
          </a:solidFill>
        </p:spPr>
        <p:txBody>
          <a:bodyPr wrap="square" rtlCol="0" anchor="t">
            <a:spAutoFit/>
          </a:bodyPr>
          <a:lstStyle/>
          <a:p>
            <a:pPr>
              <a:spcAft>
                <a:spcPts val="0"/>
              </a:spcAft>
            </a:pPr>
            <a:r>
              <a:rPr lang="zh-CN" sz="1600" kern="1200">
                <a:solidFill>
                  <a:srgbClr val="FF0000"/>
                </a:solidFill>
                <a:effectLst/>
                <a:latin typeface="Times New Roman"/>
                <a:ea typeface="新細明體"/>
                <a:cs typeface="Times New Roman"/>
              </a:rPr>
              <a:t>車兵</a:t>
            </a:r>
            <a:endParaRPr lang="en-US" sz="1600">
              <a:effectLst/>
              <a:latin typeface="Times New Roman"/>
              <a:ea typeface="新細明體"/>
              <a:cs typeface="Times New Roman"/>
            </a:endParaRPr>
          </a:p>
        </p:txBody>
      </p:sp>
    </p:spTree>
    <p:extLst>
      <p:ext uri="{BB962C8B-B14F-4D97-AF65-F5344CB8AC3E}">
        <p14:creationId xmlns:p14="http://schemas.microsoft.com/office/powerpoint/2010/main" val="12087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1+#ppt_w/2"/>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259</TotalTime>
  <Words>2485</Words>
  <Application>Microsoft Office PowerPoint</Application>
  <PresentationFormat>如螢幕大小 (4:3)</PresentationFormat>
  <Paragraphs>176</Paragraphs>
  <Slides>33</Slides>
  <Notes>2</Notes>
  <HiddenSlides>0</HiddenSlides>
  <MMClips>0</MMClips>
  <ScaleCrop>false</ScaleCrop>
  <HeadingPairs>
    <vt:vector size="4" baseType="variant">
      <vt:variant>
        <vt:lpstr>佈景主題</vt:lpstr>
      </vt:variant>
      <vt:variant>
        <vt:i4>1</vt:i4>
      </vt:variant>
      <vt:variant>
        <vt:lpstr>投影片標題</vt:lpstr>
      </vt:variant>
      <vt:variant>
        <vt:i4>33</vt:i4>
      </vt:variant>
    </vt:vector>
  </HeadingPairs>
  <TitlesOfParts>
    <vt:vector size="34" baseType="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trilink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albert lau</dc:creator>
  <cp:lastModifiedBy>CHU, Chi-fu</cp:lastModifiedBy>
  <cp:revision>52</cp:revision>
  <dcterms:created xsi:type="dcterms:W3CDTF">2017-02-07T17:12:51Z</dcterms:created>
  <dcterms:modified xsi:type="dcterms:W3CDTF">2017-07-03T07:42:12Z</dcterms:modified>
</cp:coreProperties>
</file>