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9" r:id="rId3"/>
    <p:sldId id="260" r:id="rId4"/>
    <p:sldId id="258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83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89" autoAdjust="0"/>
    <p:restoredTop sz="94322" autoAdjust="0"/>
  </p:normalViewPr>
  <p:slideViewPr>
    <p:cSldViewPr snapToGrid="0" snapToObjects="1">
      <p:cViewPr>
        <p:scale>
          <a:sx n="112" d="100"/>
          <a:sy n="112" d="100"/>
        </p:scale>
        <p:origin x="-168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2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46B55-62D9-0F41-BC47-304FAF785C52}" type="datetimeFigureOut">
              <a:rPr kumimoji="1" lang="zh-TW" altLang="en-US" smtClean="0"/>
              <a:t>2017/5/12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6990B-DB6A-C14B-A7FD-024B5123F02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562322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DCEB3-CAC4-AA47-85D1-1DF3EB2F8EB3}" type="datetimeFigureOut">
              <a:rPr kumimoji="1" lang="zh-TW" altLang="en-US" smtClean="0"/>
              <a:t>2017/5/12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1AEF7-A788-AF4F-9728-C9724F65077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75796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1AEF7-A788-AF4F-9728-C9724F650778}" type="slidenum">
              <a:rPr kumimoji="1" lang="zh-TW" altLang="en-US" smtClean="0"/>
              <a:t>11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39779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1AEF7-A788-AF4F-9728-C9724F650778}" type="slidenum">
              <a:rPr kumimoji="1" lang="zh-TW" altLang="en-US" smtClean="0"/>
              <a:t>17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67161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1AEF7-A788-AF4F-9728-C9724F650778}" type="slidenum">
              <a:rPr kumimoji="1" lang="zh-TW" altLang="en-US" smtClean="0"/>
              <a:t>18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70048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1AEF7-A788-AF4F-9728-C9724F650778}" type="slidenum">
              <a:rPr kumimoji="1" lang="zh-TW" altLang="en-US" smtClean="0"/>
              <a:t>23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48991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TW" altLang="en-US" smtClean="0"/>
              <a:t>按一下以編輯母片子標題樣式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A9FA-EB68-3B40-918A-FB3F6C7FF9A3}" type="datetimeFigureOut">
              <a:rPr kumimoji="1" lang="zh-TW" altLang="en-US" smtClean="0"/>
              <a:t>2017/5/12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3B8CB-E1A4-D24D-AF1F-8B9417970AC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00852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A9FA-EB68-3B40-918A-FB3F6C7FF9A3}" type="datetimeFigureOut">
              <a:rPr kumimoji="1" lang="zh-TW" altLang="en-US" smtClean="0"/>
              <a:t>2017/5/12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3B8CB-E1A4-D24D-AF1F-8B9417970AC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23957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A9FA-EB68-3B40-918A-FB3F6C7FF9A3}" type="datetimeFigureOut">
              <a:rPr kumimoji="1" lang="zh-TW" altLang="en-US" smtClean="0"/>
              <a:t>2017/5/12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3B8CB-E1A4-D24D-AF1F-8B9417970AC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718212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A9FA-EB68-3B40-918A-FB3F6C7FF9A3}" type="datetimeFigureOut">
              <a:rPr kumimoji="1" lang="zh-TW" altLang="en-US" smtClean="0"/>
              <a:t>2017/5/12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3B8CB-E1A4-D24D-AF1F-8B9417970AC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92891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A9FA-EB68-3B40-918A-FB3F6C7FF9A3}" type="datetimeFigureOut">
              <a:rPr kumimoji="1" lang="zh-TW" altLang="en-US" smtClean="0"/>
              <a:t>2017/5/12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3B8CB-E1A4-D24D-AF1F-8B9417970AC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669166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A9FA-EB68-3B40-918A-FB3F6C7FF9A3}" type="datetimeFigureOut">
              <a:rPr kumimoji="1" lang="zh-TW" altLang="en-US" smtClean="0"/>
              <a:t>2017/5/12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3B8CB-E1A4-D24D-AF1F-8B9417970AC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95418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A9FA-EB68-3B40-918A-FB3F6C7FF9A3}" type="datetimeFigureOut">
              <a:rPr kumimoji="1" lang="zh-TW" altLang="en-US" smtClean="0"/>
              <a:t>2017/5/12</a:t>
            </a:fld>
            <a:endParaRPr kumimoji="1"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3B8CB-E1A4-D24D-AF1F-8B9417970AC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62678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A9FA-EB68-3B40-918A-FB3F6C7FF9A3}" type="datetimeFigureOut">
              <a:rPr kumimoji="1" lang="zh-TW" altLang="en-US" smtClean="0"/>
              <a:t>2017/5/12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3B8CB-E1A4-D24D-AF1F-8B9417970AC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87981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A9FA-EB68-3B40-918A-FB3F6C7FF9A3}" type="datetimeFigureOut">
              <a:rPr kumimoji="1" lang="zh-TW" altLang="en-US" smtClean="0"/>
              <a:t>2017/5/12</a:t>
            </a:fld>
            <a:endParaRPr kumimoji="1"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3B8CB-E1A4-D24D-AF1F-8B9417970AC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51027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A9FA-EB68-3B40-918A-FB3F6C7FF9A3}" type="datetimeFigureOut">
              <a:rPr kumimoji="1" lang="zh-TW" altLang="en-US" smtClean="0"/>
              <a:t>2017/5/12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3B8CB-E1A4-D24D-AF1F-8B9417970AC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609011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A9FA-EB68-3B40-918A-FB3F6C7FF9A3}" type="datetimeFigureOut">
              <a:rPr kumimoji="1" lang="zh-TW" altLang="en-US" smtClean="0"/>
              <a:t>2017/5/12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3B8CB-E1A4-D24D-AF1F-8B9417970AC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85446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DA9FA-EB68-3B40-918A-FB3F6C7FF9A3}" type="datetimeFigureOut">
              <a:rPr kumimoji="1" lang="zh-TW" altLang="en-US" smtClean="0"/>
              <a:t>2017/5/12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3B8CB-E1A4-D24D-AF1F-8B9417970AC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67343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/>
          <p:cNvSpPr txBox="1"/>
          <p:nvPr/>
        </p:nvSpPr>
        <p:spPr>
          <a:xfrm>
            <a:off x="543090" y="1273423"/>
            <a:ext cx="8082261" cy="646331"/>
          </a:xfrm>
          <a:prstGeom prst="rect">
            <a:avLst/>
          </a:prstGeom>
          <a:gradFill flip="none" rotWithShape="1">
            <a:gsLst>
              <a:gs pos="47000">
                <a:schemeClr val="accent5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en-US" sz="3600" b="1" dirty="0">
                <a:solidFill>
                  <a:srgbClr val="FF0000"/>
                </a:solidFill>
                <a:latin typeface="BiauKai"/>
                <a:ea typeface="BiauKai"/>
                <a:cs typeface="BiauKai"/>
              </a:rPr>
              <a:t>赤壁之</a:t>
            </a:r>
            <a:r>
              <a:rPr lang="zh-CN" sz="3600" b="1" kern="1200" dirty="0" smtClean="0">
                <a:solidFill>
                  <a:srgbClr val="FF0000"/>
                </a:solidFill>
                <a:effectLst/>
                <a:latin typeface="BiauKai"/>
                <a:ea typeface="BiauKai"/>
                <a:cs typeface="BiauKai"/>
              </a:rPr>
              <a:t>戰</a:t>
            </a:r>
            <a:r>
              <a:rPr lang="zh-CN" sz="2400" b="1" kern="1200" dirty="0" smtClean="0">
                <a:solidFill>
                  <a:srgbClr val="000000"/>
                </a:solidFill>
                <a:effectLst/>
                <a:latin typeface="Times New Roman"/>
                <a:ea typeface="Microsoft YaHei"/>
              </a:rPr>
              <a:t>：</a:t>
            </a:r>
            <a:r>
              <a:rPr lang="zh-CN" altLang="en-US" sz="2400" b="1" dirty="0" smtClean="0">
                <a:solidFill>
                  <a:srgbClr val="548DD4"/>
                </a:solidFill>
                <a:latin typeface="+mn-ea"/>
              </a:rPr>
              <a:t>水</a:t>
            </a:r>
            <a:r>
              <a:rPr lang="zh-CN" sz="2400" b="1" kern="1200" dirty="0" smtClean="0">
                <a:solidFill>
                  <a:srgbClr val="548DD4"/>
                </a:solidFill>
                <a:effectLst/>
                <a:latin typeface="+mn-ea"/>
              </a:rPr>
              <a:t>戰</a:t>
            </a:r>
            <a:endParaRPr lang="en-US" sz="1200" dirty="0">
              <a:effectLst/>
              <a:latin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17944" y="2008063"/>
            <a:ext cx="8119980" cy="40333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TW" altLang="zh-TW" dirty="0" smtClean="0">
                <a:solidFill>
                  <a:schemeClr val="tx1"/>
                </a:solidFill>
                <a:latin typeface="Times New Roman"/>
                <a:cs typeface="Times New Roman"/>
              </a:rPr>
              <a:t>赤壁之戰發生於漢獻</a:t>
            </a:r>
            <a:r>
              <a:rPr lang="zh-TW" altLang="zh-TW" dirty="0">
                <a:solidFill>
                  <a:schemeClr val="tx1"/>
                </a:solidFill>
                <a:latin typeface="Times New Roman"/>
                <a:cs typeface="Times New Roman"/>
              </a:rPr>
              <a:t>帝建安十三年（公元</a:t>
            </a:r>
            <a:r>
              <a:rPr lang="en-US" altLang="zh-TW" dirty="0">
                <a:solidFill>
                  <a:schemeClr val="tx1"/>
                </a:solidFill>
                <a:latin typeface="Times New Roman"/>
                <a:cs typeface="Times New Roman"/>
              </a:rPr>
              <a:t>208</a:t>
            </a:r>
            <a:r>
              <a:rPr lang="zh-TW" altLang="zh-TW" dirty="0">
                <a:solidFill>
                  <a:schemeClr val="tx1"/>
                </a:solidFill>
                <a:latin typeface="Times New Roman"/>
                <a:cs typeface="Times New Roman"/>
              </a:rPr>
              <a:t>年）十二月，乃控制北方的漢丞相曹操發動，意圖消滅南方主要對手、統一天下的戰役。結果曹操於赤壁、烏林遭孫權、劉備聯軍擊敗北還，僅留兵駐守江北重鎮江陵、襄陽。</a:t>
            </a:r>
            <a:endParaRPr lang="zh-HK" altLang="zh-TW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en-US" altLang="zh-TW" dirty="0">
                <a:solidFill>
                  <a:schemeClr val="tx1"/>
                </a:solidFill>
                <a:latin typeface="Times New Roman"/>
                <a:cs typeface="Times New Roman"/>
              </a:rPr>
              <a:t> </a:t>
            </a:r>
            <a:endParaRPr lang="zh-HK" altLang="zh-TW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zh-TW" altLang="zh-TW" dirty="0">
                <a:solidFill>
                  <a:schemeClr val="tx1"/>
                </a:solidFill>
                <a:latin typeface="Times New Roman"/>
                <a:cs typeface="Times New Roman"/>
              </a:rPr>
              <a:t>建安十二年（</a:t>
            </a:r>
            <a:r>
              <a:rPr lang="en-US" altLang="zh-TW" dirty="0">
                <a:solidFill>
                  <a:schemeClr val="tx1"/>
                </a:solidFill>
                <a:latin typeface="Times New Roman"/>
                <a:cs typeface="Times New Roman"/>
              </a:rPr>
              <a:t>207</a:t>
            </a:r>
            <a:r>
              <a:rPr lang="zh-TW" altLang="zh-TW" dirty="0">
                <a:solidFill>
                  <a:schemeClr val="tx1"/>
                </a:solidFill>
                <a:latin typeface="Times New Roman"/>
                <a:cs typeface="Times New Roman"/>
              </a:rPr>
              <a:t>年）十一月，曹操消滅河北袁氏的殘餘勢力，並平定烏桓，自始北方大致統一。翌年（</a:t>
            </a:r>
            <a:r>
              <a:rPr lang="en-US" altLang="zh-TW" dirty="0">
                <a:solidFill>
                  <a:schemeClr val="tx1"/>
                </a:solidFill>
                <a:latin typeface="Times New Roman"/>
                <a:cs typeface="Times New Roman"/>
              </a:rPr>
              <a:t>208</a:t>
            </a:r>
            <a:r>
              <a:rPr lang="zh-TW" altLang="zh-TW" dirty="0">
                <a:solidFill>
                  <a:schemeClr val="tx1"/>
                </a:solidFill>
                <a:latin typeface="Times New Roman"/>
                <a:cs typeface="Times New Roman"/>
              </a:rPr>
              <a:t>年）七月，曹操率大軍南下荊州，進攻荊州牧劉表。八月，劉表逝世，孫權屬下魯肅建議應以弔唁劉表為名，乘機與劉備商討結盟事宜，共同對抗曹操。</a:t>
            </a:r>
            <a:endParaRPr lang="zh-HK" altLang="zh-TW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12" name="圖片 11" descr="top bar.jpg"/>
          <p:cNvPicPr>
            <a:picLocks noChangeAspect="1"/>
          </p:cNvPicPr>
          <p:nvPr/>
        </p:nvPicPr>
        <p:blipFill>
          <a:blip r:embed="rId2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63930" y="2246203"/>
            <a:ext cx="22044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smtClean="0">
                <a:solidFill>
                  <a:schemeClr val="accent6">
                    <a:lumMod val="75000"/>
                  </a:schemeClr>
                </a:solidFill>
                <a:latin typeface="BiauKai"/>
                <a:ea typeface="BiauKai"/>
                <a:cs typeface="BiauKai"/>
              </a:rPr>
              <a:t>I.</a:t>
            </a:r>
            <a:r>
              <a:rPr lang="zh-TW" altLang="en-US" sz="2400" b="1" smtClean="0">
                <a:solidFill>
                  <a:schemeClr val="accent6">
                    <a:lumMod val="75000"/>
                  </a:schemeClr>
                </a:solidFill>
                <a:latin typeface="BiauKai"/>
                <a:ea typeface="BiauKai"/>
                <a:cs typeface="BiauKai"/>
              </a:rPr>
              <a:t>赤壁之戰</a:t>
            </a:r>
            <a:r>
              <a:rPr lang="zh-TW" altLang="en-US" sz="2400" b="1" smtClean="0">
                <a:solidFill>
                  <a:schemeClr val="accent6">
                    <a:lumMod val="75000"/>
                  </a:schemeClr>
                </a:solidFill>
                <a:latin typeface="BiauKai"/>
                <a:ea typeface="BiauKai"/>
                <a:cs typeface="BiauKai"/>
              </a:rPr>
              <a:t>背景</a:t>
            </a:r>
            <a:endParaRPr lang="en-US" altLang="zh-TW" sz="2400" dirty="0">
              <a:solidFill>
                <a:schemeClr val="accent6">
                  <a:lumMod val="75000"/>
                </a:schemeClr>
              </a:solidFill>
              <a:latin typeface="BiauKai"/>
              <a:ea typeface="BiauKai"/>
              <a:cs typeface="BiauKai"/>
            </a:endParaRPr>
          </a:p>
        </p:txBody>
      </p:sp>
    </p:spTree>
    <p:extLst>
      <p:ext uri="{BB962C8B-B14F-4D97-AF65-F5344CB8AC3E}">
        <p14:creationId xmlns:p14="http://schemas.microsoft.com/office/powerpoint/2010/main" val="426922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top bar.jpg"/>
          <p:cNvPicPr>
            <a:picLocks noChangeAspect="1"/>
          </p:cNvPicPr>
          <p:nvPr/>
        </p:nvPicPr>
        <p:blipFill>
          <a:blip r:embed="rId2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pic>
        <p:nvPicPr>
          <p:cNvPr id="9" name="圖片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03" y="1710829"/>
            <a:ext cx="4276933" cy="4027323"/>
          </a:xfrm>
          <a:prstGeom prst="rect">
            <a:avLst/>
          </a:prstGeom>
          <a:noFill/>
          <a:ln w="38100" cmpd="sng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sp>
        <p:nvSpPr>
          <p:cNvPr id="10" name="TextBox 24"/>
          <p:cNvSpPr txBox="1"/>
          <p:nvPr/>
        </p:nvSpPr>
        <p:spPr>
          <a:xfrm>
            <a:off x="5273027" y="1710829"/>
            <a:ext cx="96377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虎豹騎</a:t>
            </a:r>
            <a:endParaRPr lang="zh-HK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12" name="TextBox 23"/>
          <p:cNvSpPr txBox="1"/>
          <p:nvPr/>
        </p:nvSpPr>
        <p:spPr>
          <a:xfrm>
            <a:off x="5273027" y="2240324"/>
            <a:ext cx="3333758" cy="1477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虎豹騎是曹操最為精銳的騎兵，類似皇帝的禁衛軍，而掌管這支軍隊的必須是曹氏親族，如曹純、曹休、曹真等等。</a:t>
            </a:r>
            <a:endParaRPr lang="zh-HK" dirty="0">
              <a:effectLst/>
              <a:latin typeface="Times New Roman"/>
              <a:ea typeface="新細明體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因為是精銳部隊，估計有披甲。</a:t>
            </a:r>
            <a:endParaRPr lang="zh-HK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5273027" y="4462345"/>
            <a:ext cx="3333758" cy="12758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TW" b="1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想一想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：看過上面的資料，你認為曹操軍事上的優勢在哪一方面？試</a:t>
            </a:r>
            <a:r>
              <a:rPr lang="zh-TW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評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估他在南方戰事戰勝的機會。</a:t>
            </a:r>
            <a:endParaRPr lang="zh-HK" dirty="0">
              <a:effectLst/>
              <a:latin typeface="Times New Roman"/>
              <a:ea typeface="新細明體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7992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top bar.jpg"/>
          <p:cNvPicPr>
            <a:picLocks noChangeAspect="1"/>
          </p:cNvPicPr>
          <p:nvPr/>
        </p:nvPicPr>
        <p:blipFill>
          <a:blip r:embed="rId3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sp>
        <p:nvSpPr>
          <p:cNvPr id="7" name="TextBox 3"/>
          <p:cNvSpPr txBox="1"/>
          <p:nvPr/>
        </p:nvSpPr>
        <p:spPr>
          <a:xfrm>
            <a:off x="434111" y="1307632"/>
            <a:ext cx="2694155" cy="461665"/>
          </a:xfrm>
          <a:prstGeom prst="rect">
            <a:avLst/>
          </a:prstGeom>
          <a:gradFill flip="none" rotWithShape="1">
            <a:gsLst>
              <a:gs pos="48000">
                <a:schemeClr val="accent6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kern="1200" dirty="0">
                <a:solidFill>
                  <a:srgbClr val="984806"/>
                </a:solidFill>
                <a:effectLst/>
                <a:latin typeface="BiauKai"/>
                <a:ea typeface="新細明體"/>
                <a:cs typeface="Times New Roman"/>
              </a:rPr>
              <a:t>B</a:t>
            </a:r>
            <a:r>
              <a:rPr lang="en-US" sz="2400" b="1" kern="1200" dirty="0" smtClean="0">
                <a:solidFill>
                  <a:srgbClr val="984806"/>
                </a:solidFill>
                <a:effectLst/>
                <a:latin typeface="BiauKai"/>
                <a:ea typeface="新細明體"/>
                <a:cs typeface="Times New Roman"/>
              </a:rPr>
              <a:t>. </a:t>
            </a:r>
            <a:r>
              <a:rPr lang="zh-TW" altLang="en-US" sz="2400" b="1" dirty="0" smtClean="0">
                <a:solidFill>
                  <a:srgbClr val="984806"/>
                </a:solidFill>
                <a:latin typeface="Times New Roman"/>
                <a:ea typeface="BiauKai"/>
                <a:cs typeface="Times New Roman"/>
              </a:rPr>
              <a:t>孫權的軍隊</a:t>
            </a:r>
            <a:endParaRPr lang="zh-HK" sz="24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11" name="TextBox 2"/>
          <p:cNvSpPr txBox="1"/>
          <p:nvPr/>
        </p:nvSpPr>
        <p:spPr>
          <a:xfrm>
            <a:off x="434111" y="1942174"/>
            <a:ext cx="5763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zh-CN" kern="120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孫權的軍船：以長江為天險，孫權非常注重軍船的建造。</a:t>
            </a:r>
            <a:endParaRPr lang="zh-HK">
              <a:effectLst/>
              <a:latin typeface="Times New Roman"/>
              <a:ea typeface="新細明體"/>
              <a:cs typeface="Times New Roman"/>
            </a:endParaRPr>
          </a:p>
        </p:txBody>
      </p:sp>
      <p:pic>
        <p:nvPicPr>
          <p:cNvPr id="12" name="Picture 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110" y="2467903"/>
            <a:ext cx="5706867" cy="3822213"/>
          </a:xfrm>
          <a:prstGeom prst="rect">
            <a:avLst/>
          </a:prstGeom>
          <a:noFill/>
          <a:ln w="38100" cmpd="sng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0"/>
          <p:cNvSpPr txBox="1"/>
          <p:nvPr/>
        </p:nvSpPr>
        <p:spPr>
          <a:xfrm>
            <a:off x="3322515" y="6364863"/>
            <a:ext cx="2908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zh-CN" sz="14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仿畫自</a:t>
            </a:r>
            <a:r>
              <a:rPr lang="zh-HK" sz="14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《</a:t>
            </a:r>
            <a:r>
              <a:rPr lang="zh-CN" sz="14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圖說中國武器集成</a:t>
            </a:r>
            <a:r>
              <a:rPr lang="zh-HK" sz="14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》</a:t>
            </a:r>
            <a:r>
              <a:rPr lang="zh-CN" sz="14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頁</a:t>
            </a:r>
            <a:r>
              <a:rPr lang="en-US" sz="14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31</a:t>
            </a:r>
            <a:r>
              <a:rPr lang="zh-CN" sz="14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。</a:t>
            </a:r>
            <a:endParaRPr lang="zh-HK" sz="14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14" name="TextBox 7"/>
          <p:cNvSpPr txBox="1"/>
          <p:nvPr/>
        </p:nvSpPr>
        <p:spPr>
          <a:xfrm>
            <a:off x="6429575" y="4535789"/>
            <a:ext cx="2290605" cy="175432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zh-CN" kern="1200" dirty="0">
                <a:solidFill>
                  <a:srgbClr val="FF0000"/>
                </a:solidFill>
                <a:effectLst/>
                <a:latin typeface="Times New Roman"/>
                <a:ea typeface="新細明體"/>
                <a:cs typeface="Times New Roman"/>
              </a:rPr>
              <a:t>艨衝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：後漢時代的大型兵船，因其體積巨大，作戰的時候，足可將敵方較小型的兵船攔腰撞毀。艨衝可作指揮艦。</a:t>
            </a:r>
            <a:endParaRPr lang="zh-HK" dirty="0">
              <a:effectLst/>
              <a:latin typeface="Times New Roman"/>
              <a:ea typeface="新細明體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8915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top bar.jpg"/>
          <p:cNvPicPr>
            <a:picLocks noChangeAspect="1"/>
          </p:cNvPicPr>
          <p:nvPr/>
        </p:nvPicPr>
        <p:blipFill>
          <a:blip r:embed="rId2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pic>
        <p:nvPicPr>
          <p:cNvPr id="11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630" y="1456262"/>
            <a:ext cx="4203462" cy="4417974"/>
          </a:xfrm>
          <a:prstGeom prst="rect">
            <a:avLst/>
          </a:prstGeom>
          <a:noFill/>
          <a:ln w="38100" cmpd="sng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0"/>
          <p:cNvSpPr txBox="1"/>
          <p:nvPr/>
        </p:nvSpPr>
        <p:spPr>
          <a:xfrm>
            <a:off x="2041142" y="5974419"/>
            <a:ext cx="3046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zh-CN" sz="14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仿畫自</a:t>
            </a:r>
            <a:r>
              <a:rPr lang="zh-HK" sz="14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《</a:t>
            </a:r>
            <a:r>
              <a:rPr lang="zh-CN" sz="14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圖說中國武器集成</a:t>
            </a:r>
            <a:r>
              <a:rPr lang="zh-HK" sz="14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》</a:t>
            </a:r>
            <a:r>
              <a:rPr lang="zh-CN" sz="14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頁</a:t>
            </a:r>
            <a:r>
              <a:rPr lang="en-US" sz="14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31</a:t>
            </a:r>
            <a:r>
              <a:rPr lang="zh-CN" sz="14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。</a:t>
            </a:r>
            <a:endParaRPr lang="zh-HK" sz="14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13" name="TextBox 9"/>
          <p:cNvSpPr txBox="1"/>
          <p:nvPr/>
        </p:nvSpPr>
        <p:spPr>
          <a:xfrm>
            <a:off x="4639791" y="2783757"/>
            <a:ext cx="342269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艨衝的設計，重視保護船內的兵丁。船艙的小孔和甲板兩側的高板牆，均可使在攻擊敵人時得到良好的保護。</a:t>
            </a:r>
            <a:endParaRPr lang="zh-HK" dirty="0">
              <a:effectLst/>
              <a:latin typeface="Times New Roman"/>
              <a:ea typeface="新細明體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2438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top bar.jpg"/>
          <p:cNvPicPr>
            <a:picLocks noChangeAspect="1"/>
          </p:cNvPicPr>
          <p:nvPr/>
        </p:nvPicPr>
        <p:blipFill>
          <a:blip r:embed="rId2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pic>
        <p:nvPicPr>
          <p:cNvPr id="13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427" y="1492374"/>
            <a:ext cx="6207015" cy="4237898"/>
          </a:xfrm>
          <a:prstGeom prst="rect">
            <a:avLst/>
          </a:prstGeom>
          <a:noFill/>
          <a:ln w="38100" cmpd="sng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文字方塊 13"/>
          <p:cNvSpPr txBox="1"/>
          <p:nvPr/>
        </p:nvSpPr>
        <p:spPr>
          <a:xfrm>
            <a:off x="2606643" y="5908257"/>
            <a:ext cx="3296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TW" sz="1400" dirty="0"/>
              <a:t>仿畫自</a:t>
            </a:r>
            <a:r>
              <a:rPr lang="zh-HK" altLang="zh-TW" sz="1400" dirty="0"/>
              <a:t>《</a:t>
            </a:r>
            <a:r>
              <a:rPr lang="zh-CN" altLang="zh-TW" sz="1400" dirty="0"/>
              <a:t>圖說中國武器集成</a:t>
            </a:r>
            <a:r>
              <a:rPr lang="zh-HK" altLang="zh-TW" sz="1400" dirty="0"/>
              <a:t>》</a:t>
            </a:r>
            <a:r>
              <a:rPr lang="zh-CN" altLang="zh-TW" sz="1400" dirty="0"/>
              <a:t>頁</a:t>
            </a:r>
            <a:r>
              <a:rPr lang="en-US" altLang="zh-TW" sz="1400" dirty="0"/>
              <a:t>30-31</a:t>
            </a:r>
            <a:r>
              <a:rPr lang="zh-CN" altLang="zh-TW" sz="1400" dirty="0"/>
              <a:t>。</a:t>
            </a:r>
            <a:endParaRPr lang="zh-HK" altLang="zh-TW" sz="1400" dirty="0"/>
          </a:p>
          <a:p>
            <a:endParaRPr kumimoji="1" lang="zh-TW" altLang="en-US" sz="1400" dirty="0"/>
          </a:p>
        </p:txBody>
      </p:sp>
      <p:sp>
        <p:nvSpPr>
          <p:cNvPr id="15" name="TextBox 1"/>
          <p:cNvSpPr txBox="1"/>
          <p:nvPr/>
        </p:nvSpPr>
        <p:spPr>
          <a:xfrm>
            <a:off x="6100724" y="4118599"/>
            <a:ext cx="2596778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zh-CN" kern="1200" dirty="0">
                <a:solidFill>
                  <a:srgbClr val="FF0000"/>
                </a:solidFill>
                <a:effectLst/>
                <a:latin typeface="Times New Roman"/>
                <a:ea typeface="新細明體"/>
                <a:cs typeface="Times New Roman"/>
              </a:rPr>
              <a:t>走舸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：這時快速的運兵船，作用是將士兵迅速地運到對岸搶灘，有點像現代的登陸艇。</a:t>
            </a:r>
            <a:endParaRPr lang="zh-HK" dirty="0">
              <a:effectLst/>
              <a:latin typeface="Times New Roman"/>
              <a:ea typeface="新細明體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0894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top bar.jpg"/>
          <p:cNvPicPr>
            <a:picLocks noChangeAspect="1"/>
          </p:cNvPicPr>
          <p:nvPr/>
        </p:nvPicPr>
        <p:blipFill>
          <a:blip r:embed="rId2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sp>
        <p:nvSpPr>
          <p:cNvPr id="8" name="TextBox 4"/>
          <p:cNvSpPr txBox="1"/>
          <p:nvPr/>
        </p:nvSpPr>
        <p:spPr>
          <a:xfrm>
            <a:off x="512657" y="1340473"/>
            <a:ext cx="6801409" cy="4626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kern="1200" dirty="0">
                <a:solidFill>
                  <a:srgbClr val="FF0000"/>
                </a:solidFill>
                <a:effectLst/>
                <a:latin typeface="Times New Roman"/>
                <a:ea typeface="新細明體"/>
                <a:cs typeface="Times New Roman"/>
              </a:rPr>
              <a:t>遊艇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：作用跟走舸相同，只是體積較小，對士兵的保護不及走舸。</a:t>
            </a:r>
            <a:endParaRPr lang="zh-HK" dirty="0">
              <a:effectLst/>
              <a:latin typeface="Times New Roman"/>
              <a:ea typeface="新細明體"/>
              <a:cs typeface="Times New Roman"/>
            </a:endParaRPr>
          </a:p>
        </p:txBody>
      </p:sp>
      <p:pic>
        <p:nvPicPr>
          <p:cNvPr id="10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731" y="1944482"/>
            <a:ext cx="5084389" cy="3377912"/>
          </a:xfrm>
          <a:prstGeom prst="rect">
            <a:avLst/>
          </a:prstGeom>
          <a:noFill/>
          <a:ln w="38100" cmpd="sng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/>
          <p:cNvSpPr txBox="1"/>
          <p:nvPr/>
        </p:nvSpPr>
        <p:spPr>
          <a:xfrm>
            <a:off x="5697775" y="4867052"/>
            <a:ext cx="2410066" cy="72158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4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仿畫自</a:t>
            </a:r>
            <a:r>
              <a:rPr lang="zh-HK" sz="14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《</a:t>
            </a:r>
            <a:r>
              <a:rPr lang="zh-CN" sz="14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圖說中國武器集成</a:t>
            </a:r>
            <a:r>
              <a:rPr lang="zh-HK" sz="14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》</a:t>
            </a:r>
            <a:r>
              <a:rPr lang="zh-CN" sz="14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頁</a:t>
            </a:r>
            <a:r>
              <a:rPr lang="en-US" sz="14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30-31</a:t>
            </a:r>
            <a:r>
              <a:rPr lang="zh-CN" sz="14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。</a:t>
            </a:r>
            <a:endParaRPr lang="zh-HK" sz="14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12" name="TextBox 4"/>
          <p:cNvSpPr txBox="1"/>
          <p:nvPr/>
        </p:nvSpPr>
        <p:spPr>
          <a:xfrm>
            <a:off x="512657" y="5503251"/>
            <a:ext cx="8048769" cy="102871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b="1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考考你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：</a:t>
            </a:r>
            <a:endParaRPr lang="zh-HK" dirty="0">
              <a:effectLst/>
              <a:latin typeface="Times New Roman"/>
              <a:ea typeface="新細明體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曹操、孫權的軍事實力各有什麼特點？兩者相比，估計誰在赤壁一戰取勝的機會較大？為什麼</a:t>
            </a:r>
            <a:r>
              <a:rPr lang="en-US" kern="1200" dirty="0">
                <a:solidFill>
                  <a:srgbClr val="000000"/>
                </a:solidFill>
                <a:effectLst/>
                <a:latin typeface="新細明體"/>
                <a:ea typeface="新細明體"/>
                <a:cs typeface="Times New Roman"/>
              </a:rPr>
              <a:t>?</a:t>
            </a:r>
            <a:endParaRPr lang="zh-HK" dirty="0">
              <a:effectLst/>
              <a:latin typeface="Times New Roman"/>
              <a:ea typeface="新細明體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6968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top bar.jpg"/>
          <p:cNvPicPr>
            <a:picLocks noChangeAspect="1"/>
          </p:cNvPicPr>
          <p:nvPr/>
        </p:nvPicPr>
        <p:blipFill>
          <a:blip r:embed="rId2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pic>
        <p:nvPicPr>
          <p:cNvPr id="11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5804" y="1482360"/>
            <a:ext cx="6569883" cy="4764866"/>
          </a:xfrm>
          <a:prstGeom prst="rect">
            <a:avLst/>
          </a:prstGeom>
          <a:noFill/>
          <a:ln w="38100" cmpd="sng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文字方塊 11"/>
          <p:cNvSpPr txBox="1"/>
          <p:nvPr/>
        </p:nvSpPr>
        <p:spPr>
          <a:xfrm>
            <a:off x="1428792" y="1632994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TW" dirty="0"/>
              <a:t>船艦戰</a:t>
            </a:r>
            <a:endParaRPr lang="zh-HK" altLang="zh-TW" dirty="0"/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2876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top bar.jpg"/>
          <p:cNvPicPr>
            <a:picLocks noChangeAspect="1"/>
          </p:cNvPicPr>
          <p:nvPr/>
        </p:nvPicPr>
        <p:blipFill>
          <a:blip r:embed="rId2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cxnSp>
        <p:nvCxnSpPr>
          <p:cNvPr id="24" name="Straight Arrow Connector 21"/>
          <p:cNvCxnSpPr/>
          <p:nvPr/>
        </p:nvCxnSpPr>
        <p:spPr>
          <a:xfrm>
            <a:off x="5382820" y="7601824"/>
            <a:ext cx="810493" cy="0"/>
          </a:xfrm>
          <a:prstGeom prst="straightConnector1">
            <a:avLst/>
          </a:prstGeom>
          <a:ln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11"/>
          <p:cNvSpPr txBox="1"/>
          <p:nvPr/>
        </p:nvSpPr>
        <p:spPr>
          <a:xfrm>
            <a:off x="997654" y="1280352"/>
            <a:ext cx="7076166" cy="2154726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kern="1200" dirty="0">
                <a:solidFill>
                  <a:srgbClr val="000000"/>
                </a:solidFill>
                <a:effectLst/>
                <a:ea typeface="新細明體"/>
                <a:cs typeface="Times New Roman"/>
              </a:rPr>
              <a:t>這個時代的船艦戰，主要是兩船相遇，然後讓士兵進行埋身搏鬥。換句話說，船艦戰是針對敵艦士兵，而非敵艦。</a:t>
            </a:r>
            <a:endParaRPr lang="zh-HK" dirty="0">
              <a:effectLst/>
              <a:latin typeface="Times New Roman"/>
              <a:ea typeface="新細明體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zh-CN" kern="1200" dirty="0">
                <a:solidFill>
                  <a:srgbClr val="000000"/>
                </a:solidFill>
                <a:effectLst/>
                <a:ea typeface="新細明體"/>
                <a:cs typeface="Times New Roman"/>
              </a:rPr>
              <a:t>摧毀敵艦有兩個辦法：</a:t>
            </a:r>
            <a:endParaRPr lang="zh-HK" dirty="0">
              <a:effectLst/>
              <a:latin typeface="Times New Roman"/>
              <a:ea typeface="新細明體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zh-CN" kern="1200" dirty="0">
                <a:solidFill>
                  <a:srgbClr val="000000"/>
                </a:solidFill>
                <a:effectLst/>
                <a:ea typeface="新細明體"/>
                <a:cs typeface="Times New Roman"/>
              </a:rPr>
              <a:t>一是利用體型較大的船艦，將敵艦撞毀。</a:t>
            </a:r>
            <a:endParaRPr lang="zh-HK" dirty="0">
              <a:effectLst/>
              <a:latin typeface="Times New Roman"/>
              <a:ea typeface="新細明體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zh-CN" kern="1200" dirty="0">
                <a:solidFill>
                  <a:srgbClr val="000000"/>
                </a:solidFill>
                <a:effectLst/>
                <a:ea typeface="新細明體"/>
                <a:cs typeface="Times New Roman"/>
              </a:rPr>
              <a:t>二是火攻，將滿佈柴薪的小艇，點燃起來，推往敵艦停泊處</a:t>
            </a:r>
            <a:endParaRPr lang="zh-HK" dirty="0">
              <a:effectLst/>
              <a:latin typeface="Times New Roman"/>
              <a:ea typeface="新細明體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zh-CN" kern="1200" dirty="0">
                <a:solidFill>
                  <a:srgbClr val="000000"/>
                </a:solidFill>
                <a:effectLst/>
                <a:ea typeface="新細明體"/>
                <a:cs typeface="Times New Roman"/>
              </a:rPr>
              <a:t>這正是孫劉聯軍在赤壁的致勝之術。</a:t>
            </a:r>
            <a:endParaRPr lang="zh-HK" dirty="0">
              <a:effectLst/>
              <a:latin typeface="Times New Roman"/>
              <a:ea typeface="新細明體"/>
              <a:cs typeface="Times New Roman"/>
            </a:endParaRPr>
          </a:p>
        </p:txBody>
      </p:sp>
      <p:cxnSp>
        <p:nvCxnSpPr>
          <p:cNvPr id="44" name="Curved Connector 12"/>
          <p:cNvCxnSpPr/>
          <p:nvPr/>
        </p:nvCxnSpPr>
        <p:spPr>
          <a:xfrm>
            <a:off x="2030393" y="2683339"/>
            <a:ext cx="2275322" cy="1250330"/>
          </a:xfrm>
          <a:prstGeom prst="curvedConnector3">
            <a:avLst>
              <a:gd name="adj1" fmla="val 50000"/>
            </a:avLst>
          </a:prstGeom>
          <a:ln w="38100" cmpd="sng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13"/>
          <p:cNvSpPr txBox="1"/>
          <p:nvPr/>
        </p:nvSpPr>
        <p:spPr>
          <a:xfrm>
            <a:off x="1102040" y="5353081"/>
            <a:ext cx="3203675" cy="9742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當然，也可使用較大體積的船艦進行火攻。赤壁之戰中，孫吳便是利用艨艟進行火攻。</a:t>
            </a:r>
            <a:endParaRPr lang="zh-HK" dirty="0">
              <a:effectLst/>
              <a:latin typeface="Times New Roman"/>
              <a:ea typeface="新細明體"/>
              <a:cs typeface="Times New Roman"/>
            </a:endParaRPr>
          </a:p>
        </p:txBody>
      </p:sp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8486" y="3184307"/>
            <a:ext cx="3768108" cy="3142316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64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top bar.jpg"/>
          <p:cNvPicPr>
            <a:picLocks noChangeAspect="1"/>
          </p:cNvPicPr>
          <p:nvPr/>
        </p:nvPicPr>
        <p:blipFill>
          <a:blip r:embed="rId3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32628" y="1178709"/>
            <a:ext cx="379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 smtClean="0">
                <a:solidFill>
                  <a:schemeClr val="accent6">
                    <a:lumMod val="75000"/>
                  </a:schemeClr>
                </a:solidFill>
                <a:latin typeface="BiauKai"/>
                <a:ea typeface="BiauKai"/>
                <a:cs typeface="BiauKai"/>
              </a:rPr>
              <a:t>IV.</a:t>
            </a:r>
            <a:r>
              <a:rPr lang="en-US" altLang="zh-TW" sz="2400" b="1" dirty="0">
                <a:solidFill>
                  <a:schemeClr val="accent6">
                    <a:lumMod val="75000"/>
                  </a:schemeClr>
                </a:solidFill>
                <a:latin typeface="BiauKai"/>
                <a:ea typeface="BiauKai"/>
                <a:cs typeface="BiauKai"/>
              </a:rPr>
              <a:t>	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BiauKai"/>
                <a:ea typeface="BiauKai"/>
                <a:cs typeface="BiauKai"/>
              </a:rPr>
              <a:t>赤壁之</a:t>
            </a:r>
            <a:r>
              <a:rPr lang="zh-TW" altLang="en-US" sz="2400" b="1" dirty="0" smtClean="0">
                <a:solidFill>
                  <a:schemeClr val="accent6">
                    <a:lumMod val="75000"/>
                  </a:schemeClr>
                </a:solidFill>
                <a:latin typeface="BiauKai"/>
                <a:ea typeface="BiauKai"/>
                <a:cs typeface="BiauKai"/>
              </a:rPr>
              <a:t>戰的經過及結果</a:t>
            </a:r>
            <a:endParaRPr lang="en-US" altLang="zh-TW" sz="2400" dirty="0">
              <a:solidFill>
                <a:schemeClr val="accent6">
                  <a:lumMod val="75000"/>
                </a:schemeClr>
              </a:solidFill>
              <a:latin typeface="BiauKai"/>
              <a:ea typeface="BiauKai"/>
              <a:cs typeface="BiauKai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0746" y="1703772"/>
            <a:ext cx="5198110" cy="4828540"/>
          </a:xfrm>
          <a:prstGeom prst="rect">
            <a:avLst/>
          </a:prstGeom>
          <a:solidFill>
            <a:schemeClr val="accent2"/>
          </a:solidFill>
          <a:ln w="38100" cmpd="sng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Striped Right Arrow 13"/>
          <p:cNvSpPr/>
          <p:nvPr/>
        </p:nvSpPr>
        <p:spPr>
          <a:xfrm rot="4819718" flipV="1">
            <a:off x="1765773" y="3449357"/>
            <a:ext cx="364871" cy="99991"/>
          </a:xfrm>
          <a:prstGeom prst="stripedRightArrow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/>
          </a:p>
        </p:txBody>
      </p:sp>
      <p:sp>
        <p:nvSpPr>
          <p:cNvPr id="24" name="Striped Right Arrow 14"/>
          <p:cNvSpPr/>
          <p:nvPr/>
        </p:nvSpPr>
        <p:spPr>
          <a:xfrm rot="6794086" flipV="1">
            <a:off x="1775705" y="4126976"/>
            <a:ext cx="364871" cy="96355"/>
          </a:xfrm>
          <a:prstGeom prst="stripedRightArrow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/>
          </a:p>
        </p:txBody>
      </p:sp>
      <p:sp>
        <p:nvSpPr>
          <p:cNvPr id="25" name="Striped Right Arrow 15"/>
          <p:cNvSpPr/>
          <p:nvPr/>
        </p:nvSpPr>
        <p:spPr>
          <a:xfrm rot="7929538" flipV="1">
            <a:off x="1557387" y="4574390"/>
            <a:ext cx="364871" cy="96355"/>
          </a:xfrm>
          <a:prstGeom prst="stripedRightArrow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/>
          </a:p>
        </p:txBody>
      </p:sp>
      <p:sp>
        <p:nvSpPr>
          <p:cNvPr id="26" name="TextBox 17"/>
          <p:cNvSpPr txBox="1"/>
          <p:nvPr/>
        </p:nvSpPr>
        <p:spPr>
          <a:xfrm>
            <a:off x="1914741" y="2874712"/>
            <a:ext cx="485156" cy="391591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400" kern="120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鄴</a:t>
            </a:r>
            <a:endParaRPr lang="zh-HK" sz="120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27" name="TextBox 18"/>
          <p:cNvSpPr txBox="1"/>
          <p:nvPr/>
        </p:nvSpPr>
        <p:spPr>
          <a:xfrm>
            <a:off x="2067146" y="3789112"/>
            <a:ext cx="485156" cy="335368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400" kern="120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宛</a:t>
            </a:r>
            <a:endParaRPr lang="zh-HK" sz="120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28" name="TextBox 19"/>
          <p:cNvSpPr txBox="1"/>
          <p:nvPr/>
        </p:nvSpPr>
        <p:spPr>
          <a:xfrm>
            <a:off x="924144" y="4104072"/>
            <a:ext cx="609594" cy="657860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400" kern="120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樊城</a:t>
            </a:r>
            <a:endParaRPr lang="zh-HK" sz="120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29" name="TextBox 23"/>
          <p:cNvSpPr txBox="1"/>
          <p:nvPr/>
        </p:nvSpPr>
        <p:spPr>
          <a:xfrm>
            <a:off x="1609942" y="5441958"/>
            <a:ext cx="609593" cy="503052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400" kern="120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江陵</a:t>
            </a:r>
            <a:endParaRPr lang="zh-HK" sz="120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1516154" y="4659020"/>
            <a:ext cx="1084385" cy="50169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400" kern="120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劉備駐紮</a:t>
            </a:r>
            <a:endParaRPr lang="zh-HK" sz="120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31" name="TextBox 34"/>
          <p:cNvSpPr txBox="1"/>
          <p:nvPr/>
        </p:nvSpPr>
        <p:spPr>
          <a:xfrm>
            <a:off x="2143347" y="3103312"/>
            <a:ext cx="847058" cy="5593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300" kern="120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曹操大軍進攻路線</a:t>
            </a:r>
            <a:endParaRPr lang="zh-HK" sz="1200">
              <a:effectLst/>
              <a:latin typeface="Times New Roman"/>
              <a:ea typeface="新細明體"/>
              <a:cs typeface="Times New Roman"/>
            </a:endParaRPr>
          </a:p>
        </p:txBody>
      </p:sp>
      <p:pic>
        <p:nvPicPr>
          <p:cNvPr id="32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439540">
            <a:off x="1933483" y="1999292"/>
            <a:ext cx="960206" cy="1013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TextBox 38"/>
          <p:cNvSpPr txBox="1"/>
          <p:nvPr/>
        </p:nvSpPr>
        <p:spPr>
          <a:xfrm rot="193250">
            <a:off x="402087" y="4123448"/>
            <a:ext cx="798006" cy="4261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400" kern="120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夏水</a:t>
            </a:r>
            <a:endParaRPr lang="zh-HK" sz="120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34" name="TextBox 39"/>
          <p:cNvSpPr txBox="1"/>
          <p:nvPr/>
        </p:nvSpPr>
        <p:spPr>
          <a:xfrm rot="19166078">
            <a:off x="3085792" y="5574423"/>
            <a:ext cx="709446" cy="4261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400" kern="120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長江</a:t>
            </a:r>
            <a:endParaRPr lang="zh-HK" sz="1200">
              <a:effectLst/>
              <a:latin typeface="Times New Roman"/>
              <a:ea typeface="新細明體"/>
              <a:cs typeface="Times New Roman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61578" y="3014143"/>
            <a:ext cx="503575" cy="30248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0737" y="3708405"/>
            <a:ext cx="503575" cy="30248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6998" y="4267673"/>
            <a:ext cx="503575" cy="30248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24943" y="4659160"/>
            <a:ext cx="503575" cy="302487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0363" y="5106574"/>
            <a:ext cx="503575" cy="302487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</p:spPr>
      </p:pic>
      <p:sp>
        <p:nvSpPr>
          <p:cNvPr id="40" name="TextBox 35"/>
          <p:cNvSpPr txBox="1"/>
          <p:nvPr/>
        </p:nvSpPr>
        <p:spPr>
          <a:xfrm>
            <a:off x="543146" y="5024655"/>
            <a:ext cx="547036" cy="615006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400" kern="120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襄陽</a:t>
            </a:r>
            <a:endParaRPr lang="zh-HK" sz="1200">
              <a:effectLst/>
              <a:latin typeface="Times New Roman"/>
              <a:ea typeface="新細明體"/>
              <a:cs typeface="Times New Roman"/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8681" y="5498062"/>
            <a:ext cx="503575" cy="302487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</p:spPr>
      </p:pic>
      <p:sp>
        <p:nvSpPr>
          <p:cNvPr id="43" name="TextBox 51"/>
          <p:cNvSpPr txBox="1"/>
          <p:nvPr/>
        </p:nvSpPr>
        <p:spPr>
          <a:xfrm>
            <a:off x="5080158" y="1343550"/>
            <a:ext cx="3674042" cy="5064022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6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荊州不戰而降，曹軍渡漢水</a:t>
            </a:r>
            <a:endParaRPr lang="zh-HK" sz="1600" dirty="0">
              <a:effectLst/>
              <a:latin typeface="Times New Roman"/>
              <a:ea typeface="新細明體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6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208</a:t>
            </a:r>
            <a:r>
              <a:rPr lang="zh-CN" sz="16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年</a:t>
            </a:r>
            <a:endParaRPr lang="zh-HK" sz="1600" dirty="0">
              <a:effectLst/>
              <a:latin typeface="Times New Roman"/>
              <a:ea typeface="新細明體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zh-CN" sz="16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六月：曹操就任漢獻帝丞相，開始籌畫剿平各地割據勢力。</a:t>
            </a:r>
            <a:endParaRPr lang="zh-HK" sz="1600" dirty="0">
              <a:effectLst/>
              <a:latin typeface="Times New Roman"/>
              <a:ea typeface="新細明體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zh-CN" sz="16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七月：曹操南征荊州</a:t>
            </a:r>
            <a:endParaRPr lang="zh-HK" sz="1600" dirty="0">
              <a:effectLst/>
              <a:latin typeface="Times New Roman"/>
              <a:ea typeface="新細明體"/>
              <a:cs typeface="Times New Roman"/>
            </a:endParaRPr>
          </a:p>
          <a:p>
            <a:pPr marL="540385" indent="-540385">
              <a:spcAft>
                <a:spcPts val="0"/>
              </a:spcAft>
            </a:pPr>
            <a:r>
              <a:rPr lang="zh-CN" sz="16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八月：曹操大軍逼近</a:t>
            </a:r>
            <a:r>
              <a:rPr lang="zh-TW" sz="16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宛</a:t>
            </a:r>
            <a:r>
              <a:rPr lang="zh-CN" sz="16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，劉表卻在此時逝世，次子劉琮繼任荊州牧。</a:t>
            </a:r>
            <a:endParaRPr lang="zh-HK" sz="1600" dirty="0">
              <a:effectLst/>
              <a:latin typeface="Times New Roman"/>
              <a:ea typeface="新細明體"/>
              <a:cs typeface="Times New Roman"/>
            </a:endParaRPr>
          </a:p>
          <a:p>
            <a:pPr marL="540385" indent="-540385">
              <a:spcAft>
                <a:spcPts val="0"/>
              </a:spcAft>
            </a:pPr>
            <a:r>
              <a:rPr lang="zh-CN" sz="16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九月</a:t>
            </a:r>
            <a:r>
              <a:rPr lang="zh-CN" sz="1600" kern="1200" dirty="0" smtClean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：曹</a:t>
            </a:r>
            <a:r>
              <a:rPr lang="zh-CN" sz="16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軍抵達新野，劉琮已表示投降。駐紮樊城的劉備，兵力薄弱，卻不欲降曹，遂擬定撤退至江陵。當時兵分二路：由關羽率水軍沿漢水南下，自己則帶領步騎從陸路往江陵開撥。當時跟隨劉備撤退的有超過十萬荊州一帶的住民，導致行軍緩慢，一日只能前進十餘里路。在另一方面，曹操為防江陵落入劉備手上，即命五千虎豹騎，日行三百里追趕，終在長阪（一處長約數里的緩坡）追上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新細明體"/>
                <a:ea typeface="新細明體"/>
                <a:cs typeface="Times New Roman"/>
              </a:rPr>
              <a:t>……</a:t>
            </a:r>
            <a:endParaRPr lang="zh-HK" sz="1600" dirty="0">
              <a:effectLst/>
              <a:latin typeface="Times New Roman"/>
              <a:ea typeface="新細明體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0283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30" grpId="0" animBg="1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top bar.jpg"/>
          <p:cNvPicPr>
            <a:picLocks noChangeAspect="1"/>
          </p:cNvPicPr>
          <p:nvPr/>
        </p:nvPicPr>
        <p:blipFill>
          <a:blip r:embed="rId3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2498" y="1437228"/>
            <a:ext cx="6198235" cy="4789058"/>
          </a:xfrm>
          <a:prstGeom prst="rect">
            <a:avLst/>
          </a:prstGeom>
          <a:noFill/>
          <a:ln w="38100" cmpd="sng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Flowchart: Connector 25"/>
          <p:cNvSpPr/>
          <p:nvPr/>
        </p:nvSpPr>
        <p:spPr>
          <a:xfrm>
            <a:off x="2032400" y="1667358"/>
            <a:ext cx="130161" cy="133121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/>
          </a:p>
        </p:txBody>
      </p:sp>
      <p:sp>
        <p:nvSpPr>
          <p:cNvPr id="14" name="Flowchart: Connector 26"/>
          <p:cNvSpPr/>
          <p:nvPr/>
        </p:nvSpPr>
        <p:spPr>
          <a:xfrm>
            <a:off x="1641917" y="2066721"/>
            <a:ext cx="130161" cy="133121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/>
          </a:p>
        </p:txBody>
      </p:sp>
      <p:sp>
        <p:nvSpPr>
          <p:cNvPr id="15" name="Flowchart: Connector 27"/>
          <p:cNvSpPr/>
          <p:nvPr/>
        </p:nvSpPr>
        <p:spPr>
          <a:xfrm>
            <a:off x="1446675" y="2332963"/>
            <a:ext cx="130161" cy="133121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/>
          </a:p>
        </p:txBody>
      </p:sp>
      <p:sp>
        <p:nvSpPr>
          <p:cNvPr id="16" name="Flowchart: Connector 28"/>
          <p:cNvSpPr/>
          <p:nvPr/>
        </p:nvSpPr>
        <p:spPr>
          <a:xfrm>
            <a:off x="2292722" y="3664174"/>
            <a:ext cx="130161" cy="133121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/>
          </a:p>
        </p:txBody>
      </p:sp>
      <p:sp>
        <p:nvSpPr>
          <p:cNvPr id="17" name="Flowchart: Connector 29"/>
          <p:cNvSpPr/>
          <p:nvPr/>
        </p:nvSpPr>
        <p:spPr>
          <a:xfrm>
            <a:off x="1772078" y="4329779"/>
            <a:ext cx="130161" cy="133121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/>
          </a:p>
        </p:txBody>
      </p:sp>
      <p:sp>
        <p:nvSpPr>
          <p:cNvPr id="18" name="Flowchart: Connector 31"/>
          <p:cNvSpPr/>
          <p:nvPr/>
        </p:nvSpPr>
        <p:spPr>
          <a:xfrm>
            <a:off x="4114978" y="4196658"/>
            <a:ext cx="130161" cy="133121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/>
          </a:p>
        </p:txBody>
      </p:sp>
      <p:sp>
        <p:nvSpPr>
          <p:cNvPr id="19" name="Flowchart: Connector 32"/>
          <p:cNvSpPr/>
          <p:nvPr/>
        </p:nvSpPr>
        <p:spPr>
          <a:xfrm>
            <a:off x="6002315" y="5261627"/>
            <a:ext cx="130161" cy="133121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/>
          </a:p>
        </p:txBody>
      </p:sp>
      <p:pic>
        <p:nvPicPr>
          <p:cNvPr id="20" name="Picture 3" descr="G:\2014 War History for China\赤壁之戰\1000px-Small_battle_symbol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81594" y="3597613"/>
            <a:ext cx="216422" cy="288633"/>
          </a:xfrm>
          <a:prstGeom prst="rect">
            <a:avLst/>
          </a:prstGeom>
          <a:noFill/>
        </p:spPr>
      </p:pic>
      <p:sp>
        <p:nvSpPr>
          <p:cNvPr id="21" name="TextBox 38"/>
          <p:cNvSpPr txBox="1"/>
          <p:nvPr/>
        </p:nvSpPr>
        <p:spPr>
          <a:xfrm rot="3967199">
            <a:off x="552168" y="1742592"/>
            <a:ext cx="665615" cy="4958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400" kern="120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漢水</a:t>
            </a:r>
            <a:endParaRPr lang="zh-HK" sz="120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22" name="TextBox 39"/>
          <p:cNvSpPr txBox="1"/>
          <p:nvPr/>
        </p:nvSpPr>
        <p:spPr>
          <a:xfrm rot="19594867">
            <a:off x="5754568" y="4521365"/>
            <a:ext cx="781092" cy="507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4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長江</a:t>
            </a:r>
            <a:endParaRPr lang="zh-HK" sz="12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23" name="TextBox 40"/>
          <p:cNvSpPr txBox="1"/>
          <p:nvPr/>
        </p:nvSpPr>
        <p:spPr>
          <a:xfrm>
            <a:off x="1837158" y="5727518"/>
            <a:ext cx="845944" cy="507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400" kern="120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洞庭湖</a:t>
            </a:r>
            <a:endParaRPr lang="zh-HK" sz="120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24" name="TextBox 41"/>
          <p:cNvSpPr txBox="1"/>
          <p:nvPr/>
        </p:nvSpPr>
        <p:spPr>
          <a:xfrm>
            <a:off x="5807073" y="5461152"/>
            <a:ext cx="756414" cy="507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400" kern="120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柴桑</a:t>
            </a:r>
            <a:endParaRPr lang="zh-HK" sz="120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25" name="TextBox 43"/>
          <p:cNvSpPr txBox="1"/>
          <p:nvPr/>
        </p:nvSpPr>
        <p:spPr>
          <a:xfrm>
            <a:off x="4034188" y="4207533"/>
            <a:ext cx="600771" cy="507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400" kern="120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夏口</a:t>
            </a:r>
            <a:endParaRPr lang="zh-HK" sz="120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26" name="TextBox 44"/>
          <p:cNvSpPr txBox="1"/>
          <p:nvPr/>
        </p:nvSpPr>
        <p:spPr>
          <a:xfrm>
            <a:off x="2162504" y="1534233"/>
            <a:ext cx="845944" cy="507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400" kern="120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新野</a:t>
            </a:r>
            <a:endParaRPr lang="zh-HK" sz="120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27" name="TextBox 45"/>
          <p:cNvSpPr txBox="1"/>
          <p:nvPr/>
        </p:nvSpPr>
        <p:spPr>
          <a:xfrm>
            <a:off x="1734992" y="1888088"/>
            <a:ext cx="716240" cy="507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400" kern="120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樊城</a:t>
            </a:r>
            <a:endParaRPr lang="zh-HK" sz="120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28" name="TextBox 46"/>
          <p:cNvSpPr txBox="1"/>
          <p:nvPr/>
        </p:nvSpPr>
        <p:spPr>
          <a:xfrm>
            <a:off x="857812" y="2171552"/>
            <a:ext cx="716240" cy="507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400" kern="120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襄陽</a:t>
            </a:r>
            <a:endParaRPr lang="zh-HK" sz="120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29" name="TextBox 48"/>
          <p:cNvSpPr txBox="1"/>
          <p:nvPr/>
        </p:nvSpPr>
        <p:spPr>
          <a:xfrm>
            <a:off x="1391271" y="3954308"/>
            <a:ext cx="650815" cy="507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400" kern="120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江陵</a:t>
            </a:r>
            <a:endParaRPr lang="zh-HK" sz="120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30" name="TextBox 49"/>
          <p:cNvSpPr txBox="1"/>
          <p:nvPr/>
        </p:nvSpPr>
        <p:spPr>
          <a:xfrm>
            <a:off x="926012" y="3797203"/>
            <a:ext cx="781092" cy="507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400" kern="120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長坂</a:t>
            </a:r>
            <a:endParaRPr lang="zh-HK" sz="120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31" name="Striped Right Arrow 60"/>
          <p:cNvSpPr/>
          <p:nvPr/>
        </p:nvSpPr>
        <p:spPr>
          <a:xfrm rot="7071606">
            <a:off x="1402138" y="2134681"/>
            <a:ext cx="284315" cy="221124"/>
          </a:xfrm>
          <a:prstGeom prst="strip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/>
          </a:p>
        </p:txBody>
      </p:sp>
      <p:sp>
        <p:nvSpPr>
          <p:cNvPr id="32" name="Striped Right Arrow 65"/>
          <p:cNvSpPr/>
          <p:nvPr/>
        </p:nvSpPr>
        <p:spPr>
          <a:xfrm rot="5697778">
            <a:off x="1245266" y="2701173"/>
            <a:ext cx="532979" cy="216049"/>
          </a:xfrm>
          <a:prstGeom prst="strip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/>
          </a:p>
        </p:txBody>
      </p:sp>
      <p:sp>
        <p:nvSpPr>
          <p:cNvPr id="33" name="Striped Right Arrow 66"/>
          <p:cNvSpPr/>
          <p:nvPr/>
        </p:nvSpPr>
        <p:spPr>
          <a:xfrm rot="5697778">
            <a:off x="1333344" y="3268804"/>
            <a:ext cx="332803" cy="208932"/>
          </a:xfrm>
          <a:prstGeom prst="strip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/>
          </a:p>
        </p:txBody>
      </p:sp>
      <p:sp>
        <p:nvSpPr>
          <p:cNvPr id="34" name="Striped Right Arrow 67"/>
          <p:cNvSpPr/>
          <p:nvPr/>
        </p:nvSpPr>
        <p:spPr>
          <a:xfrm rot="381498">
            <a:off x="1679587" y="3638789"/>
            <a:ext cx="439140" cy="245508"/>
          </a:xfrm>
          <a:prstGeom prst="strip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/>
          </a:p>
        </p:txBody>
      </p:sp>
      <p:pic>
        <p:nvPicPr>
          <p:cNvPr id="35" name="Picture 9" descr="G:\2014 War History for China\赤壁之戰\boat副本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215916">
            <a:off x="1710125" y="2269602"/>
            <a:ext cx="340858" cy="348609"/>
          </a:xfrm>
          <a:prstGeom prst="rect">
            <a:avLst/>
          </a:prstGeom>
          <a:noFill/>
        </p:spPr>
      </p:pic>
      <p:pic>
        <p:nvPicPr>
          <p:cNvPr id="36" name="Picture 9" descr="G:\2014 War History for China\赤壁之戰\boat副本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215916">
            <a:off x="1970448" y="3001768"/>
            <a:ext cx="340858" cy="348609"/>
          </a:xfrm>
          <a:prstGeom prst="rect">
            <a:avLst/>
          </a:prstGeom>
          <a:noFill/>
        </p:spPr>
      </p:pic>
      <p:pic>
        <p:nvPicPr>
          <p:cNvPr id="37" name="Picture 9" descr="G:\2014 War History for China\赤壁之戰\boat副本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215916">
            <a:off x="2360932" y="3933615"/>
            <a:ext cx="340858" cy="348609"/>
          </a:xfrm>
          <a:prstGeom prst="rect">
            <a:avLst/>
          </a:prstGeom>
          <a:noFill/>
        </p:spPr>
      </p:pic>
      <p:pic>
        <p:nvPicPr>
          <p:cNvPr id="38" name="Picture 9" descr="G:\2014 War History for China\赤壁之戰\boat副本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539668">
            <a:off x="1972571" y="2604576"/>
            <a:ext cx="340858" cy="348609"/>
          </a:xfrm>
          <a:prstGeom prst="rect">
            <a:avLst/>
          </a:prstGeom>
          <a:noFill/>
        </p:spPr>
      </p:pic>
      <p:pic>
        <p:nvPicPr>
          <p:cNvPr id="39" name="Picture 9" descr="G:\2014 War History for China\赤壁之戰\boat副本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170237">
            <a:off x="2161947" y="3272022"/>
            <a:ext cx="348609" cy="340858"/>
          </a:xfrm>
          <a:prstGeom prst="rect">
            <a:avLst/>
          </a:prstGeom>
          <a:noFill/>
        </p:spPr>
      </p:pic>
      <p:pic>
        <p:nvPicPr>
          <p:cNvPr id="40" name="Picture 9" descr="G:\2014 War History for China\赤壁之戰\boat副本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560210">
            <a:off x="2740674" y="4055751"/>
            <a:ext cx="340858" cy="348609"/>
          </a:xfrm>
          <a:prstGeom prst="rect">
            <a:avLst/>
          </a:prstGeom>
          <a:noFill/>
        </p:spPr>
      </p:pic>
      <p:pic>
        <p:nvPicPr>
          <p:cNvPr id="41" name="Picture 9" descr="G:\2014 War History for China\赤壁之戰\boat副本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15774">
            <a:off x="3101327" y="4025242"/>
            <a:ext cx="340858" cy="348609"/>
          </a:xfrm>
          <a:prstGeom prst="rect">
            <a:avLst/>
          </a:prstGeom>
          <a:noFill/>
        </p:spPr>
      </p:pic>
      <p:pic>
        <p:nvPicPr>
          <p:cNvPr id="42" name="Picture 9" descr="G:\2014 War History for China\赤壁之戰\boat副本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99092" y="3797295"/>
            <a:ext cx="340858" cy="348609"/>
          </a:xfrm>
          <a:prstGeom prst="rect">
            <a:avLst/>
          </a:prstGeom>
          <a:noFill/>
        </p:spPr>
      </p:pic>
      <p:pic>
        <p:nvPicPr>
          <p:cNvPr id="43" name="Picture 9" descr="G:\2014 War History for China\赤壁之戰\boat副本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400166">
            <a:off x="3778064" y="3785522"/>
            <a:ext cx="340858" cy="348609"/>
          </a:xfrm>
          <a:prstGeom prst="rect">
            <a:avLst/>
          </a:prstGeom>
          <a:noFill/>
        </p:spPr>
      </p:pic>
      <p:sp>
        <p:nvSpPr>
          <p:cNvPr id="44" name="Striped Right Arrow 87"/>
          <p:cNvSpPr/>
          <p:nvPr/>
        </p:nvSpPr>
        <p:spPr>
          <a:xfrm rot="7950241">
            <a:off x="1592988" y="1704443"/>
            <a:ext cx="371152" cy="214678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/>
          </a:p>
        </p:txBody>
      </p:sp>
      <p:sp>
        <p:nvSpPr>
          <p:cNvPr id="45" name="Striped Right Arrow 88"/>
          <p:cNvSpPr/>
          <p:nvPr/>
        </p:nvSpPr>
        <p:spPr>
          <a:xfrm rot="5708902">
            <a:off x="1202505" y="1970684"/>
            <a:ext cx="371152" cy="214678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/>
          </a:p>
        </p:txBody>
      </p:sp>
      <p:sp>
        <p:nvSpPr>
          <p:cNvPr id="46" name="Striped Right Arrow 89"/>
          <p:cNvSpPr/>
          <p:nvPr/>
        </p:nvSpPr>
        <p:spPr>
          <a:xfrm rot="4657277">
            <a:off x="1079438" y="2696662"/>
            <a:ext cx="371152" cy="214678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/>
          </a:p>
        </p:txBody>
      </p:sp>
      <p:sp>
        <p:nvSpPr>
          <p:cNvPr id="47" name="Striped Right Arrow 90"/>
          <p:cNvSpPr/>
          <p:nvPr/>
        </p:nvSpPr>
        <p:spPr>
          <a:xfrm rot="4011043">
            <a:off x="1105726" y="3304702"/>
            <a:ext cx="371152" cy="214678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/>
          </a:p>
        </p:txBody>
      </p:sp>
      <p:sp>
        <p:nvSpPr>
          <p:cNvPr id="48" name="TextBox 92"/>
          <p:cNvSpPr txBox="1"/>
          <p:nvPr/>
        </p:nvSpPr>
        <p:spPr>
          <a:xfrm>
            <a:off x="3962464" y="1600770"/>
            <a:ext cx="1975460" cy="111429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6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圖例：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新細明體"/>
                <a:ea typeface="新細明體"/>
                <a:cs typeface="Times New Roman"/>
              </a:rPr>
              <a:t>          </a:t>
            </a:r>
            <a:endParaRPr lang="zh-HK" sz="1600" dirty="0">
              <a:effectLst/>
              <a:latin typeface="Times New Roman"/>
              <a:ea typeface="新細明體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600" kern="1200" dirty="0">
                <a:solidFill>
                  <a:srgbClr val="000000"/>
                </a:solidFill>
                <a:effectLst/>
                <a:latin typeface="新細明體"/>
                <a:ea typeface="新細明體"/>
                <a:cs typeface="Times New Roman"/>
              </a:rPr>
              <a:t>       </a:t>
            </a:r>
            <a:r>
              <a:rPr lang="en-US" sz="1600" kern="1200" dirty="0" smtClean="0">
                <a:solidFill>
                  <a:srgbClr val="000000"/>
                </a:solidFill>
                <a:effectLst/>
                <a:latin typeface="新細明體"/>
                <a:ea typeface="新細明體"/>
                <a:cs typeface="Times New Roman"/>
              </a:rPr>
              <a:t>   </a:t>
            </a:r>
            <a:r>
              <a:rPr lang="zh-CN" sz="1600" kern="1200" dirty="0" smtClean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曹操</a:t>
            </a:r>
            <a:r>
              <a:rPr lang="zh-CN" sz="16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進攻路線</a:t>
            </a:r>
            <a:endParaRPr lang="zh-HK" sz="1600" dirty="0">
              <a:effectLst/>
              <a:latin typeface="Times New Roman"/>
              <a:ea typeface="新細明體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600" kern="1200" dirty="0">
                <a:solidFill>
                  <a:srgbClr val="000000"/>
                </a:solidFill>
                <a:effectLst/>
                <a:latin typeface="新細明體"/>
                <a:ea typeface="新細明體"/>
                <a:cs typeface="Times New Roman"/>
              </a:rPr>
              <a:t>        </a:t>
            </a:r>
            <a:r>
              <a:rPr lang="en-US" sz="1600" kern="1200" dirty="0" smtClean="0">
                <a:solidFill>
                  <a:srgbClr val="000000"/>
                </a:solidFill>
                <a:effectLst/>
                <a:latin typeface="新細明體"/>
                <a:ea typeface="新細明體"/>
                <a:cs typeface="Times New Roman"/>
              </a:rPr>
              <a:t>  </a:t>
            </a:r>
            <a:r>
              <a:rPr lang="zh-CN" sz="1600" kern="1200" dirty="0" smtClean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劉備</a:t>
            </a:r>
            <a:r>
              <a:rPr lang="zh-CN" sz="16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撤退路線</a:t>
            </a:r>
            <a:endParaRPr lang="zh-HK" sz="1600" dirty="0">
              <a:effectLst/>
              <a:latin typeface="Times New Roman"/>
              <a:ea typeface="新細明體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600" kern="1200" dirty="0">
                <a:solidFill>
                  <a:srgbClr val="000000"/>
                </a:solidFill>
                <a:effectLst/>
                <a:latin typeface="新細明體"/>
                <a:ea typeface="新細明體"/>
                <a:cs typeface="Times New Roman"/>
              </a:rPr>
              <a:t>        </a:t>
            </a:r>
            <a:r>
              <a:rPr lang="en-US" sz="1600" kern="1200" dirty="0" smtClean="0">
                <a:solidFill>
                  <a:srgbClr val="000000"/>
                </a:solidFill>
                <a:effectLst/>
                <a:latin typeface="新細明體"/>
                <a:ea typeface="新細明體"/>
                <a:cs typeface="Times New Roman"/>
              </a:rPr>
              <a:t>  </a:t>
            </a:r>
            <a:r>
              <a:rPr lang="zh-CN" sz="1600" kern="1200" dirty="0" smtClean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關羽</a:t>
            </a:r>
            <a:r>
              <a:rPr lang="zh-CN" sz="16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撤退路線</a:t>
            </a:r>
            <a:endParaRPr lang="zh-HK" sz="16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49" name="Striped Right Arrow 94"/>
          <p:cNvSpPr/>
          <p:nvPr/>
        </p:nvSpPr>
        <p:spPr>
          <a:xfrm>
            <a:off x="4108064" y="1901059"/>
            <a:ext cx="362900" cy="219560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/>
          </a:p>
        </p:txBody>
      </p:sp>
      <p:sp>
        <p:nvSpPr>
          <p:cNvPr id="50" name="Striped Right Arrow 95"/>
          <p:cNvSpPr/>
          <p:nvPr/>
        </p:nvSpPr>
        <p:spPr>
          <a:xfrm>
            <a:off x="4108064" y="2155961"/>
            <a:ext cx="362900" cy="219560"/>
          </a:xfrm>
          <a:prstGeom prst="strip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/>
          </a:p>
        </p:txBody>
      </p:sp>
      <p:pic>
        <p:nvPicPr>
          <p:cNvPr id="51" name="Picture 9" descr="G:\2014 War History for China\赤壁之戰\boat副本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246517">
            <a:off x="4124657" y="2383953"/>
            <a:ext cx="340858" cy="348609"/>
          </a:xfrm>
          <a:prstGeom prst="rect">
            <a:avLst/>
          </a:prstGeom>
          <a:noFill/>
        </p:spPr>
      </p:pic>
      <p:sp>
        <p:nvSpPr>
          <p:cNvPr id="52" name="TextBox 52"/>
          <p:cNvSpPr txBox="1"/>
          <p:nvPr/>
        </p:nvSpPr>
        <p:spPr>
          <a:xfrm>
            <a:off x="2447520" y="3490526"/>
            <a:ext cx="650721" cy="507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400" kern="120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漢津</a:t>
            </a:r>
            <a:endParaRPr lang="zh-HK" sz="120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53" name="TextBox 3"/>
          <p:cNvSpPr txBox="1"/>
          <p:nvPr/>
        </p:nvSpPr>
        <p:spPr>
          <a:xfrm>
            <a:off x="6449986" y="1800479"/>
            <a:ext cx="2258855" cy="4009067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700" kern="1200" dirty="0">
                <a:solidFill>
                  <a:srgbClr val="000000"/>
                </a:solidFill>
                <a:effectLst/>
                <a:ea typeface="新細明體"/>
                <a:cs typeface="Times New Roman"/>
              </a:rPr>
              <a:t>在長坂陂，曹操的虎豹騎趕至，劉備的軍隊登時陷入一片混亂，死傷慘重。即使劉備本人，也不能兼顧妻子和兒子（後來被趙雲救回），自己帶著數十騎兵，又東渡漢水，在漢津與關羽會合。此時，以柴桑為根據地的孫權也有意抗曹，遂派魯肅到漢津，迎接劉備和他的殘軍到夏口停留補給，以便共謀抗曹大計。</a:t>
            </a:r>
            <a:endParaRPr lang="zh-HK" sz="1700" dirty="0">
              <a:effectLst/>
              <a:latin typeface="Times New Roman"/>
              <a:ea typeface="新細明體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1331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top bar.jpg"/>
          <p:cNvPicPr>
            <a:picLocks noChangeAspect="1"/>
          </p:cNvPicPr>
          <p:nvPr/>
        </p:nvPicPr>
        <p:blipFill>
          <a:blip r:embed="rId2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4611" y="1245125"/>
            <a:ext cx="6663833" cy="5127259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Flowchart: Connector 25"/>
          <p:cNvSpPr/>
          <p:nvPr/>
        </p:nvSpPr>
        <p:spPr>
          <a:xfrm>
            <a:off x="3087173" y="1672691"/>
            <a:ext cx="139939" cy="14252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/>
          </a:p>
        </p:txBody>
      </p:sp>
      <p:sp>
        <p:nvSpPr>
          <p:cNvPr id="16" name="Flowchart: Connector 26"/>
          <p:cNvSpPr/>
          <p:nvPr/>
        </p:nvSpPr>
        <p:spPr>
          <a:xfrm>
            <a:off x="2597388" y="1957735"/>
            <a:ext cx="139939" cy="14252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/>
          </a:p>
        </p:txBody>
      </p:sp>
      <p:sp>
        <p:nvSpPr>
          <p:cNvPr id="17" name="Flowchart: Connector 27"/>
          <p:cNvSpPr/>
          <p:nvPr/>
        </p:nvSpPr>
        <p:spPr>
          <a:xfrm>
            <a:off x="2457449" y="2314040"/>
            <a:ext cx="139939" cy="14252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/>
          </a:p>
        </p:txBody>
      </p:sp>
      <p:sp>
        <p:nvSpPr>
          <p:cNvPr id="18" name="Flowchart: Connector 28"/>
          <p:cNvSpPr/>
          <p:nvPr/>
        </p:nvSpPr>
        <p:spPr>
          <a:xfrm>
            <a:off x="3297081" y="3668000"/>
            <a:ext cx="139939" cy="14252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/>
          </a:p>
        </p:txBody>
      </p:sp>
      <p:sp>
        <p:nvSpPr>
          <p:cNvPr id="19" name="Flowchart: Connector 29"/>
          <p:cNvSpPr/>
          <p:nvPr/>
        </p:nvSpPr>
        <p:spPr>
          <a:xfrm>
            <a:off x="2877265" y="4451871"/>
            <a:ext cx="139939" cy="14252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/>
          </a:p>
        </p:txBody>
      </p:sp>
      <p:sp>
        <p:nvSpPr>
          <p:cNvPr id="20" name="Flowchart: Connector 31"/>
          <p:cNvSpPr/>
          <p:nvPr/>
        </p:nvSpPr>
        <p:spPr>
          <a:xfrm>
            <a:off x="5256220" y="4380610"/>
            <a:ext cx="139939" cy="14252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/>
          </a:p>
        </p:txBody>
      </p:sp>
      <p:sp>
        <p:nvSpPr>
          <p:cNvPr id="21" name="Flowchart: Connector 32"/>
          <p:cNvSpPr/>
          <p:nvPr/>
        </p:nvSpPr>
        <p:spPr>
          <a:xfrm>
            <a:off x="7425268" y="5449526"/>
            <a:ext cx="139939" cy="142522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/>
          </a:p>
        </p:txBody>
      </p:sp>
      <p:sp>
        <p:nvSpPr>
          <p:cNvPr id="22" name="TextBox 38"/>
          <p:cNvSpPr txBox="1"/>
          <p:nvPr/>
        </p:nvSpPr>
        <p:spPr>
          <a:xfrm rot="3967199">
            <a:off x="1362190" y="1662651"/>
            <a:ext cx="918949" cy="5331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4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漢水</a:t>
            </a:r>
            <a:endParaRPr lang="zh-HK" sz="12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23" name="TextBox 39"/>
          <p:cNvSpPr txBox="1"/>
          <p:nvPr/>
        </p:nvSpPr>
        <p:spPr>
          <a:xfrm rot="19594867">
            <a:off x="7018976" y="4508300"/>
            <a:ext cx="839766" cy="5429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6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長江</a:t>
            </a:r>
            <a:endParaRPr lang="zh-HK" sz="16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24" name="TextBox 40"/>
          <p:cNvSpPr txBox="1"/>
          <p:nvPr/>
        </p:nvSpPr>
        <p:spPr>
          <a:xfrm>
            <a:off x="2886560" y="5807460"/>
            <a:ext cx="909490" cy="5429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6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洞庭湖</a:t>
            </a:r>
            <a:endParaRPr lang="zh-HK" sz="16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25" name="TextBox 41"/>
          <p:cNvSpPr txBox="1"/>
          <p:nvPr/>
        </p:nvSpPr>
        <p:spPr>
          <a:xfrm>
            <a:off x="6799330" y="5335493"/>
            <a:ext cx="874937" cy="5429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6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柴桑</a:t>
            </a:r>
            <a:endParaRPr lang="zh-HK" sz="16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26" name="TextBox 43"/>
          <p:cNvSpPr txBox="1"/>
          <p:nvPr/>
        </p:nvSpPr>
        <p:spPr>
          <a:xfrm>
            <a:off x="5062282" y="4471337"/>
            <a:ext cx="769426" cy="5429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600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夏口</a:t>
            </a:r>
            <a:endParaRPr lang="zh-HK" sz="16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27" name="TextBox 44"/>
          <p:cNvSpPr txBox="1"/>
          <p:nvPr/>
        </p:nvSpPr>
        <p:spPr>
          <a:xfrm>
            <a:off x="3297081" y="1527868"/>
            <a:ext cx="909490" cy="5429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600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新野</a:t>
            </a:r>
            <a:endParaRPr lang="zh-HK" sz="16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28" name="TextBox 45"/>
          <p:cNvSpPr txBox="1"/>
          <p:nvPr/>
        </p:nvSpPr>
        <p:spPr>
          <a:xfrm>
            <a:off x="2737330" y="1815228"/>
            <a:ext cx="769426" cy="5429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600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樊城</a:t>
            </a:r>
            <a:endParaRPr lang="zh-HK" sz="16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29" name="TextBox 46"/>
          <p:cNvSpPr txBox="1"/>
          <p:nvPr/>
        </p:nvSpPr>
        <p:spPr>
          <a:xfrm>
            <a:off x="1763771" y="2073105"/>
            <a:ext cx="693678" cy="5429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600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襄陽</a:t>
            </a:r>
            <a:endParaRPr lang="zh-HK" sz="16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30" name="TextBox 48"/>
          <p:cNvSpPr txBox="1"/>
          <p:nvPr/>
        </p:nvSpPr>
        <p:spPr>
          <a:xfrm>
            <a:off x="2785042" y="3967321"/>
            <a:ext cx="929195" cy="5429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600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江陵</a:t>
            </a:r>
            <a:endParaRPr lang="zh-HK" sz="16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31" name="TextBox 50"/>
          <p:cNvSpPr txBox="1"/>
          <p:nvPr/>
        </p:nvSpPr>
        <p:spPr>
          <a:xfrm>
            <a:off x="4252041" y="5373252"/>
            <a:ext cx="839631" cy="5429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600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赤壁</a:t>
            </a:r>
            <a:endParaRPr lang="zh-HK" sz="16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32" name="TextBox 92"/>
          <p:cNvSpPr txBox="1"/>
          <p:nvPr/>
        </p:nvSpPr>
        <p:spPr>
          <a:xfrm>
            <a:off x="5676036" y="1316365"/>
            <a:ext cx="2072575" cy="118411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600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圖例：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          </a:t>
            </a:r>
            <a:endParaRPr lang="zh-HK" sz="1600" dirty="0">
              <a:effectLst/>
              <a:latin typeface="Times New Roman"/>
              <a:ea typeface="新細明體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600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       </a:t>
            </a:r>
            <a:r>
              <a:rPr lang="en-US" sz="1600" kern="1200" dirty="0" smtClean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    </a:t>
            </a:r>
            <a:r>
              <a:rPr lang="zh-CN" sz="1600" kern="1200" dirty="0" smtClean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曹操</a:t>
            </a:r>
            <a:r>
              <a:rPr lang="zh-CN" sz="1600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進攻路線</a:t>
            </a:r>
            <a:endParaRPr lang="zh-HK" sz="1600" dirty="0">
              <a:effectLst/>
              <a:latin typeface="Times New Roman"/>
              <a:ea typeface="新細明體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600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       </a:t>
            </a:r>
            <a:r>
              <a:rPr lang="en-US" sz="1600" kern="1200" dirty="0" smtClean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    </a:t>
            </a:r>
            <a:r>
              <a:rPr lang="zh-CN" sz="1600" kern="1200" dirty="0" smtClean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孫權</a:t>
            </a:r>
            <a:r>
              <a:rPr lang="zh-CN" sz="1600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進攻路線</a:t>
            </a:r>
            <a:endParaRPr lang="zh-HK" sz="1600" dirty="0">
              <a:effectLst/>
              <a:latin typeface="Times New Roman"/>
              <a:ea typeface="新細明體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600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       </a:t>
            </a:r>
            <a:r>
              <a:rPr lang="en-US" sz="1600" kern="1200" dirty="0" smtClean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    </a:t>
            </a:r>
            <a:r>
              <a:rPr lang="zh-CN" sz="1600" kern="1200" dirty="0" smtClean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劉備</a:t>
            </a:r>
            <a:r>
              <a:rPr lang="zh-CN" sz="1600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進攻路線</a:t>
            </a:r>
            <a:endParaRPr lang="zh-HK" sz="16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33" name="TextBox 52"/>
          <p:cNvSpPr txBox="1"/>
          <p:nvPr/>
        </p:nvSpPr>
        <p:spPr>
          <a:xfrm>
            <a:off x="3437019" y="3446703"/>
            <a:ext cx="839520" cy="5429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600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漢津</a:t>
            </a:r>
            <a:endParaRPr lang="zh-HK" sz="16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34" name="TextBox 55"/>
          <p:cNvSpPr txBox="1"/>
          <p:nvPr/>
        </p:nvSpPr>
        <p:spPr>
          <a:xfrm>
            <a:off x="2366189" y="3967064"/>
            <a:ext cx="371141" cy="48034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600" b="1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曹</a:t>
            </a:r>
            <a:endParaRPr lang="zh-HK" sz="16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35" name="TextBox 56"/>
          <p:cNvSpPr txBox="1"/>
          <p:nvPr/>
        </p:nvSpPr>
        <p:spPr>
          <a:xfrm>
            <a:off x="7215359" y="5662023"/>
            <a:ext cx="533250" cy="54294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600" b="1" kern="1200" dirty="0">
                <a:solidFill>
                  <a:srgbClr val="FFFFFF"/>
                </a:solidFill>
                <a:effectLst/>
                <a:latin typeface="Times New Roman"/>
                <a:ea typeface="新細明體"/>
                <a:cs typeface="Times New Roman"/>
              </a:rPr>
              <a:t>孫</a:t>
            </a:r>
            <a:endParaRPr lang="zh-HK" sz="16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36" name="TextBox 58"/>
          <p:cNvSpPr txBox="1"/>
          <p:nvPr/>
        </p:nvSpPr>
        <p:spPr>
          <a:xfrm>
            <a:off x="5586802" y="4236936"/>
            <a:ext cx="477114" cy="54294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400" b="1" kern="1200" dirty="0">
                <a:solidFill>
                  <a:srgbClr val="FFFFFF"/>
                </a:solidFill>
                <a:effectLst/>
                <a:latin typeface="Times New Roman"/>
                <a:ea typeface="新細明體"/>
                <a:cs typeface="Times New Roman"/>
              </a:rPr>
              <a:t>劉</a:t>
            </a:r>
            <a:endParaRPr lang="zh-HK" sz="1200" dirty="0">
              <a:effectLst/>
              <a:latin typeface="Times New Roman"/>
              <a:ea typeface="新細明體"/>
              <a:cs typeface="Times New Roman"/>
            </a:endParaRPr>
          </a:p>
        </p:txBody>
      </p:sp>
      <p:cxnSp>
        <p:nvCxnSpPr>
          <p:cNvPr id="37" name="Curved Connector 84"/>
          <p:cNvCxnSpPr/>
          <p:nvPr/>
        </p:nvCxnSpPr>
        <p:spPr>
          <a:xfrm>
            <a:off x="3087173" y="4594393"/>
            <a:ext cx="1329416" cy="498827"/>
          </a:xfrm>
          <a:prstGeom prst="curvedConnector3">
            <a:avLst>
              <a:gd name="adj1" fmla="val 50000"/>
            </a:avLst>
          </a:prstGeom>
          <a:ln w="76200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91"/>
          <p:cNvCxnSpPr/>
          <p:nvPr/>
        </p:nvCxnSpPr>
        <p:spPr>
          <a:xfrm rot="5400000">
            <a:off x="4862470" y="4544492"/>
            <a:ext cx="275848" cy="734677"/>
          </a:xfrm>
          <a:prstGeom prst="curvedConnector2">
            <a:avLst/>
          </a:prstGeom>
          <a:ln w="76200">
            <a:solidFill>
              <a:schemeClr val="tx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97"/>
          <p:cNvCxnSpPr/>
          <p:nvPr/>
        </p:nvCxnSpPr>
        <p:spPr>
          <a:xfrm rot="10800000">
            <a:off x="4696466" y="5378265"/>
            <a:ext cx="2378955" cy="511395"/>
          </a:xfrm>
          <a:prstGeom prst="curvedConnector3">
            <a:avLst>
              <a:gd name="adj1" fmla="val 50000"/>
            </a:avLst>
          </a:prstGeom>
          <a:ln w="7620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100"/>
          <p:cNvCxnSpPr/>
          <p:nvPr/>
        </p:nvCxnSpPr>
        <p:spPr>
          <a:xfrm rot="10800000">
            <a:off x="5885944" y="2028996"/>
            <a:ext cx="349846" cy="12568"/>
          </a:xfrm>
          <a:prstGeom prst="curvedConnector3">
            <a:avLst>
              <a:gd name="adj1" fmla="val 50000"/>
            </a:avLst>
          </a:prstGeom>
          <a:ln w="28575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102"/>
          <p:cNvCxnSpPr/>
          <p:nvPr/>
        </p:nvCxnSpPr>
        <p:spPr>
          <a:xfrm rot="10800000">
            <a:off x="5815974" y="1743952"/>
            <a:ext cx="419816" cy="71261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104"/>
          <p:cNvCxnSpPr/>
          <p:nvPr/>
        </p:nvCxnSpPr>
        <p:spPr>
          <a:xfrm rot="10800000" flipV="1">
            <a:off x="5885944" y="2242779"/>
            <a:ext cx="279877" cy="71261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top bar.jpg"/>
          <p:cNvPicPr>
            <a:picLocks noChangeAspect="1"/>
          </p:cNvPicPr>
          <p:nvPr/>
        </p:nvPicPr>
        <p:blipFill>
          <a:blip r:embed="rId2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pic>
        <p:nvPicPr>
          <p:cNvPr id="7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18" y="1535043"/>
            <a:ext cx="7349445" cy="3743740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9" name="標題 1"/>
          <p:cNvSpPr>
            <a:spLocks noGrp="1"/>
          </p:cNvSpPr>
          <p:nvPr/>
        </p:nvSpPr>
        <p:spPr bwMode="auto">
          <a:xfrm>
            <a:off x="5908253" y="5135218"/>
            <a:ext cx="2471798" cy="56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16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蒲圻</a:t>
            </a:r>
            <a:r>
              <a:rPr lang="zh-CN" sz="16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（音祈）</a:t>
            </a:r>
            <a:r>
              <a:rPr lang="zh-TW" sz="16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赤壁實景</a:t>
            </a:r>
            <a:endParaRPr lang="zh-HK" sz="1600" dirty="0">
              <a:effectLst/>
              <a:latin typeface="Times New Roman"/>
              <a:ea typeface="新細明體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7414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top bar.jpg"/>
          <p:cNvPicPr>
            <a:picLocks noChangeAspect="1"/>
          </p:cNvPicPr>
          <p:nvPr/>
        </p:nvPicPr>
        <p:blipFill>
          <a:blip r:embed="rId2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grpSp>
        <p:nvGrpSpPr>
          <p:cNvPr id="10" name="群組 9"/>
          <p:cNvGrpSpPr/>
          <p:nvPr/>
        </p:nvGrpSpPr>
        <p:grpSpPr>
          <a:xfrm>
            <a:off x="432205" y="2255760"/>
            <a:ext cx="8208599" cy="3232908"/>
            <a:chOff x="0" y="27377"/>
            <a:chExt cx="6477030" cy="2569547"/>
          </a:xfrm>
        </p:grpSpPr>
        <p:grpSp>
          <p:nvGrpSpPr>
            <p:cNvPr id="11" name="群組 10"/>
            <p:cNvGrpSpPr/>
            <p:nvPr/>
          </p:nvGrpSpPr>
          <p:grpSpPr>
            <a:xfrm>
              <a:off x="0" y="27377"/>
              <a:ext cx="6477030" cy="2569547"/>
              <a:chOff x="0" y="27378"/>
              <a:chExt cx="6477660" cy="2569890"/>
            </a:xfrm>
          </p:grpSpPr>
          <p:sp>
            <p:nvSpPr>
              <p:cNvPr id="13" name="TextBox 106"/>
              <p:cNvSpPr txBox="1"/>
              <p:nvPr/>
            </p:nvSpPr>
            <p:spPr>
              <a:xfrm>
                <a:off x="4424498" y="41365"/>
                <a:ext cx="1182214" cy="476627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CN" b="1" kern="1200" dirty="0">
                    <a:solidFill>
                      <a:srgbClr val="000000"/>
                    </a:solidFill>
                    <a:effectLst/>
                    <a:latin typeface="Times New Roman"/>
                    <a:ea typeface="新細明體"/>
                    <a:cs typeface="Times New Roman"/>
                  </a:rPr>
                  <a:t>孫權軍 </a:t>
                </a:r>
                <a:r>
                  <a:rPr lang="en-US" kern="1200" dirty="0">
                    <a:solidFill>
                      <a:srgbClr val="000000"/>
                    </a:solidFill>
                    <a:effectLst/>
                    <a:latin typeface="Times New Roman"/>
                    <a:ea typeface="新細明體"/>
                    <a:cs typeface="Times New Roman"/>
                  </a:rPr>
                  <a:t>3</a:t>
                </a:r>
                <a:r>
                  <a:rPr lang="zh-CN" b="1" kern="1200" dirty="0">
                    <a:solidFill>
                      <a:srgbClr val="000000"/>
                    </a:solidFill>
                    <a:effectLst/>
                    <a:latin typeface="Times New Roman"/>
                    <a:ea typeface="新細明體"/>
                    <a:cs typeface="Times New Roman"/>
                  </a:rPr>
                  <a:t>萬</a:t>
                </a:r>
                <a:endParaRPr lang="zh-HK" dirty="0">
                  <a:solidFill>
                    <a:srgbClr val="000000"/>
                  </a:solidFill>
                  <a:effectLst/>
                  <a:latin typeface="Times New Roman"/>
                  <a:ea typeface="新細明體"/>
                  <a:cs typeface="Times New Roman"/>
                </a:endParaRPr>
              </a:p>
            </p:txBody>
          </p:sp>
          <p:sp>
            <p:nvSpPr>
              <p:cNvPr id="14" name="TextBox 108"/>
              <p:cNvSpPr txBox="1"/>
              <p:nvPr/>
            </p:nvSpPr>
            <p:spPr>
              <a:xfrm>
                <a:off x="4950325" y="563758"/>
                <a:ext cx="449620" cy="659955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vert="eaVert"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CN" kern="1200">
                    <a:solidFill>
                      <a:srgbClr val="FFFFFF"/>
                    </a:solidFill>
                    <a:effectLst/>
                    <a:ea typeface="新細明體"/>
                    <a:cs typeface="Times New Roman"/>
                  </a:rPr>
                  <a:t>周瑜</a:t>
                </a:r>
                <a:endParaRPr lang="zh-HK">
                  <a:effectLst/>
                  <a:latin typeface="Times New Roman"/>
                  <a:ea typeface="新細明體"/>
                  <a:cs typeface="Times New Roman"/>
                </a:endParaRPr>
              </a:p>
            </p:txBody>
          </p:sp>
          <p:sp>
            <p:nvSpPr>
              <p:cNvPr id="15" name="TextBox 111"/>
              <p:cNvSpPr txBox="1"/>
              <p:nvPr/>
            </p:nvSpPr>
            <p:spPr>
              <a:xfrm>
                <a:off x="5452649" y="1272536"/>
                <a:ext cx="449620" cy="576796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vert="eaVert"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CN" kern="1200">
                    <a:solidFill>
                      <a:srgbClr val="FFFFFF"/>
                    </a:solidFill>
                    <a:effectLst/>
                    <a:ea typeface="新細明體"/>
                    <a:cs typeface="Times New Roman"/>
                  </a:rPr>
                  <a:t>程普</a:t>
                </a:r>
                <a:endParaRPr lang="zh-HK">
                  <a:effectLst/>
                  <a:latin typeface="Times New Roman"/>
                  <a:ea typeface="新細明體"/>
                  <a:cs typeface="Times New Roman"/>
                </a:endParaRPr>
              </a:p>
            </p:txBody>
          </p:sp>
          <p:sp>
            <p:nvSpPr>
              <p:cNvPr id="16" name="TextBox 112"/>
              <p:cNvSpPr txBox="1"/>
              <p:nvPr/>
            </p:nvSpPr>
            <p:spPr>
              <a:xfrm>
                <a:off x="4424498" y="563757"/>
                <a:ext cx="449620" cy="660084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vert="eaVert"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CN" kern="1200">
                    <a:solidFill>
                      <a:srgbClr val="FFFFFF"/>
                    </a:solidFill>
                    <a:effectLst/>
                    <a:ea typeface="新細明體"/>
                    <a:cs typeface="Times New Roman"/>
                  </a:rPr>
                  <a:t>魯肅</a:t>
                </a:r>
                <a:endParaRPr lang="zh-HK">
                  <a:effectLst/>
                  <a:latin typeface="Times New Roman"/>
                  <a:ea typeface="新細明體"/>
                  <a:cs typeface="Times New Roman"/>
                </a:endParaRPr>
              </a:p>
            </p:txBody>
          </p:sp>
          <p:sp>
            <p:nvSpPr>
              <p:cNvPr id="17" name="TextBox 116"/>
              <p:cNvSpPr txBox="1"/>
              <p:nvPr/>
            </p:nvSpPr>
            <p:spPr>
              <a:xfrm>
                <a:off x="4410525" y="1273872"/>
                <a:ext cx="449620" cy="576796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vert="eaVert"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CN" kern="1200">
                    <a:solidFill>
                      <a:srgbClr val="FFFFFF"/>
                    </a:solidFill>
                    <a:effectLst/>
                    <a:ea typeface="新細明體"/>
                    <a:cs typeface="Times New Roman"/>
                  </a:rPr>
                  <a:t>闞澤</a:t>
                </a:r>
                <a:endParaRPr lang="zh-HK">
                  <a:effectLst/>
                  <a:latin typeface="Times New Roman"/>
                  <a:ea typeface="新細明體"/>
                  <a:cs typeface="Times New Roman"/>
                </a:endParaRPr>
              </a:p>
            </p:txBody>
          </p:sp>
          <p:sp>
            <p:nvSpPr>
              <p:cNvPr id="18" name="TextBox 117"/>
              <p:cNvSpPr txBox="1"/>
              <p:nvPr/>
            </p:nvSpPr>
            <p:spPr>
              <a:xfrm>
                <a:off x="4936352" y="1272790"/>
                <a:ext cx="449620" cy="576796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vert="eaVert"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CN" kern="1200">
                    <a:solidFill>
                      <a:srgbClr val="FFFFFF"/>
                    </a:solidFill>
                    <a:effectLst/>
                    <a:ea typeface="新細明體"/>
                    <a:cs typeface="Times New Roman"/>
                  </a:rPr>
                  <a:t>呂蒙</a:t>
                </a:r>
                <a:endParaRPr lang="zh-HK">
                  <a:effectLst/>
                  <a:latin typeface="Times New Roman"/>
                  <a:ea typeface="新細明體"/>
                  <a:cs typeface="Times New Roman"/>
                </a:endParaRPr>
              </a:p>
            </p:txBody>
          </p:sp>
          <p:sp>
            <p:nvSpPr>
              <p:cNvPr id="19" name="TextBox 118"/>
              <p:cNvSpPr txBox="1"/>
              <p:nvPr/>
            </p:nvSpPr>
            <p:spPr>
              <a:xfrm>
                <a:off x="5410751" y="556905"/>
                <a:ext cx="449620" cy="668019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vert="eaVert"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CN" kern="1200">
                    <a:solidFill>
                      <a:srgbClr val="FFFFFF"/>
                    </a:solidFill>
                    <a:effectLst/>
                    <a:ea typeface="新細明體"/>
                    <a:cs typeface="Times New Roman"/>
                  </a:rPr>
                  <a:t>黃蓋</a:t>
                </a:r>
                <a:endParaRPr lang="zh-HK">
                  <a:effectLst/>
                  <a:latin typeface="Times New Roman"/>
                  <a:ea typeface="新細明體"/>
                  <a:cs typeface="Times New Roman"/>
                </a:endParaRPr>
              </a:p>
            </p:txBody>
          </p:sp>
          <p:sp>
            <p:nvSpPr>
              <p:cNvPr id="20" name="TextBox 119"/>
              <p:cNvSpPr txBox="1"/>
              <p:nvPr/>
            </p:nvSpPr>
            <p:spPr>
              <a:xfrm>
                <a:off x="4424498" y="1904910"/>
                <a:ext cx="449620" cy="692349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vert="eaVert"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CN" kern="1200">
                    <a:solidFill>
                      <a:srgbClr val="FFFFFF"/>
                    </a:solidFill>
                    <a:effectLst/>
                    <a:ea typeface="新細明體"/>
                    <a:cs typeface="Times New Roman"/>
                  </a:rPr>
                  <a:t>呂蒙</a:t>
                </a:r>
                <a:endParaRPr lang="zh-HK">
                  <a:effectLst/>
                  <a:latin typeface="Times New Roman"/>
                  <a:ea typeface="新細明體"/>
                  <a:cs typeface="Times New Roman"/>
                </a:endParaRPr>
              </a:p>
            </p:txBody>
          </p:sp>
          <p:sp>
            <p:nvSpPr>
              <p:cNvPr id="21" name="TextBox 120"/>
              <p:cNvSpPr txBox="1"/>
              <p:nvPr/>
            </p:nvSpPr>
            <p:spPr>
              <a:xfrm>
                <a:off x="4977646" y="1903575"/>
                <a:ext cx="449620" cy="692349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vert="eaVert"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CN" kern="1200">
                    <a:solidFill>
                      <a:srgbClr val="FFFFFF"/>
                    </a:solidFill>
                    <a:effectLst/>
                    <a:ea typeface="新細明體"/>
                    <a:cs typeface="Times New Roman"/>
                  </a:rPr>
                  <a:t>凌統</a:t>
                </a:r>
                <a:endParaRPr lang="zh-HK">
                  <a:effectLst/>
                  <a:latin typeface="Times New Roman"/>
                  <a:ea typeface="新細明體"/>
                  <a:cs typeface="Times New Roman"/>
                </a:endParaRPr>
              </a:p>
            </p:txBody>
          </p:sp>
          <p:sp>
            <p:nvSpPr>
              <p:cNvPr id="22" name="TextBox 121"/>
              <p:cNvSpPr txBox="1"/>
              <p:nvPr/>
            </p:nvSpPr>
            <p:spPr>
              <a:xfrm>
                <a:off x="6028040" y="1903574"/>
                <a:ext cx="449620" cy="692349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vert="eaVert"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CN" kern="1200">
                    <a:solidFill>
                      <a:srgbClr val="FFFFFF"/>
                    </a:solidFill>
                    <a:effectLst/>
                    <a:ea typeface="新細明體"/>
                    <a:cs typeface="Times New Roman"/>
                  </a:rPr>
                  <a:t>周泰</a:t>
                </a:r>
                <a:endParaRPr lang="zh-HK">
                  <a:effectLst/>
                  <a:latin typeface="Times New Roman"/>
                  <a:ea typeface="新細明體"/>
                  <a:cs typeface="Times New Roman"/>
                </a:endParaRPr>
              </a:p>
            </p:txBody>
          </p:sp>
          <p:sp>
            <p:nvSpPr>
              <p:cNvPr id="23" name="TextBox 122"/>
              <p:cNvSpPr txBox="1"/>
              <p:nvPr/>
            </p:nvSpPr>
            <p:spPr>
              <a:xfrm>
                <a:off x="5494586" y="1904919"/>
                <a:ext cx="449620" cy="692349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vert="eaVert"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CN" kern="1200">
                    <a:solidFill>
                      <a:srgbClr val="FFFFFF"/>
                    </a:solidFill>
                    <a:effectLst/>
                    <a:ea typeface="新細明體"/>
                    <a:cs typeface="Times New Roman"/>
                  </a:rPr>
                  <a:t>甘寧</a:t>
                </a:r>
                <a:endParaRPr lang="zh-HK">
                  <a:effectLst/>
                  <a:latin typeface="Times New Roman"/>
                  <a:ea typeface="新細明體"/>
                  <a:cs typeface="Times New Roman"/>
                </a:endParaRPr>
              </a:p>
            </p:txBody>
          </p:sp>
          <p:sp>
            <p:nvSpPr>
              <p:cNvPr id="24" name="TextBox 123"/>
              <p:cNvSpPr txBox="1"/>
              <p:nvPr/>
            </p:nvSpPr>
            <p:spPr>
              <a:xfrm>
                <a:off x="2858767" y="27378"/>
                <a:ext cx="1189714" cy="508642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CN" b="1" kern="1200" dirty="0">
                    <a:solidFill>
                      <a:srgbClr val="000000"/>
                    </a:solidFill>
                    <a:effectLst/>
                    <a:latin typeface="Times New Roman"/>
                    <a:ea typeface="新細明體"/>
                    <a:cs typeface="Times New Roman"/>
                  </a:rPr>
                  <a:t>劉備軍 </a:t>
                </a:r>
                <a:r>
                  <a:rPr lang="en-US" kern="1200" dirty="0" smtClean="0">
                    <a:solidFill>
                      <a:srgbClr val="000000"/>
                    </a:solidFill>
                    <a:effectLst/>
                    <a:latin typeface="Times New Roman"/>
                    <a:ea typeface="新細明體"/>
                    <a:cs typeface="Times New Roman"/>
                  </a:rPr>
                  <a:t>2</a:t>
                </a:r>
                <a:r>
                  <a:rPr lang="zh-CN" b="1" kern="1200" dirty="0" smtClean="0">
                    <a:solidFill>
                      <a:srgbClr val="000000"/>
                    </a:solidFill>
                    <a:effectLst/>
                    <a:latin typeface="Times New Roman"/>
                    <a:ea typeface="新細明體"/>
                    <a:cs typeface="Times New Roman"/>
                  </a:rPr>
                  <a:t>萬</a:t>
                </a:r>
                <a:endParaRPr lang="zh-HK" dirty="0">
                  <a:solidFill>
                    <a:srgbClr val="000000"/>
                  </a:solidFill>
                  <a:effectLst/>
                  <a:latin typeface="Times New Roman"/>
                  <a:ea typeface="新細明體"/>
                  <a:cs typeface="Times New Roman"/>
                </a:endParaRPr>
              </a:p>
            </p:txBody>
          </p:sp>
          <p:sp>
            <p:nvSpPr>
              <p:cNvPr id="25" name="TextBox 124"/>
              <p:cNvSpPr txBox="1"/>
              <p:nvPr/>
            </p:nvSpPr>
            <p:spPr>
              <a:xfrm>
                <a:off x="2858767" y="576638"/>
                <a:ext cx="449624" cy="647786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eaVert"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CN" kern="1200">
                    <a:solidFill>
                      <a:srgbClr val="FFFFFF"/>
                    </a:solidFill>
                    <a:effectLst/>
                    <a:ea typeface="新細明體"/>
                    <a:cs typeface="Times New Roman"/>
                  </a:rPr>
                  <a:t>劉備</a:t>
                </a:r>
                <a:endParaRPr lang="zh-HK">
                  <a:effectLst/>
                  <a:latin typeface="Times New Roman"/>
                  <a:ea typeface="新細明體"/>
                  <a:cs typeface="Times New Roman"/>
                </a:endParaRPr>
              </a:p>
            </p:txBody>
          </p:sp>
          <p:sp>
            <p:nvSpPr>
              <p:cNvPr id="26" name="TextBox 125"/>
              <p:cNvSpPr txBox="1"/>
              <p:nvPr/>
            </p:nvSpPr>
            <p:spPr>
              <a:xfrm>
                <a:off x="3360769" y="576647"/>
                <a:ext cx="449620" cy="648404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eaVert"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CN" kern="1200">
                    <a:solidFill>
                      <a:srgbClr val="FFFFFF"/>
                    </a:solidFill>
                    <a:effectLst/>
                    <a:ea typeface="新細明體"/>
                    <a:cs typeface="Times New Roman"/>
                  </a:rPr>
                  <a:t>關羽</a:t>
                </a:r>
                <a:endParaRPr lang="zh-HK">
                  <a:effectLst/>
                  <a:latin typeface="Times New Roman"/>
                  <a:ea typeface="新細明體"/>
                  <a:cs typeface="Times New Roman"/>
                </a:endParaRPr>
              </a:p>
            </p:txBody>
          </p:sp>
          <p:sp>
            <p:nvSpPr>
              <p:cNvPr id="27" name="TextBox 126"/>
              <p:cNvSpPr txBox="1"/>
              <p:nvPr/>
            </p:nvSpPr>
            <p:spPr>
              <a:xfrm>
                <a:off x="2858767" y="1290708"/>
                <a:ext cx="449620" cy="614335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eaVert" wrap="square" rtlCol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CN" kern="1200">
                    <a:solidFill>
                      <a:srgbClr val="FFFFFF"/>
                    </a:solidFill>
                    <a:effectLst/>
                    <a:ea typeface="新細明體"/>
                    <a:cs typeface="Times New Roman"/>
                  </a:rPr>
                  <a:t>張飛</a:t>
                </a:r>
                <a:endParaRPr lang="zh-HK">
                  <a:effectLst/>
                  <a:latin typeface="Times New Roman"/>
                  <a:ea typeface="新細明體"/>
                  <a:cs typeface="Times New Roman"/>
                </a:endParaRPr>
              </a:p>
            </p:txBody>
          </p:sp>
          <p:sp>
            <p:nvSpPr>
              <p:cNvPr id="28" name="TextBox 127"/>
              <p:cNvSpPr txBox="1"/>
              <p:nvPr/>
            </p:nvSpPr>
            <p:spPr>
              <a:xfrm>
                <a:off x="3360769" y="1290709"/>
                <a:ext cx="449620" cy="614334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eaVert"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CN" kern="1200">
                    <a:solidFill>
                      <a:srgbClr val="FFFFFF"/>
                    </a:solidFill>
                    <a:effectLst/>
                    <a:ea typeface="新細明體"/>
                    <a:cs typeface="Times New Roman"/>
                  </a:rPr>
                  <a:t>趙雲</a:t>
                </a:r>
                <a:endParaRPr lang="zh-HK">
                  <a:effectLst/>
                  <a:latin typeface="Times New Roman"/>
                  <a:ea typeface="新細明體"/>
                  <a:cs typeface="Times New Roman"/>
                </a:endParaRPr>
              </a:p>
            </p:txBody>
          </p:sp>
          <p:sp>
            <p:nvSpPr>
              <p:cNvPr id="29" name="TextBox 128"/>
              <p:cNvSpPr txBox="1"/>
              <p:nvPr/>
            </p:nvSpPr>
            <p:spPr>
              <a:xfrm>
                <a:off x="2858767" y="1948153"/>
                <a:ext cx="449620" cy="647769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eaVert"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CN" kern="1200">
                    <a:solidFill>
                      <a:srgbClr val="FFFFFF"/>
                    </a:solidFill>
                    <a:effectLst/>
                    <a:ea typeface="新細明體"/>
                    <a:cs typeface="Times New Roman"/>
                  </a:rPr>
                  <a:t>孔明</a:t>
                </a:r>
                <a:endParaRPr lang="zh-HK">
                  <a:effectLst/>
                  <a:latin typeface="Times New Roman"/>
                  <a:ea typeface="新細明體"/>
                  <a:cs typeface="Times New Roman"/>
                </a:endParaRPr>
              </a:p>
            </p:txBody>
          </p:sp>
          <p:sp>
            <p:nvSpPr>
              <p:cNvPr id="30" name="TextBox 129"/>
              <p:cNvSpPr txBox="1"/>
              <p:nvPr/>
            </p:nvSpPr>
            <p:spPr>
              <a:xfrm>
                <a:off x="1184642" y="35363"/>
                <a:ext cx="1296031" cy="513779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CN" b="1" kern="1200" dirty="0">
                    <a:solidFill>
                      <a:srgbClr val="000000"/>
                    </a:solidFill>
                    <a:effectLst/>
                    <a:latin typeface="Times New Roman"/>
                    <a:ea typeface="新細明體"/>
                    <a:cs typeface="Times New Roman"/>
                  </a:rPr>
                  <a:t>曹操軍 </a:t>
                </a:r>
                <a:r>
                  <a:rPr lang="en-US" kern="1200" dirty="0" smtClean="0">
                    <a:solidFill>
                      <a:srgbClr val="000000"/>
                    </a:solidFill>
                    <a:effectLst/>
                    <a:latin typeface="Times New Roman"/>
                    <a:ea typeface="新細明體"/>
                    <a:cs typeface="Times New Roman"/>
                  </a:rPr>
                  <a:t>20</a:t>
                </a:r>
                <a:r>
                  <a:rPr lang="zh-CN" b="1" kern="1200" dirty="0" smtClean="0">
                    <a:solidFill>
                      <a:srgbClr val="000000"/>
                    </a:solidFill>
                    <a:effectLst/>
                    <a:latin typeface="Times New Roman"/>
                    <a:ea typeface="新細明體"/>
                    <a:cs typeface="Times New Roman"/>
                  </a:rPr>
                  <a:t>萬</a:t>
                </a:r>
                <a:endParaRPr lang="en-US" altLang="zh-CN" b="1" kern="1200" dirty="0" smtClean="0">
                  <a:solidFill>
                    <a:srgbClr val="000000"/>
                  </a:solidFill>
                  <a:effectLst/>
                  <a:latin typeface="Times New Roman"/>
                  <a:ea typeface="新細明體"/>
                  <a:cs typeface="Times New Roman"/>
                </a:endParaRPr>
              </a:p>
              <a:p>
                <a:pPr algn="ctr">
                  <a:spcAft>
                    <a:spcPts val="0"/>
                  </a:spcAft>
                </a:pPr>
                <a:endParaRPr lang="zh-HK" dirty="0">
                  <a:effectLst/>
                  <a:latin typeface="Times New Roman"/>
                  <a:ea typeface="新細明體"/>
                  <a:cs typeface="Times New Roman"/>
                </a:endParaRPr>
              </a:p>
            </p:txBody>
          </p:sp>
          <p:sp>
            <p:nvSpPr>
              <p:cNvPr id="31" name="TextBox 130"/>
              <p:cNvSpPr txBox="1"/>
              <p:nvPr/>
            </p:nvSpPr>
            <p:spPr>
              <a:xfrm>
                <a:off x="548631" y="576016"/>
                <a:ext cx="449620" cy="648404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vert="eaVert"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CN" kern="1200">
                    <a:solidFill>
                      <a:srgbClr val="FFFFFF"/>
                    </a:solidFill>
                    <a:effectLst/>
                    <a:ea typeface="新細明體"/>
                    <a:cs typeface="Times New Roman"/>
                  </a:rPr>
                  <a:t>荀攸</a:t>
                </a:r>
                <a:endParaRPr lang="zh-HK">
                  <a:effectLst/>
                  <a:latin typeface="Times New Roman"/>
                  <a:ea typeface="新細明體"/>
                  <a:cs typeface="Times New Roman"/>
                </a:endParaRPr>
              </a:p>
            </p:txBody>
          </p:sp>
          <p:sp>
            <p:nvSpPr>
              <p:cNvPr id="32" name="TextBox 54"/>
              <p:cNvSpPr txBox="1"/>
              <p:nvPr/>
            </p:nvSpPr>
            <p:spPr>
              <a:xfrm>
                <a:off x="0" y="576016"/>
                <a:ext cx="449620" cy="648404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vert="eaVert"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CN" kern="1200">
                    <a:solidFill>
                      <a:srgbClr val="FFFFFF"/>
                    </a:solidFill>
                    <a:effectLst/>
                    <a:latin typeface="Times New Roman"/>
                    <a:ea typeface="新細明體"/>
                    <a:cs typeface="Times New Roman"/>
                  </a:rPr>
                  <a:t>曹操</a:t>
                </a:r>
                <a:endParaRPr lang="zh-HK">
                  <a:effectLst/>
                  <a:latin typeface="Times New Roman"/>
                  <a:ea typeface="新細明體"/>
                  <a:cs typeface="Times New Roman"/>
                </a:endParaRPr>
              </a:p>
            </p:txBody>
          </p:sp>
          <p:sp>
            <p:nvSpPr>
              <p:cNvPr id="33" name="TextBox 57"/>
              <p:cNvSpPr txBox="1"/>
              <p:nvPr/>
            </p:nvSpPr>
            <p:spPr>
              <a:xfrm>
                <a:off x="1052643" y="576016"/>
                <a:ext cx="449620" cy="648404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vert="eaVert"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CN" kern="1200">
                    <a:solidFill>
                      <a:srgbClr val="FFFFFF"/>
                    </a:solidFill>
                    <a:effectLst/>
                    <a:ea typeface="新細明體"/>
                    <a:cs typeface="Times New Roman"/>
                  </a:rPr>
                  <a:t>徐晃</a:t>
                </a:r>
                <a:endParaRPr lang="zh-HK">
                  <a:effectLst/>
                  <a:latin typeface="Times New Roman"/>
                  <a:ea typeface="新細明體"/>
                  <a:cs typeface="Times New Roman"/>
                </a:endParaRPr>
              </a:p>
            </p:txBody>
          </p:sp>
          <p:sp>
            <p:nvSpPr>
              <p:cNvPr id="34" name="TextBox 59"/>
              <p:cNvSpPr txBox="1"/>
              <p:nvPr/>
            </p:nvSpPr>
            <p:spPr>
              <a:xfrm>
                <a:off x="1" y="1295969"/>
                <a:ext cx="449620" cy="576006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vert="eaVert"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CN" kern="1200" dirty="0">
                    <a:solidFill>
                      <a:srgbClr val="FFFFFF"/>
                    </a:solidFill>
                    <a:effectLst/>
                    <a:ea typeface="新細明體"/>
                    <a:cs typeface="Times New Roman"/>
                  </a:rPr>
                  <a:t>許褚</a:t>
                </a:r>
                <a:endParaRPr lang="zh-HK" dirty="0">
                  <a:effectLst/>
                  <a:latin typeface="Times New Roman"/>
                  <a:ea typeface="新細明體"/>
                  <a:cs typeface="Times New Roman"/>
                </a:endParaRPr>
              </a:p>
            </p:txBody>
          </p:sp>
          <p:sp>
            <p:nvSpPr>
              <p:cNvPr id="35" name="TextBox 60"/>
              <p:cNvSpPr txBox="1"/>
              <p:nvPr/>
            </p:nvSpPr>
            <p:spPr>
              <a:xfrm>
                <a:off x="548621" y="1295969"/>
                <a:ext cx="449620" cy="576006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vert="eaVert"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CN" kern="1200">
                    <a:solidFill>
                      <a:srgbClr val="FFFFFF"/>
                    </a:solidFill>
                    <a:effectLst/>
                    <a:ea typeface="新細明體"/>
                    <a:cs typeface="Times New Roman"/>
                  </a:rPr>
                  <a:t>程昱</a:t>
                </a:r>
                <a:endParaRPr lang="zh-HK">
                  <a:effectLst/>
                  <a:latin typeface="Times New Roman"/>
                  <a:ea typeface="新細明體"/>
                  <a:cs typeface="Times New Roman"/>
                </a:endParaRPr>
              </a:p>
            </p:txBody>
          </p:sp>
          <p:sp>
            <p:nvSpPr>
              <p:cNvPr id="36" name="TextBox 61"/>
              <p:cNvSpPr txBox="1"/>
              <p:nvPr/>
            </p:nvSpPr>
            <p:spPr>
              <a:xfrm>
                <a:off x="1052623" y="1295969"/>
                <a:ext cx="449620" cy="576006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vert="eaVert"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CN" kern="1200">
                    <a:solidFill>
                      <a:srgbClr val="FFFFFF"/>
                    </a:solidFill>
                    <a:effectLst/>
                    <a:ea typeface="新細明體"/>
                    <a:cs typeface="Times New Roman"/>
                  </a:rPr>
                  <a:t>蔡瑁</a:t>
                </a:r>
                <a:endParaRPr lang="zh-HK">
                  <a:effectLst/>
                  <a:latin typeface="Times New Roman"/>
                  <a:ea typeface="新細明體"/>
                  <a:cs typeface="Times New Roman"/>
                </a:endParaRPr>
              </a:p>
            </p:txBody>
          </p:sp>
          <p:sp>
            <p:nvSpPr>
              <p:cNvPr id="37" name="TextBox 62"/>
              <p:cNvSpPr txBox="1"/>
              <p:nvPr/>
            </p:nvSpPr>
            <p:spPr>
              <a:xfrm>
                <a:off x="1556654" y="576016"/>
                <a:ext cx="449620" cy="648404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vert="eaVert"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CN" kern="1200">
                    <a:solidFill>
                      <a:srgbClr val="FFFFFF"/>
                    </a:solidFill>
                    <a:effectLst/>
                    <a:ea typeface="新細明體"/>
                    <a:cs typeface="Times New Roman"/>
                  </a:rPr>
                  <a:t>張郃</a:t>
                </a:r>
                <a:endParaRPr lang="zh-HK">
                  <a:effectLst/>
                  <a:latin typeface="Times New Roman"/>
                  <a:ea typeface="新細明體"/>
                  <a:cs typeface="Times New Roman"/>
                </a:endParaRPr>
              </a:p>
            </p:txBody>
          </p:sp>
          <p:sp>
            <p:nvSpPr>
              <p:cNvPr id="38" name="TextBox 63"/>
              <p:cNvSpPr txBox="1"/>
              <p:nvPr/>
            </p:nvSpPr>
            <p:spPr>
              <a:xfrm>
                <a:off x="1556626" y="1295969"/>
                <a:ext cx="449620" cy="576006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vert="eaVert"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CN" kern="1200">
                    <a:solidFill>
                      <a:srgbClr val="FFFFFF"/>
                    </a:solidFill>
                    <a:effectLst/>
                    <a:ea typeface="新細明體"/>
                    <a:cs typeface="Times New Roman"/>
                  </a:rPr>
                  <a:t>蔣幹</a:t>
                </a:r>
                <a:endParaRPr lang="zh-HK">
                  <a:effectLst/>
                  <a:latin typeface="Times New Roman"/>
                  <a:ea typeface="新細明體"/>
                  <a:cs typeface="Times New Roman"/>
                </a:endParaRPr>
              </a:p>
            </p:txBody>
          </p:sp>
          <p:sp>
            <p:nvSpPr>
              <p:cNvPr id="39" name="TextBox 65"/>
              <p:cNvSpPr txBox="1"/>
              <p:nvPr/>
            </p:nvSpPr>
            <p:spPr>
              <a:xfrm>
                <a:off x="2031052" y="576003"/>
                <a:ext cx="449620" cy="648404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vert="eaVert"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CN" kern="1200">
                    <a:solidFill>
                      <a:srgbClr val="FFFFFF"/>
                    </a:solidFill>
                    <a:effectLst/>
                    <a:ea typeface="新細明體"/>
                    <a:cs typeface="Times New Roman"/>
                  </a:rPr>
                  <a:t>文聘</a:t>
                </a:r>
                <a:endParaRPr lang="zh-HK">
                  <a:effectLst/>
                  <a:latin typeface="Times New Roman"/>
                  <a:ea typeface="新細明體"/>
                  <a:cs typeface="Times New Roman"/>
                </a:endParaRPr>
              </a:p>
            </p:txBody>
          </p:sp>
          <p:sp>
            <p:nvSpPr>
              <p:cNvPr id="40" name="TextBox 66"/>
              <p:cNvSpPr txBox="1"/>
              <p:nvPr/>
            </p:nvSpPr>
            <p:spPr>
              <a:xfrm>
                <a:off x="548631" y="1944009"/>
                <a:ext cx="449620" cy="648404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vert="eaVert"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CN" kern="1200">
                    <a:solidFill>
                      <a:srgbClr val="FFFFFF"/>
                    </a:solidFill>
                    <a:effectLst/>
                    <a:ea typeface="新細明體"/>
                    <a:cs typeface="Times New Roman"/>
                  </a:rPr>
                  <a:t>樂進</a:t>
                </a:r>
                <a:endParaRPr lang="zh-HK">
                  <a:effectLst/>
                  <a:latin typeface="Times New Roman"/>
                  <a:ea typeface="新細明體"/>
                  <a:cs typeface="Times New Roman"/>
                </a:endParaRPr>
              </a:p>
            </p:txBody>
          </p:sp>
          <p:sp>
            <p:nvSpPr>
              <p:cNvPr id="41" name="TextBox 67"/>
              <p:cNvSpPr txBox="1"/>
              <p:nvPr/>
            </p:nvSpPr>
            <p:spPr>
              <a:xfrm>
                <a:off x="2060666" y="1295973"/>
                <a:ext cx="449620" cy="576006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vert="eaVert"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CN" kern="1200">
                    <a:solidFill>
                      <a:srgbClr val="FFFFFF"/>
                    </a:solidFill>
                    <a:effectLst/>
                    <a:ea typeface="新細明體"/>
                    <a:cs typeface="Times New Roman"/>
                  </a:rPr>
                  <a:t>徐庶</a:t>
                </a:r>
                <a:endParaRPr lang="zh-HK">
                  <a:effectLst/>
                  <a:latin typeface="Times New Roman"/>
                  <a:ea typeface="新細明體"/>
                  <a:cs typeface="Times New Roman"/>
                </a:endParaRPr>
              </a:p>
            </p:txBody>
          </p:sp>
          <p:sp>
            <p:nvSpPr>
              <p:cNvPr id="42" name="TextBox 68"/>
              <p:cNvSpPr txBox="1"/>
              <p:nvPr/>
            </p:nvSpPr>
            <p:spPr>
              <a:xfrm>
                <a:off x="1052643" y="1944009"/>
                <a:ext cx="449620" cy="648404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vert="eaVert"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CN" kern="1200">
                    <a:solidFill>
                      <a:srgbClr val="FFFFFF"/>
                    </a:solidFill>
                    <a:effectLst/>
                    <a:ea typeface="新細明體"/>
                    <a:cs typeface="Times New Roman"/>
                  </a:rPr>
                  <a:t>張遼</a:t>
                </a:r>
                <a:endParaRPr lang="zh-HK">
                  <a:effectLst/>
                  <a:latin typeface="Times New Roman"/>
                  <a:ea typeface="新細明體"/>
                  <a:cs typeface="Times New Roman"/>
                </a:endParaRPr>
              </a:p>
            </p:txBody>
          </p:sp>
          <p:sp>
            <p:nvSpPr>
              <p:cNvPr id="43" name="TextBox 69"/>
              <p:cNvSpPr txBox="1"/>
              <p:nvPr/>
            </p:nvSpPr>
            <p:spPr>
              <a:xfrm>
                <a:off x="1599041" y="1944009"/>
                <a:ext cx="449620" cy="648404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vert="eaVert"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CN" kern="1200">
                    <a:solidFill>
                      <a:srgbClr val="FFFFFF"/>
                    </a:solidFill>
                    <a:effectLst/>
                    <a:ea typeface="新細明體"/>
                    <a:cs typeface="Times New Roman"/>
                  </a:rPr>
                  <a:t>毛玠</a:t>
                </a:r>
                <a:endParaRPr lang="zh-HK">
                  <a:effectLst/>
                  <a:latin typeface="Times New Roman"/>
                  <a:ea typeface="新細明體"/>
                  <a:cs typeface="Times New Roman"/>
                </a:endParaRPr>
              </a:p>
            </p:txBody>
          </p:sp>
          <p:sp>
            <p:nvSpPr>
              <p:cNvPr id="44" name="TextBox 70"/>
              <p:cNvSpPr txBox="1"/>
              <p:nvPr/>
            </p:nvSpPr>
            <p:spPr>
              <a:xfrm>
                <a:off x="2060666" y="1944009"/>
                <a:ext cx="449620" cy="648404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vert="eaVert"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CN" kern="1200">
                    <a:solidFill>
                      <a:srgbClr val="FFFFFF"/>
                    </a:solidFill>
                    <a:effectLst/>
                    <a:ea typeface="新細明體"/>
                    <a:cs typeface="Times New Roman"/>
                  </a:rPr>
                  <a:t>于禁</a:t>
                </a:r>
                <a:endParaRPr lang="zh-HK">
                  <a:effectLst/>
                  <a:latin typeface="Times New Roman"/>
                  <a:ea typeface="新細明體"/>
                  <a:cs typeface="Times New Roman"/>
                </a:endParaRPr>
              </a:p>
            </p:txBody>
          </p:sp>
          <p:sp>
            <p:nvSpPr>
              <p:cNvPr id="45" name="TextBox 71"/>
              <p:cNvSpPr txBox="1"/>
              <p:nvPr/>
            </p:nvSpPr>
            <p:spPr>
              <a:xfrm>
                <a:off x="4084255" y="82472"/>
                <a:ext cx="288319" cy="3058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900" kern="1200" dirty="0">
                    <a:solidFill>
                      <a:srgbClr val="000000"/>
                    </a:solidFill>
                    <a:effectLst/>
                    <a:latin typeface="Kaiti TC Regular"/>
                    <a:ea typeface="新細明體"/>
                    <a:cs typeface="Times New Roman"/>
                  </a:rPr>
                  <a:t>+</a:t>
                </a:r>
                <a:endParaRPr lang="zh-HK" sz="1900" dirty="0">
                  <a:effectLst/>
                  <a:latin typeface="Times New Roman"/>
                  <a:ea typeface="新細明體"/>
                  <a:cs typeface="Times New Roman"/>
                </a:endParaRPr>
              </a:p>
            </p:txBody>
          </p:sp>
          <p:sp>
            <p:nvSpPr>
              <p:cNvPr id="46" name="TextBox 72"/>
              <p:cNvSpPr txBox="1"/>
              <p:nvPr/>
            </p:nvSpPr>
            <p:spPr>
              <a:xfrm>
                <a:off x="2420675" y="99034"/>
                <a:ext cx="504241" cy="293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b="1" kern="1200" dirty="0">
                    <a:solidFill>
                      <a:srgbClr val="000000"/>
                    </a:solidFill>
                    <a:effectLst/>
                    <a:latin typeface="Kaiti TC Regular"/>
                    <a:ea typeface="新細明體"/>
                    <a:cs typeface="Times New Roman"/>
                  </a:rPr>
                  <a:t>VS</a:t>
                </a:r>
                <a:endParaRPr lang="zh-HK" dirty="0">
                  <a:effectLst/>
                  <a:latin typeface="Times New Roman"/>
                  <a:ea typeface="新細明體"/>
                  <a:cs typeface="Times New Roman"/>
                </a:endParaRPr>
              </a:p>
            </p:txBody>
          </p:sp>
        </p:grpSp>
        <p:sp>
          <p:nvSpPr>
            <p:cNvPr id="12" name="TextBox 66"/>
            <p:cNvSpPr txBox="1"/>
            <p:nvPr/>
          </p:nvSpPr>
          <p:spPr>
            <a:xfrm>
              <a:off x="0" y="1943100"/>
              <a:ext cx="448945" cy="6477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eaVert"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kern="1200">
                  <a:solidFill>
                    <a:srgbClr val="FFFFFF"/>
                  </a:solidFill>
                  <a:effectLst/>
                  <a:ea typeface="新細明體"/>
                  <a:cs typeface="Times New Roman"/>
                </a:rPr>
                <a:t>張允</a:t>
              </a:r>
              <a:endParaRPr lang="zh-HK">
                <a:effectLst/>
                <a:latin typeface="Times New Roman"/>
                <a:ea typeface="新細明體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309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top bar.jpg"/>
          <p:cNvPicPr>
            <a:picLocks noChangeAspect="1"/>
          </p:cNvPicPr>
          <p:nvPr/>
        </p:nvPicPr>
        <p:blipFill>
          <a:blip r:embed="rId2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32628" y="1186017"/>
            <a:ext cx="1428439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zh-CN" altLang="zh-HK" sz="2400" b="1" dirty="0">
                <a:solidFill>
                  <a:schemeClr val="accent6">
                    <a:lumMod val="75000"/>
                  </a:schemeClr>
                </a:solidFill>
                <a:latin typeface="BiauKai"/>
                <a:ea typeface="BiauKai"/>
                <a:cs typeface="BiauKai"/>
              </a:rPr>
              <a:t>大決戰</a:t>
            </a:r>
            <a:endParaRPr lang="zh-TW" altLang="zh-HK" sz="2400" b="1" dirty="0">
              <a:solidFill>
                <a:schemeClr val="accent6">
                  <a:lumMod val="75000"/>
                </a:schemeClr>
              </a:solidFill>
              <a:latin typeface="BiauKai"/>
              <a:ea typeface="BiauKai"/>
              <a:cs typeface="BiauKai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1439333" y="2405062"/>
            <a:ext cx="6502400" cy="26834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曹操軍在江北集結，疫病蔓延，急欲渡江決戰。於是曹操修建大量兵船，為免被江水沖走，利用繩索將戰船互相扣在一起。</a:t>
            </a:r>
            <a:endParaRPr lang="zh-TW" dirty="0">
              <a:effectLst/>
              <a:latin typeface="Times New Roman"/>
              <a:ea typeface="新細明體"/>
            </a:endParaRPr>
          </a:p>
          <a:p>
            <a:pPr>
              <a:spcAft>
                <a:spcPts val="0"/>
              </a:spcAft>
            </a:pP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孫劉聯軍在南岸佈防。周瑜採納了黃蓋的火攻策略。決戰當日，黃蓋領著數十艘艨衝開至江北，假意向曹軍投降。當這些蒙衝巨艦，接近曹軍水寨的時候，黃蓋下令一起發火，由於當時風大，立時起了「火燒連船」的作用，摧毀了曹軍水寨，甚至波及岸上的曹營。</a:t>
            </a:r>
            <a:endParaRPr lang="zh-TW" dirty="0">
              <a:effectLst/>
              <a:latin typeface="Times New Roman"/>
              <a:ea typeface="新細明體"/>
            </a:endParaRPr>
          </a:p>
          <a:p>
            <a:pPr>
              <a:spcAft>
                <a:spcPts val="0"/>
              </a:spcAft>
            </a:pP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曹軍大敗，曹操統一中國的野心，被孫權和劉備聯手粉碎了，下開曹孫劉三分天下的局面。</a:t>
            </a:r>
            <a:endParaRPr lang="zh-TW" dirty="0">
              <a:effectLst/>
              <a:latin typeface="Times New Roman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88249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top bar.jpg"/>
          <p:cNvPicPr>
            <a:picLocks noChangeAspect="1"/>
          </p:cNvPicPr>
          <p:nvPr/>
        </p:nvPicPr>
        <p:blipFill>
          <a:blip r:embed="rId2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32628" y="1186017"/>
            <a:ext cx="33087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 smtClean="0">
                <a:solidFill>
                  <a:schemeClr val="accent6">
                    <a:lumMod val="75000"/>
                  </a:schemeClr>
                </a:solidFill>
                <a:latin typeface="BiauKai"/>
                <a:ea typeface="BiauKai"/>
                <a:cs typeface="BiauKai"/>
              </a:rPr>
              <a:t>V.</a:t>
            </a:r>
            <a:r>
              <a:rPr lang="en-US" altLang="zh-TW" sz="2400" b="1" dirty="0">
                <a:solidFill>
                  <a:schemeClr val="accent6">
                    <a:lumMod val="75000"/>
                  </a:schemeClr>
                </a:solidFill>
                <a:latin typeface="BiauKai"/>
                <a:ea typeface="BiauKai"/>
                <a:cs typeface="BiauKai"/>
              </a:rPr>
              <a:t>	</a:t>
            </a:r>
            <a:r>
              <a:rPr lang="zh-TW" altLang="en-US" sz="2400" b="1" dirty="0" smtClean="0">
                <a:solidFill>
                  <a:schemeClr val="accent6">
                    <a:lumMod val="75000"/>
                  </a:schemeClr>
                </a:solidFill>
                <a:latin typeface="BiauKai"/>
                <a:ea typeface="BiauKai"/>
                <a:cs typeface="BiauKai"/>
              </a:rPr>
              <a:t>其他探究問題</a:t>
            </a:r>
            <a:endParaRPr lang="en-US" altLang="zh-TW" sz="2400" dirty="0">
              <a:solidFill>
                <a:schemeClr val="accent6">
                  <a:lumMod val="75000"/>
                </a:schemeClr>
              </a:solidFill>
              <a:latin typeface="BiauKai"/>
              <a:ea typeface="BiauKai"/>
              <a:cs typeface="BiauKai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1456267" y="1647682"/>
            <a:ext cx="5909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正史</a:t>
            </a:r>
            <a:r>
              <a:rPr lang="zh-HK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《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三國志</a:t>
            </a:r>
            <a:r>
              <a:rPr lang="zh-HK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》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與小說</a:t>
            </a:r>
            <a:r>
              <a:rPr lang="zh-HK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《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三國演義</a:t>
            </a:r>
            <a:r>
              <a:rPr lang="zh-HK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》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的編成</a:t>
            </a:r>
            <a:r>
              <a:rPr lang="zh-CN" kern="1200" dirty="0" smtClean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年表</a:t>
            </a:r>
            <a:r>
              <a:rPr lang="zh-TW" altLang="en-US" kern="1200" dirty="0" smtClean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 （一）</a:t>
            </a:r>
            <a:endParaRPr lang="zh-TW" dirty="0">
              <a:effectLst/>
              <a:latin typeface="Times New Roman"/>
              <a:ea typeface="新細明體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173694"/>
              </p:ext>
            </p:extLst>
          </p:nvPr>
        </p:nvGraphicFramePr>
        <p:xfrm>
          <a:off x="931333" y="2052828"/>
          <a:ext cx="7374467" cy="4577080"/>
        </p:xfrm>
        <a:graphic>
          <a:graphicData uri="http://schemas.openxmlformats.org/drawingml/2006/table">
            <a:tbl>
              <a:tblPr firstRow="1" bandRow="1"/>
              <a:tblGrid>
                <a:gridCol w="508296"/>
                <a:gridCol w="1949461"/>
                <a:gridCol w="2458355"/>
                <a:gridCol w="2458355"/>
              </a:tblGrid>
              <a:tr h="370840">
                <a:tc>
                  <a:txBody>
                    <a:bodyPr/>
                    <a:lstStyle/>
                    <a:p>
                      <a:endParaRPr lang="zh-TW" sz="1800" kern="100" dirty="0"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800" kern="100" dirty="0">
                          <a:effectLst/>
                        </a:rPr>
                        <a:t>公元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800" kern="100">
                          <a:effectLst/>
                        </a:rPr>
                        <a:t>重大事件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800" kern="100" dirty="0"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</a:tr>
              <a:tr h="269875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東漢末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184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800" kern="100" dirty="0">
                          <a:effectLst/>
                        </a:rPr>
                        <a:t>黃巾之亂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800" kern="100"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57175"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208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800" kern="100" dirty="0">
                          <a:effectLst/>
                        </a:rPr>
                        <a:t>赤壁之戰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800" kern="100"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221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800" kern="100" dirty="0">
                          <a:effectLst/>
                        </a:rPr>
                        <a:t>曹操逝世，曹丕篡漢稱帝，國號魏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800" kern="100" dirty="0"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323850"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221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800" kern="100" dirty="0">
                          <a:effectLst/>
                        </a:rPr>
                        <a:t>劉備稱帝，國號蜀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800" kern="100" dirty="0"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57810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三國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223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800" kern="100">
                          <a:effectLst/>
                        </a:rPr>
                        <a:t>劉備逝世，劉禪即位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800" kern="100" dirty="0"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54000"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229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800" kern="100" dirty="0">
                          <a:effectLst/>
                        </a:rPr>
                        <a:t>孫權稱帝，國號吳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800" kern="100" dirty="0"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50190"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234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800" kern="100">
                          <a:effectLst/>
                        </a:rPr>
                        <a:t>諸葛亮逝世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800" kern="100" dirty="0"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5527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西晉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265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800" kern="100" dirty="0">
                          <a:effectLst/>
                        </a:rPr>
                        <a:t>司馬炎篡魏稱帝，建立西晉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200" dirty="0">
                          <a:effectLst/>
                        </a:rPr>
                        <a:t>三世紀末，陳壽完成</a:t>
                      </a:r>
                      <a:r>
                        <a:rPr lang="zh-HK" sz="1800" kern="1200" dirty="0">
                          <a:effectLst/>
                        </a:rPr>
                        <a:t>《</a:t>
                      </a:r>
                      <a:r>
                        <a:rPr lang="zh-CN" sz="1800" kern="1200" dirty="0">
                          <a:effectLst/>
                        </a:rPr>
                        <a:t>三國志</a:t>
                      </a:r>
                      <a:r>
                        <a:rPr lang="zh-HK" sz="1800" kern="1200" dirty="0">
                          <a:effectLst/>
                        </a:rPr>
                        <a:t>》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69240"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316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800" kern="100" dirty="0">
                          <a:effectLst/>
                        </a:rPr>
                        <a:t>西晉滅亡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</a:tr>
              <a:tr h="33782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南北朝時代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sz="1800" kern="100" dirty="0"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167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top bar.jpg"/>
          <p:cNvPicPr>
            <a:picLocks noChangeAspect="1"/>
          </p:cNvPicPr>
          <p:nvPr/>
        </p:nvPicPr>
        <p:blipFill>
          <a:blip r:embed="rId3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32628" y="1186017"/>
            <a:ext cx="33087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 smtClean="0">
                <a:solidFill>
                  <a:schemeClr val="accent6">
                    <a:lumMod val="75000"/>
                  </a:schemeClr>
                </a:solidFill>
                <a:latin typeface="BiauKai"/>
                <a:ea typeface="BiauKai"/>
                <a:cs typeface="BiauKai"/>
              </a:rPr>
              <a:t>V.</a:t>
            </a:r>
            <a:r>
              <a:rPr lang="en-US" altLang="zh-TW" sz="2400" b="1" dirty="0">
                <a:solidFill>
                  <a:schemeClr val="accent6">
                    <a:lumMod val="75000"/>
                  </a:schemeClr>
                </a:solidFill>
                <a:latin typeface="BiauKai"/>
                <a:ea typeface="BiauKai"/>
                <a:cs typeface="BiauKai"/>
              </a:rPr>
              <a:t>	</a:t>
            </a:r>
            <a:r>
              <a:rPr lang="zh-TW" altLang="en-US" sz="2400" b="1" dirty="0" smtClean="0">
                <a:solidFill>
                  <a:schemeClr val="accent6">
                    <a:lumMod val="75000"/>
                  </a:schemeClr>
                </a:solidFill>
                <a:latin typeface="BiauKai"/>
                <a:ea typeface="BiauKai"/>
                <a:cs typeface="BiauKai"/>
              </a:rPr>
              <a:t>其他探究問題</a:t>
            </a:r>
            <a:endParaRPr lang="en-US" altLang="zh-TW" sz="2400" dirty="0">
              <a:solidFill>
                <a:schemeClr val="accent6">
                  <a:lumMod val="75000"/>
                </a:schemeClr>
              </a:solidFill>
              <a:latin typeface="BiauKai"/>
              <a:ea typeface="BiauKai"/>
              <a:cs typeface="BiauKai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1456267" y="1647682"/>
            <a:ext cx="5909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正史</a:t>
            </a:r>
            <a:r>
              <a:rPr lang="zh-HK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《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三國志</a:t>
            </a:r>
            <a:r>
              <a:rPr lang="zh-HK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》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與小說</a:t>
            </a:r>
            <a:r>
              <a:rPr lang="zh-HK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《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三國演義</a:t>
            </a:r>
            <a:r>
              <a:rPr lang="zh-HK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》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的編成</a:t>
            </a:r>
            <a:r>
              <a:rPr lang="zh-CN" kern="1200" dirty="0" smtClean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年表</a:t>
            </a:r>
            <a:r>
              <a:rPr lang="zh-TW" altLang="en-US" kern="1200" dirty="0" smtClean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 （二）</a:t>
            </a:r>
            <a:endParaRPr lang="zh-TW" dirty="0">
              <a:effectLst/>
              <a:latin typeface="Times New Roman"/>
              <a:ea typeface="新細明體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034428"/>
              </p:ext>
            </p:extLst>
          </p:nvPr>
        </p:nvGraphicFramePr>
        <p:xfrm>
          <a:off x="931333" y="2052828"/>
          <a:ext cx="7374467" cy="3205480"/>
        </p:xfrm>
        <a:graphic>
          <a:graphicData uri="http://schemas.openxmlformats.org/drawingml/2006/table">
            <a:tbl>
              <a:tblPr firstRow="1" bandRow="1"/>
              <a:tblGrid>
                <a:gridCol w="508296"/>
                <a:gridCol w="1949461"/>
                <a:gridCol w="2458355"/>
                <a:gridCol w="2458355"/>
              </a:tblGrid>
              <a:tr h="370840">
                <a:tc>
                  <a:txBody>
                    <a:bodyPr/>
                    <a:lstStyle/>
                    <a:p>
                      <a:endParaRPr lang="zh-TW" sz="1800" kern="100" dirty="0"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800" kern="100" dirty="0">
                          <a:effectLst/>
                        </a:rPr>
                        <a:t>公元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800" kern="100">
                          <a:effectLst/>
                        </a:rPr>
                        <a:t>重大事件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800" kern="100" dirty="0"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</a:tr>
              <a:tr h="2546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800" kern="100" dirty="0">
                          <a:effectLst/>
                        </a:rPr>
                        <a:t>隋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589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800" kern="100">
                          <a:effectLst/>
                        </a:rPr>
                        <a:t>楊堅統一中國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800" kern="100" dirty="0"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5082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唐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618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800" kern="100" dirty="0">
                          <a:effectLst/>
                        </a:rPr>
                        <a:t>李淵建立唐朝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800" kern="100" dirty="0"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64795"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907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800" kern="100" dirty="0">
                          <a:effectLst/>
                        </a:rPr>
                        <a:t>唐亡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800" kern="100" dirty="0"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2479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宋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960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800" kern="100" dirty="0">
                          <a:effectLst/>
                        </a:rPr>
                        <a:t>趙匡胤建立宋朝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800" kern="100" dirty="0"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57175"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979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800" kern="100">
                          <a:effectLst/>
                        </a:rPr>
                        <a:t>宋朝統一中國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800" kern="100" dirty="0"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800" kern="100">
                          <a:effectLst/>
                        </a:rPr>
                        <a:t>元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1271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800" kern="100">
                          <a:effectLst/>
                        </a:rPr>
                        <a:t>元王朝誕生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800" kern="100" dirty="0"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800" kern="100">
                          <a:effectLst/>
                        </a:rPr>
                        <a:t>明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1368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800" kern="100">
                          <a:effectLst/>
                        </a:rPr>
                        <a:t>朱元璋建立明朝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800" kern="100" dirty="0">
                          <a:effectLst/>
                        </a:rPr>
                        <a:t>十四世紀末，羅貫中完成《三國演義》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  <p:sp>
        <p:nvSpPr>
          <p:cNvPr id="6" name="TextBox 18"/>
          <p:cNvSpPr txBox="1"/>
          <p:nvPr/>
        </p:nvSpPr>
        <p:spPr>
          <a:xfrm>
            <a:off x="5621867" y="5258308"/>
            <a:ext cx="268393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zh-CN" sz="1200" kern="1200" dirty="0">
                <a:solidFill>
                  <a:srgbClr val="000000"/>
                </a:solidFill>
                <a:effectLst/>
                <a:latin typeface="Times New Roman"/>
                <a:ea typeface="新細明體"/>
              </a:rPr>
              <a:t>參考：</a:t>
            </a:r>
            <a:r>
              <a:rPr lang="zh-HK" sz="1200" kern="1200" dirty="0">
                <a:solidFill>
                  <a:srgbClr val="000000"/>
                </a:solidFill>
                <a:effectLst/>
                <a:latin typeface="Times New Roman"/>
                <a:ea typeface="新細明體"/>
              </a:rPr>
              <a:t>《</a:t>
            </a:r>
            <a:r>
              <a:rPr lang="zh-CN" sz="1200" kern="1200" dirty="0">
                <a:solidFill>
                  <a:srgbClr val="000000"/>
                </a:solidFill>
                <a:effectLst/>
                <a:latin typeface="Times New Roman"/>
                <a:ea typeface="新細明體"/>
              </a:rPr>
              <a:t>歷史人</a:t>
            </a:r>
            <a:r>
              <a:rPr lang="zh-HK" sz="1200" kern="1200" dirty="0">
                <a:solidFill>
                  <a:srgbClr val="000000"/>
                </a:solidFill>
                <a:effectLst/>
                <a:latin typeface="Times New Roman"/>
                <a:ea typeface="新細明體"/>
              </a:rPr>
              <a:t>》</a:t>
            </a:r>
            <a:r>
              <a:rPr lang="zh-CN" sz="1200" kern="1200" dirty="0">
                <a:solidFill>
                  <a:srgbClr val="000000"/>
                </a:solidFill>
                <a:effectLst/>
                <a:latin typeface="Times New Roman"/>
                <a:ea typeface="新細明體"/>
              </a:rPr>
              <a:t>，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Times New Roman"/>
                <a:ea typeface="新細明體"/>
              </a:rPr>
              <a:t>2011</a:t>
            </a:r>
            <a:r>
              <a:rPr lang="zh-CN" sz="1200" kern="1200" dirty="0">
                <a:solidFill>
                  <a:srgbClr val="000000"/>
                </a:solidFill>
                <a:effectLst/>
                <a:latin typeface="Times New Roman"/>
                <a:ea typeface="新細明體"/>
              </a:rPr>
              <a:t>年，頁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Times New Roman"/>
                <a:ea typeface="新細明體"/>
              </a:rPr>
              <a:t>11</a:t>
            </a:r>
            <a:endParaRPr lang="zh-TW" sz="1200" dirty="0">
              <a:effectLst/>
              <a:latin typeface="Times New Roman"/>
              <a:ea typeface="新細明體"/>
            </a:endParaRPr>
          </a:p>
        </p:txBody>
      </p:sp>
      <p:sp>
        <p:nvSpPr>
          <p:cNvPr id="8" name="Rectangle 19"/>
          <p:cNvSpPr/>
          <p:nvPr/>
        </p:nvSpPr>
        <p:spPr>
          <a:xfrm>
            <a:off x="931333" y="5817658"/>
            <a:ext cx="7374467" cy="5905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  <a:effectLst/>
        </p:spPr>
        <p:txBody>
          <a:bodyPr wrap="square">
            <a:noAutofit/>
          </a:bodyPr>
          <a:lstStyle/>
          <a:p>
            <a:pPr>
              <a:spcAft>
                <a:spcPts val="0"/>
              </a:spcAft>
            </a:pPr>
            <a:r>
              <a:rPr lang="zh-TW" sz="1600" b="1" dirty="0">
                <a:effectLst/>
                <a:latin typeface="Times New Roman"/>
                <a:ea typeface="新細明體"/>
              </a:rPr>
              <a:t>考考你</a:t>
            </a:r>
            <a:r>
              <a:rPr lang="zh-TW" sz="1600" dirty="0">
                <a:effectLst/>
                <a:latin typeface="Times New Roman"/>
                <a:ea typeface="新細明體"/>
              </a:rPr>
              <a:t>：有關「赤壁之戰」的事蹟，陳壽《三國志》和羅貫中《三國演義》比較，哪書應較為可信？試從成書的年份推敲，並加以說明。</a:t>
            </a:r>
          </a:p>
        </p:txBody>
      </p:sp>
    </p:spTree>
    <p:extLst>
      <p:ext uri="{BB962C8B-B14F-4D97-AF65-F5344CB8AC3E}">
        <p14:creationId xmlns:p14="http://schemas.microsoft.com/office/powerpoint/2010/main" val="283463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top bar.jpg"/>
          <p:cNvPicPr>
            <a:picLocks noChangeAspect="1"/>
          </p:cNvPicPr>
          <p:nvPr/>
        </p:nvPicPr>
        <p:blipFill>
          <a:blip r:embed="rId2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sp>
        <p:nvSpPr>
          <p:cNvPr id="7" name="TextBox 1"/>
          <p:cNvSpPr txBox="1"/>
          <p:nvPr/>
        </p:nvSpPr>
        <p:spPr>
          <a:xfrm>
            <a:off x="1109133" y="1208241"/>
            <a:ext cx="6934200" cy="6381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HK" sz="1600" b="1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考考你</a:t>
            </a:r>
            <a:r>
              <a:rPr lang="zh-HK" sz="16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：先看看以下來自羅貫中《三國演義》「火燒連船」的插圖，然後回答問題。</a:t>
            </a:r>
            <a:endParaRPr lang="zh-TW" sz="1600" dirty="0">
              <a:effectLst/>
              <a:latin typeface="Times New Roman"/>
              <a:ea typeface="新細明體"/>
            </a:endParaRPr>
          </a:p>
        </p:txBody>
      </p:sp>
      <p:pic>
        <p:nvPicPr>
          <p:cNvPr id="8" name="圖片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845" y="1933258"/>
            <a:ext cx="5274310" cy="3804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FAA26D3D-D897-4be2-8F04-BA451C77F1D7}">
              <ma14:placeholder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lc="http://schemas.openxmlformats.org/drawingml/2006/lockedCanvas"/>
            </a:ext>
          </a:extLst>
        </p:spPr>
      </p:pic>
      <p:sp>
        <p:nvSpPr>
          <p:cNvPr id="9" name="TextBox 3"/>
          <p:cNvSpPr txBox="1"/>
          <p:nvPr/>
        </p:nvSpPr>
        <p:spPr>
          <a:xfrm>
            <a:off x="1934846" y="5853748"/>
            <a:ext cx="5274310" cy="33210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noAutofit/>
          </a:bodyPr>
          <a:lstStyle/>
          <a:p>
            <a:pPr algn="r">
              <a:spcAft>
                <a:spcPts val="0"/>
              </a:spcAft>
            </a:pPr>
            <a:r>
              <a:rPr lang="zh-CN" sz="12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（資料來源：羅貫中，</a:t>
            </a:r>
            <a:r>
              <a:rPr lang="zh-HK" sz="12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《</a:t>
            </a:r>
            <a:r>
              <a:rPr lang="zh-CN" sz="12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三國志通俗演義</a:t>
            </a:r>
            <a:r>
              <a:rPr lang="zh-HK" sz="12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》</a:t>
            </a:r>
            <a:r>
              <a:rPr lang="zh-CN" sz="12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，萬曆萬卷樓本，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Times New Roman"/>
                <a:ea typeface="新細明體"/>
              </a:rPr>
              <a:t>924-925</a:t>
            </a:r>
            <a:r>
              <a:rPr lang="zh-CN" sz="12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）</a:t>
            </a:r>
            <a:endParaRPr lang="zh-TW" sz="1200" dirty="0">
              <a:effectLst/>
              <a:latin typeface="Times New Roman"/>
              <a:ea typeface="新細明體"/>
            </a:endParaRPr>
          </a:p>
        </p:txBody>
      </p:sp>
      <p:sp>
        <p:nvSpPr>
          <p:cNvPr id="10" name="TextBox 3"/>
          <p:cNvSpPr txBox="1"/>
          <p:nvPr/>
        </p:nvSpPr>
        <p:spPr>
          <a:xfrm>
            <a:off x="167743" y="5815965"/>
            <a:ext cx="1661055" cy="7715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400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黃蓋不曾聽到弓弦響，一箭正中肩窩，翻身跌落水中。</a:t>
            </a:r>
            <a:endParaRPr lang="zh-TW" sz="1400" dirty="0">
              <a:effectLst/>
              <a:latin typeface="Times New Roman"/>
              <a:ea typeface="新細明體"/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7352242" y="5790037"/>
            <a:ext cx="1580091" cy="7916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400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恰好張遼來了一小船來到，扶了曹操上船。</a:t>
            </a:r>
            <a:endParaRPr lang="zh-TW" sz="1400" dirty="0">
              <a:effectLst/>
              <a:latin typeface="Times New Roman"/>
              <a:ea typeface="新細明體"/>
            </a:endParaRPr>
          </a:p>
        </p:txBody>
      </p:sp>
      <p:cxnSp>
        <p:nvCxnSpPr>
          <p:cNvPr id="12" name="直線單箭頭接點 11"/>
          <p:cNvCxnSpPr/>
          <p:nvPr/>
        </p:nvCxnSpPr>
        <p:spPr>
          <a:xfrm flipV="1">
            <a:off x="918102" y="4969933"/>
            <a:ext cx="1985965" cy="846033"/>
          </a:xfrm>
          <a:prstGeom prst="straightConnector1">
            <a:avLst/>
          </a:prstGeom>
          <a:ln w="19050" cmpd="sng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>
            <a:stCxn id="11" idx="0"/>
          </p:cNvCxnSpPr>
          <p:nvPr/>
        </p:nvCxnSpPr>
        <p:spPr>
          <a:xfrm flipH="1" flipV="1">
            <a:off x="6333067" y="4182533"/>
            <a:ext cx="1809221" cy="1607504"/>
          </a:xfrm>
          <a:prstGeom prst="straightConnector1">
            <a:avLst/>
          </a:prstGeom>
          <a:ln w="19050" cmpd="sng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67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top bar.jpg"/>
          <p:cNvPicPr>
            <a:picLocks noChangeAspect="1"/>
          </p:cNvPicPr>
          <p:nvPr/>
        </p:nvPicPr>
        <p:blipFill>
          <a:blip r:embed="rId2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sp>
        <p:nvSpPr>
          <p:cNvPr id="7" name="TextBox 4"/>
          <p:cNvSpPr txBox="1"/>
          <p:nvPr/>
        </p:nvSpPr>
        <p:spPr>
          <a:xfrm>
            <a:off x="1968500" y="1330642"/>
            <a:ext cx="5184140" cy="6407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600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以下兩段資料，其中一段來自</a:t>
            </a:r>
            <a:r>
              <a:rPr lang="zh-HK" sz="1600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《</a:t>
            </a:r>
            <a:r>
              <a:rPr lang="zh-CN" sz="1600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三國志</a:t>
            </a:r>
            <a:r>
              <a:rPr lang="zh-HK" sz="1600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》</a:t>
            </a:r>
            <a:r>
              <a:rPr lang="zh-CN" sz="1600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，另一段來自</a:t>
            </a:r>
            <a:r>
              <a:rPr lang="zh-HK" sz="1600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《</a:t>
            </a:r>
            <a:r>
              <a:rPr lang="zh-CN" sz="1600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三國演義</a:t>
            </a:r>
            <a:r>
              <a:rPr lang="zh-HK" sz="1600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》</a:t>
            </a:r>
            <a:r>
              <a:rPr lang="zh-CN" sz="1600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，兩段資料均經過白話整理。</a:t>
            </a:r>
            <a:endParaRPr lang="zh-TW" sz="1600" dirty="0">
              <a:effectLst/>
              <a:latin typeface="Times New Roman"/>
              <a:ea typeface="新細明體"/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897466" y="2182389"/>
            <a:ext cx="7357533" cy="12212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600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資料一：</a:t>
            </a:r>
            <a:endParaRPr lang="zh-TW" sz="1600" dirty="0">
              <a:effectLst/>
              <a:latin typeface="Times New Roman"/>
              <a:ea typeface="新細明體"/>
            </a:endParaRPr>
          </a:p>
          <a:p>
            <a:pPr>
              <a:spcAft>
                <a:spcPts val="0"/>
              </a:spcAft>
            </a:pPr>
            <a:r>
              <a:rPr lang="zh-CN" sz="1600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「劉備派諸葛亮主動與孫權修好，孫權派周瑜、程普等人率領幾萬水軍，與劉備通力合作，同曹操在赤壁交戰，大破曹軍，燒掉他的船隻。劉備與吳軍水路並進，一直追到南郡，當時又發生了瘟疫，北方的軍隊死掉很多，曹操值得率軍北歸。」</a:t>
            </a:r>
            <a:endParaRPr lang="zh-TW" sz="1600" dirty="0">
              <a:effectLst/>
              <a:latin typeface="Times New Roman"/>
              <a:ea typeface="新細明體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897466" y="3592406"/>
            <a:ext cx="7357533" cy="26390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6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資料二：</a:t>
            </a:r>
            <a:endParaRPr lang="zh-TW" sz="1600" dirty="0">
              <a:effectLst/>
              <a:latin typeface="Times New Roman"/>
              <a:ea typeface="新細明體"/>
            </a:endParaRPr>
          </a:p>
          <a:p>
            <a:pPr>
              <a:spcAft>
                <a:spcPts val="0"/>
              </a:spcAft>
            </a:pPr>
            <a:r>
              <a:rPr lang="zh-TW" altLang="zh-HK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「</a:t>
            </a:r>
            <a:r>
              <a:rPr lang="zh-CN" sz="1600" kern="1200" dirty="0" smtClean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東吳</a:t>
            </a:r>
            <a:r>
              <a:rPr lang="zh-CN" sz="16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戰船，離曹操大寨僅二里水面。黃蓋用力一招，前船一齊發火。火趁風威，風助火勢。船如飛箭，烈焰沖天。二十隻火船，一齊插入曹操水寨。曹軍寨中船隻，一時盡都著火。又被鐵環連續鎖牢，哪裏拆得開？眼看看火勢蔓延，竟無處逃避。隔江炮聲齊鳴，四下火船一齊到來，三江水面，一片通紅。曹操再看岸上諸寨，漫天徹地，無處不是煙火。黃蓋跳上小船，兵士在後駕駛，冒煙突火，來尋曹操。曹操要跳上岸逃命，恰好張遼來了一小船來到，扶了曹操上船。黃蓋望見穿紅袍的人立在船上，料是曹操，就催船追趕。他手提大刀，高叫</a:t>
            </a:r>
            <a:r>
              <a:rPr lang="zh-CN" sz="1600" kern="1200" dirty="0" smtClean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：</a:t>
            </a:r>
            <a:r>
              <a:rPr lang="zh-HK" altLang="zh-HK" sz="1600" dirty="0">
                <a:solidFill>
                  <a:srgbClr val="000000"/>
                </a:solidFill>
                <a:latin typeface="Times New Roman"/>
                <a:cs typeface="Times New Roman"/>
              </a:rPr>
              <a:t>『</a:t>
            </a:r>
            <a:r>
              <a:rPr lang="zh-CN" sz="1600" kern="1200" dirty="0" smtClean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操</a:t>
            </a:r>
            <a:r>
              <a:rPr lang="zh-CN" sz="16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賊休走！黃蓋在此</a:t>
            </a:r>
            <a:r>
              <a:rPr lang="zh-CN" sz="1600" kern="1200" dirty="0" smtClean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！</a:t>
            </a:r>
            <a:r>
              <a:rPr lang="zh-HK" altLang="zh-HK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』</a:t>
            </a:r>
            <a:r>
              <a:rPr lang="zh-CN" sz="1600" kern="1200" dirty="0" smtClean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曹操</a:t>
            </a:r>
            <a:r>
              <a:rPr lang="zh-CN" sz="16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急得叫苦連聲。張遼拈弓搭箭，看到黃蓋近前，一箭射去。風大浪急，黃蓋不曾聽到弓弦響，一箭正中肩窩，翻身跌落水中</a:t>
            </a:r>
            <a:r>
              <a:rPr lang="en-US" sz="1600" kern="1200" dirty="0" smtClean="0">
                <a:solidFill>
                  <a:srgbClr val="000000"/>
                </a:solidFill>
                <a:effectLst/>
                <a:latin typeface="新細明體"/>
                <a:ea typeface="新細明體"/>
                <a:cs typeface="Times New Roman"/>
              </a:rPr>
              <a:t>……</a:t>
            </a:r>
            <a:r>
              <a:rPr lang="zh-CN" altLang="zh-HK" sz="1600" dirty="0">
                <a:solidFill>
                  <a:srgbClr val="000000"/>
                </a:solidFill>
                <a:latin typeface="Times New Roman"/>
                <a:ea typeface="新細明體"/>
                <a:cs typeface="Times New Roman"/>
              </a:rPr>
              <a:t>」</a:t>
            </a:r>
            <a:endParaRPr lang="zh-TW" sz="1600" dirty="0">
              <a:effectLst/>
              <a:latin typeface="Times New Roman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54167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top bar.jpg"/>
          <p:cNvPicPr>
            <a:picLocks noChangeAspect="1"/>
          </p:cNvPicPr>
          <p:nvPr/>
        </p:nvPicPr>
        <p:blipFill>
          <a:blip r:embed="rId2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1195916" y="1700001"/>
            <a:ext cx="6678084" cy="25830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請從兩段文字中，</a:t>
            </a:r>
            <a:r>
              <a:rPr lang="zh-TW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哪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一篇是來自</a:t>
            </a:r>
            <a:r>
              <a:rPr lang="zh-HK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《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三國志</a:t>
            </a:r>
            <a:r>
              <a:rPr lang="zh-HK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》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？</a:t>
            </a:r>
            <a:r>
              <a:rPr lang="zh-TW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哪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一篇是來自</a:t>
            </a:r>
            <a:r>
              <a:rPr lang="zh-HK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《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三國演義</a:t>
            </a:r>
            <a:r>
              <a:rPr lang="zh-HK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》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？辦法是找出</a:t>
            </a:r>
            <a:r>
              <a:rPr lang="zh-TW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哪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段文字最能切合</a:t>
            </a:r>
            <a:r>
              <a:rPr lang="zh-HK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《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三國演義</a:t>
            </a:r>
            <a:r>
              <a:rPr lang="zh-HK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》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插圖的內容。若你能</a:t>
            </a:r>
            <a:r>
              <a:rPr lang="zh-TW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夠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找到，</a:t>
            </a:r>
            <a:r>
              <a:rPr lang="zh-TW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請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舉出兩個證據</a:t>
            </a:r>
            <a:r>
              <a:rPr lang="zh-TW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加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以說明。</a:t>
            </a:r>
            <a:endParaRPr lang="zh-TW" dirty="0">
              <a:effectLst/>
              <a:latin typeface="Times New Roman"/>
              <a:ea typeface="新細明體"/>
            </a:endParaRPr>
          </a:p>
          <a:p>
            <a:pPr>
              <a:spcAft>
                <a:spcPts val="0"/>
              </a:spcAft>
            </a:pPr>
            <a:r>
              <a:rPr lang="en-US" sz="1300" dirty="0">
                <a:solidFill>
                  <a:srgbClr val="FF0000"/>
                </a:solidFill>
                <a:effectLst/>
                <a:latin typeface="新細明體"/>
                <a:ea typeface="新細明體"/>
              </a:rPr>
              <a:t> </a:t>
            </a:r>
            <a:endParaRPr lang="zh-TW" sz="1200" dirty="0">
              <a:effectLst/>
              <a:latin typeface="Times New Roman"/>
              <a:ea typeface="新細明體"/>
            </a:endParaRPr>
          </a:p>
        </p:txBody>
      </p:sp>
      <p:sp>
        <p:nvSpPr>
          <p:cNvPr id="8" name="文字方塊 2"/>
          <p:cNvSpPr txBox="1"/>
          <p:nvPr/>
        </p:nvSpPr>
        <p:spPr>
          <a:xfrm>
            <a:off x="1333498" y="2800349"/>
            <a:ext cx="6388101" cy="1289051"/>
          </a:xfrm>
          <a:prstGeom prst="rect">
            <a:avLst/>
          </a:prstGeom>
          <a:solidFill>
            <a:schemeClr val="lt1"/>
          </a:solidFill>
          <a:ln w="6350">
            <a:solidFill>
              <a:schemeClr val="accent1">
                <a:lumMod val="75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zh-TW" dirty="0">
                <a:solidFill>
                  <a:srgbClr val="FF0000"/>
                </a:solidFill>
                <a:effectLst/>
                <a:latin typeface="Times New Roman"/>
                <a:ea typeface="新細明體"/>
              </a:rPr>
              <a:t>資料一：三國志</a:t>
            </a:r>
            <a:endParaRPr lang="zh-TW" dirty="0">
              <a:effectLst/>
              <a:latin typeface="Times New Roman"/>
              <a:ea typeface="新細明體"/>
            </a:endParaRPr>
          </a:p>
          <a:p>
            <a:pPr algn="just">
              <a:spcAft>
                <a:spcPts val="0"/>
              </a:spcAft>
            </a:pPr>
            <a:r>
              <a:rPr lang="zh-TW" kern="100" dirty="0">
                <a:solidFill>
                  <a:srgbClr val="FF0000"/>
                </a:solidFill>
                <a:effectLst/>
                <a:latin typeface="Times New Roman"/>
                <a:ea typeface="新細明體"/>
                <a:cs typeface="Times New Roman"/>
              </a:rPr>
              <a:t>資料二：三國演義（</a:t>
            </a:r>
            <a:r>
              <a:rPr lang="en-US" kern="100" dirty="0">
                <a:solidFill>
                  <a:srgbClr val="FF0000"/>
                </a:solidFill>
                <a:effectLst/>
                <a:latin typeface="Times New Roman"/>
                <a:ea typeface="新細明體"/>
                <a:cs typeface="Times New Roman"/>
              </a:rPr>
              <a:t>1. </a:t>
            </a:r>
            <a:r>
              <a:rPr lang="zh-CN" kern="1200" dirty="0">
                <a:solidFill>
                  <a:srgbClr val="FF0000"/>
                </a:solidFill>
                <a:effectLst/>
                <a:latin typeface="Times New Roman"/>
                <a:ea typeface="新細明體"/>
                <a:cs typeface="Times New Roman"/>
              </a:rPr>
              <a:t>恰好張遼來了一小船來到，扶了曹操上船。</a:t>
            </a:r>
            <a:r>
              <a:rPr lang="en-US" kern="100" dirty="0">
                <a:solidFill>
                  <a:srgbClr val="FF0000"/>
                </a:solidFill>
                <a:effectLst/>
                <a:latin typeface="Times New Roman"/>
                <a:ea typeface="新細明體"/>
                <a:cs typeface="Times New Roman"/>
              </a:rPr>
              <a:t>2.</a:t>
            </a:r>
            <a:r>
              <a:rPr lang="zh-CN" kern="1200" dirty="0">
                <a:solidFill>
                  <a:srgbClr val="FF0000"/>
                </a:solidFill>
                <a:effectLst/>
                <a:latin typeface="Times New Roman"/>
                <a:ea typeface="新細明體"/>
                <a:cs typeface="Times New Roman"/>
              </a:rPr>
              <a:t>黃蓋不曾聽到弓弦響，一箭正中肩窩，翻身跌落水中</a:t>
            </a:r>
            <a:r>
              <a:rPr lang="zh-TW" kern="100" dirty="0">
                <a:solidFill>
                  <a:srgbClr val="FF0000"/>
                </a:solidFill>
                <a:effectLst/>
                <a:latin typeface="Times New Roman"/>
                <a:ea typeface="新細明體"/>
                <a:cs typeface="Times New Roman"/>
              </a:rPr>
              <a:t>）</a:t>
            </a:r>
            <a:endParaRPr lang="zh-TW" kern="100" dirty="0">
              <a:effectLst/>
              <a:ea typeface="新細明體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4167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top bar.jpg"/>
          <p:cNvPicPr>
            <a:picLocks noChangeAspect="1"/>
          </p:cNvPicPr>
          <p:nvPr/>
        </p:nvPicPr>
        <p:blipFill>
          <a:blip r:embed="rId2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sp>
        <p:nvSpPr>
          <p:cNvPr id="6" name="TextBox 3"/>
          <p:cNvSpPr txBox="1"/>
          <p:nvPr/>
        </p:nvSpPr>
        <p:spPr>
          <a:xfrm>
            <a:off x="337093" y="2569716"/>
            <a:ext cx="3382307" cy="26278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東漢獻帝建安十三年（</a:t>
            </a:r>
            <a:r>
              <a:rPr lang="en-US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208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）爆發的赤壁之戰，是中國歷史上著名的長江水戰。當時曹操已滅袁紹，成為了華北的霸主。曹操要完成統一中國大業，首要平定的是佔據長江流域富饒地區的孫權和劉表。至於劉備，當時還是一名小角色，只是一名依附劉表的客將而已。</a:t>
            </a:r>
            <a:endParaRPr lang="zh-HK" dirty="0">
              <a:effectLst/>
              <a:latin typeface="Times New Roman"/>
              <a:ea typeface="新細明體"/>
              <a:cs typeface="Times New Roman"/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3228" y="1228288"/>
            <a:ext cx="4677603" cy="5330672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21"/>
          <p:cNvSpPr txBox="1"/>
          <p:nvPr/>
        </p:nvSpPr>
        <p:spPr>
          <a:xfrm>
            <a:off x="5646299" y="5400555"/>
            <a:ext cx="676389" cy="4427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600" kern="120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交州</a:t>
            </a:r>
            <a:endParaRPr lang="zh-HK" sz="120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12" name="TextBox 22"/>
          <p:cNvSpPr txBox="1"/>
          <p:nvPr/>
        </p:nvSpPr>
        <p:spPr>
          <a:xfrm>
            <a:off x="4718543" y="4361962"/>
            <a:ext cx="623272" cy="4427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600" kern="120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益州</a:t>
            </a:r>
            <a:endParaRPr lang="zh-HK" sz="120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13" name="TextBox 23"/>
          <p:cNvSpPr txBox="1"/>
          <p:nvPr/>
        </p:nvSpPr>
        <p:spPr>
          <a:xfrm>
            <a:off x="4983996" y="2564588"/>
            <a:ext cx="675892" cy="4427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600" kern="120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涼州</a:t>
            </a:r>
            <a:endParaRPr lang="zh-HK" sz="120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14" name="TextBox 24"/>
          <p:cNvSpPr txBox="1"/>
          <p:nvPr/>
        </p:nvSpPr>
        <p:spPr>
          <a:xfrm>
            <a:off x="5942052" y="2390288"/>
            <a:ext cx="676275" cy="4427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6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并州</a:t>
            </a:r>
            <a:endParaRPr lang="zh-HK" sz="12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15" name="TextBox 25"/>
          <p:cNvSpPr txBox="1"/>
          <p:nvPr/>
        </p:nvSpPr>
        <p:spPr>
          <a:xfrm>
            <a:off x="5942053" y="3003562"/>
            <a:ext cx="619733" cy="4427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6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司隸</a:t>
            </a:r>
            <a:endParaRPr lang="zh-HK" sz="12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16" name="TextBox 26"/>
          <p:cNvSpPr txBox="1"/>
          <p:nvPr/>
        </p:nvSpPr>
        <p:spPr>
          <a:xfrm>
            <a:off x="6626492" y="3350119"/>
            <a:ext cx="636819" cy="4427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6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豫州</a:t>
            </a:r>
            <a:endParaRPr lang="zh-HK" sz="12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17" name="TextBox 27"/>
          <p:cNvSpPr txBox="1"/>
          <p:nvPr/>
        </p:nvSpPr>
        <p:spPr>
          <a:xfrm>
            <a:off x="6738417" y="2757128"/>
            <a:ext cx="620230" cy="4427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600" kern="120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兗州</a:t>
            </a:r>
            <a:endParaRPr lang="zh-HK" sz="120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18" name="TextBox 28"/>
          <p:cNvSpPr txBox="1"/>
          <p:nvPr/>
        </p:nvSpPr>
        <p:spPr>
          <a:xfrm>
            <a:off x="7238247" y="2545884"/>
            <a:ext cx="845362" cy="4427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6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青州</a:t>
            </a:r>
            <a:endParaRPr lang="zh-HK" sz="12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19" name="TextBox 29"/>
          <p:cNvSpPr txBox="1"/>
          <p:nvPr/>
        </p:nvSpPr>
        <p:spPr>
          <a:xfrm>
            <a:off x="7263312" y="3016522"/>
            <a:ext cx="563574" cy="4427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6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徐州</a:t>
            </a:r>
            <a:endParaRPr lang="zh-HK" sz="12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20" name="TextBox 30"/>
          <p:cNvSpPr txBox="1"/>
          <p:nvPr/>
        </p:nvSpPr>
        <p:spPr>
          <a:xfrm>
            <a:off x="7015304" y="4710562"/>
            <a:ext cx="633476" cy="4427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600" kern="120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揚州</a:t>
            </a:r>
            <a:endParaRPr lang="zh-HK" sz="120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21" name="TextBox 31"/>
          <p:cNvSpPr txBox="1"/>
          <p:nvPr/>
        </p:nvSpPr>
        <p:spPr>
          <a:xfrm>
            <a:off x="6132128" y="4754858"/>
            <a:ext cx="816336" cy="4427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800" kern="1200" dirty="0">
                <a:solidFill>
                  <a:srgbClr val="FFFFFF"/>
                </a:solidFill>
                <a:effectLst/>
                <a:latin typeface="Times New Roman"/>
                <a:ea typeface="新細明體"/>
                <a:cs typeface="Times New Roman"/>
              </a:rPr>
              <a:t>荊州</a:t>
            </a:r>
            <a:endParaRPr lang="zh-HK" sz="12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22" name="TextBox 33"/>
          <p:cNvSpPr txBox="1"/>
          <p:nvPr/>
        </p:nvSpPr>
        <p:spPr>
          <a:xfrm>
            <a:off x="6602001" y="2292334"/>
            <a:ext cx="636246" cy="4427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6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冀州</a:t>
            </a:r>
            <a:endParaRPr lang="zh-HK" sz="12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23" name="TextBox 34"/>
          <p:cNvSpPr txBox="1"/>
          <p:nvPr/>
        </p:nvSpPr>
        <p:spPr>
          <a:xfrm>
            <a:off x="6674685" y="1867388"/>
            <a:ext cx="683962" cy="3966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6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幽州</a:t>
            </a:r>
            <a:endParaRPr lang="zh-HK" sz="12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24" name="TextBox 36"/>
          <p:cNvSpPr txBox="1"/>
          <p:nvPr/>
        </p:nvSpPr>
        <p:spPr>
          <a:xfrm>
            <a:off x="7238247" y="1867388"/>
            <a:ext cx="444598" cy="620004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800" kern="1200" dirty="0">
                <a:solidFill>
                  <a:srgbClr val="FFFFFF"/>
                </a:solidFill>
                <a:effectLst/>
                <a:ea typeface="新細明體"/>
                <a:cs typeface="Times New Roman"/>
              </a:rPr>
              <a:t>曹操</a:t>
            </a:r>
            <a:endParaRPr lang="zh-HK" sz="12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25" name="TextBox 37"/>
          <p:cNvSpPr txBox="1"/>
          <p:nvPr/>
        </p:nvSpPr>
        <p:spPr>
          <a:xfrm>
            <a:off x="7181889" y="3955262"/>
            <a:ext cx="500955" cy="657124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800" kern="1200" dirty="0">
                <a:solidFill>
                  <a:srgbClr val="FFFFFF"/>
                </a:solidFill>
                <a:effectLst/>
                <a:ea typeface="新細明體"/>
                <a:cs typeface="Times New Roman"/>
              </a:rPr>
              <a:t>孫權</a:t>
            </a:r>
            <a:endParaRPr lang="zh-HK" sz="12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26" name="TextBox 38"/>
          <p:cNvSpPr txBox="1"/>
          <p:nvPr/>
        </p:nvSpPr>
        <p:spPr>
          <a:xfrm>
            <a:off x="6117373" y="4187307"/>
            <a:ext cx="500955" cy="56755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800" kern="1200" dirty="0">
                <a:solidFill>
                  <a:srgbClr val="FFFFFF"/>
                </a:solidFill>
                <a:effectLst/>
                <a:ea typeface="新細明體"/>
                <a:cs typeface="Times New Roman"/>
              </a:rPr>
              <a:t>劉表</a:t>
            </a:r>
            <a:endParaRPr lang="zh-HK" sz="12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27" name="TextBox 39"/>
          <p:cNvSpPr txBox="1"/>
          <p:nvPr/>
        </p:nvSpPr>
        <p:spPr>
          <a:xfrm>
            <a:off x="6161968" y="3446263"/>
            <a:ext cx="467553" cy="57590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800" kern="1200" dirty="0">
                <a:solidFill>
                  <a:srgbClr val="FFFFFF"/>
                </a:solidFill>
                <a:effectLst/>
                <a:ea typeface="新細明體"/>
                <a:cs typeface="Times New Roman"/>
              </a:rPr>
              <a:t>劉備</a:t>
            </a:r>
            <a:endParaRPr lang="zh-HK" sz="12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28" name="TextBox 40"/>
          <p:cNvSpPr txBox="1"/>
          <p:nvPr/>
        </p:nvSpPr>
        <p:spPr>
          <a:xfrm>
            <a:off x="5167096" y="3722986"/>
            <a:ext cx="500955" cy="63961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800" kern="1200" dirty="0">
                <a:solidFill>
                  <a:srgbClr val="FFFFFF"/>
                </a:solidFill>
                <a:effectLst/>
                <a:ea typeface="新細明體"/>
                <a:cs typeface="Times New Roman"/>
              </a:rPr>
              <a:t>劉璋</a:t>
            </a:r>
            <a:endParaRPr lang="zh-HK" sz="12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29" name="TextBox 41"/>
          <p:cNvSpPr txBox="1"/>
          <p:nvPr/>
        </p:nvSpPr>
        <p:spPr>
          <a:xfrm>
            <a:off x="5491203" y="3007288"/>
            <a:ext cx="500955" cy="65720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800" kern="1200" dirty="0">
                <a:solidFill>
                  <a:srgbClr val="FFFFFF"/>
                </a:solidFill>
                <a:effectLst/>
                <a:ea typeface="新細明體"/>
                <a:cs typeface="Times New Roman"/>
              </a:rPr>
              <a:t>張魯</a:t>
            </a:r>
            <a:endParaRPr lang="zh-HK" sz="12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30" name="TextBox 42"/>
          <p:cNvSpPr txBox="1"/>
          <p:nvPr/>
        </p:nvSpPr>
        <p:spPr>
          <a:xfrm>
            <a:off x="4113900" y="2487392"/>
            <a:ext cx="500955" cy="65447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800" kern="1200" dirty="0">
                <a:solidFill>
                  <a:srgbClr val="FFFFFF"/>
                </a:solidFill>
                <a:effectLst/>
                <a:latin typeface="Times New Roman"/>
                <a:ea typeface="新細明體"/>
                <a:cs typeface="Times New Roman"/>
              </a:rPr>
              <a:t>馬騰</a:t>
            </a:r>
            <a:endParaRPr lang="zh-HK" sz="12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31" name="TextBox 1"/>
          <p:cNvSpPr txBox="1"/>
          <p:nvPr/>
        </p:nvSpPr>
        <p:spPr>
          <a:xfrm>
            <a:off x="5001753" y="1279826"/>
            <a:ext cx="2687955" cy="7048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2400" b="1" kern="1200">
                <a:solidFill>
                  <a:srgbClr val="0000FF"/>
                </a:solidFill>
                <a:effectLst/>
                <a:latin typeface="Times New Roman"/>
                <a:ea typeface="BiauKai"/>
                <a:cs typeface="Times New Roman"/>
              </a:rPr>
              <a:t>赤壁之戰前形勢圖</a:t>
            </a:r>
            <a:endParaRPr lang="zh-HK" sz="2400">
              <a:effectLst/>
              <a:latin typeface="Times New Roman"/>
              <a:ea typeface="新細明體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1499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top bar.jpg"/>
          <p:cNvPicPr>
            <a:picLocks noChangeAspect="1"/>
          </p:cNvPicPr>
          <p:nvPr/>
        </p:nvPicPr>
        <p:blipFill>
          <a:blip r:embed="rId2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11580" y="1236926"/>
            <a:ext cx="27493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 smtClean="0">
                <a:solidFill>
                  <a:schemeClr val="accent6">
                    <a:lumMod val="75000"/>
                  </a:schemeClr>
                </a:solidFill>
                <a:latin typeface="BiauKai"/>
                <a:ea typeface="BiauKai"/>
                <a:cs typeface="BiauKai"/>
              </a:rPr>
              <a:t>II.</a:t>
            </a:r>
            <a:r>
              <a:rPr lang="zh-TW" altLang="en-US" sz="2400" b="1" dirty="0" smtClean="0">
                <a:solidFill>
                  <a:schemeClr val="accent6">
                    <a:lumMod val="75000"/>
                  </a:schemeClr>
                </a:solidFill>
                <a:latin typeface="BiauKai"/>
                <a:ea typeface="BiauKai"/>
                <a:cs typeface="BiauKai"/>
              </a:rPr>
              <a:t> 雙方主帥的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BiauKai"/>
                <a:ea typeface="BiauKai"/>
                <a:cs typeface="BiauKai"/>
              </a:rPr>
              <a:t>資料</a:t>
            </a:r>
            <a:endParaRPr lang="en-US" altLang="zh-TW" sz="2400" b="1" dirty="0">
              <a:solidFill>
                <a:schemeClr val="accent6">
                  <a:lumMod val="75000"/>
                </a:schemeClr>
              </a:solidFill>
              <a:latin typeface="BiauKai"/>
              <a:ea typeface="BiauKai"/>
              <a:cs typeface="BiauKai"/>
            </a:endParaRPr>
          </a:p>
        </p:txBody>
      </p:sp>
      <p:sp>
        <p:nvSpPr>
          <p:cNvPr id="8" name="TextBox 33"/>
          <p:cNvSpPr txBox="1"/>
          <p:nvPr/>
        </p:nvSpPr>
        <p:spPr>
          <a:xfrm>
            <a:off x="522918" y="1789144"/>
            <a:ext cx="6406127" cy="233869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38100" cmpd="sng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曹操，字孟德，小字阿瞞，沛國譙人。</a:t>
            </a:r>
            <a:endParaRPr lang="zh-HK" dirty="0">
              <a:effectLst/>
              <a:latin typeface="Times New Roman"/>
              <a:ea typeface="新細明體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• 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出身寒門，養祖父為宦官曹騰。</a:t>
            </a:r>
            <a:endParaRPr lang="zh-HK" dirty="0">
              <a:effectLst/>
              <a:latin typeface="Times New Roman"/>
              <a:ea typeface="新細明體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• 174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年，</a:t>
            </a:r>
            <a:r>
              <a:rPr lang="en-US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19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歲，通過孝廉為郎官，當過一些地方官。</a:t>
            </a:r>
            <a:endParaRPr lang="zh-HK" dirty="0">
              <a:effectLst/>
              <a:latin typeface="Times New Roman"/>
              <a:ea typeface="新細明體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• 192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年，</a:t>
            </a:r>
            <a:r>
              <a:rPr lang="en-US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37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歲，在山東建立自己的軍隊，號為「青州兵」</a:t>
            </a:r>
            <a:r>
              <a:rPr lang="zh-TW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。</a:t>
            </a:r>
            <a:endParaRPr lang="zh-HK" dirty="0">
              <a:effectLst/>
              <a:latin typeface="Times New Roman"/>
              <a:ea typeface="新細明體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• 194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年，得朝廷任命為兗州牧。</a:t>
            </a:r>
            <a:endParaRPr lang="zh-HK" dirty="0">
              <a:effectLst/>
              <a:latin typeface="Times New Roman"/>
              <a:ea typeface="新細明體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• 200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年，官渡之戰擊敗袁紹，控制華北。</a:t>
            </a:r>
            <a:endParaRPr lang="zh-HK" dirty="0">
              <a:effectLst/>
              <a:latin typeface="Times New Roman"/>
              <a:ea typeface="新細明體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• 208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年，</a:t>
            </a:r>
            <a:r>
              <a:rPr lang="en-US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53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歲，任丞相，同年南侵荊州。</a:t>
            </a:r>
            <a:endParaRPr lang="zh-HK" dirty="0">
              <a:effectLst/>
              <a:latin typeface="Times New Roman"/>
              <a:ea typeface="新細明體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首當其衝的是劉備駐紮的樊城。</a:t>
            </a:r>
            <a:endParaRPr lang="zh-HK" dirty="0">
              <a:effectLst/>
              <a:latin typeface="Times New Roman"/>
              <a:ea typeface="新細明體"/>
              <a:cs typeface="Times New Roman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7055539" y="1789144"/>
            <a:ext cx="1715542" cy="1502163"/>
            <a:chOff x="-28189" y="0"/>
            <a:chExt cx="1996856" cy="1866399"/>
          </a:xfrm>
        </p:grpSpPr>
        <p:pic>
          <p:nvPicPr>
            <p:cNvPr id="10" name="Picture 5" descr="G:\2014 War History for China\赤壁之戰\曹操副本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968667" cy="1866399"/>
            </a:xfrm>
            <a:prstGeom prst="rect">
              <a:avLst/>
            </a:prstGeom>
            <a:noFill/>
          </p:spPr>
        </p:pic>
        <p:sp>
          <p:nvSpPr>
            <p:cNvPr id="11" name="TextBox 36"/>
            <p:cNvSpPr txBox="1"/>
            <p:nvPr/>
          </p:nvSpPr>
          <p:spPr>
            <a:xfrm>
              <a:off x="-28189" y="609121"/>
              <a:ext cx="640079" cy="936625"/>
            </a:xfrm>
            <a:prstGeom prst="rect">
              <a:avLst/>
            </a:prstGeom>
            <a:noFill/>
          </p:spPr>
          <p:txBody>
            <a:bodyPr vert="eaVert"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zh-CN" sz="1200" kern="1200">
                  <a:solidFill>
                    <a:srgbClr val="000000"/>
                  </a:solidFill>
                  <a:effectLst/>
                  <a:latin typeface="Times New Roman"/>
                  <a:ea typeface="新細明體"/>
                  <a:cs typeface="Times New Roman"/>
                </a:rPr>
                <a:t>曹操</a:t>
              </a:r>
              <a:endParaRPr lang="zh-HK" sz="1200">
                <a:effectLst/>
                <a:latin typeface="Times New Roman"/>
                <a:ea typeface="新細明體"/>
                <a:cs typeface="Times New Roman"/>
              </a:endParaRPr>
            </a:p>
          </p:txBody>
        </p:sp>
        <p:sp>
          <p:nvSpPr>
            <p:cNvPr id="12" name="TextBox 27"/>
            <p:cNvSpPr txBox="1"/>
            <p:nvPr/>
          </p:nvSpPr>
          <p:spPr>
            <a:xfrm>
              <a:off x="-28189" y="316353"/>
              <a:ext cx="791845" cy="32004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 kern="1200">
                  <a:solidFill>
                    <a:srgbClr val="000000"/>
                  </a:solidFill>
                  <a:effectLst/>
                  <a:latin typeface="Times New Roman"/>
                  <a:ea typeface="新細明體"/>
                  <a:cs typeface="Times New Roman"/>
                </a:rPr>
                <a:t>155-220</a:t>
              </a:r>
              <a:endParaRPr lang="zh-HK" sz="1200">
                <a:effectLst/>
                <a:latin typeface="Times New Roman"/>
                <a:ea typeface="新細明體"/>
                <a:cs typeface="Times New Roman"/>
              </a:endParaRPr>
            </a:p>
          </p:txBody>
        </p:sp>
      </p:grpSp>
      <p:sp>
        <p:nvSpPr>
          <p:cNvPr id="13" name="TextBox 9"/>
          <p:cNvSpPr txBox="1"/>
          <p:nvPr/>
        </p:nvSpPr>
        <p:spPr>
          <a:xfrm>
            <a:off x="522919" y="4344045"/>
            <a:ext cx="6406126" cy="187039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38100" cmpd="sng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孫權，字仲謀，吳郡富春人。</a:t>
            </a:r>
            <a:endParaRPr lang="zh-HK" dirty="0">
              <a:effectLst/>
              <a:latin typeface="Times New Roman"/>
              <a:ea typeface="新細明體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• 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出身江東世家，父親孫堅是長沙太守，兄長孫策為江東霸主。</a:t>
            </a:r>
            <a:endParaRPr lang="zh-HK" dirty="0">
              <a:effectLst/>
              <a:latin typeface="Times New Roman"/>
              <a:ea typeface="新細明體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• 197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年，</a:t>
            </a:r>
            <a:r>
              <a:rPr lang="en-US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15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歲，被舉為孝廉、茂才。</a:t>
            </a:r>
            <a:endParaRPr lang="zh-HK" dirty="0">
              <a:effectLst/>
              <a:latin typeface="Times New Roman"/>
              <a:ea typeface="新細明體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• 200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年，</a:t>
            </a:r>
            <a:r>
              <a:rPr lang="en-US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18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歲，孫策遇刺身亡，孫權成為家族最有權力的人，被朝廷正式封為討虜將軍，兼領會稽太守。</a:t>
            </a:r>
            <a:endParaRPr lang="zh-HK" dirty="0">
              <a:effectLst/>
              <a:latin typeface="Times New Roman"/>
              <a:ea typeface="新細明體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zh-HK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Menlo Bold"/>
              </a:rPr>
              <a:t>•</a:t>
            </a:r>
            <a:r>
              <a:rPr lang="en-US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208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年，</a:t>
            </a:r>
            <a:r>
              <a:rPr lang="en-US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26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歲，曹操南征，</a:t>
            </a:r>
            <a:r>
              <a:rPr lang="zh-CN" kern="1200" dirty="0" smtClean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孫權聯合劉備合力抗曹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。</a:t>
            </a:r>
            <a:endParaRPr lang="zh-HK" dirty="0">
              <a:effectLst/>
              <a:latin typeface="Times New Roman"/>
              <a:ea typeface="新細明體"/>
              <a:cs typeface="Times New Roman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7055539" y="4366066"/>
            <a:ext cx="1685925" cy="1676400"/>
            <a:chOff x="0" y="0"/>
            <a:chExt cx="2033506" cy="2163304"/>
          </a:xfrm>
        </p:grpSpPr>
        <p:pic>
          <p:nvPicPr>
            <p:cNvPr id="15" name="Picture 3" descr="G:\2014 War History for China\赤壁之戰\孫權2副本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2033506" cy="2163304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</p:spPr>
        </p:pic>
        <p:sp>
          <p:nvSpPr>
            <p:cNvPr id="16" name="TextBox 8"/>
            <p:cNvSpPr txBox="1"/>
            <p:nvPr/>
          </p:nvSpPr>
          <p:spPr>
            <a:xfrm>
              <a:off x="31403" y="478549"/>
              <a:ext cx="640080" cy="648334"/>
            </a:xfrm>
            <a:prstGeom prst="rect">
              <a:avLst/>
            </a:prstGeom>
            <a:noFill/>
          </p:spPr>
          <p:txBody>
            <a:bodyPr vert="eaVert"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zh-CN" sz="1200" kern="1200">
                  <a:solidFill>
                    <a:srgbClr val="000000"/>
                  </a:solidFill>
                  <a:effectLst/>
                  <a:latin typeface="Times New Roman"/>
                  <a:ea typeface="新細明體"/>
                  <a:cs typeface="Times New Roman"/>
                </a:rPr>
                <a:t>孫權</a:t>
              </a:r>
              <a:endParaRPr lang="zh-HK" sz="1200">
                <a:effectLst/>
                <a:latin typeface="Times New Roman"/>
                <a:ea typeface="新細明體"/>
                <a:cs typeface="Times New Roman"/>
              </a:endParaRPr>
            </a:p>
          </p:txBody>
        </p:sp>
        <p:sp>
          <p:nvSpPr>
            <p:cNvPr id="17" name="TextBox 11"/>
            <p:cNvSpPr txBox="1"/>
            <p:nvPr/>
          </p:nvSpPr>
          <p:spPr>
            <a:xfrm>
              <a:off x="0" y="87786"/>
              <a:ext cx="864235" cy="44249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kern="1200" dirty="0">
                  <a:solidFill>
                    <a:srgbClr val="000000"/>
                  </a:solidFill>
                  <a:effectLst/>
                  <a:latin typeface="Times New Roman"/>
                  <a:ea typeface="新細明體"/>
                  <a:cs typeface="Times New Roman"/>
                </a:rPr>
                <a:t>182-252</a:t>
              </a:r>
              <a:endParaRPr lang="zh-HK" sz="1200" dirty="0">
                <a:effectLst/>
                <a:latin typeface="Times New Roman"/>
                <a:ea typeface="新細明體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302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top bar.jpg"/>
          <p:cNvPicPr>
            <a:picLocks noChangeAspect="1"/>
          </p:cNvPicPr>
          <p:nvPr/>
        </p:nvPicPr>
        <p:blipFill>
          <a:blip r:embed="rId2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pic>
        <p:nvPicPr>
          <p:cNvPr id="6" name="Picture 1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518" y="1558389"/>
            <a:ext cx="2038840" cy="30023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26"/>
          <p:cNvSpPr txBox="1"/>
          <p:nvPr/>
        </p:nvSpPr>
        <p:spPr>
          <a:xfrm>
            <a:off x="1604977" y="4722312"/>
            <a:ext cx="2647387" cy="12993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魯肅，</a:t>
            </a:r>
            <a:r>
              <a:rPr lang="en-US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36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歲（</a:t>
            </a:r>
            <a:r>
              <a:rPr lang="en-US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208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年），傑出外交家，遠赴漢津迎接劉備，促成孫劉聯軍合力抗曹。</a:t>
            </a:r>
            <a:endParaRPr lang="zh-HK" dirty="0">
              <a:effectLst/>
              <a:latin typeface="Times New Roman"/>
              <a:ea typeface="新細明體"/>
              <a:cs typeface="Times New Roman"/>
            </a:endParaRPr>
          </a:p>
        </p:txBody>
      </p:sp>
      <p:pic>
        <p:nvPicPr>
          <p:cNvPr id="9" name="Picture 1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8874" y="1472150"/>
            <a:ext cx="2023935" cy="3088604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24"/>
          <p:cNvSpPr txBox="1"/>
          <p:nvPr/>
        </p:nvSpPr>
        <p:spPr>
          <a:xfrm>
            <a:off x="5017534" y="4722312"/>
            <a:ext cx="2761457" cy="12993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周瑜，</a:t>
            </a:r>
            <a:r>
              <a:rPr lang="en-US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33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歲（</a:t>
            </a:r>
            <a:r>
              <a:rPr lang="en-US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208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年），與孫策情如兄弟，孫策死後輔佐孫權，是孫權於赤壁戰勝曹操的最大功臣。</a:t>
            </a:r>
            <a:endParaRPr lang="zh-HK" dirty="0">
              <a:effectLst/>
              <a:latin typeface="Times New Roman"/>
              <a:ea typeface="新細明體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7589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top bar.jpg"/>
          <p:cNvPicPr>
            <a:picLocks noChangeAspect="1"/>
          </p:cNvPicPr>
          <p:nvPr/>
        </p:nvPicPr>
        <p:blipFill>
          <a:blip r:embed="rId2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87843" y="1186017"/>
            <a:ext cx="3005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smtClean="0">
                <a:solidFill>
                  <a:schemeClr val="accent6">
                    <a:lumMod val="75000"/>
                  </a:schemeClr>
                </a:solidFill>
                <a:latin typeface="BiauKai"/>
                <a:ea typeface="BiauKai"/>
                <a:cs typeface="BiauKai"/>
              </a:rPr>
              <a:t>II.</a:t>
            </a:r>
            <a:r>
              <a:rPr lang="zh-TW" altLang="en-US" sz="2400" b="1" dirty="0" smtClean="0">
                <a:solidFill>
                  <a:schemeClr val="accent6">
                    <a:lumMod val="75000"/>
                  </a:schemeClr>
                </a:solidFill>
                <a:latin typeface="BiauKai"/>
                <a:ea typeface="BiauKai"/>
                <a:cs typeface="BiauKai"/>
              </a:rPr>
              <a:t> </a:t>
            </a:r>
            <a:r>
              <a:rPr lang="zh-CN" altLang="zh-TW" sz="2400" b="1" dirty="0" smtClean="0">
                <a:solidFill>
                  <a:schemeClr val="accent6">
                    <a:lumMod val="75000"/>
                  </a:schemeClr>
                </a:solidFill>
                <a:latin typeface="BiauKai"/>
                <a:ea typeface="BiauKai"/>
                <a:cs typeface="BiauKai"/>
              </a:rPr>
              <a:t>雙方</a:t>
            </a:r>
            <a:r>
              <a:rPr lang="zh-TW" altLang="en-US" sz="2400" b="1" dirty="0" smtClean="0">
                <a:solidFill>
                  <a:schemeClr val="accent6">
                    <a:lumMod val="75000"/>
                  </a:schemeClr>
                </a:solidFill>
                <a:latin typeface="BiauKai"/>
                <a:ea typeface="BiauKai"/>
                <a:cs typeface="BiauKai"/>
              </a:rPr>
              <a:t>的軍事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BiauKai"/>
                <a:ea typeface="BiauKai"/>
                <a:cs typeface="BiauKai"/>
              </a:rPr>
              <a:t>實對</a:t>
            </a:r>
            <a:r>
              <a:rPr lang="zh-TW" altLang="en-US" sz="2400" b="1" dirty="0" smtClean="0">
                <a:solidFill>
                  <a:schemeClr val="accent6">
                    <a:lumMod val="75000"/>
                  </a:schemeClr>
                </a:solidFill>
                <a:latin typeface="BiauKai"/>
                <a:ea typeface="BiauKai"/>
                <a:cs typeface="BiauKai"/>
              </a:rPr>
              <a:t>比</a:t>
            </a:r>
            <a:endParaRPr lang="en-US" altLang="zh-TW" sz="2400" dirty="0">
              <a:solidFill>
                <a:schemeClr val="accent6">
                  <a:lumMod val="75000"/>
                </a:schemeClr>
              </a:solidFill>
              <a:latin typeface="BiauKai"/>
              <a:ea typeface="BiauKai"/>
              <a:cs typeface="BiauKai"/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472154" y="1715915"/>
            <a:ext cx="2286000" cy="552450"/>
          </a:xfrm>
          <a:prstGeom prst="rect">
            <a:avLst/>
          </a:prstGeom>
          <a:gradFill flip="none" rotWithShape="1">
            <a:gsLst>
              <a:gs pos="47000">
                <a:schemeClr val="accent6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n-US" sz="2000" b="1" kern="1200">
                <a:solidFill>
                  <a:srgbClr val="984806"/>
                </a:solidFill>
                <a:effectLst/>
                <a:latin typeface="BiauKai"/>
                <a:ea typeface="新細明體"/>
                <a:cs typeface="Times New Roman"/>
              </a:rPr>
              <a:t>A. </a:t>
            </a:r>
            <a:r>
              <a:rPr lang="zh-TW" sz="2000" b="1" kern="1200">
                <a:solidFill>
                  <a:srgbClr val="984806"/>
                </a:solidFill>
                <a:effectLst/>
                <a:latin typeface="Times New Roman"/>
                <a:ea typeface="BiauKai"/>
                <a:cs typeface="Times New Roman"/>
              </a:rPr>
              <a:t>曹操的</a:t>
            </a:r>
            <a:r>
              <a:rPr lang="zh-CN" sz="2000" b="1" kern="1200">
                <a:solidFill>
                  <a:srgbClr val="984806"/>
                </a:solidFill>
                <a:effectLst/>
                <a:latin typeface="Times New Roman"/>
                <a:ea typeface="BiauKai"/>
                <a:cs typeface="Times New Roman"/>
              </a:rPr>
              <a:t>軍隊</a:t>
            </a:r>
            <a:endParaRPr lang="zh-HK" sz="200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72154" y="2373102"/>
            <a:ext cx="181945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東漢時期的步兵</a:t>
            </a:r>
            <a:endParaRPr lang="zh-HK" dirty="0">
              <a:effectLst/>
              <a:latin typeface="Times New Roman"/>
              <a:ea typeface="新細明體"/>
              <a:cs typeface="Times New Roman"/>
            </a:endParaRPr>
          </a:p>
        </p:txBody>
      </p:sp>
      <p:pic>
        <p:nvPicPr>
          <p:cNvPr id="1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154" y="2880221"/>
            <a:ext cx="1943189" cy="3649700"/>
          </a:xfrm>
          <a:prstGeom prst="rect">
            <a:avLst/>
          </a:prstGeom>
          <a:noFill/>
          <a:ln w="38100" cmpd="sng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7"/>
          <p:cNvSpPr txBox="1"/>
          <p:nvPr/>
        </p:nvSpPr>
        <p:spPr>
          <a:xfrm>
            <a:off x="2772124" y="4968216"/>
            <a:ext cx="236220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kern="1200" dirty="0" smtClean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持方形盾牌的漢代兵俑，見香港歷史博物館「漢武盛世」</a:t>
            </a:r>
            <a:r>
              <a:rPr lang="zh-TW" kern="1200" dirty="0" smtClean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展覽</a:t>
            </a:r>
            <a:endParaRPr lang="zh-HK" dirty="0">
              <a:effectLst/>
              <a:latin typeface="Times New Roman"/>
              <a:ea typeface="新細明體"/>
              <a:cs typeface="Times New Roman"/>
            </a:endParaRPr>
          </a:p>
        </p:txBody>
      </p:sp>
      <p:cxnSp>
        <p:nvCxnSpPr>
          <p:cNvPr id="16" name="直線單箭頭接點 42"/>
          <p:cNvCxnSpPr/>
          <p:nvPr/>
        </p:nvCxnSpPr>
        <p:spPr>
          <a:xfrm flipH="1">
            <a:off x="2063814" y="3508380"/>
            <a:ext cx="708310" cy="1197811"/>
          </a:xfrm>
          <a:prstGeom prst="straightConnector1">
            <a:avLst/>
          </a:prstGeom>
          <a:ln w="28575" cmpd="sng">
            <a:headEnd type="triangl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9"/>
          <p:cNvSpPr txBox="1"/>
          <p:nvPr/>
        </p:nvSpPr>
        <p:spPr>
          <a:xfrm>
            <a:off x="5514362" y="1640324"/>
            <a:ext cx="134886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曹操青州兵</a:t>
            </a:r>
            <a:endParaRPr lang="zh-HK" dirty="0">
              <a:effectLst/>
              <a:latin typeface="Times New Roman"/>
              <a:ea typeface="新細明體"/>
              <a:cs typeface="Times New Roman"/>
            </a:endParaRPr>
          </a:p>
        </p:txBody>
      </p:sp>
      <p:pic>
        <p:nvPicPr>
          <p:cNvPr id="18" name="圖片 1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4367" y="2157076"/>
            <a:ext cx="2809875" cy="1881505"/>
          </a:xfrm>
          <a:prstGeom prst="rect">
            <a:avLst/>
          </a:prstGeom>
          <a:solidFill>
            <a:srgbClr val="0070C0"/>
          </a:solidFill>
          <a:ln w="38100" cmpd="sng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sp>
        <p:nvSpPr>
          <p:cNvPr id="19" name="TextBox 20"/>
          <p:cNvSpPr txBox="1"/>
          <p:nvPr/>
        </p:nvSpPr>
        <p:spPr>
          <a:xfrm>
            <a:off x="5514367" y="4202495"/>
            <a:ext cx="2899644" cy="18076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zh-CN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青州位處山東，是曹操的根據地。東漢時代，青州民風淳樸，青州兵以勇悍著稱。方盾加上盔甲，使曹操擁有一支上佳的作戰隊伍。</a:t>
            </a:r>
            <a:endParaRPr lang="zh-HK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20" name="TextBox 15"/>
          <p:cNvSpPr txBox="1"/>
          <p:nvPr/>
        </p:nvSpPr>
        <p:spPr>
          <a:xfrm>
            <a:off x="2758154" y="3061661"/>
            <a:ext cx="2376170" cy="17543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方形盾，是漢代至三國時代步兵的基本防護裝備，除了在埋身搏鬥時保護對方的兵器，也用以阻擋遠程射來的弓箭。</a:t>
            </a:r>
            <a:endParaRPr lang="zh-HK" dirty="0">
              <a:effectLst/>
              <a:latin typeface="Times New Roman"/>
              <a:ea typeface="新細明體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1785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7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 descr="top bar.jpg"/>
          <p:cNvPicPr>
            <a:picLocks noChangeAspect="1"/>
          </p:cNvPicPr>
          <p:nvPr/>
        </p:nvPicPr>
        <p:blipFill>
          <a:blip r:embed="rId2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sp>
        <p:nvSpPr>
          <p:cNvPr id="11" name="TextBox 4"/>
          <p:cNvSpPr txBox="1"/>
          <p:nvPr/>
        </p:nvSpPr>
        <p:spPr>
          <a:xfrm>
            <a:off x="1122624" y="1955921"/>
            <a:ext cx="7155311" cy="1754327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kern="120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192</a:t>
            </a:r>
            <a:r>
              <a:rPr lang="zh-CN" kern="120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年，為數百餘萬人的青州黃巾軍主動向曹操投降，曹操將其中</a:t>
            </a:r>
            <a:r>
              <a:rPr lang="en-US" kern="120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30</a:t>
            </a:r>
            <a:r>
              <a:rPr lang="zh-CN" kern="120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萬身體強壯者，編成「青州兵」，以于禁、臧霸等人率領。青州兵自此成為曹操軍的核心部隊，以勇悍著稱，在以後的十多年間，討平袁紹和北方各大勢力，便是這支軍隊的功勞。</a:t>
            </a:r>
            <a:endParaRPr lang="zh-HK">
              <a:effectLst/>
              <a:latin typeface="Times New Roman"/>
              <a:ea typeface="新細明體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zh-CN" kern="120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為了應付軍糧，曹操實施軍屯制度，每名青州兵都登記在冊籍上，分配農田，由其家人耕作。這個辦法，可為曹操省回不少養兵費用。</a:t>
            </a:r>
            <a:endParaRPr lang="zh-HK">
              <a:effectLst/>
              <a:latin typeface="Times New Roman"/>
              <a:ea typeface="新細明體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6545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top bar.jpg"/>
          <p:cNvPicPr>
            <a:picLocks noChangeAspect="1"/>
          </p:cNvPicPr>
          <p:nvPr/>
        </p:nvPicPr>
        <p:blipFill>
          <a:blip r:embed="rId2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sp>
        <p:nvSpPr>
          <p:cNvPr id="24" name="TextBox 2"/>
          <p:cNvSpPr txBox="1"/>
          <p:nvPr/>
        </p:nvSpPr>
        <p:spPr>
          <a:xfrm>
            <a:off x="536243" y="1214412"/>
            <a:ext cx="1947137" cy="4134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kern="120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勇悍的北方騎兵</a:t>
            </a:r>
            <a:endParaRPr lang="zh-HK">
              <a:effectLst/>
              <a:latin typeface="Times New Roman"/>
              <a:ea typeface="新細明體"/>
              <a:cs typeface="Times New Roman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243" y="1761166"/>
            <a:ext cx="5859312" cy="3676754"/>
          </a:xfrm>
          <a:prstGeom prst="rect">
            <a:avLst/>
          </a:prstGeom>
          <a:noFill/>
          <a:ln w="38100" cmpd="sng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0912" y="3522889"/>
            <a:ext cx="2510615" cy="2243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7" name="Straight Arrow Connector 10"/>
          <p:cNvCxnSpPr/>
          <p:nvPr/>
        </p:nvCxnSpPr>
        <p:spPr>
          <a:xfrm rot="10800000">
            <a:off x="5567763" y="3719589"/>
            <a:ext cx="2165869" cy="328866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accent6">
                <a:lumMod val="7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13"/>
          <p:cNvSpPr txBox="1"/>
          <p:nvPr/>
        </p:nvSpPr>
        <p:spPr>
          <a:xfrm>
            <a:off x="6447693" y="5729132"/>
            <a:ext cx="2390434" cy="4178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HK" sz="1600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《</a:t>
            </a:r>
            <a:r>
              <a:rPr lang="zh-CN" sz="1600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維基百科</a:t>
            </a:r>
            <a:r>
              <a:rPr lang="zh-HK" sz="1600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》</a:t>
            </a:r>
            <a:r>
              <a:rPr lang="zh-CN" sz="1600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：銅奔馬</a:t>
            </a:r>
            <a:endParaRPr lang="zh-HK" sz="16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29" name="TextBox 3"/>
          <p:cNvSpPr txBox="1"/>
          <p:nvPr/>
        </p:nvSpPr>
        <p:spPr>
          <a:xfrm>
            <a:off x="781650" y="4889095"/>
            <a:ext cx="4468602" cy="18129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zh-TW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圖為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武威雷臺漢墓，墓室主人是一位鎮守張掖的武官，陪葬品包括了</a:t>
            </a:r>
            <a:r>
              <a:rPr lang="en-US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38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匹銅馬、</a:t>
            </a:r>
            <a:r>
              <a:rPr lang="en-US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1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頭銅牛、</a:t>
            </a:r>
            <a:r>
              <a:rPr lang="en-US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14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輛銅車、</a:t>
            </a:r>
            <a:r>
              <a:rPr lang="en-US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17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個手持長戟的武士俑和</a:t>
            </a:r>
            <a:r>
              <a:rPr lang="en-US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28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個奴婢俑，埋葬時間約是</a:t>
            </a:r>
            <a:r>
              <a:rPr lang="en-US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186-219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間之間，與赤壁之戰（</a:t>
            </a:r>
            <a:r>
              <a:rPr lang="en-US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208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年）接近，可反映了這個時代對戰馬的重視。</a:t>
            </a:r>
            <a:endParaRPr lang="zh-HK" dirty="0">
              <a:effectLst/>
              <a:latin typeface="Times New Roman"/>
              <a:ea typeface="新細明體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087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top bar.jpg"/>
          <p:cNvPicPr>
            <a:picLocks noChangeAspect="1"/>
          </p:cNvPicPr>
          <p:nvPr/>
        </p:nvPicPr>
        <p:blipFill>
          <a:blip r:embed="rId2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pic>
        <p:nvPicPr>
          <p:cNvPr id="7" name="圖片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43" y="1420177"/>
            <a:ext cx="3511076" cy="4866282"/>
          </a:xfrm>
          <a:prstGeom prst="rect">
            <a:avLst/>
          </a:prstGeom>
          <a:noFill/>
          <a:ln w="38100" cmpd="sng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sp>
        <p:nvSpPr>
          <p:cNvPr id="10" name="TextBox 2"/>
          <p:cNvSpPr txBox="1"/>
          <p:nvPr/>
        </p:nvSpPr>
        <p:spPr>
          <a:xfrm>
            <a:off x="4728044" y="1420177"/>
            <a:ext cx="685800" cy="4247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kern="120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騎兵</a:t>
            </a:r>
            <a:endParaRPr lang="zh-HK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11" name="TextBox 18"/>
          <p:cNvSpPr txBox="1"/>
          <p:nvPr/>
        </p:nvSpPr>
        <p:spPr>
          <a:xfrm>
            <a:off x="4728044" y="2107698"/>
            <a:ext cx="3956962" cy="13283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TW" b="1" kern="120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考考你</a:t>
            </a:r>
            <a:r>
              <a:rPr lang="zh-TW" kern="120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：</a:t>
            </a:r>
            <a:r>
              <a:rPr lang="zh-CN" kern="120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騎兵沒有盔甲</a:t>
            </a:r>
            <a:r>
              <a:rPr lang="zh-TW" kern="120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有什麼好處？</a:t>
            </a:r>
            <a:endParaRPr lang="zh-HK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863547" y="2518640"/>
            <a:ext cx="3651363" cy="724664"/>
          </a:xfrm>
          <a:prstGeom prst="rect">
            <a:avLst/>
          </a:prstGeom>
          <a:solidFill>
            <a:schemeClr val="lt1"/>
          </a:solidFill>
          <a:ln w="6350">
            <a:solidFill>
              <a:schemeClr val="accent1">
                <a:lumMod val="75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zh-CN" kern="1200" dirty="0">
                <a:solidFill>
                  <a:srgbClr val="FF0000"/>
                </a:solidFill>
                <a:effectLst/>
                <a:ea typeface="新細明體"/>
                <a:cs typeface="Times New Roman"/>
              </a:rPr>
              <a:t>輕騎兵沒有盔甲可以減輕馬匹的負載，增加馳騁的速度。</a:t>
            </a:r>
            <a:endParaRPr lang="zh-HK" dirty="0">
              <a:effectLst/>
              <a:latin typeface="Times New Roman"/>
              <a:ea typeface="新細明體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kern="100" dirty="0">
                <a:effectLst/>
                <a:ea typeface="新細明體"/>
                <a:cs typeface="Times New Roman"/>
              </a:rPr>
              <a:t> </a:t>
            </a:r>
            <a:endParaRPr lang="zh-HK" kern="100" dirty="0">
              <a:effectLst/>
              <a:ea typeface="新細明體"/>
              <a:cs typeface="Times New Roman"/>
            </a:endParaRPr>
          </a:p>
        </p:txBody>
      </p:sp>
      <p:sp>
        <p:nvSpPr>
          <p:cNvPr id="13" name="TextBox 17"/>
          <p:cNvSpPr txBox="1"/>
          <p:nvPr/>
        </p:nvSpPr>
        <p:spPr>
          <a:xfrm>
            <a:off x="4728044" y="4525052"/>
            <a:ext cx="3956962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zh-CN" kern="120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沒有馬鐙，騎兵一手持著韁繩控制馬匹，一手拿著長兵器，他們的騎術應是很好。</a:t>
            </a:r>
            <a:endParaRPr lang="zh-HK">
              <a:effectLst/>
              <a:latin typeface="Times New Roman"/>
              <a:ea typeface="新細明體"/>
              <a:cs typeface="Times New Roman"/>
            </a:endParaRPr>
          </a:p>
        </p:txBody>
      </p:sp>
      <p:cxnSp>
        <p:nvCxnSpPr>
          <p:cNvPr id="19" name="Elbow Connector 20"/>
          <p:cNvCxnSpPr/>
          <p:nvPr/>
        </p:nvCxnSpPr>
        <p:spPr>
          <a:xfrm flipV="1">
            <a:off x="2857969" y="3144623"/>
            <a:ext cx="1870075" cy="863600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20"/>
          <p:cNvCxnSpPr/>
          <p:nvPr/>
        </p:nvCxnSpPr>
        <p:spPr>
          <a:xfrm>
            <a:off x="3102061" y="5158179"/>
            <a:ext cx="1625983" cy="12700"/>
          </a:xfrm>
          <a:prstGeom prst="straightConnector1">
            <a:avLst/>
          </a:prstGeom>
          <a:ln w="28575">
            <a:solidFill>
              <a:srgbClr val="C0000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15"/>
          <p:cNvSpPr/>
          <p:nvPr/>
        </p:nvSpPr>
        <p:spPr>
          <a:xfrm>
            <a:off x="2454361" y="4944827"/>
            <a:ext cx="647700" cy="503555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286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21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2576</Words>
  <Application>Microsoft Office PowerPoint</Application>
  <PresentationFormat>如螢幕大小 (4:3)</PresentationFormat>
  <Paragraphs>247</Paragraphs>
  <Slides>26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27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trilink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albert lau</dc:creator>
  <cp:lastModifiedBy>CHU, Chi-fu</cp:lastModifiedBy>
  <cp:revision>91</cp:revision>
  <dcterms:created xsi:type="dcterms:W3CDTF">2017-02-07T17:12:51Z</dcterms:created>
  <dcterms:modified xsi:type="dcterms:W3CDTF">2017-05-12T02:59:49Z</dcterms:modified>
</cp:coreProperties>
</file>