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9" r:id="rId3"/>
    <p:sldId id="260" r:id="rId4"/>
    <p:sldId id="257" r:id="rId5"/>
    <p:sldId id="261" r:id="rId6"/>
    <p:sldId id="262" r:id="rId7"/>
    <p:sldId id="263" r:id="rId8"/>
    <p:sldId id="264" r:id="rId9"/>
    <p:sldId id="265" r:id="rId10"/>
    <p:sldId id="275" r:id="rId11"/>
    <p:sldId id="266" r:id="rId12"/>
    <p:sldId id="273" r:id="rId13"/>
    <p:sldId id="274" r:id="rId14"/>
    <p:sldId id="276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71" r:id="rId30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9" autoAdjust="0"/>
    <p:restoredTop sz="86391" autoAdjust="0"/>
  </p:normalViewPr>
  <p:slideViewPr>
    <p:cSldViewPr snapToGrid="0" snapToObjects="1">
      <p:cViewPr>
        <p:scale>
          <a:sx n="152" d="100"/>
          <a:sy n="152" d="100"/>
        </p:scale>
        <p:origin x="-2440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46B55-62D9-0F41-BC47-304FAF785C52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6990B-DB6A-C14B-A7FD-024B5123F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623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DCEB3-CAC4-AA47-85D1-1DF3EB2F8EB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1AEF7-A788-AF4F-9728-C9724F65077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579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085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395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821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289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6916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541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267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7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102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90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544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734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__1.docx"/><Relationship Id="rId6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oleObject" Target="../embeddings/oleObject2.bin"/><Relationship Id="rId5" Type="http://schemas.openxmlformats.org/officeDocument/2006/relationships/package" Target="../embeddings/Microsoft_Word___2.docx"/><Relationship Id="rId6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oleObject" Target="../embeddings/oleObject3.bin"/><Relationship Id="rId5" Type="http://schemas.openxmlformats.org/officeDocument/2006/relationships/package" Target="../embeddings/Microsoft_Word___3.docx"/><Relationship Id="rId6" Type="http://schemas.openxmlformats.org/officeDocument/2006/relationships/image" Target="../media/image7.emf"/><Relationship Id="rId7" Type="http://schemas.openxmlformats.org/officeDocument/2006/relationships/oleObject" Target="../embeddings/oleObject4.bin"/><Relationship Id="rId8" Type="http://schemas.openxmlformats.org/officeDocument/2006/relationships/package" Target="../embeddings/Microsoft_Word___4.docx"/><Relationship Id="rId9" Type="http://schemas.openxmlformats.org/officeDocument/2006/relationships/image" Target="../media/image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hyperlink" Target="http://www.lcsd.gov.hk/CE/Museum/History/han_empir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17944" y="2276872"/>
            <a:ext cx="3575510" cy="3439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romanUcPeriod"/>
            </a:pP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淝水之戰</a:t>
            </a:r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前的形勢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  <a:effectLst/>
              <a:latin typeface="BiauKai"/>
              <a:ea typeface="BiauKai"/>
              <a:cs typeface="BiauKai"/>
            </a:endParaRPr>
          </a:p>
          <a:p>
            <a:pPr>
              <a:spcAft>
                <a:spcPts val="0"/>
              </a:spcAft>
            </a:pPr>
            <a:r>
              <a:rPr lang="en-US" sz="1300" kern="1200" dirty="0" smtClean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 </a:t>
            </a:r>
            <a:endParaRPr lang="en-US" sz="1200" kern="100" dirty="0" smtClean="0">
              <a:effectLst/>
              <a:ea typeface="新細明體"/>
              <a:cs typeface="Times New Roman"/>
            </a:endParaRPr>
          </a:p>
          <a:p>
            <a:pPr lvl="0" algn="just">
              <a:spcBef>
                <a:spcPts val="670"/>
              </a:spcBef>
              <a:spcAft>
                <a:spcPts val="0"/>
              </a:spcAft>
            </a:pPr>
            <a:r>
              <a:rPr lang="zh-TW" altLang="en-US" dirty="0">
                <a:solidFill>
                  <a:schemeClr val="tx1"/>
                </a:solidFill>
                <a:latin typeface="+mn-ea"/>
              </a:rPr>
              <a:t>淝水之戰是中國歷史上以少勝多的戰事。公元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383</a:t>
            </a:r>
            <a:r>
              <a:rPr lang="zh-TW" altLang="en-US" dirty="0">
                <a:solidFill>
                  <a:schemeClr val="tx1"/>
                </a:solidFill>
                <a:latin typeface="+mn-ea"/>
              </a:rPr>
              <a:t>年，前秦企圖統一中國，出兵南下伐東晉，雙方於淝水交戰，結果東晉以八萬之兵，擊敗了前秦的八十萬軍隊。東晉在淝水之戰的勝利，成功阻止了北方的胡人政權的南侵，但也使中國繼續處於分裂的狀態。</a:t>
            </a:r>
            <a:endParaRPr lang="en-US" dirty="0">
              <a:solidFill>
                <a:schemeClr val="tx1"/>
              </a:solidFill>
              <a:effectLst/>
              <a:latin typeface="+mn-ea"/>
              <a:cs typeface="Times New Roman"/>
            </a:endParaRPr>
          </a:p>
        </p:txBody>
      </p:sp>
      <p:pic>
        <p:nvPicPr>
          <p:cNvPr id="12" name="圖片 11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517944" y="1316118"/>
            <a:ext cx="5638800" cy="802640"/>
          </a:xfrm>
          <a:prstGeom prst="rect">
            <a:avLst/>
          </a:prstGeom>
          <a:gradFill flip="none" rotWithShape="1">
            <a:gsLst>
              <a:gs pos="4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3600" b="1" kern="1200" dirty="0">
                <a:solidFill>
                  <a:srgbClr val="FF0000"/>
                </a:solidFill>
                <a:effectLst/>
                <a:latin typeface="Times New Roman"/>
                <a:ea typeface="BiauKai"/>
                <a:cs typeface="Times New Roman"/>
              </a:rPr>
              <a:t>淝水之戰</a:t>
            </a:r>
            <a:r>
              <a:rPr lang="zh-CN" sz="2400" b="1" kern="1200" dirty="0">
                <a:solidFill>
                  <a:srgbClr val="000000"/>
                </a:solidFill>
                <a:effectLst/>
                <a:latin typeface="Times New Roman"/>
                <a:ea typeface="Microsoft YaHei"/>
                <a:cs typeface="Times New Roman"/>
              </a:rPr>
              <a:t>：</a:t>
            </a:r>
            <a:r>
              <a:rPr lang="zh-CN" sz="2400" b="1" kern="1200" dirty="0">
                <a:solidFill>
                  <a:srgbClr val="548DD4"/>
                </a:solidFill>
                <a:effectLst/>
                <a:latin typeface="Times New Roman"/>
                <a:ea typeface="新細明體"/>
                <a:cs typeface="Times New Roman"/>
              </a:rPr>
              <a:t>胡人騎兵大敗</a:t>
            </a:r>
            <a:endParaRPr lang="en-US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316632" y="2276872"/>
            <a:ext cx="4482998" cy="4350064"/>
            <a:chOff x="2347128" y="334509"/>
            <a:chExt cx="6394967" cy="6624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7128" y="334509"/>
              <a:ext cx="6394967" cy="6624736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0" name="TextBox 6"/>
            <p:cNvSpPr txBox="1"/>
            <p:nvPr/>
          </p:nvSpPr>
          <p:spPr>
            <a:xfrm>
              <a:off x="2736079" y="4536223"/>
              <a:ext cx="2132111" cy="13659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Bef>
                  <a:spcPts val="1200"/>
                </a:spcBef>
                <a:spcAft>
                  <a:spcPts val="0"/>
                </a:spcAft>
              </a:pPr>
              <a:r>
                <a:rPr lang="zh-CN" sz="4800" b="1" kern="1200">
                  <a:solidFill>
                    <a:srgbClr val="000000"/>
                  </a:solidFill>
                  <a:effectLst/>
                  <a:latin typeface="Times New Roman"/>
                  <a:ea typeface="BiauKai"/>
                  <a:cs typeface="Times New Roman"/>
                </a:rPr>
                <a:t>東晉</a:t>
              </a:r>
              <a:endParaRPr lang="en-US" sz="120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1" name="TextBox 7"/>
            <p:cNvSpPr txBox="1"/>
            <p:nvPr/>
          </p:nvSpPr>
          <p:spPr>
            <a:xfrm>
              <a:off x="3982215" y="1542884"/>
              <a:ext cx="2317796" cy="12344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4800" b="1" kern="1200" dirty="0">
                  <a:solidFill>
                    <a:srgbClr val="000000"/>
                  </a:solidFill>
                  <a:effectLst/>
                  <a:latin typeface="Times New Roman"/>
                  <a:ea typeface="BiauKai"/>
                  <a:cs typeface="Times New Roman"/>
                </a:rPr>
                <a:t>前秦</a:t>
              </a:r>
              <a:endParaRPr lang="en-US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7669231" y="4162018"/>
              <a:ext cx="609327" cy="976003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8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建康</a:t>
              </a:r>
              <a:endParaRPr lang="en-US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4" name="TextBox 18"/>
            <p:cNvSpPr txBox="1"/>
            <p:nvPr/>
          </p:nvSpPr>
          <p:spPr>
            <a:xfrm rot="20905230">
              <a:off x="6742631" y="3371709"/>
              <a:ext cx="640080" cy="791845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b="1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淝水</a:t>
              </a:r>
              <a:endParaRPr lang="en-US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4241515" y="2663485"/>
              <a:ext cx="1102468" cy="647699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r>
                <a:rPr lang="zh-CN" altLang="zh-TW" dirty="0">
                  <a:solidFill>
                    <a:srgbClr val="000000"/>
                  </a:solidFill>
                  <a:ea typeface="新細明體"/>
                  <a:cs typeface="Times New Roman"/>
                </a:rPr>
                <a:t>安</a:t>
              </a:r>
              <a:endParaRPr lang="en-US" altLang="zh-TW" sz="1200" dirty="0">
                <a:latin typeface="Times New Roman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zh-CN" sz="1800" kern="1200" dirty="0" smtClean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長</a:t>
              </a:r>
              <a:endParaRPr lang="en-US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7" name="Rectangle 21"/>
            <p:cNvSpPr/>
            <p:nvPr/>
          </p:nvSpPr>
          <p:spPr>
            <a:xfrm>
              <a:off x="7839861" y="3767633"/>
              <a:ext cx="288127" cy="28812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18" name="Rectangle 21"/>
          <p:cNvSpPr/>
          <p:nvPr/>
        </p:nvSpPr>
        <p:spPr>
          <a:xfrm>
            <a:off x="6432371" y="3887702"/>
            <a:ext cx="201983" cy="1891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922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4483" y="1197722"/>
            <a:ext cx="3791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V</a:t>
            </a:r>
            <a:r>
              <a:rPr lang="en-US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.	</a:t>
            </a:r>
            <a:r>
              <a:rPr lang="zh-TW" altLang="zh-TW" sz="2400" dirty="0" smtClean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淝水之戰</a:t>
            </a:r>
            <a:r>
              <a:rPr lang="zh-TW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的經過及結果</a:t>
            </a:r>
            <a:r>
              <a:rPr lang="zh-HK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 </a:t>
            </a:r>
            <a:endParaRPr lang="en-US" altLang="zh-TW" sz="2400" dirty="0">
              <a:solidFill>
                <a:schemeClr val="accent6">
                  <a:lumMod val="75000"/>
                </a:schemeClr>
              </a:solidFill>
              <a:latin typeface="Kaiti TC Regular"/>
              <a:ea typeface="標楷體"/>
              <a:cs typeface="Kaiti TC Regular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74483" y="1700808"/>
            <a:ext cx="3053546" cy="18176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383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年，前秦苻堅計劃南侵，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東晉首都建康緊靠長江南岸，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猜測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北方敵人進犯的路線主要為：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1.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從北方沿淮河南下，渡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長</a:t>
            </a:r>
            <a:r>
              <a:rPr lang="en-US" alt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江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，進而包圍建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康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7" name="Rectangle 4"/>
          <p:cNvSpPr/>
          <p:nvPr/>
        </p:nvSpPr>
        <p:spPr>
          <a:xfrm>
            <a:off x="374483" y="5083884"/>
            <a:ext cx="3053546" cy="7000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zh-TW" b="1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TW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：請據上列的資料</a:t>
            </a:r>
            <a:r>
              <a:rPr lang="zh-TW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將路線</a:t>
            </a:r>
            <a:r>
              <a:rPr lang="zh-TW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畫在地圖上。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8" name="Picture 4" descr="淝水組圖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87" y="1700808"/>
            <a:ext cx="5180615" cy="500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513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4483" y="1197722"/>
            <a:ext cx="3791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V</a:t>
            </a:r>
            <a:r>
              <a:rPr lang="en-US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.	</a:t>
            </a:r>
            <a:r>
              <a:rPr lang="zh-TW" altLang="zh-TW" sz="2400" dirty="0" smtClean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淝水之戰</a:t>
            </a:r>
            <a:r>
              <a:rPr lang="zh-TW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的經過及結果</a:t>
            </a:r>
            <a:r>
              <a:rPr lang="zh-HK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 </a:t>
            </a:r>
            <a:endParaRPr lang="en-US" altLang="zh-TW" sz="2400" dirty="0">
              <a:solidFill>
                <a:schemeClr val="accent6">
                  <a:lumMod val="75000"/>
                </a:schemeClr>
              </a:solidFill>
              <a:latin typeface="Kaiti TC Regular"/>
              <a:ea typeface="標楷體"/>
              <a:cs typeface="Kaiti TC Regular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74483" y="1700808"/>
            <a:ext cx="3053546" cy="18176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383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年，前秦苻堅計劃南侵，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東晉首都建康緊靠長江南岸，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猜測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北方敵人進犯的路線主要為：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1.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從北方沿淮河南下，渡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長</a:t>
            </a:r>
            <a:r>
              <a:rPr lang="en-US" alt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江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，進而包圍建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康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0" name="Picture 4" descr="淝水組圖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629" y="1700808"/>
            <a:ext cx="5168974" cy="499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89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4483" y="1197722"/>
            <a:ext cx="3791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V</a:t>
            </a:r>
            <a:r>
              <a:rPr lang="en-US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.	</a:t>
            </a:r>
            <a:r>
              <a:rPr lang="zh-TW" altLang="zh-TW" sz="2400" dirty="0" smtClean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淝水之戰</a:t>
            </a:r>
            <a:r>
              <a:rPr lang="zh-TW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的經過及結果</a:t>
            </a:r>
            <a:r>
              <a:rPr lang="zh-HK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 </a:t>
            </a:r>
            <a:endParaRPr lang="en-US" altLang="zh-TW" sz="2400" dirty="0">
              <a:solidFill>
                <a:schemeClr val="accent6">
                  <a:lumMod val="75000"/>
                </a:schemeClr>
              </a:solidFill>
              <a:latin typeface="Kaiti TC Regular"/>
              <a:ea typeface="標楷體"/>
              <a:cs typeface="Kaiti TC Regular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74483" y="1700808"/>
            <a:ext cx="3053546" cy="2304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383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年，前秦苻堅計劃南侵，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東晉首都建康緊靠長江南岸，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猜測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北方敵人進犯的路線主要為：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1.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從北方沿淮河南下，渡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長</a:t>
            </a:r>
            <a:r>
              <a:rPr lang="en-US" alt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江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，進而包圍建康，或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dirty="0" smtClean="0">
                <a:solidFill>
                  <a:srgbClr val="000000"/>
                </a:solidFill>
                <a:latin typeface="Times New Roman"/>
                <a:cs typeface="Times New Roman"/>
              </a:rPr>
              <a:t>2. 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從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長江上游，從西面順江東下，進擊建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康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8" name="Picture 4" descr="淝水組圖0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629" y="1700808"/>
            <a:ext cx="5168020" cy="499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11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4483" y="1197722"/>
            <a:ext cx="3791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V</a:t>
            </a:r>
            <a:r>
              <a:rPr lang="en-US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.	</a:t>
            </a:r>
            <a:r>
              <a:rPr lang="zh-TW" altLang="zh-TW" sz="2400" dirty="0" smtClean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淝水之戰</a:t>
            </a:r>
            <a:r>
              <a:rPr lang="zh-TW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的經過及結果</a:t>
            </a:r>
            <a:r>
              <a:rPr lang="zh-HK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 </a:t>
            </a:r>
            <a:endParaRPr lang="en-US" altLang="zh-TW" sz="2400" dirty="0">
              <a:solidFill>
                <a:schemeClr val="accent6">
                  <a:lumMod val="75000"/>
                </a:schemeClr>
              </a:solidFill>
              <a:latin typeface="Kaiti TC Regular"/>
              <a:ea typeface="標楷體"/>
              <a:cs typeface="Kaiti TC Regular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74483" y="1700807"/>
            <a:ext cx="3053546" cy="26326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383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年，前秦苻堅計劃南侵，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東晉首都建康緊靠長江南岸，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猜測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北方敵人進犯的路線主要為：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1.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從北方沿淮河南下，渡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長</a:t>
            </a:r>
            <a:r>
              <a:rPr lang="en-US" alt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江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，進而包圍建康，或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dirty="0" smtClean="0">
                <a:solidFill>
                  <a:srgbClr val="000000"/>
                </a:solidFill>
                <a:latin typeface="Times New Roman"/>
                <a:cs typeface="Times New Roman"/>
              </a:rPr>
              <a:t>2. 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從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長江上游，從西面順江東下，進擊建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康</a:t>
            </a:r>
            <a:r>
              <a:rPr lang="zh-TW" altLang="zh-HK" dirty="0">
                <a:solidFill>
                  <a:srgbClr val="000000"/>
                </a:solidFill>
                <a:latin typeface="Times New Roman"/>
                <a:cs typeface="Times New Roman"/>
              </a:rPr>
              <a:t>，或</a:t>
            </a:r>
            <a:endParaRPr lang="zh-HK" altLang="zh-HK" dirty="0">
              <a:latin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dirty="0">
                <a:solidFill>
                  <a:srgbClr val="000000"/>
                </a:solidFill>
                <a:latin typeface="Times New Roman"/>
                <a:cs typeface="Times New Roman"/>
              </a:rPr>
              <a:t>3. </a:t>
            </a:r>
            <a:r>
              <a:rPr lang="zh-TW" altLang="zh-HK" dirty="0">
                <a:solidFill>
                  <a:srgbClr val="000000"/>
                </a:solidFill>
                <a:latin typeface="Times New Roman"/>
                <a:cs typeface="Times New Roman"/>
              </a:rPr>
              <a:t>兩路並進</a:t>
            </a:r>
            <a:endParaRPr lang="zh-HK" altLang="zh-HK" dirty="0">
              <a:latin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endParaRPr lang="en-US" altLang="zh-TW" kern="1200" dirty="0" smtClean="0">
              <a:solidFill>
                <a:srgbClr val="000000"/>
              </a:solidFill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8360" y="1700808"/>
            <a:ext cx="5168289" cy="4995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6870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217787" y="1135888"/>
            <a:ext cx="294941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kern="1200" dirty="0" smtClean="0">
                <a:solidFill>
                  <a:srgbClr val="1F497D"/>
                </a:solidFill>
                <a:effectLst/>
                <a:latin typeface="Times New Roman"/>
                <a:ea typeface="Microsoft YaHei"/>
                <a:cs typeface="Times New Roman"/>
              </a:rPr>
              <a:t>383</a:t>
            </a:r>
            <a:r>
              <a:rPr lang="zh-CN" b="1" kern="1200" dirty="0" smtClean="0">
                <a:solidFill>
                  <a:srgbClr val="1F497D"/>
                </a:solidFill>
                <a:effectLst/>
                <a:latin typeface="Times New Roman"/>
                <a:ea typeface="新細明體"/>
                <a:cs typeface="Times New Roman"/>
              </a:rPr>
              <a:t>年九月：前秦大軍壓境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217785" y="1714720"/>
            <a:ext cx="1911955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公元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383</a:t>
            </a:r>
            <a:r>
              <a:rPr lang="zh-TW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TW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月，前秦軍擺出左中右三路並進的姿態，但三路之中左右兩路的主要目的是牽制敵人，中間沿穎水南下一路才是主戰力所在。又，前秦動員規模過於龐大，在軍事行動展開時仍有大量兵力未完成集結。</a:t>
            </a:r>
          </a:p>
        </p:txBody>
      </p:sp>
      <p:pic>
        <p:nvPicPr>
          <p:cNvPr id="9" name="Picture 10" descr="淝水組圖0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2" y="1714720"/>
            <a:ext cx="6859588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6"/>
          <p:cNvSpPr>
            <a:spLocks noChangeShapeType="1"/>
          </p:cNvSpPr>
          <p:nvPr/>
        </p:nvSpPr>
        <p:spPr bwMode="auto">
          <a:xfrm flipV="1">
            <a:off x="3321151" y="5634036"/>
            <a:ext cx="0" cy="61198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709169" y="6247665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 dirty="0"/>
              <a:t>右路軍</a:t>
            </a: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V="1">
            <a:off x="5130960" y="3114675"/>
            <a:ext cx="0" cy="313134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572000" y="6243200"/>
            <a:ext cx="13271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 dirty="0"/>
              <a:t>中路軍</a:t>
            </a:r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H="1" flipV="1">
            <a:off x="6973907" y="3006805"/>
            <a:ext cx="630659" cy="324085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066504" y="6247665"/>
            <a:ext cx="12870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 dirty="0"/>
              <a:t>左路軍</a:t>
            </a:r>
          </a:p>
        </p:txBody>
      </p:sp>
    </p:spTree>
    <p:extLst>
      <p:ext uri="{BB962C8B-B14F-4D97-AF65-F5344CB8AC3E}">
        <p14:creationId xmlns:p14="http://schemas.microsoft.com/office/powerpoint/2010/main" val="171928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217787" y="1135888"/>
            <a:ext cx="294941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kern="1200" dirty="0" smtClean="0">
                <a:solidFill>
                  <a:srgbClr val="1F497D"/>
                </a:solidFill>
                <a:effectLst/>
                <a:latin typeface="Times New Roman"/>
                <a:ea typeface="Microsoft YaHei"/>
                <a:cs typeface="Times New Roman"/>
              </a:rPr>
              <a:t>383</a:t>
            </a:r>
            <a:r>
              <a:rPr lang="zh-CN" b="1" kern="1200" dirty="0" smtClean="0">
                <a:solidFill>
                  <a:srgbClr val="1F497D"/>
                </a:solidFill>
                <a:effectLst/>
                <a:latin typeface="Times New Roman"/>
                <a:ea typeface="新細明體"/>
                <a:cs typeface="Times New Roman"/>
              </a:rPr>
              <a:t>年九月：前秦大軍壓境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217785" y="1714720"/>
            <a:ext cx="1911955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Arial" panose="020B0604020202020204" pitchFamily="34" charset="0"/>
              </a:rPr>
              <a:t>面對前秦大舉入侵，東晉的防禦工作主要部署在兩條防線：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72" y="1714720"/>
            <a:ext cx="68580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5"/>
          <p:cNvSpPr/>
          <p:nvPr/>
        </p:nvSpPr>
        <p:spPr>
          <a:xfrm>
            <a:off x="4653023" y="6022975"/>
            <a:ext cx="3095625" cy="835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latin typeface="+mn-ea"/>
              </a:rPr>
              <a:t>將桓家軍為首的地方兵力，部署在長江中游，截斷敵人沿長江東下攻擊建康的路線。</a:t>
            </a:r>
            <a:endParaRPr lang="en-US" sz="1600" dirty="0">
              <a:latin typeface="+mn-ea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621166" y="6066661"/>
            <a:ext cx="1031855" cy="519334"/>
            <a:chOff x="3621166" y="6066661"/>
            <a:chExt cx="1031855" cy="519334"/>
          </a:xfrm>
        </p:grpSpPr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V="1">
              <a:off x="3621168" y="6066661"/>
              <a:ext cx="0" cy="51933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 flipV="1">
              <a:off x="3621166" y="6556653"/>
              <a:ext cx="103185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870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217787" y="1135888"/>
            <a:ext cx="294941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kern="1200" dirty="0" smtClean="0">
                <a:solidFill>
                  <a:srgbClr val="1F497D"/>
                </a:solidFill>
                <a:effectLst/>
                <a:latin typeface="Times New Roman"/>
                <a:ea typeface="Microsoft YaHei"/>
                <a:cs typeface="Times New Roman"/>
              </a:rPr>
              <a:t>383</a:t>
            </a:r>
            <a:r>
              <a:rPr lang="zh-CN" b="1" kern="1200" dirty="0" smtClean="0">
                <a:solidFill>
                  <a:srgbClr val="1F497D"/>
                </a:solidFill>
                <a:effectLst/>
                <a:latin typeface="Times New Roman"/>
                <a:ea typeface="新細明體"/>
                <a:cs typeface="Times New Roman"/>
              </a:rPr>
              <a:t>年九月：前秦大軍壓境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217785" y="1714720"/>
            <a:ext cx="1911955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Arial" panose="020B0604020202020204" pitchFamily="34" charset="0"/>
              </a:rPr>
              <a:t>面對前秦大舉入侵，東晉的防禦工作主要部署在兩條防線：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72" y="1714720"/>
            <a:ext cx="68580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/>
          <p:nvPr/>
        </p:nvSpPr>
        <p:spPr>
          <a:xfrm>
            <a:off x="3957417" y="6004145"/>
            <a:ext cx="3024188" cy="8318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latin typeface="+mn-ea"/>
              </a:rPr>
              <a:t>將精銳的謝氏北府兵，部署在淮河下游和長江下游，以河流為依托建立防線。</a:t>
            </a:r>
            <a:endParaRPr lang="en-US" sz="1600" dirty="0">
              <a:latin typeface="+mn-ea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981605" y="4733560"/>
            <a:ext cx="1193618" cy="1686509"/>
            <a:chOff x="6981605" y="4733560"/>
            <a:chExt cx="1193618" cy="1686509"/>
          </a:xfrm>
        </p:grpSpPr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8166723" y="4733560"/>
              <a:ext cx="0" cy="168650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6981605" y="6394939"/>
              <a:ext cx="119361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793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公元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383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月，前秦中路軍主力沿穎水南下，攻佔壽陽，隨即沿淝水西岸佈防。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13" name="Picture 5" descr="淝水組圖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4763"/>
            <a:ext cx="685641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20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公元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383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月，前秦中路軍主力沿穎水南下，攻佔壽陽，隨即沿淝水西岸佈防。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6" name="Picture 4" descr="淝水組圖0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763"/>
            <a:ext cx="685641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99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公元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383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月，前秦中路軍主力沿穎水南下，攻佔壽陽，隨即沿淝水西岸佈防。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7" name="Picture 4" descr="淝水組圖0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763"/>
            <a:ext cx="685641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40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18" name="圖片 1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6"/>
          <a:stretch/>
        </p:blipFill>
        <p:spPr bwMode="auto">
          <a:xfrm>
            <a:off x="4000143" y="3271637"/>
            <a:ext cx="4571365" cy="3174365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9" name="圖片 1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7" b="6296"/>
          <a:stretch/>
        </p:blipFill>
        <p:spPr bwMode="auto">
          <a:xfrm>
            <a:off x="498196" y="1395059"/>
            <a:ext cx="4572000" cy="3352800"/>
          </a:xfrm>
          <a:prstGeom prst="rect">
            <a:avLst/>
          </a:prstGeom>
          <a:ln w="38100" cmpd="dbl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307414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苻堅見中路軍得勝，遂留下大軍在項城，率領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8000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輕騎兵進駐壽陽主持大局，並令左路軍部隊移師到洛澗西岸佈防。 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6" name="Picture 5" descr="淝水組圖0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763"/>
            <a:ext cx="685641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03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28315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東晉淮河防線守軍見前秦左路兵團沒有進逼淮陰，移師到洛澗，於是亦由淮河防線轉移到洛澗阻截。然而謝玄等畏懼前秦兵多，在離洛澗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里外便停下佈防，不敢主動出擊。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7" name="Picture 5" descr="淝水組圖03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4763"/>
            <a:ext cx="685641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37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/>
              <a:t>苻堅派降將朱序勸謝玄等投降，朱序暗中通報秦軍虛實，並建議趁前秦大軍未完成集結，速戰速決。謝玄等採納朱序的建議，對洛澗西岸的前秦軍發動夜襲。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6" name="Picture 4" descr="淝水組圖0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0"/>
            <a:ext cx="685641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1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/>
              <a:t>前秦軍大亂崩潰，梁成及王詠戰死，王顯被俘。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7" name="Picture 4" descr="淝水組圖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4763"/>
            <a:ext cx="685641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02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/>
              <a:t>晉軍隨後壓向淝水，在淝水東岸佈防。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6" name="Picture 4" descr="淝水組圖0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4763"/>
            <a:ext cx="685641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61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/>
              <a:t>謝玄向苻堅派出使者，提出與其彼此隔岸對峙，不如前秦軍向後稍稍退却，讓東晉軍渡過淝水進行決戰。苻堅同意。前秦軍往後退卻，讓出空間讓晉軍渡河。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7" name="Picture 5" descr="淝水組圖05A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4762"/>
            <a:ext cx="685641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7515225" y="4762"/>
            <a:ext cx="16287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2400" b="1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最終一戰</a:t>
            </a:r>
            <a:endParaRPr lang="zh-TW" altLang="en-US" sz="2400" b="1" dirty="0" smtClean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639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Arial" panose="020B0604020202020204" pitchFamily="34" charset="0"/>
              </a:rPr>
              <a:t>當</a:t>
            </a:r>
            <a:r>
              <a:rPr lang="zh-TW" altLang="en-US" sz="1600" dirty="0"/>
              <a:t>前秦軍往後退卻</a:t>
            </a:r>
            <a:r>
              <a:rPr lang="zh-TW" altLang="en-US" sz="1600" dirty="0">
                <a:latin typeface="Arial" panose="020B0604020202020204" pitchFamily="34" charset="0"/>
              </a:rPr>
              <a:t>時</a:t>
            </a:r>
            <a:r>
              <a:rPr lang="zh-TW" altLang="en-US" sz="1600" dirty="0"/>
              <a:t>，許多前秦士兵不明當時狀態，加以朱序突然在陣後大呼秦軍大敗，嚇得秦軍士兵紛紛慌忙逃跑，大軍不受控制，互相踐踏而死者不計其數。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6" name="Picture 5" descr="淝水組圖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4762"/>
            <a:ext cx="685641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7515225" y="4762"/>
            <a:ext cx="16287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2400" b="1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最終一戰</a:t>
            </a:r>
            <a:endParaRPr lang="zh-TW" altLang="en-US" sz="2400" b="1" dirty="0" smtClean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552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600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Arial" panose="020B0604020202020204" pitchFamily="34" charset="0"/>
              </a:rPr>
              <a:t>正當</a:t>
            </a:r>
            <a:r>
              <a:rPr lang="zh-TW" altLang="en-US" sz="1600" dirty="0"/>
              <a:t>前秦軍</a:t>
            </a:r>
            <a:r>
              <a:rPr lang="zh-TW" altLang="en-US" sz="1600" dirty="0">
                <a:latin typeface="Arial" panose="020B0604020202020204" pitchFamily="34" charset="0"/>
              </a:rPr>
              <a:t>陷入混亂時</a:t>
            </a:r>
            <a:r>
              <a:rPr lang="zh-TW" altLang="en-US" sz="1600" dirty="0"/>
              <a:t>往後退卻，完成渡河的晉軍又在背後追殺，卒至前秦大軍崩潰。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7" name="Picture 5" descr="淝水組圖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6" y="4762"/>
            <a:ext cx="685641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7515223" y="0"/>
            <a:ext cx="16287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2400" b="1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最終一戰</a:t>
            </a:r>
            <a:endParaRPr lang="zh-TW" altLang="en-US" sz="2400" b="1" dirty="0" smtClean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577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Arial" panose="020B0604020202020204" pitchFamily="34" charset="0"/>
              </a:rPr>
              <a:t>苻堅倉忙逃離戰場。淝水之戰以東晉大勝告終。</a:t>
            </a:r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6" name="Picture 5" descr="淝水組圖0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762"/>
            <a:ext cx="6856412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7515223" y="0"/>
            <a:ext cx="16287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2400" b="1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最終一戰</a:t>
            </a:r>
            <a:endParaRPr lang="zh-TW" altLang="en-US" sz="2400" b="1" dirty="0" smtClean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879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97330" y="3107373"/>
            <a:ext cx="8143788" cy="453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zh-TW" b="1" kern="10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考考你</a:t>
            </a:r>
            <a:r>
              <a:rPr lang="zh-TW" kern="10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：晉軍致勝的主要因素是什麼？試從裝備、兵源、戰略三方面加以歸納。</a:t>
            </a:r>
            <a:endParaRPr lang="zh-HK" kern="100">
              <a:effectLst/>
              <a:latin typeface="Calibri"/>
              <a:ea typeface="新細明體"/>
              <a:cs typeface="Times New Roman"/>
            </a:endParaRPr>
          </a:p>
        </p:txBody>
      </p:sp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3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07438" y="1308683"/>
            <a:ext cx="4237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II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.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 </a:t>
            </a:r>
            <a:r>
              <a:rPr lang="zh-HK" altLang="zh-TW" sz="2400" dirty="0" smtClean="0">
                <a:solidFill>
                  <a:schemeClr val="accent6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前秦</a:t>
            </a:r>
            <a:r>
              <a:rPr lang="zh-TW" altLang="zh-TW" sz="2400" dirty="0">
                <a:solidFill>
                  <a:schemeClr val="accent6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、東晉雙方統帥的比較</a:t>
            </a:r>
            <a:endParaRPr lang="en-US" altLang="zh-TW" sz="2400" dirty="0">
              <a:solidFill>
                <a:schemeClr val="accent6">
                  <a:lumMod val="75000"/>
                </a:schemeClr>
              </a:solidFill>
              <a:latin typeface="BiauKai"/>
              <a:ea typeface="BiauKai"/>
              <a:cs typeface="BiauKai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591087" y="1876950"/>
            <a:ext cx="4372458" cy="5879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b="1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TW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請先比較雙方統帥的資料</a:t>
            </a:r>
            <a:r>
              <a:rPr lang="zh-TW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，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將以下的事件，填</a:t>
            </a:r>
            <a:r>
              <a:rPr lang="zh-TW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在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空白格子內。</a:t>
            </a:r>
            <a:endParaRPr lang="en-US" sz="1400" dirty="0">
              <a:effectLst/>
              <a:latin typeface="Times New Roman"/>
              <a:ea typeface="新細明體"/>
              <a:cs typeface="Times New Roman"/>
            </a:endParaRPr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145947"/>
              </p:ext>
            </p:extLst>
          </p:nvPr>
        </p:nvGraphicFramePr>
        <p:xfrm>
          <a:off x="5352118" y="1876950"/>
          <a:ext cx="3668713" cy="450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文件" r:id="rId5" imgW="3785492" imgH="4749197" progId="Word.Document.12">
                  <p:embed/>
                </p:oleObj>
              </mc:Choice>
              <mc:Fallback>
                <p:oleObj name="文件" r:id="rId5" imgW="3785492" imgH="474919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52118" y="1876950"/>
                        <a:ext cx="3668713" cy="450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群組 6"/>
          <p:cNvGrpSpPr/>
          <p:nvPr/>
        </p:nvGrpSpPr>
        <p:grpSpPr>
          <a:xfrm>
            <a:off x="507437" y="2574818"/>
            <a:ext cx="4750361" cy="4094339"/>
            <a:chOff x="542506" y="1491807"/>
            <a:chExt cx="5584641" cy="3026798"/>
          </a:xfrm>
        </p:grpSpPr>
        <p:sp>
          <p:nvSpPr>
            <p:cNvPr id="8" name="TextBox 5"/>
            <p:cNvSpPr txBox="1"/>
            <p:nvPr/>
          </p:nvSpPr>
          <p:spPr>
            <a:xfrm>
              <a:off x="4161966" y="1687211"/>
              <a:ext cx="1825017" cy="31071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略陽臨渭（今甘肅秦安）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9" name="Rectangle 6"/>
            <p:cNvSpPr/>
            <p:nvPr/>
          </p:nvSpPr>
          <p:spPr>
            <a:xfrm>
              <a:off x="662067" y="2606388"/>
              <a:ext cx="2099891" cy="3020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陳郡陽夏（今河南太康）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0" name="Rectangle 7"/>
            <p:cNvSpPr/>
            <p:nvPr/>
          </p:nvSpPr>
          <p:spPr>
            <a:xfrm>
              <a:off x="3130382" y="1692296"/>
              <a:ext cx="927685" cy="3056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氐（胡人）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1" name="Rectangle 8"/>
            <p:cNvSpPr/>
            <p:nvPr/>
          </p:nvSpPr>
          <p:spPr>
            <a:xfrm>
              <a:off x="2634525" y="1692296"/>
              <a:ext cx="427436" cy="30668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漢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2" name="Rectangle 9"/>
            <p:cNvSpPr/>
            <p:nvPr/>
          </p:nvSpPr>
          <p:spPr>
            <a:xfrm>
              <a:off x="662067" y="3019902"/>
              <a:ext cx="2734881" cy="33804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貴族，</a:t>
              </a: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357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年（</a:t>
              </a: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19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歲）承襲父爵東海王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645583" y="2160654"/>
              <a:ext cx="1753736" cy="3333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流寓江東北方世家大族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4" name="Rectangle 11"/>
            <p:cNvSpPr/>
            <p:nvPr/>
          </p:nvSpPr>
          <p:spPr>
            <a:xfrm>
              <a:off x="645584" y="3917431"/>
              <a:ext cx="3711678" cy="50535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357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年發動政變，殺前秦皇帝苻生，去「皇帝」名號，自稱「大秦天王」，成為前秦的新統治者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5" name="Rectangle 12"/>
            <p:cNvSpPr/>
            <p:nvPr/>
          </p:nvSpPr>
          <p:spPr>
            <a:xfrm>
              <a:off x="2542717" y="2160654"/>
              <a:ext cx="3238498" cy="3333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370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年滅前燕；</a:t>
              </a: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376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年滅西涼和代國，統一北方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6" name="Rectangle 13"/>
            <p:cNvSpPr/>
            <p:nvPr/>
          </p:nvSpPr>
          <p:spPr>
            <a:xfrm>
              <a:off x="3531414" y="3013733"/>
              <a:ext cx="2459389" cy="34421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383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年南侵</a:t>
              </a:r>
              <a:r>
                <a:rPr lang="zh-TW" sz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東晉，決戰淝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水，戰敗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7" name="Rectangle 15"/>
            <p:cNvSpPr/>
            <p:nvPr/>
          </p:nvSpPr>
          <p:spPr>
            <a:xfrm>
              <a:off x="3061961" y="2596678"/>
              <a:ext cx="2889169" cy="31172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383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年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淝水之戰，指揮將領，力抗前秦，大勝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8" name="Rectangle 16"/>
            <p:cNvSpPr/>
            <p:nvPr/>
          </p:nvSpPr>
          <p:spPr>
            <a:xfrm>
              <a:off x="662067" y="1687196"/>
              <a:ext cx="1797611" cy="3284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戰後國亂，為部將所殺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9" name="Rectangle 17"/>
            <p:cNvSpPr/>
            <p:nvPr/>
          </p:nvSpPr>
          <p:spPr>
            <a:xfrm>
              <a:off x="662067" y="3438358"/>
              <a:ext cx="3160457" cy="39012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戰後聲譽極隆，受到皇帝的猜疑，沒有賜賞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0" name="Rectangle 18"/>
            <p:cNvSpPr/>
            <p:nvPr/>
          </p:nvSpPr>
          <p:spPr>
            <a:xfrm>
              <a:off x="542506" y="1491807"/>
              <a:ext cx="5584641" cy="3026798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sysDash"/>
            </a:ln>
            <a:extLst>
              <a:ext uri="{FAA26D3D-D897-4be2-8F04-BA451C77F1D7}">
                <ma14:placeholderFlag xmlns:ma14="http://schemas.microsoft.com/office/mac/drawingml/2011/main"/>
              </a:ex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499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154272"/>
              </p:ext>
            </p:extLst>
          </p:nvPr>
        </p:nvGraphicFramePr>
        <p:xfrm>
          <a:off x="0" y="1208088"/>
          <a:ext cx="8816975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文件" r:id="rId5" imgW="8849354" imgH="4538209" progId="Word.Document.12">
                  <p:embed/>
                </p:oleObj>
              </mc:Choice>
              <mc:Fallback>
                <p:oleObj name="文件" r:id="rId5" imgW="8849354" imgH="453820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208088"/>
                        <a:ext cx="8816975" cy="452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589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963943"/>
              </p:ext>
            </p:extLst>
          </p:nvPr>
        </p:nvGraphicFramePr>
        <p:xfrm>
          <a:off x="956849" y="1697476"/>
          <a:ext cx="9055100" cy="501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文件" r:id="rId5" imgW="9044497" imgH="5009376" progId="Word.Document.12">
                  <p:embed/>
                </p:oleObj>
              </mc:Choice>
              <mc:Fallback>
                <p:oleObj name="文件" r:id="rId5" imgW="9044497" imgH="500937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6849" y="1697476"/>
                        <a:ext cx="9055100" cy="501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633427"/>
              </p:ext>
            </p:extLst>
          </p:nvPr>
        </p:nvGraphicFramePr>
        <p:xfrm>
          <a:off x="956849" y="1109609"/>
          <a:ext cx="90551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name="文件" r:id="rId8" imgW="9055100" imgH="825500" progId="Word.Document.12">
                  <p:embed/>
                </p:oleObj>
              </mc:Choice>
              <mc:Fallback>
                <p:oleObj name="文件" r:id="rId8" imgW="9055100" imgH="825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56849" y="1109609"/>
                        <a:ext cx="90551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785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7843" y="1186017"/>
            <a:ext cx="4025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III. </a:t>
            </a:r>
            <a:r>
              <a:rPr lang="zh-TW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淝水之戰時期騎兵的發展</a:t>
            </a:r>
            <a:endParaRPr lang="en-US" altLang="zh-TW" sz="2400" dirty="0">
              <a:solidFill>
                <a:srgbClr val="E46C0A"/>
              </a:solidFill>
              <a:latin typeface="BiauKai"/>
              <a:ea typeface="BiauKai"/>
              <a:cs typeface="BiauKai"/>
            </a:endParaRPr>
          </a:p>
        </p:txBody>
      </p:sp>
      <p:pic>
        <p:nvPicPr>
          <p:cNvPr id="10" name="圖片 9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438133" y="1777172"/>
            <a:ext cx="2570309" cy="369332"/>
          </a:xfrm>
          <a:prstGeom prst="rect">
            <a:avLst/>
          </a:prstGeom>
          <a:gradFill flip="none" rotWithShape="1">
            <a:gsLst>
              <a:gs pos="47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b="1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公元四世紀騎兵的發展</a:t>
            </a:r>
            <a:endParaRPr lang="en-US">
              <a:effectLst/>
              <a:latin typeface="Times New Roman"/>
              <a:ea typeface="新細明體"/>
            </a:endParaRPr>
          </a:p>
        </p:txBody>
      </p:sp>
      <p:pic>
        <p:nvPicPr>
          <p:cNvPr id="14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214" y="1647682"/>
            <a:ext cx="3503630" cy="4943454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6"/>
          <p:cNvSpPr txBox="1"/>
          <p:nvPr/>
        </p:nvSpPr>
        <p:spPr>
          <a:xfrm>
            <a:off x="438133" y="2324100"/>
            <a:ext cx="3974806" cy="12389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左圖是公元四世紀左右的一位北方文官。只見他雙腳踏著馬鐙，右手持著韁繩，即可輕鬆控制馬匹。（攝於香港歷史博物館之「漢武盛世」展覽）</a:t>
            </a:r>
            <a:endParaRPr lang="en-US">
              <a:effectLst/>
              <a:latin typeface="Times New Roman"/>
              <a:ea typeface="新細明體"/>
            </a:endParaRP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438134" y="5472280"/>
            <a:ext cx="3974806" cy="111885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香港歷史博物館已將「漢武盛世」展覽製作成虛擬版，可在網上瀏覽：</a:t>
            </a:r>
            <a:endParaRPr lang="en-US" sz="1600" kern="100" dirty="0">
              <a:effectLst/>
              <a:latin typeface="Calibri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600" u="sng" kern="100" dirty="0">
                <a:solidFill>
                  <a:srgbClr val="0000FF"/>
                </a:solidFill>
                <a:effectLst/>
                <a:latin typeface="Times New Roman"/>
                <a:ea typeface="新細明體"/>
                <a:cs typeface="Times New Roman"/>
                <a:hlinkClick r:id="rId4"/>
              </a:rPr>
              <a:t>http://www.lcsd.gov.hk/CE/Museum/History/han_empire/</a:t>
            </a:r>
            <a:endParaRPr lang="en-US" sz="1600" kern="100" dirty="0">
              <a:effectLst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545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2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38" y="1334303"/>
            <a:ext cx="3995733" cy="3065604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18"/>
          <p:cNvSpPr txBox="1"/>
          <p:nvPr/>
        </p:nvSpPr>
        <p:spPr>
          <a:xfrm>
            <a:off x="4783914" y="1347862"/>
            <a:ext cx="3809872" cy="18712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這是北魏的重騎兵俑，武士頭戴虎威式兜鍪，馬也披甲。雖然北魏較前秦稍晚，但這種裝備，或可比擬參與淝水之戰中前秦的精銳騎兵。（攝於香港歷史博物館之「漢武盛世」展覽）</a:t>
            </a:r>
            <a:endParaRPr lang="en-US" dirty="0">
              <a:effectLst/>
              <a:latin typeface="Times New Roman"/>
              <a:ea typeface="新細明體"/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03238" y="4556082"/>
            <a:ext cx="7990548" cy="20275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b="1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CN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：馬鐙發明後，馬匹在戰場的性質有什麼轉變？對坐騎上的戰士在作戰上又有什麼影響？</a:t>
            </a:r>
            <a:endParaRPr lang="en-US">
              <a:effectLst/>
              <a:latin typeface="Times New Roman"/>
              <a:ea typeface="新細明體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26904" y="5243152"/>
            <a:ext cx="7768245" cy="124189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200" dirty="0">
                <a:solidFill>
                  <a:srgbClr val="FF0000"/>
                </a:solidFill>
                <a:effectLst/>
                <a:latin typeface="Times New Roman"/>
                <a:ea typeface="新細明體"/>
                <a:cs typeface="Times New Roman"/>
              </a:rPr>
              <a:t>馬鐙對戰爭的影響至為深遠。以前，馬匹的主要作用是將士兵快速運送到戰區（或逃離戰區），然後士兵下馬射箭或搏擊。馬鐙的引進，則使騎兵可以利用腿部控制馬匹，甚至站乘，雙手便因此得以騰空出來，或持箭射，或持長矛衝刺敵軍，大大增強了騎兵的戰鬥力。</a:t>
            </a:r>
            <a:endParaRPr lang="en-US" dirty="0">
              <a:effectLst/>
              <a:latin typeface="Times New Roman"/>
              <a:ea typeface="新細明體"/>
            </a:endParaRPr>
          </a:p>
          <a:p>
            <a:pPr algn="just">
              <a:spcAft>
                <a:spcPts val="0"/>
              </a:spcAft>
            </a:pPr>
            <a:r>
              <a:rPr lang="en-US" kern="100" dirty="0">
                <a:effectLst/>
                <a:ea typeface="新細明體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087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3381983" y="1346436"/>
            <a:ext cx="3108709" cy="5148738"/>
            <a:chOff x="0" y="0"/>
            <a:chExt cx="6453336" cy="9151953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6453336" cy="9151953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7"/>
            <p:cNvSpPr txBox="1"/>
            <p:nvPr/>
          </p:nvSpPr>
          <p:spPr>
            <a:xfrm>
              <a:off x="5689971" y="0"/>
              <a:ext cx="763365" cy="211698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前秦騎兵</a:t>
              </a:r>
              <a:endParaRPr lang="en-US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14" name="TextBox 6"/>
          <p:cNvSpPr txBox="1"/>
          <p:nvPr/>
        </p:nvSpPr>
        <p:spPr>
          <a:xfrm>
            <a:off x="1372211" y="3928977"/>
            <a:ext cx="1558044" cy="186344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馬鐙發明後，騎兵都可以進行騎射，因此箭袋已經成為騎兵必不可少的裝備。</a:t>
            </a:r>
            <a:endParaRPr lang="en-US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15" name="Straight Connector 8"/>
          <p:cNvCxnSpPr/>
          <p:nvPr/>
        </p:nvCxnSpPr>
        <p:spPr>
          <a:xfrm>
            <a:off x="2930255" y="4950862"/>
            <a:ext cx="1178351" cy="0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86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74483" y="1197722"/>
            <a:ext cx="3890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IV.	</a:t>
            </a:r>
            <a:r>
              <a:rPr lang="zh-HK" altLang="zh-TW" sz="2400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前秦</a:t>
            </a:r>
            <a:r>
              <a:rPr lang="zh-TW" altLang="zh-TW" sz="2400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、東晉雙方的籌畫</a:t>
            </a:r>
            <a:r>
              <a:rPr lang="en-US" altLang="zh-TW" sz="2400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 :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604000" y="1731474"/>
            <a:ext cx="2226662" cy="1638000"/>
            <a:chOff x="604000" y="1731474"/>
            <a:chExt cx="2226662" cy="1638000"/>
          </a:xfrm>
        </p:grpSpPr>
        <p:sp>
          <p:nvSpPr>
            <p:cNvPr id="8" name="TextBox 2"/>
            <p:cNvSpPr txBox="1"/>
            <p:nvPr/>
          </p:nvSpPr>
          <p:spPr>
            <a:xfrm>
              <a:off x="604000" y="1731474"/>
              <a:ext cx="2226662" cy="163800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Above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en-US" sz="1200" kern="100">
                  <a:effectLst/>
                  <a:latin typeface="Cambria"/>
                  <a:ea typeface="新細明體"/>
                  <a:cs typeface="Times New Roman"/>
                </a:rPr>
                <a:t> </a:t>
              </a:r>
            </a:p>
            <a:p>
              <a:pPr>
                <a:spcAft>
                  <a:spcPts val="0"/>
                </a:spcAft>
              </a:pPr>
              <a:r>
                <a:rPr lang="en-US" sz="1200" kern="100">
                  <a:effectLst/>
                  <a:latin typeface="Cambria"/>
                  <a:ea typeface="新細明體"/>
                  <a:cs typeface="Times New Roman"/>
                </a:rPr>
                <a:t> </a:t>
              </a:r>
            </a:p>
            <a:p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618248" y="1802515"/>
              <a:ext cx="215268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500" dirty="0">
                  <a:latin typeface="Times New Roman"/>
                  <a:cs typeface="Times New Roman"/>
                </a:rPr>
                <a:t>羽林郎</a:t>
              </a:r>
            </a:p>
            <a:p>
              <a:r>
                <a:rPr lang="zh-TW" altLang="en-US" sz="1500" dirty="0">
                  <a:latin typeface="Times New Roman"/>
                  <a:cs typeface="Times New Roman"/>
                </a:rPr>
                <a:t>統領：建威將軍趙盛之</a:t>
              </a:r>
            </a:p>
            <a:p>
              <a:r>
                <a:rPr lang="zh-TW" altLang="en-US" sz="1500" dirty="0">
                  <a:latin typeface="Times New Roman"/>
                  <a:cs typeface="Times New Roman"/>
                </a:rPr>
                <a:t>兵種：近衛騎兵</a:t>
              </a:r>
            </a:p>
            <a:p>
              <a:r>
                <a:rPr lang="zh-TW" altLang="en-US" sz="1500" dirty="0">
                  <a:latin typeface="Times New Roman"/>
                  <a:cs typeface="Times New Roman"/>
                </a:rPr>
                <a:t>兵源：</a:t>
              </a:r>
              <a:r>
                <a:rPr lang="zh-TW" altLang="en-US" sz="1500" dirty="0" smtClean="0">
                  <a:latin typeface="Times New Roman"/>
                  <a:cs typeface="Times New Roman"/>
                </a:rPr>
                <a:t>良家子</a:t>
              </a:r>
              <a:endParaRPr lang="en-US" altLang="zh-TW" sz="1500" dirty="0" smtClean="0">
                <a:latin typeface="Times New Roman"/>
                <a:cs typeface="Times New Roman"/>
              </a:endParaRPr>
            </a:p>
            <a:p>
              <a:r>
                <a:rPr lang="en-US" altLang="zh-TW" sz="1500" dirty="0">
                  <a:latin typeface="Times New Roman"/>
                  <a:cs typeface="Times New Roman"/>
                </a:rPr>
                <a:t> </a:t>
              </a:r>
              <a:r>
                <a:rPr lang="en-US" altLang="zh-TW" sz="1500" dirty="0" smtClean="0">
                  <a:latin typeface="Times New Roman"/>
                  <a:cs typeface="Times New Roman"/>
                </a:rPr>
                <a:t>         </a:t>
              </a:r>
              <a:r>
                <a:rPr lang="zh-TW" altLang="en-US" sz="1500" dirty="0" smtClean="0">
                  <a:latin typeface="Times New Roman"/>
                  <a:cs typeface="Times New Roman"/>
                </a:rPr>
                <a:t>（</a:t>
              </a:r>
              <a:r>
                <a:rPr lang="zh-TW" altLang="en-US" sz="1500" dirty="0">
                  <a:latin typeface="Times New Roman"/>
                  <a:cs typeface="Times New Roman"/>
                </a:rPr>
                <a:t>貴族子弟）</a:t>
              </a:r>
            </a:p>
            <a:p>
              <a:r>
                <a:rPr lang="zh-TW" altLang="en-US" sz="1500" dirty="0">
                  <a:latin typeface="Times New Roman"/>
                  <a:cs typeface="Times New Roman"/>
                </a:rPr>
                <a:t>目標： </a:t>
              </a:r>
              <a:r>
                <a:rPr lang="en-US" altLang="zh-TW" sz="1500" dirty="0">
                  <a:latin typeface="Times New Roman"/>
                  <a:cs typeface="Times New Roman"/>
                </a:rPr>
                <a:t>3</a:t>
              </a:r>
              <a:r>
                <a:rPr lang="zh-TW" altLang="en-US" sz="1500" dirty="0">
                  <a:latin typeface="Times New Roman"/>
                  <a:cs typeface="Times New Roman"/>
                </a:rPr>
                <a:t>萬</a:t>
              </a:r>
            </a:p>
          </p:txBody>
        </p:sp>
      </p:grpSp>
      <p:sp>
        <p:nvSpPr>
          <p:cNvPr id="9" name="TextBox 1"/>
          <p:cNvSpPr txBox="1"/>
          <p:nvPr/>
        </p:nvSpPr>
        <p:spPr>
          <a:xfrm>
            <a:off x="115922" y="1770346"/>
            <a:ext cx="351837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600" b="1" kern="1200" dirty="0">
                <a:solidFill>
                  <a:srgbClr val="FF0000"/>
                </a:solidFill>
                <a:effectLst/>
                <a:latin typeface="Times New Roman"/>
                <a:ea typeface="新細明體"/>
                <a:cs typeface="Times New Roman"/>
              </a:rPr>
              <a:t>苻堅的籌畫</a:t>
            </a:r>
            <a:endParaRPr lang="en-US" sz="1600" dirty="0">
              <a:effectLst/>
              <a:latin typeface="Times New Roman"/>
              <a:ea typeface="新細明體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025192" y="1682864"/>
            <a:ext cx="2539718" cy="2610000"/>
            <a:chOff x="3025192" y="1682864"/>
            <a:chExt cx="2539718" cy="2610000"/>
          </a:xfrm>
        </p:grpSpPr>
        <p:sp>
          <p:nvSpPr>
            <p:cNvPr id="13" name="TextBox 2"/>
            <p:cNvSpPr txBox="1"/>
            <p:nvPr/>
          </p:nvSpPr>
          <p:spPr>
            <a:xfrm>
              <a:off x="3025192" y="1682864"/>
              <a:ext cx="2480400" cy="261000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Above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en-US" sz="1200" kern="100">
                  <a:effectLst/>
                  <a:latin typeface="Cambria"/>
                  <a:ea typeface="新細明體"/>
                  <a:cs typeface="Times New Roman"/>
                </a:rPr>
                <a:t> </a:t>
              </a:r>
            </a:p>
            <a:p>
              <a:pPr>
                <a:spcAft>
                  <a:spcPts val="0"/>
                </a:spcAft>
              </a:pPr>
              <a:r>
                <a:rPr lang="en-US" sz="1200" kern="100">
                  <a:effectLst/>
                  <a:latin typeface="Cambria"/>
                  <a:ea typeface="新細明體"/>
                  <a:cs typeface="Times New Roman"/>
                </a:rPr>
                <a:t> </a:t>
              </a:r>
            </a:p>
            <a:p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3059105" y="1800958"/>
              <a:ext cx="2505805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500" dirty="0">
                  <a:latin typeface="+mn-ea"/>
                  <a:cs typeface="Times New Roman"/>
                </a:rPr>
                <a:t>各方胡兵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統領</a:t>
              </a:r>
              <a:r>
                <a:rPr lang="zh-TW" altLang="en-US" sz="1500" dirty="0" smtClean="0">
                  <a:latin typeface="+mn-ea"/>
                  <a:cs typeface="Times New Roman"/>
                </a:rPr>
                <a:t>：征</a:t>
              </a:r>
              <a:r>
                <a:rPr lang="zh-TW" altLang="en-US" sz="1500" dirty="0">
                  <a:latin typeface="+mn-ea"/>
                  <a:cs typeface="Times New Roman"/>
                </a:rPr>
                <a:t>南大將軍苻融</a:t>
              </a:r>
            </a:p>
            <a:p>
              <a:r>
                <a:rPr lang="zh-CHT" altLang="en-US" sz="1500" dirty="0">
                  <a:latin typeface="+mn-ea"/>
                  <a:cs typeface="Times New Roman"/>
                </a:rPr>
                <a:t>           </a:t>
              </a:r>
              <a:r>
                <a:rPr lang="en-US" altLang="zh-CHT" sz="1500" dirty="0" smtClean="0">
                  <a:latin typeface="+mn-ea"/>
                  <a:cs typeface="Times New Roman"/>
                </a:rPr>
                <a:t>   </a:t>
              </a:r>
              <a:r>
                <a:rPr lang="zh-CHT" altLang="en-US" sz="1500" dirty="0" smtClean="0">
                  <a:latin typeface="新細明體"/>
                  <a:ea typeface="新細明體"/>
                  <a:cs typeface="Times New Roman"/>
                </a:rPr>
                <a:t>驃騎將軍張蠔</a:t>
              </a:r>
              <a:endParaRPr lang="zh-CHT" altLang="en-US" sz="1500" dirty="0">
                <a:latin typeface="新細明體"/>
                <a:ea typeface="新細明體"/>
                <a:cs typeface="Times New Roman"/>
              </a:endParaRP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           </a:t>
              </a:r>
              <a:r>
                <a:rPr lang="en-US" altLang="zh-CHT" sz="1500" dirty="0" smtClean="0">
                  <a:latin typeface="新細明體"/>
                  <a:ea typeface="新細明體"/>
                  <a:cs typeface="Times New Roman"/>
                </a:rPr>
                <a:t> </a:t>
              </a:r>
              <a:r>
                <a:rPr lang="zh-CHT" altLang="en-US" sz="1500" dirty="0" smtClean="0">
                  <a:latin typeface="新細明體"/>
                  <a:ea typeface="新細明體"/>
                  <a:cs typeface="Times New Roman"/>
                </a:rPr>
                <a:t>撫軍將軍苻方</a:t>
              </a:r>
              <a:endParaRPr lang="zh-CHT" altLang="en-US" sz="1500" dirty="0">
                <a:latin typeface="新細明體"/>
                <a:ea typeface="新細明體"/>
                <a:cs typeface="Times New Roman"/>
              </a:endParaRP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           </a:t>
              </a:r>
              <a:r>
                <a:rPr lang="en-US" altLang="zh-CHT" sz="1500" dirty="0" smtClean="0">
                  <a:latin typeface="新細明體"/>
                  <a:ea typeface="新細明體"/>
                  <a:cs typeface="Times New Roman"/>
                </a:rPr>
                <a:t> </a:t>
              </a:r>
              <a:r>
                <a:rPr lang="zh-CHT" altLang="en-US" sz="1500" dirty="0" smtClean="0">
                  <a:latin typeface="新細明體"/>
                  <a:ea typeface="新細明體"/>
                  <a:cs typeface="Times New Roman"/>
                </a:rPr>
                <a:t>衛軍將軍</a:t>
              </a:r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梁成</a:t>
              </a: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           </a:t>
              </a:r>
              <a:r>
                <a:rPr lang="en-US" altLang="zh-CHT" sz="1500" dirty="0" smtClean="0">
                  <a:latin typeface="新細明體"/>
                  <a:ea typeface="新細明體"/>
                  <a:cs typeface="Times New Roman"/>
                </a:rPr>
                <a:t> </a:t>
              </a:r>
              <a:r>
                <a:rPr lang="zh-CHT" altLang="en-US" sz="1500" dirty="0" smtClean="0">
                  <a:latin typeface="新細明體"/>
                  <a:ea typeface="新細明體"/>
                  <a:cs typeface="Times New Roman"/>
                </a:rPr>
                <a:t>平南將軍慕容暐</a:t>
              </a:r>
              <a:endParaRPr lang="zh-CHT" altLang="en-US" sz="1500" dirty="0">
                <a:latin typeface="新細明體"/>
                <a:ea typeface="新細明體"/>
                <a:cs typeface="Times New Roman"/>
              </a:endParaRP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           </a:t>
              </a:r>
              <a:r>
                <a:rPr lang="en-US" altLang="zh-CHT" sz="1500" dirty="0" smtClean="0">
                  <a:latin typeface="新細明體"/>
                  <a:ea typeface="新細明體"/>
                  <a:cs typeface="Times New Roman"/>
                </a:rPr>
                <a:t> </a:t>
              </a:r>
              <a:r>
                <a:rPr lang="zh-CHT" altLang="en-US" sz="1500" dirty="0" smtClean="0">
                  <a:latin typeface="新細明體"/>
                  <a:ea typeface="新細明體"/>
                  <a:cs typeface="Times New Roman"/>
                </a:rPr>
                <a:t>冠軍將軍慕</a:t>
              </a:r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容垂</a:t>
              </a: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兵種：騎兵、步兵</a:t>
              </a: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兵源：上述統帥的私人軍隊</a:t>
              </a: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目標：</a:t>
              </a:r>
              <a:r>
                <a:rPr lang="en-US" altLang="zh-CHT" sz="1500" dirty="0">
                  <a:latin typeface="Times New Roman"/>
                  <a:ea typeface="新細明體"/>
                  <a:cs typeface="Times New Roman"/>
                </a:rPr>
                <a:t>25</a:t>
              </a:r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萬</a:t>
              </a:r>
              <a:endParaRPr lang="zh-TW" altLang="en-US" sz="1500" dirty="0">
                <a:latin typeface="新細明體"/>
                <a:ea typeface="新細明體"/>
                <a:cs typeface="Times New Roman"/>
              </a:endParaRPr>
            </a:p>
          </p:txBody>
        </p:sp>
      </p:grpSp>
      <p:sp>
        <p:nvSpPr>
          <p:cNvPr id="16" name="TextBox 6"/>
          <p:cNvSpPr txBox="1"/>
          <p:nvPr/>
        </p:nvSpPr>
        <p:spPr>
          <a:xfrm>
            <a:off x="7545088" y="1759434"/>
            <a:ext cx="1443251" cy="21698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5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總數</a:t>
            </a:r>
            <a:r>
              <a:rPr lang="en-US" sz="15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88</a:t>
            </a:r>
            <a:r>
              <a:rPr lang="zh-CN" sz="15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萬。但不要忘記，這只是苻堅最初的籌畫，尤其地方兵源最沒把握。實際成功徵集，趕赴前線的，不會超過四分之一。</a:t>
            </a:r>
            <a:endParaRPr lang="en-US" sz="1500" dirty="0">
              <a:effectLst/>
              <a:latin typeface="新細明體"/>
              <a:ea typeface="新細明體"/>
              <a:cs typeface="Times New Roman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7531189" y="4435039"/>
            <a:ext cx="1443251" cy="1246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1500" b="1" dirty="0">
                <a:solidFill>
                  <a:srgbClr val="000000"/>
                </a:solidFill>
                <a:latin typeface="新細明體"/>
                <a:ea typeface="新細明體"/>
                <a:cs typeface="Times New Roman"/>
              </a:rPr>
              <a:t>總數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18</a:t>
            </a:r>
            <a:r>
              <a:rPr lang="zh-CN" altLang="en-US" sz="1500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萬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5</a:t>
            </a:r>
            <a:r>
              <a:rPr lang="zh-CN" altLang="en-US" sz="1500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千</a:t>
            </a:r>
            <a:r>
              <a:rPr lang="zh-CN" altLang="en-US" sz="1500" b="1" dirty="0">
                <a:solidFill>
                  <a:srgbClr val="000000"/>
                </a:solidFill>
                <a:latin typeface="新細明體"/>
                <a:ea typeface="新細明體"/>
                <a:cs typeface="Times New Roman"/>
              </a:rPr>
              <a:t>，即使或略有誇大，還是應該比較接近現實的。</a:t>
            </a:r>
            <a:endParaRPr lang="zh-HK" sz="1500" dirty="0">
              <a:effectLst/>
              <a:latin typeface="新細明體"/>
              <a:ea typeface="新細明體"/>
              <a:cs typeface="Times New Roman"/>
            </a:endParaRPr>
          </a:p>
        </p:txBody>
      </p:sp>
      <p:sp>
        <p:nvSpPr>
          <p:cNvPr id="21" name="Down Arrow 13"/>
          <p:cNvSpPr/>
          <p:nvPr/>
        </p:nvSpPr>
        <p:spPr>
          <a:xfrm rot="16200000">
            <a:off x="7256996" y="2092568"/>
            <a:ext cx="288010" cy="288177"/>
          </a:xfrm>
          <a:prstGeom prst="downArrow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04000" y="4435039"/>
            <a:ext cx="2131293" cy="1890000"/>
            <a:chOff x="604000" y="4435039"/>
            <a:chExt cx="2131293" cy="1890000"/>
          </a:xfrm>
        </p:grpSpPr>
        <p:sp>
          <p:nvSpPr>
            <p:cNvPr id="24" name="Rectangle 10"/>
            <p:cNvSpPr/>
            <p:nvPr/>
          </p:nvSpPr>
          <p:spPr>
            <a:xfrm>
              <a:off x="604000" y="4435039"/>
              <a:ext cx="2072919" cy="189000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Above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zh-HK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53892" y="4548421"/>
              <a:ext cx="2081401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500" dirty="0">
                  <a:latin typeface="+mn-ea"/>
                </a:rPr>
                <a:t>江淮防線</a:t>
              </a:r>
              <a:r>
                <a:rPr lang="zh-TW" altLang="en-US" sz="1500" dirty="0" smtClean="0">
                  <a:latin typeface="+mn-ea"/>
                </a:rPr>
                <a:t>：北</a:t>
              </a:r>
              <a:r>
                <a:rPr lang="zh-TW" altLang="en-US" sz="1500" dirty="0">
                  <a:latin typeface="+mn-ea"/>
                </a:rPr>
                <a:t>府兵</a:t>
              </a:r>
            </a:p>
            <a:p>
              <a:r>
                <a:rPr lang="zh-TW" altLang="en-US" sz="1500" dirty="0">
                  <a:latin typeface="+mn-ea"/>
                </a:rPr>
                <a:t>統領：前鋒都督謝玄</a:t>
              </a:r>
            </a:p>
            <a:p>
              <a:r>
                <a:rPr lang="zh-TW" altLang="en-US" sz="1500" dirty="0">
                  <a:latin typeface="+mn-ea"/>
                </a:rPr>
                <a:t>           </a:t>
              </a:r>
              <a:r>
                <a:rPr lang="en-US" altLang="zh-TW" sz="1500" dirty="0" smtClean="0">
                  <a:latin typeface="+mn-ea"/>
                </a:rPr>
                <a:t> </a:t>
              </a:r>
              <a:r>
                <a:rPr lang="zh-TW" altLang="en-US" sz="1500" dirty="0" smtClean="0">
                  <a:latin typeface="+mn-ea"/>
                </a:rPr>
                <a:t>輔國將軍謝琰</a:t>
              </a:r>
              <a:endParaRPr lang="zh-TW" altLang="en-US" sz="1500" dirty="0">
                <a:latin typeface="+mn-ea"/>
              </a:endParaRPr>
            </a:p>
            <a:p>
              <a:r>
                <a:rPr lang="zh-TW" altLang="en-US" sz="1500" dirty="0">
                  <a:latin typeface="+mn-ea"/>
                </a:rPr>
                <a:t> 兵種：騎兵、步兵</a:t>
              </a:r>
            </a:p>
            <a:p>
              <a:r>
                <a:rPr lang="zh-TW" altLang="en-US" sz="1500" dirty="0">
                  <a:latin typeface="+mn-ea"/>
                </a:rPr>
                <a:t> 兵源：陳郡謝</a:t>
              </a:r>
              <a:r>
                <a:rPr lang="zh-TW" altLang="en-US" sz="1500" dirty="0" smtClean="0">
                  <a:latin typeface="+mn-ea"/>
                </a:rPr>
                <a:t>氏</a:t>
              </a:r>
              <a:endParaRPr lang="en-US" altLang="zh-TW" sz="1500" dirty="0" smtClean="0">
                <a:latin typeface="+mn-ea"/>
              </a:endParaRPr>
            </a:p>
            <a:p>
              <a:r>
                <a:rPr lang="en-US" altLang="zh-TW" sz="1500" dirty="0">
                  <a:latin typeface="+mn-ea"/>
                </a:rPr>
                <a:t> </a:t>
              </a:r>
              <a:r>
                <a:rPr lang="en-US" altLang="zh-TW" sz="1500" dirty="0" smtClean="0">
                  <a:latin typeface="+mn-ea"/>
                </a:rPr>
                <a:t>           </a:t>
              </a:r>
              <a:r>
                <a:rPr lang="zh-TW" altLang="en-US" sz="1500" dirty="0" smtClean="0">
                  <a:latin typeface="+mn-ea"/>
                </a:rPr>
                <a:t>私人</a:t>
              </a:r>
              <a:r>
                <a:rPr lang="zh-TW" altLang="en-US" sz="1500" dirty="0">
                  <a:latin typeface="+mn-ea"/>
                </a:rPr>
                <a:t>軍隊</a:t>
              </a:r>
            </a:p>
            <a:p>
              <a:r>
                <a:rPr lang="zh-TW" altLang="en-US" sz="1500" dirty="0">
                  <a:latin typeface="+mn-ea"/>
                </a:rPr>
                <a:t> 目標：</a:t>
              </a:r>
              <a:r>
                <a:rPr lang="en-US" altLang="zh-TW" sz="1500" dirty="0">
                  <a:latin typeface="Times New Roman"/>
                  <a:cs typeface="Times New Roman"/>
                </a:rPr>
                <a:t>8</a:t>
              </a:r>
              <a:r>
                <a:rPr lang="zh-TW" altLang="en-US" sz="1500" dirty="0">
                  <a:latin typeface="Times New Roman"/>
                  <a:cs typeface="Times New Roman"/>
                </a:rPr>
                <a:t>萬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863449" y="4448501"/>
            <a:ext cx="2302421" cy="1990233"/>
            <a:chOff x="2863449" y="4448501"/>
            <a:chExt cx="2302421" cy="1990233"/>
          </a:xfrm>
        </p:grpSpPr>
        <p:sp>
          <p:nvSpPr>
            <p:cNvPr id="26" name="Rectangle 10"/>
            <p:cNvSpPr/>
            <p:nvPr/>
          </p:nvSpPr>
          <p:spPr>
            <a:xfrm>
              <a:off x="2863449" y="4448501"/>
              <a:ext cx="2205507" cy="1990233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Above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zh-HK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863449" y="4499742"/>
              <a:ext cx="230242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500" dirty="0">
                  <a:latin typeface="+mn-ea"/>
                  <a:cs typeface="Times New Roman"/>
                </a:rPr>
                <a:t>荊州防線：私人部隊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統領</a:t>
              </a:r>
              <a:r>
                <a:rPr lang="zh-TW" altLang="en-US" sz="1500" dirty="0" smtClean="0">
                  <a:latin typeface="+mn-ea"/>
                  <a:cs typeface="Times New Roman"/>
                </a:rPr>
                <a:t>：</a:t>
              </a:r>
              <a:r>
                <a:rPr lang="en-US" altLang="zh-TW" sz="1500" dirty="0" smtClean="0">
                  <a:latin typeface="+mn-ea"/>
                  <a:cs typeface="Times New Roman"/>
                </a:rPr>
                <a:t> </a:t>
              </a:r>
              <a:r>
                <a:rPr lang="zh-TW" altLang="en-US" sz="1500" dirty="0" smtClean="0">
                  <a:latin typeface="+mn-ea"/>
                  <a:cs typeface="Times New Roman"/>
                </a:rPr>
                <a:t>車騎將軍桓</a:t>
              </a:r>
              <a:r>
                <a:rPr lang="zh-TW" altLang="en-US" sz="1500" dirty="0">
                  <a:latin typeface="+mn-ea"/>
                  <a:cs typeface="Times New Roman"/>
                </a:rPr>
                <a:t>沖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          </a:t>
              </a:r>
              <a:r>
                <a:rPr lang="en-US" altLang="zh-TW" sz="1500" dirty="0" smtClean="0">
                  <a:latin typeface="+mn-ea"/>
                  <a:cs typeface="Times New Roman"/>
                </a:rPr>
                <a:t>   </a:t>
              </a:r>
              <a:r>
                <a:rPr lang="zh-TW" altLang="en-US" sz="1500" dirty="0" smtClean="0">
                  <a:latin typeface="+mn-ea"/>
                  <a:cs typeface="Times New Roman"/>
                </a:rPr>
                <a:t>冠軍將軍桓</a:t>
              </a:r>
              <a:r>
                <a:rPr lang="zh-TW" altLang="en-US" sz="1500" dirty="0">
                  <a:latin typeface="+mn-ea"/>
                  <a:cs typeface="Times New Roman"/>
                </a:rPr>
                <a:t>石虔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          </a:t>
              </a:r>
              <a:r>
                <a:rPr lang="en-US" altLang="zh-TW" sz="1500" dirty="0" smtClean="0">
                  <a:latin typeface="+mn-ea"/>
                  <a:cs typeface="Times New Roman"/>
                </a:rPr>
                <a:t>   </a:t>
              </a:r>
              <a:r>
                <a:rPr lang="zh-TW" altLang="en-US" sz="1500" dirty="0" smtClean="0">
                  <a:latin typeface="+mn-ea"/>
                  <a:cs typeface="Times New Roman"/>
                </a:rPr>
                <a:t>輔國將軍</a:t>
              </a:r>
              <a:r>
                <a:rPr lang="zh-TW" altLang="en-US" sz="1500" dirty="0">
                  <a:latin typeface="+mn-ea"/>
                  <a:cs typeface="Times New Roman"/>
                </a:rPr>
                <a:t>楊亮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          </a:t>
              </a:r>
              <a:r>
                <a:rPr lang="en-US" altLang="zh-TW" sz="1500" dirty="0" smtClean="0">
                  <a:latin typeface="+mn-ea"/>
                  <a:cs typeface="Times New Roman"/>
                </a:rPr>
                <a:t>   </a:t>
              </a:r>
              <a:r>
                <a:rPr lang="zh-TW" altLang="en-US" sz="1500" dirty="0" smtClean="0">
                  <a:latin typeface="+mn-ea"/>
                  <a:cs typeface="Times New Roman"/>
                </a:rPr>
                <a:t>前將軍</a:t>
              </a:r>
              <a:r>
                <a:rPr lang="zh-TW" altLang="en-US" sz="1500" dirty="0">
                  <a:latin typeface="+mn-ea"/>
                  <a:cs typeface="Times New Roman"/>
                </a:rPr>
                <a:t>劉波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          </a:t>
              </a:r>
              <a:r>
                <a:rPr lang="en-US" altLang="zh-TW" sz="1500" dirty="0" smtClean="0">
                  <a:latin typeface="+mn-ea"/>
                  <a:cs typeface="Times New Roman"/>
                </a:rPr>
                <a:t>   </a:t>
              </a:r>
              <a:r>
                <a:rPr lang="zh-TW" altLang="en-US" sz="1500" dirty="0" smtClean="0">
                  <a:latin typeface="+mn-ea"/>
                  <a:cs typeface="Times New Roman"/>
                </a:rPr>
                <a:t>襄城太守桓</a:t>
              </a:r>
              <a:r>
                <a:rPr lang="zh-TW" altLang="en-US" sz="1500" dirty="0">
                  <a:latin typeface="+mn-ea"/>
                  <a:cs typeface="Times New Roman"/>
                </a:rPr>
                <a:t>石民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兵種</a:t>
              </a:r>
              <a:r>
                <a:rPr lang="zh-TW" altLang="en-US" sz="1500" dirty="0" smtClean="0">
                  <a:latin typeface="+mn-ea"/>
                  <a:cs typeface="Times New Roman"/>
                </a:rPr>
                <a:t>：</a:t>
              </a:r>
              <a:r>
                <a:rPr lang="en-US" altLang="zh-TW" sz="1500" dirty="0" smtClean="0">
                  <a:latin typeface="+mn-ea"/>
                  <a:cs typeface="Times New Roman"/>
                </a:rPr>
                <a:t> </a:t>
              </a:r>
              <a:r>
                <a:rPr lang="zh-TW" altLang="en-US" sz="1500" dirty="0" smtClean="0">
                  <a:latin typeface="+mn-ea"/>
                  <a:cs typeface="Times New Roman"/>
                </a:rPr>
                <a:t>騎兵</a:t>
              </a:r>
              <a:r>
                <a:rPr lang="zh-TW" altLang="en-US" sz="1500" dirty="0">
                  <a:latin typeface="+mn-ea"/>
                  <a:cs typeface="Times New Roman"/>
                </a:rPr>
                <a:t>、步兵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目標</a:t>
              </a:r>
              <a:r>
                <a:rPr lang="zh-TW" altLang="en-US" sz="1500" dirty="0" smtClean="0">
                  <a:latin typeface="+mn-ea"/>
                  <a:cs typeface="Times New Roman"/>
                </a:rPr>
                <a:t>：</a:t>
              </a:r>
              <a:r>
                <a:rPr lang="en-US" altLang="zh-TW" sz="1500" dirty="0" smtClean="0">
                  <a:latin typeface="+mn-ea"/>
                  <a:cs typeface="Times New Roman"/>
                </a:rPr>
                <a:t> </a:t>
              </a:r>
              <a:r>
                <a:rPr lang="en-US" altLang="zh-TW" sz="1500" dirty="0" smtClean="0">
                  <a:latin typeface="Times New Roman"/>
                  <a:cs typeface="Times New Roman"/>
                </a:rPr>
                <a:t>10</a:t>
              </a:r>
              <a:r>
                <a:rPr lang="zh-TW" altLang="en-US" sz="1500" dirty="0">
                  <a:latin typeface="Times New Roman"/>
                  <a:cs typeface="Times New Roman"/>
                </a:rPr>
                <a:t>萬</a:t>
              </a: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246440" y="4527811"/>
            <a:ext cx="1544011" cy="954000"/>
            <a:chOff x="5246440" y="4527811"/>
            <a:chExt cx="1544011" cy="954000"/>
          </a:xfrm>
        </p:grpSpPr>
        <p:sp>
          <p:nvSpPr>
            <p:cNvPr id="28" name="Rectangle 10"/>
            <p:cNvSpPr/>
            <p:nvPr/>
          </p:nvSpPr>
          <p:spPr>
            <a:xfrm>
              <a:off x="5246440" y="4527811"/>
              <a:ext cx="1504800" cy="95400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Above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zh-HK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46440" y="4567480"/>
              <a:ext cx="154401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500" dirty="0">
                  <a:latin typeface="+mn-ea"/>
                </a:rPr>
                <a:t>水軍：</a:t>
              </a:r>
              <a:r>
                <a:rPr lang="zh-TW" altLang="en-US" sz="1500" dirty="0" smtClean="0">
                  <a:latin typeface="+mn-ea"/>
                </a:rPr>
                <a:t>龍驤將軍</a:t>
              </a:r>
              <a:endParaRPr lang="en-US" altLang="zh-TW" sz="1500" dirty="0" smtClean="0">
                <a:latin typeface="+mn-ea"/>
              </a:endParaRPr>
            </a:p>
            <a:p>
              <a:r>
                <a:rPr lang="en-US" altLang="zh-TW" sz="1500" dirty="0">
                  <a:latin typeface="+mn-ea"/>
                </a:rPr>
                <a:t> </a:t>
              </a:r>
              <a:r>
                <a:rPr lang="en-US" altLang="zh-TW" sz="1500" dirty="0" smtClean="0">
                  <a:latin typeface="+mn-ea"/>
                </a:rPr>
                <a:t>           </a:t>
              </a:r>
              <a:r>
                <a:rPr lang="zh-TW" altLang="en-US" sz="1500" dirty="0" smtClean="0">
                  <a:latin typeface="+mn-ea"/>
                </a:rPr>
                <a:t>胡</a:t>
              </a:r>
              <a:r>
                <a:rPr lang="zh-TW" altLang="en-US" sz="1500" dirty="0">
                  <a:latin typeface="+mn-ea"/>
                </a:rPr>
                <a:t>彬</a:t>
              </a:r>
            </a:p>
            <a:p>
              <a:r>
                <a:rPr lang="zh-TW" altLang="en-US" sz="1500" dirty="0">
                  <a:latin typeface="+mn-ea"/>
                </a:rPr>
                <a:t>目標：</a:t>
              </a:r>
              <a:r>
                <a:rPr lang="en-US" altLang="zh-TW" sz="1500" dirty="0">
                  <a:latin typeface="Times New Roman"/>
                  <a:cs typeface="Times New Roman"/>
                </a:rPr>
                <a:t>5</a:t>
              </a:r>
              <a:r>
                <a:rPr lang="zh-TW" altLang="en-US" sz="1500" dirty="0">
                  <a:latin typeface="Times New Roman"/>
                  <a:cs typeface="Times New Roman"/>
                </a:rPr>
                <a:t>千 </a:t>
              </a:r>
            </a:p>
          </p:txBody>
        </p:sp>
      </p:grpSp>
      <p:sp>
        <p:nvSpPr>
          <p:cNvPr id="30" name="Down Arrow 13"/>
          <p:cNvSpPr/>
          <p:nvPr/>
        </p:nvSpPr>
        <p:spPr>
          <a:xfrm rot="16200000">
            <a:off x="7004163" y="4562972"/>
            <a:ext cx="288010" cy="793848"/>
          </a:xfrm>
          <a:prstGeom prst="downArrow">
            <a:avLst/>
          </a:prstGeom>
          <a:solidFill>
            <a:srgbClr val="3366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31" name="TextBox 8"/>
          <p:cNvSpPr txBox="1"/>
          <p:nvPr/>
        </p:nvSpPr>
        <p:spPr>
          <a:xfrm>
            <a:off x="122657" y="4525334"/>
            <a:ext cx="366782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600" b="1" kern="1200" dirty="0">
                <a:solidFill>
                  <a:srgbClr val="244061"/>
                </a:solidFill>
                <a:effectLst/>
                <a:latin typeface="Times New Roman"/>
                <a:ea typeface="新細明體"/>
                <a:cs typeface="Times New Roman"/>
              </a:rPr>
              <a:t>謝安的籌畫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32" name="TextBox 11"/>
          <p:cNvSpPr txBox="1"/>
          <p:nvPr/>
        </p:nvSpPr>
        <p:spPr>
          <a:xfrm>
            <a:off x="5422234" y="6004681"/>
            <a:ext cx="3423430" cy="6407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500" b="1" kern="1200" dirty="0">
                <a:solidFill>
                  <a:srgbClr val="000000"/>
                </a:solidFill>
                <a:effectLst/>
                <a:ea typeface="新細明體"/>
                <a:cs typeface="Times New Roman"/>
              </a:rPr>
              <a:t>考考你</a:t>
            </a:r>
            <a:r>
              <a:rPr lang="zh-CN" sz="1500" kern="1200" dirty="0">
                <a:solidFill>
                  <a:srgbClr val="000000"/>
                </a:solidFill>
                <a:effectLst/>
                <a:ea typeface="新細明體"/>
                <a:cs typeface="Times New Roman"/>
              </a:rPr>
              <a:t>：就雙方的兵源來看，你估計哪方的勝算較高？請陳述你的理由。</a:t>
            </a:r>
            <a:endParaRPr lang="zh-HK" sz="15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5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 </a:t>
            </a:r>
            <a:endParaRPr lang="zh-HK" sz="1500" dirty="0">
              <a:effectLst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564910" y="1756959"/>
            <a:ext cx="1692000" cy="1152000"/>
            <a:chOff x="5564910" y="1756959"/>
            <a:chExt cx="1692000" cy="1152000"/>
          </a:xfrm>
        </p:grpSpPr>
        <p:sp>
          <p:nvSpPr>
            <p:cNvPr id="23" name="TextBox 2"/>
            <p:cNvSpPr txBox="1">
              <a:spLocks/>
            </p:cNvSpPr>
            <p:nvPr/>
          </p:nvSpPr>
          <p:spPr>
            <a:xfrm>
              <a:off x="5564910" y="1756959"/>
              <a:ext cx="1692000" cy="115200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Above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en-US" sz="1200" kern="100">
                  <a:effectLst/>
                  <a:latin typeface="Cambria"/>
                  <a:ea typeface="新細明體"/>
                  <a:cs typeface="Times New Roman"/>
                </a:rPr>
                <a:t> </a:t>
              </a:r>
            </a:p>
            <a:p>
              <a:pPr>
                <a:spcAft>
                  <a:spcPts val="0"/>
                </a:spcAft>
              </a:pPr>
              <a:r>
                <a:rPr lang="en-US" sz="1200" kern="100">
                  <a:effectLst/>
                  <a:latin typeface="Cambria"/>
                  <a:ea typeface="新細明體"/>
                  <a:cs typeface="Times New Roman"/>
                </a:rPr>
                <a:t> </a:t>
              </a:r>
            </a:p>
            <a:p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619375" y="1878606"/>
              <a:ext cx="163753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500" dirty="0">
                  <a:latin typeface="Times New Roman"/>
                  <a:cs typeface="Times New Roman"/>
                </a:rPr>
                <a:t>地方軍</a:t>
              </a:r>
            </a:p>
            <a:p>
              <a:r>
                <a:rPr lang="zh-TW" altLang="en-US" sz="1500" dirty="0">
                  <a:latin typeface="Times New Roman"/>
                  <a:cs typeface="Times New Roman"/>
                </a:rPr>
                <a:t>兵種：步兵</a:t>
              </a:r>
            </a:p>
            <a:p>
              <a:r>
                <a:rPr lang="zh-TW" altLang="en-US" sz="1500" dirty="0">
                  <a:latin typeface="Times New Roman"/>
                  <a:cs typeface="Times New Roman"/>
                </a:rPr>
                <a:t>兵源：</a:t>
              </a:r>
              <a:r>
                <a:rPr lang="zh-TW" altLang="en-US" sz="1500" dirty="0" smtClean="0">
                  <a:latin typeface="Times New Roman"/>
                  <a:cs typeface="Times New Roman"/>
                </a:rPr>
                <a:t>強行徵集</a:t>
              </a:r>
            </a:p>
            <a:p>
              <a:r>
                <a:rPr lang="zh-TW" altLang="en-US" sz="1500" dirty="0" smtClean="0">
                  <a:latin typeface="Times New Roman"/>
                  <a:cs typeface="Times New Roman"/>
                </a:rPr>
                <a:t>目標</a:t>
              </a:r>
              <a:r>
                <a:rPr lang="zh-TW" altLang="en-US" sz="1500" dirty="0">
                  <a:latin typeface="Times New Roman"/>
                  <a:cs typeface="Times New Roman"/>
                </a:rPr>
                <a:t>：</a:t>
              </a:r>
              <a:r>
                <a:rPr lang="en-US" altLang="zh-TW" sz="1500" dirty="0">
                  <a:latin typeface="Times New Roman"/>
                  <a:cs typeface="Times New Roman"/>
                </a:rPr>
                <a:t>60</a:t>
              </a:r>
              <a:r>
                <a:rPr lang="zh-TW" altLang="en-US" sz="1500" dirty="0">
                  <a:latin typeface="Times New Roman"/>
                  <a:cs typeface="Times New Roman"/>
                </a:rPr>
                <a:t>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992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21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930</Words>
  <Application>Microsoft Macintosh PowerPoint</Application>
  <PresentationFormat>如螢幕大小 (4:3)</PresentationFormat>
  <Paragraphs>130</Paragraphs>
  <Slides>29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伺服器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1" baseType="lpstr">
      <vt:lpstr>Office 佈景主題</vt:lpstr>
      <vt:lpstr>文件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trilink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albert lau</dc:creator>
  <cp:lastModifiedBy>m</cp:lastModifiedBy>
  <cp:revision>85</cp:revision>
  <dcterms:created xsi:type="dcterms:W3CDTF">2017-02-07T17:12:51Z</dcterms:created>
  <dcterms:modified xsi:type="dcterms:W3CDTF">2017-05-18T07:49:42Z</dcterms:modified>
</cp:coreProperties>
</file>