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9" r:id="rId3"/>
    <p:sldId id="283" r:id="rId4"/>
    <p:sldId id="260" r:id="rId5"/>
    <p:sldId id="258" r:id="rId6"/>
    <p:sldId id="25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0" autoAdjust="0"/>
    <p:restoredTop sz="85360" autoAdjust="0"/>
  </p:normalViewPr>
  <p:slideViewPr>
    <p:cSldViewPr snapToGrid="0" snapToObjects="1">
      <p:cViewPr>
        <p:scale>
          <a:sx n="94" d="100"/>
          <a:sy n="94" d="100"/>
        </p:scale>
        <p:origin x="-3176" y="-1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46B55-62D9-0F41-BC47-304FAF785C52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6990B-DB6A-C14B-A7FD-024B5123F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623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DCEB3-CAC4-AA47-85D1-1DF3EB2F8EB3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1AEF7-A788-AF4F-9728-C9724F65077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579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75475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108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18077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35836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9517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79711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kern="1200" dirty="0" smtClean="0">
              <a:solidFill>
                <a:srgbClr val="FF0000"/>
              </a:solidFill>
              <a:effectLst/>
              <a:latin typeface="Helvetica"/>
              <a:ea typeface="+mn-ea"/>
              <a:cs typeface="Helvetica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75060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5241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kern="1200" dirty="0" smtClean="0">
              <a:solidFill>
                <a:srgbClr val="FF0000"/>
              </a:solidFill>
              <a:effectLst/>
              <a:latin typeface="Times New Roman"/>
              <a:ea typeface="+mn-ea"/>
              <a:cs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zh-HK" dirty="0" smtClean="0">
              <a:effectLst/>
              <a:latin typeface="Times New Roman"/>
              <a:ea typeface="+mn-ea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25788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kern="1200" dirty="0" smtClean="0">
              <a:solidFill>
                <a:srgbClr val="FF0000"/>
              </a:solidFill>
              <a:effectLst/>
              <a:latin typeface="+mn-lt"/>
              <a:ea typeface="+mn-ea"/>
              <a:cs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zh-HK" dirty="0" smtClean="0">
              <a:effectLst/>
              <a:latin typeface="Times New Roman"/>
              <a:ea typeface="+mn-ea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2065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kern="1200" dirty="0" smtClean="0">
              <a:solidFill>
                <a:srgbClr val="FF0000"/>
              </a:solidFill>
              <a:effectLst/>
              <a:latin typeface="+mn-lt"/>
              <a:ea typeface="+mn-ea"/>
              <a:cs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kern="1200" dirty="0" smtClean="0">
              <a:solidFill>
                <a:srgbClr val="FF0000"/>
              </a:solidFill>
              <a:effectLst/>
              <a:latin typeface="+mn-lt"/>
              <a:ea typeface="+mn-ea"/>
              <a:cs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zh-HK" dirty="0" smtClean="0">
              <a:effectLst/>
              <a:latin typeface="Times New Roman"/>
              <a:ea typeface="+mn-ea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36395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4837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085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395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821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289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6916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541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267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7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102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90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544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FA-EB68-3B40-918A-FB3F6C7FF9A3}" type="datetimeFigureOut">
              <a:rPr kumimoji="1" lang="zh-TW" altLang="en-US" smtClean="0"/>
              <a:t>19/5/17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734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__1.docx"/><Relationship Id="rId6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1.jp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1.jpe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2.jpe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3.jpe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4.jpe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2" name="TextBox 3"/>
          <p:cNvSpPr txBox="1"/>
          <p:nvPr/>
        </p:nvSpPr>
        <p:spPr>
          <a:xfrm>
            <a:off x="322774" y="1073961"/>
            <a:ext cx="3212815" cy="1015663"/>
          </a:xfrm>
          <a:prstGeom prst="rect">
            <a:avLst/>
          </a:prstGeom>
          <a:gradFill flip="none" rotWithShape="1">
            <a:gsLst>
              <a:gs pos="47000">
                <a:srgbClr val="4BACC6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srgbClr val="FF0000"/>
                </a:solidFill>
                <a:latin typeface="Times New Roman"/>
                <a:ea typeface="BiauKai"/>
              </a:rPr>
              <a:t>相州之役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</a:rPr>
              <a:t>：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Microsoft YaHei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8DD4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rPr>
              <a:t>唐代盔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8DD4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rPr>
              <a:t>甲的演進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2774" y="2293702"/>
            <a:ext cx="2865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romanUcPeriod"/>
            </a:pP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安史之亂的背景</a:t>
            </a:r>
            <a:endParaRPr lang="zh-HK" altLang="zh-TW" sz="2400" kern="100" dirty="0">
              <a:cs typeface="Times New Roman"/>
            </a:endParaRPr>
          </a:p>
        </p:txBody>
      </p:sp>
      <p:pic>
        <p:nvPicPr>
          <p:cNvPr id="24" name="圖片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91" y="733017"/>
            <a:ext cx="5774451" cy="5944567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grpSp>
        <p:nvGrpSpPr>
          <p:cNvPr id="25" name="群組 24"/>
          <p:cNvGrpSpPr/>
          <p:nvPr/>
        </p:nvGrpSpPr>
        <p:grpSpPr>
          <a:xfrm>
            <a:off x="3384612" y="759688"/>
            <a:ext cx="5617181" cy="5874082"/>
            <a:chOff x="262455" y="0"/>
            <a:chExt cx="6309181" cy="6183133"/>
          </a:xfrm>
        </p:grpSpPr>
        <p:sp>
          <p:nvSpPr>
            <p:cNvPr id="26" name="Oval 7"/>
            <p:cNvSpPr/>
            <p:nvPr/>
          </p:nvSpPr>
          <p:spPr>
            <a:xfrm>
              <a:off x="4248472" y="1368152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Oval 8"/>
            <p:cNvSpPr/>
            <p:nvPr/>
          </p:nvSpPr>
          <p:spPr>
            <a:xfrm>
              <a:off x="4608512" y="1008112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Oval 9"/>
            <p:cNvSpPr/>
            <p:nvPr/>
          </p:nvSpPr>
          <p:spPr>
            <a:xfrm>
              <a:off x="4968552" y="648072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Oval 10"/>
            <p:cNvSpPr/>
            <p:nvPr/>
          </p:nvSpPr>
          <p:spPr>
            <a:xfrm>
              <a:off x="3960440" y="5040560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Oval 11"/>
            <p:cNvSpPr/>
            <p:nvPr/>
          </p:nvSpPr>
          <p:spPr>
            <a:xfrm>
              <a:off x="2448272" y="3384376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Oval 13"/>
            <p:cNvSpPr/>
            <p:nvPr/>
          </p:nvSpPr>
          <p:spPr>
            <a:xfrm>
              <a:off x="2736304" y="1224136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Oval 14"/>
            <p:cNvSpPr/>
            <p:nvPr/>
          </p:nvSpPr>
          <p:spPr>
            <a:xfrm>
              <a:off x="1800200" y="1440160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Oval 15"/>
            <p:cNvSpPr/>
            <p:nvPr/>
          </p:nvSpPr>
          <p:spPr>
            <a:xfrm>
              <a:off x="504056" y="144016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4" name="Oval 16"/>
            <p:cNvSpPr/>
            <p:nvPr/>
          </p:nvSpPr>
          <p:spPr>
            <a:xfrm>
              <a:off x="936104" y="2088232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5" name="TextBox 17"/>
            <p:cNvSpPr txBox="1"/>
            <p:nvPr/>
          </p:nvSpPr>
          <p:spPr>
            <a:xfrm>
              <a:off x="4752528" y="249260"/>
              <a:ext cx="726319" cy="4191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營州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6" name="TextBox 18"/>
            <p:cNvSpPr txBox="1"/>
            <p:nvPr/>
          </p:nvSpPr>
          <p:spPr>
            <a:xfrm>
              <a:off x="3930446" y="816565"/>
              <a:ext cx="732307" cy="372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幽州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7" name="TextBox 19"/>
            <p:cNvSpPr txBox="1"/>
            <p:nvPr/>
          </p:nvSpPr>
          <p:spPr>
            <a:xfrm>
              <a:off x="3494103" y="1269326"/>
              <a:ext cx="720079" cy="3325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并州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8" name="TextBox 20"/>
            <p:cNvSpPr txBox="1"/>
            <p:nvPr/>
          </p:nvSpPr>
          <p:spPr>
            <a:xfrm>
              <a:off x="2592181" y="824049"/>
              <a:ext cx="9359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靈州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9" name="TextBox 21"/>
            <p:cNvSpPr txBox="1"/>
            <p:nvPr/>
          </p:nvSpPr>
          <p:spPr>
            <a:xfrm>
              <a:off x="3240360" y="4921564"/>
              <a:ext cx="779861" cy="3843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廣州</a:t>
              </a:r>
              <a:endParaRPr lang="zh-HK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0" name="TextBox 22"/>
            <p:cNvSpPr txBox="1"/>
            <p:nvPr/>
          </p:nvSpPr>
          <p:spPr>
            <a:xfrm>
              <a:off x="1854359" y="3494979"/>
              <a:ext cx="792168" cy="4075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益州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1" name="TextBox 23"/>
            <p:cNvSpPr txBox="1"/>
            <p:nvPr/>
          </p:nvSpPr>
          <p:spPr>
            <a:xfrm>
              <a:off x="1170772" y="1111375"/>
              <a:ext cx="1007744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鄯州</a:t>
              </a:r>
              <a:endParaRPr lang="zh-HK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2" name="TextBox 24"/>
            <p:cNvSpPr txBox="1"/>
            <p:nvPr/>
          </p:nvSpPr>
          <p:spPr>
            <a:xfrm>
              <a:off x="648045" y="0"/>
              <a:ext cx="71945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北庭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3" name="TextBox 25"/>
            <p:cNvSpPr txBox="1"/>
            <p:nvPr/>
          </p:nvSpPr>
          <p:spPr>
            <a:xfrm>
              <a:off x="262455" y="1919345"/>
              <a:ext cx="826811" cy="3422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安西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4" name="Rectangle 26"/>
            <p:cNvSpPr/>
            <p:nvPr/>
          </p:nvSpPr>
          <p:spPr>
            <a:xfrm>
              <a:off x="3816424" y="2304256"/>
              <a:ext cx="144016" cy="1440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TextBox 27"/>
            <p:cNvSpPr txBox="1"/>
            <p:nvPr/>
          </p:nvSpPr>
          <p:spPr>
            <a:xfrm>
              <a:off x="3601582" y="2439695"/>
              <a:ext cx="7200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洛陽</a:t>
              </a:r>
              <a:endParaRPr lang="zh-HK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6" name="Rectangle 28"/>
            <p:cNvSpPr/>
            <p:nvPr/>
          </p:nvSpPr>
          <p:spPr>
            <a:xfrm>
              <a:off x="3240360" y="2376264"/>
              <a:ext cx="144016" cy="1440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7" name="TextBox 29"/>
            <p:cNvSpPr txBox="1"/>
            <p:nvPr/>
          </p:nvSpPr>
          <p:spPr>
            <a:xfrm>
              <a:off x="2908059" y="2533080"/>
              <a:ext cx="71945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長安</a:t>
              </a:r>
              <a:endParaRPr lang="zh-HK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8" name="Oval 30"/>
            <p:cNvSpPr/>
            <p:nvPr/>
          </p:nvSpPr>
          <p:spPr>
            <a:xfrm>
              <a:off x="2016224" y="1224136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9" name="TextBox 31"/>
            <p:cNvSpPr txBox="1"/>
            <p:nvPr/>
          </p:nvSpPr>
          <p:spPr>
            <a:xfrm>
              <a:off x="1872129" y="814701"/>
              <a:ext cx="7200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涼州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50" name="TextBox 32"/>
            <p:cNvSpPr txBox="1"/>
            <p:nvPr/>
          </p:nvSpPr>
          <p:spPr>
            <a:xfrm>
              <a:off x="3621532" y="5843662"/>
              <a:ext cx="2950104" cy="3394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圖例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   </a:t>
              </a:r>
              <a:r>
                <a:rPr lang="zh-TW" altLang="en-US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    </a:t>
              </a:r>
              <a:r>
                <a:rPr lang="zh-HK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：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唐玄宗</a:t>
              </a:r>
              <a:r>
                <a:rPr lang="zh-TW" sz="1200" dirty="0">
                  <a:effectLst/>
                  <a:latin typeface="Helvetica"/>
                  <a:ea typeface="新細明體"/>
                  <a:cs typeface="Helvetica"/>
                </a:rPr>
                <a:t>設置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節度使的地點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52" name="TextBox 4"/>
          <p:cNvSpPr txBox="1"/>
          <p:nvPr/>
        </p:nvSpPr>
        <p:spPr>
          <a:xfrm>
            <a:off x="322774" y="3005032"/>
            <a:ext cx="2803304" cy="2625251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十大節度使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唐玄宗在位期間（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712-756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），為保障帝國的安全，在帝國的邊疆地區，策封軍官，稱為「節度使」，一共有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個，簡稱十節度使。引發安史之亂的安祿山便是節度使。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3" name="Oval 10"/>
          <p:cNvSpPr/>
          <p:nvPr/>
        </p:nvSpPr>
        <p:spPr>
          <a:xfrm>
            <a:off x="6870388" y="6402268"/>
            <a:ext cx="128220" cy="13681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922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583981" y="1235823"/>
            <a:ext cx="2071409" cy="369332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唐末：麟甲的出現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390760" y="1882509"/>
            <a:ext cx="3223297" cy="4440438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：到了唐朝的後期（安史之亂後），軍隊逐漸放棄笨重的明光鎧甲，改而採用由鐵片組成的「麟甲」。你認為這種護甲有什麼優點？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624" y="2805650"/>
            <a:ext cx="1973407" cy="397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9649" y="1882509"/>
            <a:ext cx="3588479" cy="481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文字方塊 17"/>
          <p:cNvSpPr txBox="1"/>
          <p:nvPr/>
        </p:nvSpPr>
        <p:spPr>
          <a:xfrm>
            <a:off x="539576" y="3728944"/>
            <a:ext cx="2844048" cy="2439309"/>
          </a:xfrm>
          <a:prstGeom prst="rect">
            <a:avLst/>
          </a:prstGeom>
          <a:solidFill>
            <a:schemeClr val="lt1"/>
          </a:solidFill>
          <a:ln w="6350">
            <a:solidFill>
              <a:schemeClr val="accent1">
                <a:lumMod val="75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zh-HK" kern="1200" dirty="0">
                <a:solidFill>
                  <a:srgbClr val="FF0000"/>
                </a:solidFill>
                <a:effectLst/>
                <a:ea typeface="新細明體"/>
                <a:cs typeface="Times New Roman"/>
              </a:rPr>
              <a:t>麟甲是以皮繩將金屬片或皮革片穿製而成。這個設計的優點是，戴甲者身體活動較以往自由，在戰場上可發揮更大的戰鬥力。這種盔甲的設計概念，將一直沿用至明末清初。</a:t>
            </a:r>
            <a:endParaRPr lang="zh-HK" kern="100" dirty="0">
              <a:effectLst/>
              <a:ea typeface="新細明體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kern="100" dirty="0">
                <a:effectLst/>
                <a:latin typeface="Times New Roman"/>
                <a:ea typeface="新細明體"/>
                <a:cs typeface="Times New Roman"/>
              </a:rPr>
              <a:t> </a:t>
            </a:r>
            <a:endParaRPr lang="zh-HK" kern="100" dirty="0">
              <a:effectLst/>
              <a:ea typeface="新細明體"/>
              <a:cs typeface="Times New Roman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4939617" y="6168253"/>
            <a:ext cx="1360064" cy="528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仿繪自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Ranitzsch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1995, p. 34-35.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274" y="1208241"/>
            <a:ext cx="1988962" cy="2210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1" name="TextBox 10"/>
          <p:cNvSpPr txBox="1"/>
          <p:nvPr/>
        </p:nvSpPr>
        <p:spPr>
          <a:xfrm>
            <a:off x="6863452" y="1482883"/>
            <a:ext cx="1918275" cy="4974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仿繪自</a:t>
            </a:r>
            <a:r>
              <a:rPr lang="en-US" sz="1200" i="1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Wikipedia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-Lamellar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armour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286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3580" y="1228938"/>
            <a:ext cx="2800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III.	</a:t>
            </a:r>
            <a:r>
              <a:rPr lang="zh-CN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相州之役的經過</a:t>
            </a:r>
            <a:endParaRPr lang="zh-HK" altLang="zh-TW" sz="2400" kern="100" dirty="0">
              <a:cs typeface="Times New Roman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2873" y="1765770"/>
            <a:ext cx="6559937" cy="4683014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38100" cmpd="sng">
            <a:solidFill>
              <a:sysClr val="window" lastClr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7619" y="2328420"/>
            <a:ext cx="1559385" cy="92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TextBox 6"/>
          <p:cNvSpPr txBox="1"/>
          <p:nvPr/>
        </p:nvSpPr>
        <p:spPr>
          <a:xfrm>
            <a:off x="2035832" y="6025305"/>
            <a:ext cx="803792" cy="6124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洛陽</a:t>
            </a:r>
            <a:endParaRPr kumimoji="0" lang="zh-HK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48" name="TextBox 7"/>
          <p:cNvSpPr txBox="1"/>
          <p:nvPr/>
        </p:nvSpPr>
        <p:spPr>
          <a:xfrm rot="21338249">
            <a:off x="4700079" y="3250282"/>
            <a:ext cx="1607584" cy="1122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安慶緒相州城（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6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萬）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49" name="Curved Down Arrow 8"/>
          <p:cNvSpPr/>
          <p:nvPr/>
        </p:nvSpPr>
        <p:spPr>
          <a:xfrm rot="18641908">
            <a:off x="933036" y="3628271"/>
            <a:ext cx="4179685" cy="1044915"/>
          </a:xfrm>
          <a:prstGeom prst="curvedDownArrow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50" name="TextBox 9"/>
          <p:cNvSpPr txBox="1"/>
          <p:nvPr/>
        </p:nvSpPr>
        <p:spPr>
          <a:xfrm rot="19688871">
            <a:off x="3551004" y="5578096"/>
            <a:ext cx="932796" cy="6124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黃河</a:t>
            </a:r>
            <a:endParaRPr kumimoji="0" lang="zh-HK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1" name="TextBox 10"/>
          <p:cNvSpPr txBox="1"/>
          <p:nvPr/>
        </p:nvSpPr>
        <p:spPr>
          <a:xfrm rot="2179090">
            <a:off x="3283021" y="1943280"/>
            <a:ext cx="722988" cy="6124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漳水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2" name="TextBox 11"/>
          <p:cNvSpPr txBox="1"/>
          <p:nvPr/>
        </p:nvSpPr>
        <p:spPr>
          <a:xfrm rot="18442562">
            <a:off x="1035554" y="3639937"/>
            <a:ext cx="2652387" cy="6124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郭子儀軍（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20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萬）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3" name="Left Arrow 13"/>
          <p:cNvSpPr/>
          <p:nvPr/>
        </p:nvSpPr>
        <p:spPr>
          <a:xfrm rot="19467537">
            <a:off x="6035939" y="2086243"/>
            <a:ext cx="1205671" cy="321514"/>
          </a:xfrm>
          <a:prstGeom prst="leftArrow">
            <a:avLst/>
          </a:prstGeom>
          <a:solidFill>
            <a:sysClr val="windowText" lastClr="000000">
              <a:lumMod val="65000"/>
              <a:lumOff val="35000"/>
            </a:sysClr>
          </a:solidFill>
          <a:ln w="25400" cap="flat" cmpd="sng" algn="ctr">
            <a:solidFill>
              <a:srgbClr val="C0504D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54" name="TextBox 14"/>
          <p:cNvSpPr txBox="1"/>
          <p:nvPr/>
        </p:nvSpPr>
        <p:spPr>
          <a:xfrm rot="19608388">
            <a:off x="5999434" y="2148855"/>
            <a:ext cx="2171089" cy="6124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史思明援軍（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萬）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5" name="TextBox 3"/>
          <p:cNvSpPr txBox="1"/>
          <p:nvPr/>
        </p:nvSpPr>
        <p:spPr>
          <a:xfrm>
            <a:off x="6008926" y="6025305"/>
            <a:ext cx="1752600" cy="3581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相州之役（</a:t>
            </a:r>
            <a:r>
              <a:rPr lang="en-US" sz="13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758-759</a:t>
            </a:r>
            <a:r>
              <a:rPr lang="zh-CN" sz="13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）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17992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2" grpId="0"/>
      <p:bldP spid="53" grpId="0" animBg="1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17"/>
          <p:cNvSpPr txBox="1"/>
          <p:nvPr/>
        </p:nvSpPr>
        <p:spPr>
          <a:xfrm>
            <a:off x="787113" y="1312981"/>
            <a:ext cx="852170" cy="431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戰況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527661"/>
              </p:ext>
            </p:extLst>
          </p:nvPr>
        </p:nvGraphicFramePr>
        <p:xfrm>
          <a:off x="787113" y="1744145"/>
          <a:ext cx="7522546" cy="427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" name="文件" r:id="rId5" imgW="5651500" imgH="3213100" progId="Word.Document.12">
                  <p:embed/>
                </p:oleObj>
              </mc:Choice>
              <mc:Fallback>
                <p:oleObj name="文件" r:id="rId5" imgW="5651500" imgH="3213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7113" y="1744145"/>
                        <a:ext cx="7522546" cy="427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489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2389" y="1175652"/>
            <a:ext cx="2185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IV.	</a:t>
            </a: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武器的運用</a:t>
            </a:r>
            <a:endParaRPr lang="zh-HK" altLang="zh-TW" sz="2400" kern="100" dirty="0">
              <a:cs typeface="Times New Roman"/>
            </a:endParaRPr>
          </a:p>
        </p:txBody>
      </p:sp>
      <p:pic>
        <p:nvPicPr>
          <p:cNvPr id="16" name="圖片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718" y="1153474"/>
            <a:ext cx="5274310" cy="3213100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7" name="TextBox 2"/>
          <p:cNvSpPr txBox="1"/>
          <p:nvPr/>
        </p:nvSpPr>
        <p:spPr>
          <a:xfrm>
            <a:off x="7151928" y="1308318"/>
            <a:ext cx="1371600" cy="32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3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相州之役意想圖</a:t>
            </a:r>
            <a:endParaRPr lang="zh-HK" sz="1200">
              <a:effectLst/>
              <a:latin typeface="Times New Roman"/>
              <a:ea typeface="新細明體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6215545" y="4410979"/>
            <a:ext cx="2592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0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仿繪自</a:t>
            </a:r>
            <a:r>
              <a:rPr lang="zh-HK" sz="10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《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圖說中國</a:t>
            </a:r>
            <a:r>
              <a:rPr lang="zh-CN" sz="10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武器集成</a:t>
            </a:r>
            <a:r>
              <a:rPr lang="zh-HK" sz="10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》</a:t>
            </a:r>
            <a:r>
              <a:rPr lang="zh-CN" sz="10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，頁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18-19</a:t>
            </a:r>
            <a:r>
              <a:rPr lang="zh-CN" sz="10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。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20" name="TextBox 3"/>
          <p:cNvSpPr txBox="1"/>
          <p:nvPr/>
        </p:nvSpPr>
        <p:spPr>
          <a:xfrm>
            <a:off x="3373552" y="4794309"/>
            <a:ext cx="5451826" cy="176629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TW" altLang="en-US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：上圖出現了不少攻城及守城武器，你可以猜猜這些武器的用途嗎？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lvl="0" defTabSz="914400">
              <a:lnSpc>
                <a:spcPct val="120000"/>
              </a:lnSpc>
            </a:pPr>
            <a:r>
              <a:rPr kumimoji="0" lang="zh-TW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請在</a:t>
            </a:r>
            <a:r>
              <a:rPr lang="zh-CN" altLang="en-US" dirty="0">
                <a:solidFill>
                  <a:srgbClr val="FF0000"/>
                </a:solidFill>
                <a:latin typeface="Times New Roman"/>
                <a:ea typeface="MS Mincho"/>
                <a:cs typeface="MS Mincho"/>
                <a:sym typeface="Wingdings"/>
              </a:rPr>
              <a:t></a:t>
            </a:r>
            <a:r>
              <a:rPr kumimoji="0" lang="zh-TW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內</a:t>
            </a:r>
            <a:r>
              <a: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加上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√</a:t>
            </a:r>
            <a:r>
              <a: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號，並試以簡單文字或口頭描述該兵器的操作原理。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你可先看看以下的例子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21" name="圖片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59" y="1925167"/>
            <a:ext cx="2303780" cy="2675890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4" name="TextBox 6"/>
          <p:cNvSpPr txBox="1"/>
          <p:nvPr/>
        </p:nvSpPr>
        <p:spPr>
          <a:xfrm>
            <a:off x="585522" y="4794309"/>
            <a:ext cx="2592261" cy="19846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攻城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用</a:t>
            </a:r>
            <a:r>
              <a:rPr lang="zh-CN" altLang="zh-HK" dirty="0" smtClean="0">
                <a:solidFill>
                  <a:srgbClr val="FF0000"/>
                </a:solidFill>
                <a:latin typeface="Times New Roman"/>
                <a:ea typeface="MS Mincho"/>
                <a:cs typeface="MS Mincho"/>
              </a:rPr>
              <a:t> </a:t>
            </a:r>
            <a:r>
              <a:rPr lang="zh-CN" altLang="en-US" dirty="0" smtClean="0">
                <a:solidFill>
                  <a:srgbClr val="FF0000"/>
                </a:solidFill>
                <a:latin typeface="Times New Roman"/>
                <a:ea typeface="MS Mincho"/>
                <a:cs typeface="MS Mincho"/>
                <a:sym typeface="Wingdings"/>
              </a:rPr>
              <a:t></a:t>
            </a:r>
            <a:endParaRPr lang="en-US" altLang="zh-CN" dirty="0">
              <a:solidFill>
                <a:srgbClr val="FF0000"/>
              </a:solidFill>
              <a:latin typeface="Times New Roman"/>
              <a:ea typeface="MS Mincho"/>
              <a:cs typeface="MS Mincho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守城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Times New Roman"/>
                <a:ea typeface="MS Mincho"/>
                <a:cs typeface="MS Mincho"/>
                <a:sym typeface="Wingdings"/>
              </a:rPr>
              <a:t></a:t>
            </a:r>
            <a:endParaRPr lang="en-US" dirty="0">
              <a:solidFill>
                <a:srgbClr val="000000"/>
              </a:solidFill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TW" kern="0" dirty="0" smtClean="0">
                <a:effectLst/>
                <a:latin typeface="Helvetica"/>
                <a:ea typeface="新細明體"/>
                <a:cs typeface="Helvetica"/>
              </a:rPr>
              <a:t>兵器</a:t>
            </a:r>
            <a:r>
              <a:rPr lang="zh-TW" kern="0" dirty="0">
                <a:effectLst/>
                <a:latin typeface="Helvetica"/>
                <a:ea typeface="新細明體"/>
                <a:cs typeface="Helvetica"/>
              </a:rPr>
              <a:t>操作原理：</a:t>
            </a:r>
            <a:endParaRPr lang="zh-HK" kern="100" dirty="0">
              <a:effectLst/>
              <a:latin typeface="Calibri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zh-TW" kern="0" dirty="0" smtClean="0">
              <a:solidFill>
                <a:srgbClr val="FF0000"/>
              </a:solidFill>
              <a:effectLst/>
              <a:latin typeface="Helvetica"/>
              <a:ea typeface="新細明體"/>
              <a:cs typeface="Helvetic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06286" y="6161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85523" y="5791981"/>
            <a:ext cx="2592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kern="0" dirty="0">
                <a:solidFill>
                  <a:srgbClr val="FF0000"/>
                </a:solidFill>
                <a:latin typeface="Helvetica"/>
                <a:cs typeface="Helvetica"/>
              </a:rPr>
              <a:t>先以弩機向城墻射出弩箭，再命士卒沿「箭梯」冒死攀爬上城樓上</a:t>
            </a:r>
            <a:r>
              <a:rPr lang="zh-TW" altLang="zh-HK" kern="0" dirty="0" smtClean="0">
                <a:solidFill>
                  <a:srgbClr val="FF0000"/>
                </a:solidFill>
                <a:latin typeface="Helvetica"/>
                <a:cs typeface="Helvetica"/>
              </a:rPr>
              <a:t>作戰</a:t>
            </a:r>
            <a:endParaRPr lang="zh-HK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403" y="4900739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6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9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4" y="1407130"/>
            <a:ext cx="3522980" cy="2907030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0" name="TextBox 2"/>
          <p:cNvSpPr txBox="1"/>
          <p:nvPr/>
        </p:nvSpPr>
        <p:spPr>
          <a:xfrm>
            <a:off x="492594" y="4596085"/>
            <a:ext cx="3522980" cy="1728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 </a:t>
            </a:r>
            <a:r>
              <a:rPr lang="en-US" kern="1200" dirty="0" smtClean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  <a:sym typeface="Wingdings"/>
              </a:rPr>
              <a:t> </a:t>
            </a:r>
            <a:endParaRPr lang="zh-HK" dirty="0">
              <a:solidFill>
                <a:srgbClr val="FF0000"/>
              </a:solidFill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 </a:t>
            </a:r>
            <a:r>
              <a:rPr lang="en-US" altLang="zh-HK" dirty="0" smtClean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en-US" dirty="0">
              <a:solidFill>
                <a:srgbClr val="FF0000"/>
              </a:solidFill>
              <a:latin typeface="Calibri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TW" dirty="0" smtClean="0">
                <a:effectLst/>
                <a:latin typeface="Helvetica"/>
                <a:ea typeface="新細明體"/>
                <a:cs typeface="Helvetica"/>
              </a:rPr>
              <a:t>兵器</a:t>
            </a:r>
            <a:r>
              <a:rPr lang="zh-TW" dirty="0">
                <a:effectLst/>
                <a:latin typeface="Helvetica"/>
                <a:ea typeface="新細明體"/>
                <a:cs typeface="Helvetica"/>
              </a:rPr>
              <a:t>操作原理</a:t>
            </a:r>
            <a:r>
              <a:rPr lang="zh-TW" dirty="0" smtClean="0">
                <a:effectLst/>
                <a:latin typeface="Helvetica"/>
                <a:ea typeface="新細明體"/>
                <a:cs typeface="Helvetica"/>
              </a:rPr>
              <a:t>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3290256" y="1599437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壕橋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12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07130"/>
            <a:ext cx="3873740" cy="2907501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3" name="TextBox 4"/>
          <p:cNvSpPr txBox="1"/>
          <p:nvPr/>
        </p:nvSpPr>
        <p:spPr>
          <a:xfrm>
            <a:off x="7504363" y="1572797"/>
            <a:ext cx="89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摺疊橋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4572000" y="4621842"/>
            <a:ext cx="3944786" cy="1702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兵器作用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3796" y="5514260"/>
            <a:ext cx="345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latin typeface="Helvetica"/>
                <a:cs typeface="Helvetica"/>
              </a:rPr>
              <a:t>作為流動的橋樑，方便士兵跨越戰壕或護城河</a:t>
            </a:r>
            <a:r>
              <a:rPr lang="zh-TW" altLang="zh-HK" dirty="0" smtClean="0">
                <a:solidFill>
                  <a:srgbClr val="FF0000"/>
                </a:solidFill>
                <a:latin typeface="Helvetica"/>
                <a:cs typeface="Helvetica"/>
              </a:rPr>
              <a:t>進攻</a:t>
            </a:r>
            <a:endParaRPr lang="en-US" altLang="zh-TW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648200" y="5536032"/>
            <a:ext cx="3797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流動的橋樑，方便士兵經過崎嶇不平的地方</a:t>
            </a:r>
            <a:r>
              <a:rPr lang="zh-TW" altLang="zh-HK" dirty="0" smtClean="0">
                <a:solidFill>
                  <a:srgbClr val="FF0000"/>
                </a:solidFill>
                <a:cs typeface="Times New Roman"/>
              </a:rPr>
              <a:t>進攻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593" y="4713847"/>
            <a:ext cx="169130" cy="16913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620" y="4722728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0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4" y="2642361"/>
            <a:ext cx="4058285" cy="282067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60" y="923210"/>
            <a:ext cx="3328670" cy="461391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9" name="Down Arrow 2"/>
          <p:cNvSpPr/>
          <p:nvPr/>
        </p:nvSpPr>
        <p:spPr>
          <a:xfrm rot="16200000">
            <a:off x="5076918" y="3460017"/>
            <a:ext cx="341630" cy="71945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0" name="TextBox 4"/>
          <p:cNvSpPr txBox="1"/>
          <p:nvPr/>
        </p:nvSpPr>
        <p:spPr>
          <a:xfrm>
            <a:off x="4697996" y="5463031"/>
            <a:ext cx="4290311" cy="13949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 </a:t>
            </a:r>
            <a:r>
              <a:rPr lang="en-US" kern="1200" dirty="0" smtClean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 </a:t>
            </a:r>
            <a:r>
              <a:rPr lang="en-US" altLang="zh-HK" dirty="0" smtClean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r>
              <a:rPr lang="en-US" altLang="zh-HK" dirty="0" smtClean="0">
                <a:solidFill>
                  <a:srgbClr val="000000"/>
                </a:solidFill>
                <a:cs typeface="Times New Roman"/>
              </a:rPr>
              <a:t> </a:t>
            </a:r>
            <a:endParaRPr lang="en-US" altLang="zh-CN" kern="1200" dirty="0" smtClean="0">
              <a:solidFill>
                <a:srgbClr val="000000"/>
              </a:solidFill>
              <a:effectLst/>
              <a:latin typeface="Calibri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兵器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操作原理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616967" y="1334168"/>
            <a:ext cx="96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投石機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en-US" kern="100" dirty="0">
                <a:effectLst/>
                <a:latin typeface="Calibri"/>
                <a:ea typeface="新細明體"/>
                <a:cs typeface="Times New Roman"/>
              </a:rPr>
              <a:t> </a:t>
            </a:r>
            <a:endParaRPr lang="zh-HK" kern="100" dirty="0">
              <a:effectLst/>
              <a:latin typeface="Calibri"/>
              <a:ea typeface="新細明體"/>
              <a:cs typeface="Times New Roman"/>
            </a:endParaRPr>
          </a:p>
        </p:txBody>
      </p:sp>
      <p:pic>
        <p:nvPicPr>
          <p:cNvPr id="12" name="圖片 11" descr="top bar.jpg"/>
          <p:cNvPicPr>
            <a:picLocks noChangeAspect="1"/>
          </p:cNvPicPr>
          <p:nvPr/>
        </p:nvPicPr>
        <p:blipFill>
          <a:blip r:embed="rId5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332194" y="6046394"/>
            <a:ext cx="281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latin typeface="Times New Roman"/>
                <a:cs typeface="Times New Roman"/>
              </a:rPr>
              <a:t>利用槓桿原理將石塊投入城內，攻擊防守的</a:t>
            </a:r>
            <a:r>
              <a:rPr lang="zh-TW" altLang="zh-HK" dirty="0" smtClean="0">
                <a:solidFill>
                  <a:srgbClr val="FF0000"/>
                </a:solidFill>
                <a:latin typeface="Times New Roman"/>
                <a:cs typeface="Times New Roman"/>
              </a:rPr>
              <a:t>士兵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866" y="5572644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2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8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5" y="1377011"/>
            <a:ext cx="2998470" cy="3482340"/>
          </a:xfrm>
          <a:prstGeom prst="rect">
            <a:avLst/>
          </a:prstGeom>
          <a:noFill/>
          <a:ln w="38100" cmpd="sng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9" name="TextBox 5"/>
          <p:cNvSpPr txBox="1"/>
          <p:nvPr/>
        </p:nvSpPr>
        <p:spPr>
          <a:xfrm>
            <a:off x="515065" y="5032809"/>
            <a:ext cx="2998470" cy="1718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兵器操作原理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599913" y="1475110"/>
            <a:ext cx="82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籍車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11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87" y="1377011"/>
            <a:ext cx="3324860" cy="4396740"/>
          </a:xfrm>
          <a:prstGeom prst="rect">
            <a:avLst/>
          </a:prstGeom>
          <a:noFill/>
          <a:ln w="38100" cmpd="sng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2" name="TextBox 2"/>
          <p:cNvSpPr txBox="1"/>
          <p:nvPr/>
        </p:nvSpPr>
        <p:spPr>
          <a:xfrm>
            <a:off x="4147354" y="1351305"/>
            <a:ext cx="299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狼牙拍（左）和夜叉檑（右）</a:t>
            </a:r>
            <a:endParaRPr lang="zh-HK">
              <a:effectLst/>
              <a:latin typeface="Times New Roman"/>
              <a:ea typeface="新細明體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7063394" y="4859350"/>
            <a:ext cx="1891030" cy="18920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 </a:t>
            </a:r>
            <a:r>
              <a:rPr lang="en-US" kern="1200" dirty="0" smtClean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  <a:sym typeface="Wingdings"/>
              </a:rPr>
              <a:t></a:t>
            </a:r>
            <a:endParaRPr lang="zh-HK" dirty="0">
              <a:solidFill>
                <a:srgbClr val="FF0000"/>
              </a:solidFill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15065" y="5914854"/>
            <a:ext cx="278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latin typeface="Times New Roman"/>
                <a:cs typeface="Times New Roman"/>
              </a:rPr>
              <a:t>搭載士兵及石塊，於城牆上方迎擊攻城的</a:t>
            </a:r>
            <a:r>
              <a:rPr lang="zh-TW" altLang="zh-HK" dirty="0" smtClean="0">
                <a:solidFill>
                  <a:srgbClr val="FF0000"/>
                </a:solidFill>
                <a:latin typeface="Times New Roman"/>
                <a:cs typeface="Times New Roman"/>
              </a:rPr>
              <a:t>士兵</a:t>
            </a:r>
            <a:endParaRPr lang="en-US" altLang="zh-TW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063394" y="5805391"/>
            <a:ext cx="180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直接攻擊沿木梯攀上城牆的敵方</a:t>
            </a:r>
            <a:r>
              <a:rPr lang="zh-TW" altLang="zh-HK" dirty="0" smtClean="0">
                <a:solidFill>
                  <a:srgbClr val="FF0000"/>
                </a:solidFill>
                <a:cs typeface="Times New Roman"/>
              </a:rPr>
              <a:t>士兵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722" y="5444262"/>
            <a:ext cx="169130" cy="16913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461" y="5266251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6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3" y="1166899"/>
            <a:ext cx="3839845" cy="3174365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7" name="TextBox 4"/>
          <p:cNvSpPr txBox="1"/>
          <p:nvPr/>
        </p:nvSpPr>
        <p:spPr>
          <a:xfrm>
            <a:off x="538422" y="4500374"/>
            <a:ext cx="3919792" cy="22488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3235248" y="3810693"/>
            <a:ext cx="116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塞門刀車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9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91" y="1166899"/>
            <a:ext cx="4169201" cy="2847110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0" name="TextBox 8"/>
          <p:cNvSpPr txBox="1"/>
          <p:nvPr/>
        </p:nvSpPr>
        <p:spPr>
          <a:xfrm>
            <a:off x="4717491" y="4180025"/>
            <a:ext cx="4169201" cy="13614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4799655" y="1218061"/>
            <a:ext cx="77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衝車</a:t>
            </a:r>
            <a:endParaRPr lang="zh-HK">
              <a:effectLst/>
              <a:latin typeface="Times New Roman"/>
              <a:ea typeface="新細明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8422" y="5421716"/>
            <a:ext cx="3919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城門被攻破時用於堵塞城門的守城器械。使用時將車推至城門缺口，可殺傷敵人，或擋住敵方的矢、石。一旦城門被撞開，這就是活動的</a:t>
            </a:r>
            <a:r>
              <a:rPr lang="zh-TW" altLang="zh-HK" dirty="0" smtClean="0">
                <a:solidFill>
                  <a:srgbClr val="FF0000"/>
                </a:solidFill>
                <a:cs typeface="Times New Roman"/>
              </a:rPr>
              <a:t>城門</a:t>
            </a:r>
            <a:endParaRPr lang="en-US" altLang="zh-TW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296245" y="4783129"/>
            <a:ext cx="2477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利用衝車上的尖銳金屬鑽頭以衝擊</a:t>
            </a:r>
            <a:r>
              <a:rPr lang="zh-TW" altLang="zh-HK" dirty="0" smtClean="0">
                <a:solidFill>
                  <a:srgbClr val="FF0000"/>
                </a:solidFill>
                <a:cs typeface="Times New Roman"/>
              </a:rPr>
              <a:t>城門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831" y="4900739"/>
            <a:ext cx="169130" cy="16913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1137" y="4292223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3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9" y="865671"/>
            <a:ext cx="3225601" cy="4256192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6" name="TextBox 2"/>
          <p:cNvSpPr txBox="1"/>
          <p:nvPr/>
        </p:nvSpPr>
        <p:spPr>
          <a:xfrm>
            <a:off x="2943192" y="1002051"/>
            <a:ext cx="84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井闌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7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05" y="1371383"/>
            <a:ext cx="4349028" cy="2544937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8" name="TextBox 5"/>
          <p:cNvSpPr txBox="1"/>
          <p:nvPr/>
        </p:nvSpPr>
        <p:spPr>
          <a:xfrm>
            <a:off x="359229" y="5277212"/>
            <a:ext cx="3581400" cy="15097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7617159" y="1475110"/>
            <a:ext cx="100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轒轀車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4274606" y="4088282"/>
            <a:ext cx="4349028" cy="19437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86411" y="6079083"/>
            <a:ext cx="355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可活動的高檯車，搭載擕帶武器的士兵，方便攻擊城牆上的</a:t>
            </a:r>
            <a:r>
              <a:rPr lang="zh-TW" altLang="zh-HK" dirty="0" smtClean="0">
                <a:solidFill>
                  <a:srgbClr val="FF0000"/>
                </a:solidFill>
                <a:cs typeface="Times New Roman"/>
              </a:rPr>
              <a:t>敵人</a:t>
            </a:r>
            <a:endParaRPr lang="en-US" altLang="zh-TW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274606" y="4949316"/>
            <a:ext cx="4477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latin typeface="Times New Roman"/>
              </a:rPr>
              <a:t>在車裝上如房屋的掩蔽體，尖頂以減少炮石的破壞。運送士兵安抵城下、或挖掘洞道，或進行其他攻城</a:t>
            </a:r>
            <a:r>
              <a:rPr lang="zh-TW" altLang="zh-HK" dirty="0" smtClean="0">
                <a:solidFill>
                  <a:srgbClr val="FF0000"/>
                </a:solidFill>
                <a:latin typeface="Times New Roman"/>
              </a:rPr>
              <a:t>作業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939" y="5371409"/>
            <a:ext cx="169130" cy="16913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691" y="4172534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9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5" y="768265"/>
            <a:ext cx="5274310" cy="5481320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6" name="TextBox 1"/>
          <p:cNvSpPr txBox="1"/>
          <p:nvPr/>
        </p:nvSpPr>
        <p:spPr>
          <a:xfrm>
            <a:off x="647115" y="6386051"/>
            <a:ext cx="363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城門口的「蒺藜」（帶刺的植物）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6240861" y="4570274"/>
            <a:ext cx="2293688" cy="17437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r>
              <a:rPr lang="en-US" kern="1200" dirty="0" smtClean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</a:t>
            </a:r>
            <a:r>
              <a:rPr lang="en-US" kern="100" dirty="0">
                <a:effectLst/>
                <a:latin typeface="Calibri"/>
                <a:ea typeface="新細明體"/>
                <a:cs typeface="Times New Roman"/>
              </a:rPr>
              <a:t> </a:t>
            </a:r>
            <a:endParaRPr lang="zh-HK" kern="100" dirty="0">
              <a:effectLst/>
              <a:latin typeface="Calibri"/>
              <a:ea typeface="新細明體"/>
              <a:cs typeface="Times New Roman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240861" y="5489364"/>
            <a:ext cx="229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於城門前佈置，以阻礙敵人的</a:t>
            </a:r>
            <a:r>
              <a:rPr lang="zh-TW" altLang="zh-HK" dirty="0" smtClean="0">
                <a:solidFill>
                  <a:srgbClr val="FF0000"/>
                </a:solidFill>
                <a:cs typeface="Times New Roman"/>
              </a:rPr>
              <a:t>進攻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371" y="4962903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4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TextBox 45"/>
          <p:cNvSpPr txBox="1"/>
          <p:nvPr/>
        </p:nvSpPr>
        <p:spPr>
          <a:xfrm>
            <a:off x="290726" y="1212195"/>
            <a:ext cx="2935392" cy="17716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HK" b="1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HK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：請在圖中填上唐玄宗十大邊疆節度使的名稱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。</a:t>
            </a:r>
            <a:r>
              <a:rPr lang="zh-HK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你可首先嘗試從節度使的名稱推斷其所在位置。若有不清楚或不肯定，才查閱教科書。</a:t>
            </a:r>
            <a:endParaRPr lang="zh-HK" dirty="0" smtClean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en-US" dirty="0">
                <a:effectLst/>
                <a:latin typeface="新細明體"/>
                <a:ea typeface="新細明體"/>
              </a:rPr>
              <a:t> 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20" name="圖片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381" y="772026"/>
            <a:ext cx="5745753" cy="5915023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grpSp>
        <p:nvGrpSpPr>
          <p:cNvPr id="21" name="群組 20"/>
          <p:cNvGrpSpPr/>
          <p:nvPr/>
        </p:nvGrpSpPr>
        <p:grpSpPr>
          <a:xfrm>
            <a:off x="3387877" y="861412"/>
            <a:ext cx="5544812" cy="5244695"/>
            <a:chOff x="144016" y="0"/>
            <a:chExt cx="6284579" cy="5595138"/>
          </a:xfrm>
        </p:grpSpPr>
        <p:sp>
          <p:nvSpPr>
            <p:cNvPr id="22" name="Oval 7"/>
            <p:cNvSpPr/>
            <p:nvPr/>
          </p:nvSpPr>
          <p:spPr>
            <a:xfrm>
              <a:off x="4248472" y="136815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Oval 8"/>
            <p:cNvSpPr/>
            <p:nvPr/>
          </p:nvSpPr>
          <p:spPr>
            <a:xfrm>
              <a:off x="4608512" y="100811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Oval 9"/>
            <p:cNvSpPr/>
            <p:nvPr/>
          </p:nvSpPr>
          <p:spPr>
            <a:xfrm>
              <a:off x="4968552" y="64807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5" name="Oval 10"/>
            <p:cNvSpPr/>
            <p:nvPr/>
          </p:nvSpPr>
          <p:spPr>
            <a:xfrm>
              <a:off x="3960440" y="5040560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" name="Oval 11"/>
            <p:cNvSpPr/>
            <p:nvPr/>
          </p:nvSpPr>
          <p:spPr>
            <a:xfrm>
              <a:off x="2448272" y="338437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Oval 13"/>
            <p:cNvSpPr/>
            <p:nvPr/>
          </p:nvSpPr>
          <p:spPr>
            <a:xfrm>
              <a:off x="2736304" y="122413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Oval 14"/>
            <p:cNvSpPr/>
            <p:nvPr/>
          </p:nvSpPr>
          <p:spPr>
            <a:xfrm>
              <a:off x="1800200" y="1440160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Oval 15"/>
            <p:cNvSpPr/>
            <p:nvPr/>
          </p:nvSpPr>
          <p:spPr>
            <a:xfrm>
              <a:off x="504056" y="14401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Oval 16"/>
            <p:cNvSpPr/>
            <p:nvPr/>
          </p:nvSpPr>
          <p:spPr>
            <a:xfrm>
              <a:off x="936104" y="208823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TextBox 17"/>
            <p:cNvSpPr txBox="1"/>
            <p:nvPr/>
          </p:nvSpPr>
          <p:spPr>
            <a:xfrm>
              <a:off x="4752522" y="263852"/>
              <a:ext cx="721525" cy="4320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營州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2" name="TextBox 18"/>
            <p:cNvSpPr txBox="1"/>
            <p:nvPr/>
          </p:nvSpPr>
          <p:spPr>
            <a:xfrm>
              <a:off x="3998129" y="827715"/>
              <a:ext cx="704070" cy="3964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幽州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3" name="TextBox 19"/>
            <p:cNvSpPr txBox="1"/>
            <p:nvPr/>
          </p:nvSpPr>
          <p:spPr>
            <a:xfrm>
              <a:off x="3648450" y="1225924"/>
              <a:ext cx="664461" cy="36004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并州</a:t>
              </a:r>
              <a:endParaRPr lang="zh-HK" sz="160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4" name="TextBox 20"/>
            <p:cNvSpPr txBox="1"/>
            <p:nvPr/>
          </p:nvSpPr>
          <p:spPr>
            <a:xfrm>
              <a:off x="2695009" y="867559"/>
              <a:ext cx="689074" cy="4505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靈州</a:t>
              </a:r>
              <a:endParaRPr lang="zh-HK" sz="160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5" name="TextBox 21"/>
            <p:cNvSpPr txBox="1"/>
            <p:nvPr/>
          </p:nvSpPr>
          <p:spPr>
            <a:xfrm>
              <a:off x="3332988" y="4899383"/>
              <a:ext cx="684392" cy="3979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廣州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6" name="TextBox 22"/>
            <p:cNvSpPr txBox="1"/>
            <p:nvPr/>
          </p:nvSpPr>
          <p:spPr>
            <a:xfrm>
              <a:off x="1800200" y="3317356"/>
              <a:ext cx="719927" cy="395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益州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7" name="TextBox 23"/>
            <p:cNvSpPr txBox="1"/>
            <p:nvPr/>
          </p:nvSpPr>
          <p:spPr>
            <a:xfrm>
              <a:off x="1228466" y="1151924"/>
              <a:ext cx="720078" cy="3601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鄯州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8" name="TextBox 24"/>
            <p:cNvSpPr txBox="1"/>
            <p:nvPr/>
          </p:nvSpPr>
          <p:spPr>
            <a:xfrm>
              <a:off x="648045" y="0"/>
              <a:ext cx="71945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北庭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9" name="TextBox 25"/>
            <p:cNvSpPr txBox="1"/>
            <p:nvPr/>
          </p:nvSpPr>
          <p:spPr>
            <a:xfrm>
              <a:off x="239853" y="1969308"/>
              <a:ext cx="691829" cy="3349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安西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0" name="Rectangle 26"/>
            <p:cNvSpPr/>
            <p:nvPr/>
          </p:nvSpPr>
          <p:spPr>
            <a:xfrm>
              <a:off x="3816424" y="2304256"/>
              <a:ext cx="144016" cy="14401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1" name="TextBox 27"/>
            <p:cNvSpPr txBox="1"/>
            <p:nvPr/>
          </p:nvSpPr>
          <p:spPr>
            <a:xfrm>
              <a:off x="3615517" y="2429767"/>
              <a:ext cx="720090" cy="54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洛陽</a:t>
              </a:r>
              <a:endParaRPr lang="zh-HK" sz="160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2" name="Rectangle 28"/>
            <p:cNvSpPr/>
            <p:nvPr/>
          </p:nvSpPr>
          <p:spPr>
            <a:xfrm>
              <a:off x="3240360" y="2376264"/>
              <a:ext cx="144016" cy="14401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3" name="TextBox 29"/>
            <p:cNvSpPr txBox="1"/>
            <p:nvPr/>
          </p:nvSpPr>
          <p:spPr>
            <a:xfrm>
              <a:off x="2979337" y="2479437"/>
              <a:ext cx="71945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長安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4" name="Oval 30"/>
            <p:cNvSpPr/>
            <p:nvPr/>
          </p:nvSpPr>
          <p:spPr>
            <a:xfrm>
              <a:off x="2016224" y="122413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TextBox 31"/>
            <p:cNvSpPr txBox="1"/>
            <p:nvPr/>
          </p:nvSpPr>
          <p:spPr>
            <a:xfrm>
              <a:off x="1851998" y="879232"/>
              <a:ext cx="7200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涼州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6" name="TextBox 35"/>
            <p:cNvSpPr txBox="1"/>
            <p:nvPr/>
          </p:nvSpPr>
          <p:spPr>
            <a:xfrm>
              <a:off x="2680911" y="3358975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7" name="TextBox 36"/>
            <p:cNvSpPr txBox="1"/>
            <p:nvPr/>
          </p:nvSpPr>
          <p:spPr>
            <a:xfrm>
              <a:off x="5204459" y="576064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8" name="TextBox 37"/>
            <p:cNvSpPr txBox="1"/>
            <p:nvPr/>
          </p:nvSpPr>
          <p:spPr>
            <a:xfrm>
              <a:off x="792088" y="2302058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9" name="TextBox 38"/>
            <p:cNvSpPr txBox="1"/>
            <p:nvPr/>
          </p:nvSpPr>
          <p:spPr>
            <a:xfrm>
              <a:off x="4134480" y="1559694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0" name="TextBox 39"/>
            <p:cNvSpPr txBox="1"/>
            <p:nvPr/>
          </p:nvSpPr>
          <p:spPr>
            <a:xfrm>
              <a:off x="1440160" y="600700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1" name="TextBox 40"/>
            <p:cNvSpPr txBox="1"/>
            <p:nvPr/>
          </p:nvSpPr>
          <p:spPr>
            <a:xfrm>
              <a:off x="144016" y="354350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2" name="TextBox 41"/>
            <p:cNvSpPr txBox="1"/>
            <p:nvPr/>
          </p:nvSpPr>
          <p:spPr>
            <a:xfrm>
              <a:off x="936104" y="1630750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3" name="TextBox 42"/>
            <p:cNvSpPr txBox="1"/>
            <p:nvPr/>
          </p:nvSpPr>
          <p:spPr>
            <a:xfrm>
              <a:off x="4819394" y="1029597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4" name="TextBox 43"/>
            <p:cNvSpPr txBox="1"/>
            <p:nvPr/>
          </p:nvSpPr>
          <p:spPr>
            <a:xfrm>
              <a:off x="2391379" y="1436797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5" name="TextBox 44"/>
            <p:cNvSpPr txBox="1"/>
            <p:nvPr/>
          </p:nvSpPr>
          <p:spPr>
            <a:xfrm>
              <a:off x="3816424" y="5256584"/>
              <a:ext cx="1728192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414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00" y="852531"/>
            <a:ext cx="4866498" cy="5779333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6" name="TextBox 1"/>
          <p:cNvSpPr txBox="1"/>
          <p:nvPr/>
        </p:nvSpPr>
        <p:spPr>
          <a:xfrm>
            <a:off x="2800630" y="1100725"/>
            <a:ext cx="2579768" cy="571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左：木幔（亦稱布幔）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右：雲梯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5642112" y="4960034"/>
            <a:ext cx="2723699" cy="16662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642112" y="5923784"/>
            <a:ext cx="272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搭載士兵協助他們攀上城牆</a:t>
            </a:r>
            <a:r>
              <a:rPr lang="zh-TW" altLang="zh-HK" dirty="0" smtClean="0">
                <a:solidFill>
                  <a:srgbClr val="FF0000"/>
                </a:solidFill>
                <a:cs typeface="Times New Roman"/>
              </a:rPr>
              <a:t>進攻</a:t>
            </a:r>
            <a:endParaRPr lang="zh-HK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351" y="5060589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8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42" y="736053"/>
            <a:ext cx="3537967" cy="5767768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6" name="TextBox 2"/>
          <p:cNvSpPr txBox="1"/>
          <p:nvPr/>
        </p:nvSpPr>
        <p:spPr>
          <a:xfrm>
            <a:off x="1566659" y="736993"/>
            <a:ext cx="266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巢車（亦稱「望樓車」）</a:t>
            </a:r>
            <a:endParaRPr lang="zh-HK">
              <a:effectLst/>
              <a:latin typeface="Times New Roman"/>
              <a:ea typeface="新細明體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3171038" y="1491992"/>
            <a:ext cx="1624650" cy="23799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20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（提示：作戰的時候，地下的士兵將此武器推到合適的位置，再利用繩子把承載另一些士兵的小屋子升高）</a:t>
            </a:r>
            <a:endParaRPr lang="zh-HK">
              <a:effectLst/>
              <a:latin typeface="Times New Roman"/>
              <a:ea typeface="新細明體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4635832" y="4170709"/>
            <a:ext cx="3934240" cy="1920526"/>
          </a:xfrm>
          <a:prstGeom prst="rect">
            <a:avLst/>
          </a:prstGeom>
          <a:solidFill>
            <a:srgbClr val="FDEADA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</a:t>
            </a:r>
            <a:endParaRPr lang="en-US" altLang="zh-CN" kern="1200" dirty="0" smtClean="0">
              <a:solidFill>
                <a:srgbClr val="000000"/>
              </a:solidFill>
              <a:effectLst/>
              <a:latin typeface="Calibri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altLang="zh-HK" dirty="0">
              <a:solidFill>
                <a:srgbClr val="000000"/>
              </a:solidFill>
              <a:latin typeface="Calibri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altLang="zh-HK" dirty="0" smtClean="0">
              <a:solidFill>
                <a:srgbClr val="000000"/>
              </a:solidFill>
              <a:effectLst/>
              <a:latin typeface="Calibri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altLang="zh-HK" dirty="0">
              <a:solidFill>
                <a:srgbClr val="000000"/>
              </a:solidFill>
              <a:latin typeface="Calibri"/>
              <a:ea typeface="新細明體"/>
              <a:cs typeface="Times New Roman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635831" y="5102693"/>
            <a:ext cx="3855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HK" dirty="0">
                <a:solidFill>
                  <a:srgbClr val="FF0000"/>
                </a:solidFill>
                <a:latin typeface="Times New Roman"/>
                <a:ea typeface="新細明體"/>
              </a:rPr>
              <a:t>將此武器推到合適的位置，再利用繩子把承載士兵的小屋子升高，用以觀察城中動態</a:t>
            </a:r>
            <a:r>
              <a:rPr lang="zh-TW" altLang="zh-HK" dirty="0">
                <a:solidFill>
                  <a:srgbClr val="FF0000"/>
                </a:solidFill>
                <a:latin typeface="Times New Roman"/>
              </a:rPr>
              <a:t>，或攻擊高處的</a:t>
            </a:r>
            <a:r>
              <a:rPr lang="zh-TW" altLang="zh-HK" dirty="0" smtClean="0">
                <a:solidFill>
                  <a:srgbClr val="FF0000"/>
                </a:solidFill>
                <a:latin typeface="Times New Roman"/>
              </a:rPr>
              <a:t>敵人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928" y="4279100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8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" y="1372675"/>
            <a:ext cx="4574540" cy="3881755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8" name="TextBox 1"/>
          <p:cNvSpPr txBox="1"/>
          <p:nvPr/>
        </p:nvSpPr>
        <p:spPr>
          <a:xfrm>
            <a:off x="4068763" y="1510632"/>
            <a:ext cx="100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填壕車</a:t>
            </a:r>
            <a:endParaRPr lang="zh-HK">
              <a:effectLst/>
              <a:latin typeface="Times New Roman"/>
              <a:ea typeface="新細明體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5372945" y="3569954"/>
            <a:ext cx="3214887" cy="1684476"/>
          </a:xfrm>
          <a:prstGeom prst="rect">
            <a:avLst/>
          </a:prstGeom>
          <a:solidFill>
            <a:srgbClr val="FDEADA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</a:t>
            </a:r>
            <a:r>
              <a:rPr lang="zh-CN" kern="1200" dirty="0" smtClean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569171" y="5503899"/>
            <a:ext cx="8018662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759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年，雖然郭子儀軍無功而回，安慶緒已是強弩之末，在相州之役解圍後，史思明帶兵入相州城，殺安慶緒。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761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年，史思明為其子史朝義所殺，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762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年</a:t>
            </a: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，在回紇兵的進攻下，史朝義兵敗自殺，安史之亂正式結束。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72945" y="4515766"/>
            <a:ext cx="321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zh-HK" dirty="0">
                <a:solidFill>
                  <a:srgbClr val="FF0000"/>
                </a:solidFill>
                <a:cs typeface="Times New Roman"/>
              </a:rPr>
              <a:t>載有泥土的工具以填塞戰壕，方便進攻有護城河的</a:t>
            </a:r>
            <a:r>
              <a:rPr lang="zh-TW" altLang="zh-HK" dirty="0" smtClean="0">
                <a:solidFill>
                  <a:srgbClr val="FF0000"/>
                </a:solidFill>
                <a:cs typeface="Times New Roman"/>
              </a:rPr>
              <a:t>城池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162" y="3675224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8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06210" y="1208241"/>
            <a:ext cx="298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V.	 </a:t>
            </a: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其他探究問題</a:t>
            </a:r>
            <a:endParaRPr lang="zh-HK" altLang="zh-TW" sz="2400" kern="100" dirty="0">
              <a:cs typeface="Times New Roman"/>
            </a:endParaRPr>
          </a:p>
          <a:p>
            <a:endParaRPr kumimoji="1" lang="zh-TW" altLang="en-US" sz="2400" dirty="0"/>
          </a:p>
        </p:txBody>
      </p:sp>
      <p:sp>
        <p:nvSpPr>
          <p:cNvPr id="8" name="TextBox 1"/>
          <p:cNvSpPr txBox="1"/>
          <p:nvPr/>
        </p:nvSpPr>
        <p:spPr>
          <a:xfrm>
            <a:off x="506209" y="1875930"/>
            <a:ext cx="8117147" cy="369332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請利用剛學到唐代士兵武備的知識，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鑒定敦煌石窟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的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年份。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210" y="2426860"/>
            <a:ext cx="5300980" cy="282130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1" name="TextBox 5"/>
          <p:cNvSpPr txBox="1"/>
          <p:nvPr/>
        </p:nvSpPr>
        <p:spPr>
          <a:xfrm>
            <a:off x="506209" y="2519328"/>
            <a:ext cx="1725361" cy="3514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FFFFFF"/>
                </a:solidFill>
                <a:effectLst/>
                <a:ea typeface="新細明體"/>
                <a:cs typeface="Times New Roman"/>
              </a:rPr>
              <a:t>南方增長天王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3925359" y="2519328"/>
            <a:ext cx="1569157" cy="3514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>
                <a:solidFill>
                  <a:srgbClr val="FFFFFF"/>
                </a:solidFill>
                <a:effectLst/>
                <a:ea typeface="新細明體"/>
                <a:cs typeface="Times New Roman"/>
              </a:rPr>
              <a:t>北方多聞天王</a:t>
            </a:r>
            <a:endParaRPr lang="zh-HK">
              <a:effectLst/>
              <a:latin typeface="Times New Roman"/>
              <a:ea typeface="新細明體"/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506210" y="2921578"/>
            <a:ext cx="1203343" cy="2226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4" name="Rectangle 10"/>
          <p:cNvSpPr/>
          <p:nvPr/>
        </p:nvSpPr>
        <p:spPr>
          <a:xfrm>
            <a:off x="4548188" y="2872106"/>
            <a:ext cx="1259002" cy="23251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5" name="TextBox 8"/>
          <p:cNvSpPr txBox="1"/>
          <p:nvPr/>
        </p:nvSpPr>
        <p:spPr>
          <a:xfrm>
            <a:off x="2497838" y="5308773"/>
            <a:ext cx="3544104" cy="3492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資料來源：攝於香港文化博物館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2015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年敦煌展覽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506208" y="5772837"/>
            <a:ext cx="8117148" cy="7454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這是敦煌莫高窟第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194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窟的雕塑（局部），中間是釋迦牟尼，前面左右分別是南天王和北天王。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6145584" y="3413853"/>
            <a:ext cx="2477771" cy="195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你認為這個石窟的創作年代是：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A 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南北朝時期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effectLst/>
                <a:latin typeface="Times New Roman"/>
                <a:ea typeface="新細明體"/>
              </a:rPr>
              <a:t>B </a:t>
            </a:r>
            <a:r>
              <a:rPr lang="zh-CN" kern="1200" dirty="0">
                <a:effectLst/>
                <a:latin typeface="Times New Roman"/>
                <a:ea typeface="新細明體"/>
              </a:rPr>
              <a:t>唐前期至中期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C 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唐末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何以見得？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385563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06210" y="1208241"/>
            <a:ext cx="298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V.	 </a:t>
            </a: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其他探究問題</a:t>
            </a:r>
            <a:endParaRPr lang="zh-HK" altLang="zh-TW" sz="2400" kern="100" dirty="0">
              <a:cs typeface="Times New Roman"/>
            </a:endParaRPr>
          </a:p>
          <a:p>
            <a:endParaRPr kumimoji="1" lang="zh-TW" altLang="en-US" sz="2400" dirty="0"/>
          </a:p>
        </p:txBody>
      </p:sp>
      <p:sp>
        <p:nvSpPr>
          <p:cNvPr id="6" name="TextBox 1"/>
          <p:cNvSpPr txBox="1"/>
          <p:nvPr/>
        </p:nvSpPr>
        <p:spPr>
          <a:xfrm>
            <a:off x="506209" y="1875930"/>
            <a:ext cx="8117147" cy="369332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請利用剛學到唐代士兵武備的知識，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鑒定敦煌石窟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的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年份。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210" y="2426860"/>
            <a:ext cx="5300980" cy="282130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TextBox 5"/>
          <p:cNvSpPr txBox="1"/>
          <p:nvPr/>
        </p:nvSpPr>
        <p:spPr>
          <a:xfrm>
            <a:off x="506210" y="2519328"/>
            <a:ext cx="1714476" cy="3514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FFFFFF"/>
                </a:solidFill>
                <a:effectLst/>
                <a:ea typeface="新細明體"/>
                <a:cs typeface="Times New Roman"/>
              </a:rPr>
              <a:t>南方增長天王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3925359" y="2519328"/>
            <a:ext cx="1569157" cy="3514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FFFFFF"/>
                </a:solidFill>
                <a:effectLst/>
                <a:ea typeface="新細明體"/>
                <a:cs typeface="Times New Roman"/>
              </a:rPr>
              <a:t>北方多聞天王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1" name="Rectangle 9"/>
          <p:cNvSpPr/>
          <p:nvPr/>
        </p:nvSpPr>
        <p:spPr>
          <a:xfrm>
            <a:off x="506210" y="2921578"/>
            <a:ext cx="1203343" cy="2226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2" name="Rectangle 10"/>
          <p:cNvSpPr/>
          <p:nvPr/>
        </p:nvSpPr>
        <p:spPr>
          <a:xfrm>
            <a:off x="4548188" y="2872106"/>
            <a:ext cx="1259002" cy="23251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3" name="TextBox 8"/>
          <p:cNvSpPr txBox="1"/>
          <p:nvPr/>
        </p:nvSpPr>
        <p:spPr>
          <a:xfrm>
            <a:off x="2497838" y="5308773"/>
            <a:ext cx="3544104" cy="3492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資料來源：攝於香港文化博物館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2015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年敦煌展覽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506208" y="5772837"/>
            <a:ext cx="8117148" cy="7454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這是敦煌莫高窟第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194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窟的雕塑（局部），中間是釋迦牟尼，前面左右分別是南天王和北天王。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6145584" y="3413853"/>
            <a:ext cx="2477771" cy="195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你認為這個石窟的創作年代是：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A 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南北朝時期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effectLst/>
                <a:latin typeface="Times New Roman"/>
                <a:ea typeface="新細明體"/>
              </a:rPr>
              <a:t>B </a:t>
            </a:r>
            <a:r>
              <a:rPr lang="zh-CN" kern="1200" dirty="0">
                <a:effectLst/>
                <a:latin typeface="Times New Roman"/>
                <a:ea typeface="新細明體"/>
              </a:rPr>
              <a:t>唐前期至中期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C 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唐末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何以見得？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45584" y="4313251"/>
            <a:ext cx="1787669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altLang="zh-TW" dirty="0">
                <a:solidFill>
                  <a:srgbClr val="FF0000"/>
                </a:solidFill>
                <a:latin typeface="Times New Roman"/>
              </a:rPr>
              <a:t>B </a:t>
            </a:r>
            <a:r>
              <a:rPr lang="zh-CN" altLang="zh-TW" dirty="0">
                <a:solidFill>
                  <a:srgbClr val="FF0000"/>
                </a:solidFill>
                <a:latin typeface="Times New Roman"/>
                <a:ea typeface="新細明體"/>
              </a:rPr>
              <a:t>唐前期至中期</a:t>
            </a:r>
            <a:endParaRPr lang="zh-HK" altLang="zh-TW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24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16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876" y="1385861"/>
            <a:ext cx="5274310" cy="2937510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6"/>
          <p:cNvSpPr txBox="1"/>
          <p:nvPr/>
        </p:nvSpPr>
        <p:spPr>
          <a:xfrm>
            <a:off x="2673155" y="4404126"/>
            <a:ext cx="3594628" cy="287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資料來源：攝於香港文化博物館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2015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年敦煌展覽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664875" y="4846419"/>
            <a:ext cx="7638769" cy="854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這是敦煌莫高窟第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285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窟的壁畫（局部），內容是講述五百強盜成佛因緣的故事。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6486715" y="2500362"/>
            <a:ext cx="1887977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你認為這個石窟的創作年代是：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A 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南北朝時期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B 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唐前期至中期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effectLst/>
                <a:latin typeface="Times New Roman"/>
                <a:ea typeface="新細明體"/>
              </a:rPr>
              <a:t>C </a:t>
            </a:r>
            <a:r>
              <a:rPr lang="zh-CN" kern="1200" dirty="0">
                <a:effectLst/>
                <a:latin typeface="Times New Roman"/>
                <a:ea typeface="新細明體"/>
              </a:rPr>
              <a:t>唐末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何以見得？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88217" y="3705146"/>
            <a:ext cx="864339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altLang="zh-TW" dirty="0">
                <a:solidFill>
                  <a:srgbClr val="FF0000"/>
                </a:solidFill>
                <a:latin typeface="Times New Roman"/>
              </a:rPr>
              <a:t>C </a:t>
            </a:r>
            <a:r>
              <a:rPr lang="zh-CN" altLang="zh-TW" dirty="0">
                <a:solidFill>
                  <a:srgbClr val="FF0000"/>
                </a:solidFill>
                <a:latin typeface="Times New Roman"/>
                <a:ea typeface="新細明體"/>
              </a:rPr>
              <a:t>唐末</a:t>
            </a:r>
            <a:endParaRPr lang="zh-HK" altLang="zh-TW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440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68" y="1130456"/>
            <a:ext cx="5274310" cy="4899025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2302720" y="6161488"/>
            <a:ext cx="3478747" cy="342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資料來源：攝於香港文化博物館</a:t>
            </a:r>
            <a:r>
              <a:rPr lang="en-US" sz="1200" kern="120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2015</a:t>
            </a:r>
            <a:r>
              <a:rPr lang="zh-CN" sz="1200" kern="120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年敦煌展覽</a:t>
            </a:r>
            <a:endParaRPr lang="zh-HK" sz="1200">
              <a:effectLst/>
              <a:latin typeface="Times New Roman"/>
              <a:ea typeface="新細明體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5861395" y="1909547"/>
            <a:ext cx="2859651" cy="1704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這是敦煌莫高窟第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156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窟的壁畫張議潮統軍出行圖（局部），內容是描繪河西節度使張議潮的領軍出巡。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61395" y="4407161"/>
            <a:ext cx="270506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</a:rPr>
              <a:t>你認為這個石窟的創作年代是：</a:t>
            </a:r>
            <a:endParaRPr lang="zh-HK" altLang="zh-TW" dirty="0">
              <a:latin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dirty="0">
                <a:solidFill>
                  <a:srgbClr val="000000"/>
                </a:solidFill>
                <a:latin typeface="Times New Roman"/>
              </a:rPr>
              <a:t>A </a:t>
            </a: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</a:rPr>
              <a:t>南北朝時期</a:t>
            </a:r>
            <a:endParaRPr lang="zh-HK" altLang="zh-TW" dirty="0">
              <a:latin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dirty="0">
                <a:solidFill>
                  <a:srgbClr val="000000"/>
                </a:solidFill>
                <a:latin typeface="Times New Roman"/>
              </a:rPr>
              <a:t>B </a:t>
            </a: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</a:rPr>
              <a:t>唐前期至中期</a:t>
            </a:r>
            <a:endParaRPr lang="zh-HK" altLang="zh-TW" dirty="0">
              <a:latin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dirty="0">
                <a:latin typeface="Times New Roman"/>
              </a:rPr>
              <a:t>C </a:t>
            </a:r>
            <a:r>
              <a:rPr lang="zh-CN" altLang="zh-TW" dirty="0">
                <a:latin typeface="Times New Roman"/>
                <a:ea typeface="新細明體"/>
              </a:rPr>
              <a:t>唐末</a:t>
            </a:r>
            <a:endParaRPr lang="zh-HK" altLang="zh-TW" dirty="0">
              <a:latin typeface="Times New Roman"/>
            </a:endParaRPr>
          </a:p>
          <a:p>
            <a:pPr>
              <a:spcAft>
                <a:spcPts val="0"/>
              </a:spcAft>
            </a:pP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</a:rPr>
              <a:t>何以見得？</a:t>
            </a:r>
            <a:endParaRPr lang="zh-HK" altLang="zh-TW" dirty="0">
              <a:latin typeface="Times New Roman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61395" y="5498269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dirty="0">
                <a:solidFill>
                  <a:srgbClr val="FF0000"/>
                </a:solidFill>
                <a:latin typeface="Times New Roman"/>
              </a:rPr>
              <a:t>C </a:t>
            </a:r>
            <a:r>
              <a:rPr lang="zh-CN" altLang="zh-TW" dirty="0">
                <a:solidFill>
                  <a:srgbClr val="FF0000"/>
                </a:solidFill>
                <a:latin typeface="Times New Roman"/>
                <a:ea typeface="新細明體"/>
              </a:rPr>
              <a:t>唐末</a:t>
            </a:r>
            <a:endParaRPr lang="zh-HK" altLang="zh-TW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443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TextBox 45"/>
          <p:cNvSpPr txBox="1"/>
          <p:nvPr/>
        </p:nvSpPr>
        <p:spPr>
          <a:xfrm>
            <a:off x="290726" y="1212195"/>
            <a:ext cx="2935392" cy="17716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HK" b="1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HK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：請在圖中填上唐玄宗十大邊疆節度使的名稱</a:t>
            </a:r>
            <a:r>
              <a:rPr lang="zh-TW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。</a:t>
            </a:r>
            <a:r>
              <a:rPr lang="zh-HK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你可首先嘗試從節度使的名稱推斷其所在位置。若有不清楚或不肯定，才查閱教科書。</a:t>
            </a:r>
            <a:endParaRPr lang="zh-HK" dirty="0" smtClean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en-US" dirty="0">
                <a:effectLst/>
                <a:latin typeface="新細明體"/>
                <a:ea typeface="新細明體"/>
              </a:rPr>
              <a:t> 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05164" y="3182055"/>
            <a:ext cx="2921044" cy="2884727"/>
            <a:chOff x="-1489378" y="-408653"/>
            <a:chExt cx="2921512" cy="2885771"/>
          </a:xfrm>
        </p:grpSpPr>
        <p:sp>
          <p:nvSpPr>
            <p:cNvPr id="7" name="TextBox 47"/>
            <p:cNvSpPr txBox="1"/>
            <p:nvPr/>
          </p:nvSpPr>
          <p:spPr>
            <a:xfrm>
              <a:off x="-1489354" y="-408653"/>
              <a:ext cx="1338820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北庭節度使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8" name="TextBox 48"/>
            <p:cNvSpPr txBox="1"/>
            <p:nvPr/>
          </p:nvSpPr>
          <p:spPr>
            <a:xfrm>
              <a:off x="-1489354" y="1092702"/>
              <a:ext cx="1338774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河西節度使</a:t>
              </a:r>
              <a:endParaRPr lang="zh-HK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9" name="TextBox 49"/>
            <p:cNvSpPr txBox="1"/>
            <p:nvPr/>
          </p:nvSpPr>
          <p:spPr>
            <a:xfrm>
              <a:off x="-1489355" y="107388"/>
              <a:ext cx="1338775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平廬節度使</a:t>
              </a:r>
              <a:endParaRPr lang="zh-HK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0" name="TextBox 50"/>
            <p:cNvSpPr txBox="1"/>
            <p:nvPr/>
          </p:nvSpPr>
          <p:spPr>
            <a:xfrm>
              <a:off x="-1489354" y="592080"/>
              <a:ext cx="1338774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劍南節度使</a:t>
              </a:r>
              <a:endParaRPr lang="zh-HK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1" name="TextBox 51"/>
            <p:cNvSpPr txBox="1"/>
            <p:nvPr/>
          </p:nvSpPr>
          <p:spPr>
            <a:xfrm>
              <a:off x="-1489378" y="1595735"/>
              <a:ext cx="1338798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隴右節度使</a:t>
              </a:r>
              <a:endParaRPr lang="zh-HK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2" name="TextBox 53"/>
            <p:cNvSpPr txBox="1"/>
            <p:nvPr/>
          </p:nvSpPr>
          <p:spPr>
            <a:xfrm>
              <a:off x="35996" y="-408653"/>
              <a:ext cx="1396093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安西節度使</a:t>
              </a:r>
              <a:endParaRPr lang="zh-HK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3" name="TextBox 54"/>
            <p:cNvSpPr txBox="1"/>
            <p:nvPr/>
          </p:nvSpPr>
          <p:spPr>
            <a:xfrm>
              <a:off x="35951" y="117264"/>
              <a:ext cx="1396138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朔方節度使</a:t>
              </a:r>
              <a:endParaRPr lang="zh-HK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4" name="TextBox 57"/>
            <p:cNvSpPr txBox="1"/>
            <p:nvPr/>
          </p:nvSpPr>
          <p:spPr>
            <a:xfrm>
              <a:off x="-1489378" y="2107652"/>
              <a:ext cx="1338798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范陽節度使</a:t>
              </a:r>
              <a:endParaRPr lang="zh-HK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5" name="TextBox 58"/>
            <p:cNvSpPr txBox="1"/>
            <p:nvPr/>
          </p:nvSpPr>
          <p:spPr>
            <a:xfrm>
              <a:off x="35951" y="598183"/>
              <a:ext cx="1396093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河東節度使</a:t>
              </a:r>
              <a:endParaRPr lang="zh-HK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6" name="TextBox 59"/>
            <p:cNvSpPr txBox="1"/>
            <p:nvPr/>
          </p:nvSpPr>
          <p:spPr>
            <a:xfrm>
              <a:off x="35996" y="1092702"/>
              <a:ext cx="1396138" cy="6465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嶺南五府經略使</a:t>
              </a:r>
              <a:endParaRPr lang="zh-HK">
                <a:effectLst/>
                <a:latin typeface="Times New Roman"/>
                <a:ea typeface="新細明體"/>
              </a:endParaRPr>
            </a:p>
          </p:txBody>
        </p:sp>
      </p:grpSp>
      <p:pic>
        <p:nvPicPr>
          <p:cNvPr id="17" name="圖片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381" y="772026"/>
            <a:ext cx="5745753" cy="5915023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grpSp>
        <p:nvGrpSpPr>
          <p:cNvPr id="18" name="群組 17"/>
          <p:cNvGrpSpPr/>
          <p:nvPr/>
        </p:nvGrpSpPr>
        <p:grpSpPr>
          <a:xfrm>
            <a:off x="3387877" y="861412"/>
            <a:ext cx="5544812" cy="5244695"/>
            <a:chOff x="144016" y="0"/>
            <a:chExt cx="6284579" cy="5595138"/>
          </a:xfrm>
        </p:grpSpPr>
        <p:sp>
          <p:nvSpPr>
            <p:cNvPr id="19" name="Oval 7"/>
            <p:cNvSpPr/>
            <p:nvPr/>
          </p:nvSpPr>
          <p:spPr>
            <a:xfrm>
              <a:off x="4248472" y="136815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" name="Oval 8"/>
            <p:cNvSpPr/>
            <p:nvPr/>
          </p:nvSpPr>
          <p:spPr>
            <a:xfrm>
              <a:off x="4608512" y="100811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" name="Oval 9"/>
            <p:cNvSpPr/>
            <p:nvPr/>
          </p:nvSpPr>
          <p:spPr>
            <a:xfrm>
              <a:off x="4968552" y="64807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" name="Oval 10"/>
            <p:cNvSpPr/>
            <p:nvPr/>
          </p:nvSpPr>
          <p:spPr>
            <a:xfrm>
              <a:off x="3960440" y="5040560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Oval 11"/>
            <p:cNvSpPr/>
            <p:nvPr/>
          </p:nvSpPr>
          <p:spPr>
            <a:xfrm>
              <a:off x="2448272" y="338437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Oval 13"/>
            <p:cNvSpPr/>
            <p:nvPr/>
          </p:nvSpPr>
          <p:spPr>
            <a:xfrm>
              <a:off x="2736304" y="122413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5" name="Oval 14"/>
            <p:cNvSpPr/>
            <p:nvPr/>
          </p:nvSpPr>
          <p:spPr>
            <a:xfrm>
              <a:off x="1800200" y="1440160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" name="Oval 15"/>
            <p:cNvSpPr/>
            <p:nvPr/>
          </p:nvSpPr>
          <p:spPr>
            <a:xfrm>
              <a:off x="504056" y="14401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Oval 16"/>
            <p:cNvSpPr/>
            <p:nvPr/>
          </p:nvSpPr>
          <p:spPr>
            <a:xfrm>
              <a:off x="936104" y="208823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TextBox 17"/>
            <p:cNvSpPr txBox="1"/>
            <p:nvPr/>
          </p:nvSpPr>
          <p:spPr>
            <a:xfrm>
              <a:off x="4752522" y="263852"/>
              <a:ext cx="721525" cy="4320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營州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9" name="TextBox 18"/>
            <p:cNvSpPr txBox="1"/>
            <p:nvPr/>
          </p:nvSpPr>
          <p:spPr>
            <a:xfrm>
              <a:off x="3998129" y="827715"/>
              <a:ext cx="704070" cy="3964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幽州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0" name="TextBox 19"/>
            <p:cNvSpPr txBox="1"/>
            <p:nvPr/>
          </p:nvSpPr>
          <p:spPr>
            <a:xfrm>
              <a:off x="3648450" y="1225924"/>
              <a:ext cx="664461" cy="36004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并州</a:t>
              </a:r>
              <a:endParaRPr lang="zh-HK" sz="160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1" name="TextBox 20"/>
            <p:cNvSpPr txBox="1"/>
            <p:nvPr/>
          </p:nvSpPr>
          <p:spPr>
            <a:xfrm>
              <a:off x="2695009" y="867559"/>
              <a:ext cx="689074" cy="4505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靈州</a:t>
              </a:r>
              <a:endParaRPr lang="zh-HK" sz="160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2" name="TextBox 21"/>
            <p:cNvSpPr txBox="1"/>
            <p:nvPr/>
          </p:nvSpPr>
          <p:spPr>
            <a:xfrm>
              <a:off x="3332988" y="4899383"/>
              <a:ext cx="684392" cy="3979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廣州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3" name="TextBox 22"/>
            <p:cNvSpPr txBox="1"/>
            <p:nvPr/>
          </p:nvSpPr>
          <p:spPr>
            <a:xfrm>
              <a:off x="1800200" y="3317356"/>
              <a:ext cx="719927" cy="395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益州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4" name="TextBox 23"/>
            <p:cNvSpPr txBox="1"/>
            <p:nvPr/>
          </p:nvSpPr>
          <p:spPr>
            <a:xfrm>
              <a:off x="1228466" y="1151924"/>
              <a:ext cx="720078" cy="3601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鄯州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5" name="TextBox 24"/>
            <p:cNvSpPr txBox="1"/>
            <p:nvPr/>
          </p:nvSpPr>
          <p:spPr>
            <a:xfrm>
              <a:off x="648045" y="0"/>
              <a:ext cx="71945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北庭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6" name="TextBox 25"/>
            <p:cNvSpPr txBox="1"/>
            <p:nvPr/>
          </p:nvSpPr>
          <p:spPr>
            <a:xfrm>
              <a:off x="239853" y="1969308"/>
              <a:ext cx="691829" cy="3349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安西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7" name="Rectangle 26"/>
            <p:cNvSpPr/>
            <p:nvPr/>
          </p:nvSpPr>
          <p:spPr>
            <a:xfrm>
              <a:off x="3816424" y="2304256"/>
              <a:ext cx="144016" cy="14401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TextBox 27"/>
            <p:cNvSpPr txBox="1"/>
            <p:nvPr/>
          </p:nvSpPr>
          <p:spPr>
            <a:xfrm>
              <a:off x="3615517" y="2429767"/>
              <a:ext cx="720090" cy="54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洛陽</a:t>
              </a:r>
              <a:endParaRPr lang="zh-HK" sz="160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9" name="Rectangle 28"/>
            <p:cNvSpPr/>
            <p:nvPr/>
          </p:nvSpPr>
          <p:spPr>
            <a:xfrm>
              <a:off x="3240360" y="2376264"/>
              <a:ext cx="144016" cy="14401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0" name="TextBox 29"/>
            <p:cNvSpPr txBox="1"/>
            <p:nvPr/>
          </p:nvSpPr>
          <p:spPr>
            <a:xfrm>
              <a:off x="2979337" y="2479437"/>
              <a:ext cx="71945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長安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1" name="Oval 30"/>
            <p:cNvSpPr/>
            <p:nvPr/>
          </p:nvSpPr>
          <p:spPr>
            <a:xfrm>
              <a:off x="2016224" y="122413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2" name="TextBox 31"/>
            <p:cNvSpPr txBox="1"/>
            <p:nvPr/>
          </p:nvSpPr>
          <p:spPr>
            <a:xfrm>
              <a:off x="1851998" y="879232"/>
              <a:ext cx="7200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涼州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3" name="TextBox 35"/>
            <p:cNvSpPr txBox="1"/>
            <p:nvPr/>
          </p:nvSpPr>
          <p:spPr>
            <a:xfrm>
              <a:off x="2680911" y="3358975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4" name="TextBox 36"/>
            <p:cNvSpPr txBox="1"/>
            <p:nvPr/>
          </p:nvSpPr>
          <p:spPr>
            <a:xfrm>
              <a:off x="5204459" y="576064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5" name="TextBox 37"/>
            <p:cNvSpPr txBox="1"/>
            <p:nvPr/>
          </p:nvSpPr>
          <p:spPr>
            <a:xfrm>
              <a:off x="792088" y="2302058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6" name="TextBox 38"/>
            <p:cNvSpPr txBox="1"/>
            <p:nvPr/>
          </p:nvSpPr>
          <p:spPr>
            <a:xfrm>
              <a:off x="4134480" y="1559694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7" name="TextBox 39"/>
            <p:cNvSpPr txBox="1"/>
            <p:nvPr/>
          </p:nvSpPr>
          <p:spPr>
            <a:xfrm>
              <a:off x="1440160" y="600700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8" name="TextBox 40"/>
            <p:cNvSpPr txBox="1"/>
            <p:nvPr/>
          </p:nvSpPr>
          <p:spPr>
            <a:xfrm>
              <a:off x="144016" y="354350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9" name="TextBox 41"/>
            <p:cNvSpPr txBox="1"/>
            <p:nvPr/>
          </p:nvSpPr>
          <p:spPr>
            <a:xfrm>
              <a:off x="936104" y="1630750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0" name="TextBox 42"/>
            <p:cNvSpPr txBox="1"/>
            <p:nvPr/>
          </p:nvSpPr>
          <p:spPr>
            <a:xfrm>
              <a:off x="4819394" y="1029597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1" name="TextBox 43"/>
            <p:cNvSpPr txBox="1"/>
            <p:nvPr/>
          </p:nvSpPr>
          <p:spPr>
            <a:xfrm>
              <a:off x="2391379" y="1436797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2" name="TextBox 44"/>
            <p:cNvSpPr txBox="1"/>
            <p:nvPr/>
          </p:nvSpPr>
          <p:spPr>
            <a:xfrm>
              <a:off x="3816424" y="5256584"/>
              <a:ext cx="1728192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675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3"/>
          <p:cNvSpPr txBox="1"/>
          <p:nvPr/>
        </p:nvSpPr>
        <p:spPr>
          <a:xfrm>
            <a:off x="1198922" y="2060286"/>
            <a:ext cx="6713964" cy="2841774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有關安祿山的傳說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民間故事，安祿山身體非常肥胖，肚腩突出，形象滑稽，應對更是詼諧，談吐之間，掩蓋機心。有一次，唐玄宗為博楊貴妃一笑，宣召安祿山入宮。祿山見玄宗與妃並坐，乃先拜貴妃，玄宗問是何禮？祿山故作慌張，答</a:t>
            </a:r>
            <a:r>
              <a:rPr kumimoji="0" lang="zh-HK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曰</a:t>
            </a: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：</a:t>
            </a:r>
            <a:r>
              <a:rPr kumimoji="0" lang="zh-HK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胡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俗不知大唐禮數，先母後父。之後玄宗指其腹，問：此胡腹那麼大，裏面是甚麼東西？祿山答曰：更無餘物，止有赤心一個。玄宗大贊其忠誠憨直。（見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中國歷史戰爭史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，第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9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冊，頁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2884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81499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7" name="TextBox 55"/>
          <p:cNvSpPr txBox="1"/>
          <p:nvPr/>
        </p:nvSpPr>
        <p:spPr>
          <a:xfrm>
            <a:off x="286194" y="1120056"/>
            <a:ext cx="2745740" cy="3346858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胡人安祿山受到唐玄宗很大的信任，被委派為平廬、范陽和河東三大節度使，統領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18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4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千兵馬，基本上已經控制了唐帝國的東北邊疆地區。若有異心，必為大患。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755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年，安祿山於范陽起兵造反。翌年攻陷洛陽，逼近長安，唐室大震！玄宗避走四川，太子李亨即位靈武，是為肅宗。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8" name="TextBox 63"/>
          <p:cNvSpPr txBox="1"/>
          <p:nvPr/>
        </p:nvSpPr>
        <p:spPr>
          <a:xfrm>
            <a:off x="286195" y="4585188"/>
            <a:ext cx="2745739" cy="21243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HK" kern="1200" dirty="0">
                <a:solidFill>
                  <a:srgbClr val="FFFFFF"/>
                </a:solidFill>
                <a:effectLst/>
                <a:latin typeface="Times New Roman"/>
                <a:ea typeface="新細明體"/>
              </a:rPr>
              <a:t>到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</a:rPr>
              <a:t>757</a:t>
            </a:r>
            <a:r>
              <a:rPr lang="zh-HK" kern="1200" dirty="0">
                <a:solidFill>
                  <a:srgbClr val="FFFFFF"/>
                </a:solidFill>
                <a:effectLst/>
                <a:latin typeface="Times New Roman"/>
                <a:ea typeface="新細明體"/>
              </a:rPr>
              <a:t>年，唐朝開始取得優勢。一方面是安祿山被兒子安慶緒所殺，另方面是朔方節度使郭子儀帶著回紇兵收復了長安和洛陽，並籌畫攻打退守洛陽北面相州城的安慶緒。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31" name="圖片 3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30" y="140331"/>
            <a:ext cx="5958833" cy="613438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3" name="Oval 7"/>
          <p:cNvSpPr/>
          <p:nvPr/>
        </p:nvSpPr>
        <p:spPr>
          <a:xfrm>
            <a:off x="6940028" y="1501839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34" name="Oval 8"/>
          <p:cNvSpPr/>
          <p:nvPr/>
        </p:nvSpPr>
        <p:spPr>
          <a:xfrm>
            <a:off x="7263811" y="1151388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35" name="Oval 9"/>
          <p:cNvSpPr/>
          <p:nvPr/>
        </p:nvSpPr>
        <p:spPr>
          <a:xfrm>
            <a:off x="7587595" y="800936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36" name="Oval 10"/>
          <p:cNvSpPr/>
          <p:nvPr/>
        </p:nvSpPr>
        <p:spPr>
          <a:xfrm>
            <a:off x="6681001" y="5076442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37" name="Oval 11"/>
          <p:cNvSpPr/>
          <p:nvPr/>
        </p:nvSpPr>
        <p:spPr>
          <a:xfrm>
            <a:off x="5321109" y="3464366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38" name="Oval 13"/>
          <p:cNvSpPr/>
          <p:nvPr/>
        </p:nvSpPr>
        <p:spPr>
          <a:xfrm>
            <a:off x="5580136" y="1361658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39" name="Oval 14"/>
          <p:cNvSpPr/>
          <p:nvPr/>
        </p:nvSpPr>
        <p:spPr>
          <a:xfrm>
            <a:off x="4738298" y="1571929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40" name="Oval 15"/>
          <p:cNvSpPr/>
          <p:nvPr/>
        </p:nvSpPr>
        <p:spPr>
          <a:xfrm>
            <a:off x="3572677" y="310305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41" name="Oval 16"/>
          <p:cNvSpPr/>
          <p:nvPr/>
        </p:nvSpPr>
        <p:spPr>
          <a:xfrm>
            <a:off x="3961217" y="2202741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42" name="TextBox 17"/>
          <p:cNvSpPr txBox="1"/>
          <p:nvPr/>
        </p:nvSpPr>
        <p:spPr>
          <a:xfrm>
            <a:off x="7292870" y="458353"/>
            <a:ext cx="587680" cy="33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營州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43" name="TextBox 18"/>
          <p:cNvSpPr txBox="1"/>
          <p:nvPr/>
        </p:nvSpPr>
        <p:spPr>
          <a:xfrm>
            <a:off x="6748194" y="852300"/>
            <a:ext cx="582964" cy="28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幽州</a:t>
            </a:r>
            <a:endParaRPr lang="zh-HK" sz="1600">
              <a:effectLst/>
              <a:latin typeface="Times New Roman"/>
              <a:ea typeface="新細明體"/>
            </a:endParaRPr>
          </a:p>
        </p:txBody>
      </p:sp>
      <p:sp>
        <p:nvSpPr>
          <p:cNvPr id="44" name="TextBox 19"/>
          <p:cNvSpPr txBox="1"/>
          <p:nvPr/>
        </p:nvSpPr>
        <p:spPr>
          <a:xfrm>
            <a:off x="6386449" y="1360890"/>
            <a:ext cx="647567" cy="351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并州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45" name="TextBox 20"/>
          <p:cNvSpPr txBox="1"/>
          <p:nvPr/>
        </p:nvSpPr>
        <p:spPr>
          <a:xfrm>
            <a:off x="5397240" y="1027999"/>
            <a:ext cx="841735" cy="534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靈州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46" name="TextBox 21"/>
          <p:cNvSpPr txBox="1"/>
          <p:nvPr/>
        </p:nvSpPr>
        <p:spPr>
          <a:xfrm>
            <a:off x="6168837" y="4955948"/>
            <a:ext cx="606323" cy="304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廣州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47" name="TextBox 22"/>
          <p:cNvSpPr txBox="1"/>
          <p:nvPr/>
        </p:nvSpPr>
        <p:spPr>
          <a:xfrm>
            <a:off x="4802985" y="3530357"/>
            <a:ext cx="686293" cy="3950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益州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48" name="TextBox 23"/>
          <p:cNvSpPr txBox="1"/>
          <p:nvPr/>
        </p:nvSpPr>
        <p:spPr>
          <a:xfrm>
            <a:off x="4227960" y="1291553"/>
            <a:ext cx="906264" cy="534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鄯州</a:t>
            </a:r>
            <a:endParaRPr lang="zh-HK" sz="1600">
              <a:effectLst/>
              <a:latin typeface="Times New Roman"/>
              <a:ea typeface="新細明體"/>
            </a:endParaRPr>
          </a:p>
        </p:txBody>
      </p:sp>
      <p:sp>
        <p:nvSpPr>
          <p:cNvPr id="49" name="TextBox 24"/>
          <p:cNvSpPr txBox="1"/>
          <p:nvPr/>
        </p:nvSpPr>
        <p:spPr>
          <a:xfrm>
            <a:off x="3702166" y="170124"/>
            <a:ext cx="647005" cy="350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北庭</a:t>
            </a:r>
            <a:endParaRPr lang="zh-HK" sz="1600">
              <a:effectLst/>
              <a:latin typeface="Times New Roman"/>
              <a:ea typeface="新細明體"/>
            </a:endParaRPr>
          </a:p>
        </p:txBody>
      </p:sp>
      <p:sp>
        <p:nvSpPr>
          <p:cNvPr id="50" name="TextBox 25"/>
          <p:cNvSpPr txBox="1"/>
          <p:nvPr/>
        </p:nvSpPr>
        <p:spPr>
          <a:xfrm>
            <a:off x="3319935" y="2100324"/>
            <a:ext cx="712331" cy="383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安西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51" name="Rectangle 26"/>
          <p:cNvSpPr/>
          <p:nvPr/>
        </p:nvSpPr>
        <p:spPr>
          <a:xfrm>
            <a:off x="6551487" y="2413012"/>
            <a:ext cx="129513" cy="14018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52" name="TextBox 27"/>
          <p:cNvSpPr txBox="1"/>
          <p:nvPr/>
        </p:nvSpPr>
        <p:spPr>
          <a:xfrm>
            <a:off x="6324959" y="2561877"/>
            <a:ext cx="647577" cy="534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洛陽</a:t>
            </a:r>
            <a:endParaRPr lang="zh-HK" sz="1600">
              <a:effectLst/>
              <a:latin typeface="Times New Roman"/>
              <a:ea typeface="新細明體"/>
            </a:endParaRPr>
          </a:p>
        </p:txBody>
      </p:sp>
      <p:sp>
        <p:nvSpPr>
          <p:cNvPr id="53" name="Rectangle 28"/>
          <p:cNvSpPr/>
          <p:nvPr/>
        </p:nvSpPr>
        <p:spPr>
          <a:xfrm>
            <a:off x="6033433" y="2483102"/>
            <a:ext cx="129513" cy="14018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54" name="TextBox 29"/>
          <p:cNvSpPr txBox="1"/>
          <p:nvPr/>
        </p:nvSpPr>
        <p:spPr>
          <a:xfrm>
            <a:off x="5763145" y="2627781"/>
            <a:ext cx="647005" cy="534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長安</a:t>
            </a:r>
            <a:endParaRPr lang="zh-HK" sz="1600">
              <a:effectLst/>
              <a:latin typeface="Times New Roman"/>
              <a:ea typeface="新細明體"/>
            </a:endParaRPr>
          </a:p>
        </p:txBody>
      </p:sp>
      <p:sp>
        <p:nvSpPr>
          <p:cNvPr id="55" name="Oval 30"/>
          <p:cNvSpPr/>
          <p:nvPr/>
        </p:nvSpPr>
        <p:spPr>
          <a:xfrm>
            <a:off x="4932569" y="1361658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56" name="TextBox 31"/>
          <p:cNvSpPr txBox="1"/>
          <p:nvPr/>
        </p:nvSpPr>
        <p:spPr>
          <a:xfrm>
            <a:off x="4802985" y="1010237"/>
            <a:ext cx="647576" cy="534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涼州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57" name="TextBox 35"/>
          <p:cNvSpPr txBox="1"/>
          <p:nvPr/>
        </p:nvSpPr>
        <p:spPr>
          <a:xfrm>
            <a:off x="5488925" y="3444916"/>
            <a:ext cx="1259592" cy="32478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劍南節度使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58" name="TextBox 36"/>
          <p:cNvSpPr txBox="1"/>
          <p:nvPr/>
        </p:nvSpPr>
        <p:spPr>
          <a:xfrm>
            <a:off x="7811231" y="730780"/>
            <a:ext cx="1257431" cy="35050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平廬節度使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59" name="TextBox 37"/>
          <p:cNvSpPr txBox="1"/>
          <p:nvPr/>
        </p:nvSpPr>
        <p:spPr>
          <a:xfrm>
            <a:off x="3831674" y="2413007"/>
            <a:ext cx="1230408" cy="35208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安西節度使</a:t>
            </a:r>
            <a:endParaRPr lang="zh-HK" sz="1600">
              <a:effectLst/>
              <a:latin typeface="Times New Roman"/>
              <a:ea typeface="新細明體"/>
            </a:endParaRPr>
          </a:p>
        </p:txBody>
      </p:sp>
      <p:sp>
        <p:nvSpPr>
          <p:cNvPr id="60" name="TextBox 38"/>
          <p:cNvSpPr txBox="1"/>
          <p:nvPr/>
        </p:nvSpPr>
        <p:spPr>
          <a:xfrm>
            <a:off x="6875116" y="1700020"/>
            <a:ext cx="1206506" cy="31682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河東節度使</a:t>
            </a:r>
            <a:endParaRPr lang="zh-HK" sz="1600">
              <a:effectLst/>
              <a:latin typeface="Times New Roman"/>
              <a:ea typeface="新細明體"/>
            </a:endParaRPr>
          </a:p>
        </p:txBody>
      </p:sp>
      <p:sp>
        <p:nvSpPr>
          <p:cNvPr id="61" name="TextBox 39"/>
          <p:cNvSpPr txBox="1"/>
          <p:nvPr/>
        </p:nvSpPr>
        <p:spPr>
          <a:xfrm>
            <a:off x="4529914" y="675351"/>
            <a:ext cx="1295188" cy="35052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河西節度使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62" name="TextBox 40"/>
          <p:cNvSpPr txBox="1"/>
          <p:nvPr/>
        </p:nvSpPr>
        <p:spPr>
          <a:xfrm>
            <a:off x="3248887" y="520675"/>
            <a:ext cx="1244850" cy="33310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北庭節度使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63" name="TextBox 41"/>
          <p:cNvSpPr txBox="1"/>
          <p:nvPr/>
        </p:nvSpPr>
        <p:spPr>
          <a:xfrm>
            <a:off x="3819122" y="1773571"/>
            <a:ext cx="1213483" cy="35056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Times New Roman"/>
                <a:ea typeface="新細明體"/>
                <a:cs typeface="Times New Roman"/>
              </a:rPr>
              <a:t>隴右節度使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64" name="TextBox 42"/>
          <p:cNvSpPr txBox="1"/>
          <p:nvPr/>
        </p:nvSpPr>
        <p:spPr>
          <a:xfrm>
            <a:off x="7457938" y="1122766"/>
            <a:ext cx="1218703" cy="35048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范陽節度使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65" name="TextBox 43"/>
          <p:cNvSpPr txBox="1"/>
          <p:nvPr/>
        </p:nvSpPr>
        <p:spPr>
          <a:xfrm>
            <a:off x="5107581" y="1601756"/>
            <a:ext cx="1276209" cy="32383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朔方節度使</a:t>
            </a:r>
            <a:endParaRPr lang="zh-HK" sz="1600">
              <a:effectLst/>
              <a:latin typeface="Times New Roman"/>
              <a:ea typeface="新細明體"/>
            </a:endParaRPr>
          </a:p>
        </p:txBody>
      </p:sp>
      <p:sp>
        <p:nvSpPr>
          <p:cNvPr id="66" name="TextBox 44"/>
          <p:cNvSpPr txBox="1"/>
          <p:nvPr/>
        </p:nvSpPr>
        <p:spPr>
          <a:xfrm>
            <a:off x="6878392" y="4999296"/>
            <a:ext cx="1665037" cy="332641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嶺南五府經略使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67" name="Rectangle 56"/>
          <p:cNvSpPr/>
          <p:nvPr/>
        </p:nvSpPr>
        <p:spPr>
          <a:xfrm>
            <a:off x="6410433" y="435405"/>
            <a:ext cx="2525513" cy="2032617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ysDot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cxnSp>
        <p:nvCxnSpPr>
          <p:cNvPr id="68" name="Straight Arrow Connector 60"/>
          <p:cNvCxnSpPr/>
          <p:nvPr/>
        </p:nvCxnSpPr>
        <p:spPr>
          <a:xfrm flipH="1">
            <a:off x="6745757" y="2062561"/>
            <a:ext cx="388540" cy="350451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cxnSp>
        <p:nvCxnSpPr>
          <p:cNvPr id="69" name="Straight Arrow Connector 62"/>
          <p:cNvCxnSpPr/>
          <p:nvPr/>
        </p:nvCxnSpPr>
        <p:spPr>
          <a:xfrm flipH="1">
            <a:off x="6227704" y="2483102"/>
            <a:ext cx="259027" cy="7009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6244" y="1922380"/>
            <a:ext cx="249095" cy="35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2" name="Straight Connector 66"/>
          <p:cNvCxnSpPr>
            <a:endCxn id="73" idx="0"/>
          </p:cNvCxnSpPr>
          <p:nvPr/>
        </p:nvCxnSpPr>
        <p:spPr>
          <a:xfrm>
            <a:off x="6745757" y="2272832"/>
            <a:ext cx="56918" cy="413766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headEnd type="oval"/>
          </a:ln>
          <a:effectLst/>
        </p:spPr>
      </p:cxnSp>
      <p:sp>
        <p:nvSpPr>
          <p:cNvPr id="73" name="TextBox 64"/>
          <p:cNvSpPr txBox="1"/>
          <p:nvPr/>
        </p:nvSpPr>
        <p:spPr>
          <a:xfrm>
            <a:off x="6227704" y="6410492"/>
            <a:ext cx="1149941" cy="3625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相州戰場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20302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8678" y="1208728"/>
            <a:ext cx="2890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II.	 </a:t>
            </a:r>
            <a:r>
              <a:rPr lang="zh-CN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唐代士兵的武備</a:t>
            </a:r>
            <a:r>
              <a:rPr lang="zh-HK" altLang="zh-TW" sz="2400" dirty="0"/>
              <a:t> </a:t>
            </a:r>
            <a:endParaRPr lang="zh-TW" altLang="en-US" sz="2400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3109" y="-125660"/>
            <a:ext cx="4709096" cy="713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5"/>
          <p:cNvSpPr txBox="1"/>
          <p:nvPr/>
        </p:nvSpPr>
        <p:spPr>
          <a:xfrm>
            <a:off x="7132473" y="2037671"/>
            <a:ext cx="1508646" cy="353626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明光鏡（鐵）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6956008" y="2593729"/>
            <a:ext cx="1365400" cy="342053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皮革作內層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6" name="TextBox 7"/>
          <p:cNvSpPr txBox="1"/>
          <p:nvPr/>
        </p:nvSpPr>
        <p:spPr>
          <a:xfrm>
            <a:off x="6676791" y="3106288"/>
            <a:ext cx="2346205" cy="40153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保護腹部的圓護（鐵）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7" name="TextBox 8"/>
          <p:cNvSpPr txBox="1"/>
          <p:nvPr/>
        </p:nvSpPr>
        <p:spPr>
          <a:xfrm>
            <a:off x="7023313" y="4324995"/>
            <a:ext cx="1247290" cy="434977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吊腿（鐵）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8" name="TextBox 9"/>
          <p:cNvSpPr txBox="1"/>
          <p:nvPr/>
        </p:nvSpPr>
        <p:spPr>
          <a:xfrm>
            <a:off x="2841889" y="3582909"/>
            <a:ext cx="1472727" cy="359656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下擺（皮革）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9" name="TextBox 10"/>
          <p:cNvSpPr txBox="1"/>
          <p:nvPr/>
        </p:nvSpPr>
        <p:spPr>
          <a:xfrm>
            <a:off x="2625966" y="1670393"/>
            <a:ext cx="1638555" cy="370856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龍形護甲（鐵）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30" name="Straight Connector 12"/>
          <p:cNvCxnSpPr>
            <a:stCxn id="24" idx="1"/>
          </p:cNvCxnSpPr>
          <p:nvPr/>
        </p:nvCxnSpPr>
        <p:spPr>
          <a:xfrm flipH="1">
            <a:off x="5840915" y="2214484"/>
            <a:ext cx="1291558" cy="887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oval"/>
          </a:ln>
          <a:effectLst/>
        </p:spPr>
      </p:cxnSp>
      <p:cxnSp>
        <p:nvCxnSpPr>
          <p:cNvPr id="31" name="Straight Connector 14"/>
          <p:cNvCxnSpPr/>
          <p:nvPr/>
        </p:nvCxnSpPr>
        <p:spPr>
          <a:xfrm>
            <a:off x="5841164" y="2718126"/>
            <a:ext cx="1115546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oval"/>
          </a:ln>
          <a:effectLst/>
        </p:spPr>
      </p:cxnSp>
      <p:cxnSp>
        <p:nvCxnSpPr>
          <p:cNvPr id="32" name="Straight Connector 16"/>
          <p:cNvCxnSpPr/>
          <p:nvPr/>
        </p:nvCxnSpPr>
        <p:spPr>
          <a:xfrm>
            <a:off x="5559324" y="3150876"/>
            <a:ext cx="1115546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oval"/>
          </a:ln>
          <a:effectLst/>
        </p:spPr>
      </p:cxnSp>
      <p:cxnSp>
        <p:nvCxnSpPr>
          <p:cNvPr id="33" name="Straight Connector 21"/>
          <p:cNvCxnSpPr/>
          <p:nvPr/>
        </p:nvCxnSpPr>
        <p:spPr>
          <a:xfrm flipH="1">
            <a:off x="6487006" y="4510948"/>
            <a:ext cx="528416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/>
            <a:tailEnd type="oval"/>
          </a:ln>
          <a:effectLst/>
        </p:spPr>
      </p:cxnSp>
      <p:cxnSp>
        <p:nvCxnSpPr>
          <p:cNvPr id="34" name="Straight Connector 25"/>
          <p:cNvCxnSpPr/>
          <p:nvPr/>
        </p:nvCxnSpPr>
        <p:spPr>
          <a:xfrm>
            <a:off x="4264521" y="1844487"/>
            <a:ext cx="528416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oval"/>
          </a:ln>
          <a:effectLst/>
        </p:spPr>
      </p:cxnSp>
      <p:cxnSp>
        <p:nvCxnSpPr>
          <p:cNvPr id="35" name="Straight Connector 27"/>
          <p:cNvCxnSpPr>
            <a:stCxn id="28" idx="3"/>
          </p:cNvCxnSpPr>
          <p:nvPr/>
        </p:nvCxnSpPr>
        <p:spPr>
          <a:xfrm flipV="1">
            <a:off x="4314617" y="3706951"/>
            <a:ext cx="821801" cy="5578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oval"/>
          </a:ln>
          <a:effectLst/>
        </p:spPr>
      </p:cxnSp>
      <p:sp>
        <p:nvSpPr>
          <p:cNvPr id="36" name="TextBox 17"/>
          <p:cNvSpPr txBox="1"/>
          <p:nvPr/>
        </p:nvSpPr>
        <p:spPr>
          <a:xfrm>
            <a:off x="6344729" y="6194798"/>
            <a:ext cx="2296390" cy="4710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仿繪自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Peers 1996, p. 17.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484130" y="5429331"/>
            <a:ext cx="3370182" cy="100181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這是我們常常看到的唐初武士形象，一般稱為天王俑，重點是大幅而反光的金屬護甲。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97589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793" y="1288618"/>
            <a:ext cx="1516147" cy="369332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重裝甲步兵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2397844" y="-112834"/>
            <a:ext cx="6746156" cy="7314565"/>
            <a:chOff x="-851078" y="40249"/>
            <a:chExt cx="8155935" cy="8388423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5188" y="40249"/>
              <a:ext cx="5949669" cy="8388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6"/>
            <p:cNvSpPr txBox="1"/>
            <p:nvPr/>
          </p:nvSpPr>
          <p:spPr>
            <a:xfrm>
              <a:off x="-851078" y="6837192"/>
              <a:ext cx="3647512" cy="83828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仿繪自</a:t>
              </a:r>
              <a:r>
                <a:rPr lang="zh-HK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《</a:t>
              </a: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戰略</a:t>
              </a:r>
              <a:r>
                <a:rPr lang="en-US" kern="1200" dirty="0">
                  <a:solidFill>
                    <a:srgbClr val="000000"/>
                  </a:solidFill>
                  <a:effectLst/>
                  <a:latin typeface="新細明體"/>
                  <a:ea typeface="新細明體"/>
                  <a:cs typeface="Times New Roman"/>
                </a:rPr>
                <a:t>•</a:t>
              </a: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戰術</a:t>
              </a:r>
              <a:r>
                <a:rPr lang="en-US" kern="1200" dirty="0">
                  <a:solidFill>
                    <a:srgbClr val="000000"/>
                  </a:solidFill>
                  <a:effectLst/>
                  <a:latin typeface="新細明體"/>
                  <a:ea typeface="新細明體"/>
                  <a:cs typeface="Times New Roman"/>
                </a:rPr>
                <a:t>•</a:t>
              </a: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兵器事典</a:t>
              </a:r>
              <a:r>
                <a:rPr lang="en-US" kern="1200" dirty="0">
                  <a:solidFill>
                    <a:srgbClr val="000000"/>
                  </a:solidFill>
                  <a:effectLst/>
                  <a:latin typeface="新細明體"/>
                  <a:ea typeface="新細明體"/>
                  <a:cs typeface="Times New Roman"/>
                </a:rPr>
                <a:t>—</a:t>
              </a: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中國中古篇</a:t>
              </a:r>
              <a:r>
                <a:rPr lang="zh-HK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》</a:t>
              </a: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頁</a:t>
              </a:r>
              <a:r>
                <a:rPr lang="en-US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23</a:t>
              </a: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。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11" name="TextBox 4"/>
          <p:cNvSpPr txBox="1"/>
          <p:nvPr/>
        </p:nvSpPr>
        <p:spPr>
          <a:xfrm>
            <a:off x="650793" y="1962076"/>
            <a:ext cx="3798539" cy="2167377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kumimoji="0" lang="zh-HK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：唐代的士兵配備了重裝甲，你認為這種裝備有什麼優點及缺點？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69670" y="2788259"/>
            <a:ext cx="3573092" cy="111918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由於鐵甲的引進，步兵得到好好保護，形成重裝甲步兵，缺點是有點笨重。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785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8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1538" y="1441927"/>
            <a:ext cx="4551045" cy="3672205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6"/>
          <p:cNvSpPr txBox="1"/>
          <p:nvPr/>
        </p:nvSpPr>
        <p:spPr>
          <a:xfrm>
            <a:off x="4680239" y="5333845"/>
            <a:ext cx="3952002" cy="367464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資料來源：攝於香港文化博物館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2015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年敦煌展覽</a:t>
            </a:r>
            <a:endParaRPr kumimoji="0" lang="zh-HK" altLang="en-US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6235939" y="1611474"/>
            <a:ext cx="646761" cy="34925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騎兵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8" name="TextBox 3"/>
          <p:cNvSpPr txBox="1"/>
          <p:nvPr/>
        </p:nvSpPr>
        <p:spPr>
          <a:xfrm>
            <a:off x="494243" y="1273196"/>
            <a:ext cx="3413354" cy="37265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戰馬披甲在南北朝到隋代均非常流行，但這種不便移動的重騎兵，被視為隋朝軍隊致敗的原因，於是在唐代被揚棄了</a:t>
            </a:r>
            <a:r>
              <a:rPr lang="zh-HK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。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HK" b="1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：若馬不披甲，會有什麼優點？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effectLst/>
                <a:latin typeface="新細明體"/>
                <a:ea typeface="新細明體"/>
              </a:rPr>
              <a:t> 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00931" y="3412178"/>
            <a:ext cx="3226737" cy="145436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馬不披甲，減少負載，可增加騎兵的機動性，是唐代騎兵的特色。但騎兵仍保留明光鎧甲的護甲裝備。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pic>
        <p:nvPicPr>
          <p:cNvPr id="21" name="圖片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26" y="4408170"/>
            <a:ext cx="2604770" cy="244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366545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581623" y="1333022"/>
            <a:ext cx="1674126" cy="369332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弓手和弩手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35752" y="1101647"/>
            <a:ext cx="8565215" cy="4669692"/>
            <a:chOff x="-1709600" y="1421126"/>
            <a:chExt cx="10053371" cy="515480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80" y="1421126"/>
              <a:ext cx="3438278" cy="4948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47427" y="1421126"/>
              <a:ext cx="3096344" cy="5154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95946" y="3931904"/>
              <a:ext cx="2498157" cy="25472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709600" y="3332144"/>
              <a:ext cx="2358218" cy="2227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4" name="TextBox 7"/>
            <p:cNvSpPr txBox="1"/>
            <p:nvPr/>
          </p:nvSpPr>
          <p:spPr>
            <a:xfrm>
              <a:off x="-1421010" y="2585096"/>
              <a:ext cx="922605" cy="47503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弓兵</a:t>
              </a:r>
              <a:endParaRPr lang="zh-HK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5" name="TextBox 8"/>
            <p:cNvSpPr txBox="1"/>
            <p:nvPr/>
          </p:nvSpPr>
          <p:spPr>
            <a:xfrm>
              <a:off x="7342236" y="3060129"/>
              <a:ext cx="863322" cy="38973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弩兵</a:t>
              </a:r>
              <a:endParaRPr lang="zh-HK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6" name="TextBox 9"/>
            <p:cNvSpPr txBox="1"/>
            <p:nvPr/>
          </p:nvSpPr>
          <p:spPr>
            <a:xfrm>
              <a:off x="3191659" y="2913687"/>
              <a:ext cx="2512162" cy="72243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0000"/>
                </a:lnSpc>
                <a:spcAft>
                  <a:spcPts val="0"/>
                </a:spcAft>
              </a:pP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仿繪自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《</a:t>
              </a: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戰略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新細明體"/>
                  <a:ea typeface="新細明體"/>
                  <a:cs typeface="Times New Roman"/>
                </a:rPr>
                <a:t>•</a:t>
              </a: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戰術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新細明體"/>
                  <a:ea typeface="新細明體"/>
                  <a:cs typeface="Times New Roman"/>
                </a:rPr>
                <a:t>•</a:t>
              </a: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兵器事典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新細明體"/>
                  <a:ea typeface="新細明體"/>
                  <a:cs typeface="Times New Roman"/>
                </a:rPr>
                <a:t>—</a:t>
              </a: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中國中古篇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》</a:t>
              </a: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頁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23 </a:t>
              </a: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。</a:t>
              </a:r>
              <a:endParaRPr lang="zh-HK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</p:grpSp>
      <p:sp>
        <p:nvSpPr>
          <p:cNvPr id="18" name="TextBox 2"/>
          <p:cNvSpPr txBox="1"/>
          <p:nvPr/>
        </p:nvSpPr>
        <p:spPr>
          <a:xfrm>
            <a:off x="581622" y="6039710"/>
            <a:ext cx="7890759" cy="369332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在武器演進方面，唐代沒有大的演進，弓和弩仍然是遠程射擊的主要武器。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87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1348</Words>
  <Application>Microsoft Macintosh PowerPoint</Application>
  <PresentationFormat>如螢幕大小 (4:3)</PresentationFormat>
  <Paragraphs>260</Paragraphs>
  <Slides>26</Slides>
  <Notes>12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伺服器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8" baseType="lpstr">
      <vt:lpstr>Office 佈景主題</vt:lpstr>
      <vt:lpstr>文件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trilink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albert lau</dc:creator>
  <cp:lastModifiedBy>m</cp:lastModifiedBy>
  <cp:revision>149</cp:revision>
  <dcterms:created xsi:type="dcterms:W3CDTF">2017-02-07T17:12:51Z</dcterms:created>
  <dcterms:modified xsi:type="dcterms:W3CDTF">2017-05-19T13:32:07Z</dcterms:modified>
</cp:coreProperties>
</file>