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83" r:id="rId4"/>
    <p:sldId id="260" r:id="rId5"/>
    <p:sldId id="258" r:id="rId6"/>
    <p:sldId id="257" r:id="rId7"/>
    <p:sldId id="261" r:id="rId8"/>
    <p:sldId id="262" r:id="rId9"/>
    <p:sldId id="263" r:id="rId10"/>
    <p:sldId id="284" r:id="rId11"/>
    <p:sldId id="264" r:id="rId12"/>
    <p:sldId id="265" r:id="rId13"/>
    <p:sldId id="266" r:id="rId14"/>
    <p:sldId id="285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0" autoAdjust="0"/>
    <p:restoredTop sz="86391" autoAdjust="0"/>
  </p:normalViewPr>
  <p:slideViewPr>
    <p:cSldViewPr snapToGrid="0" snapToObjects="1">
      <p:cViewPr>
        <p:scale>
          <a:sx n="254" d="100"/>
          <a:sy n="254" d="100"/>
        </p:scale>
        <p:origin x="1024" y="1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7547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517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18/5/17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3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04" name="TextBox 3"/>
          <p:cNvSpPr txBox="1"/>
          <p:nvPr/>
        </p:nvSpPr>
        <p:spPr>
          <a:xfrm>
            <a:off x="340537" y="1225417"/>
            <a:ext cx="2705613" cy="1015663"/>
          </a:xfrm>
          <a:prstGeom prst="rect">
            <a:avLst/>
          </a:prstGeom>
          <a:gradFill flip="none" rotWithShape="1">
            <a:gsLst>
              <a:gs pos="47000">
                <a:srgbClr val="4BACC6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郾城之役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</a:rPr>
              <a:t>：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icrosoft YaHei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rPr>
              <a:t>騎兵戰陣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0537" y="2465302"/>
            <a:ext cx="211059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zh-TW" altLang="zh-TW" sz="2400" b="1" dirty="0">
                <a:solidFill>
                  <a:srgbClr val="E36C0A"/>
                </a:solidFill>
                <a:latin typeface="Times New Roman"/>
                <a:ea typeface="BiauKai"/>
              </a:rPr>
              <a:t>郾城之</a:t>
            </a:r>
            <a:r>
              <a:rPr lang="zh-TW" altLang="zh-TW" sz="2400" b="1" dirty="0" smtClean="0">
                <a:solidFill>
                  <a:srgbClr val="E36C0A"/>
                </a:solidFill>
                <a:latin typeface="Times New Roman"/>
                <a:ea typeface="BiauKai"/>
              </a:rPr>
              <a:t>役的背景及</a:t>
            </a:r>
            <a:r>
              <a:rPr lang="zh-TW" altLang="zh-TW" sz="2400" b="1" dirty="0">
                <a:solidFill>
                  <a:srgbClr val="E36C0A"/>
                </a:solidFill>
                <a:latin typeface="Times New Roman"/>
                <a:ea typeface="BiauKai"/>
              </a:rPr>
              <a:t>基本資料</a:t>
            </a:r>
            <a:endParaRPr lang="zh-HK" altLang="zh-TW" sz="2400" dirty="0">
              <a:latin typeface="Times New Roman"/>
            </a:endParaRPr>
          </a:p>
        </p:txBody>
      </p:sp>
      <p:sp>
        <p:nvSpPr>
          <p:cNvPr id="106" name="TextBox 27"/>
          <p:cNvSpPr txBox="1"/>
          <p:nvPr/>
        </p:nvSpPr>
        <p:spPr>
          <a:xfrm>
            <a:off x="340536" y="5558599"/>
            <a:ext cx="8599995" cy="1009659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自靖康之難後，宋朝的首都開封已經落入金人手上，淮河成為金朝和南宋的自然邊界。當時岳飛駐守長江中游的江陵府，進行了北伐，目的是恢復舊都開封，位在開封以南的郾城便成為兵家必爭之地。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3547" y="931365"/>
            <a:ext cx="6356985" cy="4449445"/>
          </a:xfrm>
          <a:prstGeom prst="rect">
            <a:avLst/>
          </a:prstGeom>
          <a:noFill/>
          <a:ln w="38100" cmpd="sng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TextBox 8"/>
          <p:cNvSpPr txBox="1"/>
          <p:nvPr/>
        </p:nvSpPr>
        <p:spPr>
          <a:xfrm>
            <a:off x="4167645" y="1030780"/>
            <a:ext cx="100774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黃河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sp>
        <p:nvSpPr>
          <p:cNvPr id="110" name="TextBox 9"/>
          <p:cNvSpPr txBox="1"/>
          <p:nvPr/>
        </p:nvSpPr>
        <p:spPr>
          <a:xfrm rot="20921900">
            <a:off x="5412878" y="2673243"/>
            <a:ext cx="1224219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淮河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sp>
        <p:nvSpPr>
          <p:cNvPr id="111" name="TextBox 10"/>
          <p:cNvSpPr txBox="1"/>
          <p:nvPr/>
        </p:nvSpPr>
        <p:spPr>
          <a:xfrm rot="21150721">
            <a:off x="5769031" y="4586145"/>
            <a:ext cx="1080081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長江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sp>
        <p:nvSpPr>
          <p:cNvPr id="112" name="Rectangle 11"/>
          <p:cNvSpPr/>
          <p:nvPr/>
        </p:nvSpPr>
        <p:spPr>
          <a:xfrm>
            <a:off x="4887686" y="1579395"/>
            <a:ext cx="144009" cy="1440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13" name="TextBox 12"/>
          <p:cNvSpPr txBox="1"/>
          <p:nvPr/>
        </p:nvSpPr>
        <p:spPr>
          <a:xfrm>
            <a:off x="4959574" y="1507357"/>
            <a:ext cx="720054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4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開封府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sp>
        <p:nvSpPr>
          <p:cNvPr id="114" name="TextBox 13"/>
          <p:cNvSpPr txBox="1"/>
          <p:nvPr/>
        </p:nvSpPr>
        <p:spPr>
          <a:xfrm>
            <a:off x="3519556" y="4819299"/>
            <a:ext cx="935943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4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江陵府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sp>
        <p:nvSpPr>
          <p:cNvPr id="115" name="Oval 14"/>
          <p:cNvSpPr/>
          <p:nvPr/>
        </p:nvSpPr>
        <p:spPr>
          <a:xfrm>
            <a:off x="4167645" y="4891550"/>
            <a:ext cx="144009" cy="14400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16" name="Oval 16"/>
          <p:cNvSpPr/>
          <p:nvPr/>
        </p:nvSpPr>
        <p:spPr>
          <a:xfrm>
            <a:off x="4887686" y="1939412"/>
            <a:ext cx="144009" cy="14400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17" name="TextBox 18"/>
          <p:cNvSpPr txBox="1"/>
          <p:nvPr/>
        </p:nvSpPr>
        <p:spPr>
          <a:xfrm>
            <a:off x="4959574" y="1867351"/>
            <a:ext cx="720054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4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朱仙鎮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sp>
        <p:nvSpPr>
          <p:cNvPr id="118" name="TextBox 19"/>
          <p:cNvSpPr txBox="1"/>
          <p:nvPr/>
        </p:nvSpPr>
        <p:spPr>
          <a:xfrm>
            <a:off x="5103574" y="2371341"/>
            <a:ext cx="647667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4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郾城</a:t>
            </a:r>
            <a:endParaRPr lang="zh-HK" sz="1200">
              <a:effectLst/>
              <a:latin typeface="Times New Roman"/>
              <a:ea typeface="新細明體"/>
            </a:endParaRPr>
          </a:p>
        </p:txBody>
      </p: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7686" y="2371434"/>
            <a:ext cx="276974" cy="36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" name="TextBox 26"/>
          <p:cNvSpPr txBox="1"/>
          <p:nvPr/>
        </p:nvSpPr>
        <p:spPr>
          <a:xfrm rot="17299257">
            <a:off x="3725217" y="3422493"/>
            <a:ext cx="1548665" cy="548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岳飛進軍路線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1" name="Straight Arrow Connector 23"/>
          <p:cNvCxnSpPr/>
          <p:nvPr/>
        </p:nvCxnSpPr>
        <p:spPr>
          <a:xfrm flipV="1">
            <a:off x="4311651" y="2731449"/>
            <a:ext cx="648039" cy="2088098"/>
          </a:xfrm>
          <a:prstGeom prst="straightConnector1">
            <a:avLst/>
          </a:prstGeom>
          <a:ln w="762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438997" y="1787236"/>
            <a:ext cx="8282050" cy="429282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altLang="en-US" dirty="0">
                <a:solidFill>
                  <a:srgbClr val="000000"/>
                </a:solidFill>
                <a:latin typeface="Times New Roman"/>
                <a:cs typeface="Times New Roman"/>
              </a:rPr>
              <a:t>：與宋朝相比，就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你</a:t>
            </a:r>
            <a:r>
              <a:rPr lang="zh-HK" altLang="en-US" dirty="0">
                <a:solidFill>
                  <a:srgbClr val="000000"/>
                </a:solidFill>
                <a:latin typeface="Times New Roman"/>
                <a:cs typeface="Times New Roman"/>
              </a:rPr>
              <a:t>觀察畫中是金國騎兵</a:t>
            </a:r>
            <a:r>
              <a:rPr lang="zh-HK" alt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zh-TW" alt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它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的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武裝如何？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1713" y="2649382"/>
            <a:ext cx="4221960" cy="280931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如南宋騎兵一樣，金國騎兵也是全副武裝，無論人和馬均披甲。坊間的傳說中金兀术的三千近衛親騎兵披白色重甲，或因此而來。因其重裝護甲，這支金兀术的近衛親兵在當時有「鐵浮屠」的美稱，「浮屠」者，佛塔也，比喻這支部隊像鐵鑄佛塔一樣緊固無比。這也表明這個時代的護甲是以鐵打造的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6" name="圖片 5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251" y="2649381"/>
            <a:ext cx="3105204" cy="28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244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522667" y="1093784"/>
            <a:ext cx="2088319" cy="369332"/>
          </a:xfrm>
          <a:prstGeom prst="rect">
            <a:avLst/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拐子馬的歷史真相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522667" y="1507738"/>
            <a:ext cx="8082928" cy="5350261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：民間一直流傳金人騎兵之強，乃因其使用「拐子馬」的戰陣。言「拐子馬」，就像我們兒童那種「二人三足」遊戲，將三匹重甲戰馬，以繩索連結在一起，號稱「鐵浮屠」，衝鋒陷陣，堅不可摧。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據常識推斷，你認為將三匹戰馬綁在一起可行嗎？為什麼？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12783" y="2847341"/>
            <a:ext cx="7868480" cy="3928514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有說郾城一役，岳飛命步兵配備長刀，專砍馬足，只要其中一馬的足部被砍，三馬便自然自亂陣腳，岳飛亦因此大破金兵云云。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考這個說法，最先來自岳飛孫岳珂（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1183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年生）所著的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鄂王行實編年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，元朝官修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宋史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•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岳飛傳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沿用此說法，自此流傳。一直以來，很多人已經對岳珂的說法提出質疑，自稱金人後裔而又愛好騎馬的乾隆皇帝便是其中之一。他憑藉個人的策騎經驗，提出馬力各有參差，勇怯不一，因此將三馬聯在一起作騎兵陣，是不大可能的事情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歷史學者鄧廣銘的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岳飛傳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，認同乾隆皇帝的說法，進一步指出岳珂出生的時候，岳飛已經去世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年，他寫自己爺爺的事蹟，很多是基於臆測。由於臆測，於是將「拐子馬」和「鐵浮屠」混為一談。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他指出，金人的確是用「拐子馬」。查實「拐子馬」是北方方言，泛指「左右翼騎兵」。由於岳珂的年代，南宋已經扎根南方，北方的那一套方言已經喪失，他看到古籍，見「拐子馬」，不明所以，便憑空想像，於是原本左右翼騎兵便變成了「二人三足」戰陣。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65817" y="1208241"/>
            <a:ext cx="2775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IV.	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宋戰的騎兵戰陣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465816" y="1775770"/>
            <a:ext cx="2598095" cy="499120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考宋朝的戰陣，必須參考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唐太宗李衛公問對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，傳聞是唐太宗時名將李靖所著，但由於唐代史書沒有記載此書，一個說法是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唐太宗李衛公問對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乃宋朝的人託名李靖而著。這個說法相當合理，因為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唐太宗李衛公問對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所記載的，正正就是「拐子馬」的真實形式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左右翼騎兵。大軍的左右翼，是古代安置騎兵的最佳位置，因此當時無論宋金兩軍都是用此陣式。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3201412" y="1081437"/>
            <a:ext cx="5837266" cy="4027836"/>
            <a:chOff x="228616" y="-1"/>
            <a:chExt cx="6521258" cy="507360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16" y="-1"/>
              <a:ext cx="5832648" cy="4459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Oval 6"/>
            <p:cNvSpPr/>
            <p:nvPr/>
          </p:nvSpPr>
          <p:spPr>
            <a:xfrm>
              <a:off x="4178317" y="3405968"/>
              <a:ext cx="864096" cy="93610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3789030" y="4392488"/>
              <a:ext cx="1440179" cy="6811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每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3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個戰鋒隊形成一個大隊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4" name="TextBox 8"/>
            <p:cNvSpPr txBox="1"/>
            <p:nvPr/>
          </p:nvSpPr>
          <p:spPr>
            <a:xfrm>
              <a:off x="5552899" y="1382223"/>
              <a:ext cx="1196975" cy="7988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戰鋒隊（包含了弓手和弩手）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 rot="2311303">
              <a:off x="5281269" y="4498246"/>
              <a:ext cx="11518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大隊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6" name="TextBox 11"/>
            <p:cNvSpPr txBox="1"/>
            <p:nvPr/>
          </p:nvSpPr>
          <p:spPr>
            <a:xfrm>
              <a:off x="1988840" y="-1"/>
              <a:ext cx="108013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中軍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cxnSp>
          <p:nvCxnSpPr>
            <p:cNvPr id="27" name="Straight Arrow Connector 13"/>
            <p:cNvCxnSpPr/>
            <p:nvPr/>
          </p:nvCxnSpPr>
          <p:spPr>
            <a:xfrm flipH="1">
              <a:off x="2146755" y="504056"/>
              <a:ext cx="202126" cy="594413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4"/>
            <p:cNvSpPr txBox="1"/>
            <p:nvPr/>
          </p:nvSpPr>
          <p:spPr>
            <a:xfrm rot="2048787">
              <a:off x="5365078" y="2512568"/>
              <a:ext cx="119697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奇兵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9" name="TextBox 15"/>
            <p:cNvSpPr txBox="1"/>
            <p:nvPr/>
          </p:nvSpPr>
          <p:spPr>
            <a:xfrm rot="2115564">
              <a:off x="5522538" y="3588854"/>
              <a:ext cx="792481" cy="5486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+mj-ea"/>
                  <a:ea typeface="+mj-ea"/>
                  <a:cs typeface="Times New Roman"/>
                </a:rPr>
                <a:t>騎兵</a:t>
              </a:r>
              <a:endParaRPr lang="zh-HK" dirty="0">
                <a:effectLst/>
                <a:latin typeface="+mj-ea"/>
                <a:ea typeface="+mj-ea"/>
              </a:endParaRPr>
            </a:p>
          </p:txBody>
        </p:sp>
        <p:sp>
          <p:nvSpPr>
            <p:cNvPr id="30" name="Rectangle 17"/>
            <p:cNvSpPr/>
            <p:nvPr/>
          </p:nvSpPr>
          <p:spPr>
            <a:xfrm>
              <a:off x="458726" y="3401212"/>
              <a:ext cx="2751484" cy="69569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仿繪自《戰略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•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戰術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•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兵器事典》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, vol. 7, 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頁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54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32" name="TextBox 16"/>
          <p:cNvSpPr txBox="1"/>
          <p:nvPr/>
        </p:nvSpPr>
        <p:spPr>
          <a:xfrm>
            <a:off x="3285565" y="5269123"/>
            <a:ext cx="5493056" cy="1306511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戰陣的特色是讓「大隊」和「奇兵」輪流與敵軍作戰，讓他們作出犧牲的同時，消耗敵軍。一輪消耗戰之後，便出「左右翼騎兵」進行衝鋒突擊。至於「中軍」，屬將帥近衛精銳，若非必要，儘量保存實力。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17" name="Straight Arrow Connector 13"/>
          <p:cNvCxnSpPr/>
          <p:nvPr/>
        </p:nvCxnSpPr>
        <p:spPr>
          <a:xfrm flipH="1">
            <a:off x="7245927" y="2622822"/>
            <a:ext cx="362692" cy="116254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92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511" y="1418339"/>
            <a:ext cx="2593398" cy="5078313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作戰模式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在敵兵到達距離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150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步，弩手放箭。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距離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步，弓手放箭。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-20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步，停止射擊，改持刀劍或斧頭，跟在本隊後排作戰。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敵兵到達，戰鋒隊和大隊與敵兵接戰，當展露疲態時，即退至駐隊後排稍事休息，而奇兵和騎兵則挺前接戰，駐隊的弓兵支援。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奇兵和騎兵體力透支時，則與大隊再換位置。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972363" y="1537527"/>
            <a:ext cx="5837266" cy="4027836"/>
            <a:chOff x="228616" y="-1"/>
            <a:chExt cx="6521258" cy="507360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16" y="-1"/>
              <a:ext cx="5832648" cy="4459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Oval 6"/>
            <p:cNvSpPr/>
            <p:nvPr/>
          </p:nvSpPr>
          <p:spPr>
            <a:xfrm>
              <a:off x="4178317" y="3405968"/>
              <a:ext cx="864096" cy="93610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3789030" y="4392488"/>
              <a:ext cx="1440179" cy="6811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每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3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個戰鋒隊形成一個大隊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5552899" y="1382223"/>
              <a:ext cx="1196975" cy="7988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戰鋒隊（包含了弓手和弩手）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 rot="2311303">
              <a:off x="5281269" y="4498246"/>
              <a:ext cx="11518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大隊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88840" y="-1"/>
              <a:ext cx="108013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中軍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cxnSp>
          <p:nvCxnSpPr>
            <p:cNvPr id="13" name="Straight Arrow Connector 13"/>
            <p:cNvCxnSpPr/>
            <p:nvPr/>
          </p:nvCxnSpPr>
          <p:spPr>
            <a:xfrm flipH="1">
              <a:off x="2146755" y="504056"/>
              <a:ext cx="202126" cy="594413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4"/>
            <p:cNvSpPr txBox="1"/>
            <p:nvPr/>
          </p:nvSpPr>
          <p:spPr>
            <a:xfrm rot="2048787">
              <a:off x="5365078" y="2512568"/>
              <a:ext cx="119697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奇兵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2115564">
              <a:off x="5522538" y="3588854"/>
              <a:ext cx="792481" cy="5486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+mj-ea"/>
                  <a:ea typeface="+mj-ea"/>
                  <a:cs typeface="Times New Roman"/>
                </a:rPr>
                <a:t>騎兵</a:t>
              </a:r>
              <a:endParaRPr lang="zh-HK" dirty="0">
                <a:effectLst/>
                <a:latin typeface="+mj-ea"/>
                <a:ea typeface="+mj-ea"/>
              </a:endParaRPr>
            </a:p>
          </p:txBody>
        </p:sp>
        <p:sp>
          <p:nvSpPr>
            <p:cNvPr id="16" name="Rectangle 17"/>
            <p:cNvSpPr/>
            <p:nvPr/>
          </p:nvSpPr>
          <p:spPr>
            <a:xfrm>
              <a:off x="458726" y="3401212"/>
              <a:ext cx="2751484" cy="69569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仿繪自《戰略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•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戰術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•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兵器事典》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, vol. 7, 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頁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54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cxnSp>
        <p:nvCxnSpPr>
          <p:cNvPr id="17" name="Straight Arrow Connector 13"/>
          <p:cNvCxnSpPr>
            <a:endCxn id="8" idx="0"/>
          </p:cNvCxnSpPr>
          <p:nvPr/>
        </p:nvCxnSpPr>
        <p:spPr>
          <a:xfrm flipH="1">
            <a:off x="6894526" y="3071628"/>
            <a:ext cx="477195" cy="1169830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89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8309" y="1252644"/>
            <a:ext cx="55241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V</a:t>
            </a:r>
            <a:r>
              <a:rPr lang="en-US" altLang="zh-TW" sz="2400" b="1" dirty="0" smtClean="0">
                <a:solidFill>
                  <a:srgbClr val="E36C0A"/>
                </a:solidFill>
                <a:latin typeface="BiauKai"/>
                <a:cs typeface="Times New Roman"/>
              </a:rPr>
              <a:t>.</a:t>
            </a:r>
            <a:r>
              <a:rPr lang="zh-TW" altLang="en-US" sz="2400" b="1" dirty="0" smtClean="0">
                <a:solidFill>
                  <a:srgbClr val="E36C0A"/>
                </a:solidFill>
                <a:latin typeface="BiauKai"/>
                <a:cs typeface="Times New Roman"/>
              </a:rPr>
              <a:t> </a:t>
            </a:r>
            <a:r>
              <a:rPr lang="zh-TW" altLang="zh-TW" sz="2400" b="1" dirty="0" smtClean="0">
                <a:solidFill>
                  <a:srgbClr val="E36C0A"/>
                </a:solidFill>
                <a:ea typeface="BiauKai"/>
                <a:cs typeface="Times New Roman"/>
              </a:rPr>
              <a:t>金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兵的戰陣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「鐵浮屠</a:t>
            </a:r>
            <a:r>
              <a:rPr lang="zh-CN" altLang="zh-TW" sz="2400" b="1" dirty="0" smtClean="0">
                <a:solidFill>
                  <a:srgbClr val="E36C0A"/>
                </a:solidFill>
                <a:ea typeface="BiauKai"/>
                <a:cs typeface="Times New Roman"/>
              </a:rPr>
              <a:t>」</a:t>
            </a:r>
            <a:endParaRPr lang="en-US" altLang="zh-CN" sz="2400" b="1" dirty="0" smtClean="0">
              <a:solidFill>
                <a:srgbClr val="E36C0A"/>
              </a:solidFill>
              <a:ea typeface="BiauKa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CN" sz="2400" b="1" dirty="0">
                <a:solidFill>
                  <a:srgbClr val="E36C0A"/>
                </a:solidFill>
                <a:ea typeface="BiauKai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E36C0A"/>
                </a:solidFill>
                <a:ea typeface="BiauKai"/>
                <a:cs typeface="Times New Roman"/>
              </a:rPr>
              <a:t>    </a:t>
            </a:r>
            <a:r>
              <a:rPr lang="zh-CN" altLang="zh-TW" sz="2400" b="1" dirty="0" smtClean="0">
                <a:solidFill>
                  <a:srgbClr val="E36C0A"/>
                </a:solidFill>
                <a:ea typeface="BiauKai"/>
                <a:cs typeface="Times New Roman"/>
              </a:rPr>
              <a:t>和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「拐子馬」</a:t>
            </a:r>
            <a:endParaRPr lang="zh-HK" altLang="zh-TW" sz="2400" kern="100" dirty="0">
              <a:cs typeface="Times New Roman"/>
            </a:endParaRPr>
          </a:p>
          <a:p>
            <a:endParaRPr kumimoji="1" lang="zh-TW" alt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865" y="897091"/>
            <a:ext cx="4459276" cy="279469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4075" y="3059176"/>
            <a:ext cx="4780339" cy="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25"/>
          <p:cNvSpPr txBox="1"/>
          <p:nvPr/>
        </p:nvSpPr>
        <p:spPr>
          <a:xfrm>
            <a:off x="550333" y="2348918"/>
            <a:ext cx="2738761" cy="1827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金兵以騎兵為主，但如宋軍一樣，必須在前面安置大量的步兵，作為前鋒，衝冒矢石。這些步兵，多強拉河北漢人為之，稱為「簽軍」。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8892" y="4542577"/>
            <a:ext cx="2181445" cy="209140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8"/>
          <p:cNvSpPr txBox="1"/>
          <p:nvPr/>
        </p:nvSpPr>
        <p:spPr>
          <a:xfrm>
            <a:off x="683546" y="4723252"/>
            <a:ext cx="1856320" cy="12533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重裝甲的禁衛軍，在中軍位置保護主帥，形成「鐵浮屠」。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3268" y="3978038"/>
            <a:ext cx="1833981" cy="2281613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46"/>
          <p:cNvSpPr txBox="1"/>
          <p:nvPr/>
        </p:nvSpPr>
        <p:spPr>
          <a:xfrm>
            <a:off x="5212919" y="4867956"/>
            <a:ext cx="1634187" cy="1300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輕騎兵，被安置在中軍的左右，形成「拐子馬」。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16" name="Straight Arrow Connector 29"/>
          <p:cNvCxnSpPr/>
          <p:nvPr/>
        </p:nvCxnSpPr>
        <p:spPr>
          <a:xfrm>
            <a:off x="3280623" y="3520964"/>
            <a:ext cx="1062139" cy="0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9"/>
          <p:cNvCxnSpPr/>
          <p:nvPr/>
        </p:nvCxnSpPr>
        <p:spPr>
          <a:xfrm rot="5400000" flipH="1" flipV="1">
            <a:off x="4286027" y="2514282"/>
            <a:ext cx="2197568" cy="1859022"/>
          </a:xfrm>
          <a:prstGeom prst="bentConnector3">
            <a:avLst>
              <a:gd name="adj1" fmla="val 24541"/>
            </a:avLst>
          </a:prstGeom>
          <a:ln w="28575" cmpd="sng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48"/>
          <p:cNvCxnSpPr/>
          <p:nvPr/>
        </p:nvCxnSpPr>
        <p:spPr>
          <a:xfrm>
            <a:off x="5439809" y="1871391"/>
            <a:ext cx="2210692" cy="2106647"/>
          </a:xfrm>
          <a:prstGeom prst="bentConnector2">
            <a:avLst/>
          </a:prstGeom>
          <a:ln w="28575" cmpd="sng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1"/>
          <p:cNvCxnSpPr/>
          <p:nvPr/>
        </p:nvCxnSpPr>
        <p:spPr>
          <a:xfrm flipV="1">
            <a:off x="7997212" y="2535234"/>
            <a:ext cx="0" cy="1441390"/>
          </a:xfrm>
          <a:prstGeom prst="line">
            <a:avLst/>
          </a:prstGeom>
          <a:ln w="28575" cmpd="sng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44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0614" y="1284668"/>
            <a:ext cx="5570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VI.	</a:t>
            </a:r>
            <a:r>
              <a:rPr lang="zh-HK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岳雲如何戰勝金兵：郾城之役的真相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1003330" y="2020129"/>
            <a:ext cx="7220386" cy="364565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1140</a:t>
            </a: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年郾城之役的過程史載不詳，現存的資料，均應是源自岳家軍的戰報。首先，那並非一場龐大的戰爭，金兵總數只得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15,000</a:t>
            </a: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人；其次，宋兵懷疑金兀术在其中，但卻沒有確切證據顯示金兀术處身在這麼一場小戰事裏面。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在郾城之役中，岳家軍的確戰勝了。但戰勝的關鍵不是岳珂所謂的以麻札刀砍馬足，而是岳雲所率領近衛精銳騎兵「背嵬軍」，擊退了金國的騎兵。也許，出戰之前，元帥岳飛已是勝券在握，那是給兒子一個建立軍功的好機會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在郾城大捷之後，岳家軍進一步攻打朱仙鎮，這時已離舊都開封不遠矣。誰想到突然收到朝廷發來的十二道金牌，命令立即退兵。岳飛回南宋首都臨安後，先是被解除了兵權。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1142</a:t>
            </a: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，朝廷更以「莫須有」罪名，迫令岳飛自盡，同時誅殺岳雲。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90420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441804" y="1270713"/>
            <a:ext cx="2985135" cy="461665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36C0A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附錄：達文西的強弩</a:t>
            </a:r>
            <a:endParaRPr kumimoji="0" lang="zh-HK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5" name="Picture 2" descr="Leonardo sel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9070" y="1899033"/>
            <a:ext cx="1575197" cy="2470195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3"/>
          <p:cNvSpPr txBox="1"/>
          <p:nvPr/>
        </p:nvSpPr>
        <p:spPr>
          <a:xfrm>
            <a:off x="485119" y="4478371"/>
            <a:ext cx="3893166" cy="231524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達文西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(Leonardo da Vinci)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1452-1519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，意大利文藝復興時期著名畫家。最廣為人知的作品是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蒙娜麗莎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和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最後晚餐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。但達文西也是一個軍事工程師，為君主武器設計新式武器。他一生中設計過許多新奇古怪的機械，包括飛行器，坦克等等，其中也有機械巨弩。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8" name="Picture 4" descr="https://upload.wikimedia.org/wikipedia/commons/2/2f/Vinci%2C_Leonardo_da_-_Crossbow_sketch_-_15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6337" y="1270713"/>
            <a:ext cx="4717006" cy="346989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5"/>
          <p:cNvSpPr txBox="1"/>
          <p:nvPr/>
        </p:nvSpPr>
        <p:spPr>
          <a:xfrm>
            <a:off x="6805835" y="4928352"/>
            <a:ext cx="2037508" cy="36933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達文西的強弩草圖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23582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15" y="1305440"/>
            <a:ext cx="7314397" cy="417595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2"/>
          <p:cNvSpPr txBox="1"/>
          <p:nvPr/>
        </p:nvSpPr>
        <p:spPr>
          <a:xfrm>
            <a:off x="512703" y="1208241"/>
            <a:ext cx="3279509" cy="9474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意大利有博物館（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Roma – Palazzo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della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Cancelleria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）將達文西的巨弩草圖造為實物：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18" name="Elbow Connector 8"/>
          <p:cNvCxnSpPr/>
          <p:nvPr/>
        </p:nvCxnSpPr>
        <p:spPr>
          <a:xfrm rot="5400000">
            <a:off x="4824620" y="4546205"/>
            <a:ext cx="1577237" cy="617927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"/>
          <p:cNvSpPr txBox="1"/>
          <p:nvPr/>
        </p:nvSpPr>
        <p:spPr>
          <a:xfrm>
            <a:off x="770315" y="5643785"/>
            <a:ext cx="7355844" cy="1043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HK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問題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：機械弩的設計重點，是轉動左右兩個輪子，將弓拉後，你能利用本頁這幾張圖片進行操作說明嗎？（提示：這兩個輪子如何活動最上層的一個大木齒輪和在它前面的螺旋鐵枝？）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52850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1392555" y="1917700"/>
            <a:ext cx="6358891" cy="3022600"/>
            <a:chOff x="-83178" y="25017"/>
            <a:chExt cx="6941178" cy="2971581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83178" y="25017"/>
              <a:ext cx="3456383" cy="2278945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1008" y="25017"/>
              <a:ext cx="3356992" cy="2284691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21"/>
            <p:cNvSpPr txBox="1"/>
            <p:nvPr/>
          </p:nvSpPr>
          <p:spPr>
            <a:xfrm>
              <a:off x="0" y="2447958"/>
              <a:ext cx="6858000" cy="5486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300" b="1" kern="120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問題</a:t>
              </a:r>
              <a:r>
                <a:rPr lang="en-US" sz="1300" b="1" kern="120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2</a:t>
              </a:r>
              <a:r>
                <a:rPr lang="zh-HK" sz="1300" kern="120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：就機械弩的發明為例，南宋的科技水平實不比歐洲落後，此言當否？試提出你的意見。（提示：比較南宋的年份與達文西的年代）</a:t>
              </a:r>
              <a:endParaRPr lang="zh-HK" sz="120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9" name="Oval 22"/>
          <p:cNvSpPr/>
          <p:nvPr/>
        </p:nvSpPr>
        <p:spPr>
          <a:xfrm>
            <a:off x="3526155" y="2258475"/>
            <a:ext cx="725641" cy="805687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0" name="Oval 23"/>
          <p:cNvSpPr/>
          <p:nvPr/>
        </p:nvSpPr>
        <p:spPr>
          <a:xfrm>
            <a:off x="5863480" y="2624697"/>
            <a:ext cx="923543" cy="878932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43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423424" y="1295681"/>
            <a:ext cx="3386358" cy="3693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「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達文西的巨弩</a:t>
            </a:r>
            <a:r>
              <a:rPr kumimoji="0" lang="zh-HK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」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問題參考答案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969178" y="2232829"/>
            <a:ext cx="3429000" cy="2554605"/>
            <a:chOff x="0" y="0"/>
            <a:chExt cx="3567112" cy="265747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67112" cy="2657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7"/>
            <p:cNvSpPr txBox="1"/>
            <p:nvPr/>
          </p:nvSpPr>
          <p:spPr>
            <a:xfrm>
              <a:off x="0" y="0"/>
              <a:ext cx="1727835" cy="4258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宋朝的絞車</a:t>
              </a:r>
              <a:endParaRPr lang="en-US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1927401" y="114299"/>
              <a:ext cx="623650" cy="4396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牙</a:t>
              </a:r>
              <a:endParaRPr lang="en-US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cxnSp>
          <p:nvCxnSpPr>
            <p:cNvPr id="17" name="Straight Arrow Connector 11"/>
            <p:cNvCxnSpPr/>
            <p:nvPr/>
          </p:nvCxnSpPr>
          <p:spPr>
            <a:xfrm>
              <a:off x="2107592" y="553998"/>
              <a:ext cx="0" cy="31213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8"/>
          <p:cNvSpPr txBox="1"/>
          <p:nvPr/>
        </p:nvSpPr>
        <p:spPr>
          <a:xfrm>
            <a:off x="4606054" y="2225209"/>
            <a:ext cx="3590747" cy="2562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要製造巨弩，除了選取堅硬的木材，製造大型的弓床，最關鍵的，是想辦法將弦線盡量拉後。宋朝的「絞車」，是利用人力，轉動弓床兩旁的木輪子，把弦線後拉，扣在「牙」（掛弦的鈎），發射時，把「牙」縮下，箭矢便自然疾射而出。</a:t>
            </a:r>
            <a:endParaRPr lang="en-US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929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8" name="TextBox 3"/>
          <p:cNvSpPr txBox="1"/>
          <p:nvPr/>
        </p:nvSpPr>
        <p:spPr>
          <a:xfrm>
            <a:off x="447634" y="1375441"/>
            <a:ext cx="3291226" cy="348221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戰爭的基本資料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時間：紹興十年（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1140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）八月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戰場：河南中南部郾城縣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地理：黃河南岸，平原戰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雙方：金（統帥元顏宗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弼</a:t>
            </a:r>
            <a:endParaRPr kumimoji="0" lang="en-US" altLang="zh-HK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               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（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金兀术））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vs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南宋</a:t>
            </a:r>
            <a:endParaRPr kumimoji="0" lang="en-US" altLang="zh-HK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 </a:t>
            </a:r>
            <a:r>
              <a:rPr lang="zh-TW" altLang="en-US" dirty="0" smtClean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               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（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統帥岳雲）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金兵騎兵總數：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15000        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元顏兀术精銳：鐵浮屠（騎）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岳雲精銳：背嵬兵（騎）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戰果：宋勝，金兵退守開封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60" name="TextBox 3"/>
          <p:cNvSpPr txBox="1"/>
          <p:nvPr/>
        </p:nvSpPr>
        <p:spPr>
          <a:xfrm>
            <a:off x="4237444" y="3647182"/>
            <a:ext cx="2156806" cy="369332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引子：宋代的兵書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61" name="圖片 6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3727" y="924064"/>
            <a:ext cx="182308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3" name="TextBox 2"/>
          <p:cNvSpPr txBox="1"/>
          <p:nvPr/>
        </p:nvSpPr>
        <p:spPr>
          <a:xfrm>
            <a:off x="3943122" y="4120573"/>
            <a:ext cx="4620882" cy="252530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面對不斷的戰爭危機，宋朝對國防和武器非常講究。仁宗慶曆四年（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1044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），在朝廷的命令下，大臣曾公亮和丁度編輯了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武經總要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，作為當代國防的參考文件。雖然隨著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1126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年金朝佔領首都開封，原稿失去。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1231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年，南宋人藉由一些副本進行了復原。因此，我們現時看到的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武經總要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，應是代表了兩宋的武器發展。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07414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681866" y="1012409"/>
            <a:ext cx="5486400" cy="3657600"/>
            <a:chOff x="0" y="0"/>
            <a:chExt cx="5904656" cy="393643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904656" cy="3936438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13"/>
            <p:cNvSpPr txBox="1"/>
            <p:nvPr/>
          </p:nvSpPr>
          <p:spPr>
            <a:xfrm>
              <a:off x="4619770" y="2551313"/>
              <a:ext cx="504190" cy="7772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b="1" kern="1200">
                  <a:solidFill>
                    <a:srgbClr val="FFFFFF"/>
                  </a:solidFill>
                  <a:effectLst/>
                  <a:latin typeface="Times New Roman"/>
                  <a:ea typeface="新細明體"/>
                  <a:cs typeface="Times New Roman"/>
                </a:rPr>
                <a:t>A</a:t>
              </a:r>
              <a:endParaRPr lang="en-US" sz="120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4700772" y="887707"/>
              <a:ext cx="504190" cy="7772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b="1" kern="1200">
                  <a:solidFill>
                    <a:srgbClr val="FFFFFF"/>
                  </a:solidFill>
                  <a:effectLst/>
                  <a:latin typeface="Times New Roman"/>
                  <a:ea typeface="新細明體"/>
                  <a:cs typeface="Times New Roman"/>
                </a:rPr>
                <a:t>B</a:t>
              </a:r>
              <a:endParaRPr lang="en-US" sz="120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2893920" y="964649"/>
              <a:ext cx="504190" cy="7772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b="1" kern="1200">
                  <a:solidFill>
                    <a:srgbClr val="FFFFFF"/>
                  </a:solidFill>
                  <a:effectLst/>
                  <a:latin typeface="Times New Roman"/>
                  <a:ea typeface="新細明體"/>
                  <a:cs typeface="Times New Roman"/>
                </a:rPr>
                <a:t>C</a:t>
              </a:r>
              <a:endParaRPr lang="en-US" sz="120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423582" y="4826622"/>
            <a:ext cx="8297984" cy="181110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達文西的設計，原理與宋朝的絞車一致，就在這個方面，南宋的科技水平實不比歐洲落後。不過，達文西的巨弩，在設計上還是稍勝一籌。達文西的巨弩，與宋朝絞車一樣，在弓床兩旁有木輪子（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A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），但在弓床的上部，還多了一個木輪子（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B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）。在操作時，兵士把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A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轉動，便可把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B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也轉動其來，由於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B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是緊扣著連接弦線的木塊（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C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），轉動的時候，便可以輕易地把木塊連弦線後拉。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故此，與宋朝絞車比較，達文西巨弩由於多一組的輪子，轉動弦線便相對輕鬆。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184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3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91" y="1172717"/>
            <a:ext cx="3728720" cy="278828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/>
          <p:cNvSpPr/>
          <p:nvPr/>
        </p:nvSpPr>
        <p:spPr>
          <a:xfrm>
            <a:off x="1234528" y="1642433"/>
            <a:ext cx="2163445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55" name="TextBox 6"/>
          <p:cNvSpPr txBox="1"/>
          <p:nvPr/>
        </p:nvSpPr>
        <p:spPr>
          <a:xfrm>
            <a:off x="4466060" y="1210202"/>
            <a:ext cx="4370512" cy="26705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《武經總要》的許多軍事設計，都影響著後世的發展，例如它建議在四方城的城門前加建一座半圓形的「甕城」，便能將城門改進成雙重防衛網。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HK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：這種設計在防守上有什麼優點？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FF0000"/>
                </a:solidFill>
                <a:effectLst/>
                <a:latin typeface="新細明體"/>
                <a:ea typeface="新細明體"/>
                <a:cs typeface="Times New Roman"/>
              </a:rPr>
              <a:t> 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4567874" y="2764800"/>
            <a:ext cx="4069119" cy="955666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敵人攻入甕城，便如跌進甕缸中，進退不得，而守兵便可從四方八面的城樓上放箭殲敵。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891" y="4230074"/>
            <a:ext cx="2065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</a:t>
            </a:r>
            <a:r>
              <a:rPr lang="en-US" altLang="zh-TW" sz="2400" b="1" dirty="0" smtClean="0">
                <a:solidFill>
                  <a:srgbClr val="E36C0A"/>
                </a:solidFill>
                <a:latin typeface="BiauKai"/>
                <a:cs typeface="Times New Roman"/>
              </a:rPr>
              <a:t>. </a:t>
            </a:r>
            <a:r>
              <a:rPr lang="zh-CN" altLang="zh-TW" sz="2400" b="1" dirty="0" smtClean="0">
                <a:solidFill>
                  <a:srgbClr val="E36C0A"/>
                </a:solidFill>
                <a:ea typeface="BiauKai"/>
                <a:cs typeface="Times New Roman"/>
              </a:rPr>
              <a:t>南宋的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軍隊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59" name="TextBox 6"/>
          <p:cNvSpPr txBox="1"/>
          <p:nvPr/>
        </p:nvSpPr>
        <p:spPr>
          <a:xfrm>
            <a:off x="451890" y="4788700"/>
            <a:ext cx="2159095" cy="353135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</a:rPr>
              <a:t>A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</a:rPr>
              <a:t>.</a:t>
            </a:r>
            <a:r>
              <a:rPr kumimoji="0" lang="zh-TW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</a:rPr>
              <a:t> </a:t>
            </a:r>
            <a:r>
              <a:rPr kumimoji="0" lang="zh-HK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南宋輕</a:t>
            </a: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騎兵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60" name="圖片 5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60" y="4449152"/>
            <a:ext cx="2704339" cy="243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1" name="TextBox 5"/>
          <p:cNvSpPr txBox="1"/>
          <p:nvPr/>
        </p:nvSpPr>
        <p:spPr>
          <a:xfrm>
            <a:off x="929817" y="6427617"/>
            <a:ext cx="263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仿繪自《圖說中國武器集成》頁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57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3" name="TextBox 4"/>
          <p:cNvSpPr txBox="1"/>
          <p:nvPr/>
        </p:nvSpPr>
        <p:spPr>
          <a:xfrm>
            <a:off x="4466060" y="4119505"/>
            <a:ext cx="4272749" cy="2597898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到了宋朝，騎兵的發展已經到達相當成熟的階段。馬鐙的使用，讓騎兵可以用雙腿控制馬匹，並將身體升高至馬頭之上方，拉弓射箭。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歷來優良戰馬均產自北方，宋朝要發展騎兵並不容易。雖然如此，但面對遼金這兩個邊疆民族的相繼壓迫，朝廷還是非常重視發展騎兵的。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788373" y="5803475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75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6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508408" y="1235681"/>
            <a:ext cx="1750695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B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.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 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重甲</a:t>
            </a:r>
            <a:r>
              <a: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騎兵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320991" y="771455"/>
            <a:ext cx="5054601" cy="6032253"/>
            <a:chOff x="0" y="971600"/>
            <a:chExt cx="6857998" cy="8172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8720" y="971600"/>
              <a:ext cx="5402345" cy="817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650" y="1277888"/>
              <a:ext cx="1697348" cy="2555776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90092" y="6033749"/>
              <a:ext cx="1667906" cy="2592289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580112"/>
              <a:ext cx="1588213" cy="3113584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Box 6"/>
          <p:cNvSpPr txBox="1"/>
          <p:nvPr/>
        </p:nvSpPr>
        <p:spPr>
          <a:xfrm>
            <a:off x="508408" y="2249226"/>
            <a:ext cx="2564385" cy="3847773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披甲的宋朝騎兵。從</a:t>
            </a:r>
            <a:r>
              <a:rPr kumimoji="0" lang="en-US" altLang="zh-HK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武經總要</a:t>
            </a:r>
            <a:r>
              <a:rPr kumimoji="0" lang="en-US" altLang="zh-HK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知道，宋軍的護甲分鐵、皮、紙三種品質。兵書沒有說明原因，猜測可能是按照士兵的等級分派。紙甲雖薄，但只要上陣之前浸在水中，便可增加其柔軟度，有助卸去箭的穿透力。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考考你：請嘗試將不同的護甲配對在騎兵身上。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5879158" y="1449126"/>
            <a:ext cx="1820057" cy="1558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6480015" y="2249226"/>
            <a:ext cx="914400" cy="406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H="1" flipV="1">
            <a:off x="6099650" y="2812697"/>
            <a:ext cx="1599565" cy="1943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H="1" flipV="1">
            <a:off x="6203282" y="3779233"/>
            <a:ext cx="1066165" cy="15995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9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74" name="TextBox 2"/>
          <p:cNvSpPr txBox="1"/>
          <p:nvPr/>
        </p:nvSpPr>
        <p:spPr>
          <a:xfrm>
            <a:off x="448560" y="1926103"/>
            <a:ext cx="2890660" cy="3568178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良駒難求，為了保護戰馬，同時增強騎兵的攻擊能力，無論宋金兩國均發展馬的護甲。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宋朝將「鱗甲」推廣至戰馬上，發展成重騎兵。從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武經總要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的描述，一匹重裝甲的戰馬，需要六幅護甲。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考考你：請配對以下六幅護甲在馬身上的位置。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75" name="群組 74"/>
          <p:cNvGrpSpPr/>
          <p:nvPr/>
        </p:nvGrpSpPr>
        <p:grpSpPr>
          <a:xfrm>
            <a:off x="3528346" y="1092137"/>
            <a:ext cx="5233944" cy="5530258"/>
            <a:chOff x="0" y="0"/>
            <a:chExt cx="6592390" cy="6965505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6104" y="2880322"/>
              <a:ext cx="5184576" cy="4085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"/>
              <a:ext cx="1988840" cy="285192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498" y="0"/>
              <a:ext cx="1803713" cy="280831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2249" y="1"/>
              <a:ext cx="2016224" cy="284104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6" name="TextBox 29"/>
            <p:cNvSpPr txBox="1"/>
            <p:nvPr/>
          </p:nvSpPr>
          <p:spPr>
            <a:xfrm>
              <a:off x="4116400" y="6480403"/>
              <a:ext cx="2475990" cy="46518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HK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宋重騎兵意想圖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</p:grpSp>
      <p:cxnSp>
        <p:nvCxnSpPr>
          <p:cNvPr id="87" name="Elbow Connector 17"/>
          <p:cNvCxnSpPr/>
          <p:nvPr/>
        </p:nvCxnSpPr>
        <p:spPr>
          <a:xfrm>
            <a:off x="3928536" y="3207453"/>
            <a:ext cx="2629812" cy="2286828"/>
          </a:xfrm>
          <a:prstGeom prst="bentConnector3">
            <a:avLst>
              <a:gd name="adj1" fmla="val -759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7"/>
          <p:cNvCxnSpPr/>
          <p:nvPr/>
        </p:nvCxnSpPr>
        <p:spPr>
          <a:xfrm rot="16200000" flipH="1">
            <a:off x="3442570" y="3007359"/>
            <a:ext cx="2744194" cy="285849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13"/>
          <p:cNvCxnSpPr/>
          <p:nvPr/>
        </p:nvCxnSpPr>
        <p:spPr>
          <a:xfrm rot="5400000">
            <a:off x="3928513" y="2978774"/>
            <a:ext cx="2915706" cy="400189"/>
          </a:xfrm>
          <a:prstGeom prst="bentConnector3">
            <a:avLst>
              <a:gd name="adj1" fmla="val 202"/>
            </a:avLst>
          </a:prstGeom>
          <a:ln w="28575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20"/>
          <p:cNvCxnSpPr/>
          <p:nvPr/>
        </p:nvCxnSpPr>
        <p:spPr>
          <a:xfrm rot="5400000">
            <a:off x="4700303" y="2149811"/>
            <a:ext cx="3258730" cy="2058114"/>
          </a:xfrm>
          <a:prstGeom prst="bentConnector3">
            <a:avLst>
              <a:gd name="adj1" fmla="val 61498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28"/>
          <p:cNvCxnSpPr/>
          <p:nvPr/>
        </p:nvCxnSpPr>
        <p:spPr>
          <a:xfrm>
            <a:off x="6558347" y="2978770"/>
            <a:ext cx="0" cy="2286828"/>
          </a:xfrm>
          <a:prstGeom prst="straightConnector1">
            <a:avLst/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23"/>
          <p:cNvCxnSpPr/>
          <p:nvPr/>
        </p:nvCxnSpPr>
        <p:spPr>
          <a:xfrm rot="5400000">
            <a:off x="5129082" y="3035957"/>
            <a:ext cx="2572682" cy="2115284"/>
          </a:xfrm>
          <a:prstGeom prst="bentConnector3">
            <a:avLst>
              <a:gd name="adj1" fmla="val 100976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02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37" name="TextBox 1"/>
          <p:cNvSpPr txBox="1"/>
          <p:nvPr/>
        </p:nvSpPr>
        <p:spPr>
          <a:xfrm>
            <a:off x="521017" y="1226800"/>
            <a:ext cx="1903095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.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 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重甲步兵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0962" y="2843762"/>
            <a:ext cx="2565565" cy="39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7" y="1411466"/>
            <a:ext cx="3969061" cy="538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矩形 41"/>
          <p:cNvSpPr/>
          <p:nvPr/>
        </p:nvSpPr>
        <p:spPr>
          <a:xfrm>
            <a:off x="1321345" y="5552560"/>
            <a:ext cx="448945" cy="758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2154554" y="5622933"/>
            <a:ext cx="407670" cy="758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5" name="TextBox 3"/>
          <p:cNvSpPr txBox="1"/>
          <p:nvPr/>
        </p:nvSpPr>
        <p:spPr>
          <a:xfrm>
            <a:off x="5489775" y="4820330"/>
            <a:ext cx="3474115" cy="1957411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考考你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：重甲步兵與重甲騎兵在披甲上有什麼不同？為什麼？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5621189" y="5626046"/>
            <a:ext cx="3211286" cy="1081781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宋朝的重甲步兵，值得注意的是，膝蓋以下也披甲，全身保護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621189" y="2392105"/>
            <a:ext cx="321088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zh-HK" dirty="0"/>
              <a:t>長盾牌在戰場上被廣泛利用，前線步兵將盾牌一字派列，形成防禦圍墻，不單抵擋弓箭，還可減輕敵方騎兵和步兵的直接衝擊。</a:t>
            </a:r>
            <a:endParaRPr lang="zh-HK" altLang="en-US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5246527" y="3366655"/>
            <a:ext cx="3746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9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441089" y="1212906"/>
            <a:ext cx="1903095" cy="472440"/>
          </a:xfrm>
          <a:prstGeom prst="rect">
            <a:avLst/>
          </a:prstGeom>
          <a:gradFill flip="none" rotWithShape="1">
            <a:gsLst>
              <a:gs pos="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18780000" scaled="0"/>
            <a:tileRect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D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.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 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輕步兵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/</a:t>
            </a:r>
            <a:r>
              <a: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弓兵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3524705" y="1901020"/>
            <a:ext cx="5367975" cy="4627991"/>
            <a:chOff x="0" y="0"/>
            <a:chExt cx="6712711" cy="588676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5679" y="936103"/>
              <a:ext cx="3717032" cy="46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037838" cy="5796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5"/>
            <p:cNvSpPr txBox="1"/>
            <p:nvPr/>
          </p:nvSpPr>
          <p:spPr>
            <a:xfrm>
              <a:off x="2995679" y="5468043"/>
              <a:ext cx="3336835" cy="418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仿繪自《圖說中國武器集成》頁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57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19" name="TextBox 4"/>
          <p:cNvSpPr txBox="1"/>
          <p:nvPr/>
        </p:nvSpPr>
        <p:spPr>
          <a:xfrm>
            <a:off x="436081" y="1978156"/>
            <a:ext cx="3391587" cy="4048801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古代的兵陣，不可能每個士兵均能披上昂貴的護甲。一般站在戰陣最前端的士兵，都是輕步兵為主。他們不披甲，配備弓箭和刀劍。兩軍對陣，敵軍進入射程範圍內，便放箭射擊；到敵軍趨近的時候，便拋下弓箭，改持刀劍埋身搏擊。這兵種在戰爭中是必須的，但死傷也最為慘重，所以一般是以非嫡系部隊擔任。宋金和戰中，雙方往往在戰場附近村莊強行徵集壯丁入伍，便是補充這方面的兵源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34340" y="1208241"/>
            <a:ext cx="1454785" cy="475615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.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 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弩兵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3503588" y="1270738"/>
            <a:ext cx="3562472" cy="2893599"/>
            <a:chOff x="0" y="0"/>
            <a:chExt cx="5025204" cy="3903539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386308" cy="323644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8"/>
            <p:cNvSpPr txBox="1"/>
            <p:nvPr/>
          </p:nvSpPr>
          <p:spPr>
            <a:xfrm>
              <a:off x="1421754" y="3477084"/>
              <a:ext cx="3603450" cy="4264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仿繪自《圖說中國武器集成》頁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62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22" name="TextBox 7"/>
          <p:cNvSpPr txBox="1"/>
          <p:nvPr/>
        </p:nvSpPr>
        <p:spPr>
          <a:xfrm>
            <a:off x="434340" y="1852681"/>
            <a:ext cx="2850678" cy="4048801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秦朝以來的弩兵，仍然是戰場上的遠距離殺手。弩的威力決定於弩的大小，弩愈大，射出的箭便愈遠，穿透力也愈大。問題是一人之力，能拉動的弩不可能太大，於是宋朝便利用螺旋槓桿原理，設計出大型的機械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</a:rPr>
              <a:t>——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三弓床弩，利用數十人之力，將三張大弓合併起來，成為戰場上的可怕武器，也是金兵重騎兵殺手。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4827" y="1529742"/>
            <a:ext cx="2449278" cy="281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群組 23"/>
          <p:cNvGrpSpPr/>
          <p:nvPr/>
        </p:nvGrpSpPr>
        <p:grpSpPr>
          <a:xfrm>
            <a:off x="3670479" y="4347537"/>
            <a:ext cx="3112362" cy="2354699"/>
            <a:chOff x="-510608" y="0"/>
            <a:chExt cx="6415264" cy="4267836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048" y="0"/>
              <a:ext cx="5472608" cy="40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Box 9"/>
            <p:cNvSpPr txBox="1"/>
            <p:nvPr/>
          </p:nvSpPr>
          <p:spPr>
            <a:xfrm>
              <a:off x="-510608" y="1001852"/>
              <a:ext cx="1306768" cy="181463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>
                  <a:solidFill>
                    <a:srgbClr val="000000"/>
                  </a:solidFill>
                  <a:effectLst/>
                  <a:latin typeface="Calibri"/>
                  <a:ea typeface="SimSun"/>
                  <a:cs typeface="Times New Roman"/>
                </a:rPr>
                <a:t>用來拉弓的絞車</a:t>
              </a:r>
              <a:endParaRPr lang="zh-HK" sz="12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7" name="TextBox 11"/>
            <p:cNvSpPr txBox="1"/>
            <p:nvPr/>
          </p:nvSpPr>
          <p:spPr>
            <a:xfrm>
              <a:off x="2262543" y="3440187"/>
              <a:ext cx="2838671" cy="8276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三弓床弩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6915085" y="4826507"/>
            <a:ext cx="1913567" cy="164404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想一想</a:t>
            </a:r>
            <a:r>
              <a:rPr kumimoji="0" lang="zh-HK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：請仔細觀察「三弓床弩」這件武器是如何運作的。你認為它的殺傷力如何？對付哪種敵人最有效？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8998" y="1208241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III.	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金兵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17" name="圖片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6" y="1759074"/>
            <a:ext cx="6479724" cy="428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70075" y="1759073"/>
            <a:ext cx="1455270" cy="428757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此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為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非常罕有金兵所留下的圖像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中興瑞應圖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，現存天津博物館，描繪靖康之難後，徽宗欽宗被金人擄走，高宗即位的故事。據說此畫中是金國騎兵</a:t>
            </a:r>
            <a:r>
              <a:rPr kumimoji="0" lang="zh-HK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1729</Words>
  <Application>Microsoft Macintosh PowerPoint</Application>
  <PresentationFormat>如螢幕大小 (4:3)</PresentationFormat>
  <Paragraphs>144</Paragraphs>
  <Slides>20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m</cp:lastModifiedBy>
  <cp:revision>118</cp:revision>
  <dcterms:created xsi:type="dcterms:W3CDTF">2017-02-07T17:12:51Z</dcterms:created>
  <dcterms:modified xsi:type="dcterms:W3CDTF">2017-05-18T08:18:08Z</dcterms:modified>
</cp:coreProperties>
</file>