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9" r:id="rId3"/>
    <p:sldId id="283" r:id="rId4"/>
    <p:sldId id="260" r:id="rId5"/>
    <p:sldId id="303" r:id="rId6"/>
    <p:sldId id="257" r:id="rId7"/>
    <p:sldId id="305" r:id="rId8"/>
    <p:sldId id="261" r:id="rId9"/>
    <p:sldId id="262" r:id="rId10"/>
    <p:sldId id="263" r:id="rId11"/>
    <p:sldId id="284" r:id="rId12"/>
    <p:sldId id="264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0" autoAdjust="0"/>
    <p:restoredTop sz="86391" autoAdjust="0"/>
  </p:normalViewPr>
  <p:slideViewPr>
    <p:cSldViewPr snapToGrid="0" snapToObjects="1">
      <p:cViewPr varScale="1">
        <p:scale>
          <a:sx n="96" d="100"/>
          <a:sy n="96" d="100"/>
        </p:scale>
        <p:origin x="207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46B55-62D9-0F41-BC47-304FAF785C52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990B-DB6A-C14B-A7FD-024B5123F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623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CEB3-CAC4-AA47-85D1-1DF3EB2F8EB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AEF7-A788-AF4F-9728-C9724F65077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57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7547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9517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097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08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395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82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28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91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54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7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02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0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54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FA-EB68-3B40-918A-FB3F6C7FF9A3}" type="datetimeFigureOut">
              <a:rPr kumimoji="1" lang="zh-TW" altLang="en-US" smtClean="0"/>
              <a:t>2020/5/3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3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package" Target="../embeddings/Microsoft_Word___.doc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package" Target="../embeddings/Microsoft_Word___1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package" Target="../embeddings/Microsoft_Word___2.docx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9" name="TextBox 3"/>
          <p:cNvSpPr txBox="1"/>
          <p:nvPr/>
        </p:nvSpPr>
        <p:spPr>
          <a:xfrm>
            <a:off x="461683" y="1306295"/>
            <a:ext cx="5638800" cy="646331"/>
          </a:xfrm>
          <a:prstGeom prst="rect">
            <a:avLst/>
          </a:prstGeom>
          <a:gradFill flip="none" rotWithShape="1">
            <a:gsLst>
              <a:gs pos="47000">
                <a:srgbClr val="4BACC6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虎門之戰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</a:rPr>
              <a:t>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rPr>
              <a:t>廣東海防的漏洞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1683" y="2268186"/>
            <a:ext cx="1146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romanUcPeriod"/>
            </a:pP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前言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13" name="Rectangle 3"/>
          <p:cNvSpPr/>
          <p:nvPr/>
        </p:nvSpPr>
        <p:spPr>
          <a:xfrm>
            <a:off x="461685" y="2742828"/>
            <a:ext cx="8249387" cy="2716224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清朝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自乾隆皇帝開始，歐美商人只限於廣州一口通商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。</a:t>
            </a:r>
            <a:r>
              <a:rPr lang="zh-CN" altLang="en-US" dirty="0">
                <a:solidFill>
                  <a:srgbClr val="000000"/>
                </a:solidFill>
                <a:latin typeface="Times New Roman"/>
                <a:ea typeface="新細明體"/>
              </a:rPr>
              <a:t>英國為打開中國巿場，扭轉貿易逆差問題，向中國走私鴉片，為中國社會帶來嚴重禍害。林則徐上書道光帝，力主嚴禁鴉片。道光帝有感鴉片問題嚴重，遂派林則徐到廣東禁煙。面對中國政府的禁煙政策，英國政府伺機發動鴉片戰爭</a:t>
            </a:r>
            <a:r>
              <a:rPr lang="zh-CN" altLang="en-US" dirty="0" smtClean="0">
                <a:solidFill>
                  <a:srgbClr val="000000"/>
                </a:solidFill>
                <a:latin typeface="Times New Roman"/>
                <a:ea typeface="新細明體"/>
              </a:rPr>
              <a:t>。</a:t>
            </a:r>
            <a:r>
              <a:rPr lang="zh-TW" altLang="en-US" dirty="0" smtClean="0">
                <a:solidFill>
                  <a:srgbClr val="000000"/>
                </a:solidFill>
                <a:latin typeface="Times New Roman"/>
                <a:ea typeface="新細明體"/>
              </a:rPr>
              <a:t>而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外國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船隻從珠江駛往廣州，須經過一系列的炮臺，其中防守得最為堅實的，莫如「虎門」那條狹窄的航道。航道兩旁滿佈炮臺，防守嚴密。清朝規定，所有外國武裝船艦不得超越虎門，否則將被炮擊。這成為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1840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年代初中英第一次鴉片戰爭的主要戰場，而戰果卻是清軍慘敗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。虎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門之戰，是鴉片戰爭最重要的一場戰役。戰爭的結果，使清朝閉關大門被打開，標誌著中國近代史的開始。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1684" y="5459052"/>
            <a:ext cx="3268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altLang="zh-TW" sz="2400" b="1" dirty="0" smtClean="0">
                <a:solidFill>
                  <a:srgbClr val="E36C0A"/>
                </a:solidFill>
                <a:ea typeface="BiauKai"/>
                <a:cs typeface="Times New Roman"/>
              </a:rPr>
              <a:t>II.</a:t>
            </a:r>
            <a:r>
              <a:rPr lang="zh-TW" altLang="en-US" sz="2400" b="1" dirty="0" smtClean="0">
                <a:solidFill>
                  <a:srgbClr val="E36C0A"/>
                </a:solidFill>
                <a:ea typeface="BiauKai"/>
                <a:cs typeface="Times New Roman"/>
              </a:rPr>
              <a:t> </a:t>
            </a:r>
            <a:r>
              <a:rPr lang="zh-TW" altLang="zh-TW" sz="2400" b="1" dirty="0" smtClean="0">
                <a:solidFill>
                  <a:srgbClr val="E36C0A"/>
                </a:solidFill>
                <a:ea typeface="BiauKai"/>
                <a:cs typeface="Times New Roman"/>
              </a:rPr>
              <a:t>虎門之戰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的戰前形勢</a:t>
            </a:r>
            <a:endParaRPr lang="zh-HK" altLang="zh-TW" sz="1400" kern="100" dirty="0">
              <a:cs typeface="Times New Roman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1685" y="5940649"/>
            <a:ext cx="8249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TW" dirty="0">
                <a:solidFill>
                  <a:srgbClr val="000000"/>
                </a:solidFill>
                <a:ea typeface="新細明體"/>
                <a:cs typeface="Times New Roman"/>
              </a:rPr>
              <a:t>要了解虎門之戰的具體情況，首先應對虎門戰場的地理環境、清軍佈置等有所認識。</a:t>
            </a:r>
            <a:r>
              <a:rPr lang="zh-HK" altLang="zh-TW" dirty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92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25" name="TextBox 15"/>
          <p:cNvSpPr txBox="1"/>
          <p:nvPr/>
        </p:nvSpPr>
        <p:spPr>
          <a:xfrm>
            <a:off x="457533" y="1414179"/>
            <a:ext cx="2596587" cy="152349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: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虎門海戰的英軍共有三艘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74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門大炮戰列艦，除韋爾斯利號外，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請找出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其他兩艘，並填寫在下表內。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670896"/>
              </p:ext>
            </p:extLst>
          </p:nvPr>
        </p:nvGraphicFramePr>
        <p:xfrm>
          <a:off x="457540" y="3386103"/>
          <a:ext cx="6742217" cy="2674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文件" r:id="rId4" imgW="5473700" imgH="2171700" progId="Word.Document.12">
                  <p:embed/>
                </p:oleObj>
              </mc:Choice>
              <mc:Fallback>
                <p:oleObj name="文件" r:id="rId4" imgW="5473700" imgH="2171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540" y="3386103"/>
                        <a:ext cx="6742217" cy="2674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群組 25"/>
          <p:cNvGrpSpPr/>
          <p:nvPr/>
        </p:nvGrpSpPr>
        <p:grpSpPr>
          <a:xfrm>
            <a:off x="3496831" y="1358736"/>
            <a:ext cx="5382895" cy="3471545"/>
            <a:chOff x="0" y="0"/>
            <a:chExt cx="4624781" cy="3153074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4509120" cy="3056181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18"/>
            <p:cNvSpPr txBox="1"/>
            <p:nvPr/>
          </p:nvSpPr>
          <p:spPr>
            <a:xfrm>
              <a:off x="0" y="68342"/>
              <a:ext cx="2640388" cy="2817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韋爾斯利號（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HMS Wellesley)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29" name="TextBox 20"/>
            <p:cNvSpPr txBox="1"/>
            <p:nvPr/>
          </p:nvSpPr>
          <p:spPr>
            <a:xfrm>
              <a:off x="2035395" y="2736111"/>
              <a:ext cx="2589386" cy="4169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圖片資料來源：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Wikipedia: HMS Wellesley</a:t>
              </a:r>
              <a:endParaRPr lang="zh-HK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499669" y="1210682"/>
            <a:ext cx="1032643" cy="338554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火炮結構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499669" y="1674706"/>
            <a:ext cx="2617427" cy="1311128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火炮另一稱呼是「加農炮」，那是英文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cannon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的音譯。請看看它的裝置及配備。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2496" y="588678"/>
            <a:ext cx="5541645" cy="4526056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4"/>
          <p:cNvSpPr txBox="1"/>
          <p:nvPr/>
        </p:nvSpPr>
        <p:spPr>
          <a:xfrm>
            <a:off x="6520085" y="596974"/>
            <a:ext cx="2334056" cy="663464"/>
          </a:xfrm>
          <a:prstGeom prst="rect">
            <a:avLst/>
          </a:prstGeom>
          <a:solidFill>
            <a:srgbClr val="EEECE1">
              <a:lumMod val="9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英國鑄造的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磅前膛炮（香港歷史博物館展品）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499669" y="4178704"/>
            <a:ext cx="2617427" cy="956352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由於裝置在船艦上，火炮不需多大移動，車輪較小。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499669" y="3265419"/>
            <a:ext cx="2617427" cy="702175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「炮耳」，可將炮管固定在炮架上。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5041225" y="5688980"/>
            <a:ext cx="707944" cy="402271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火藥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5956551" y="5141672"/>
            <a:ext cx="2897592" cy="1535919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炮架以木製為主。不採用金屬炮架，除了節省費用，也可避免一旦受到敵人炮擊，碎裂的金屬片擊傷操作火炮的軍人。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24" name="Straight Arrow Connector 15"/>
          <p:cNvCxnSpPr/>
          <p:nvPr/>
        </p:nvCxnSpPr>
        <p:spPr>
          <a:xfrm>
            <a:off x="7943204" y="2981217"/>
            <a:ext cx="58525" cy="2153840"/>
          </a:xfrm>
          <a:prstGeom prst="straightConnector1">
            <a:avLst/>
          </a:prstGeom>
          <a:ln w="28575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5"/>
          <p:cNvCxnSpPr>
            <a:endCxn id="21" idx="0"/>
          </p:cNvCxnSpPr>
          <p:nvPr/>
        </p:nvCxnSpPr>
        <p:spPr>
          <a:xfrm rot="10800000" flipV="1">
            <a:off x="5395200" y="4628853"/>
            <a:ext cx="1542173" cy="1060122"/>
          </a:xfrm>
          <a:prstGeom prst="bentConnector2">
            <a:avLst/>
          </a:prstGeom>
          <a:ln w="28575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15"/>
          <p:cNvCxnSpPr/>
          <p:nvPr/>
        </p:nvCxnSpPr>
        <p:spPr>
          <a:xfrm rot="10800000" flipV="1">
            <a:off x="2938682" y="4178702"/>
            <a:ext cx="2917687" cy="1667721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5"/>
          <p:cNvSpPr txBox="1"/>
          <p:nvPr/>
        </p:nvSpPr>
        <p:spPr>
          <a:xfrm>
            <a:off x="2210492" y="5678786"/>
            <a:ext cx="2368941" cy="992727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磅炮的意思是，這門火炮所發射的鐵鑄炮彈均是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磅重。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50" name="Straight Arrow Connector 15"/>
          <p:cNvCxnSpPr/>
          <p:nvPr/>
        </p:nvCxnSpPr>
        <p:spPr>
          <a:xfrm rot="10800000" flipV="1">
            <a:off x="3117093" y="2130743"/>
            <a:ext cx="2632075" cy="1380462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5"/>
          <p:cNvCxnSpPr/>
          <p:nvPr/>
        </p:nvCxnSpPr>
        <p:spPr>
          <a:xfrm rot="10800000" flipV="1">
            <a:off x="3117097" y="3690833"/>
            <a:ext cx="2271107" cy="74909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FF66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44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1" grpId="0" animBg="1"/>
      <p:bldP spid="23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22" name="TextBox 4"/>
          <p:cNvSpPr txBox="1"/>
          <p:nvPr/>
        </p:nvSpPr>
        <p:spPr>
          <a:xfrm>
            <a:off x="565377" y="1252666"/>
            <a:ext cx="872481" cy="369332"/>
          </a:xfrm>
          <a:prstGeom prst="rect">
            <a:avLst/>
          </a:prstGeom>
          <a:solidFill>
            <a:srgbClr val="FCD5B5"/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船艦炮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2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5435" y="984478"/>
            <a:ext cx="6681768" cy="2592398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3459" y="3725157"/>
            <a:ext cx="3893744" cy="2979820"/>
          </a:xfrm>
          <a:prstGeom prst="rect">
            <a:avLst/>
          </a:prstGeom>
          <a:noFill/>
          <a:ln w="28575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"/>
          <p:cNvSpPr txBox="1"/>
          <p:nvPr/>
        </p:nvSpPr>
        <p:spPr>
          <a:xfrm>
            <a:off x="565371" y="3757903"/>
            <a:ext cx="3706204" cy="2337275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真正操作的時候，由於火炮會發生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強大的</a:t>
            </a: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後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衝力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，易使炮管脫離炮架，因此需要利用粗麻繩，將炮管和炮架綁在一起。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粗麻繩還有一個作用，穿在炮口兩旁的鐵環中，再以水手持繩。開炮後，水手緊握麻繩，便可控制炮車後移的距離。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520009" y="4333254"/>
            <a:ext cx="1031987" cy="1761922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2" name="Oval 7"/>
          <p:cNvSpPr/>
          <p:nvPr/>
        </p:nvSpPr>
        <p:spPr>
          <a:xfrm>
            <a:off x="5305616" y="4919917"/>
            <a:ext cx="492760" cy="43995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cxnSp>
        <p:nvCxnSpPr>
          <p:cNvPr id="33" name="直線接點 32"/>
          <p:cNvCxnSpPr>
            <a:endCxn id="31" idx="0"/>
          </p:cNvCxnSpPr>
          <p:nvPr/>
        </p:nvCxnSpPr>
        <p:spPr>
          <a:xfrm>
            <a:off x="4208610" y="2983990"/>
            <a:ext cx="827399" cy="1349262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3949667" y="2561978"/>
            <a:ext cx="342900" cy="39052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798383" y="465831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TW" sz="1600" dirty="0">
                <a:solidFill>
                  <a:srgbClr val="FFFFFF"/>
                </a:solidFill>
                <a:ea typeface="新細明體"/>
                <a:cs typeface="Times New Roman"/>
              </a:rPr>
              <a:t>鐵環</a:t>
            </a:r>
            <a:endParaRPr lang="zh-HK" altLang="zh-TW" sz="1600" dirty="0">
              <a:latin typeface="Times New Roman"/>
            </a:endParaRPr>
          </a:p>
          <a:p>
            <a:endParaRPr kumimoji="1"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628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570517" y="1353340"/>
            <a:ext cx="8025107" cy="99782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拿破崙戰爭（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1803-1815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）時候，英軍已按照負載的火炮，將戰艦分等。這些火炮，絕大部份是分佈在船艙內，因此火炮愈多，船艙便愈多，以第一等戰艦為例，船艙便有三層之多；而第三等戰艦，船艙只有兩層。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517" y="2462153"/>
            <a:ext cx="8025107" cy="896655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考考你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：虎門海戰中，英軍派來的戰艦，最強是屬於表中哪一等的戰艦？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67709" y="2897364"/>
            <a:ext cx="7822963" cy="342900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第三等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graphicFrame>
        <p:nvGraphicFramePr>
          <p:cNvPr id="14" name="物件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944635"/>
              </p:ext>
            </p:extLst>
          </p:nvPr>
        </p:nvGraphicFramePr>
        <p:xfrm>
          <a:off x="570517" y="3507052"/>
          <a:ext cx="8025107" cy="3456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" name="文件" r:id="rId4" imgW="5778500" imgH="2489200" progId="Word.Document.12">
                  <p:embed/>
                </p:oleObj>
              </mc:Choice>
              <mc:Fallback>
                <p:oleObj name="文件" r:id="rId4" imgW="5778500" imgH="2489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0517" y="3507052"/>
                        <a:ext cx="8025107" cy="3456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588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2622" y="1240717"/>
            <a:ext cx="1813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0"/>
              </a:spcAft>
              <a:buFont typeface="Times New Roman"/>
              <a:buAutoNum type="arabicPeriod"/>
            </a:pPr>
            <a:r>
              <a:rPr lang="zh-TW" altLang="zh-TW" sz="2000" b="1" kern="100" dirty="0">
                <a:cs typeface="Times New Roman"/>
              </a:rPr>
              <a:t>清軍的實力</a:t>
            </a:r>
            <a:endParaRPr lang="zh-HK" altLang="zh-TW" sz="2000" kern="100" dirty="0">
              <a:cs typeface="Times New Roman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592543" y="1768014"/>
            <a:ext cx="1793311" cy="369332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清朝水師戰船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218" y="128054"/>
            <a:ext cx="5667375" cy="3142157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3"/>
          <p:cNvSpPr txBox="1"/>
          <p:nvPr/>
        </p:nvSpPr>
        <p:spPr>
          <a:xfrm>
            <a:off x="592537" y="3404067"/>
            <a:ext cx="8212995" cy="692899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清朝水師戰船，基本上都是由漁船改裝而成的小戰船。雖有火炮，但只安置在甲板上，每艘船不超過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20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門炮。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2" name="圖片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5" y="4293083"/>
            <a:ext cx="2881396" cy="2151631"/>
          </a:xfrm>
          <a:prstGeom prst="rect">
            <a:avLst/>
          </a:prstGeom>
          <a:noFill/>
          <a:ln w="57150">
            <a:solidFill>
              <a:srgbClr val="F6862A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14" name="TextBox 9"/>
          <p:cNvSpPr txBox="1"/>
          <p:nvPr/>
        </p:nvSpPr>
        <p:spPr>
          <a:xfrm>
            <a:off x="3749953" y="4272086"/>
            <a:ext cx="5055585" cy="1857735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關天培履歷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1781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年出生江蘇山陽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軍人家庭背景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1834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年：廣東水師提督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1839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年：欽差大臣林則徐在廣東禁煙期間，關天培增強了虎門的防衛。虎門的三種防衛網便是關天培的傑作。道光皇帝嘉其功績，授巴圖魯（勇士）名銜。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9827" y="3061200"/>
            <a:ext cx="1658252" cy="3428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澳門海事博物館展品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3749953" y="6264056"/>
            <a:ext cx="5055585" cy="361315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想一想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：兩軍船艦交戰，你認為哪一方會獲勝？</a:t>
            </a:r>
            <a:endParaRPr kumimoji="0" lang="zh-HK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 </a:t>
            </a:r>
            <a:endParaRPr kumimoji="0" lang="zh-HK" altLang="en-US" sz="16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63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47" y="455369"/>
            <a:ext cx="5182871" cy="38576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472371" y="3871355"/>
            <a:ext cx="270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圖片資料來源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: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《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維基百科：第一次鴉片戰爭</a:t>
            </a: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》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472371" y="4509859"/>
            <a:ext cx="8207216" cy="1001813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清朝水師的小戰船，無法抵抗英國大型戰艦。上圖這幅水彩畫由英國畫家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Edward Duncan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在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1843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年所繪，描述在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1841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年（道光二十年）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日的沙角炮臺之戰中清朝戰船如何被英國戰艦迅速摧毀。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472371" y="5611029"/>
            <a:ext cx="8207216" cy="1043604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不過，清朝水師還有虎門炮臺。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26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日，已經穿越了虎門要塞的第一條防線：沙角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-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大角炮臺的英軍，向威遠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-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橫檔防線進發。不過，這條防線，也是整個虎門要塞最為牢固的區域，火炮的配置最為嚴密。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41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30313" y="1208247"/>
            <a:ext cx="4019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984806"/>
                </a:solidFill>
                <a:latin typeface="BiauKai"/>
                <a:cs typeface="Times New Roman"/>
              </a:rPr>
              <a:t>E. </a:t>
            </a:r>
            <a:r>
              <a:rPr lang="zh-CN" altLang="zh-TW" sz="2400" b="1" dirty="0">
                <a:solidFill>
                  <a:srgbClr val="984806"/>
                </a:solidFill>
                <a:latin typeface="Times New Roman"/>
                <a:ea typeface="BiauKai"/>
                <a:cs typeface="Times New Roman"/>
              </a:rPr>
              <a:t>戰火重燃：威遠炮臺之戰</a:t>
            </a:r>
            <a:endParaRPr lang="zh-HK" altLang="zh-TW" sz="2400" dirty="0">
              <a:latin typeface="Times New Roman"/>
              <a:cs typeface="Times New Roman"/>
            </a:endParaRPr>
          </a:p>
          <a:p>
            <a:endParaRPr kumimoji="1" lang="zh-TW" altLang="en-US" sz="2400" dirty="0"/>
          </a:p>
        </p:txBody>
      </p:sp>
      <p:sp>
        <p:nvSpPr>
          <p:cNvPr id="6" name="TextBox 4"/>
          <p:cNvSpPr txBox="1"/>
          <p:nvPr/>
        </p:nvSpPr>
        <p:spPr>
          <a:xfrm>
            <a:off x="430307" y="1716073"/>
            <a:ext cx="533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火炮配置情況—扼守威遠</a:t>
            </a:r>
            <a:r>
              <a:rPr lang="en-US" kern="1200">
                <a:solidFill>
                  <a:srgbClr val="000000"/>
                </a:solidFill>
                <a:effectLst/>
                <a:latin typeface="新細明體"/>
                <a:ea typeface="新細明體"/>
                <a:cs typeface="Times New Roman"/>
              </a:rPr>
              <a:t>-</a:t>
            </a:r>
            <a:r>
              <a:rPr lang="zh-CN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橫檔航道的防衛尤其嚴密</a:t>
            </a:r>
            <a:endParaRPr lang="zh-HK">
              <a:effectLst/>
              <a:latin typeface="Times New Roman"/>
              <a:ea typeface="新細明體"/>
            </a:endParaRPr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783250"/>
              </p:ext>
            </p:extLst>
          </p:nvPr>
        </p:nvGraphicFramePr>
        <p:xfrm>
          <a:off x="554039" y="2187576"/>
          <a:ext cx="5473700" cy="420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文件" r:id="rId4" imgW="5473700" imgH="4203700" progId="Word.Document.12">
                  <p:embed/>
                </p:oleObj>
              </mc:Choice>
              <mc:Fallback>
                <p:oleObj name="文件" r:id="rId4" imgW="5473700" imgH="420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4039" y="2187576"/>
                        <a:ext cx="5473700" cy="420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9166" y="3250426"/>
            <a:ext cx="5059895" cy="3270486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8" descr="G:\2014 War History for China\07虎門之戰\炮臺副本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1444" y="5051888"/>
            <a:ext cx="370632" cy="219891"/>
          </a:xfrm>
          <a:prstGeom prst="rect">
            <a:avLst/>
          </a:prstGeom>
          <a:noFill/>
        </p:spPr>
      </p:pic>
      <p:pic>
        <p:nvPicPr>
          <p:cNvPr id="11" name="Picture 8" descr="G:\2014 War History for China\07虎門之戰\炮臺副本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3691" y="4785128"/>
            <a:ext cx="408391" cy="242292"/>
          </a:xfrm>
          <a:prstGeom prst="rect">
            <a:avLst/>
          </a:prstGeom>
          <a:noFill/>
        </p:spPr>
      </p:pic>
      <p:pic>
        <p:nvPicPr>
          <p:cNvPr id="12" name="Picture 8" descr="G:\2014 War History for China\07虎門之戰\炮臺副本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0558" y="4554353"/>
            <a:ext cx="408391" cy="242292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0344" y="5297024"/>
            <a:ext cx="318769" cy="18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5781" y="3706530"/>
            <a:ext cx="371897" cy="22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73337" y="5150636"/>
            <a:ext cx="408391" cy="24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8" descr="G:\2014 War History for China\07虎門之戰\炮臺副本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1569" y="5402780"/>
            <a:ext cx="370632" cy="21989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966213" y="4865087"/>
            <a:ext cx="1123547" cy="282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威遠炮臺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20809" y="4599256"/>
            <a:ext cx="1062579" cy="2597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靖遠炮臺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76757" y="4340029"/>
            <a:ext cx="1106627" cy="2766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鎮遠炮臺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1225" y="4986832"/>
            <a:ext cx="1032569" cy="3214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橫檔炮臺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27885" y="4869615"/>
            <a:ext cx="1069632" cy="305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鞏固炮臺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90646" y="3444673"/>
            <a:ext cx="1119332" cy="2913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大虎炮臺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24" name="Straight Arrow Connector 32"/>
          <p:cNvCxnSpPr/>
          <p:nvPr/>
        </p:nvCxnSpPr>
        <p:spPr>
          <a:xfrm flipH="1" flipV="1">
            <a:off x="5376625" y="5402781"/>
            <a:ext cx="793719" cy="749416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4"/>
          <p:cNvSpPr txBox="1"/>
          <p:nvPr/>
        </p:nvSpPr>
        <p:spPr>
          <a:xfrm>
            <a:off x="7220574" y="5622676"/>
            <a:ext cx="1798487" cy="1088707"/>
          </a:xfrm>
          <a:prstGeom prst="rect">
            <a:avLst/>
          </a:prstGeom>
          <a:solidFill>
            <a:srgbClr val="FFFF99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此航道水深較淺，不宜大型戰艦行駛，故防衛可以相對輕鬆。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sp>
        <p:nvSpPr>
          <p:cNvPr id="26" name="TextBox 35"/>
          <p:cNvSpPr txBox="1"/>
          <p:nvPr/>
        </p:nvSpPr>
        <p:spPr>
          <a:xfrm>
            <a:off x="5401785" y="4105927"/>
            <a:ext cx="1023079" cy="3370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FFFFFF"/>
                </a:solidFill>
                <a:effectLst/>
                <a:ea typeface="新細明體"/>
                <a:cs typeface="Times New Roman"/>
              </a:rPr>
              <a:t>主要防區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27" name="Straight Arrow Connector 32"/>
          <p:cNvCxnSpPr/>
          <p:nvPr/>
        </p:nvCxnSpPr>
        <p:spPr>
          <a:xfrm flipH="1">
            <a:off x="6170343" y="6152196"/>
            <a:ext cx="1050231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0"/>
          <p:cNvSpPr txBox="1"/>
          <p:nvPr/>
        </p:nvSpPr>
        <p:spPr>
          <a:xfrm>
            <a:off x="4928699" y="5184799"/>
            <a:ext cx="1082935" cy="3110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永安炮臺</a:t>
            </a:r>
            <a:endParaRPr lang="zh-HK" sz="1600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29" name="Straight Arrow Connector 32"/>
          <p:cNvCxnSpPr/>
          <p:nvPr/>
        </p:nvCxnSpPr>
        <p:spPr>
          <a:xfrm flipV="1">
            <a:off x="3871703" y="2786818"/>
            <a:ext cx="0" cy="1878965"/>
          </a:xfrm>
          <a:prstGeom prst="straightConnector1">
            <a:avLst/>
          </a:prstGeom>
          <a:ln w="28575" cmpd="sng">
            <a:solidFill>
              <a:srgbClr val="FF66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32"/>
          <p:cNvCxnSpPr/>
          <p:nvPr/>
        </p:nvCxnSpPr>
        <p:spPr>
          <a:xfrm flipV="1">
            <a:off x="3880130" y="2973309"/>
            <a:ext cx="4218889" cy="1"/>
          </a:xfrm>
          <a:prstGeom prst="straightConnector1">
            <a:avLst/>
          </a:prstGeom>
          <a:ln w="28575" cmpd="sng"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2"/>
          <p:cNvCxnSpPr/>
          <p:nvPr/>
        </p:nvCxnSpPr>
        <p:spPr>
          <a:xfrm flipV="1">
            <a:off x="8089759" y="2973307"/>
            <a:ext cx="0" cy="953864"/>
          </a:xfrm>
          <a:prstGeom prst="straightConnector1">
            <a:avLst/>
          </a:prstGeom>
          <a:ln w="28575" cmpd="sng">
            <a:solidFill>
              <a:srgbClr val="FF66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23"/>
          <p:cNvSpPr/>
          <p:nvPr/>
        </p:nvSpPr>
        <p:spPr>
          <a:xfrm>
            <a:off x="5771225" y="4271547"/>
            <a:ext cx="2443617" cy="1351129"/>
          </a:xfrm>
          <a:prstGeom prst="ellipse">
            <a:avLst/>
          </a:prstGeom>
          <a:noFill/>
          <a:ln w="28575" cmpd="sng">
            <a:solidFill>
              <a:srgbClr val="FF6600"/>
            </a:solidFill>
            <a:prstDash val="sysDot"/>
          </a:ln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zh-HK" sz="1200" kern="100">
                <a:effectLst/>
                <a:ea typeface="新細明體"/>
                <a:cs typeface="Times New Roman"/>
              </a:rPr>
              <a:t> </a:t>
            </a:r>
          </a:p>
        </p:txBody>
      </p:sp>
      <p:cxnSp>
        <p:nvCxnSpPr>
          <p:cNvPr id="37" name="Straight Arrow Connector 32"/>
          <p:cNvCxnSpPr/>
          <p:nvPr/>
        </p:nvCxnSpPr>
        <p:spPr>
          <a:xfrm flipV="1">
            <a:off x="7589213" y="3919561"/>
            <a:ext cx="500547" cy="420473"/>
          </a:xfrm>
          <a:prstGeom prst="straightConnector1">
            <a:avLst/>
          </a:prstGeom>
          <a:ln w="28575" cmpd="sng">
            <a:solidFill>
              <a:srgbClr val="FF66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2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46364" y="113097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kern="100" dirty="0">
                <a:cs typeface="Times New Roman"/>
              </a:rPr>
              <a:t>炮台解構</a:t>
            </a:r>
            <a:endParaRPr lang="zh-HK" altLang="zh-TW" sz="1600" kern="100" dirty="0">
              <a:cs typeface="Times New Roman"/>
            </a:endParaRPr>
          </a:p>
          <a:p>
            <a:endParaRPr kumimoji="1" lang="zh-TW" altLang="en-US" dirty="0"/>
          </a:p>
        </p:txBody>
      </p:sp>
      <p:grpSp>
        <p:nvGrpSpPr>
          <p:cNvPr id="13" name="群組 12"/>
          <p:cNvGrpSpPr/>
          <p:nvPr/>
        </p:nvGrpSpPr>
        <p:grpSpPr>
          <a:xfrm>
            <a:off x="447902" y="1208244"/>
            <a:ext cx="3392007" cy="2003674"/>
            <a:chOff x="1" y="-511396"/>
            <a:chExt cx="4167058" cy="2461567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" y="1"/>
              <a:ext cx="3997198" cy="1950170"/>
            </a:xfrm>
            <a:prstGeom prst="rect">
              <a:avLst/>
            </a:prstGeom>
            <a:noFill/>
            <a:ln w="28575" cmpd="sng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2"/>
            <p:cNvSpPr txBox="1"/>
            <p:nvPr/>
          </p:nvSpPr>
          <p:spPr>
            <a:xfrm>
              <a:off x="2134231" y="-511396"/>
              <a:ext cx="2032828" cy="1976515"/>
            </a:xfrm>
            <a:prstGeom prst="rect">
              <a:avLst/>
            </a:prstGeom>
            <a:solidFill>
              <a:srgbClr val="9BBB59"/>
            </a:solidFill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威遠炮臺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修建：道光十五年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(1835)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修建者：廣東水師提督關天培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火炮：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40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門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</p:txBody>
        </p:sp>
        <p:sp>
          <p:nvSpPr>
            <p:cNvPr id="16" name="Rounded Rectangle 25"/>
            <p:cNvSpPr/>
            <p:nvPr/>
          </p:nvSpPr>
          <p:spPr>
            <a:xfrm>
              <a:off x="1" y="1972"/>
              <a:ext cx="2134155" cy="1727840"/>
            </a:xfrm>
            <a:prstGeom prst="roundRect">
              <a:avLst/>
            </a:prstGeom>
            <a:noFill/>
            <a:ln w="28575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18" name="TextBox 46"/>
            <p:cNvSpPr txBox="1"/>
            <p:nvPr/>
          </p:nvSpPr>
          <p:spPr>
            <a:xfrm rot="861475">
              <a:off x="1326579" y="685733"/>
              <a:ext cx="711754" cy="378937"/>
            </a:xfrm>
            <a:prstGeom prst="rect">
              <a:avLst/>
            </a:prstGeom>
            <a:solidFill>
              <a:srgbClr val="4BACC6">
                <a:lumMod val="40000"/>
                <a:lumOff val="60000"/>
              </a:srgbClr>
            </a:solidFill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新細明體"/>
                  <a:cs typeface="Times New Roman"/>
                </a:rPr>
                <a:t>炮口</a:t>
              </a:r>
              <a:endParaRPr kumimoji="0" lang="zh-HK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</p:grpSp>
      <p:sp>
        <p:nvSpPr>
          <p:cNvPr id="23" name="TextBox 14"/>
          <p:cNvSpPr txBox="1"/>
          <p:nvPr/>
        </p:nvSpPr>
        <p:spPr>
          <a:xfrm>
            <a:off x="3839905" y="1204194"/>
            <a:ext cx="4749915" cy="627688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這個年代的火炮，射程短，因此發炮時，重點是對準敵人直接發射，故炮位的設計是貼近水面。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24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1696" y="2881756"/>
            <a:ext cx="2412365" cy="175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2447" y="2967687"/>
            <a:ext cx="2004695" cy="151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9593" y="3099752"/>
            <a:ext cx="1718311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28"/>
          <p:cNvSpPr txBox="1"/>
          <p:nvPr/>
        </p:nvSpPr>
        <p:spPr>
          <a:xfrm>
            <a:off x="447896" y="3384551"/>
            <a:ext cx="1607128" cy="3429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非作戰人員通道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37" name="TextBox 29"/>
          <p:cNvSpPr txBox="1"/>
          <p:nvPr/>
        </p:nvSpPr>
        <p:spPr>
          <a:xfrm>
            <a:off x="624934" y="3820178"/>
            <a:ext cx="1430097" cy="340341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火炮操作區域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38" name="Straight Arrow Connector 32"/>
          <p:cNvCxnSpPr>
            <a:stCxn id="36" idx="3"/>
          </p:cNvCxnSpPr>
          <p:nvPr/>
        </p:nvCxnSpPr>
        <p:spPr>
          <a:xfrm>
            <a:off x="2055030" y="3556001"/>
            <a:ext cx="2202873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  <a:tailEnd type="oval"/>
          </a:ln>
          <a:effectLst/>
        </p:spPr>
      </p:cxnSp>
      <p:cxnSp>
        <p:nvCxnSpPr>
          <p:cNvPr id="39" name="Straight Arrow Connector 34"/>
          <p:cNvCxnSpPr/>
          <p:nvPr/>
        </p:nvCxnSpPr>
        <p:spPr>
          <a:xfrm>
            <a:off x="2051260" y="3914080"/>
            <a:ext cx="265528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  <a:tailEnd type="oval"/>
          </a:ln>
          <a:effectLst/>
        </p:spPr>
      </p:cxnSp>
      <p:sp>
        <p:nvSpPr>
          <p:cNvPr id="40" name="TextBox 35"/>
          <p:cNvSpPr txBox="1"/>
          <p:nvPr/>
        </p:nvSpPr>
        <p:spPr>
          <a:xfrm>
            <a:off x="624934" y="4255393"/>
            <a:ext cx="1430097" cy="30416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夾牆出入口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41" name="Straight Arrow Connector 39"/>
          <p:cNvCxnSpPr/>
          <p:nvPr/>
        </p:nvCxnSpPr>
        <p:spPr>
          <a:xfrm flipH="1">
            <a:off x="2051261" y="4255393"/>
            <a:ext cx="665771" cy="15208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  <a:headEnd type="oval"/>
            <a:tailEnd type="none"/>
          </a:ln>
          <a:effectLst/>
        </p:spPr>
      </p:cxnSp>
      <p:sp>
        <p:nvSpPr>
          <p:cNvPr id="42" name="TextBox 42"/>
          <p:cNvSpPr txBox="1"/>
          <p:nvPr/>
        </p:nvSpPr>
        <p:spPr>
          <a:xfrm>
            <a:off x="1454363" y="4652309"/>
            <a:ext cx="596900" cy="36004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炮口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43" name="Straight Arrow Connector 44"/>
          <p:cNvCxnSpPr>
            <a:endCxn id="42" idx="3"/>
          </p:cNvCxnSpPr>
          <p:nvPr/>
        </p:nvCxnSpPr>
        <p:spPr>
          <a:xfrm flipH="1">
            <a:off x="2051266" y="4548909"/>
            <a:ext cx="862513" cy="28342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ysDot"/>
            <a:headEnd type="oval"/>
            <a:tailEnd type="none"/>
          </a:ln>
          <a:effectLst/>
        </p:spPr>
      </p:cxnSp>
      <p:pic>
        <p:nvPicPr>
          <p:cNvPr id="44" name="Picture 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2363" y="1850039"/>
            <a:ext cx="2562860" cy="1599565"/>
          </a:xfrm>
          <a:prstGeom prst="rect">
            <a:avLst/>
          </a:prstGeom>
          <a:noFill/>
          <a:ln w="28575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44"/>
          <p:cNvSpPr/>
          <p:nvPr/>
        </p:nvSpPr>
        <p:spPr>
          <a:xfrm>
            <a:off x="6068561" y="1964334"/>
            <a:ext cx="1295400" cy="13716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6" name="TextBox 35"/>
          <p:cNvSpPr txBox="1"/>
          <p:nvPr/>
        </p:nvSpPr>
        <p:spPr>
          <a:xfrm>
            <a:off x="7141207" y="3488762"/>
            <a:ext cx="1599700" cy="342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香港歷史博物館展品</a:t>
            </a:r>
            <a:endParaRPr lang="zh-HK" sz="1200" dirty="0">
              <a:effectLst/>
              <a:latin typeface="Times New Roman"/>
              <a:ea typeface="新細明體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effectLst/>
                <a:latin typeface="Times New Roman"/>
                <a:ea typeface="新細明體"/>
              </a:rPr>
              <a:t> 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581830" y="5226050"/>
            <a:ext cx="3676073" cy="1485900"/>
            <a:chOff x="0" y="0"/>
            <a:chExt cx="7334489" cy="3332110"/>
          </a:xfrm>
        </p:grpSpPr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0"/>
              <a:ext cx="6858000" cy="3168352"/>
            </a:xfrm>
            <a:prstGeom prst="rect">
              <a:avLst/>
            </a:prstGeom>
            <a:noFill/>
            <a:ln w="28575" cmpd="sng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TextBox 13"/>
            <p:cNvSpPr txBox="1"/>
            <p:nvPr/>
          </p:nvSpPr>
          <p:spPr>
            <a:xfrm>
              <a:off x="5672440" y="1799855"/>
              <a:ext cx="1662049" cy="763306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新細明體"/>
                  <a:cs typeface="Times New Roman"/>
                </a:rPr>
                <a:t>炮位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  <p:sp>
          <p:nvSpPr>
            <p:cNvPr id="55" name="TextBox 27"/>
            <p:cNvSpPr txBox="1"/>
            <p:nvPr/>
          </p:nvSpPr>
          <p:spPr>
            <a:xfrm>
              <a:off x="1348065" y="2044302"/>
              <a:ext cx="4265800" cy="1287808"/>
            </a:xfrm>
            <a:prstGeom prst="rect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火炮操作區域</a:t>
              </a:r>
              <a:endParaRPr kumimoji="0" lang="zh-HK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新細明體"/>
                  <a:ea typeface="新細明體"/>
                  <a:cs typeface="Times New Roman"/>
                </a:rPr>
                <a:t>(</a:t>
              </a: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非作戰人員不得進入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新細明體"/>
                  <a:ea typeface="新細明體"/>
                  <a:cs typeface="Times New Roman"/>
                </a:rPr>
                <a:t>)</a:t>
              </a:r>
              <a:endParaRPr kumimoji="0" lang="zh-HK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  <p:sp>
          <p:nvSpPr>
            <p:cNvPr id="56" name="Rectangle 19"/>
            <p:cNvSpPr/>
            <p:nvPr/>
          </p:nvSpPr>
          <p:spPr>
            <a:xfrm>
              <a:off x="151353" y="1595530"/>
              <a:ext cx="1196711" cy="716508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新細明體"/>
                  <a:cs typeface="Times New Roman"/>
                </a:rPr>
                <a:t>夾牆</a:t>
              </a:r>
              <a:endParaRPr kumimoji="0" lang="zh-HK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</p:grpSp>
      <p:pic>
        <p:nvPicPr>
          <p:cNvPr id="57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769" y="4407472"/>
            <a:ext cx="3255011" cy="229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文字方塊 57"/>
          <p:cNvSpPr txBox="1">
            <a:spLocks noChangeArrowheads="1"/>
          </p:cNvSpPr>
          <p:nvPr/>
        </p:nvSpPr>
        <p:spPr bwMode="auto">
          <a:xfrm>
            <a:off x="5553767" y="6257071"/>
            <a:ext cx="1278804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zh-TW" sz="1400" kern="100">
                <a:effectLst/>
                <a:latin typeface="Calibri"/>
                <a:ea typeface="新細明體"/>
                <a:cs typeface="Times New Roman"/>
              </a:rPr>
              <a:t>炮位內的情形</a:t>
            </a:r>
            <a:endParaRPr lang="zh-HK" sz="1400" kern="100">
              <a:effectLst/>
              <a:latin typeface="Calibri"/>
              <a:ea typeface="新細明體"/>
              <a:cs typeface="Times New Roman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325476" y="5342866"/>
            <a:ext cx="533400" cy="6858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cxnSp>
        <p:nvCxnSpPr>
          <p:cNvPr id="60" name="直線接點 59"/>
          <p:cNvCxnSpPr/>
          <p:nvPr/>
        </p:nvCxnSpPr>
        <p:spPr>
          <a:xfrm>
            <a:off x="6911881" y="3335934"/>
            <a:ext cx="346363" cy="25060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>
            <a:endCxn id="59" idx="0"/>
          </p:cNvCxnSpPr>
          <p:nvPr/>
        </p:nvCxnSpPr>
        <p:spPr>
          <a:xfrm>
            <a:off x="1593279" y="2538856"/>
            <a:ext cx="5998903" cy="28040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1123"/>
          <p:cNvCxnSpPr>
            <a:stCxn id="54" idx="3"/>
          </p:cNvCxnSpPr>
          <p:nvPr/>
        </p:nvCxnSpPr>
        <p:spPr>
          <a:xfrm flipV="1">
            <a:off x="4257897" y="6028666"/>
            <a:ext cx="2574675" cy="1701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reeform 26"/>
          <p:cNvSpPr/>
          <p:nvPr/>
        </p:nvSpPr>
        <p:spPr>
          <a:xfrm>
            <a:off x="2199861" y="2881751"/>
            <a:ext cx="609600" cy="800160"/>
          </a:xfrm>
          <a:custGeom>
            <a:avLst/>
            <a:gdLst>
              <a:gd name="connsiteX0" fmla="*/ 0 w 766618"/>
              <a:gd name="connsiteY0" fmla="*/ 0 h 1173019"/>
              <a:gd name="connsiteX1" fmla="*/ 637309 w 766618"/>
              <a:gd name="connsiteY1" fmla="*/ 540327 h 1173019"/>
              <a:gd name="connsiteX2" fmla="*/ 748145 w 766618"/>
              <a:gd name="connsiteY2" fmla="*/ 1080655 h 1173019"/>
              <a:gd name="connsiteX3" fmla="*/ 748145 w 766618"/>
              <a:gd name="connsiteY3" fmla="*/ 1094509 h 1173019"/>
              <a:gd name="connsiteX4" fmla="*/ 762000 w 766618"/>
              <a:gd name="connsiteY4" fmla="*/ 1094509 h 117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618" h="1173019">
                <a:moveTo>
                  <a:pt x="0" y="0"/>
                </a:moveTo>
                <a:cubicBezTo>
                  <a:pt x="256309" y="180109"/>
                  <a:pt x="512618" y="360218"/>
                  <a:pt x="637309" y="540327"/>
                </a:cubicBezTo>
                <a:cubicBezTo>
                  <a:pt x="762000" y="720436"/>
                  <a:pt x="729672" y="988291"/>
                  <a:pt x="748145" y="1080655"/>
                </a:cubicBezTo>
                <a:cubicBezTo>
                  <a:pt x="766618" y="1173019"/>
                  <a:pt x="745836" y="1092200"/>
                  <a:pt x="748145" y="1094509"/>
                </a:cubicBezTo>
                <a:cubicBezTo>
                  <a:pt x="750454" y="1096818"/>
                  <a:pt x="756227" y="1095663"/>
                  <a:pt x="762000" y="1094509"/>
                </a:cubicBezTo>
              </a:path>
            </a:pathLst>
          </a:custGeom>
          <a:noFill/>
          <a:ln w="57150" cap="flat" cmpd="sng" algn="ctr">
            <a:solidFill>
              <a:srgbClr val="7030A0"/>
            </a:solidFill>
            <a:prstDash val="solid"/>
            <a:tailEnd type="triangle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+mn-cs"/>
            </a:endParaRPr>
          </a:p>
        </p:txBody>
      </p:sp>
      <p:cxnSp>
        <p:nvCxnSpPr>
          <p:cNvPr id="84" name="直線單箭頭接點 36"/>
          <p:cNvCxnSpPr/>
          <p:nvPr/>
        </p:nvCxnSpPr>
        <p:spPr>
          <a:xfrm>
            <a:off x="3442583" y="3997326"/>
            <a:ext cx="228600" cy="4622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1122"/>
          <p:cNvCxnSpPr/>
          <p:nvPr/>
        </p:nvCxnSpPr>
        <p:spPr>
          <a:xfrm>
            <a:off x="3442583" y="3997324"/>
            <a:ext cx="0" cy="3263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字方塊 86"/>
          <p:cNvSpPr txBox="1">
            <a:spLocks noChangeArrowheads="1"/>
          </p:cNvSpPr>
          <p:nvPr/>
        </p:nvSpPr>
        <p:spPr bwMode="auto">
          <a:xfrm>
            <a:off x="3103796" y="3654424"/>
            <a:ext cx="677583" cy="342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zh-TW" sz="1600" kern="100">
                <a:effectLst/>
                <a:latin typeface="Calibri"/>
                <a:ea typeface="新細明體"/>
                <a:cs typeface="Times New Roman"/>
              </a:rPr>
              <a:t>夾牆</a:t>
            </a:r>
            <a:endParaRPr lang="zh-HK" sz="1600" kern="100">
              <a:effectLst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325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7" y="451300"/>
            <a:ext cx="5274311" cy="2574290"/>
          </a:xfrm>
          <a:prstGeom prst="rect">
            <a:avLst/>
          </a:prstGeom>
          <a:noFill/>
          <a:ln w="28575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7" name="矩形 6"/>
          <p:cNvSpPr/>
          <p:nvPr/>
        </p:nvSpPr>
        <p:spPr>
          <a:xfrm rot="546081">
            <a:off x="3233633" y="1985918"/>
            <a:ext cx="1989455" cy="3810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1" name="TextBox 46"/>
          <p:cNvSpPr txBox="1"/>
          <p:nvPr/>
        </p:nvSpPr>
        <p:spPr>
          <a:xfrm>
            <a:off x="3676875" y="2505715"/>
            <a:ext cx="715832" cy="353321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炮口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485558" y="3213473"/>
            <a:ext cx="3462671" cy="113396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想一想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：看過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炮</a:t>
            </a: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臺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的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設計及炮口的排列情形，你認為清軍的防守有什麼缺點？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6858870" y="2674366"/>
            <a:ext cx="2054449" cy="369332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虎門炮臺的致命點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0529" y="3201860"/>
            <a:ext cx="4590752" cy="344363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7"/>
          <p:cNvSpPr txBox="1"/>
          <p:nvPr/>
        </p:nvSpPr>
        <p:spPr>
          <a:xfrm rot="483711">
            <a:off x="5572419" y="4747651"/>
            <a:ext cx="1234124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兩個炮位之間不能互相照應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27" name="Straight Arrow Connector 13"/>
          <p:cNvCxnSpPr/>
          <p:nvPr/>
        </p:nvCxnSpPr>
        <p:spPr>
          <a:xfrm flipH="1" flipV="1">
            <a:off x="5000505" y="4956170"/>
            <a:ext cx="578187" cy="152555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1"/>
          <p:cNvCxnSpPr/>
          <p:nvPr/>
        </p:nvCxnSpPr>
        <p:spPr>
          <a:xfrm>
            <a:off x="6779151" y="5410990"/>
            <a:ext cx="974567" cy="12994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85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485401" y="569915"/>
            <a:ext cx="8233251" cy="1937599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威遠炮臺的問題是炮彈只能向前方發射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</a:t>
            </a: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炮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位與</a:t>
            </a: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炮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位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之間不能互相照應，每門火炮均像獨立作戰。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只要敵艦從側面攻擊，便完全缺乏還手之力。清朝水師也明白威遠炮臺的缺陷，於是他們在威遠炮臺的對面小島，建築了橫檔炮臺。那麼，兩組炮臺便起了互相保護的作用。水師提督關天培更在這兩組炮臺的海面，拖了攔江鐵索，立即有固若金湯的感覺了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018069" y="2343103"/>
            <a:ext cx="5985511" cy="4071620"/>
            <a:chOff x="60960" y="45517"/>
            <a:chExt cx="6858000" cy="464003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" y="45517"/>
              <a:ext cx="6858000" cy="4640030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12"/>
            <p:cNvSpPr txBox="1"/>
            <p:nvPr/>
          </p:nvSpPr>
          <p:spPr>
            <a:xfrm>
              <a:off x="5489616" y="2947932"/>
              <a:ext cx="1261452" cy="4208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橫檔炮臺</a:t>
              </a:r>
              <a:endParaRPr lang="zh-HK" sz="16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0" name="TextBox 14"/>
            <p:cNvSpPr txBox="1"/>
            <p:nvPr/>
          </p:nvSpPr>
          <p:spPr>
            <a:xfrm>
              <a:off x="836645" y="225333"/>
              <a:ext cx="1232115" cy="38976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威遠炮臺</a:t>
              </a:r>
              <a:endParaRPr lang="zh-HK" sz="16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1" name="TextBox 15"/>
            <p:cNvSpPr txBox="1"/>
            <p:nvPr/>
          </p:nvSpPr>
          <p:spPr>
            <a:xfrm>
              <a:off x="5794249" y="474753"/>
              <a:ext cx="411480" cy="521786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300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敵艦</a:t>
              </a:r>
              <a:endParaRPr lang="zh-HK" sz="12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2" name="TextBox 16"/>
            <p:cNvSpPr txBox="1"/>
            <p:nvPr/>
          </p:nvSpPr>
          <p:spPr>
            <a:xfrm>
              <a:off x="4005064" y="716089"/>
              <a:ext cx="411480" cy="576287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300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敵艦</a:t>
              </a:r>
              <a:endParaRPr lang="zh-HK" sz="12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3" name="TextBox 17"/>
            <p:cNvSpPr txBox="1"/>
            <p:nvPr/>
          </p:nvSpPr>
          <p:spPr>
            <a:xfrm>
              <a:off x="2708920" y="2084216"/>
              <a:ext cx="411480" cy="575956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300" kern="120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敵艦</a:t>
              </a:r>
              <a:endParaRPr lang="zh-HK" sz="120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4" name="Rectangle 18"/>
            <p:cNvSpPr/>
            <p:nvPr/>
          </p:nvSpPr>
          <p:spPr>
            <a:xfrm>
              <a:off x="163565" y="3847010"/>
              <a:ext cx="4638102" cy="62406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4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即使沒有攔江鐵索，當敵國船艦經過虎門，便立即遭受到威遠炮臺和上橫檔炮臺夾擊。（資料：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Wikipedia: Battle of the </a:t>
              </a:r>
              <a:r>
                <a:rPr lang="en-US" sz="1400" kern="1200" dirty="0" err="1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Bogue</a:t>
              </a:r>
              <a:r>
                <a:rPr lang="zh-HK" sz="14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）</a:t>
              </a:r>
              <a:endParaRPr lang="zh-HK" sz="1400" dirty="0">
                <a:effectLst/>
                <a:latin typeface="Times New Roman"/>
                <a:ea typeface="新細明體"/>
              </a:endParaRPr>
            </a:p>
          </p:txBody>
        </p:sp>
      </p:grpSp>
      <p:pic>
        <p:nvPicPr>
          <p:cNvPr id="15" name="圖片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3" y="3034218"/>
            <a:ext cx="2730500" cy="222504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818620" y="5442642"/>
            <a:ext cx="2082165" cy="873760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cmpd="dbl"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：究竟英軍是如何擊潰這固若金湯的虎門要塞？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59075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53" name="TextBox 3"/>
          <p:cNvSpPr txBox="1"/>
          <p:nvPr/>
        </p:nvSpPr>
        <p:spPr>
          <a:xfrm>
            <a:off x="551718" y="1391927"/>
            <a:ext cx="2901231" cy="526415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60000"/>
                  <a:lumOff val="4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A. 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Calibri"/>
                <a:ea typeface="BiauKai"/>
                <a:cs typeface="Times New Roman"/>
              </a:rPr>
              <a:t>虎門的戰略地形</a:t>
            </a:r>
            <a:endParaRPr kumimoji="0" lang="zh-HK" altLang="en-US" sz="24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</a:rPr>
              <a:t> </a:t>
            </a:r>
            <a:endParaRPr kumimoji="0" lang="zh-HK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5" name="TextBox 3"/>
          <p:cNvSpPr txBox="1"/>
          <p:nvPr/>
        </p:nvSpPr>
        <p:spPr>
          <a:xfrm>
            <a:off x="551712" y="2063073"/>
            <a:ext cx="2764792" cy="1001813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考考你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：虎門戰略地形圖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請翻查地圖，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填寫</a:t>
            </a: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右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圖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中的各個地名。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5339" y="125959"/>
            <a:ext cx="4796176" cy="6623147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2" name="群組 71"/>
          <p:cNvGrpSpPr/>
          <p:nvPr/>
        </p:nvGrpSpPr>
        <p:grpSpPr>
          <a:xfrm>
            <a:off x="4227032" y="648942"/>
            <a:ext cx="4585893" cy="4912378"/>
            <a:chOff x="332656" y="676505"/>
            <a:chExt cx="6525344" cy="6265590"/>
          </a:xfrm>
        </p:grpSpPr>
        <p:sp>
          <p:nvSpPr>
            <p:cNvPr id="73" name="Rectangle 7"/>
            <p:cNvSpPr/>
            <p:nvPr/>
          </p:nvSpPr>
          <p:spPr>
            <a:xfrm>
              <a:off x="3645024" y="1756626"/>
              <a:ext cx="1368425" cy="288925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4" name="Rounded Rectangular Callout 10"/>
            <p:cNvSpPr/>
            <p:nvPr/>
          </p:nvSpPr>
          <p:spPr>
            <a:xfrm>
              <a:off x="5877272" y="2908754"/>
              <a:ext cx="836712" cy="374650"/>
            </a:xfrm>
            <a:prstGeom prst="wedgeRoundRectCallout">
              <a:avLst>
                <a:gd name="adj1" fmla="val -67789"/>
                <a:gd name="adj2" fmla="val 79233"/>
                <a:gd name="adj3" fmla="val 16667"/>
              </a:avLst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5" name="Rounded Rectangular Callout 11"/>
            <p:cNvSpPr/>
            <p:nvPr/>
          </p:nvSpPr>
          <p:spPr>
            <a:xfrm>
              <a:off x="5733256" y="4197089"/>
              <a:ext cx="936104" cy="374571"/>
            </a:xfrm>
            <a:prstGeom prst="wedgeRoundRectCallout">
              <a:avLst>
                <a:gd name="adj1" fmla="val -74191"/>
                <a:gd name="adj2" fmla="val 68130"/>
                <a:gd name="adj3" fmla="val 16667"/>
              </a:avLst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6" name="Rectangle 12"/>
            <p:cNvSpPr/>
            <p:nvPr/>
          </p:nvSpPr>
          <p:spPr>
            <a:xfrm>
              <a:off x="5661248" y="6149114"/>
              <a:ext cx="1008062" cy="288925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7" name="Rectangle 13"/>
            <p:cNvSpPr/>
            <p:nvPr/>
          </p:nvSpPr>
          <p:spPr>
            <a:xfrm>
              <a:off x="3573016" y="6653170"/>
              <a:ext cx="1079500" cy="288925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8" name="Rounded Rectangular Callout 14"/>
            <p:cNvSpPr/>
            <p:nvPr/>
          </p:nvSpPr>
          <p:spPr>
            <a:xfrm>
              <a:off x="332656" y="1324578"/>
              <a:ext cx="836712" cy="374650"/>
            </a:xfrm>
            <a:prstGeom prst="wedgeRoundRectCallout">
              <a:avLst>
                <a:gd name="adj1" fmla="val -67789"/>
                <a:gd name="adj2" fmla="val 79233"/>
                <a:gd name="adj3" fmla="val 16667"/>
              </a:avLst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79" name="Rounded Rectangular Callout 15"/>
            <p:cNvSpPr/>
            <p:nvPr/>
          </p:nvSpPr>
          <p:spPr>
            <a:xfrm>
              <a:off x="980728" y="3124778"/>
              <a:ext cx="792088" cy="408623"/>
            </a:xfrm>
            <a:prstGeom prst="wedgeRoundRectCallout">
              <a:avLst>
                <a:gd name="adj1" fmla="val 113567"/>
                <a:gd name="adj2" fmla="val 110063"/>
                <a:gd name="adj3" fmla="val 16667"/>
              </a:avLst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80" name="Rounded Rectangular Callout 17"/>
            <p:cNvSpPr/>
            <p:nvPr/>
          </p:nvSpPr>
          <p:spPr>
            <a:xfrm>
              <a:off x="1052736" y="4924978"/>
              <a:ext cx="1008062" cy="374650"/>
            </a:xfrm>
            <a:prstGeom prst="wedgeRoundRectCallout">
              <a:avLst>
                <a:gd name="adj1" fmla="val 74723"/>
                <a:gd name="adj2" fmla="val -177663"/>
                <a:gd name="adj3" fmla="val 16667"/>
              </a:avLst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81" name="Rectangle 18"/>
            <p:cNvSpPr/>
            <p:nvPr/>
          </p:nvSpPr>
          <p:spPr>
            <a:xfrm>
              <a:off x="1700808" y="6149114"/>
              <a:ext cx="1008062" cy="287338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新細明體"/>
                <a:cs typeface="+mn-cs"/>
              </a:endParaRPr>
            </a:p>
          </p:txBody>
        </p:sp>
        <p:sp>
          <p:nvSpPr>
            <p:cNvPr id="82" name="Rectangle 20"/>
            <p:cNvSpPr/>
            <p:nvPr/>
          </p:nvSpPr>
          <p:spPr>
            <a:xfrm>
              <a:off x="5661247" y="1756600"/>
              <a:ext cx="1196753" cy="468367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太平墟</a:t>
              </a:r>
              <a:endParaRPr kumimoji="0" lang="zh-HK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  <p:sp>
          <p:nvSpPr>
            <p:cNvPr id="83" name="Rectangle 21"/>
            <p:cNvSpPr/>
            <p:nvPr/>
          </p:nvSpPr>
          <p:spPr>
            <a:xfrm>
              <a:off x="5518361" y="1036545"/>
              <a:ext cx="1150380" cy="376529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Times New Roman"/>
                </a:rPr>
                <a:t>虎門寨</a:t>
              </a:r>
              <a:endParaRPr kumimoji="0" lang="zh-HK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</a:endParaRPr>
            </a:p>
          </p:txBody>
        </p:sp>
        <p:sp>
          <p:nvSpPr>
            <p:cNvPr id="84" name="Rectangle 22"/>
            <p:cNvSpPr/>
            <p:nvPr/>
          </p:nvSpPr>
          <p:spPr>
            <a:xfrm>
              <a:off x="692697" y="676505"/>
              <a:ext cx="1080119" cy="360041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新細明體"/>
                  <a:cs typeface="+mn-cs"/>
                </a:rPr>
                <a:t>獅子洋</a:t>
              </a:r>
              <a:endParaRPr kumimoji="0" lang="zh-HK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endParaRPr>
            </a:p>
          </p:txBody>
        </p:sp>
      </p:grpSp>
      <p:sp>
        <p:nvSpPr>
          <p:cNvPr id="85" name="TextBox 19"/>
          <p:cNvSpPr txBox="1"/>
          <p:nvPr/>
        </p:nvSpPr>
        <p:spPr>
          <a:xfrm>
            <a:off x="467749" y="4483999"/>
            <a:ext cx="3069155" cy="1701596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請將以下地名填入相應空格內：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三門口（水道）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伶仃洋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2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上橫檔（島）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7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沙角山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3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下橫檔（島）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8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阿娘鞋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4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大角山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      9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獅子洋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5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大虎山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        10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晏臣灣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0741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5" descr="虎門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3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315311" y="2081048"/>
            <a:ext cx="3037489" cy="9233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道光皇帝派奕山趕赴廣東前線作戰。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1841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月</a:t>
            </a: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27</a:t>
            </a:r>
            <a:r>
              <a:rPr lang="zh-C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日，清朝向英國宣戰。</a:t>
            </a:r>
            <a:endParaRPr lang="zh-TW" altLang="en-US" dirty="0" smtClean="0">
              <a:solidFill>
                <a:srgbClr val="000000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3602972" y="6248294"/>
            <a:ext cx="2997200" cy="6175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zh-CN" sz="3200" dirty="0" smtClean="0">
                <a:latin typeface="Arial" panose="020B0604020202020204" pitchFamily="34" charset="0"/>
                <a:ea typeface="標楷體" panose="03000509000000000000" pitchFamily="65" charset="-120"/>
              </a:rPr>
              <a:t>虎</a:t>
            </a:r>
            <a:r>
              <a:rPr lang="zh-TW" altLang="en-US" sz="3200" dirty="0" smtClean="0">
                <a:latin typeface="Arial" panose="020B0604020202020204" pitchFamily="34" charset="0"/>
                <a:ea typeface="標楷體" panose="03000509000000000000" pitchFamily="65" charset="-120"/>
              </a:rPr>
              <a:t>門要塞地勢</a:t>
            </a:r>
          </a:p>
        </p:txBody>
      </p:sp>
    </p:spTree>
    <p:extLst>
      <p:ext uri="{BB962C8B-B14F-4D97-AF65-F5344CB8AC3E}">
        <p14:creationId xmlns:p14="http://schemas.microsoft.com/office/powerpoint/2010/main" val="14519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6" descr="虎門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3602972" y="6237781"/>
            <a:ext cx="4176712" cy="6175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dirty="0" smtClean="0">
                <a:latin typeface="Arial" panose="020B0604020202020204" pitchFamily="34" charset="0"/>
                <a:ea typeface="標楷體" panose="03000509000000000000" pitchFamily="65" charset="-120"/>
              </a:rPr>
              <a:t>防</a:t>
            </a:r>
            <a:r>
              <a:rPr lang="zh-TW" altLang="en-US" sz="3200" dirty="0" smtClean="0">
                <a:latin typeface="Arial" panose="020B0604020202020204" pitchFamily="34" charset="0"/>
                <a:ea typeface="標楷體" panose="03000509000000000000" pitchFamily="65" charset="-120"/>
              </a:rPr>
              <a:t>禦部署</a:t>
            </a:r>
            <a:r>
              <a:rPr lang="en-US" altLang="zh-TW" sz="3200" dirty="0" smtClean="0">
                <a:latin typeface="Arial" panose="020B0604020202020204" pitchFamily="34" charset="0"/>
                <a:ea typeface="標楷體" panose="03000509000000000000" pitchFamily="65" charset="-120"/>
              </a:rPr>
              <a:t>(1) </a:t>
            </a:r>
            <a:r>
              <a:rPr lang="zh-TW" altLang="en-US" sz="3200" dirty="0" smtClean="0">
                <a:latin typeface="Arial" panose="020B0604020202020204" pitchFamily="34" charset="0"/>
                <a:ea typeface="標楷體" panose="03000509000000000000" pitchFamily="65" charset="-120"/>
              </a:rPr>
              <a:t>：鐵索</a:t>
            </a:r>
            <a:endParaRPr lang="en-US" altLang="zh-TW" sz="3200" dirty="0" smtClean="0"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6" descr="虎門0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3602972" y="6240463"/>
            <a:ext cx="403225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3200" dirty="0" smtClean="0">
                <a:latin typeface="Arial" panose="020B0604020202020204" pitchFamily="34" charset="0"/>
                <a:ea typeface="標楷體" panose="03000509000000000000" pitchFamily="65" charset="-120"/>
              </a:rPr>
              <a:t>防</a:t>
            </a:r>
            <a:r>
              <a:rPr lang="zh-TW" altLang="en-US" sz="3200" dirty="0" smtClean="0">
                <a:latin typeface="Arial" panose="020B0604020202020204" pitchFamily="34" charset="0"/>
                <a:ea typeface="標楷體" panose="03000509000000000000" pitchFamily="65" charset="-120"/>
              </a:rPr>
              <a:t>禦部署</a:t>
            </a:r>
            <a:r>
              <a:rPr lang="en-US" altLang="zh-TW" sz="3200" dirty="0" smtClean="0">
                <a:latin typeface="Arial" panose="020B0604020202020204" pitchFamily="34" charset="0"/>
                <a:ea typeface="標楷體" panose="03000509000000000000" pitchFamily="65" charset="-120"/>
              </a:rPr>
              <a:t>(2) </a:t>
            </a:r>
            <a:r>
              <a:rPr lang="zh-TW" altLang="en-US" sz="3200" dirty="0" smtClean="0">
                <a:latin typeface="Arial" panose="020B0604020202020204" pitchFamily="34" charset="0"/>
                <a:ea typeface="標楷體" panose="03000509000000000000" pitchFamily="65" charset="-120"/>
              </a:rPr>
              <a:t>：炮臺</a:t>
            </a: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6" descr="虎門01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3602972" y="6240463"/>
            <a:ext cx="403225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dirty="0" smtClean="0">
                <a:latin typeface="Arial" panose="020B0604020202020204" pitchFamily="34" charset="0"/>
                <a:ea typeface="標楷體" panose="03000509000000000000" pitchFamily="65" charset="-120"/>
              </a:rPr>
              <a:t>炮臺火力覆蓋範圍</a:t>
            </a: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6" descr="虎門01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0"/>
            <a:ext cx="55410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3602972" y="6420070"/>
            <a:ext cx="187166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英軍</a:t>
            </a: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發動攻擊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1091653" y="5903913"/>
            <a:ext cx="2492375" cy="954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英軍派出戰艦，駛入三門口水道，摧毀三門口炮臺。</a:t>
            </a:r>
            <a:endParaRPr lang="zh-TW" altLang="en-US" dirty="0" smtClean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0" y="1597033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23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日</a:t>
            </a:r>
            <a:endParaRPr lang="zh-TW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24" name="Picture 15" descr="虎門01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9"/>
          <p:cNvSpPr txBox="1"/>
          <p:nvPr/>
        </p:nvSpPr>
        <p:spPr>
          <a:xfrm>
            <a:off x="7663027" y="1858643"/>
            <a:ext cx="944946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三門口炮臺</a:t>
            </a:r>
            <a:endParaRPr lang="zh-TW" altLang="en-US" sz="12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6" name="TextBox 10"/>
          <p:cNvSpPr txBox="1"/>
          <p:nvPr/>
        </p:nvSpPr>
        <p:spPr>
          <a:xfrm>
            <a:off x="4411006" y="2187351"/>
            <a:ext cx="936625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攔江鐵索</a:t>
            </a:r>
            <a:endParaRPr lang="zh-TW" altLang="en-US" sz="12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27" name="Shape 12"/>
          <p:cNvCxnSpPr/>
          <p:nvPr/>
        </p:nvCxnSpPr>
        <p:spPr>
          <a:xfrm>
            <a:off x="5347631" y="2306039"/>
            <a:ext cx="215900" cy="350837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hape 7"/>
          <p:cNvCxnSpPr/>
          <p:nvPr/>
        </p:nvCxnSpPr>
        <p:spPr>
          <a:xfrm>
            <a:off x="5666637" y="3510906"/>
            <a:ext cx="611188" cy="576263"/>
          </a:xfrm>
          <a:prstGeom prst="bentConnector2">
            <a:avLst/>
          </a:prstGeom>
          <a:ln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/>
          <p:cNvSpPr txBox="1"/>
          <p:nvPr/>
        </p:nvSpPr>
        <p:spPr>
          <a:xfrm>
            <a:off x="5935608" y="3856366"/>
            <a:ext cx="87575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下橫檔島</a:t>
            </a:r>
            <a:endParaRPr lang="zh-TW" altLang="en-US" sz="12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5" descr="虎門01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23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日</a:t>
            </a:r>
            <a:endParaRPr lang="zh-TW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037572" y="5903913"/>
            <a:ext cx="25654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缺乏防守的下橫檔島，成為英軍的下一個目標。</a:t>
            </a:r>
            <a:endParaRPr lang="zh-TW" altLang="en-US" dirty="0" smtClean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4503677" y="2201798"/>
            <a:ext cx="816470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攔江鐵索</a:t>
            </a:r>
            <a:endParaRPr lang="zh-TW" altLang="en-US" sz="12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9" name="Shape 12"/>
          <p:cNvCxnSpPr/>
          <p:nvPr/>
        </p:nvCxnSpPr>
        <p:spPr>
          <a:xfrm>
            <a:off x="5342269" y="2303596"/>
            <a:ext cx="215900" cy="350837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74208" y="2213087"/>
            <a:ext cx="1021001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三門口炮臺</a:t>
            </a:r>
            <a:endParaRPr lang="zh-TW" altLang="en-US" sz="12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2" name="Shape 7"/>
          <p:cNvCxnSpPr/>
          <p:nvPr/>
        </p:nvCxnSpPr>
        <p:spPr>
          <a:xfrm>
            <a:off x="5659609" y="3515360"/>
            <a:ext cx="611188" cy="576263"/>
          </a:xfrm>
          <a:prstGeom prst="bentConnector2">
            <a:avLst/>
          </a:prstGeom>
          <a:ln>
            <a:solidFill>
              <a:schemeClr val="tx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6"/>
          <p:cNvSpPr txBox="1"/>
          <p:nvPr/>
        </p:nvSpPr>
        <p:spPr>
          <a:xfrm>
            <a:off x="5867387" y="3848929"/>
            <a:ext cx="806821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下橫檔島</a:t>
            </a:r>
            <a:endParaRPr lang="zh-TW" altLang="en-US" sz="12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0" descr="虎門02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558" y="15579"/>
            <a:ext cx="5528441" cy="684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/>
          <p:nvPr/>
        </p:nvSpPr>
        <p:spPr>
          <a:xfrm>
            <a:off x="3615558" y="6432004"/>
            <a:ext cx="49418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復仇女神號將炮兵和</a:t>
            </a:r>
            <a:r>
              <a:rPr lang="en-US" altLang="zh-CN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130</a:t>
            </a:r>
            <a:r>
              <a:rPr lang="zh-CN" altLang="en-US" dirty="0" smtClean="0">
                <a:solidFill>
                  <a:srgbClr val="FFFF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步兵載送至下橫檔島。</a:t>
            </a:r>
            <a:endParaRPr lang="zh-TW" altLang="en-US" dirty="0" smtClean="0">
              <a:solidFill>
                <a:srgbClr val="FFFFFF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Elbow Connector 5"/>
          <p:cNvCxnSpPr/>
          <p:nvPr/>
        </p:nvCxnSpPr>
        <p:spPr>
          <a:xfrm>
            <a:off x="5084680" y="2302849"/>
            <a:ext cx="504825" cy="358775"/>
          </a:xfrm>
          <a:prstGeom prst="bentConnector3">
            <a:avLst>
              <a:gd name="adj1" fmla="val 102667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4544929" y="2072016"/>
            <a:ext cx="79216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上橫檔島炮臺</a:t>
            </a:r>
            <a:endParaRPr lang="zh-TW" altLang="en-US" sz="1200" dirty="0" smtClean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0" descr="虎門02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/>
          <p:nvPr/>
        </p:nvSpPr>
        <p:spPr>
          <a:xfrm>
            <a:off x="0" y="6178550"/>
            <a:ext cx="36029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英軍在</a:t>
            </a: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下橫檔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島制高點架設野戰炮，對準上橫檔島的清軍炮臺。</a:t>
            </a:r>
            <a:endParaRPr lang="en-US" altLang="zh-CN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Elbow Connector 5"/>
          <p:cNvCxnSpPr/>
          <p:nvPr/>
        </p:nvCxnSpPr>
        <p:spPr>
          <a:xfrm>
            <a:off x="5144057" y="2314992"/>
            <a:ext cx="504825" cy="358775"/>
          </a:xfrm>
          <a:prstGeom prst="bentConnector3">
            <a:avLst>
              <a:gd name="adj1" fmla="val 102667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/>
          <p:cNvSpPr txBox="1"/>
          <p:nvPr/>
        </p:nvSpPr>
        <p:spPr>
          <a:xfrm>
            <a:off x="4680842" y="2084159"/>
            <a:ext cx="70579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上橫檔島炮臺</a:t>
            </a:r>
            <a:endParaRPr lang="zh-TW" altLang="en-US" sz="12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11" descr="虎門02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>
          <a:xfrm>
            <a:off x="0" y="5425692"/>
            <a:ext cx="3602972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下橫檔島英軍炮擊上橫檔島。由於上橫檔島的炮臺都是朝東，無法還擊，只能被動挨打，終於潰散，虎門要塞的交叉火力網失去作用。</a:t>
            </a:r>
            <a:endParaRPr lang="zh-TW" altLang="en-US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1" name="Elbow Connector 5"/>
          <p:cNvCxnSpPr/>
          <p:nvPr/>
        </p:nvCxnSpPr>
        <p:spPr>
          <a:xfrm>
            <a:off x="4874337" y="2616790"/>
            <a:ext cx="504825" cy="358775"/>
          </a:xfrm>
          <a:prstGeom prst="bentConnector3">
            <a:avLst>
              <a:gd name="adj1" fmla="val 102667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/>
          <p:cNvSpPr txBox="1"/>
          <p:nvPr/>
        </p:nvSpPr>
        <p:spPr>
          <a:xfrm>
            <a:off x="4319752" y="2399096"/>
            <a:ext cx="70173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上橫檔島炮臺</a:t>
            </a:r>
            <a:endParaRPr lang="zh-TW" altLang="en-US" sz="12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9" name="TextBox 3"/>
          <p:cNvSpPr txBox="1"/>
          <p:nvPr/>
        </p:nvSpPr>
        <p:spPr>
          <a:xfrm>
            <a:off x="438300" y="1223377"/>
            <a:ext cx="2678801" cy="646331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</a:t>
            </a: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虎門戰略地形圖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（答案）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009" y="94470"/>
            <a:ext cx="4430873" cy="6638453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Rectangle 22"/>
          <p:cNvSpPr/>
          <p:nvPr/>
        </p:nvSpPr>
        <p:spPr>
          <a:xfrm>
            <a:off x="4828050" y="723032"/>
            <a:ext cx="855751" cy="272537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獅子洋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69" name="Rounded Rectangular Callout 14"/>
          <p:cNvSpPr/>
          <p:nvPr/>
        </p:nvSpPr>
        <p:spPr>
          <a:xfrm>
            <a:off x="3883043" y="1213528"/>
            <a:ext cx="855656" cy="289782"/>
          </a:xfrm>
          <a:prstGeom prst="wedgeRoundRectCallout">
            <a:avLst>
              <a:gd name="adj1" fmla="val -67789"/>
              <a:gd name="adj2" fmla="val 79233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大虎山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0" name="Rounded Rectangular Callout 15"/>
          <p:cNvSpPr/>
          <p:nvPr/>
        </p:nvSpPr>
        <p:spPr>
          <a:xfrm>
            <a:off x="3883044" y="2685184"/>
            <a:ext cx="855589" cy="289778"/>
          </a:xfrm>
          <a:prstGeom prst="wedgeRoundRectCallout">
            <a:avLst>
              <a:gd name="adj1" fmla="val 113567"/>
              <a:gd name="adj2" fmla="val 110063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上橫檔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1" name="Rounded Rectangular Callout 17"/>
          <p:cNvSpPr/>
          <p:nvPr/>
        </p:nvSpPr>
        <p:spPr>
          <a:xfrm>
            <a:off x="4108223" y="3938800"/>
            <a:ext cx="855751" cy="289778"/>
          </a:xfrm>
          <a:prstGeom prst="wedgeRoundRectCallout">
            <a:avLst>
              <a:gd name="adj1" fmla="val 74723"/>
              <a:gd name="adj2" fmla="val -177663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下橫檔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2" name="Rectangle 18"/>
          <p:cNvSpPr/>
          <p:nvPr/>
        </p:nvSpPr>
        <p:spPr>
          <a:xfrm>
            <a:off x="4329393" y="4865591"/>
            <a:ext cx="930347" cy="26542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大角山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3" name="Rectangle 13"/>
          <p:cNvSpPr/>
          <p:nvPr/>
        </p:nvSpPr>
        <p:spPr>
          <a:xfrm>
            <a:off x="5909597" y="5247141"/>
            <a:ext cx="900859" cy="26409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伶仃洋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4" name="Rectangle 12"/>
          <p:cNvSpPr/>
          <p:nvPr/>
        </p:nvSpPr>
        <p:spPr>
          <a:xfrm>
            <a:off x="7085910" y="4865591"/>
            <a:ext cx="886081" cy="26542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沙角山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5" name="Rounded Rectangular Callout 11"/>
          <p:cNvSpPr/>
          <p:nvPr/>
        </p:nvSpPr>
        <p:spPr>
          <a:xfrm>
            <a:off x="7260054" y="3387838"/>
            <a:ext cx="896375" cy="319466"/>
          </a:xfrm>
          <a:prstGeom prst="wedgeRoundRectCallout">
            <a:avLst>
              <a:gd name="adj1" fmla="val -74191"/>
              <a:gd name="adj2" fmla="val 68130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晏臣灣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6" name="Rounded Rectangular Callout 10"/>
          <p:cNvSpPr/>
          <p:nvPr/>
        </p:nvSpPr>
        <p:spPr>
          <a:xfrm>
            <a:off x="7350701" y="2412563"/>
            <a:ext cx="931673" cy="289776"/>
          </a:xfrm>
          <a:prstGeom prst="wedgeRoundRectCallout">
            <a:avLst>
              <a:gd name="adj1" fmla="val -67789"/>
              <a:gd name="adj2" fmla="val 79233"/>
              <a:gd name="adj3" fmla="val 16667"/>
            </a:avLst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三門口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7" name="Rectangle 20"/>
          <p:cNvSpPr/>
          <p:nvPr/>
        </p:nvSpPr>
        <p:spPr>
          <a:xfrm>
            <a:off x="7333607" y="1540637"/>
            <a:ext cx="948767" cy="267234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太平墟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8" name="Rectangle 21"/>
          <p:cNvSpPr/>
          <p:nvPr/>
        </p:nvSpPr>
        <p:spPr>
          <a:xfrm>
            <a:off x="7260629" y="995569"/>
            <a:ext cx="895795" cy="27999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虎門寨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79" name="Rectangle 7"/>
          <p:cNvSpPr/>
          <p:nvPr/>
        </p:nvSpPr>
        <p:spPr>
          <a:xfrm>
            <a:off x="5954636" y="1540643"/>
            <a:ext cx="855825" cy="267233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阿娘鞋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3767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" name="Picture 10" descr="虎門02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3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Elbow Connector 5"/>
          <p:cNvCxnSpPr/>
          <p:nvPr/>
        </p:nvCxnSpPr>
        <p:spPr>
          <a:xfrm>
            <a:off x="4863827" y="2608907"/>
            <a:ext cx="504825" cy="358775"/>
          </a:xfrm>
          <a:prstGeom prst="bentConnector3">
            <a:avLst>
              <a:gd name="adj1" fmla="val 102667"/>
            </a:avLst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/>
          <p:cNvSpPr txBox="1"/>
          <p:nvPr/>
        </p:nvSpPr>
        <p:spPr>
          <a:xfrm>
            <a:off x="4361793" y="2378075"/>
            <a:ext cx="65968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上橫檔島炮臺</a:t>
            </a:r>
            <a:endParaRPr lang="zh-TW" altLang="en-US" sz="12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0" y="5934670"/>
            <a:ext cx="360297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英軍炮轟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上橫檔島的清軍炮臺</a:t>
            </a: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同時，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另外兩支艦隊也準備前往肅清兩岸的清軍炮臺。</a:t>
            </a:r>
            <a:endParaRPr lang="zh-TW" altLang="en-US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23018" y="5906267"/>
            <a:ext cx="3578051" cy="954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西路</a:t>
            </a: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方面，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英軍派出輕型艦隊駛入淺水區，轟擊並殲滅</a:t>
            </a: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清軍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的炮臺。</a:t>
            </a:r>
            <a:endParaRPr lang="en-US" altLang="zh-CN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6" name="Picture 15" descr="虎門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70" y="0"/>
            <a:ext cx="5542930" cy="686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47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5930072"/>
            <a:ext cx="360107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東路是英軍的主力，採取最有利的角度，將威遠、靖遠、鎮遠等炮臺逐一打啞。</a:t>
            </a:r>
            <a:endParaRPr lang="en-US" altLang="zh-CN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Picture 7" descr="虎門0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70" y="-2352"/>
            <a:ext cx="5542929" cy="686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0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294926" y="6146305"/>
            <a:ext cx="306863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zh-CN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當</a:t>
            </a: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時關天培鎮守靖遠炮臺，陣亡。</a:t>
            </a:r>
            <a:endParaRPr lang="en-US" altLang="zh-CN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Picture 7" descr="虎門03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2"/>
            <a:ext cx="5541027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34674"/>
            <a:ext cx="15573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戰火重燃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0" y="1596637"/>
            <a:ext cx="198884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1841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zh-CN" alt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zh-TW" altLang="en-US" sz="2000" b="1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5657671"/>
            <a:ext cx="360297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清軍鑒於虎門兩重門戶盡失，大虎炮臺孤懸，無法固守，遂主動棄守，撤退至廣州。虎門之戰結束。</a:t>
            </a:r>
            <a:endParaRPr lang="zh-TW" altLang="en-US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Picture 7" descr="虎門0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72" y="0"/>
            <a:ext cx="55410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4393874" y="1134674"/>
            <a:ext cx="546261" cy="605913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717724" y="734564"/>
            <a:ext cx="1210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大</a:t>
            </a:r>
            <a:r>
              <a:rPr lang="zh-TW" altLang="en-US" sz="2000" dirty="0" smtClean="0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虎炮臺</a:t>
            </a:r>
            <a:endParaRPr lang="zh-TW" altLang="en-US" sz="2000" dirty="0">
              <a:solidFill>
                <a:schemeClr val="bg1"/>
              </a:solidFill>
              <a:latin typeface="Arial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595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41" name="TextBox 1"/>
          <p:cNvSpPr txBox="1"/>
          <p:nvPr/>
        </p:nvSpPr>
        <p:spPr>
          <a:xfrm>
            <a:off x="444826" y="1285079"/>
            <a:ext cx="1580767" cy="830997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31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B. 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清軍的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984806"/>
                </a:solidFill>
                <a:latin typeface="Times New Roman"/>
                <a:ea typeface="BiauKai"/>
                <a:cs typeface="Times New Roman"/>
              </a:rPr>
              <a:t> </a:t>
            </a:r>
            <a:r>
              <a:rPr lang="en-US" altLang="zh-CN" sz="2400" b="1" dirty="0" smtClean="0">
                <a:solidFill>
                  <a:srgbClr val="984806"/>
                </a:solidFill>
                <a:latin typeface="Times New Roman"/>
                <a:ea typeface="BiauKai"/>
                <a:cs typeface="Times New Roman"/>
              </a:rPr>
              <a:t>    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佈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防</a:t>
            </a:r>
            <a:endParaRPr kumimoji="0" lang="zh-HK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4820" y="2352808"/>
            <a:ext cx="1727701" cy="1668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altLang="zh-TW" dirty="0">
                <a:solidFill>
                  <a:srgbClr val="000000"/>
                </a:solidFill>
                <a:ea typeface="新細明體"/>
                <a:cs typeface="Times New Roman"/>
              </a:rPr>
              <a:t>清軍在虎門設置了三重防衛網</a:t>
            </a:r>
            <a:r>
              <a:rPr lang="zh-CN" altLang="zh-TW" dirty="0" smtClean="0">
                <a:solidFill>
                  <a:srgbClr val="000000"/>
                </a:solidFill>
                <a:ea typeface="新細明體"/>
                <a:cs typeface="Times New Roman"/>
              </a:rPr>
              <a:t>，</a:t>
            </a:r>
            <a:r>
              <a:rPr lang="zh-TW" altLang="en-US" dirty="0" smtClean="0">
                <a:solidFill>
                  <a:srgbClr val="000000"/>
                </a:solidFill>
                <a:ea typeface="新細明體"/>
                <a:cs typeface="Times New Roman"/>
              </a:rPr>
              <a:t>右</a:t>
            </a:r>
            <a:r>
              <a:rPr lang="zh-CN" altLang="zh-TW" dirty="0" smtClean="0">
                <a:solidFill>
                  <a:srgbClr val="000000"/>
                </a:solidFill>
                <a:ea typeface="新細明體"/>
                <a:cs typeface="Times New Roman"/>
              </a:rPr>
              <a:t>圖</a:t>
            </a:r>
            <a:r>
              <a:rPr lang="zh-CN" altLang="zh-TW" dirty="0">
                <a:solidFill>
                  <a:srgbClr val="000000"/>
                </a:solidFill>
                <a:ea typeface="新細明體"/>
                <a:cs typeface="Times New Roman"/>
              </a:rPr>
              <a:t>標示了該三重防衛的設計。</a:t>
            </a:r>
            <a:endParaRPr lang="zh-HK" altLang="zh-TW" sz="1600" kern="100" dirty="0">
              <a:cs typeface="Times New Roman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3073" y="1312409"/>
            <a:ext cx="6619875" cy="5034915"/>
          </a:xfrm>
          <a:prstGeom prst="rect">
            <a:avLst/>
          </a:prstGeom>
          <a:noFill/>
          <a:ln w="38100" cmpd="sng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761" y="3599516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8750" y="5328932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19550">
            <a:off x="5451517" y="3082832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99310">
            <a:off x="5531257" y="3322810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0319">
            <a:off x="5696633" y="3567824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0770" y="2492695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9264" y="5190583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1270" y="3599521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90558">
            <a:off x="5253266" y="3530344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TextBox 28"/>
          <p:cNvSpPr txBox="1"/>
          <p:nvPr/>
        </p:nvSpPr>
        <p:spPr>
          <a:xfrm>
            <a:off x="7546755" y="5120967"/>
            <a:ext cx="1111767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沙角炮臺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4" name="TextBox 29"/>
          <p:cNvSpPr txBox="1"/>
          <p:nvPr/>
        </p:nvSpPr>
        <p:spPr>
          <a:xfrm>
            <a:off x="5044766" y="5051796"/>
            <a:ext cx="97325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大角炮臺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5" name="TextBox 30"/>
          <p:cNvSpPr txBox="1"/>
          <p:nvPr/>
        </p:nvSpPr>
        <p:spPr>
          <a:xfrm>
            <a:off x="6088595" y="3602394"/>
            <a:ext cx="1224536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威遠炮臺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6" name="TextBox 31"/>
          <p:cNvSpPr txBox="1"/>
          <p:nvPr/>
        </p:nvSpPr>
        <p:spPr>
          <a:xfrm>
            <a:off x="5992993" y="3391749"/>
            <a:ext cx="132014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靖遠炮臺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7" name="TextBox 32"/>
          <p:cNvSpPr txBox="1"/>
          <p:nvPr/>
        </p:nvSpPr>
        <p:spPr>
          <a:xfrm>
            <a:off x="5972181" y="2976921"/>
            <a:ext cx="111237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鎮遠炮臺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8" name="TextBox 33"/>
          <p:cNvSpPr txBox="1"/>
          <p:nvPr/>
        </p:nvSpPr>
        <p:spPr>
          <a:xfrm>
            <a:off x="5179777" y="3778872"/>
            <a:ext cx="143291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橫檔炮臺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9" name="TextBox 34"/>
          <p:cNvSpPr txBox="1"/>
          <p:nvPr/>
        </p:nvSpPr>
        <p:spPr>
          <a:xfrm>
            <a:off x="4640602" y="3391749"/>
            <a:ext cx="132075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永安炮臺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0" name="TextBox 35"/>
          <p:cNvSpPr txBox="1"/>
          <p:nvPr/>
        </p:nvSpPr>
        <p:spPr>
          <a:xfrm>
            <a:off x="3863271" y="3875928"/>
            <a:ext cx="1042511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鞏固炮臺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1" name="TextBox 36"/>
          <p:cNvSpPr txBox="1"/>
          <p:nvPr/>
        </p:nvSpPr>
        <p:spPr>
          <a:xfrm>
            <a:off x="4002271" y="2285049"/>
            <a:ext cx="90399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大虎炮臺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3" name="TextBox 43"/>
          <p:cNvSpPr txBox="1"/>
          <p:nvPr/>
        </p:nvSpPr>
        <p:spPr>
          <a:xfrm>
            <a:off x="3724265" y="1316688"/>
            <a:ext cx="903387" cy="30745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往廣州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4" name="TextBox 47"/>
          <p:cNvSpPr txBox="1"/>
          <p:nvPr/>
        </p:nvSpPr>
        <p:spPr>
          <a:xfrm>
            <a:off x="4628010" y="5023242"/>
            <a:ext cx="397148" cy="1037664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首重防衛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5" name="TextBox 48"/>
          <p:cNvSpPr txBox="1"/>
          <p:nvPr/>
        </p:nvSpPr>
        <p:spPr>
          <a:xfrm>
            <a:off x="3466119" y="3215296"/>
            <a:ext cx="397148" cy="968730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二重防衛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7" name="TextBox 41"/>
          <p:cNvSpPr txBox="1"/>
          <p:nvPr/>
        </p:nvSpPr>
        <p:spPr>
          <a:xfrm>
            <a:off x="5600759" y="1800869"/>
            <a:ext cx="397148" cy="899187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三重防衛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8" name="圓角矩形 67"/>
          <p:cNvSpPr/>
          <p:nvPr/>
        </p:nvSpPr>
        <p:spPr>
          <a:xfrm>
            <a:off x="4038822" y="2197731"/>
            <a:ext cx="1486535" cy="72326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69" name="圓角矩形 68"/>
          <p:cNvSpPr/>
          <p:nvPr/>
        </p:nvSpPr>
        <p:spPr>
          <a:xfrm>
            <a:off x="5075142" y="5040626"/>
            <a:ext cx="3404871" cy="925195"/>
          </a:xfrm>
          <a:prstGeom prst="roundRect">
            <a:avLst/>
          </a:prstGeom>
          <a:noFill/>
          <a:ln w="28575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70" name="圓角矩形 69"/>
          <p:cNvSpPr/>
          <p:nvPr/>
        </p:nvSpPr>
        <p:spPr>
          <a:xfrm>
            <a:off x="3938493" y="2967348"/>
            <a:ext cx="2973705" cy="1231900"/>
          </a:xfrm>
          <a:prstGeom prst="roundRect">
            <a:avLst/>
          </a:prstGeom>
          <a:noFill/>
          <a:ln w="28575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9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3073" y="1312409"/>
            <a:ext cx="6619875" cy="5034915"/>
          </a:xfrm>
          <a:prstGeom prst="rect">
            <a:avLst/>
          </a:prstGeom>
          <a:noFill/>
          <a:ln w="38100" cmpd="sng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761" y="3599516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8750" y="5328932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19550">
            <a:off x="5451517" y="3082832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99310">
            <a:off x="5531257" y="3322810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0319">
            <a:off x="5696633" y="3567824"/>
            <a:ext cx="48649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0770" y="2492695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9264" y="5190583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1270" y="3599521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90558">
            <a:off x="5253266" y="3530344"/>
            <a:ext cx="486745" cy="3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TextBox 28"/>
          <p:cNvSpPr txBox="1"/>
          <p:nvPr/>
        </p:nvSpPr>
        <p:spPr>
          <a:xfrm>
            <a:off x="7546755" y="5120967"/>
            <a:ext cx="1111767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沙角炮臺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4" name="TextBox 29"/>
          <p:cNvSpPr txBox="1"/>
          <p:nvPr/>
        </p:nvSpPr>
        <p:spPr>
          <a:xfrm>
            <a:off x="5044766" y="5051796"/>
            <a:ext cx="97325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大角炮臺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5" name="TextBox 30"/>
          <p:cNvSpPr txBox="1"/>
          <p:nvPr/>
        </p:nvSpPr>
        <p:spPr>
          <a:xfrm>
            <a:off x="6088595" y="3602394"/>
            <a:ext cx="1224536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威遠炮臺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6" name="TextBox 31"/>
          <p:cNvSpPr txBox="1"/>
          <p:nvPr/>
        </p:nvSpPr>
        <p:spPr>
          <a:xfrm>
            <a:off x="5992993" y="3391749"/>
            <a:ext cx="132014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靖遠炮臺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7" name="TextBox 32"/>
          <p:cNvSpPr txBox="1"/>
          <p:nvPr/>
        </p:nvSpPr>
        <p:spPr>
          <a:xfrm>
            <a:off x="5972181" y="2976921"/>
            <a:ext cx="111237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鎮遠炮臺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8" name="TextBox 33"/>
          <p:cNvSpPr txBox="1"/>
          <p:nvPr/>
        </p:nvSpPr>
        <p:spPr>
          <a:xfrm>
            <a:off x="5179777" y="3778872"/>
            <a:ext cx="1432915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橫檔炮臺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59" name="TextBox 34"/>
          <p:cNvSpPr txBox="1"/>
          <p:nvPr/>
        </p:nvSpPr>
        <p:spPr>
          <a:xfrm>
            <a:off x="4640602" y="3391749"/>
            <a:ext cx="132075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永安炮臺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0" name="TextBox 35"/>
          <p:cNvSpPr txBox="1"/>
          <p:nvPr/>
        </p:nvSpPr>
        <p:spPr>
          <a:xfrm>
            <a:off x="3863271" y="3875928"/>
            <a:ext cx="1042511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鞏固炮臺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1" name="TextBox 36"/>
          <p:cNvSpPr txBox="1"/>
          <p:nvPr/>
        </p:nvSpPr>
        <p:spPr>
          <a:xfrm>
            <a:off x="4002271" y="2285049"/>
            <a:ext cx="903999" cy="3074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大虎炮臺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3" name="TextBox 43"/>
          <p:cNvSpPr txBox="1"/>
          <p:nvPr/>
        </p:nvSpPr>
        <p:spPr>
          <a:xfrm>
            <a:off x="3724265" y="1316688"/>
            <a:ext cx="903387" cy="30745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往廣州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4" name="TextBox 47"/>
          <p:cNvSpPr txBox="1"/>
          <p:nvPr/>
        </p:nvSpPr>
        <p:spPr>
          <a:xfrm>
            <a:off x="4628010" y="5023242"/>
            <a:ext cx="397148" cy="1037664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首重防衛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5" name="TextBox 48"/>
          <p:cNvSpPr txBox="1"/>
          <p:nvPr/>
        </p:nvSpPr>
        <p:spPr>
          <a:xfrm>
            <a:off x="3466119" y="3215296"/>
            <a:ext cx="397148" cy="968730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二重防衛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7" name="TextBox 41"/>
          <p:cNvSpPr txBox="1"/>
          <p:nvPr/>
        </p:nvSpPr>
        <p:spPr>
          <a:xfrm>
            <a:off x="5600759" y="1800869"/>
            <a:ext cx="397148" cy="899187"/>
          </a:xfrm>
          <a:prstGeom prst="rect">
            <a:avLst/>
          </a:prstGeom>
          <a:solidFill>
            <a:srgbClr val="92D050"/>
          </a:solidFill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3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三重防衛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8" name="圓角矩形 67"/>
          <p:cNvSpPr/>
          <p:nvPr/>
        </p:nvSpPr>
        <p:spPr>
          <a:xfrm>
            <a:off x="4038822" y="2197731"/>
            <a:ext cx="1486535" cy="72326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69" name="圓角矩形 68"/>
          <p:cNvSpPr/>
          <p:nvPr/>
        </p:nvSpPr>
        <p:spPr>
          <a:xfrm>
            <a:off x="5075142" y="5040626"/>
            <a:ext cx="3404871" cy="925195"/>
          </a:xfrm>
          <a:prstGeom prst="roundRect">
            <a:avLst/>
          </a:prstGeom>
          <a:noFill/>
          <a:ln w="28575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70" name="圓角矩形 69"/>
          <p:cNvSpPr/>
          <p:nvPr/>
        </p:nvSpPr>
        <p:spPr>
          <a:xfrm>
            <a:off x="3938493" y="2967348"/>
            <a:ext cx="2973705" cy="1231900"/>
          </a:xfrm>
          <a:prstGeom prst="roundRect">
            <a:avLst/>
          </a:prstGeom>
          <a:noFill/>
          <a:ln w="28575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1" name="TextBox 50"/>
          <p:cNvSpPr txBox="1"/>
          <p:nvPr/>
        </p:nvSpPr>
        <p:spPr>
          <a:xfrm>
            <a:off x="3" y="1310617"/>
            <a:ext cx="2207172" cy="5477171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38100">
            <a:noFill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清朝在虎門佈置了三重的海岸防衛，其中以第二重最為嚴密。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英軍要打敗清軍，必須突破這三重防衛網。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雖說英國船堅炮利，但若硬闖，即使勝利，己方的損失也必然慘重。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究竟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1841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年英國戰艦是如何以最小的損失，攻陷清朝號稱固若金湯的虎門要塞，取得翌年因簽署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南京條約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而獲得的種種好處？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3161985" y="6414004"/>
            <a:ext cx="5468499" cy="383366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想一想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/>
                <a:cs typeface="Times New Roman"/>
              </a:rPr>
              <a:t>：若你是英軍，你會如何突破這幾重防衛網？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484467">
            <a:off x="6646100" y="5408030"/>
            <a:ext cx="585025" cy="5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4" name="Straight Arrow Connector 38"/>
          <p:cNvCxnSpPr/>
          <p:nvPr/>
        </p:nvCxnSpPr>
        <p:spPr>
          <a:xfrm flipH="1" flipV="1">
            <a:off x="4210765" y="1607279"/>
            <a:ext cx="3422507" cy="4537300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45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4844" y="1334018"/>
            <a:ext cx="36070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III.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中英雙方的實力</a:t>
            </a:r>
            <a:r>
              <a:rPr lang="zh-TW" altLang="zh-TW" sz="2400" b="1" kern="100" dirty="0" smtClean="0">
                <a:solidFill>
                  <a:srgbClr val="E36C0A"/>
                </a:solidFill>
                <a:ea typeface="BiauKai"/>
                <a:cs typeface="Times New Roman"/>
              </a:rPr>
              <a:t>、</a:t>
            </a:r>
            <a:endParaRPr lang="en-US" altLang="zh-TW" sz="2400" b="1" kern="100" dirty="0" smtClean="0">
              <a:solidFill>
                <a:srgbClr val="E36C0A"/>
              </a:solidFill>
              <a:ea typeface="BiauKa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 </a:t>
            </a:r>
            <a:r>
              <a:rPr lang="en-US" altLang="zh-TW" sz="2400" b="1" kern="100" dirty="0" smtClean="0">
                <a:solidFill>
                  <a:srgbClr val="E36C0A"/>
                </a:solidFill>
                <a:ea typeface="BiauKai"/>
                <a:cs typeface="Times New Roman"/>
              </a:rPr>
              <a:t>    </a:t>
            </a:r>
            <a:r>
              <a:rPr lang="zh-TW" altLang="zh-TW" sz="2400" b="1" kern="100" dirty="0" smtClean="0">
                <a:solidFill>
                  <a:srgbClr val="E36C0A"/>
                </a:solidFill>
                <a:ea typeface="BiauKai"/>
                <a:cs typeface="Times New Roman"/>
              </a:rPr>
              <a:t>虎門之戰</a:t>
            </a:r>
            <a:r>
              <a:rPr lang="zh-TW" altLang="zh-TW" sz="2400" b="1" kern="100" dirty="0">
                <a:solidFill>
                  <a:srgbClr val="E36C0A"/>
                </a:solidFill>
                <a:ea typeface="BiauKai"/>
                <a:cs typeface="Times New Roman"/>
              </a:rPr>
              <a:t>的經過及結果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2611" y="2580593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英軍於</a:t>
            </a:r>
            <a:r>
              <a:rPr lang="en-US" altLang="zh-TW" dirty="0">
                <a:solidFill>
                  <a:srgbClr val="000000"/>
                </a:solidFill>
                <a:latin typeface="Times New Roman"/>
                <a:cs typeface="Times New Roman"/>
              </a:rPr>
              <a:t>1841</a:t>
            </a: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年</a:t>
            </a:r>
            <a:r>
              <a:rPr lang="en-US" altLang="zh-TW" dirty="0">
                <a:solidFill>
                  <a:srgbClr val="000000"/>
                </a:solidFill>
                <a:latin typeface="Times New Roman"/>
                <a:cs typeface="Times New Roman"/>
              </a:rPr>
              <a:t>1</a:t>
            </a:r>
            <a:r>
              <a:rPr lang="zh-CN" altLang="zh-TW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月開始採取行動了！</a:t>
            </a:r>
            <a:endParaRPr lang="zh-HK" altLang="zh-TW" sz="1600" kern="100" dirty="0">
              <a:cs typeface="Times New Roman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587721" y="3072228"/>
            <a:ext cx="2833739" cy="832384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60000"/>
                  <a:lumOff val="4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沙角炮臺之戰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             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1841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)</a:t>
            </a:r>
            <a:endParaRPr kumimoji="0" lang="zh-HK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204410" y="1350990"/>
            <a:ext cx="4607697" cy="5089824"/>
            <a:chOff x="0" y="0"/>
            <a:chExt cx="3645024" cy="4026438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645024" cy="4026438"/>
            </a:xfrm>
            <a:prstGeom prst="rect">
              <a:avLst/>
            </a:prstGeom>
            <a:noFill/>
            <a:ln w="38100" cmpd="sng">
              <a:solidFill>
                <a:srgbClr val="00B05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8" descr="G:\2014 War History for China\07虎門之戰\炮臺副本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56792" y="2232248"/>
              <a:ext cx="930275" cy="533400"/>
            </a:xfrm>
            <a:prstGeom prst="rect">
              <a:avLst/>
            </a:prstGeom>
            <a:noFill/>
          </p:spPr>
        </p:pic>
        <p:sp>
          <p:nvSpPr>
            <p:cNvPr id="11" name="TextBox 5"/>
            <p:cNvSpPr txBox="1"/>
            <p:nvPr/>
          </p:nvSpPr>
          <p:spPr>
            <a:xfrm rot="20533137">
              <a:off x="2199010" y="1838084"/>
              <a:ext cx="640080" cy="967740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沙角炮臺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6" name="TextBox 11"/>
            <p:cNvSpPr txBox="1"/>
            <p:nvPr/>
          </p:nvSpPr>
          <p:spPr>
            <a:xfrm>
              <a:off x="1988772" y="1440089"/>
              <a:ext cx="720090" cy="3200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晏臣灣</a:t>
              </a:r>
              <a:endParaRPr lang="zh-HK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8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587717" y="1085775"/>
            <a:ext cx="2833739" cy="832384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60000"/>
                  <a:lumOff val="4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沙角炮臺之戰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             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1841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)</a:t>
            </a:r>
            <a:endParaRPr kumimoji="0" lang="zh-HK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4410" y="1350990"/>
            <a:ext cx="4607697" cy="5089824"/>
          </a:xfrm>
          <a:prstGeom prst="rect">
            <a:avLst/>
          </a:prstGeom>
          <a:noFill/>
          <a:ln w="38100" cmpd="sng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8" descr="G:\2014 War History for China\07虎門之戰\炮臺副本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359" y="4172777"/>
            <a:ext cx="1175967" cy="674271"/>
          </a:xfrm>
          <a:prstGeom prst="rect">
            <a:avLst/>
          </a:prstGeom>
          <a:noFill/>
        </p:spPr>
      </p:pic>
      <p:sp>
        <p:nvSpPr>
          <p:cNvPr id="11" name="TextBox 5"/>
          <p:cNvSpPr txBox="1"/>
          <p:nvPr/>
        </p:nvSpPr>
        <p:spPr>
          <a:xfrm rot="20533137">
            <a:off x="6984192" y="3674519"/>
            <a:ext cx="809129" cy="1223321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沙角炮臺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cxnSp>
        <p:nvCxnSpPr>
          <p:cNvPr id="14" name="Curved Connector 9"/>
          <p:cNvCxnSpPr/>
          <p:nvPr/>
        </p:nvCxnSpPr>
        <p:spPr>
          <a:xfrm rot="10800000">
            <a:off x="7264663" y="4627905"/>
            <a:ext cx="819232" cy="273076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0"/>
          <p:cNvSpPr txBox="1"/>
          <p:nvPr/>
        </p:nvSpPr>
        <p:spPr>
          <a:xfrm>
            <a:off x="5717179" y="5993062"/>
            <a:ext cx="910271" cy="4045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Nemesis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6718427" y="3171413"/>
            <a:ext cx="910271" cy="4045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Calibri"/>
                <a:ea typeface="新細明體"/>
                <a:cs typeface="Times New Roman"/>
              </a:rPr>
              <a:t>晏臣灣</a:t>
            </a:r>
            <a:endParaRPr lang="zh-HK" sz="1600" dirty="0">
              <a:effectLst/>
              <a:latin typeface="Times New Roman"/>
              <a:ea typeface="新細明體"/>
              <a:cs typeface="Times New Roman"/>
            </a:endParaRPr>
          </a:p>
        </p:txBody>
      </p:sp>
      <p:cxnSp>
        <p:nvCxnSpPr>
          <p:cNvPr id="20" name="Curved Connector 8"/>
          <p:cNvCxnSpPr/>
          <p:nvPr/>
        </p:nvCxnSpPr>
        <p:spPr>
          <a:xfrm rot="5400000" flipH="1" flipV="1">
            <a:off x="6855049" y="5128545"/>
            <a:ext cx="1365381" cy="1274361"/>
          </a:xfrm>
          <a:prstGeom prst="curvedConnector3">
            <a:avLst>
              <a:gd name="adj1" fmla="val 21781"/>
            </a:avLst>
          </a:prstGeom>
          <a:ln w="76200" cmpd="sng">
            <a:solidFill>
              <a:srgbClr val="C00000"/>
            </a:solidFill>
            <a:headEnd w="sm" len="sm"/>
            <a:tailEnd type="triangle"/>
          </a:ln>
          <a:scene3d>
            <a:camera prst="perspectiveRigh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947578">
            <a:off x="6414151" y="5506880"/>
            <a:ext cx="728207" cy="72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83335" y="2086827"/>
            <a:ext cx="3789576" cy="4391267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戰爭爆發，一艘商船復仇女神號（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Nemesis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）被英國海軍徵用。復仇女神號是東印度公司的商船，主要作用是載運貨物，因此它的火炮裝備不算很強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– 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最大口徑的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32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磅火炮安裝在船頭和船尾，每邊船身只得兩門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6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磅大炮。若它與清朝的炮臺直接互相炮擊，不一定可以全身而退。不過這些裝備用來應付南中國海的海盜已是綽綽有餘了。復仇女神號的特點，是它靠蒸汽推動航行而不必受季候風的影響，這在世界海戰來說是史無前例的。</a:t>
            </a:r>
            <a:endParaRPr kumimoji="0" lang="zh-HK" altLang="en-US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1841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月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日，復仇女神號的主要任務，是運送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1400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多名英軍，在沙角炮臺後面的穿鼻灣搶灘登陸，擊退駐守的清兵後，再從後攻擊沙角炮臺。</a:t>
            </a:r>
            <a:endParaRPr kumimoji="0" lang="zh-HK" altLang="en-US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結果：英軍勝，沙角炮臺以及對岸的大角炮臺被佔被毀。</a:t>
            </a:r>
            <a:endParaRPr kumimoji="0" lang="zh-HK" altLang="en-US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156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74" y="1333443"/>
            <a:ext cx="4219095" cy="2518693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C:\From Chu computer\Chinese History\2014-2015 teacher training\War History\resouces pack\final on 11 jan 2016\復仇女神號-海防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67" y="1333443"/>
            <a:ext cx="3751780" cy="2518693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13" name="TextBox 18"/>
          <p:cNvSpPr txBox="1"/>
          <p:nvPr/>
        </p:nvSpPr>
        <p:spPr>
          <a:xfrm>
            <a:off x="1786901" y="3905385"/>
            <a:ext cx="3061912" cy="3879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圖片資料來源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: Wikipedia-Nemesis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（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1839</a:t>
            </a:r>
            <a:r>
              <a:rPr lang="zh-CN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）</a:t>
            </a:r>
            <a:endParaRPr lang="zh-HK" sz="1200" dirty="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6118741" y="3942837"/>
            <a:ext cx="2670491" cy="350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CN" sz="12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圖片資料來源</a:t>
            </a:r>
            <a:r>
              <a:rPr lang="zh-HK" sz="12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：香</a:t>
            </a:r>
            <a:r>
              <a:rPr lang="zh-TW" sz="1200" kern="120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港海防博物館藏品</a:t>
            </a:r>
            <a:endParaRPr lang="zh-HK" sz="1200">
              <a:effectLst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6" name="Rectangle 17"/>
          <p:cNvSpPr/>
          <p:nvPr/>
        </p:nvSpPr>
        <p:spPr>
          <a:xfrm>
            <a:off x="395267" y="4291828"/>
            <a:ext cx="8393964" cy="2394301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38100">
            <a:noFill/>
          </a:ln>
          <a:effectLst/>
        </p:spPr>
        <p:txBody>
          <a:bodyPr wrap="square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沙角炮臺失陷後，而對岸的大角炮臺也隨即被摧毀，清軍在虎門的第一道防線失去了作用。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沙角炮臺失陷後，英方提出各種要求，包括割讓香港島（即歷來所訛傳的所謂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穿鼻草約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）。兩廣總督琦善只答允“代為奏懇”，准英人在香港“寄寓泊船”，但道光皇帝極為憤怒，將琦善抄家革職，改派奕山趕赴廣東前線作戰。於是，中英戰火重燃。</a:t>
            </a:r>
            <a:endParaRPr kumimoji="0" lang="zh-HK" altLang="en-US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攻陷了第一重防衛後，接下來是第二重防衛。但首先檢視雙方的實力。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1868155" y="1365127"/>
            <a:ext cx="29246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zh-TW" sz="1600" kern="100" dirty="0">
                <a:effectLst/>
                <a:latin typeface="Times New Roman"/>
                <a:ea typeface="新細明體"/>
                <a:cs typeface="Times New Roman"/>
              </a:rPr>
              <a:t>復仇女神號（</a:t>
            </a:r>
            <a:r>
              <a:rPr lang="en-US" sz="1600" kern="100" dirty="0">
                <a:effectLst/>
                <a:latin typeface="Times New Roman"/>
                <a:ea typeface="新細明體"/>
                <a:cs typeface="Times New Roman"/>
              </a:rPr>
              <a:t>Nemesis</a:t>
            </a:r>
            <a:r>
              <a:rPr lang="zh-TW" sz="1600" kern="100" dirty="0">
                <a:effectLst/>
                <a:latin typeface="Times New Roman"/>
                <a:ea typeface="新細明體"/>
                <a:cs typeface="Times New Roman"/>
              </a:rPr>
              <a:t>）繪畫</a:t>
            </a:r>
            <a:endParaRPr lang="zh-HK" sz="1600" kern="100" dirty="0">
              <a:effectLst/>
              <a:latin typeface="Calibri"/>
              <a:ea typeface="新細明體"/>
              <a:cs typeface="Times New Roman"/>
            </a:endParaRP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5861852" y="1395939"/>
            <a:ext cx="31011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zh-TW" sz="1600" kern="100">
                <a:effectLst/>
                <a:latin typeface="Times New Roman"/>
                <a:ea typeface="新細明體"/>
                <a:cs typeface="Times New Roman"/>
              </a:rPr>
              <a:t>復仇女神號（</a:t>
            </a:r>
            <a:r>
              <a:rPr lang="en-US" sz="1600" kern="100">
                <a:effectLst/>
                <a:latin typeface="Times New Roman"/>
                <a:ea typeface="新細明體"/>
                <a:cs typeface="Times New Roman"/>
              </a:rPr>
              <a:t>Nemesis</a:t>
            </a:r>
            <a:r>
              <a:rPr lang="zh-TW" sz="1600" kern="100">
                <a:effectLst/>
                <a:latin typeface="Times New Roman"/>
                <a:ea typeface="新細明體"/>
                <a:cs typeface="Times New Roman"/>
              </a:rPr>
              <a:t>）模型</a:t>
            </a:r>
            <a:endParaRPr lang="zh-HK" sz="1600" kern="100">
              <a:effectLst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785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44109" y="1219724"/>
            <a:ext cx="1813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Aft>
                <a:spcPts val="0"/>
              </a:spcAft>
              <a:buFont typeface="Times New Roman"/>
              <a:buAutoNum type="arabicPeriod"/>
            </a:pPr>
            <a:r>
              <a:rPr lang="zh-TW" altLang="zh-TW" sz="2000" b="1" kern="100" dirty="0">
                <a:latin typeface="Times New Roman"/>
                <a:cs typeface="Times New Roman"/>
              </a:rPr>
              <a:t>英軍的實力</a:t>
            </a:r>
            <a:endParaRPr lang="zh-HK" altLang="zh-TW" sz="2000" kern="100" dirty="0">
              <a:cs typeface="Times New Roman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629319" y="1726029"/>
            <a:ext cx="2120440" cy="369332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戰爭序列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  <a:cs typeface="Times New Roman"/>
              </a:rPr>
              <a:t>-</a:t>
            </a:r>
            <a:r>
              <a:rPr kumimoji="0" lang="zh-CN" altLang="en-US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英國艦隊</a:t>
            </a:r>
            <a:endParaRPr kumimoji="0" lang="zh-HK" altLang="en-US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3015" y="1352923"/>
            <a:ext cx="5904647" cy="2341764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3"/>
          <p:cNvSpPr txBox="1"/>
          <p:nvPr/>
        </p:nvSpPr>
        <p:spPr>
          <a:xfrm>
            <a:off x="1154081" y="4193409"/>
            <a:ext cx="2540251" cy="233406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施厚仁履歷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1781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年出生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父親是海軍上尉（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lieutenant)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1797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年：參加英國海軍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1839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年：升為在華英國海軍副司令，同時是伯蘭漢艦（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HMS Blenheim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）艦長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1841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年：虎門海戰指揮官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3947615" y="5132329"/>
            <a:ext cx="2895600" cy="1395151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8575"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韋爾斯利號，裝備了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74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門大炮，分佈在兩層船艙的左右舷。因其強大的武裝，在當代被稱為戰列艦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(Battleship)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，是虎門海戰的最強戰艦之一。</a:t>
            </a:r>
            <a:endParaRPr kumimoji="0" lang="zh-HK" altLang="en-US" sz="16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sz="16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6843222" y="4378838"/>
            <a:ext cx="1049225" cy="351823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英國旗幟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4" name="TextBox 11"/>
          <p:cNvSpPr txBox="1"/>
          <p:nvPr/>
        </p:nvSpPr>
        <p:spPr>
          <a:xfrm>
            <a:off x="7235249" y="5196612"/>
            <a:ext cx="1656871" cy="32766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東印度公司旗幟</a:t>
            </a:r>
            <a:endParaRPr kumimoji="0" lang="zh-HK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5" name="Rounded Rectangle 6"/>
          <p:cNvSpPr/>
          <p:nvPr/>
        </p:nvSpPr>
        <p:spPr>
          <a:xfrm>
            <a:off x="4867426" y="1352923"/>
            <a:ext cx="1009929" cy="120408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cxnSp>
        <p:nvCxnSpPr>
          <p:cNvPr id="26" name="Straight Connector 8"/>
          <p:cNvCxnSpPr/>
          <p:nvPr/>
        </p:nvCxnSpPr>
        <p:spPr>
          <a:xfrm flipV="1">
            <a:off x="3405583" y="3631951"/>
            <a:ext cx="0" cy="561459"/>
          </a:xfrm>
          <a:prstGeom prst="line">
            <a:avLst/>
          </a:prstGeom>
          <a:ln w="28575" cmpd="sng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0"/>
          <p:cNvCxnSpPr/>
          <p:nvPr/>
        </p:nvCxnSpPr>
        <p:spPr>
          <a:xfrm>
            <a:off x="5718051" y="2458613"/>
            <a:ext cx="0" cy="2673711"/>
          </a:xfrm>
          <a:prstGeom prst="line">
            <a:avLst/>
          </a:prstGeom>
          <a:ln w="28575" cmpd="sng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4"/>
          <p:cNvCxnSpPr/>
          <p:nvPr/>
        </p:nvCxnSpPr>
        <p:spPr>
          <a:xfrm>
            <a:off x="7085843" y="2897739"/>
            <a:ext cx="0" cy="1481094"/>
          </a:xfrm>
          <a:prstGeom prst="line">
            <a:avLst/>
          </a:prstGeom>
          <a:ln w="28575" cmpd="sng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6"/>
          <p:cNvCxnSpPr>
            <a:endCxn id="24" idx="0"/>
          </p:cNvCxnSpPr>
          <p:nvPr/>
        </p:nvCxnSpPr>
        <p:spPr>
          <a:xfrm>
            <a:off x="8045878" y="2897741"/>
            <a:ext cx="17807" cy="2298873"/>
          </a:xfrm>
          <a:prstGeom prst="line">
            <a:avLst/>
          </a:prstGeom>
          <a:ln w="28575" cmpd="sng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3173" y="2426164"/>
            <a:ext cx="2596587" cy="120032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你</a:t>
            </a:r>
            <a:r>
              <a:rPr kumimoji="0" lang="zh-TW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虎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門海戰的英軍共有三艘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74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門大炮戰列艦，除韋爾斯利號外，請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從圖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中找出其他兩</a:t>
            </a: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艘。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54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2" grpId="0" animBg="1"/>
      <p:bldP spid="24" grpId="0" animBg="1"/>
      <p:bldP spid="25" grpId="0" animBg="1"/>
      <p:bldP spid="16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2554</Words>
  <Application>Microsoft Office PowerPoint</Application>
  <PresentationFormat>如螢幕大小 (4:3)</PresentationFormat>
  <Paragraphs>236</Paragraphs>
  <Slides>34</Slides>
  <Notes>3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4" baseType="lpstr">
      <vt:lpstr>BiauKai</vt:lpstr>
      <vt:lpstr>Microsoft YaHei</vt:lpstr>
      <vt:lpstr>宋体</vt:lpstr>
      <vt:lpstr>新細明體</vt:lpstr>
      <vt:lpstr>標楷體</vt:lpstr>
      <vt:lpstr>Arial</vt:lpstr>
      <vt:lpstr>Calibri</vt:lpstr>
      <vt:lpstr>Times New Roman</vt:lpstr>
      <vt:lpstr>Office 佈景主題</vt:lpstr>
      <vt:lpstr>文件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trilink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albert lau</dc:creator>
  <cp:lastModifiedBy>Chi-fu</cp:lastModifiedBy>
  <cp:revision>249</cp:revision>
  <dcterms:created xsi:type="dcterms:W3CDTF">2017-02-07T17:12:51Z</dcterms:created>
  <dcterms:modified xsi:type="dcterms:W3CDTF">2020-05-03T01:58:21Z</dcterms:modified>
</cp:coreProperties>
</file>