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8" r:id="rId2"/>
    <p:sldId id="299" r:id="rId3"/>
    <p:sldId id="300" r:id="rId4"/>
    <p:sldId id="301" r:id="rId5"/>
    <p:sldId id="302" r:id="rId6"/>
    <p:sldId id="303" r:id="rId7"/>
    <p:sldId id="304" r:id="rId8"/>
    <p:sldId id="305" r:id="rId9"/>
    <p:sldId id="306" r:id="rId10"/>
    <p:sldId id="307"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0" autoAdjust="0"/>
    <p:restoredTop sz="86391" autoAdjust="0"/>
  </p:normalViewPr>
  <p:slideViewPr>
    <p:cSldViewPr snapToGrid="0" snapToObjects="1">
      <p:cViewPr>
        <p:scale>
          <a:sx n="93" d="100"/>
          <a:sy n="93" d="100"/>
        </p:scale>
        <p:origin x="204" y="18"/>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46B55-62D9-0F41-BC47-304FAF785C52}" type="datetimeFigureOut">
              <a:rPr kumimoji="1" lang="zh-TW" altLang="en-US" smtClean="0"/>
              <a:t>2017/7/3</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6990B-DB6A-C14B-A7FD-024B5123F023}" type="slidenum">
              <a:rPr kumimoji="1" lang="zh-TW" altLang="en-US" smtClean="0"/>
              <a:t>‹#›</a:t>
            </a:fld>
            <a:endParaRPr kumimoji="1" lang="zh-TW" altLang="en-US"/>
          </a:p>
        </p:txBody>
      </p:sp>
    </p:spTree>
    <p:extLst>
      <p:ext uri="{BB962C8B-B14F-4D97-AF65-F5344CB8AC3E}">
        <p14:creationId xmlns:p14="http://schemas.microsoft.com/office/powerpoint/2010/main" val="145623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DCEB3-CAC4-AA47-85D1-1DF3EB2F8EB3}" type="datetimeFigureOut">
              <a:rPr kumimoji="1" lang="zh-TW" altLang="en-US" smtClean="0"/>
              <a:t>2017/7/3</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1AEF7-A788-AF4F-9728-C9724F650778}" type="slidenum">
              <a:rPr kumimoji="1" lang="zh-TW" altLang="en-US" smtClean="0"/>
              <a:t>‹#›</a:t>
            </a:fld>
            <a:endParaRPr kumimoji="1" lang="zh-TW" altLang="en-US"/>
          </a:p>
        </p:txBody>
      </p:sp>
    </p:spTree>
    <p:extLst>
      <p:ext uri="{BB962C8B-B14F-4D97-AF65-F5344CB8AC3E}">
        <p14:creationId xmlns:p14="http://schemas.microsoft.com/office/powerpoint/2010/main" val="277579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11</a:t>
            </a:fld>
            <a:endParaRPr kumimoji="1" lang="zh-TW" altLang="en-US"/>
          </a:p>
        </p:txBody>
      </p:sp>
    </p:spTree>
    <p:extLst>
      <p:ext uri="{BB962C8B-B14F-4D97-AF65-F5344CB8AC3E}">
        <p14:creationId xmlns:p14="http://schemas.microsoft.com/office/powerpoint/2010/main" val="196301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12</a:t>
            </a:fld>
            <a:endParaRPr kumimoji="1" lang="zh-TW" altLang="en-US"/>
          </a:p>
        </p:txBody>
      </p:sp>
    </p:spTree>
    <p:extLst>
      <p:ext uri="{BB962C8B-B14F-4D97-AF65-F5344CB8AC3E}">
        <p14:creationId xmlns:p14="http://schemas.microsoft.com/office/powerpoint/2010/main" val="107691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28</a:t>
            </a:fld>
            <a:endParaRPr kumimoji="1" lang="zh-TW" altLang="en-US"/>
          </a:p>
        </p:txBody>
      </p:sp>
    </p:spTree>
    <p:extLst>
      <p:ext uri="{BB962C8B-B14F-4D97-AF65-F5344CB8AC3E}">
        <p14:creationId xmlns:p14="http://schemas.microsoft.com/office/powerpoint/2010/main" val="22750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29</a:t>
            </a:fld>
            <a:endParaRPr kumimoji="1" lang="zh-TW" altLang="en-US"/>
          </a:p>
        </p:txBody>
      </p:sp>
    </p:spTree>
    <p:extLst>
      <p:ext uri="{BB962C8B-B14F-4D97-AF65-F5344CB8AC3E}">
        <p14:creationId xmlns:p14="http://schemas.microsoft.com/office/powerpoint/2010/main" val="322026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31</a:t>
            </a:fld>
            <a:endParaRPr kumimoji="1" lang="zh-TW" altLang="en-US"/>
          </a:p>
        </p:txBody>
      </p:sp>
    </p:spTree>
    <p:extLst>
      <p:ext uri="{BB962C8B-B14F-4D97-AF65-F5344CB8AC3E}">
        <p14:creationId xmlns:p14="http://schemas.microsoft.com/office/powerpoint/2010/main" val="70661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8008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5239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7182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792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6691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3954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6267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2879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8510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6090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2017/7/3</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8544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A9FA-EB68-3B40-918A-FB3F6C7FF9A3}" type="datetimeFigureOut">
              <a:rPr kumimoji="1" lang="zh-TW" altLang="en-US" smtClean="0"/>
              <a:t>2017/7/3</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16734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oleObject" Target="../embeddings/oleObject2.bin"/><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package" Target="../embeddings/Microsoft_Word_Document6.docx"/><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package" Target="../embeddings/Microsoft_Word_Document7.docx"/><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3"/>
          <p:cNvSpPr txBox="1"/>
          <p:nvPr/>
        </p:nvSpPr>
        <p:spPr>
          <a:xfrm>
            <a:off x="466375" y="1239935"/>
            <a:ext cx="5638800" cy="802640"/>
          </a:xfrm>
          <a:prstGeom prst="rect">
            <a:avLst/>
          </a:prstGeom>
          <a:gradFill flip="none" rotWithShape="1">
            <a:gsLst>
              <a:gs pos="47000">
                <a:srgbClr val="4BACC6">
                  <a:lumMod val="20000"/>
                  <a:lumOff val="80000"/>
                </a:srgbClr>
              </a:gs>
              <a:gs pos="100000">
                <a:sysClr val="window" lastClr="FFFFFF"/>
              </a:gs>
            </a:gsLst>
            <a:lin ang="0" scaled="1"/>
            <a:tileRect/>
          </a:gradFill>
          <a:ln w="25400" cap="flat" cmpd="sng" algn="ctr">
            <a:solidFill>
              <a:sysClr val="window" lastClr="FFFFFF"/>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Times New Roman"/>
                <a:ea typeface="BiauKai"/>
                <a:cs typeface="+mn-cs"/>
              </a:rPr>
              <a:t>黃海海戰</a:t>
            </a:r>
            <a:r>
              <a:rPr kumimoji="0" lang="zh-CN" altLang="en-US" sz="2400" b="1" i="0" u="none" strike="noStrike" kern="1200" cap="none" spc="0" normalizeH="0" baseline="0" noProof="0" dirty="0">
                <a:ln>
                  <a:noFill/>
                </a:ln>
                <a:solidFill>
                  <a:srgbClr val="000000"/>
                </a:solidFill>
                <a:effectLst/>
                <a:uLnTx/>
                <a:uFillTx/>
                <a:latin typeface="Times New Roman"/>
                <a:ea typeface="Microsoft YaHei"/>
                <a:cs typeface="+mn-cs"/>
              </a:rPr>
              <a:t>：</a:t>
            </a:r>
            <a:r>
              <a:rPr kumimoji="0" lang="zh-CN" altLang="en-US" sz="2400" b="1" i="0" u="none" strike="noStrike" kern="1200" cap="none" spc="0" normalizeH="0" baseline="0" noProof="0" dirty="0">
                <a:ln>
                  <a:noFill/>
                </a:ln>
                <a:solidFill>
                  <a:srgbClr val="548DD4"/>
                </a:solidFill>
                <a:effectLst/>
                <a:uLnTx/>
                <a:uFillTx/>
                <a:latin typeface="Times New Roman"/>
                <a:ea typeface="新細明體"/>
                <a:cs typeface="+mn-cs"/>
              </a:rPr>
              <a:t>北洋海軍橫陣之謎</a:t>
            </a:r>
            <a:endParaRPr kumimoji="0" lang="zh-HK" altLang="en-US" sz="1200" b="0" i="0" u="none" strike="noStrike" kern="0" cap="none" spc="0" normalizeH="0" baseline="0" noProof="0" dirty="0">
              <a:ln>
                <a:noFill/>
              </a:ln>
              <a:solidFill>
                <a:sysClr val="window" lastClr="FFFFFF"/>
              </a:solidFill>
              <a:effectLst/>
              <a:uLnTx/>
              <a:uFillTx/>
              <a:latin typeface="Times New Roman"/>
              <a:ea typeface="新細明體"/>
              <a:cs typeface="+mn-cs"/>
            </a:endParaRPr>
          </a:p>
        </p:txBody>
      </p:sp>
      <p:sp>
        <p:nvSpPr>
          <p:cNvPr id="6" name="Title 1"/>
          <p:cNvSpPr>
            <a:spLocks noGrp="1"/>
          </p:cNvSpPr>
          <p:nvPr/>
        </p:nvSpPr>
        <p:spPr bwMode="auto">
          <a:xfrm>
            <a:off x="466375" y="2085500"/>
            <a:ext cx="200152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fontAlgn="base">
              <a:spcAft>
                <a:spcPts val="0"/>
              </a:spcAft>
            </a:pPr>
            <a:r>
              <a:rPr lang="zh-HK" sz="2000" b="1" kern="1200">
                <a:solidFill>
                  <a:srgbClr val="000000"/>
                </a:solidFill>
                <a:effectLst/>
                <a:latin typeface="Times New Roman"/>
                <a:ea typeface="新細明體"/>
                <a:cs typeface="Times New Roman"/>
              </a:rPr>
              <a:t>戰局形勢</a:t>
            </a:r>
            <a:endParaRPr lang="zh-HK" sz="1200">
              <a:effectLst/>
              <a:latin typeface="Times New Roman"/>
              <a:ea typeface="新細明體"/>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2214260" y="1928597"/>
            <a:ext cx="6825148" cy="4780260"/>
          </a:xfrm>
          <a:prstGeom prst="rect">
            <a:avLst/>
          </a:prstGeom>
          <a:noFill/>
          <a:ln>
            <a:no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cxnSp>
        <p:nvCxnSpPr>
          <p:cNvPr id="9" name="Straight Arrow Connector 6"/>
          <p:cNvCxnSpPr/>
          <p:nvPr/>
        </p:nvCxnSpPr>
        <p:spPr>
          <a:xfrm flipV="1">
            <a:off x="6476562" y="4328720"/>
            <a:ext cx="298337" cy="210599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8"/>
          <p:cNvCxnSpPr/>
          <p:nvPr/>
        </p:nvCxnSpPr>
        <p:spPr>
          <a:xfrm flipV="1">
            <a:off x="4935565" y="3101203"/>
            <a:ext cx="915969" cy="43531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flipV="1">
            <a:off x="5992073" y="3148264"/>
            <a:ext cx="93693" cy="971294"/>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6"/>
          <p:cNvCxnSpPr/>
          <p:nvPr/>
        </p:nvCxnSpPr>
        <p:spPr>
          <a:xfrm flipH="1" flipV="1">
            <a:off x="6085766" y="4131323"/>
            <a:ext cx="539965" cy="197397"/>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20"/>
          <p:cNvCxnSpPr/>
          <p:nvPr/>
        </p:nvCxnSpPr>
        <p:spPr>
          <a:xfrm flipH="1" flipV="1">
            <a:off x="6476562" y="2702489"/>
            <a:ext cx="298337" cy="4706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23"/>
          <p:cNvCxnSpPr/>
          <p:nvPr/>
        </p:nvCxnSpPr>
        <p:spPr>
          <a:xfrm flipV="1">
            <a:off x="7279114" y="4022821"/>
            <a:ext cx="76433" cy="30589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25"/>
          <p:cNvCxnSpPr/>
          <p:nvPr/>
        </p:nvCxnSpPr>
        <p:spPr>
          <a:xfrm flipH="1" flipV="1">
            <a:off x="6914205" y="3281605"/>
            <a:ext cx="251491" cy="5425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28"/>
          <p:cNvCxnSpPr/>
          <p:nvPr/>
        </p:nvCxnSpPr>
        <p:spPr>
          <a:xfrm>
            <a:off x="5463202" y="2246255"/>
            <a:ext cx="528871" cy="299363"/>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31"/>
          <p:cNvSpPr/>
          <p:nvPr/>
        </p:nvSpPr>
        <p:spPr>
          <a:xfrm>
            <a:off x="5842904" y="2765238"/>
            <a:ext cx="299570" cy="347731"/>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endParaRPr lang="zh-TW" altLang="en-US"/>
          </a:p>
        </p:txBody>
      </p:sp>
      <p:sp>
        <p:nvSpPr>
          <p:cNvPr id="18" name="文字方塊 17"/>
          <p:cNvSpPr txBox="1">
            <a:spLocks noChangeArrowheads="1"/>
          </p:cNvSpPr>
          <p:nvPr/>
        </p:nvSpPr>
        <p:spPr bwMode="auto">
          <a:xfrm>
            <a:off x="3945739" y="2822906"/>
            <a:ext cx="1517463" cy="3416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zh-TW" sz="1600" b="1" kern="100" dirty="0">
                <a:solidFill>
                  <a:srgbClr val="0000FF"/>
                </a:solidFill>
                <a:effectLst/>
                <a:latin typeface="Calibri"/>
                <a:ea typeface="新細明體"/>
                <a:cs typeface="Times New Roman"/>
              </a:rPr>
              <a:t>清軍進攻路線</a:t>
            </a:r>
            <a:endParaRPr lang="zh-HK" sz="1600" kern="100" dirty="0">
              <a:effectLst/>
              <a:latin typeface="Calibri"/>
              <a:ea typeface="新細明體"/>
              <a:cs typeface="Times New Roman"/>
            </a:endParaRPr>
          </a:p>
        </p:txBody>
      </p:sp>
      <p:sp>
        <p:nvSpPr>
          <p:cNvPr id="19" name="文字方塊 18"/>
          <p:cNvSpPr txBox="1">
            <a:spLocks noChangeArrowheads="1"/>
          </p:cNvSpPr>
          <p:nvPr/>
        </p:nvSpPr>
        <p:spPr bwMode="auto">
          <a:xfrm>
            <a:off x="4935565" y="6092377"/>
            <a:ext cx="1434022" cy="3584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zh-TW" sz="1600" b="1" kern="100" dirty="0">
                <a:solidFill>
                  <a:srgbClr val="0000FF"/>
                </a:solidFill>
                <a:effectLst/>
                <a:latin typeface="Calibri"/>
                <a:ea typeface="新細明體"/>
                <a:cs typeface="Times New Roman"/>
              </a:rPr>
              <a:t>日軍進攻路線</a:t>
            </a:r>
            <a:endParaRPr lang="zh-HK" sz="1600" kern="100" dirty="0">
              <a:effectLst/>
              <a:latin typeface="Calibri"/>
              <a:ea typeface="新細明體"/>
              <a:cs typeface="Times New Roman"/>
            </a:endParaRPr>
          </a:p>
        </p:txBody>
      </p:sp>
    </p:spTree>
    <p:extLst>
      <p:ext uri="{BB962C8B-B14F-4D97-AF65-F5344CB8AC3E}">
        <p14:creationId xmlns:p14="http://schemas.microsoft.com/office/powerpoint/2010/main" val="640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515365" y="1983370"/>
            <a:ext cx="6039170" cy="1574364"/>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TW" altLang="en-US" b="1" i="0" u="none" strike="noStrike" kern="100" cap="none" spc="0" normalizeH="0" baseline="0" noProof="0">
                <a:ln>
                  <a:noFill/>
                </a:ln>
                <a:solidFill>
                  <a:srgbClr val="000000"/>
                </a:solidFill>
                <a:effectLst/>
                <a:uLnTx/>
                <a:uFillTx/>
                <a:latin typeface="Calibri"/>
                <a:ea typeface="新細明體"/>
                <a:cs typeface="Times New Roman"/>
              </a:rPr>
              <a:t>想一想</a:t>
            </a:r>
            <a:r>
              <a:rPr kumimoji="0" lang="zh-TW" altLang="en-US" b="0" i="0" u="none" strike="noStrike" kern="100" cap="none" spc="0" normalizeH="0" baseline="0" noProof="0">
                <a:ln>
                  <a:noFill/>
                </a:ln>
                <a:solidFill>
                  <a:srgbClr val="000000"/>
                </a:solidFill>
                <a:effectLst/>
                <a:uLnTx/>
                <a:uFillTx/>
                <a:latin typeface="Calibri"/>
                <a:ea typeface="新細明體"/>
                <a:cs typeface="Times New Roman"/>
              </a:rPr>
              <a:t>：觀察及比較、中日兩國的統帥、將領及海軍士兵服裝，你認為兩國在軍事現代化上有什麼差別？</a:t>
            </a:r>
            <a:endParaRPr kumimoji="0" lang="zh-HK" altLang="en-US" b="0" i="0" u="none" strike="noStrike" kern="100" cap="none" spc="0" normalizeH="0" baseline="0" noProof="0">
              <a:ln>
                <a:noFill/>
              </a:ln>
              <a:solidFill>
                <a:sysClr val="windowText" lastClr="000000"/>
              </a:solidFill>
              <a:effectLst/>
              <a:uLnTx/>
              <a:uFillTx/>
              <a:latin typeface="Calibri"/>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00" cap="none" spc="0" normalizeH="0" baseline="0" noProof="0">
                <a:ln>
                  <a:noFill/>
                </a:ln>
                <a:solidFill>
                  <a:srgbClr val="000000"/>
                </a:solidFill>
                <a:effectLst/>
                <a:uLnTx/>
                <a:uFillTx/>
                <a:latin typeface="Calibri"/>
                <a:ea typeface="新細明體"/>
                <a:cs typeface="Times New Roman"/>
              </a:rPr>
              <a:t> </a:t>
            </a:r>
            <a:endParaRPr kumimoji="0" lang="zh-HK" altLang="en-US" b="0" i="0" u="none" strike="noStrike" kern="100" cap="none" spc="0" normalizeH="0" baseline="0" noProof="0">
              <a:ln>
                <a:noFill/>
              </a:ln>
              <a:solidFill>
                <a:sysClr val="windowText" lastClr="000000"/>
              </a:solidFill>
              <a:effectLst/>
              <a:uLnTx/>
              <a:uFillTx/>
              <a:latin typeface="Calibri"/>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TW" altLang="en-US" b="0" i="0" u="none" strike="noStrike" kern="100" cap="none" spc="0" normalizeH="0" baseline="0" noProof="0">
                <a:ln>
                  <a:noFill/>
                </a:ln>
                <a:solidFill>
                  <a:srgbClr val="000000"/>
                </a:solidFill>
                <a:effectLst/>
                <a:uLnTx/>
                <a:uFillTx/>
                <a:latin typeface="Calibri"/>
                <a:ea typeface="新細明體"/>
                <a:cs typeface="Times New Roman"/>
              </a:rPr>
              <a:t>提示：中國還是日本的軍事現代化程度較徹底？何以見得？</a:t>
            </a:r>
            <a:endParaRPr kumimoji="0" lang="zh-HK" altLang="en-US" b="0" i="0" u="none" strike="noStrike" kern="100" cap="none" spc="0" normalizeH="0" baseline="0" noProof="0">
              <a:ln>
                <a:noFill/>
              </a:ln>
              <a:solidFill>
                <a:sysClr val="windowText" lastClr="000000"/>
              </a:solidFill>
              <a:effectLst/>
              <a:uLnTx/>
              <a:uFillTx/>
              <a:latin typeface="Calibri"/>
              <a:ea typeface="新細明體"/>
              <a:cs typeface="Times New Roman"/>
            </a:endParaRPr>
          </a:p>
        </p:txBody>
      </p:sp>
      <p:pic>
        <p:nvPicPr>
          <p:cNvPr id="6" name="圖片 5"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Tree>
    <p:extLst>
      <p:ext uri="{BB962C8B-B14F-4D97-AF65-F5344CB8AC3E}">
        <p14:creationId xmlns:p14="http://schemas.microsoft.com/office/powerpoint/2010/main" val="426182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4">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矩形 6"/>
          <p:cNvSpPr/>
          <p:nvPr/>
        </p:nvSpPr>
        <p:spPr>
          <a:xfrm>
            <a:off x="471931" y="1208241"/>
            <a:ext cx="4352474" cy="461665"/>
          </a:xfrm>
          <a:prstGeom prst="rect">
            <a:avLst/>
          </a:prstGeom>
        </p:spPr>
        <p:txBody>
          <a:bodyPr wrap="none">
            <a:spAutoFit/>
          </a:bodyPr>
          <a:lstStyle/>
          <a:p>
            <a:r>
              <a:rPr lang="en-US" altLang="zh-TW" sz="2400" b="1" dirty="0">
                <a:solidFill>
                  <a:srgbClr val="E36C0A"/>
                </a:solidFill>
                <a:latin typeface="BiauKai"/>
                <a:cs typeface="Times New Roman"/>
              </a:rPr>
              <a:t>IV.	</a:t>
            </a:r>
            <a:r>
              <a:rPr lang="zh-TW" altLang="zh-TW" sz="2400" b="1" dirty="0">
                <a:solidFill>
                  <a:srgbClr val="E36C0A"/>
                </a:solidFill>
                <a:ea typeface="BiauKai"/>
                <a:cs typeface="Times New Roman"/>
              </a:rPr>
              <a:t>中、日雙方艦隊</a:t>
            </a:r>
            <a:r>
              <a:rPr lang="zh-TW" altLang="zh-TW" sz="2400" b="1" dirty="0" smtClean="0">
                <a:solidFill>
                  <a:srgbClr val="E36C0A"/>
                </a:solidFill>
                <a:ea typeface="BiauKai"/>
                <a:cs typeface="Times New Roman"/>
              </a:rPr>
              <a:t>實力的比</a:t>
            </a:r>
            <a:r>
              <a:rPr lang="zh-TW" altLang="en-US" sz="2400" b="1" dirty="0">
                <a:solidFill>
                  <a:srgbClr val="E36C0A"/>
                </a:solidFill>
                <a:ea typeface="BiauKai"/>
                <a:cs typeface="Times New Roman"/>
              </a:rPr>
              <a:t>較</a:t>
            </a:r>
            <a:endParaRPr lang="zh-TW" altLang="en-US" sz="2400" dirty="0"/>
          </a:p>
        </p:txBody>
      </p:sp>
      <p:sp>
        <p:nvSpPr>
          <p:cNvPr id="8" name="TextBox 1"/>
          <p:cNvSpPr txBox="1"/>
          <p:nvPr/>
        </p:nvSpPr>
        <p:spPr>
          <a:xfrm>
            <a:off x="471931" y="1759396"/>
            <a:ext cx="2028697" cy="457200"/>
          </a:xfrm>
          <a:prstGeom prst="rect">
            <a:avLst/>
          </a:prstGeom>
          <a:noFill/>
        </p:spPr>
        <p:txBody>
          <a:bodyPr wrap="square" rtlCol="0">
            <a:noAutofit/>
          </a:bodyPr>
          <a:lstStyle/>
          <a:p>
            <a:pPr>
              <a:spcAft>
                <a:spcPts val="0"/>
              </a:spcAft>
            </a:pPr>
            <a:r>
              <a:rPr lang="zh-CN" kern="1200">
                <a:solidFill>
                  <a:srgbClr val="000000"/>
                </a:solidFill>
                <a:effectLst/>
                <a:latin typeface="Times New Roman"/>
                <a:ea typeface="新細明體"/>
                <a:cs typeface="Times New Roman"/>
              </a:rPr>
              <a:t>北洋海軍船艦一覽</a:t>
            </a:r>
            <a:endParaRPr lang="zh-HK">
              <a:effectLst/>
              <a:latin typeface="Times New Roman"/>
              <a:ea typeface="新細明體"/>
            </a:endParaRPr>
          </a:p>
        </p:txBody>
      </p:sp>
      <p:graphicFrame>
        <p:nvGraphicFramePr>
          <p:cNvPr id="9" name="物件 8"/>
          <p:cNvGraphicFramePr>
            <a:graphicFrameLocks noChangeAspect="1"/>
          </p:cNvGraphicFramePr>
          <p:nvPr>
            <p:extLst>
              <p:ext uri="{D42A27DB-BD31-4B8C-83A1-F6EECF244321}">
                <p14:modId xmlns:p14="http://schemas.microsoft.com/office/powerpoint/2010/main" val="3994576368"/>
              </p:ext>
            </p:extLst>
          </p:nvPr>
        </p:nvGraphicFramePr>
        <p:xfrm>
          <a:off x="2630879" y="1857973"/>
          <a:ext cx="6137275" cy="4699000"/>
        </p:xfrm>
        <a:graphic>
          <a:graphicData uri="http://schemas.openxmlformats.org/presentationml/2006/ole">
            <mc:AlternateContent xmlns:mc="http://schemas.openxmlformats.org/markup-compatibility/2006">
              <mc:Choice xmlns:v="urn:schemas-microsoft-com:vml" Requires="v">
                <p:oleObj spid="_x0000_s9322" name="文件" r:id="rId6" imgW="5473700" imgH="4191000" progId="Word.Document.12">
                  <p:embed/>
                </p:oleObj>
              </mc:Choice>
              <mc:Fallback>
                <p:oleObj name="文件" r:id="rId6" imgW="5473700" imgH="4191000" progId="Word.Document.12">
                  <p:embed/>
                  <p:pic>
                    <p:nvPicPr>
                      <p:cNvPr id="0" name=""/>
                      <p:cNvPicPr/>
                      <p:nvPr/>
                    </p:nvPicPr>
                    <p:blipFill>
                      <a:blip r:embed="rId7"/>
                      <a:stretch>
                        <a:fillRect/>
                      </a:stretch>
                    </p:blipFill>
                    <p:spPr>
                      <a:xfrm>
                        <a:off x="2630879" y="1857973"/>
                        <a:ext cx="6137275" cy="4699000"/>
                      </a:xfrm>
                      <a:prstGeom prst="rect">
                        <a:avLst/>
                      </a:prstGeom>
                    </p:spPr>
                  </p:pic>
                </p:oleObj>
              </mc:Fallback>
            </mc:AlternateContent>
          </a:graphicData>
        </a:graphic>
      </p:graphicFrame>
    </p:spTree>
    <p:extLst>
      <p:ext uri="{BB962C8B-B14F-4D97-AF65-F5344CB8AC3E}">
        <p14:creationId xmlns:p14="http://schemas.microsoft.com/office/powerpoint/2010/main" val="188002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3392322829"/>
              </p:ext>
            </p:extLst>
          </p:nvPr>
        </p:nvGraphicFramePr>
        <p:xfrm>
          <a:off x="1574963" y="1234857"/>
          <a:ext cx="6181725" cy="4705350"/>
        </p:xfrm>
        <a:graphic>
          <a:graphicData uri="http://schemas.openxmlformats.org/presentationml/2006/ole">
            <mc:AlternateContent xmlns:mc="http://schemas.openxmlformats.org/markup-compatibility/2006">
              <mc:Choice xmlns:v="urn:schemas-microsoft-com:vml" Requires="v">
                <p:oleObj spid="_x0000_s11371" name="文件" r:id="rId5" imgW="5473700" imgH="4165600" progId="Word.Document.12">
                  <p:embed/>
                </p:oleObj>
              </mc:Choice>
              <mc:Fallback>
                <p:oleObj name="文件" r:id="rId5" imgW="5473700" imgH="4165600" progId="Word.Document.12">
                  <p:embed/>
                  <p:pic>
                    <p:nvPicPr>
                      <p:cNvPr id="0" name=""/>
                      <p:cNvPicPr/>
                      <p:nvPr/>
                    </p:nvPicPr>
                    <p:blipFill>
                      <a:blip r:embed="rId6"/>
                      <a:stretch>
                        <a:fillRect/>
                      </a:stretch>
                    </p:blipFill>
                    <p:spPr>
                      <a:xfrm>
                        <a:off x="1574963" y="1234857"/>
                        <a:ext cx="6181725" cy="4705350"/>
                      </a:xfrm>
                      <a:prstGeom prst="rect">
                        <a:avLst/>
                      </a:prstGeom>
                    </p:spPr>
                  </p:pic>
                </p:oleObj>
              </mc:Fallback>
            </mc:AlternateContent>
          </a:graphicData>
        </a:graphic>
      </p:graphicFrame>
      <p:pic>
        <p:nvPicPr>
          <p:cNvPr id="5" name="圖片 4" descr="top bar.jpg"/>
          <p:cNvPicPr>
            <a:picLocks noChangeAspect="1"/>
          </p:cNvPicPr>
          <p:nvPr/>
        </p:nvPicPr>
        <p:blipFill>
          <a:blip r:embed="rId7">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5"/>
          <p:cNvSpPr txBox="1"/>
          <p:nvPr/>
        </p:nvSpPr>
        <p:spPr>
          <a:xfrm>
            <a:off x="1574963" y="6081409"/>
            <a:ext cx="6077260" cy="369332"/>
          </a:xfrm>
          <a:prstGeom prst="rect">
            <a:avLst/>
          </a:prstGeom>
          <a:solidFill>
            <a:schemeClr val="accent4">
              <a:lumMod val="40000"/>
              <a:lumOff val="60000"/>
            </a:schemeClr>
          </a:solidFill>
          <a:ln>
            <a:noFill/>
          </a:ln>
        </p:spPr>
        <p:txBody>
          <a:bodyPr wrap="square" rtlCol="0">
            <a:spAutoFit/>
          </a:bodyPr>
          <a:lstStyle/>
          <a:p>
            <a:pPr>
              <a:spcAft>
                <a:spcPts val="0"/>
              </a:spcAft>
            </a:pPr>
            <a:r>
              <a:rPr lang="zh-TW" b="1" kern="1200" dirty="0">
                <a:solidFill>
                  <a:srgbClr val="000000"/>
                </a:solidFill>
                <a:effectLst/>
                <a:latin typeface="Calibri"/>
                <a:ea typeface="新細明體"/>
                <a:cs typeface="Times New Roman"/>
              </a:rPr>
              <a:t>考考你</a:t>
            </a:r>
            <a:r>
              <a:rPr lang="zh-CN" kern="1200" dirty="0">
                <a:solidFill>
                  <a:srgbClr val="000000"/>
                </a:solidFill>
                <a:effectLst/>
                <a:latin typeface="Calibri"/>
                <a:ea typeface="新細明體"/>
                <a:cs typeface="Times New Roman"/>
              </a:rPr>
              <a:t>：北洋船艦中，最具戰鬥力是</a:t>
            </a:r>
            <a:r>
              <a:rPr lang="zh-TW" kern="1200" dirty="0">
                <a:solidFill>
                  <a:srgbClr val="000000"/>
                </a:solidFill>
                <a:effectLst/>
                <a:latin typeface="Calibri"/>
                <a:ea typeface="新細明體"/>
                <a:cs typeface="Times New Roman"/>
              </a:rPr>
              <a:t>哪些</a:t>
            </a:r>
            <a:r>
              <a:rPr lang="zh-CN" kern="1200" dirty="0">
                <a:solidFill>
                  <a:srgbClr val="000000"/>
                </a:solidFill>
                <a:effectLst/>
                <a:latin typeface="Calibri"/>
                <a:ea typeface="新細明體"/>
                <a:cs typeface="Times New Roman"/>
              </a:rPr>
              <a:t>船艦？</a:t>
            </a:r>
            <a:r>
              <a:rPr lang="zh-TW" kern="1200" dirty="0">
                <a:solidFill>
                  <a:srgbClr val="000000"/>
                </a:solidFill>
                <a:effectLst/>
                <a:latin typeface="Calibri"/>
                <a:ea typeface="新細明體"/>
                <a:cs typeface="Times New Roman"/>
              </a:rPr>
              <a:t>何以見得</a:t>
            </a:r>
            <a:r>
              <a:rPr lang="zh-CN" kern="1200" dirty="0">
                <a:solidFill>
                  <a:srgbClr val="000000"/>
                </a:solidFill>
                <a:effectLst/>
                <a:latin typeface="Calibri"/>
                <a:ea typeface="新細明體"/>
                <a:cs typeface="Times New Roman"/>
              </a:rPr>
              <a:t>？</a:t>
            </a:r>
            <a:endParaRPr lang="zh-HK" dirty="0">
              <a:effectLst/>
              <a:latin typeface="Times New Roman"/>
              <a:ea typeface="新細明體"/>
            </a:endParaRPr>
          </a:p>
        </p:txBody>
      </p:sp>
    </p:spTree>
    <p:extLst>
      <p:ext uri="{BB962C8B-B14F-4D97-AF65-F5344CB8AC3E}">
        <p14:creationId xmlns:p14="http://schemas.microsoft.com/office/powerpoint/2010/main" val="41311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604332" y="1208241"/>
            <a:ext cx="1178473" cy="369332"/>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a:ln>
                  <a:noFill/>
                </a:ln>
                <a:solidFill>
                  <a:srgbClr val="000000"/>
                </a:solidFill>
                <a:effectLst/>
                <a:uLnTx/>
                <a:uFillTx/>
                <a:latin typeface="Calibri"/>
                <a:ea typeface="新細明體"/>
                <a:cs typeface="Times New Roman"/>
              </a:rPr>
              <a:t>名詞解釋</a:t>
            </a:r>
            <a:endParaRPr kumimoji="0" lang="zh-HK" altLang="en-US" b="0" i="0" u="none" strike="noStrike" kern="0" cap="none" spc="0" normalizeH="0" baseline="0" noProof="0">
              <a:ln>
                <a:noFill/>
              </a:ln>
              <a:solidFill>
                <a:sysClr val="windowText" lastClr="000000"/>
              </a:solidFill>
              <a:effectLst/>
              <a:uLnTx/>
              <a:uFillTx/>
              <a:latin typeface="Times New Roman"/>
              <a:ea typeface="新細明體"/>
            </a:endParaRPr>
          </a:p>
        </p:txBody>
      </p:sp>
      <p:graphicFrame>
        <p:nvGraphicFramePr>
          <p:cNvPr id="11" name="物件 10"/>
          <p:cNvGraphicFramePr>
            <a:graphicFrameLocks noChangeAspect="1"/>
          </p:cNvGraphicFramePr>
          <p:nvPr>
            <p:extLst>
              <p:ext uri="{D42A27DB-BD31-4B8C-83A1-F6EECF244321}">
                <p14:modId xmlns:p14="http://schemas.microsoft.com/office/powerpoint/2010/main" val="665660256"/>
              </p:ext>
            </p:extLst>
          </p:nvPr>
        </p:nvGraphicFramePr>
        <p:xfrm>
          <a:off x="1517977" y="1874942"/>
          <a:ext cx="6204245" cy="2663075"/>
        </p:xfrm>
        <a:graphic>
          <a:graphicData uri="http://schemas.openxmlformats.org/presentationml/2006/ole">
            <mc:AlternateContent xmlns:mc="http://schemas.openxmlformats.org/markup-compatibility/2006">
              <mc:Choice xmlns:v="urn:schemas-microsoft-com:vml" Requires="v">
                <p:oleObj spid="_x0000_s10344" name="文件" r:id="rId5" imgW="5473700" imgH="2349500" progId="Word.Document.12">
                  <p:embed/>
                </p:oleObj>
              </mc:Choice>
              <mc:Fallback>
                <p:oleObj name="文件" r:id="rId5" imgW="5473700" imgH="2349500" progId="Word.Document.12">
                  <p:embed/>
                  <p:pic>
                    <p:nvPicPr>
                      <p:cNvPr id="0" name=""/>
                      <p:cNvPicPr/>
                      <p:nvPr/>
                    </p:nvPicPr>
                    <p:blipFill>
                      <a:blip r:embed="rId6"/>
                      <a:stretch>
                        <a:fillRect/>
                      </a:stretch>
                    </p:blipFill>
                    <p:spPr>
                      <a:xfrm>
                        <a:off x="1517977" y="1874942"/>
                        <a:ext cx="6204245" cy="2663075"/>
                      </a:xfrm>
                      <a:prstGeom prst="rect">
                        <a:avLst/>
                      </a:prstGeom>
                    </p:spPr>
                  </p:pic>
                </p:oleObj>
              </mc:Fallback>
            </mc:AlternateContent>
          </a:graphicData>
        </a:graphic>
      </p:graphicFrame>
    </p:spTree>
    <p:extLst>
      <p:ext uri="{BB962C8B-B14F-4D97-AF65-F5344CB8AC3E}">
        <p14:creationId xmlns:p14="http://schemas.microsoft.com/office/powerpoint/2010/main" val="2668034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aphicFrame>
        <p:nvGraphicFramePr>
          <p:cNvPr id="5" name="物件 4"/>
          <p:cNvGraphicFramePr>
            <a:graphicFrameLocks noChangeAspect="1"/>
          </p:cNvGraphicFramePr>
          <p:nvPr>
            <p:extLst>
              <p:ext uri="{D42A27DB-BD31-4B8C-83A1-F6EECF244321}">
                <p14:modId xmlns:p14="http://schemas.microsoft.com/office/powerpoint/2010/main" val="848098525"/>
              </p:ext>
            </p:extLst>
          </p:nvPr>
        </p:nvGraphicFramePr>
        <p:xfrm>
          <a:off x="1574961" y="1489619"/>
          <a:ext cx="6204245" cy="4606400"/>
        </p:xfrm>
        <a:graphic>
          <a:graphicData uri="http://schemas.openxmlformats.org/presentationml/2006/ole">
            <mc:AlternateContent xmlns:mc="http://schemas.openxmlformats.org/markup-compatibility/2006">
              <mc:Choice xmlns:v="urn:schemas-microsoft-com:vml" Requires="v">
                <p:oleObj spid="_x0000_s12392" name="文件" r:id="rId5" imgW="5473700" imgH="4064000" progId="Word.Document.12">
                  <p:embed/>
                </p:oleObj>
              </mc:Choice>
              <mc:Fallback>
                <p:oleObj name="文件" r:id="rId5" imgW="5473700" imgH="4064000" progId="Word.Document.12">
                  <p:embed/>
                  <p:pic>
                    <p:nvPicPr>
                      <p:cNvPr id="0" name=""/>
                      <p:cNvPicPr/>
                      <p:nvPr/>
                    </p:nvPicPr>
                    <p:blipFill>
                      <a:blip r:embed="rId6"/>
                      <a:stretch>
                        <a:fillRect/>
                      </a:stretch>
                    </p:blipFill>
                    <p:spPr>
                      <a:xfrm>
                        <a:off x="1574961" y="1489619"/>
                        <a:ext cx="6204245" cy="4606400"/>
                      </a:xfrm>
                      <a:prstGeom prst="rect">
                        <a:avLst/>
                      </a:prstGeom>
                    </p:spPr>
                  </p:pic>
                </p:oleObj>
              </mc:Fallback>
            </mc:AlternateContent>
          </a:graphicData>
        </a:graphic>
      </p:graphicFrame>
      <p:sp>
        <p:nvSpPr>
          <p:cNvPr id="6" name="TextBox 6"/>
          <p:cNvSpPr txBox="1"/>
          <p:nvPr/>
        </p:nvSpPr>
        <p:spPr>
          <a:xfrm>
            <a:off x="5267010" y="5935999"/>
            <a:ext cx="2651315" cy="307777"/>
          </a:xfrm>
          <a:prstGeom prst="rect">
            <a:avLst/>
          </a:prstGeom>
          <a:noFill/>
        </p:spPr>
        <p:txBody>
          <a:bodyPr wrap="square" rtlCol="0">
            <a:spAutoFit/>
          </a:bodyPr>
          <a:lstStyle/>
          <a:p>
            <a:pPr>
              <a:spcAft>
                <a:spcPts val="0"/>
              </a:spcAft>
            </a:pPr>
            <a:r>
              <a:rPr lang="zh-CN" sz="1400" kern="1200">
                <a:solidFill>
                  <a:srgbClr val="000000"/>
                </a:solidFill>
                <a:effectLst/>
                <a:latin typeface="Times New Roman"/>
                <a:ea typeface="新細明體"/>
                <a:cs typeface="Times New Roman"/>
              </a:rPr>
              <a:t>（參考：維基百科：巡洋艦） </a:t>
            </a:r>
            <a:endParaRPr lang="zh-HK" sz="1400">
              <a:effectLst/>
              <a:latin typeface="Times New Roman"/>
              <a:ea typeface="新細明體"/>
            </a:endParaRPr>
          </a:p>
        </p:txBody>
      </p:sp>
    </p:spTree>
    <p:extLst>
      <p:ext uri="{BB962C8B-B14F-4D97-AF65-F5344CB8AC3E}">
        <p14:creationId xmlns:p14="http://schemas.microsoft.com/office/powerpoint/2010/main" val="207613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13" name="群組 12"/>
          <p:cNvGrpSpPr/>
          <p:nvPr/>
        </p:nvGrpSpPr>
        <p:grpSpPr>
          <a:xfrm>
            <a:off x="390752" y="513987"/>
            <a:ext cx="4314262" cy="572135"/>
            <a:chOff x="-450513" y="1"/>
            <a:chExt cx="4480719" cy="682752"/>
          </a:xfrm>
        </p:grpSpPr>
        <p:sp>
          <p:nvSpPr>
            <p:cNvPr id="14" name="TextBox 2"/>
            <p:cNvSpPr txBox="1"/>
            <p:nvPr/>
          </p:nvSpPr>
          <p:spPr>
            <a:xfrm>
              <a:off x="-450513" y="1"/>
              <a:ext cx="3520696" cy="682752"/>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Times New Roman"/>
                  <a:ea typeface="新細明體"/>
                  <a:cs typeface="Times New Roman"/>
                </a:rPr>
                <a:t>北洋旗艦定遠號的規格</a:t>
              </a:r>
              <a:endParaRPr kumimoji="0" lang="zh-HK" altLang="en-US" sz="24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15" name="Picture 7"/>
            <p:cNvPicPr>
              <a:picLocks noChangeAspect="1" noChangeArrowheads="1"/>
            </p:cNvPicPr>
            <p:nvPr/>
          </p:nvPicPr>
          <p:blipFill>
            <a:blip r:embed="rId3" cstate="print"/>
            <a:srcRect/>
            <a:stretch>
              <a:fillRect/>
            </a:stretch>
          </p:blipFill>
          <p:spPr bwMode="auto">
            <a:xfrm>
              <a:off x="3006878" y="1"/>
              <a:ext cx="1023328" cy="682360"/>
            </a:xfrm>
            <a:prstGeom prst="rect">
              <a:avLst/>
            </a:prstGeom>
            <a:noFill/>
            <a:ln w="9525">
              <a:noFill/>
              <a:miter lim="800000"/>
              <a:headEnd/>
              <a:tailEnd/>
            </a:ln>
            <a:effectLst/>
          </p:spPr>
        </p:pic>
      </p:grpSp>
      <p:sp>
        <p:nvSpPr>
          <p:cNvPr id="17" name="TextBox 17"/>
          <p:cNvSpPr txBox="1"/>
          <p:nvPr/>
        </p:nvSpPr>
        <p:spPr>
          <a:xfrm>
            <a:off x="390752" y="1393864"/>
            <a:ext cx="2596871" cy="1943546"/>
          </a:xfrm>
          <a:prstGeom prst="rect">
            <a:avLst/>
          </a:prstGeom>
          <a:solidFill>
            <a:srgbClr val="1F497D">
              <a:lumMod val="40000"/>
              <a:lumOff val="60000"/>
            </a:srgbClr>
          </a:solidFill>
        </p:spPr>
        <p:txBody>
          <a:bodyPr wrap="square" rtlCol="0">
            <a:no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SimSun"/>
                <a:ea typeface="新細明體"/>
                <a:cs typeface="Times New Roman"/>
              </a:rPr>
              <a:t>所謂「旗艦」，便是司令官所在的戰艦。在無線電通訊還沒有發展的年代，司令官是以桅杆上掛上不同旗幟，指揮友艦。</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grpSp>
        <p:nvGrpSpPr>
          <p:cNvPr id="18" name="群組 17"/>
          <p:cNvGrpSpPr/>
          <p:nvPr/>
        </p:nvGrpSpPr>
        <p:grpSpPr>
          <a:xfrm>
            <a:off x="3331725" y="1315908"/>
            <a:ext cx="5646527" cy="4398581"/>
            <a:chOff x="0" y="0"/>
            <a:chExt cx="7051858" cy="5132577"/>
          </a:xfrm>
        </p:grpSpPr>
        <p:pic>
          <p:nvPicPr>
            <p:cNvPr id="19" name="Picture 2"/>
            <p:cNvPicPr>
              <a:picLocks noChangeAspect="1" noChangeArrowheads="1"/>
            </p:cNvPicPr>
            <p:nvPr/>
          </p:nvPicPr>
          <p:blipFill>
            <a:blip r:embed="rId4" cstate="print"/>
            <a:srcRect/>
            <a:stretch>
              <a:fillRect/>
            </a:stretch>
          </p:blipFill>
          <p:spPr bwMode="auto">
            <a:xfrm>
              <a:off x="0" y="0"/>
              <a:ext cx="6336704" cy="3999444"/>
            </a:xfrm>
            <a:prstGeom prst="rect">
              <a:avLst/>
            </a:prstGeom>
            <a:noFill/>
            <a:ln w="57150">
              <a:solidFill>
                <a:srgbClr val="0070C0"/>
              </a:solidFill>
              <a:miter lim="800000"/>
              <a:headEnd/>
              <a:tailEnd/>
            </a:ln>
            <a:effectLst>
              <a:outerShdw blurRad="50800" dist="38100" dir="2700000" algn="tl" rotWithShape="0">
                <a:prstClr val="black">
                  <a:alpha val="40000"/>
                </a:prstClr>
              </a:outerShdw>
            </a:effectLst>
          </p:spPr>
        </p:pic>
        <p:pic>
          <p:nvPicPr>
            <p:cNvPr id="20" name="Picture 12"/>
            <p:cNvPicPr>
              <a:picLocks noChangeAspect="1" noChangeArrowheads="1"/>
            </p:cNvPicPr>
            <p:nvPr/>
          </p:nvPicPr>
          <p:blipFill>
            <a:blip r:embed="rId5" cstate="print"/>
            <a:srcRect/>
            <a:stretch>
              <a:fillRect/>
            </a:stretch>
          </p:blipFill>
          <p:spPr bwMode="auto">
            <a:xfrm>
              <a:off x="3159119" y="4188880"/>
              <a:ext cx="3892739" cy="943697"/>
            </a:xfrm>
            <a:prstGeom prst="rect">
              <a:avLst/>
            </a:prstGeom>
            <a:noFill/>
            <a:ln w="9525">
              <a:noFill/>
              <a:miter lim="800000"/>
              <a:headEnd/>
              <a:tailEnd/>
            </a:ln>
            <a:effectLst/>
          </p:spPr>
        </p:pic>
        <p:sp>
          <p:nvSpPr>
            <p:cNvPr id="24" name="TextBox 29"/>
            <p:cNvSpPr txBox="1"/>
            <p:nvPr/>
          </p:nvSpPr>
          <p:spPr>
            <a:xfrm>
              <a:off x="142340" y="3528026"/>
              <a:ext cx="1080135" cy="548639"/>
            </a:xfrm>
            <a:prstGeom prst="rect">
              <a:avLst/>
            </a:prstGeom>
            <a:noFill/>
          </p:spPr>
          <p:txBody>
            <a:bodyPr wrap="square" rtlCol="0">
              <a:noAutofit/>
            </a:bodyPr>
            <a:lstStyle/>
            <a:p>
              <a:pPr>
                <a:spcAft>
                  <a:spcPts val="0"/>
                </a:spcAft>
              </a:pPr>
              <a:r>
                <a:rPr lang="zh-CN" sz="2000" b="1" kern="1200" dirty="0">
                  <a:solidFill>
                    <a:srgbClr val="FFC000"/>
                  </a:solidFill>
                  <a:effectLst/>
                  <a:latin typeface="Calibri"/>
                  <a:ea typeface="新細明體"/>
                  <a:cs typeface="Times New Roman"/>
                </a:rPr>
                <a:t>衝角</a:t>
              </a:r>
              <a:endParaRPr lang="zh-HK" sz="2000" dirty="0">
                <a:effectLst/>
                <a:latin typeface="Times New Roman"/>
                <a:ea typeface="新細明體"/>
              </a:endParaRPr>
            </a:p>
          </p:txBody>
        </p:sp>
        <p:sp>
          <p:nvSpPr>
            <p:cNvPr id="28" name="TextBox 34"/>
            <p:cNvSpPr txBox="1"/>
            <p:nvPr/>
          </p:nvSpPr>
          <p:spPr>
            <a:xfrm>
              <a:off x="5100180" y="642668"/>
              <a:ext cx="1340485" cy="548640"/>
            </a:xfrm>
            <a:prstGeom prst="rect">
              <a:avLst/>
            </a:prstGeom>
            <a:noFill/>
          </p:spPr>
          <p:txBody>
            <a:bodyPr wrap="square" rtlCol="0">
              <a:noAutofit/>
            </a:bodyPr>
            <a:lstStyle/>
            <a:p>
              <a:pPr>
                <a:spcAft>
                  <a:spcPts val="0"/>
                </a:spcAft>
              </a:pPr>
              <a:r>
                <a:rPr lang="zh-CN" sz="2000" b="1" kern="1200" dirty="0">
                  <a:solidFill>
                    <a:srgbClr val="FFC000"/>
                  </a:solidFill>
                  <a:effectLst/>
                  <a:latin typeface="Calibri"/>
                  <a:ea typeface="新細明體"/>
                  <a:cs typeface="Times New Roman"/>
                </a:rPr>
                <a:t>雙聯炮</a:t>
              </a:r>
              <a:endParaRPr lang="zh-HK" sz="2000" dirty="0">
                <a:effectLst/>
                <a:latin typeface="Times New Roman"/>
                <a:ea typeface="新細明體"/>
              </a:endParaRPr>
            </a:p>
          </p:txBody>
        </p:sp>
        <p:sp>
          <p:nvSpPr>
            <p:cNvPr id="30" name="TextBox 37"/>
            <p:cNvSpPr txBox="1"/>
            <p:nvPr/>
          </p:nvSpPr>
          <p:spPr>
            <a:xfrm>
              <a:off x="72003" y="792006"/>
              <a:ext cx="1152525" cy="548640"/>
            </a:xfrm>
            <a:prstGeom prst="rect">
              <a:avLst/>
            </a:prstGeom>
            <a:noFill/>
          </p:spPr>
          <p:txBody>
            <a:bodyPr wrap="square" rtlCol="0">
              <a:noAutofit/>
            </a:bodyPr>
            <a:lstStyle/>
            <a:p>
              <a:pPr>
                <a:spcAft>
                  <a:spcPts val="0"/>
                </a:spcAft>
              </a:pPr>
              <a:r>
                <a:rPr lang="zh-CN" sz="2000" kern="1200" dirty="0">
                  <a:solidFill>
                    <a:srgbClr val="FFC000"/>
                  </a:solidFill>
                  <a:effectLst/>
                  <a:latin typeface="Calibri"/>
                  <a:ea typeface="新細明體"/>
                  <a:cs typeface="Times New Roman"/>
                </a:rPr>
                <a:t>飛橋</a:t>
              </a:r>
              <a:endParaRPr lang="zh-HK" sz="2000" dirty="0">
                <a:effectLst/>
                <a:latin typeface="Times New Roman"/>
                <a:ea typeface="新細明體"/>
              </a:endParaRPr>
            </a:p>
          </p:txBody>
        </p:sp>
      </p:grpSp>
      <p:sp>
        <p:nvSpPr>
          <p:cNvPr id="32" name="TextBox 26"/>
          <p:cNvSpPr txBox="1"/>
          <p:nvPr/>
        </p:nvSpPr>
        <p:spPr>
          <a:xfrm>
            <a:off x="390752" y="3515199"/>
            <a:ext cx="1497882" cy="2462213"/>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70C0"/>
                </a:solidFill>
                <a:effectLst/>
                <a:uLnTx/>
                <a:uFillTx/>
                <a:latin typeface="Times New Roman"/>
                <a:ea typeface="新細明體"/>
              </a:rPr>
              <a:t>定遠</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艦種：鐵甲</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出產：德國</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服役：</a:t>
            </a:r>
            <a:r>
              <a:rPr kumimoji="0" lang="en-US" sz="1400" b="0" i="0" u="none" strike="noStrike" kern="1200" cap="none" spc="0" normalizeH="0" baseline="0" noProof="0" dirty="0">
                <a:ln>
                  <a:noFill/>
                </a:ln>
                <a:solidFill>
                  <a:srgbClr val="000000"/>
                </a:solidFill>
                <a:effectLst/>
                <a:uLnTx/>
                <a:uFillTx/>
                <a:latin typeface="Times New Roman"/>
                <a:ea typeface="新細明體"/>
              </a:rPr>
              <a:t>1885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年</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排水量：</a:t>
            </a:r>
            <a:r>
              <a:rPr kumimoji="0" lang="en-US" sz="1400" b="0" i="0" u="none" strike="noStrike" kern="1200" cap="none" spc="0" normalizeH="0" baseline="0" noProof="0" dirty="0">
                <a:ln>
                  <a:noFill/>
                </a:ln>
                <a:solidFill>
                  <a:srgbClr val="000000"/>
                </a:solidFill>
                <a:effectLst/>
                <a:uLnTx/>
                <a:uFillTx/>
                <a:latin typeface="Times New Roman"/>
                <a:ea typeface="新細明體"/>
              </a:rPr>
              <a:t>7,335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噸</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全長：</a:t>
            </a:r>
            <a:r>
              <a:rPr kumimoji="0" lang="en-US" sz="1400" b="0" i="0" u="none" strike="noStrike" kern="1200" cap="none" spc="0" normalizeH="0" baseline="0" noProof="0" dirty="0">
                <a:ln>
                  <a:noFill/>
                </a:ln>
                <a:solidFill>
                  <a:srgbClr val="000000"/>
                </a:solidFill>
                <a:effectLst/>
                <a:uLnTx/>
                <a:uFillTx/>
                <a:latin typeface="Times New Roman"/>
                <a:ea typeface="新細明體"/>
              </a:rPr>
              <a:t>94.5m</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馬力：</a:t>
            </a:r>
            <a:r>
              <a:rPr kumimoji="0" lang="en-US" sz="1400" b="0" i="0" u="none" strike="noStrike" kern="1200" cap="none" spc="0" normalizeH="0" baseline="0" noProof="0" dirty="0">
                <a:ln>
                  <a:noFill/>
                </a:ln>
                <a:solidFill>
                  <a:srgbClr val="000000"/>
                </a:solidFill>
                <a:effectLst/>
                <a:uLnTx/>
                <a:uFillTx/>
                <a:latin typeface="Times New Roman"/>
                <a:ea typeface="新細明體"/>
              </a:rPr>
              <a:t>6,200</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匹</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航速：</a:t>
            </a:r>
            <a:r>
              <a:rPr kumimoji="0" lang="en-US" sz="1400" b="0" i="0" u="none" strike="noStrike" kern="1200" cap="none" spc="0" normalizeH="0" baseline="0" noProof="0" dirty="0">
                <a:ln>
                  <a:noFill/>
                </a:ln>
                <a:solidFill>
                  <a:srgbClr val="000000"/>
                </a:solidFill>
                <a:effectLst/>
                <a:uLnTx/>
                <a:uFillTx/>
                <a:latin typeface="Times New Roman"/>
                <a:ea typeface="新細明體"/>
              </a:rPr>
              <a:t>14.5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節</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兵員：</a:t>
            </a:r>
            <a:r>
              <a:rPr kumimoji="0" lang="en-US" sz="1400" b="0" i="0" u="none" strike="noStrike" kern="1200" cap="none" spc="0" normalizeH="0" baseline="0" noProof="0" dirty="0">
                <a:ln>
                  <a:noFill/>
                </a:ln>
                <a:solidFill>
                  <a:srgbClr val="000000"/>
                </a:solidFill>
                <a:effectLst/>
                <a:uLnTx/>
                <a:uFillTx/>
                <a:latin typeface="Times New Roman"/>
                <a:ea typeface="新細明體"/>
              </a:rPr>
              <a:t>363</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名</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rPr>
              <a:t>30.5cm</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炮</a:t>
            </a:r>
            <a:r>
              <a:rPr kumimoji="0" lang="en-US" sz="1400" b="0" i="0" u="none" strike="noStrike" kern="1200" cap="none" spc="0" normalizeH="0" baseline="0" noProof="0" dirty="0">
                <a:ln>
                  <a:noFill/>
                </a:ln>
                <a:solidFill>
                  <a:srgbClr val="000000"/>
                </a:solidFill>
                <a:effectLst/>
                <a:uLnTx/>
                <a:uFillTx/>
                <a:latin typeface="Times New Roman"/>
                <a:ea typeface="新細明體"/>
              </a:rPr>
              <a:t>4</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門 </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rPr>
              <a:t>15cm</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炮</a:t>
            </a:r>
            <a:r>
              <a:rPr kumimoji="0" lang="en-US" sz="1400" b="0" i="0" u="none" strike="noStrike" kern="1200" cap="none" spc="0" normalizeH="0" baseline="0" noProof="0" dirty="0">
                <a:ln>
                  <a:noFill/>
                </a:ln>
                <a:solidFill>
                  <a:srgbClr val="000000"/>
                </a:solidFill>
                <a:effectLst/>
                <a:uLnTx/>
                <a:uFillTx/>
                <a:latin typeface="Times New Roman"/>
                <a:ea typeface="新細明體"/>
              </a:rPr>
              <a:t>2</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門</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33" name="Rectangle 27"/>
          <p:cNvSpPr/>
          <p:nvPr/>
        </p:nvSpPr>
        <p:spPr>
          <a:xfrm>
            <a:off x="1994462" y="4905748"/>
            <a:ext cx="3956363" cy="1874297"/>
          </a:xfrm>
          <a:prstGeom prst="rect">
            <a:avLst/>
          </a:prstGeom>
          <a:solidFill>
            <a:schemeClr val="accent4">
              <a:lumMod val="40000"/>
              <a:lumOff val="60000"/>
            </a:schemeClr>
          </a:solidFill>
        </p:spPr>
        <p:txBody>
          <a:bodyPr wrap="square">
            <a:noAutofit/>
          </a:bodyPr>
          <a:lstStyle/>
          <a:p>
            <a:pPr>
              <a:spcAft>
                <a:spcPts val="0"/>
              </a:spcAft>
            </a:pPr>
            <a:r>
              <a:rPr lang="zh-CN" sz="1400" kern="1200" dirty="0">
                <a:solidFill>
                  <a:srgbClr val="000000"/>
                </a:solidFill>
                <a:effectLst/>
                <a:latin typeface="Times New Roman"/>
                <a:ea typeface="新細明體"/>
              </a:rPr>
              <a:t>戰鬥力</a:t>
            </a:r>
            <a:endParaRPr lang="zh-HK" sz="1400" dirty="0">
              <a:effectLst/>
              <a:latin typeface="Times New Roman"/>
              <a:ea typeface="新細明體"/>
            </a:endParaRPr>
          </a:p>
          <a:p>
            <a:pPr algn="just">
              <a:spcAft>
                <a:spcPts val="0"/>
              </a:spcAft>
            </a:pPr>
            <a:r>
              <a:rPr lang="zh-CN" sz="1400" kern="1200" dirty="0">
                <a:solidFill>
                  <a:srgbClr val="000000"/>
                </a:solidFill>
                <a:effectLst/>
                <a:latin typeface="Times New Roman"/>
                <a:ea typeface="新細明體"/>
              </a:rPr>
              <a:t>定遠號長</a:t>
            </a:r>
            <a:r>
              <a:rPr lang="en-US" sz="1400" kern="1200" dirty="0">
                <a:solidFill>
                  <a:srgbClr val="000000"/>
                </a:solidFill>
                <a:effectLst/>
                <a:latin typeface="Times New Roman"/>
                <a:ea typeface="新細明體"/>
              </a:rPr>
              <a:t>94.5m</a:t>
            </a:r>
            <a:r>
              <a:rPr lang="zh-CN" sz="1400" kern="1200" dirty="0">
                <a:solidFill>
                  <a:srgbClr val="000000"/>
                </a:solidFill>
                <a:effectLst/>
                <a:latin typeface="Times New Roman"/>
                <a:ea typeface="新細明體"/>
              </a:rPr>
              <a:t>，是黃海海戰的巨無霸，擁有「不沉艦」的稱號。艦船的前後端各裝有</a:t>
            </a:r>
            <a:r>
              <a:rPr lang="en-US" sz="1400" kern="1200" dirty="0">
                <a:solidFill>
                  <a:srgbClr val="000000"/>
                </a:solidFill>
                <a:effectLst/>
                <a:latin typeface="Times New Roman"/>
                <a:ea typeface="新細明體"/>
              </a:rPr>
              <a:t>15cm</a:t>
            </a:r>
            <a:r>
              <a:rPr lang="zh-CN" sz="1400" kern="1200" dirty="0">
                <a:solidFill>
                  <a:srgbClr val="000000"/>
                </a:solidFill>
                <a:effectLst/>
                <a:latin typeface="Times New Roman"/>
                <a:ea typeface="新細明體"/>
              </a:rPr>
              <a:t>炮一座，但最強火力是兩座</a:t>
            </a:r>
            <a:r>
              <a:rPr lang="en-US" sz="1400" kern="1200" dirty="0">
                <a:solidFill>
                  <a:srgbClr val="000000"/>
                </a:solidFill>
                <a:effectLst/>
                <a:latin typeface="Times New Roman"/>
                <a:ea typeface="新細明體"/>
              </a:rPr>
              <a:t>30.5cm</a:t>
            </a:r>
            <a:r>
              <a:rPr lang="zh-CN" sz="1400" kern="1200" dirty="0">
                <a:solidFill>
                  <a:srgbClr val="000000"/>
                </a:solidFill>
                <a:effectLst/>
                <a:latin typeface="Times New Roman"/>
                <a:ea typeface="新細明體"/>
              </a:rPr>
              <a:t>雙聯炮，保護船艦的左右兩邊。若敵人在前方或後方，兩座雙聯炮可以轉前或後協作攻擊，形成強大的火力網。船頭的「衝角」設計，可以將體型較小的敵艦攔腰撞斷。</a:t>
            </a:r>
            <a:endParaRPr lang="zh-HK" sz="1400" dirty="0">
              <a:effectLst/>
              <a:latin typeface="Times New Roman"/>
              <a:ea typeface="新細明體"/>
            </a:endParaRPr>
          </a:p>
        </p:txBody>
      </p:sp>
      <p:sp>
        <p:nvSpPr>
          <p:cNvPr id="34" name="TextBox 31"/>
          <p:cNvSpPr txBox="1"/>
          <p:nvPr/>
        </p:nvSpPr>
        <p:spPr>
          <a:xfrm>
            <a:off x="4852708" y="593019"/>
            <a:ext cx="2382057" cy="1885151"/>
          </a:xfrm>
          <a:prstGeom prst="rect">
            <a:avLst/>
          </a:prstGeom>
          <a:solidFill>
            <a:schemeClr val="bg2"/>
          </a:solidFill>
        </p:spPr>
        <p:txBody>
          <a:bodyPr wrap="square" rtlCol="0">
            <a:noAutofit/>
          </a:bodyPr>
          <a:lstStyle/>
          <a:p>
            <a:pPr algn="just">
              <a:lnSpc>
                <a:spcPct val="110000"/>
              </a:lnSpc>
              <a:spcAft>
                <a:spcPts val="0"/>
              </a:spcAft>
            </a:pPr>
            <a:r>
              <a:rPr lang="zh-CN" sz="1300" kern="1200" dirty="0">
                <a:solidFill>
                  <a:srgbClr val="000000"/>
                </a:solidFill>
                <a:effectLst/>
                <a:latin typeface="Times New Roman"/>
                <a:ea typeface="新細明體"/>
                <a:cs typeface="Times New Roman"/>
              </a:rPr>
              <a:t>定遠的設計，為人所詬病的地方，是作為指揮臺的「飛橋」。它阻止了雙聯炮一起撥去左面或右面，減弱了船艦兩邊的攻擊力。另外，它是露天的，欠缺保護，黃海海戰開始之際，定遠的飛橋已經中彈被毀，提督大人丁汝昌摔下暈倒</a:t>
            </a:r>
            <a:r>
              <a:rPr lang="en-US" sz="1300" kern="1200" dirty="0">
                <a:solidFill>
                  <a:srgbClr val="000000"/>
                </a:solidFill>
                <a:effectLst/>
                <a:latin typeface="新細明體"/>
                <a:ea typeface="新細明體"/>
                <a:cs typeface="Times New Roman"/>
              </a:rPr>
              <a:t>……</a:t>
            </a:r>
            <a:endParaRPr lang="zh-HK" sz="1200" dirty="0">
              <a:effectLst/>
              <a:latin typeface="Times New Roman"/>
              <a:ea typeface="新細明體"/>
            </a:endParaRPr>
          </a:p>
        </p:txBody>
      </p:sp>
      <p:cxnSp>
        <p:nvCxnSpPr>
          <p:cNvPr id="36" name="Curved Connector 33"/>
          <p:cNvCxnSpPr/>
          <p:nvPr/>
        </p:nvCxnSpPr>
        <p:spPr>
          <a:xfrm rot="10800000" flipV="1">
            <a:off x="5648516" y="2353299"/>
            <a:ext cx="2654659" cy="1431022"/>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24"/>
          <p:cNvCxnSpPr/>
          <p:nvPr/>
        </p:nvCxnSpPr>
        <p:spPr>
          <a:xfrm>
            <a:off x="5128618" y="3663569"/>
            <a:ext cx="2027025" cy="1359593"/>
          </a:xfrm>
          <a:prstGeom prst="bentConnector3">
            <a:avLst>
              <a:gd name="adj1" fmla="val 50000"/>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38" name="Curved Connector 35"/>
          <p:cNvCxnSpPr/>
          <p:nvPr/>
        </p:nvCxnSpPr>
        <p:spPr>
          <a:xfrm>
            <a:off x="3674877" y="2447252"/>
            <a:ext cx="1701493" cy="1122933"/>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5680448" y="3973917"/>
            <a:ext cx="1835419" cy="1385226"/>
          </a:xfrm>
          <a:prstGeom prst="bentConnector3">
            <a:avLst>
              <a:gd name="adj1" fmla="val 99232"/>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0" name="Oval 28"/>
          <p:cNvSpPr/>
          <p:nvPr/>
        </p:nvSpPr>
        <p:spPr>
          <a:xfrm>
            <a:off x="3504699" y="3784321"/>
            <a:ext cx="518921" cy="617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17561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5" name="群組 4"/>
          <p:cNvGrpSpPr/>
          <p:nvPr/>
        </p:nvGrpSpPr>
        <p:grpSpPr>
          <a:xfrm>
            <a:off x="928035" y="1990717"/>
            <a:ext cx="6729568" cy="3305050"/>
            <a:chOff x="-161051" y="0"/>
            <a:chExt cx="7019051" cy="3191673"/>
          </a:xfrm>
        </p:grpSpPr>
        <p:pic>
          <p:nvPicPr>
            <p:cNvPr id="6" name="Picture 5" descr="https://upload.wikimedia.org/wikipedia/zh/9/95/%E8%87%B4%E8%BF%9C%E5%8F%B7.JPG"/>
            <p:cNvPicPr>
              <a:picLocks noChangeAspect="1" noChangeArrowheads="1"/>
            </p:cNvPicPr>
            <p:nvPr/>
          </p:nvPicPr>
          <p:blipFill>
            <a:blip r:embed="rId3" cstate="print"/>
            <a:srcRect/>
            <a:stretch>
              <a:fillRect/>
            </a:stretch>
          </p:blipFill>
          <p:spPr bwMode="auto">
            <a:xfrm>
              <a:off x="0" y="0"/>
              <a:ext cx="6858000" cy="3191673"/>
            </a:xfrm>
            <a:prstGeom prst="rect">
              <a:avLst/>
            </a:prstGeom>
            <a:noFill/>
            <a:ln w="38100" cmpd="sng">
              <a:solidFill>
                <a:schemeClr val="accent6">
                  <a:lumMod val="75000"/>
                </a:schemeClr>
              </a:solidFill>
            </a:ln>
            <a:effectLst>
              <a:outerShdw blurRad="50800" dist="38100" dir="2700000" algn="tl" rotWithShape="0">
                <a:prstClr val="black">
                  <a:alpha val="40000"/>
                </a:prstClr>
              </a:outerShdw>
            </a:effectLst>
          </p:spPr>
        </p:pic>
        <p:sp>
          <p:nvSpPr>
            <p:cNvPr id="7" name="TextBox 4"/>
            <p:cNvSpPr txBox="1"/>
            <p:nvPr/>
          </p:nvSpPr>
          <p:spPr>
            <a:xfrm>
              <a:off x="-161051" y="0"/>
              <a:ext cx="1179203" cy="539524"/>
            </a:xfrm>
            <a:prstGeom prst="rect">
              <a:avLst/>
            </a:prstGeom>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zh-CN" kern="1200">
                  <a:solidFill>
                    <a:srgbClr val="FFFFFF"/>
                  </a:solidFill>
                  <a:effectLst/>
                  <a:latin typeface="+mn-ea"/>
                  <a:cs typeface="Times New Roman"/>
                </a:rPr>
                <a:t>致遠號</a:t>
              </a:r>
              <a:endParaRPr lang="zh-HK">
                <a:effectLst/>
                <a:latin typeface="+mn-ea"/>
              </a:endParaRPr>
            </a:p>
          </p:txBody>
        </p:sp>
        <p:pic>
          <p:nvPicPr>
            <p:cNvPr id="8" name="Picture 2"/>
            <p:cNvPicPr>
              <a:picLocks noChangeAspect="1" noChangeArrowheads="1"/>
            </p:cNvPicPr>
            <p:nvPr/>
          </p:nvPicPr>
          <p:blipFill>
            <a:blip r:embed="rId4" cstate="print"/>
            <a:srcRect/>
            <a:stretch>
              <a:fillRect/>
            </a:stretch>
          </p:blipFill>
          <p:spPr bwMode="auto">
            <a:xfrm>
              <a:off x="0" y="539552"/>
              <a:ext cx="1323975" cy="552450"/>
            </a:xfrm>
            <a:prstGeom prst="rect">
              <a:avLst/>
            </a:prstGeom>
            <a:noFill/>
            <a:ln w="9525">
              <a:noFill/>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1018152" y="37486"/>
              <a:ext cx="752470" cy="502035"/>
            </a:xfrm>
            <a:prstGeom prst="rect">
              <a:avLst/>
            </a:prstGeom>
            <a:noFill/>
            <a:ln w="9525">
              <a:noFill/>
              <a:miter lim="800000"/>
              <a:headEnd/>
              <a:tailEnd/>
            </a:ln>
            <a:effectLst/>
          </p:spPr>
        </p:pic>
      </p:grpSp>
      <p:sp>
        <p:nvSpPr>
          <p:cNvPr id="11" name="TextBox 20"/>
          <p:cNvSpPr txBox="1"/>
          <p:nvPr/>
        </p:nvSpPr>
        <p:spPr>
          <a:xfrm>
            <a:off x="3673115" y="1608372"/>
            <a:ext cx="4899003" cy="962469"/>
          </a:xfrm>
          <a:prstGeom prst="rect">
            <a:avLst/>
          </a:prstGeom>
          <a:solidFill>
            <a:schemeClr val="accent2">
              <a:lumMod val="40000"/>
              <a:lumOff val="60000"/>
            </a:schemeClr>
          </a:solidFill>
        </p:spPr>
        <p:txBody>
          <a:bodyPr wrap="square" rtlCol="0">
            <a:noAutofit/>
          </a:bodyPr>
          <a:lstStyle/>
          <a:p>
            <a:pPr>
              <a:spcAft>
                <a:spcPts val="0"/>
              </a:spcAft>
            </a:pPr>
            <a:r>
              <a:rPr lang="zh-CN" kern="1200" dirty="0" smtClean="0">
                <a:solidFill>
                  <a:srgbClr val="000000"/>
                </a:solidFill>
                <a:effectLst/>
                <a:latin typeface="Times New Roman"/>
                <a:ea typeface="新細明體"/>
              </a:rPr>
              <a:t>英製</a:t>
            </a:r>
            <a:r>
              <a:rPr lang="zh-CN" kern="1200" dirty="0">
                <a:solidFill>
                  <a:srgbClr val="000000"/>
                </a:solidFill>
                <a:effectLst/>
                <a:latin typeface="Times New Roman"/>
                <a:ea typeface="新細明體"/>
              </a:rPr>
              <a:t>防護巡洋艦，特點是速度快</a:t>
            </a:r>
            <a:r>
              <a:rPr lang="en-US" kern="1200" dirty="0">
                <a:solidFill>
                  <a:srgbClr val="000000"/>
                </a:solidFill>
                <a:effectLst/>
                <a:latin typeface="Times New Roman"/>
                <a:ea typeface="新細明體"/>
              </a:rPr>
              <a:t>(18</a:t>
            </a:r>
            <a:r>
              <a:rPr lang="zh-CN" kern="1200" dirty="0">
                <a:solidFill>
                  <a:srgbClr val="000000"/>
                </a:solidFill>
                <a:effectLst/>
                <a:latin typeface="Times New Roman"/>
                <a:ea typeface="新細明體"/>
              </a:rPr>
              <a:t>節</a:t>
            </a:r>
            <a:r>
              <a:rPr lang="en-US" kern="1200" dirty="0">
                <a:solidFill>
                  <a:srgbClr val="000000"/>
                </a:solidFill>
                <a:effectLst/>
                <a:latin typeface="Times New Roman"/>
                <a:ea typeface="新細明體"/>
              </a:rPr>
              <a:t>)</a:t>
            </a:r>
            <a:r>
              <a:rPr lang="zh-CN" kern="1200" dirty="0">
                <a:solidFill>
                  <a:srgbClr val="000000"/>
                </a:solidFill>
                <a:effectLst/>
                <a:latin typeface="Times New Roman"/>
                <a:ea typeface="新細明體"/>
              </a:rPr>
              <a:t>，主炮</a:t>
            </a:r>
            <a:r>
              <a:rPr lang="en-US" kern="1200" dirty="0">
                <a:solidFill>
                  <a:srgbClr val="000000"/>
                </a:solidFill>
                <a:effectLst/>
                <a:latin typeface="Times New Roman"/>
                <a:ea typeface="新細明體"/>
              </a:rPr>
              <a:t>3</a:t>
            </a:r>
            <a:r>
              <a:rPr lang="zh-CN" kern="1200" dirty="0">
                <a:solidFill>
                  <a:srgbClr val="000000"/>
                </a:solidFill>
                <a:effectLst/>
                <a:latin typeface="Times New Roman"/>
                <a:ea typeface="新細明體"/>
              </a:rPr>
              <a:t>門，前</a:t>
            </a:r>
            <a:r>
              <a:rPr lang="en-US" kern="1200" dirty="0">
                <a:solidFill>
                  <a:srgbClr val="000000"/>
                </a:solidFill>
                <a:effectLst/>
                <a:latin typeface="Times New Roman"/>
                <a:ea typeface="新細明體"/>
              </a:rPr>
              <a:t>2</a:t>
            </a:r>
            <a:r>
              <a:rPr lang="zh-CN" kern="1200" dirty="0">
                <a:solidFill>
                  <a:srgbClr val="000000"/>
                </a:solidFill>
                <a:effectLst/>
                <a:latin typeface="Times New Roman"/>
                <a:ea typeface="新細明體"/>
              </a:rPr>
              <a:t>後</a:t>
            </a:r>
            <a:r>
              <a:rPr lang="en-US" kern="1200" dirty="0">
                <a:solidFill>
                  <a:srgbClr val="000000"/>
                </a:solidFill>
                <a:effectLst/>
                <a:latin typeface="Times New Roman"/>
                <a:ea typeface="新細明體"/>
              </a:rPr>
              <a:t>1</a:t>
            </a:r>
            <a:r>
              <a:rPr lang="zh-CN" kern="1200" dirty="0">
                <a:solidFill>
                  <a:srgbClr val="000000"/>
                </a:solidFill>
                <a:effectLst/>
                <a:latin typeface="Times New Roman"/>
                <a:ea typeface="新細明體"/>
              </a:rPr>
              <a:t>，均各</a:t>
            </a:r>
            <a:r>
              <a:rPr lang="en-US" kern="1200" dirty="0">
                <a:solidFill>
                  <a:srgbClr val="000000"/>
                </a:solidFill>
                <a:effectLst/>
                <a:latin typeface="Times New Roman"/>
                <a:ea typeface="新細明體"/>
              </a:rPr>
              <a:t>21cm</a:t>
            </a:r>
            <a:r>
              <a:rPr lang="zh-CN" kern="1200" dirty="0">
                <a:solidFill>
                  <a:srgbClr val="000000"/>
                </a:solidFill>
                <a:effectLst/>
                <a:latin typeface="Times New Roman"/>
                <a:ea typeface="新細明體"/>
              </a:rPr>
              <a:t>；副炮</a:t>
            </a:r>
            <a:r>
              <a:rPr lang="en-US" kern="1200" dirty="0">
                <a:solidFill>
                  <a:srgbClr val="000000"/>
                </a:solidFill>
                <a:effectLst/>
                <a:latin typeface="Times New Roman"/>
                <a:ea typeface="新細明體"/>
              </a:rPr>
              <a:t>2</a:t>
            </a:r>
            <a:r>
              <a:rPr lang="zh-TW" kern="1200" dirty="0">
                <a:solidFill>
                  <a:srgbClr val="000000"/>
                </a:solidFill>
                <a:effectLst/>
                <a:latin typeface="Times New Roman"/>
                <a:ea typeface="新細明體"/>
              </a:rPr>
              <a:t>門</a:t>
            </a:r>
            <a:r>
              <a:rPr lang="zh-CN" kern="1200" dirty="0">
                <a:solidFill>
                  <a:srgbClr val="000000"/>
                </a:solidFill>
                <a:effectLst/>
                <a:latin typeface="Times New Roman"/>
                <a:ea typeface="新細明體"/>
              </a:rPr>
              <a:t>分別在兩舷，各</a:t>
            </a:r>
            <a:r>
              <a:rPr lang="en-US" kern="1200" dirty="0">
                <a:solidFill>
                  <a:srgbClr val="000000"/>
                </a:solidFill>
                <a:effectLst/>
                <a:latin typeface="Times New Roman"/>
                <a:ea typeface="新細明體"/>
              </a:rPr>
              <a:t>15cm</a:t>
            </a:r>
            <a:r>
              <a:rPr lang="zh-CN" kern="1200" dirty="0">
                <a:solidFill>
                  <a:srgbClr val="000000"/>
                </a:solidFill>
                <a:effectLst/>
                <a:latin typeface="Times New Roman"/>
                <a:ea typeface="新細明體"/>
              </a:rPr>
              <a:t>。全艦編制</a:t>
            </a:r>
            <a:r>
              <a:rPr lang="en-US" kern="1200" dirty="0">
                <a:solidFill>
                  <a:srgbClr val="000000"/>
                </a:solidFill>
                <a:effectLst/>
                <a:latin typeface="Times New Roman"/>
                <a:ea typeface="新細明體"/>
              </a:rPr>
              <a:t>204-260</a:t>
            </a:r>
            <a:r>
              <a:rPr lang="zh-CN" kern="1200" dirty="0">
                <a:solidFill>
                  <a:srgbClr val="000000"/>
                </a:solidFill>
                <a:effectLst/>
                <a:latin typeface="Times New Roman"/>
                <a:ea typeface="新細明體"/>
              </a:rPr>
              <a:t>人。</a:t>
            </a:r>
            <a:endParaRPr lang="zh-HK" dirty="0">
              <a:effectLst/>
              <a:latin typeface="Times New Roman"/>
              <a:ea typeface="新細明體"/>
            </a:endParaRPr>
          </a:p>
        </p:txBody>
      </p:sp>
    </p:spTree>
    <p:extLst>
      <p:ext uri="{BB962C8B-B14F-4D97-AF65-F5344CB8AC3E}">
        <p14:creationId xmlns:p14="http://schemas.microsoft.com/office/powerpoint/2010/main" val="341484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5" name="圖片 4" descr="C:\From Chu computer\Chinese History\2014-2015 teacher training\War History\resouces pack\final on 11 jan 2016\北洋水師制服.jpg"/>
          <p:cNvPicPr/>
          <p:nvPr/>
        </p:nvPicPr>
        <p:blipFill>
          <a:blip r:embed="rId3">
            <a:extLst>
              <a:ext uri="{28A0092B-C50C-407E-A947-70E740481C1C}">
                <a14:useLocalDpi xmlns:a14="http://schemas.microsoft.com/office/drawing/2010/main" val="0"/>
              </a:ext>
            </a:extLst>
          </a:blip>
          <a:srcRect/>
          <a:stretch>
            <a:fillRect/>
          </a:stretch>
        </p:blipFill>
        <p:spPr bwMode="auto">
          <a:xfrm>
            <a:off x="502592" y="1388659"/>
            <a:ext cx="5221313" cy="3593800"/>
          </a:xfrm>
          <a:prstGeom prst="rect">
            <a:avLst/>
          </a:prstGeom>
          <a:noFill/>
          <a:ln w="28575" cmpd="sng">
            <a:solidFill>
              <a:schemeClr val="accent6">
                <a:lumMod val="75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0" name="TextBox 7"/>
          <p:cNvSpPr txBox="1"/>
          <p:nvPr/>
        </p:nvSpPr>
        <p:spPr>
          <a:xfrm>
            <a:off x="5941451" y="3733955"/>
            <a:ext cx="2777194" cy="1248504"/>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每一艘戰艦均設有多名軍官，負責不同的崗位，其中最高級的稱為「管帶」，是整艘戰艦的艦長。</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1" name="TextBox 12"/>
          <p:cNvSpPr txBox="1"/>
          <p:nvPr/>
        </p:nvSpPr>
        <p:spPr>
          <a:xfrm>
            <a:off x="5941451" y="2254044"/>
            <a:ext cx="2777194" cy="1224692"/>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瑯威理 </a:t>
            </a:r>
            <a:r>
              <a:rPr kumimoji="0" lang="en-US" b="0" i="0" u="none" strike="noStrike" kern="1200" cap="none" spc="0" normalizeH="0" baseline="0" noProof="0" dirty="0">
                <a:ln>
                  <a:noFill/>
                </a:ln>
                <a:solidFill>
                  <a:srgbClr val="000000"/>
                </a:solidFill>
                <a:effectLst/>
                <a:uLnTx/>
                <a:uFillTx/>
                <a:latin typeface="Times New Roman"/>
                <a:ea typeface="新細明體"/>
              </a:rPr>
              <a:t>(William Metcalfe Lang 1843-1906)</a:t>
            </a:r>
            <a:r>
              <a:rPr kumimoji="0" lang="zh-CN" altLang="en-US" b="0" i="0" u="none" strike="noStrike" kern="1200" cap="none" spc="0" normalizeH="0" baseline="0" noProof="0" dirty="0">
                <a:ln>
                  <a:noFill/>
                </a:ln>
                <a:solidFill>
                  <a:srgbClr val="000000"/>
                </a:solidFill>
                <a:effectLst/>
                <a:uLnTx/>
                <a:uFillTx/>
                <a:latin typeface="Times New Roman"/>
                <a:ea typeface="新細明體"/>
              </a:rPr>
              <a:t>，英國人，擔任清朝北洋海軍副提督，但在</a:t>
            </a:r>
            <a:r>
              <a:rPr kumimoji="0" lang="en-US" b="0" i="0" u="none" strike="noStrike" kern="1200" cap="none" spc="0" normalizeH="0" baseline="0" noProof="0" dirty="0">
                <a:ln>
                  <a:noFill/>
                </a:ln>
                <a:solidFill>
                  <a:srgbClr val="000000"/>
                </a:solidFill>
                <a:effectLst/>
                <a:uLnTx/>
                <a:uFillTx/>
                <a:latin typeface="Times New Roman"/>
                <a:ea typeface="新細明體"/>
              </a:rPr>
              <a:t>1890</a:t>
            </a:r>
            <a:r>
              <a:rPr kumimoji="0" lang="zh-CN" altLang="en-US" b="0" i="0" u="none" strike="noStrike" kern="1200" cap="none" spc="0" normalizeH="0" baseline="0" noProof="0" dirty="0">
                <a:ln>
                  <a:noFill/>
                </a:ln>
                <a:solidFill>
                  <a:srgbClr val="000000"/>
                </a:solidFill>
                <a:effectLst/>
                <a:uLnTx/>
                <a:uFillTx/>
                <a:latin typeface="Times New Roman"/>
                <a:ea typeface="新細明體"/>
              </a:rPr>
              <a:t>年離任。</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3" name="TextBox 19"/>
          <p:cNvSpPr txBox="1"/>
          <p:nvPr/>
        </p:nvSpPr>
        <p:spPr>
          <a:xfrm>
            <a:off x="2955055" y="5285028"/>
            <a:ext cx="5763590" cy="1366391"/>
          </a:xfrm>
          <a:prstGeom prst="rect">
            <a:avLst/>
          </a:prstGeom>
          <a:solidFill>
            <a:srgbClr val="EEECE1"/>
          </a:solidFill>
          <a:ln>
            <a:solidFill>
              <a:sysClr val="windowText" lastClr="000000"/>
            </a:solidFill>
            <a:prstDash val="sysDash"/>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他是致遠號的管帶，你知道他的名字嗎？</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提示：廣東番禺人，福建馬尾船政學堂畢業。黃海海戰中，指揮致遠號，企圖撞沉日軍的吉野號，卻反被日軍魚雷擊沉，全船官兵只得</a:t>
            </a:r>
            <a:r>
              <a:rPr kumimoji="0" lang="en-US" b="0" i="0" u="none" strike="noStrike" kern="1200" cap="none" spc="0" normalizeH="0" baseline="0" noProof="0" dirty="0">
                <a:ln>
                  <a:noFill/>
                </a:ln>
                <a:solidFill>
                  <a:srgbClr val="000000"/>
                </a:solidFill>
                <a:effectLst/>
                <a:uLnTx/>
                <a:uFillTx/>
                <a:latin typeface="Times New Roman"/>
                <a:ea typeface="新細明體"/>
              </a:rPr>
              <a:t>7</a:t>
            </a:r>
            <a:r>
              <a:rPr kumimoji="0" lang="zh-CN" altLang="en-US" b="0" i="0" u="none" strike="noStrike" kern="1200" cap="none" spc="0" normalizeH="0" baseline="0" noProof="0" dirty="0">
                <a:ln>
                  <a:noFill/>
                </a:ln>
                <a:solidFill>
                  <a:srgbClr val="000000"/>
                </a:solidFill>
                <a:effectLst/>
                <a:uLnTx/>
                <a:uFillTx/>
                <a:latin typeface="Times New Roman"/>
                <a:ea typeface="新細明體"/>
              </a:rPr>
              <a:t>人生存，他也壯烈犧牲。</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100" cap="none" spc="0" normalizeH="0" baseline="0" noProof="0" dirty="0">
                <a:ln>
                  <a:noFill/>
                </a:ln>
                <a:solidFill>
                  <a:sysClr val="windowText" lastClr="000000"/>
                </a:solidFill>
                <a:effectLst/>
                <a:uLnTx/>
                <a:uFillTx/>
                <a:latin typeface="Calibri"/>
                <a:ea typeface="新細明體"/>
                <a:cs typeface="Times New Roman"/>
              </a:rPr>
              <a:t> </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cxnSp>
        <p:nvCxnSpPr>
          <p:cNvPr id="15" name="Straight Connector 14"/>
          <p:cNvCxnSpPr/>
          <p:nvPr/>
        </p:nvCxnSpPr>
        <p:spPr>
          <a:xfrm>
            <a:off x="3663758" y="2755648"/>
            <a:ext cx="2277693" cy="0"/>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4"/>
          <p:cNvCxnSpPr/>
          <p:nvPr/>
        </p:nvCxnSpPr>
        <p:spPr>
          <a:xfrm>
            <a:off x="3061855" y="4647563"/>
            <a:ext cx="0" cy="637465"/>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3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文字方塊 4"/>
          <p:cNvSpPr txBox="1"/>
          <p:nvPr/>
        </p:nvSpPr>
        <p:spPr>
          <a:xfrm>
            <a:off x="423333" y="1131455"/>
            <a:ext cx="2031325" cy="646331"/>
          </a:xfrm>
          <a:prstGeom prst="rect">
            <a:avLst/>
          </a:prstGeom>
          <a:noFill/>
        </p:spPr>
        <p:txBody>
          <a:bodyPr wrap="none" rtlCol="0">
            <a:spAutoFit/>
          </a:bodyPr>
          <a:lstStyle/>
          <a:p>
            <a:r>
              <a:rPr lang="zh-CN" altLang="zh-TW" dirty="0"/>
              <a:t>日本海軍船艦一覽</a:t>
            </a:r>
            <a:endParaRPr lang="zh-HK" altLang="zh-TW" dirty="0"/>
          </a:p>
          <a:p>
            <a:endParaRPr kumimoji="1" lang="zh-TW" altLang="en-US" dirty="0"/>
          </a:p>
        </p:txBody>
      </p:sp>
      <p:sp>
        <p:nvSpPr>
          <p:cNvPr id="6" name="TextBox 21"/>
          <p:cNvSpPr txBox="1"/>
          <p:nvPr/>
        </p:nvSpPr>
        <p:spPr>
          <a:xfrm>
            <a:off x="423333" y="1611553"/>
            <a:ext cx="3803920" cy="571500"/>
          </a:xfrm>
          <a:prstGeom prst="rect">
            <a:avLst/>
          </a:prstGeom>
          <a:noFill/>
        </p:spPr>
        <p:txBody>
          <a:bodyPr wrap="square" rtlCol="0">
            <a:noAutofit/>
          </a:bodyPr>
          <a:lstStyle/>
          <a:p>
            <a:pPr>
              <a:spcAft>
                <a:spcPts val="0"/>
              </a:spcAft>
            </a:pPr>
            <a:r>
              <a:rPr lang="zh-CN" kern="1200">
                <a:solidFill>
                  <a:srgbClr val="000000"/>
                </a:solidFill>
                <a:effectLst/>
                <a:latin typeface="Calibri"/>
                <a:ea typeface="新細明體"/>
                <a:cs typeface="Times New Roman"/>
              </a:rPr>
              <a:t>明治初期，日本海軍軍艦不分類型</a:t>
            </a:r>
            <a:endParaRPr lang="zh-HK">
              <a:effectLst/>
              <a:latin typeface="Times New Roman"/>
              <a:ea typeface="新細明體"/>
            </a:endParaRPr>
          </a:p>
        </p:txBody>
      </p:sp>
      <p:graphicFrame>
        <p:nvGraphicFramePr>
          <p:cNvPr id="10" name="物件 9"/>
          <p:cNvGraphicFramePr>
            <a:graphicFrameLocks noChangeAspect="1"/>
          </p:cNvGraphicFramePr>
          <p:nvPr>
            <p:extLst>
              <p:ext uri="{D42A27DB-BD31-4B8C-83A1-F6EECF244321}">
                <p14:modId xmlns:p14="http://schemas.microsoft.com/office/powerpoint/2010/main" val="3200455495"/>
              </p:ext>
            </p:extLst>
          </p:nvPr>
        </p:nvGraphicFramePr>
        <p:xfrm>
          <a:off x="1202171" y="2183053"/>
          <a:ext cx="6784975" cy="4591050"/>
        </p:xfrm>
        <a:graphic>
          <a:graphicData uri="http://schemas.openxmlformats.org/presentationml/2006/ole">
            <mc:AlternateContent xmlns:mc="http://schemas.openxmlformats.org/markup-compatibility/2006">
              <mc:Choice xmlns:v="urn:schemas-microsoft-com:vml" Requires="v">
                <p:oleObj spid="_x0000_s16482" name="文件" r:id="rId5" imgW="5491316" imgH="3714544" progId="Word.Document.12">
                  <p:embed/>
                </p:oleObj>
              </mc:Choice>
              <mc:Fallback>
                <p:oleObj name="文件" r:id="rId5" imgW="5491316" imgH="3714544" progId="Word.Document.12">
                  <p:embed/>
                  <p:pic>
                    <p:nvPicPr>
                      <p:cNvPr id="0" name=""/>
                      <p:cNvPicPr/>
                      <p:nvPr/>
                    </p:nvPicPr>
                    <p:blipFill>
                      <a:blip r:embed="rId6"/>
                      <a:stretch>
                        <a:fillRect/>
                      </a:stretch>
                    </p:blipFill>
                    <p:spPr>
                      <a:xfrm>
                        <a:off x="1202171" y="2183053"/>
                        <a:ext cx="6784975" cy="4591050"/>
                      </a:xfrm>
                      <a:prstGeom prst="rect">
                        <a:avLst/>
                      </a:prstGeom>
                    </p:spPr>
                  </p:pic>
                </p:oleObj>
              </mc:Fallback>
            </mc:AlternateContent>
          </a:graphicData>
        </a:graphic>
      </p:graphicFrame>
      <p:cxnSp>
        <p:nvCxnSpPr>
          <p:cNvPr id="11" name="Straight Connector 26"/>
          <p:cNvCxnSpPr/>
          <p:nvPr/>
        </p:nvCxnSpPr>
        <p:spPr>
          <a:xfrm>
            <a:off x="7104993" y="1822690"/>
            <a:ext cx="0" cy="794385"/>
          </a:xfrm>
          <a:prstGeom prst="line">
            <a:avLst/>
          </a:prstGeom>
          <a:ln w="28575">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TextBox 27"/>
          <p:cNvSpPr txBox="1"/>
          <p:nvPr/>
        </p:nvSpPr>
        <p:spPr>
          <a:xfrm>
            <a:off x="5481727" y="703794"/>
            <a:ext cx="3072977" cy="1171603"/>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密密麻麻的速射炮，形成了可怕的攻擊力。除了魚雷艇，還可以對大型敵艦進行攻擊。這正是黃海海戰中日本海軍的策略。</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 name="橢圓 1"/>
          <p:cNvSpPr/>
          <p:nvPr/>
        </p:nvSpPr>
        <p:spPr>
          <a:xfrm>
            <a:off x="6779172" y="2617075"/>
            <a:ext cx="651642" cy="38888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646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aphicFrame>
        <p:nvGraphicFramePr>
          <p:cNvPr id="6" name="物件 5"/>
          <p:cNvGraphicFramePr>
            <a:graphicFrameLocks noChangeAspect="1"/>
          </p:cNvGraphicFramePr>
          <p:nvPr>
            <p:extLst>
              <p:ext uri="{D42A27DB-BD31-4B8C-83A1-F6EECF244321}">
                <p14:modId xmlns:p14="http://schemas.microsoft.com/office/powerpoint/2010/main" val="3296881207"/>
              </p:ext>
            </p:extLst>
          </p:nvPr>
        </p:nvGraphicFramePr>
        <p:xfrm>
          <a:off x="1063625" y="1154112"/>
          <a:ext cx="6784975" cy="5703888"/>
        </p:xfrm>
        <a:graphic>
          <a:graphicData uri="http://schemas.openxmlformats.org/presentationml/2006/ole">
            <mc:AlternateContent xmlns:mc="http://schemas.openxmlformats.org/markup-compatibility/2006">
              <mc:Choice xmlns:v="urn:schemas-microsoft-com:vml" Requires="v">
                <p:oleObj spid="_x0000_s17506" name="文件" r:id="rId5" imgW="5491316" imgH="4614789" progId="Word.Document.12">
                  <p:embed/>
                </p:oleObj>
              </mc:Choice>
              <mc:Fallback>
                <p:oleObj name="文件" r:id="rId5" imgW="5491316" imgH="4614789" progId="Word.Document.12">
                  <p:embed/>
                  <p:pic>
                    <p:nvPicPr>
                      <p:cNvPr id="0" name=""/>
                      <p:cNvPicPr/>
                      <p:nvPr/>
                    </p:nvPicPr>
                    <p:blipFill>
                      <a:blip r:embed="rId6"/>
                      <a:stretch>
                        <a:fillRect/>
                      </a:stretch>
                    </p:blipFill>
                    <p:spPr>
                      <a:xfrm>
                        <a:off x="1063625" y="1154112"/>
                        <a:ext cx="6784975" cy="5703888"/>
                      </a:xfrm>
                      <a:prstGeom prst="rect">
                        <a:avLst/>
                      </a:prstGeom>
                    </p:spPr>
                  </p:pic>
                </p:oleObj>
              </mc:Fallback>
            </mc:AlternateContent>
          </a:graphicData>
        </a:graphic>
      </p:graphicFrame>
    </p:spTree>
    <p:extLst>
      <p:ext uri="{BB962C8B-B14F-4D97-AF65-F5344CB8AC3E}">
        <p14:creationId xmlns:p14="http://schemas.microsoft.com/office/powerpoint/2010/main" val="54684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91389" y="1306713"/>
            <a:ext cx="4160113" cy="461665"/>
          </a:xfrm>
          <a:prstGeom prst="rect">
            <a:avLst/>
          </a:prstGeom>
        </p:spPr>
        <p:txBody>
          <a:bodyPr wrap="none">
            <a:spAutoFit/>
          </a:bodyPr>
          <a:lstStyle/>
          <a:p>
            <a:pPr marL="342900" lvl="0" indent="-342900">
              <a:spcAft>
                <a:spcPts val="0"/>
              </a:spcAft>
              <a:buFont typeface="+mj-lt"/>
              <a:buAutoNum type="romanUcPeriod"/>
            </a:pPr>
            <a:r>
              <a:rPr lang="zh-TW" altLang="zh-TW" sz="2400" b="1" dirty="0">
                <a:solidFill>
                  <a:srgbClr val="E36C0A"/>
                </a:solidFill>
                <a:latin typeface="Times New Roman"/>
                <a:ea typeface="BiauKai"/>
              </a:rPr>
              <a:t>黃海海戰前兩國交鋒的情形</a:t>
            </a:r>
            <a:endParaRPr lang="zh-HK" altLang="zh-TW" sz="2400" dirty="0">
              <a:latin typeface="Times New Roman"/>
            </a:endParaRPr>
          </a:p>
        </p:txBody>
      </p:sp>
      <p:sp>
        <p:nvSpPr>
          <p:cNvPr id="3" name="矩形 2"/>
          <p:cNvSpPr/>
          <p:nvPr/>
        </p:nvSpPr>
        <p:spPr>
          <a:xfrm>
            <a:off x="893945" y="1804270"/>
            <a:ext cx="7246717" cy="2077492"/>
          </a:xfrm>
          <a:prstGeom prst="rect">
            <a:avLst/>
          </a:prstGeom>
        </p:spPr>
        <p:txBody>
          <a:bodyPr wrap="square">
            <a:spAutoFit/>
          </a:bodyPr>
          <a:lstStyle/>
          <a:p>
            <a:pPr algn="just">
              <a:lnSpc>
                <a:spcPct val="120000"/>
              </a:lnSpc>
              <a:spcAft>
                <a:spcPts val="0"/>
              </a:spcAft>
            </a:pPr>
            <a:r>
              <a:rPr lang="en-US" altLang="zh-TW" kern="100" dirty="0">
                <a:latin typeface="Times New Roman"/>
                <a:cs typeface="Times New Roman"/>
              </a:rPr>
              <a:t>1894</a:t>
            </a:r>
            <a:r>
              <a:rPr lang="zh-TW" altLang="zh-TW" kern="100" dirty="0">
                <a:cs typeface="Times New Roman"/>
              </a:rPr>
              <a:t>年</a:t>
            </a:r>
            <a:r>
              <a:rPr lang="en-US" altLang="zh-TW" kern="100" dirty="0">
                <a:latin typeface="Times New Roman"/>
                <a:cs typeface="Times New Roman"/>
              </a:rPr>
              <a:t>7</a:t>
            </a:r>
            <a:r>
              <a:rPr lang="zh-TW" altLang="zh-TW" kern="100" dirty="0">
                <a:cs typeface="Times New Roman"/>
              </a:rPr>
              <a:t>月</a:t>
            </a:r>
            <a:r>
              <a:rPr lang="en-US" altLang="zh-TW" kern="100" dirty="0">
                <a:latin typeface="Times New Roman"/>
                <a:cs typeface="Times New Roman"/>
              </a:rPr>
              <a:t>25</a:t>
            </a:r>
            <a:r>
              <a:rPr lang="zh-TW" altLang="zh-TW" kern="100" dirty="0">
                <a:cs typeface="Times New Roman"/>
              </a:rPr>
              <a:t>日，清北洋水師中的濟遠號和廣乙號在豐島海域遭到日本海軍的突襲，其中廣乙號傷重自焚，濟遠號則敗走。日海軍追截途中，遇上並擊沉北洋運兵船高陞號，船上官兵</a:t>
            </a:r>
            <a:r>
              <a:rPr lang="en-US" altLang="zh-TW" kern="100" dirty="0">
                <a:latin typeface="Times New Roman"/>
                <a:cs typeface="Times New Roman"/>
              </a:rPr>
              <a:t>700</a:t>
            </a:r>
            <a:r>
              <a:rPr lang="zh-TW" altLang="zh-TW" kern="100" dirty="0">
                <a:cs typeface="Times New Roman"/>
              </a:rPr>
              <a:t>多人多數遇害。史稱豐島海戰。</a:t>
            </a:r>
            <a:r>
              <a:rPr lang="en-US" altLang="zh-TW" kern="100" dirty="0">
                <a:latin typeface="Times New Roman"/>
                <a:cs typeface="Times New Roman"/>
              </a:rPr>
              <a:t>9</a:t>
            </a:r>
            <a:r>
              <a:rPr lang="zh-TW" altLang="zh-TW" kern="100" dirty="0">
                <a:cs typeface="Times New Roman"/>
              </a:rPr>
              <a:t>月</a:t>
            </a:r>
            <a:r>
              <a:rPr lang="en-US" altLang="zh-TW" kern="100" dirty="0">
                <a:latin typeface="Times New Roman"/>
                <a:cs typeface="Times New Roman"/>
              </a:rPr>
              <a:t>17</a:t>
            </a:r>
            <a:r>
              <a:rPr lang="zh-TW" altLang="zh-TW" kern="100" dirty="0">
                <a:cs typeface="Times New Roman"/>
              </a:rPr>
              <a:t>日，中日雙方海軍精銳盡出，決戰於黃海大東溝，史稱「大東溝海戰」，或「黃海海戰」，這亦是中日甲午戰爭其中一場最重要的戰事。</a:t>
            </a:r>
            <a:endParaRPr lang="zh-HK" altLang="zh-TW" kern="100" dirty="0">
              <a:cs typeface="Times New Roman"/>
            </a:endParaRPr>
          </a:p>
        </p:txBody>
      </p:sp>
    </p:spTree>
    <p:extLst>
      <p:ext uri="{BB962C8B-B14F-4D97-AF65-F5344CB8AC3E}">
        <p14:creationId xmlns:p14="http://schemas.microsoft.com/office/powerpoint/2010/main" val="94570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9" name="TextBox 5"/>
          <p:cNvSpPr txBox="1"/>
          <p:nvPr/>
        </p:nvSpPr>
        <p:spPr>
          <a:xfrm>
            <a:off x="455706" y="1220978"/>
            <a:ext cx="2271059" cy="830997"/>
          </a:xfrm>
          <a:prstGeom prst="rect">
            <a:avLst/>
          </a:prstGeom>
          <a:solidFill>
            <a:srgbClr val="C0504D">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alibri"/>
                <a:ea typeface="新細明體"/>
                <a:cs typeface="Times New Roman"/>
              </a:rPr>
              <a:t>日本旗艦松島號的規格</a:t>
            </a:r>
            <a:endParaRPr kumimoji="0" lang="zh-HK" altLang="en-US" sz="24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圖片 9"/>
          <p:cNvPicPr/>
          <p:nvPr/>
        </p:nvPicPr>
        <p:blipFill>
          <a:blip r:embed="rId3">
            <a:extLst>
              <a:ext uri="{28A0092B-C50C-407E-A947-70E740481C1C}">
                <a14:useLocalDpi xmlns:a14="http://schemas.microsoft.com/office/drawing/2010/main" val="0"/>
              </a:ext>
            </a:extLst>
          </a:blip>
          <a:srcRect/>
          <a:stretch>
            <a:fillRect/>
          </a:stretch>
        </p:blipFill>
        <p:spPr bwMode="auto">
          <a:xfrm>
            <a:off x="1903898" y="1695043"/>
            <a:ext cx="678461" cy="468015"/>
          </a:xfrm>
          <a:prstGeom prst="rect">
            <a:avLst/>
          </a:prstGeom>
          <a:noFill/>
          <a:ln>
            <a:noFill/>
          </a:ln>
          <a:extLst>
            <a:ext uri="{FAA26D3D-D897-4be2-8F04-BA451C77F1D7}">
              <ma14:placeholderFlag xmlns:ma14="http://schemas.microsoft.com/office/mac/drawingml/2011/main" xmlns=""/>
            </a:ext>
          </a:extLst>
        </p:spPr>
      </p:pic>
      <p:pic>
        <p:nvPicPr>
          <p:cNvPr id="13" name="Picture 3"/>
          <p:cNvPicPr>
            <a:picLocks noChangeAspect="1" noChangeArrowheads="1"/>
          </p:cNvPicPr>
          <p:nvPr/>
        </p:nvPicPr>
        <p:blipFill>
          <a:blip r:embed="rId4" cstate="print"/>
          <a:srcRect/>
          <a:stretch>
            <a:fillRect/>
          </a:stretch>
        </p:blipFill>
        <p:spPr bwMode="auto">
          <a:xfrm>
            <a:off x="2841355" y="245074"/>
            <a:ext cx="5791200" cy="423037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4" name="TextBox 7"/>
          <p:cNvSpPr txBox="1"/>
          <p:nvPr/>
        </p:nvSpPr>
        <p:spPr>
          <a:xfrm>
            <a:off x="2841355" y="245077"/>
            <a:ext cx="1618855" cy="2352913"/>
          </a:xfrm>
          <a:prstGeom prst="rect">
            <a:avLst/>
          </a:prstGeom>
          <a:solidFill>
            <a:schemeClr val="accent4">
              <a:lumMod val="40000"/>
              <a:lumOff val="60000"/>
            </a:schemeClr>
          </a:solidFill>
        </p:spPr>
        <p:txBody>
          <a:bodyPr wrap="square" rtlCol="0">
            <a:noAutofit/>
          </a:bodyPr>
          <a:lstStyle/>
          <a:p>
            <a:pPr>
              <a:spcAft>
                <a:spcPts val="0"/>
              </a:spcAft>
            </a:pPr>
            <a:r>
              <a:rPr lang="zh-CN" sz="1400" kern="1200" dirty="0">
                <a:solidFill>
                  <a:srgbClr val="000000"/>
                </a:solidFill>
                <a:effectLst/>
                <a:latin typeface="Times New Roman"/>
                <a:ea typeface="新細明體"/>
              </a:rPr>
              <a:t>艦種：海防</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出產：法國</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服役：</a:t>
            </a:r>
            <a:r>
              <a:rPr lang="en-US" sz="1400" kern="1200" dirty="0">
                <a:solidFill>
                  <a:srgbClr val="000000"/>
                </a:solidFill>
                <a:effectLst/>
                <a:latin typeface="Times New Roman"/>
                <a:ea typeface="新細明體"/>
              </a:rPr>
              <a:t>1892</a:t>
            </a:r>
            <a:r>
              <a:rPr lang="zh-CN" sz="1400" kern="1200" dirty="0">
                <a:solidFill>
                  <a:srgbClr val="000000"/>
                </a:solidFill>
                <a:effectLst/>
                <a:latin typeface="Times New Roman"/>
                <a:ea typeface="新細明體"/>
              </a:rPr>
              <a:t>年</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排水量：</a:t>
            </a:r>
            <a:r>
              <a:rPr lang="en-US" sz="1400" kern="1200" dirty="0">
                <a:solidFill>
                  <a:srgbClr val="000000"/>
                </a:solidFill>
                <a:effectLst/>
                <a:latin typeface="Times New Roman"/>
                <a:ea typeface="新細明體"/>
              </a:rPr>
              <a:t>4,278</a:t>
            </a:r>
            <a:r>
              <a:rPr lang="zh-CN" sz="1400" kern="1200" dirty="0">
                <a:solidFill>
                  <a:srgbClr val="000000"/>
                </a:solidFill>
                <a:effectLst/>
                <a:latin typeface="Times New Roman"/>
                <a:ea typeface="新細明體"/>
              </a:rPr>
              <a:t>噸</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全長：</a:t>
            </a:r>
            <a:r>
              <a:rPr lang="en-US" sz="1400" kern="1200" dirty="0">
                <a:solidFill>
                  <a:srgbClr val="000000"/>
                </a:solidFill>
                <a:effectLst/>
                <a:latin typeface="Times New Roman"/>
                <a:ea typeface="新細明體"/>
              </a:rPr>
              <a:t>89.9m</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馬力：</a:t>
            </a:r>
            <a:r>
              <a:rPr lang="en-US" sz="1400" kern="1200" dirty="0">
                <a:solidFill>
                  <a:srgbClr val="000000"/>
                </a:solidFill>
                <a:effectLst/>
                <a:latin typeface="Times New Roman"/>
                <a:ea typeface="新細明體"/>
              </a:rPr>
              <a:t>5,400</a:t>
            </a:r>
            <a:r>
              <a:rPr lang="zh-CN" sz="1400" kern="1200" dirty="0">
                <a:solidFill>
                  <a:srgbClr val="000000"/>
                </a:solidFill>
                <a:effectLst/>
                <a:latin typeface="Times New Roman"/>
                <a:ea typeface="新細明體"/>
              </a:rPr>
              <a:t>匹</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航速：</a:t>
            </a:r>
            <a:r>
              <a:rPr lang="en-US" sz="1400" kern="1200" dirty="0">
                <a:solidFill>
                  <a:srgbClr val="000000"/>
                </a:solidFill>
                <a:effectLst/>
                <a:latin typeface="Times New Roman"/>
                <a:ea typeface="新細明體"/>
              </a:rPr>
              <a:t>16</a:t>
            </a:r>
            <a:r>
              <a:rPr lang="zh-CN" sz="1400" kern="1200" dirty="0">
                <a:solidFill>
                  <a:srgbClr val="000000"/>
                </a:solidFill>
                <a:effectLst/>
                <a:latin typeface="Times New Roman"/>
                <a:ea typeface="新細明體"/>
              </a:rPr>
              <a:t>節</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兵員：</a:t>
            </a:r>
            <a:r>
              <a:rPr lang="en-US" sz="1400" kern="1200" dirty="0">
                <a:solidFill>
                  <a:srgbClr val="000000"/>
                </a:solidFill>
                <a:effectLst/>
                <a:latin typeface="Times New Roman"/>
                <a:ea typeface="新細明體"/>
              </a:rPr>
              <a:t>360</a:t>
            </a:r>
            <a:r>
              <a:rPr lang="zh-CN" sz="1400" kern="1200" dirty="0">
                <a:solidFill>
                  <a:srgbClr val="000000"/>
                </a:solidFill>
                <a:effectLst/>
                <a:latin typeface="Times New Roman"/>
                <a:ea typeface="新細明體"/>
              </a:rPr>
              <a:t>名</a:t>
            </a:r>
            <a:endParaRPr lang="zh-HK" sz="1400" dirty="0">
              <a:effectLst/>
              <a:latin typeface="Times New Roman"/>
              <a:ea typeface="新細明體"/>
            </a:endParaRPr>
          </a:p>
          <a:p>
            <a:pPr>
              <a:spcAft>
                <a:spcPts val="0"/>
              </a:spcAft>
            </a:pPr>
            <a:r>
              <a:rPr lang="en-US" sz="1400" kern="1200" dirty="0">
                <a:solidFill>
                  <a:srgbClr val="000000"/>
                </a:solidFill>
                <a:effectLst/>
                <a:latin typeface="Times New Roman"/>
                <a:ea typeface="新細明體"/>
              </a:rPr>
              <a:t>32cm</a:t>
            </a:r>
            <a:r>
              <a:rPr lang="zh-CN" sz="1400" kern="1200" dirty="0">
                <a:solidFill>
                  <a:srgbClr val="000000"/>
                </a:solidFill>
                <a:effectLst/>
                <a:latin typeface="Times New Roman"/>
                <a:ea typeface="新細明體"/>
              </a:rPr>
              <a:t>炮</a:t>
            </a:r>
            <a:r>
              <a:rPr lang="en-US" sz="1400" kern="1200" dirty="0">
                <a:solidFill>
                  <a:srgbClr val="000000"/>
                </a:solidFill>
                <a:effectLst/>
                <a:latin typeface="Times New Roman"/>
                <a:ea typeface="新細明體"/>
              </a:rPr>
              <a:t>1</a:t>
            </a:r>
            <a:r>
              <a:rPr lang="zh-CN" sz="1400" kern="1200" dirty="0">
                <a:solidFill>
                  <a:srgbClr val="000000"/>
                </a:solidFill>
                <a:effectLst/>
                <a:latin typeface="Times New Roman"/>
                <a:ea typeface="新細明體"/>
              </a:rPr>
              <a:t>門 </a:t>
            </a:r>
            <a:endParaRPr lang="zh-HK" sz="1400" dirty="0">
              <a:effectLst/>
              <a:latin typeface="Times New Roman"/>
              <a:ea typeface="新細明體"/>
            </a:endParaRPr>
          </a:p>
          <a:p>
            <a:pPr>
              <a:spcAft>
                <a:spcPts val="0"/>
              </a:spcAft>
            </a:pPr>
            <a:r>
              <a:rPr lang="en-US" sz="1400" kern="1200" dirty="0">
                <a:solidFill>
                  <a:srgbClr val="000000"/>
                </a:solidFill>
                <a:effectLst/>
                <a:latin typeface="Times New Roman"/>
                <a:ea typeface="新細明體"/>
              </a:rPr>
              <a:t>12cm</a:t>
            </a:r>
            <a:r>
              <a:rPr lang="zh-CN" sz="1400" kern="1200" dirty="0">
                <a:solidFill>
                  <a:srgbClr val="000000"/>
                </a:solidFill>
                <a:effectLst/>
                <a:latin typeface="Times New Roman"/>
                <a:ea typeface="新細明體"/>
              </a:rPr>
              <a:t>速射炮</a:t>
            </a:r>
            <a:r>
              <a:rPr lang="en-US" sz="1400" kern="1200" dirty="0">
                <a:solidFill>
                  <a:srgbClr val="000000"/>
                </a:solidFill>
                <a:effectLst/>
                <a:latin typeface="Times New Roman"/>
                <a:ea typeface="新細明體"/>
              </a:rPr>
              <a:t>12</a:t>
            </a:r>
            <a:r>
              <a:rPr lang="zh-CN" sz="1400" kern="1200" dirty="0">
                <a:solidFill>
                  <a:srgbClr val="000000"/>
                </a:solidFill>
                <a:effectLst/>
                <a:latin typeface="Times New Roman"/>
                <a:ea typeface="新細明體"/>
              </a:rPr>
              <a:t>門</a:t>
            </a:r>
            <a:endParaRPr lang="zh-HK" sz="1400" dirty="0">
              <a:effectLst/>
              <a:latin typeface="Times New Roman"/>
              <a:ea typeface="新細明體"/>
            </a:endParaRPr>
          </a:p>
        </p:txBody>
      </p:sp>
      <p:sp>
        <p:nvSpPr>
          <p:cNvPr id="15" name="TextBox 8"/>
          <p:cNvSpPr txBox="1"/>
          <p:nvPr/>
        </p:nvSpPr>
        <p:spPr>
          <a:xfrm>
            <a:off x="6892283" y="1419360"/>
            <a:ext cx="794936" cy="342603"/>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主炮</a:t>
            </a:r>
            <a:endParaRPr lang="zh-HK" sz="1600" dirty="0">
              <a:effectLst/>
              <a:latin typeface="Times New Roman"/>
              <a:ea typeface="新細明體"/>
            </a:endParaRPr>
          </a:p>
        </p:txBody>
      </p:sp>
      <p:cxnSp>
        <p:nvCxnSpPr>
          <p:cNvPr id="16" name="Straight Connector 10"/>
          <p:cNvCxnSpPr/>
          <p:nvPr/>
        </p:nvCxnSpPr>
        <p:spPr>
          <a:xfrm>
            <a:off x="7134496" y="1781593"/>
            <a:ext cx="0" cy="909350"/>
          </a:xfrm>
          <a:prstGeom prst="line">
            <a:avLst/>
          </a:prstGeom>
          <a:ln w="28575" cmpd="sng">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2841355" y="3549304"/>
            <a:ext cx="3319893" cy="310893"/>
          </a:xfrm>
          <a:prstGeom prst="rect">
            <a:avLst/>
          </a:prstGeom>
          <a:solidFill>
            <a:schemeClr val="bg2">
              <a:lumMod val="75000"/>
            </a:schemeClr>
          </a:solidFill>
        </p:spPr>
        <p:txBody>
          <a:bodyPr wrap="square" rtlCol="0">
            <a:noAutofit/>
          </a:bodyPr>
          <a:lstStyle/>
          <a:p>
            <a:pPr>
              <a:spcAft>
                <a:spcPts val="0"/>
              </a:spcAft>
            </a:pPr>
            <a:r>
              <a:rPr lang="zh-CN" sz="1400" kern="1200">
                <a:solidFill>
                  <a:srgbClr val="000000"/>
                </a:solidFill>
                <a:effectLst/>
                <a:latin typeface="Calibri"/>
                <a:ea typeface="新細明體"/>
                <a:cs typeface="Times New Roman"/>
              </a:rPr>
              <a:t>（圖片：維基百科：松島號防護巡洋艦）</a:t>
            </a:r>
            <a:endParaRPr lang="zh-HK" sz="1400">
              <a:effectLst/>
              <a:latin typeface="Times New Roman"/>
              <a:ea typeface="新細明體"/>
            </a:endParaRPr>
          </a:p>
        </p:txBody>
      </p:sp>
      <p:sp>
        <p:nvSpPr>
          <p:cNvPr id="20" name="TextBox 11"/>
          <p:cNvSpPr txBox="1"/>
          <p:nvPr/>
        </p:nvSpPr>
        <p:spPr>
          <a:xfrm>
            <a:off x="664882" y="4610991"/>
            <a:ext cx="2136542" cy="2031325"/>
          </a:xfrm>
          <a:prstGeom prst="rect">
            <a:avLst/>
          </a:prstGeom>
          <a:solidFill>
            <a:schemeClr val="accent3">
              <a:lumMod val="40000"/>
              <a:lumOff val="60000"/>
            </a:schemeClr>
          </a:solidFill>
        </p:spPr>
        <p:txBody>
          <a:bodyPr wrap="square" rtlCol="0">
            <a:spAutoFit/>
          </a:bodyPr>
          <a:lstStyle/>
          <a:p>
            <a:pPr>
              <a:spcAft>
                <a:spcPts val="0"/>
              </a:spcAft>
            </a:pPr>
            <a:r>
              <a:rPr lang="zh-CN" kern="1200" dirty="0">
                <a:solidFill>
                  <a:srgbClr val="000000"/>
                </a:solidFill>
                <a:effectLst/>
                <a:latin typeface="Times New Roman"/>
                <a:ea typeface="新細明體"/>
              </a:rPr>
              <a:t>松島號擁有整個黃海海戰中最大的炮，直徑達</a:t>
            </a:r>
            <a:r>
              <a:rPr lang="en-US" kern="1200" dirty="0">
                <a:solidFill>
                  <a:srgbClr val="000000"/>
                </a:solidFill>
                <a:effectLst/>
                <a:latin typeface="Times New Roman"/>
                <a:ea typeface="新細明體"/>
              </a:rPr>
              <a:t>32cm</a:t>
            </a:r>
            <a:r>
              <a:rPr lang="zh-CN" kern="1200" dirty="0">
                <a:solidFill>
                  <a:srgbClr val="000000"/>
                </a:solidFill>
                <a:effectLst/>
                <a:latin typeface="Times New Roman"/>
                <a:ea typeface="新細明體"/>
              </a:rPr>
              <a:t>，安裝在船尾。由於炮大，每次開炮，整艘艦隻都會發生劇烈搖晃。</a:t>
            </a:r>
            <a:endParaRPr lang="zh-HK" dirty="0">
              <a:effectLst/>
              <a:latin typeface="Times New Roman"/>
              <a:ea typeface="新細明體"/>
            </a:endParaRPr>
          </a:p>
        </p:txBody>
      </p:sp>
      <p:pic>
        <p:nvPicPr>
          <p:cNvPr id="21" name="Picture 5"/>
          <p:cNvPicPr>
            <a:picLocks noChangeAspect="1" noChangeArrowheads="1"/>
          </p:cNvPicPr>
          <p:nvPr/>
        </p:nvPicPr>
        <p:blipFill>
          <a:blip r:embed="rId5" cstate="print"/>
          <a:srcRect/>
          <a:stretch>
            <a:fillRect/>
          </a:stretch>
        </p:blipFill>
        <p:spPr bwMode="auto">
          <a:xfrm>
            <a:off x="2841355" y="4615510"/>
            <a:ext cx="3964351" cy="202680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50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89473" y="1646338"/>
            <a:ext cx="3762385" cy="2698734"/>
          </a:xfrm>
          <a:prstGeom prst="rect">
            <a:avLst/>
          </a:prstGeom>
          <a:noFill/>
          <a:ln w="38100" cmpd="sng">
            <a:solidFill>
              <a:schemeClr val="accent1">
                <a:lumMod val="50000"/>
              </a:schemeClr>
            </a:solidFill>
            <a:miter lim="800000"/>
            <a:headEnd/>
            <a:tailEnd/>
          </a:ln>
          <a:effectLst>
            <a:outerShdw blurRad="50800" dist="38100" dir="2700000" algn="tl" rotWithShape="0">
              <a:prstClr val="black">
                <a:alpha val="40000"/>
              </a:prstClr>
            </a:outerShdw>
          </a:effectLst>
        </p:spPr>
      </p:pic>
      <p:sp>
        <p:nvSpPr>
          <p:cNvPr id="11" name="TextBox 13"/>
          <p:cNvSpPr txBox="1"/>
          <p:nvPr/>
        </p:nvSpPr>
        <p:spPr>
          <a:xfrm>
            <a:off x="4582235" y="1646338"/>
            <a:ext cx="3680236" cy="1915909"/>
          </a:xfrm>
          <a:prstGeom prst="rect">
            <a:avLst/>
          </a:prstGeom>
          <a:solidFill>
            <a:srgbClr val="4BACC6">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松島號在左右二舷位置，配置了大量的速射炮。速射炮的威力雖不及一般主炮，但可進行近距離的快速射擊。（一般主炮往往需要數分鐘才能射出一炮，同一時間，速射炮已經可以發射七次。）</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3" name="TextBox 12"/>
          <p:cNvSpPr txBox="1"/>
          <p:nvPr/>
        </p:nvSpPr>
        <p:spPr>
          <a:xfrm>
            <a:off x="4582235" y="4135887"/>
            <a:ext cx="3680236" cy="307777"/>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a:ea typeface="新細明體"/>
                <a:cs typeface="Times New Roman"/>
              </a:rPr>
              <a:t>（圖片：維基百科：松島號防護巡洋艦）</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1834356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upload.wikimedia.org/wikipedia/commons/thumb/e/e6/Bombardment_of_foutcheou.jpg/800px-Bombardment_of_foutcheou.jpg"/>
          <p:cNvPicPr>
            <a:picLocks noChangeAspect="1" noChangeArrowheads="1"/>
          </p:cNvPicPr>
          <p:nvPr/>
        </p:nvPicPr>
        <p:blipFill>
          <a:blip r:embed="rId2" cstate="print"/>
          <a:srcRect/>
          <a:stretch>
            <a:fillRect/>
          </a:stretch>
        </p:blipFill>
        <p:spPr bwMode="auto">
          <a:xfrm>
            <a:off x="662024" y="1785470"/>
            <a:ext cx="3936331" cy="4497295"/>
          </a:xfrm>
          <a:prstGeom prst="rect">
            <a:avLst/>
          </a:prstGeom>
          <a:noFill/>
          <a:ln w="38100" cmpd="sng">
            <a:solidFill>
              <a:schemeClr val="tx2">
                <a:lumMod val="75000"/>
              </a:schemeClr>
            </a:solidFill>
          </a:ln>
          <a:effectLst>
            <a:outerShdw blurRad="50800" dist="38100" dir="2700000" algn="tl" rotWithShape="0">
              <a:prstClr val="black">
                <a:alpha val="40000"/>
              </a:prstClr>
            </a:outerShdw>
          </a:effectLst>
        </p:spPr>
      </p:pic>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
          <p:cNvSpPr txBox="1"/>
          <p:nvPr/>
        </p:nvSpPr>
        <p:spPr>
          <a:xfrm>
            <a:off x="662024" y="1208241"/>
            <a:ext cx="3125564" cy="369332"/>
          </a:xfrm>
          <a:prstGeom prst="rect">
            <a:avLst/>
          </a:prstGeom>
          <a:solidFill>
            <a:schemeClr val="accent2">
              <a:lumMod val="40000"/>
              <a:lumOff val="60000"/>
            </a:schemeClr>
          </a:solidFill>
        </p:spPr>
        <p:txBody>
          <a:bodyPr wrap="square" rtlCol="0">
            <a:spAutoFit/>
          </a:bodyPr>
          <a:lstStyle/>
          <a:p>
            <a:pPr>
              <a:spcAft>
                <a:spcPts val="0"/>
              </a:spcAft>
            </a:pPr>
            <a:r>
              <a:rPr lang="zh-CN" kern="1200">
                <a:solidFill>
                  <a:srgbClr val="000000"/>
                </a:solidFill>
                <a:effectLst/>
                <a:latin typeface="Times New Roman"/>
                <a:ea typeface="新細明體"/>
                <a:cs typeface="Times New Roman"/>
              </a:rPr>
              <a:t>日本海軍的秘密武器</a:t>
            </a:r>
            <a:r>
              <a:rPr lang="en-US" kern="1200">
                <a:solidFill>
                  <a:srgbClr val="000000"/>
                </a:solidFill>
                <a:effectLst/>
                <a:latin typeface="新細明體"/>
                <a:ea typeface="新細明體"/>
                <a:cs typeface="Times New Roman"/>
              </a:rPr>
              <a:t>-</a:t>
            </a:r>
            <a:r>
              <a:rPr lang="zh-CN" kern="1200">
                <a:solidFill>
                  <a:srgbClr val="000000"/>
                </a:solidFill>
                <a:effectLst/>
                <a:latin typeface="Times New Roman"/>
                <a:ea typeface="新細明體"/>
                <a:cs typeface="Times New Roman"/>
              </a:rPr>
              <a:t>速射炮</a:t>
            </a:r>
            <a:endParaRPr lang="zh-HK">
              <a:effectLst/>
              <a:latin typeface="Times New Roman"/>
              <a:ea typeface="新細明體"/>
              <a:cs typeface="Times New Roman"/>
            </a:endParaRPr>
          </a:p>
        </p:txBody>
      </p:sp>
      <p:sp>
        <p:nvSpPr>
          <p:cNvPr id="7" name="TextBox 15"/>
          <p:cNvSpPr txBox="1"/>
          <p:nvPr/>
        </p:nvSpPr>
        <p:spPr>
          <a:xfrm>
            <a:off x="4788703" y="1785470"/>
            <a:ext cx="4019121" cy="2220608"/>
          </a:xfrm>
          <a:prstGeom prst="rect">
            <a:avLst/>
          </a:prstGeom>
          <a:solidFill>
            <a:schemeClr val="accent2">
              <a:lumMod val="20000"/>
              <a:lumOff val="80000"/>
            </a:schemeClr>
          </a:solidFill>
          <a:ln w="28575">
            <a:noFill/>
          </a:ln>
        </p:spPr>
        <p:txBody>
          <a:bodyPr wrap="square" rtlCol="0">
            <a:spAutoFit/>
          </a:bodyPr>
          <a:lstStyle/>
          <a:p>
            <a:pPr algn="just">
              <a:lnSpc>
                <a:spcPct val="110000"/>
              </a:lnSpc>
              <a:spcAft>
                <a:spcPts val="0"/>
              </a:spcAft>
            </a:pPr>
            <a:r>
              <a:rPr lang="zh-CN" kern="1200" dirty="0">
                <a:solidFill>
                  <a:srgbClr val="000000"/>
                </a:solidFill>
                <a:effectLst/>
                <a:latin typeface="Times New Roman"/>
                <a:ea typeface="新細明體"/>
                <a:cs typeface="Times New Roman"/>
              </a:rPr>
              <a:t>速射炮，是從對付魚雷產生出來的小型武器。</a:t>
            </a:r>
            <a:r>
              <a:rPr lang="en-US" kern="1200" dirty="0">
                <a:solidFill>
                  <a:srgbClr val="000000"/>
                </a:solidFill>
                <a:effectLst/>
                <a:latin typeface="Times New Roman"/>
                <a:ea typeface="新細明體"/>
                <a:cs typeface="Times New Roman"/>
              </a:rPr>
              <a:t>1880</a:t>
            </a:r>
            <a:r>
              <a:rPr lang="zh-CN" kern="1200" dirty="0">
                <a:solidFill>
                  <a:srgbClr val="000000"/>
                </a:solidFill>
                <a:effectLst/>
                <a:latin typeface="Times New Roman"/>
                <a:ea typeface="新細明體"/>
                <a:cs typeface="Times New Roman"/>
              </a:rPr>
              <a:t>年代，承載魚雷的小艇，成為大型戰艦的剋星。</a:t>
            </a:r>
            <a:endParaRPr lang="zh-HK" dirty="0">
              <a:effectLst/>
              <a:latin typeface="Times New Roman"/>
              <a:ea typeface="新細明體"/>
              <a:cs typeface="Times New Roman"/>
            </a:endParaRPr>
          </a:p>
          <a:p>
            <a:pPr algn="just">
              <a:lnSpc>
                <a:spcPct val="110000"/>
              </a:lnSpc>
              <a:spcAft>
                <a:spcPts val="0"/>
              </a:spcAft>
            </a:pPr>
            <a:r>
              <a:rPr lang="zh-CN" kern="1200" dirty="0">
                <a:solidFill>
                  <a:srgbClr val="000000"/>
                </a:solidFill>
                <a:effectLst/>
                <a:latin typeface="Times New Roman"/>
                <a:ea typeface="新細明體"/>
                <a:cs typeface="Times New Roman"/>
              </a:rPr>
              <a:t>圖左是</a:t>
            </a:r>
            <a:r>
              <a:rPr lang="en-US" kern="1200" dirty="0">
                <a:solidFill>
                  <a:srgbClr val="000000"/>
                </a:solidFill>
                <a:effectLst/>
                <a:latin typeface="Times New Roman"/>
                <a:ea typeface="新細明體"/>
                <a:cs typeface="Times New Roman"/>
              </a:rPr>
              <a:t>1884</a:t>
            </a:r>
            <a:r>
              <a:rPr lang="zh-CN" kern="1200" dirty="0">
                <a:solidFill>
                  <a:srgbClr val="000000"/>
                </a:solidFill>
                <a:effectLst/>
                <a:latin typeface="Times New Roman"/>
                <a:ea typeface="新細明體"/>
                <a:cs typeface="Times New Roman"/>
              </a:rPr>
              <a:t>年馬尾戰爭中一艘清朝船艦正受到法國魚雷艇的攻擊，隨後中彈沉沒。（參考</a:t>
            </a:r>
            <a:r>
              <a:rPr lang="en-US" kern="1200" dirty="0">
                <a:solidFill>
                  <a:srgbClr val="000000"/>
                </a:solidFill>
                <a:effectLst/>
                <a:latin typeface="Times New Roman"/>
                <a:ea typeface="新細明體"/>
                <a:cs typeface="Times New Roman"/>
              </a:rPr>
              <a:t>Wikipedia: Battle of Fuzhou</a:t>
            </a:r>
            <a:r>
              <a:rPr lang="zh-CN" kern="1200" dirty="0">
                <a:solidFill>
                  <a:srgbClr val="000000"/>
                </a:solidFill>
                <a:effectLst/>
                <a:latin typeface="Times New Roman"/>
                <a:ea typeface="新細明體"/>
                <a:cs typeface="Times New Roman"/>
              </a:rPr>
              <a:t>）</a:t>
            </a:r>
            <a:endParaRPr lang="zh-HK" dirty="0">
              <a:effectLst/>
              <a:latin typeface="Times New Roman"/>
              <a:ea typeface="新細明體"/>
              <a:cs typeface="Times New Roman"/>
            </a:endParaRPr>
          </a:p>
        </p:txBody>
      </p:sp>
      <p:pic>
        <p:nvPicPr>
          <p:cNvPr id="9" name="Picture 5"/>
          <p:cNvPicPr>
            <a:picLocks noChangeAspect="1" noChangeArrowheads="1"/>
          </p:cNvPicPr>
          <p:nvPr/>
        </p:nvPicPr>
        <p:blipFill>
          <a:blip r:embed="rId4" cstate="print"/>
          <a:srcRect/>
          <a:stretch>
            <a:fillRect/>
          </a:stretch>
        </p:blipFill>
        <p:spPr bwMode="auto">
          <a:xfrm>
            <a:off x="4788703" y="4103587"/>
            <a:ext cx="2935041" cy="475657"/>
          </a:xfrm>
          <a:prstGeom prst="rect">
            <a:avLst/>
          </a:prstGeom>
          <a:noFill/>
          <a:ln w="9525">
            <a:noFill/>
            <a:miter lim="800000"/>
            <a:headEnd/>
            <a:tailEnd/>
          </a:ln>
          <a:effectLst/>
        </p:spPr>
      </p:pic>
      <p:sp>
        <p:nvSpPr>
          <p:cNvPr id="10" name="TextBox 17"/>
          <p:cNvSpPr txBox="1"/>
          <p:nvPr/>
        </p:nvSpPr>
        <p:spPr>
          <a:xfrm>
            <a:off x="7723744" y="4050289"/>
            <a:ext cx="430887" cy="528955"/>
          </a:xfrm>
          <a:prstGeom prst="rect">
            <a:avLst/>
          </a:prstGeom>
          <a:noFill/>
        </p:spPr>
        <p:txBody>
          <a:bodyPr vert="eaVert" wrap="square" rtlCol="0">
            <a:spAutoFit/>
          </a:bodyPr>
          <a:lstStyle/>
          <a:p>
            <a:pPr>
              <a:spcAft>
                <a:spcPts val="0"/>
              </a:spcAft>
            </a:pPr>
            <a:r>
              <a:rPr lang="zh-CN" sz="1600" kern="1200" dirty="0">
                <a:solidFill>
                  <a:srgbClr val="000000"/>
                </a:solidFill>
                <a:effectLst/>
                <a:latin typeface="Calibri"/>
                <a:ea typeface="新細明體"/>
                <a:cs typeface="Times New Roman"/>
              </a:rPr>
              <a:t>魚雷</a:t>
            </a:r>
            <a:endParaRPr lang="zh-HK" sz="1600" dirty="0">
              <a:effectLst/>
              <a:latin typeface="Times New Roman"/>
              <a:ea typeface="新細明體"/>
              <a:cs typeface="Times New Roman"/>
            </a:endParaRPr>
          </a:p>
        </p:txBody>
      </p:sp>
      <p:sp>
        <p:nvSpPr>
          <p:cNvPr id="12" name="TextBox 16"/>
          <p:cNvSpPr txBox="1"/>
          <p:nvPr/>
        </p:nvSpPr>
        <p:spPr>
          <a:xfrm>
            <a:off x="4788703" y="4706802"/>
            <a:ext cx="4019121" cy="1306511"/>
          </a:xfrm>
          <a:prstGeom prst="rect">
            <a:avLst/>
          </a:prstGeom>
          <a:solidFill>
            <a:srgbClr val="C0504D">
              <a:lumMod val="20000"/>
              <a:lumOff val="80000"/>
            </a:srgbClr>
          </a:solidFill>
          <a:ln w="28575">
            <a:noFill/>
          </a:ln>
        </p:spPr>
        <p:txBody>
          <a:bodyPr wrap="square" rtlCol="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魚雷是大型戰艦的剋星。不過這個年代的魚雷，還未發展導航設備，因此多由小艇承載著，駛至船艦的附近，利用簡單的機械，吊放在水中發射。</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4" name="橢圓 13"/>
          <p:cNvSpPr/>
          <p:nvPr/>
        </p:nvSpPr>
        <p:spPr>
          <a:xfrm>
            <a:off x="2055682" y="5096155"/>
            <a:ext cx="1267460" cy="669925"/>
          </a:xfrm>
          <a:prstGeom prst="ellipse">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3" name="直線單箭頭接點 2"/>
          <p:cNvCxnSpPr/>
          <p:nvPr/>
        </p:nvCxnSpPr>
        <p:spPr>
          <a:xfrm flipV="1">
            <a:off x="3323142" y="3216167"/>
            <a:ext cx="1465561" cy="214389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2" descr="QF 4.7 inch gun deck mounting.jpg"/>
          <p:cNvPicPr>
            <a:picLocks noChangeAspect="1" noChangeArrowheads="1"/>
          </p:cNvPicPr>
          <p:nvPr/>
        </p:nvPicPr>
        <p:blipFill>
          <a:blip r:embed="rId3" cstate="print"/>
          <a:srcRect/>
          <a:stretch>
            <a:fillRect/>
          </a:stretch>
        </p:blipFill>
        <p:spPr bwMode="auto">
          <a:xfrm>
            <a:off x="4501114" y="914975"/>
            <a:ext cx="3556433" cy="261401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8" name="TextBox 3"/>
          <p:cNvSpPr txBox="1"/>
          <p:nvPr/>
        </p:nvSpPr>
        <p:spPr>
          <a:xfrm>
            <a:off x="4658891" y="3380074"/>
            <a:ext cx="3506461" cy="377821"/>
          </a:xfrm>
          <a:prstGeom prst="rect">
            <a:avLst/>
          </a:prstGeom>
          <a:solidFill>
            <a:schemeClr val="bg2">
              <a:lumMod val="75000"/>
            </a:schemeClr>
          </a:solidFill>
        </p:spPr>
        <p:txBody>
          <a:bodyPr wrap="square" rtlCol="0">
            <a:noAutofit/>
          </a:bodyPr>
          <a:lstStyle/>
          <a:p>
            <a:pPr>
              <a:spcAft>
                <a:spcPts val="0"/>
              </a:spcAft>
            </a:pPr>
            <a:r>
              <a:rPr lang="zh-CN" sz="1400" kern="1200" dirty="0">
                <a:solidFill>
                  <a:srgbClr val="000000"/>
                </a:solidFill>
                <a:effectLst/>
                <a:latin typeface="Times New Roman"/>
                <a:ea typeface="新細明體"/>
                <a:cs typeface="Times New Roman"/>
              </a:rPr>
              <a:t>參考：</a:t>
            </a:r>
            <a:r>
              <a:rPr lang="en-US" sz="1400" kern="1200" dirty="0">
                <a:solidFill>
                  <a:srgbClr val="000000"/>
                </a:solidFill>
                <a:effectLst/>
                <a:latin typeface="Times New Roman"/>
                <a:ea typeface="新細明體"/>
                <a:cs typeface="Times New Roman"/>
              </a:rPr>
              <a:t> Wikipedia: QF 4.7-inch Gun Mk I-IV</a:t>
            </a:r>
            <a:endParaRPr lang="zh-HK" sz="1400" dirty="0">
              <a:effectLst/>
              <a:latin typeface="Times New Roman"/>
              <a:ea typeface="新細明體"/>
              <a:cs typeface="Times New Roman"/>
            </a:endParaRPr>
          </a:p>
        </p:txBody>
      </p:sp>
      <p:pic>
        <p:nvPicPr>
          <p:cNvPr id="9" name="Picture 2"/>
          <p:cNvPicPr>
            <a:picLocks noChangeAspect="1" noChangeArrowheads="1"/>
          </p:cNvPicPr>
          <p:nvPr/>
        </p:nvPicPr>
        <p:blipFill>
          <a:blip r:embed="rId4" cstate="print"/>
          <a:srcRect/>
          <a:stretch>
            <a:fillRect/>
          </a:stretch>
        </p:blipFill>
        <p:spPr bwMode="auto">
          <a:xfrm>
            <a:off x="737641" y="829968"/>
            <a:ext cx="3602896" cy="505741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0" name="TextBox 18"/>
          <p:cNvSpPr txBox="1"/>
          <p:nvPr/>
        </p:nvSpPr>
        <p:spPr>
          <a:xfrm>
            <a:off x="4658891" y="3858630"/>
            <a:ext cx="3398525" cy="1804076"/>
          </a:xfrm>
          <a:prstGeom prst="rect">
            <a:avLst/>
          </a:prstGeom>
          <a:solidFill>
            <a:schemeClr val="accent2">
              <a:lumMod val="20000"/>
              <a:lumOff val="80000"/>
            </a:schemeClr>
          </a:solidFill>
          <a:ln w="38100">
            <a:noFill/>
          </a:ln>
        </p:spPr>
        <p:txBody>
          <a:bodyPr wrap="square" rtlCol="0">
            <a:noAutofit/>
          </a:bodyPr>
          <a:lstStyle/>
          <a:p>
            <a:pPr algn="just">
              <a:spcAft>
                <a:spcPts val="0"/>
              </a:spcAft>
            </a:pPr>
            <a:r>
              <a:rPr lang="zh-CN" kern="1200" dirty="0">
                <a:solidFill>
                  <a:srgbClr val="000000"/>
                </a:solidFill>
                <a:effectLst/>
                <a:latin typeface="Calibri"/>
                <a:ea typeface="新細明體"/>
                <a:cs typeface="Times New Roman"/>
              </a:rPr>
              <a:t>為了保護船艦，新型戰艦多在船艦兩側配備輕型火炮，攻擊附近的魚雷艇。由於火炮輕型，每枚炮彈只有數磅重量，人手操作簡易，炮擊速度增加，便形成所謂「速射炮」。</a:t>
            </a:r>
            <a:endParaRPr lang="zh-HK" dirty="0">
              <a:effectLst/>
              <a:latin typeface="Times New Roman"/>
              <a:ea typeface="新細明體"/>
              <a:cs typeface="Times New Roman"/>
            </a:endParaRPr>
          </a:p>
        </p:txBody>
      </p:sp>
      <p:sp>
        <p:nvSpPr>
          <p:cNvPr id="11" name="TextBox 19"/>
          <p:cNvSpPr txBox="1"/>
          <p:nvPr/>
        </p:nvSpPr>
        <p:spPr>
          <a:xfrm>
            <a:off x="737641" y="829968"/>
            <a:ext cx="1809830" cy="2105973"/>
          </a:xfrm>
          <a:prstGeom prst="rect">
            <a:avLst/>
          </a:prstGeom>
          <a:solidFill>
            <a:schemeClr val="accent3">
              <a:lumMod val="40000"/>
              <a:lumOff val="60000"/>
            </a:schemeClr>
          </a:solidFill>
        </p:spPr>
        <p:txBody>
          <a:bodyPr wrap="square" rtlCol="0">
            <a:noAutofit/>
          </a:bodyPr>
          <a:lstStyle/>
          <a:p>
            <a:pPr>
              <a:spcAft>
                <a:spcPts val="0"/>
              </a:spcAft>
            </a:pPr>
            <a:r>
              <a:rPr lang="zh-CN" kern="1200" dirty="0">
                <a:solidFill>
                  <a:srgbClr val="000000"/>
                </a:solidFill>
                <a:effectLst/>
                <a:latin typeface="Times New Roman"/>
                <a:ea typeface="新細明體"/>
                <a:cs typeface="Times New Roman"/>
              </a:rPr>
              <a:t>黃海海戰中，日本海軍船艦均普遍裝備了</a:t>
            </a:r>
            <a:r>
              <a:rPr lang="en-US" kern="1200" dirty="0">
                <a:solidFill>
                  <a:srgbClr val="000000"/>
                </a:solidFill>
                <a:effectLst/>
                <a:latin typeface="Times New Roman"/>
                <a:ea typeface="新細明體"/>
                <a:cs typeface="Times New Roman"/>
              </a:rPr>
              <a:t>4.7</a:t>
            </a:r>
            <a:r>
              <a:rPr lang="zh-CN" kern="1200" dirty="0">
                <a:solidFill>
                  <a:srgbClr val="000000"/>
                </a:solidFill>
                <a:effectLst/>
                <a:latin typeface="Times New Roman"/>
                <a:ea typeface="新細明體"/>
                <a:cs typeface="Times New Roman"/>
              </a:rPr>
              <a:t>英吋口徑的速射炮。圖中是松島號，你能找到它的速射炮嗎？</a:t>
            </a:r>
            <a:endParaRPr lang="zh-HK" dirty="0">
              <a:effectLst/>
              <a:latin typeface="Times New Roman"/>
              <a:ea typeface="新細明體"/>
              <a:cs typeface="Times New Roman"/>
            </a:endParaRPr>
          </a:p>
        </p:txBody>
      </p:sp>
      <p:sp>
        <p:nvSpPr>
          <p:cNvPr id="12" name="TextBox 20"/>
          <p:cNvSpPr txBox="1"/>
          <p:nvPr/>
        </p:nvSpPr>
        <p:spPr>
          <a:xfrm>
            <a:off x="4421813" y="829968"/>
            <a:ext cx="1738991" cy="377853"/>
          </a:xfrm>
          <a:prstGeom prst="rect">
            <a:avLst/>
          </a:prstGeom>
          <a:solidFill>
            <a:schemeClr val="accent5">
              <a:lumMod val="40000"/>
              <a:lumOff val="60000"/>
            </a:schemeClr>
          </a:solidFill>
        </p:spPr>
        <p:txBody>
          <a:bodyPr wrap="square" rtlCol="0">
            <a:noAutofit/>
          </a:bodyPr>
          <a:lstStyle/>
          <a:p>
            <a:pPr>
              <a:spcAft>
                <a:spcPts val="0"/>
              </a:spcAft>
            </a:pPr>
            <a:r>
              <a:rPr lang="en-US" sz="1600" kern="1200" dirty="0">
                <a:solidFill>
                  <a:srgbClr val="000000"/>
                </a:solidFill>
                <a:effectLst/>
                <a:latin typeface="Calibri"/>
                <a:ea typeface="新細明體"/>
                <a:cs typeface="Times New Roman"/>
              </a:rPr>
              <a:t>4.7</a:t>
            </a:r>
            <a:r>
              <a:rPr lang="zh-CN" sz="1600" kern="1200" dirty="0">
                <a:solidFill>
                  <a:srgbClr val="000000"/>
                </a:solidFill>
                <a:effectLst/>
                <a:latin typeface="Calibri"/>
                <a:ea typeface="新細明體"/>
                <a:cs typeface="Times New Roman"/>
              </a:rPr>
              <a:t>吋口徑速射炮</a:t>
            </a:r>
            <a:endParaRPr lang="zh-HK" sz="1600" dirty="0">
              <a:effectLst/>
              <a:latin typeface="Times New Roman"/>
              <a:ea typeface="新細明體"/>
              <a:cs typeface="Times New Roman"/>
            </a:endParaRPr>
          </a:p>
        </p:txBody>
      </p:sp>
      <p:sp>
        <p:nvSpPr>
          <p:cNvPr id="13" name="TextBox 21"/>
          <p:cNvSpPr txBox="1"/>
          <p:nvPr/>
        </p:nvSpPr>
        <p:spPr>
          <a:xfrm>
            <a:off x="737641" y="5419673"/>
            <a:ext cx="3386124" cy="377821"/>
          </a:xfrm>
          <a:prstGeom prst="rect">
            <a:avLst/>
          </a:prstGeom>
          <a:solidFill>
            <a:schemeClr val="bg2">
              <a:lumMod val="75000"/>
            </a:schemeClr>
          </a:solidFill>
        </p:spPr>
        <p:txBody>
          <a:bodyPr wrap="square" rtlCol="0">
            <a:noAutofit/>
          </a:bodyPr>
          <a:lstStyle/>
          <a:p>
            <a:pPr>
              <a:spcAft>
                <a:spcPts val="0"/>
              </a:spcAft>
            </a:pPr>
            <a:r>
              <a:rPr lang="zh-CN" sz="1400" kern="1200">
                <a:solidFill>
                  <a:srgbClr val="000000"/>
                </a:solidFill>
                <a:effectLst/>
                <a:latin typeface="Calibri"/>
                <a:ea typeface="新細明體"/>
                <a:cs typeface="Times New Roman"/>
              </a:rPr>
              <a:t>（參考：維基百科：松島號防護巡洋艦）</a:t>
            </a:r>
            <a:endParaRPr lang="zh-HK" sz="1400">
              <a:effectLst/>
              <a:latin typeface="Times New Roman"/>
              <a:ea typeface="新細明體"/>
              <a:cs typeface="Times New Roman"/>
            </a:endParaRPr>
          </a:p>
        </p:txBody>
      </p:sp>
      <p:sp>
        <p:nvSpPr>
          <p:cNvPr id="15" name="文字方塊 14"/>
          <p:cNvSpPr txBox="1">
            <a:spLocks noChangeArrowheads="1"/>
          </p:cNvSpPr>
          <p:nvPr/>
        </p:nvSpPr>
        <p:spPr bwMode="auto">
          <a:xfrm>
            <a:off x="737640" y="6050951"/>
            <a:ext cx="7427711" cy="739813"/>
          </a:xfrm>
          <a:prstGeom prst="rect">
            <a:avLst/>
          </a:prstGeom>
          <a:solidFill>
            <a:schemeClr val="accent4">
              <a:lumMod val="40000"/>
              <a:lumOff val="60000"/>
            </a:schemeClr>
          </a:solidFill>
          <a:ln w="9525">
            <a:noFill/>
            <a:miter lim="800000"/>
            <a:headEnd/>
            <a:tailEnd/>
          </a:ln>
        </p:spPr>
        <p:txBody>
          <a:bodyPr rot="0" vert="horz" wrap="square" lIns="91440" tIns="45720" rIns="91440" bIns="45720" anchor="t" anchorCtr="0">
            <a:noAutofit/>
          </a:bodyPr>
          <a:lstStyle/>
          <a:p>
            <a:pPr>
              <a:lnSpc>
                <a:spcPct val="110000"/>
              </a:lnSpc>
              <a:spcAft>
                <a:spcPts val="0"/>
              </a:spcAft>
            </a:pPr>
            <a:r>
              <a:rPr lang="zh-TW" b="1" kern="100" dirty="0">
                <a:solidFill>
                  <a:srgbClr val="000000"/>
                </a:solidFill>
                <a:effectLst/>
                <a:latin typeface="Calibri"/>
                <a:ea typeface="新細明體"/>
                <a:cs typeface="Times New Roman"/>
              </a:rPr>
              <a:t>想一想</a:t>
            </a:r>
            <a:r>
              <a:rPr lang="zh-TW" kern="100" dirty="0">
                <a:solidFill>
                  <a:srgbClr val="000000"/>
                </a:solidFill>
                <a:effectLst/>
                <a:latin typeface="Calibri"/>
                <a:ea typeface="新細明體"/>
                <a:cs typeface="Times New Roman"/>
              </a:rPr>
              <a:t>：中、日兩國的艦隊各有什麼特點？在什麼的情況下作戰才能發揮其威力？若你是北洋艦隊的指揮將領，你會怎樣排陣？</a:t>
            </a:r>
            <a:endParaRPr lang="zh-HK" kern="100" dirty="0">
              <a:effectLst/>
              <a:latin typeface="Calibri"/>
              <a:ea typeface="新細明體"/>
              <a:cs typeface="Times New Roman"/>
            </a:endParaRPr>
          </a:p>
        </p:txBody>
      </p:sp>
      <p:sp>
        <p:nvSpPr>
          <p:cNvPr id="14" name="矩形 13"/>
          <p:cNvSpPr/>
          <p:nvPr/>
        </p:nvSpPr>
        <p:spPr>
          <a:xfrm>
            <a:off x="2414701" y="3858630"/>
            <a:ext cx="1709063" cy="613523"/>
          </a:xfrm>
          <a:prstGeom prst="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28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502378" y="1088712"/>
            <a:ext cx="3755857" cy="461665"/>
          </a:xfrm>
          <a:prstGeom prst="rect">
            <a:avLst/>
          </a:prstGeom>
        </p:spPr>
        <p:txBody>
          <a:bodyPr wrap="square">
            <a:spAutoFit/>
          </a:bodyPr>
          <a:lstStyle/>
          <a:p>
            <a:pPr>
              <a:spcAft>
                <a:spcPts val="0"/>
              </a:spcAft>
            </a:pPr>
            <a:r>
              <a:rPr lang="en-US" altLang="zh-TW" sz="2400" b="1" dirty="0">
                <a:solidFill>
                  <a:srgbClr val="E36C0A"/>
                </a:solidFill>
                <a:latin typeface="BiauKai"/>
                <a:cs typeface="Times New Roman"/>
              </a:rPr>
              <a:t>V</a:t>
            </a:r>
            <a:r>
              <a:rPr lang="en-US" altLang="zh-TW" sz="2400" b="1" dirty="0" smtClean="0">
                <a:solidFill>
                  <a:srgbClr val="E36C0A"/>
                </a:solidFill>
                <a:latin typeface="BiauKai"/>
                <a:cs typeface="Times New Roman"/>
              </a:rPr>
              <a:t>. </a:t>
            </a:r>
            <a:r>
              <a:rPr lang="zh-TW" altLang="zh-TW" sz="2400" b="1" kern="100" dirty="0" smtClean="0">
                <a:solidFill>
                  <a:srgbClr val="E36C0A"/>
                </a:solidFill>
                <a:ea typeface="BiauKai"/>
                <a:cs typeface="Times New Roman"/>
              </a:rPr>
              <a:t>兩方戰</a:t>
            </a:r>
            <a:r>
              <a:rPr lang="zh-TW" altLang="zh-TW" sz="2400" b="1" kern="100" dirty="0">
                <a:solidFill>
                  <a:srgbClr val="E36C0A"/>
                </a:solidFill>
                <a:ea typeface="BiauKai"/>
                <a:cs typeface="Times New Roman"/>
              </a:rPr>
              <a:t>陣的對壘及結果</a:t>
            </a:r>
            <a:endParaRPr lang="zh-HK" altLang="zh-TW" sz="2400" kern="100" dirty="0">
              <a:cs typeface="Times New Roman"/>
            </a:endParaRPr>
          </a:p>
        </p:txBody>
      </p:sp>
      <p:sp>
        <p:nvSpPr>
          <p:cNvPr id="6" name="文字方塊 5"/>
          <p:cNvSpPr txBox="1"/>
          <p:nvPr/>
        </p:nvSpPr>
        <p:spPr>
          <a:xfrm>
            <a:off x="522936" y="1599166"/>
            <a:ext cx="1120820" cy="646331"/>
          </a:xfrm>
          <a:prstGeom prst="rect">
            <a:avLst/>
          </a:prstGeom>
          <a:noFill/>
        </p:spPr>
        <p:txBody>
          <a:bodyPr wrap="none" rtlCol="0">
            <a:spAutoFit/>
          </a:bodyPr>
          <a:lstStyle/>
          <a:p>
            <a:pPr>
              <a:spcAft>
                <a:spcPts val="0"/>
              </a:spcAft>
            </a:pPr>
            <a:r>
              <a:rPr lang="zh-CN" altLang="zh-TW" b="1" dirty="0">
                <a:solidFill>
                  <a:srgbClr val="000000"/>
                </a:solidFill>
                <a:latin typeface="Times New Roman"/>
                <a:ea typeface="新細明體"/>
                <a:cs typeface="Times New Roman"/>
              </a:rPr>
              <a:t>北洋戰陣</a:t>
            </a:r>
            <a:endParaRPr lang="zh-HK" altLang="zh-TW" dirty="0">
              <a:latin typeface="Times New Roman"/>
              <a:cs typeface="Times New Roman"/>
            </a:endParaRPr>
          </a:p>
          <a:p>
            <a:endParaRPr kumimoji="1" lang="zh-TW" altLang="en-US" dirty="0"/>
          </a:p>
        </p:txBody>
      </p:sp>
      <p:sp>
        <p:nvSpPr>
          <p:cNvPr id="10" name="TextBox 34"/>
          <p:cNvSpPr txBox="1"/>
          <p:nvPr/>
        </p:nvSpPr>
        <p:spPr>
          <a:xfrm>
            <a:off x="675491" y="2095425"/>
            <a:ext cx="3425862" cy="98245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由於北洋艦隊各艦的主要火力多在前端，因此最佳陣式是橫陣，亦即一字排開，艦首向前。</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2" name="TextBox 36"/>
          <p:cNvSpPr txBox="1"/>
          <p:nvPr/>
        </p:nvSpPr>
        <p:spPr>
          <a:xfrm>
            <a:off x="675491" y="3264712"/>
            <a:ext cx="4986728" cy="74759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北洋的橫陣還有一個好處，就是各艦大小不一，橫陣對行駛速度有很大差異的船艦易於呼應。</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5" name="TextBox 39"/>
          <p:cNvSpPr txBox="1"/>
          <p:nvPr/>
        </p:nvSpPr>
        <p:spPr>
          <a:xfrm>
            <a:off x="675491" y="4216122"/>
            <a:ext cx="4986728" cy="1574278"/>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橫陣的破綻在側翼，在無計可施的情況下，安排了攻擊力較強的濟遠號守在左側。至於右側，揚威和超勇是易被擊沉的戰艦，因此安排了平遠和廣丙，再加上兩艘魚雷艇組成一個小隊，置於右方海面，與本隊成犄角之勢，互相保護。</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grpSp>
        <p:nvGrpSpPr>
          <p:cNvPr id="16" name="群組 15"/>
          <p:cNvGrpSpPr/>
          <p:nvPr/>
        </p:nvGrpSpPr>
        <p:grpSpPr>
          <a:xfrm>
            <a:off x="6403579" y="1888849"/>
            <a:ext cx="2412021" cy="4840450"/>
            <a:chOff x="4032448" y="2699792"/>
            <a:chExt cx="2738110" cy="5229162"/>
          </a:xfrm>
        </p:grpSpPr>
        <p:pic>
          <p:nvPicPr>
            <p:cNvPr id="17" name="Picture 12"/>
            <p:cNvPicPr>
              <a:picLocks noChangeAspect="1" noChangeArrowheads="1"/>
            </p:cNvPicPr>
            <p:nvPr/>
          </p:nvPicPr>
          <p:blipFill>
            <a:blip r:embed="rId3" cstate="print"/>
            <a:srcRect/>
            <a:stretch>
              <a:fillRect/>
            </a:stretch>
          </p:blipFill>
          <p:spPr bwMode="auto">
            <a:xfrm>
              <a:off x="4032448" y="4860032"/>
              <a:ext cx="1885950" cy="457200"/>
            </a:xfrm>
            <a:prstGeom prst="rect">
              <a:avLst/>
            </a:prstGeom>
            <a:noFill/>
            <a:ln w="9525">
              <a:noFill/>
              <a:miter lim="800000"/>
              <a:headEnd/>
              <a:tailEnd/>
            </a:ln>
            <a:effectLst/>
          </p:spPr>
        </p:pic>
        <p:pic>
          <p:nvPicPr>
            <p:cNvPr id="18" name="Picture 12"/>
            <p:cNvPicPr>
              <a:picLocks noChangeAspect="1" noChangeArrowheads="1"/>
            </p:cNvPicPr>
            <p:nvPr/>
          </p:nvPicPr>
          <p:blipFill>
            <a:blip r:embed="rId3" cstate="print"/>
            <a:srcRect/>
            <a:stretch>
              <a:fillRect/>
            </a:stretch>
          </p:blipFill>
          <p:spPr bwMode="auto">
            <a:xfrm>
              <a:off x="4032448" y="5364088"/>
              <a:ext cx="1885950" cy="457200"/>
            </a:xfrm>
            <a:prstGeom prst="rect">
              <a:avLst/>
            </a:prstGeom>
            <a:noFill/>
            <a:ln w="9525">
              <a:noFill/>
              <a:miter lim="800000"/>
              <a:headEnd/>
              <a:tailEnd/>
            </a:ln>
            <a:effectLst/>
          </p:spPr>
        </p:pic>
        <p:pic>
          <p:nvPicPr>
            <p:cNvPr id="19" name="Picture 17"/>
            <p:cNvPicPr>
              <a:picLocks noChangeAspect="1" noChangeArrowheads="1"/>
            </p:cNvPicPr>
            <p:nvPr/>
          </p:nvPicPr>
          <p:blipFill>
            <a:blip r:embed="rId4" cstate="print"/>
            <a:srcRect/>
            <a:stretch>
              <a:fillRect/>
            </a:stretch>
          </p:blipFill>
          <p:spPr bwMode="auto">
            <a:xfrm>
              <a:off x="4608512" y="5796136"/>
              <a:ext cx="1314450" cy="542925"/>
            </a:xfrm>
            <a:prstGeom prst="rect">
              <a:avLst/>
            </a:prstGeom>
            <a:noFill/>
            <a:ln w="9525">
              <a:noFill/>
              <a:miter lim="800000"/>
              <a:headEnd/>
              <a:tailEnd/>
            </a:ln>
            <a:effectLst/>
          </p:spPr>
        </p:pic>
        <p:pic>
          <p:nvPicPr>
            <p:cNvPr id="20" name="Picture 17"/>
            <p:cNvPicPr>
              <a:picLocks noChangeAspect="1" noChangeArrowheads="1"/>
            </p:cNvPicPr>
            <p:nvPr/>
          </p:nvPicPr>
          <p:blipFill>
            <a:blip r:embed="rId4" cstate="print"/>
            <a:srcRect/>
            <a:stretch>
              <a:fillRect/>
            </a:stretch>
          </p:blipFill>
          <p:spPr bwMode="auto">
            <a:xfrm>
              <a:off x="4608512" y="6300192"/>
              <a:ext cx="1314450" cy="542925"/>
            </a:xfrm>
            <a:prstGeom prst="rect">
              <a:avLst/>
            </a:prstGeom>
            <a:noFill/>
            <a:ln w="9525">
              <a:noFill/>
              <a:miter lim="800000"/>
              <a:headEnd/>
              <a:tailEnd/>
            </a:ln>
            <a:effectLst/>
          </p:spPr>
        </p:pic>
        <p:pic>
          <p:nvPicPr>
            <p:cNvPr id="21" name="Picture 22"/>
            <p:cNvPicPr>
              <a:picLocks noChangeAspect="1" noChangeArrowheads="1"/>
            </p:cNvPicPr>
            <p:nvPr/>
          </p:nvPicPr>
          <p:blipFill>
            <a:blip r:embed="rId5" cstate="print"/>
            <a:srcRect/>
            <a:stretch>
              <a:fillRect/>
            </a:stretch>
          </p:blipFill>
          <p:spPr bwMode="auto">
            <a:xfrm>
              <a:off x="4752528" y="6732240"/>
              <a:ext cx="1181100" cy="609600"/>
            </a:xfrm>
            <a:prstGeom prst="rect">
              <a:avLst/>
            </a:prstGeom>
            <a:noFill/>
            <a:ln w="9525">
              <a:noFill/>
              <a:miter lim="800000"/>
              <a:headEnd/>
              <a:tailEnd/>
            </a:ln>
            <a:effectLst/>
          </p:spPr>
        </p:pic>
        <p:pic>
          <p:nvPicPr>
            <p:cNvPr id="22" name="Picture 16"/>
            <p:cNvPicPr>
              <a:picLocks noChangeAspect="1" noChangeArrowheads="1"/>
            </p:cNvPicPr>
            <p:nvPr/>
          </p:nvPicPr>
          <p:blipFill>
            <a:blip r:embed="rId6" cstate="print"/>
            <a:srcRect/>
            <a:stretch>
              <a:fillRect/>
            </a:stretch>
          </p:blipFill>
          <p:spPr bwMode="auto">
            <a:xfrm>
              <a:off x="4464496" y="7380312"/>
              <a:ext cx="1428750" cy="371475"/>
            </a:xfrm>
            <a:prstGeom prst="rect">
              <a:avLst/>
            </a:prstGeom>
            <a:noFill/>
            <a:ln w="9525">
              <a:noFill/>
              <a:miter lim="800000"/>
              <a:headEnd/>
              <a:tailEnd/>
            </a:ln>
            <a:effectLst/>
          </p:spPr>
        </p:pic>
        <p:pic>
          <p:nvPicPr>
            <p:cNvPr id="23" name="Picture 13"/>
            <p:cNvPicPr>
              <a:picLocks noChangeAspect="1" noChangeArrowheads="1"/>
            </p:cNvPicPr>
            <p:nvPr/>
          </p:nvPicPr>
          <p:blipFill>
            <a:blip r:embed="rId7" cstate="print"/>
            <a:srcRect/>
            <a:stretch>
              <a:fillRect/>
            </a:stretch>
          </p:blipFill>
          <p:spPr bwMode="auto">
            <a:xfrm>
              <a:off x="4824536" y="4355976"/>
              <a:ext cx="1114425" cy="533400"/>
            </a:xfrm>
            <a:prstGeom prst="rect">
              <a:avLst/>
            </a:prstGeom>
            <a:noFill/>
            <a:ln w="9525">
              <a:noFill/>
              <a:miter lim="800000"/>
              <a:headEnd/>
              <a:tailEnd/>
            </a:ln>
            <a:effectLst/>
          </p:spPr>
        </p:pic>
        <p:pic>
          <p:nvPicPr>
            <p:cNvPr id="24" name="Picture 14"/>
            <p:cNvPicPr>
              <a:picLocks noChangeAspect="1" noChangeArrowheads="1"/>
            </p:cNvPicPr>
            <p:nvPr/>
          </p:nvPicPr>
          <p:blipFill>
            <a:blip r:embed="rId7" cstate="print"/>
            <a:srcRect/>
            <a:stretch>
              <a:fillRect/>
            </a:stretch>
          </p:blipFill>
          <p:spPr bwMode="auto">
            <a:xfrm>
              <a:off x="4824536" y="3779912"/>
              <a:ext cx="1114425" cy="533400"/>
            </a:xfrm>
            <a:prstGeom prst="rect">
              <a:avLst/>
            </a:prstGeom>
            <a:noFill/>
            <a:ln w="9525">
              <a:noFill/>
              <a:miter lim="800000"/>
              <a:headEnd/>
              <a:tailEnd/>
            </a:ln>
            <a:effectLst/>
          </p:spPr>
        </p:pic>
        <p:pic>
          <p:nvPicPr>
            <p:cNvPr id="25" name="Picture 18"/>
            <p:cNvPicPr>
              <a:picLocks noChangeAspect="1" noChangeArrowheads="1"/>
            </p:cNvPicPr>
            <p:nvPr/>
          </p:nvPicPr>
          <p:blipFill>
            <a:blip r:embed="rId8" cstate="print"/>
            <a:srcRect/>
            <a:stretch>
              <a:fillRect/>
            </a:stretch>
          </p:blipFill>
          <p:spPr bwMode="auto">
            <a:xfrm>
              <a:off x="4896544" y="3275856"/>
              <a:ext cx="1028700" cy="523875"/>
            </a:xfrm>
            <a:prstGeom prst="rect">
              <a:avLst/>
            </a:prstGeom>
            <a:noFill/>
            <a:ln w="9525">
              <a:noFill/>
              <a:miter lim="800000"/>
              <a:headEnd/>
              <a:tailEnd/>
            </a:ln>
            <a:effectLst/>
          </p:spPr>
        </p:pic>
        <p:pic>
          <p:nvPicPr>
            <p:cNvPr id="26" name="Picture 19"/>
            <p:cNvPicPr>
              <a:picLocks noChangeAspect="1" noChangeArrowheads="1"/>
            </p:cNvPicPr>
            <p:nvPr/>
          </p:nvPicPr>
          <p:blipFill>
            <a:blip r:embed="rId8" cstate="print"/>
            <a:srcRect/>
            <a:stretch>
              <a:fillRect/>
            </a:stretch>
          </p:blipFill>
          <p:spPr bwMode="auto">
            <a:xfrm>
              <a:off x="4896544" y="2699792"/>
              <a:ext cx="1028700" cy="523875"/>
            </a:xfrm>
            <a:prstGeom prst="rect">
              <a:avLst/>
            </a:prstGeom>
            <a:noFill/>
            <a:ln w="9525">
              <a:noFill/>
              <a:miter lim="800000"/>
              <a:headEnd/>
              <a:tailEnd/>
            </a:ln>
            <a:effectLst/>
          </p:spPr>
        </p:pic>
        <p:sp>
          <p:nvSpPr>
            <p:cNvPr id="31" name="TextBox 16"/>
            <p:cNvSpPr txBox="1"/>
            <p:nvPr/>
          </p:nvSpPr>
          <p:spPr>
            <a:xfrm>
              <a:off x="5887053" y="7380312"/>
              <a:ext cx="864235"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濟遠</a:t>
              </a:r>
              <a:endParaRPr lang="zh-HK" sz="1600" dirty="0">
                <a:effectLst/>
                <a:latin typeface="Times New Roman"/>
                <a:ea typeface="新細明體"/>
                <a:cs typeface="Times New Roman"/>
              </a:endParaRPr>
            </a:p>
          </p:txBody>
        </p:sp>
        <p:sp>
          <p:nvSpPr>
            <p:cNvPr id="32" name="TextBox 17"/>
            <p:cNvSpPr txBox="1"/>
            <p:nvPr/>
          </p:nvSpPr>
          <p:spPr>
            <a:xfrm>
              <a:off x="5933628" y="6859918"/>
              <a:ext cx="836930"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廣甲</a:t>
              </a:r>
              <a:endParaRPr lang="zh-HK" sz="1600" dirty="0">
                <a:effectLst/>
                <a:latin typeface="Times New Roman"/>
                <a:ea typeface="新細明體"/>
                <a:cs typeface="Times New Roman"/>
              </a:endParaRPr>
            </a:p>
          </p:txBody>
        </p:sp>
        <p:sp>
          <p:nvSpPr>
            <p:cNvPr id="33" name="TextBox 18"/>
            <p:cNvSpPr txBox="1"/>
            <p:nvPr/>
          </p:nvSpPr>
          <p:spPr>
            <a:xfrm>
              <a:off x="5942219" y="6366014"/>
              <a:ext cx="735839"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致遠</a:t>
              </a:r>
              <a:endParaRPr lang="zh-HK" sz="1600" dirty="0">
                <a:effectLst/>
                <a:latin typeface="Times New Roman"/>
                <a:ea typeface="新細明體"/>
                <a:cs typeface="Times New Roman"/>
              </a:endParaRPr>
            </a:p>
          </p:txBody>
        </p:sp>
        <p:sp>
          <p:nvSpPr>
            <p:cNvPr id="34" name="TextBox 19"/>
            <p:cNvSpPr txBox="1"/>
            <p:nvPr/>
          </p:nvSpPr>
          <p:spPr>
            <a:xfrm>
              <a:off x="5904130" y="5872110"/>
              <a:ext cx="836930" cy="548641"/>
            </a:xfrm>
            <a:prstGeom prst="rect">
              <a:avLst/>
            </a:prstGeom>
            <a:noFill/>
          </p:spPr>
          <p:txBody>
            <a:bodyPr wrap="square" rtlCol="0">
              <a:noAutofit/>
            </a:bodyPr>
            <a:lstStyle/>
            <a:p>
              <a:pPr>
                <a:spcAft>
                  <a:spcPts val="0"/>
                </a:spcAft>
              </a:pPr>
              <a:r>
                <a:rPr lang="zh-CN" sz="1600" kern="1200">
                  <a:solidFill>
                    <a:srgbClr val="000000"/>
                  </a:solidFill>
                  <a:effectLst/>
                  <a:latin typeface="Times New Roman"/>
                  <a:ea typeface="新細明體"/>
                  <a:cs typeface="Times New Roman"/>
                </a:rPr>
                <a:t>靖遠</a:t>
              </a:r>
              <a:endParaRPr lang="zh-HK" sz="1600">
                <a:effectLst/>
                <a:latin typeface="Times New Roman"/>
                <a:ea typeface="新細明體"/>
                <a:cs typeface="Times New Roman"/>
              </a:endParaRPr>
            </a:p>
          </p:txBody>
        </p:sp>
        <p:sp>
          <p:nvSpPr>
            <p:cNvPr id="35" name="TextBox 20"/>
            <p:cNvSpPr txBox="1"/>
            <p:nvPr/>
          </p:nvSpPr>
          <p:spPr>
            <a:xfrm>
              <a:off x="5930480" y="5432943"/>
              <a:ext cx="764540"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定遠</a:t>
              </a:r>
              <a:endParaRPr lang="zh-HK" sz="1600" dirty="0">
                <a:effectLst/>
                <a:latin typeface="Times New Roman"/>
                <a:ea typeface="新細明體"/>
                <a:cs typeface="Times New Roman"/>
              </a:endParaRPr>
            </a:p>
          </p:txBody>
        </p:sp>
        <p:sp>
          <p:nvSpPr>
            <p:cNvPr id="36" name="TextBox 21"/>
            <p:cNvSpPr txBox="1"/>
            <p:nvPr/>
          </p:nvSpPr>
          <p:spPr>
            <a:xfrm>
              <a:off x="5925244" y="4884303"/>
              <a:ext cx="754355" cy="548641"/>
            </a:xfrm>
            <a:prstGeom prst="rect">
              <a:avLst/>
            </a:prstGeom>
            <a:noFill/>
          </p:spPr>
          <p:txBody>
            <a:bodyPr wrap="square" rtlCol="0">
              <a:noAutofit/>
            </a:bodyPr>
            <a:lstStyle/>
            <a:p>
              <a:pPr>
                <a:spcAft>
                  <a:spcPts val="0"/>
                </a:spcAft>
              </a:pPr>
              <a:r>
                <a:rPr lang="zh-CN" sz="1600" kern="1200">
                  <a:solidFill>
                    <a:srgbClr val="000000"/>
                  </a:solidFill>
                  <a:effectLst/>
                  <a:latin typeface="Times New Roman"/>
                  <a:ea typeface="新細明體"/>
                  <a:cs typeface="Times New Roman"/>
                </a:rPr>
                <a:t>鎮遠</a:t>
              </a:r>
              <a:endParaRPr lang="zh-HK" sz="1600">
                <a:effectLst/>
                <a:latin typeface="Times New Roman"/>
                <a:ea typeface="新細明體"/>
                <a:cs typeface="Times New Roman"/>
              </a:endParaRPr>
            </a:p>
          </p:txBody>
        </p:sp>
        <p:sp>
          <p:nvSpPr>
            <p:cNvPr id="37" name="TextBox 22"/>
            <p:cNvSpPr txBox="1"/>
            <p:nvPr/>
          </p:nvSpPr>
          <p:spPr>
            <a:xfrm>
              <a:off x="5918396" y="4445135"/>
              <a:ext cx="836867"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來遠</a:t>
              </a:r>
              <a:endParaRPr lang="zh-HK" sz="1600" dirty="0">
                <a:effectLst/>
                <a:latin typeface="Times New Roman"/>
                <a:ea typeface="新細明體"/>
                <a:cs typeface="Times New Roman"/>
              </a:endParaRPr>
            </a:p>
          </p:txBody>
        </p:sp>
        <p:sp>
          <p:nvSpPr>
            <p:cNvPr id="38" name="TextBox 23"/>
            <p:cNvSpPr txBox="1"/>
            <p:nvPr/>
          </p:nvSpPr>
          <p:spPr>
            <a:xfrm>
              <a:off x="5904131" y="3896495"/>
              <a:ext cx="791845"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經遠</a:t>
              </a:r>
              <a:endParaRPr lang="zh-HK" sz="1600" dirty="0">
                <a:effectLst/>
                <a:latin typeface="Times New Roman"/>
                <a:ea typeface="新細明體"/>
                <a:cs typeface="Times New Roman"/>
              </a:endParaRPr>
            </a:p>
          </p:txBody>
        </p:sp>
        <p:sp>
          <p:nvSpPr>
            <p:cNvPr id="39" name="TextBox 24"/>
            <p:cNvSpPr txBox="1"/>
            <p:nvPr/>
          </p:nvSpPr>
          <p:spPr>
            <a:xfrm>
              <a:off x="5938961" y="3333851"/>
              <a:ext cx="711122"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超勇</a:t>
              </a:r>
              <a:endParaRPr lang="zh-HK" sz="1600" dirty="0">
                <a:effectLst/>
                <a:latin typeface="Times New Roman"/>
                <a:ea typeface="新細明體"/>
                <a:cs typeface="Times New Roman"/>
              </a:endParaRPr>
            </a:p>
          </p:txBody>
        </p:sp>
        <p:sp>
          <p:nvSpPr>
            <p:cNvPr id="40" name="TextBox 25"/>
            <p:cNvSpPr txBox="1"/>
            <p:nvPr/>
          </p:nvSpPr>
          <p:spPr>
            <a:xfrm>
              <a:off x="5897031" y="2785211"/>
              <a:ext cx="753052" cy="548640"/>
            </a:xfrm>
            <a:prstGeom prst="rect">
              <a:avLst/>
            </a:prstGeom>
            <a:noFill/>
          </p:spPr>
          <p:txBody>
            <a:bodyPr wrap="square" rtlCol="0">
              <a:noAutofit/>
            </a:bodyPr>
            <a:lstStyle/>
            <a:p>
              <a:r>
                <a:rPr lang="zh-CN" altLang="zh-TW" sz="1600" dirty="0"/>
                <a:t>楊威</a:t>
              </a:r>
              <a:endParaRPr lang="zh-HK" altLang="zh-TW" sz="1600" dirty="0"/>
            </a:p>
          </p:txBody>
        </p:sp>
      </p:grpSp>
      <p:grpSp>
        <p:nvGrpSpPr>
          <p:cNvPr id="45" name="群組 44"/>
          <p:cNvGrpSpPr/>
          <p:nvPr/>
        </p:nvGrpSpPr>
        <p:grpSpPr>
          <a:xfrm>
            <a:off x="4719816" y="1108699"/>
            <a:ext cx="2135247" cy="1626618"/>
            <a:chOff x="2519719" y="154439"/>
            <a:chExt cx="2423619" cy="1757588"/>
          </a:xfrm>
        </p:grpSpPr>
        <p:pic>
          <p:nvPicPr>
            <p:cNvPr id="46" name="Picture 15"/>
            <p:cNvPicPr>
              <a:picLocks noChangeAspect="1" noChangeArrowheads="1"/>
            </p:cNvPicPr>
            <p:nvPr/>
          </p:nvPicPr>
          <p:blipFill>
            <a:blip r:embed="rId9" cstate="print"/>
            <a:srcRect/>
            <a:stretch>
              <a:fillRect/>
            </a:stretch>
          </p:blipFill>
          <p:spPr bwMode="auto">
            <a:xfrm rot="19318451">
              <a:off x="3264023" y="1369102"/>
              <a:ext cx="1143000" cy="542925"/>
            </a:xfrm>
            <a:prstGeom prst="rect">
              <a:avLst/>
            </a:prstGeom>
            <a:noFill/>
            <a:ln w="9525">
              <a:noFill/>
              <a:miter lim="800000"/>
              <a:headEnd/>
              <a:tailEnd/>
            </a:ln>
            <a:effectLst/>
          </p:spPr>
        </p:pic>
        <p:pic>
          <p:nvPicPr>
            <p:cNvPr id="47" name="Picture 21"/>
            <p:cNvPicPr>
              <a:picLocks noChangeAspect="1" noChangeArrowheads="1"/>
            </p:cNvPicPr>
            <p:nvPr/>
          </p:nvPicPr>
          <p:blipFill>
            <a:blip r:embed="rId10" cstate="print"/>
            <a:srcRect/>
            <a:stretch>
              <a:fillRect/>
            </a:stretch>
          </p:blipFill>
          <p:spPr bwMode="auto">
            <a:xfrm rot="19204645">
              <a:off x="2910481" y="1052388"/>
              <a:ext cx="1104900" cy="495300"/>
            </a:xfrm>
            <a:prstGeom prst="rect">
              <a:avLst/>
            </a:prstGeom>
            <a:noFill/>
            <a:ln w="9525">
              <a:noFill/>
              <a:miter lim="800000"/>
              <a:headEnd/>
              <a:tailEnd/>
            </a:ln>
            <a:effectLst/>
          </p:spPr>
        </p:pic>
        <p:sp>
          <p:nvSpPr>
            <p:cNvPr id="48" name="Flowchart: Delay 14"/>
            <p:cNvSpPr/>
            <p:nvPr/>
          </p:nvSpPr>
          <p:spPr>
            <a:xfrm rot="8315498">
              <a:off x="2735741" y="1063101"/>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p>
          </p:txBody>
        </p:sp>
        <p:sp>
          <p:nvSpPr>
            <p:cNvPr id="49" name="Flowchart: Delay 15"/>
            <p:cNvSpPr/>
            <p:nvPr/>
          </p:nvSpPr>
          <p:spPr>
            <a:xfrm rot="8315498">
              <a:off x="2519719" y="775069"/>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p>
          </p:txBody>
        </p:sp>
        <p:sp>
          <p:nvSpPr>
            <p:cNvPr id="50" name="TextBox 26"/>
            <p:cNvSpPr txBox="1"/>
            <p:nvPr/>
          </p:nvSpPr>
          <p:spPr>
            <a:xfrm rot="19039539">
              <a:off x="4201642" y="887807"/>
              <a:ext cx="741696"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平遠</a:t>
              </a:r>
              <a:endParaRPr lang="zh-HK" sz="1600" dirty="0">
                <a:effectLst/>
                <a:latin typeface="Times New Roman"/>
                <a:ea typeface="新細明體"/>
                <a:cs typeface="Times New Roman"/>
              </a:endParaRPr>
            </a:p>
          </p:txBody>
        </p:sp>
        <p:sp>
          <p:nvSpPr>
            <p:cNvPr id="51" name="TextBox 27"/>
            <p:cNvSpPr txBox="1"/>
            <p:nvPr/>
          </p:nvSpPr>
          <p:spPr>
            <a:xfrm rot="18917456">
              <a:off x="3813965" y="425884"/>
              <a:ext cx="892175"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廣丙</a:t>
              </a:r>
              <a:endParaRPr lang="zh-HK" sz="1600" dirty="0">
                <a:effectLst/>
                <a:latin typeface="Times New Roman"/>
                <a:ea typeface="新細明體"/>
                <a:cs typeface="Times New Roman"/>
              </a:endParaRPr>
            </a:p>
          </p:txBody>
        </p:sp>
        <p:sp>
          <p:nvSpPr>
            <p:cNvPr id="52" name="TextBox 28"/>
            <p:cNvSpPr txBox="1"/>
            <p:nvPr/>
          </p:nvSpPr>
          <p:spPr>
            <a:xfrm rot="19116033">
              <a:off x="3128488" y="423463"/>
              <a:ext cx="1052357"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魚雷艇</a:t>
              </a:r>
              <a:endParaRPr lang="zh-HK" sz="1600" dirty="0">
                <a:effectLst/>
                <a:latin typeface="Times New Roman"/>
                <a:ea typeface="新細明體"/>
                <a:cs typeface="Times New Roman"/>
              </a:endParaRPr>
            </a:p>
          </p:txBody>
        </p:sp>
        <p:sp>
          <p:nvSpPr>
            <p:cNvPr id="53" name="TextBox 31"/>
            <p:cNvSpPr txBox="1"/>
            <p:nvPr/>
          </p:nvSpPr>
          <p:spPr>
            <a:xfrm rot="19116033">
              <a:off x="2935589" y="154439"/>
              <a:ext cx="974033"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魚雷艇</a:t>
              </a:r>
              <a:endParaRPr lang="zh-HK" sz="1600" dirty="0">
                <a:effectLst/>
                <a:latin typeface="Times New Roman"/>
                <a:ea typeface="新細明體"/>
                <a:cs typeface="Times New Roman"/>
              </a:endParaRPr>
            </a:p>
          </p:txBody>
        </p:sp>
      </p:grpSp>
      <p:sp>
        <p:nvSpPr>
          <p:cNvPr id="55" name="文字方塊 54"/>
          <p:cNvSpPr txBox="1">
            <a:spLocks noChangeArrowheads="1"/>
          </p:cNvSpPr>
          <p:nvPr/>
        </p:nvSpPr>
        <p:spPr bwMode="auto">
          <a:xfrm>
            <a:off x="675491" y="6061215"/>
            <a:ext cx="5457862" cy="372745"/>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100" cap="none" spc="0" normalizeH="0" baseline="0" noProof="0" dirty="0">
                <a:ln>
                  <a:noFill/>
                </a:ln>
                <a:solidFill>
                  <a:srgbClr val="000000"/>
                </a:solidFill>
                <a:effectLst/>
                <a:uLnTx/>
                <a:uFillTx/>
                <a:latin typeface="Calibri"/>
                <a:ea typeface="新細明體"/>
                <a:cs typeface="Times New Roman"/>
              </a:rPr>
              <a:t>想一想</a:t>
            </a:r>
            <a:r>
              <a:rPr kumimoji="0" lang="zh-TW" altLang="en-US" b="0" i="0" u="none" strike="noStrike" kern="100" cap="none" spc="0" normalizeH="0" baseline="0" noProof="0" dirty="0">
                <a:ln>
                  <a:noFill/>
                </a:ln>
                <a:solidFill>
                  <a:srgbClr val="000000"/>
                </a:solidFill>
                <a:effectLst/>
                <a:uLnTx/>
                <a:uFillTx/>
                <a:latin typeface="Calibri"/>
                <a:ea typeface="新細明體"/>
                <a:cs typeface="Times New Roman"/>
              </a:rPr>
              <a:t>：若你是日本海軍的將領，你又會怎樣排陣？</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spTree>
    <p:extLst>
      <p:ext uri="{BB962C8B-B14F-4D97-AF65-F5344CB8AC3E}">
        <p14:creationId xmlns:p14="http://schemas.microsoft.com/office/powerpoint/2010/main" val="1539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6"/>
          <p:cNvSpPr/>
          <p:nvPr/>
        </p:nvSpPr>
        <p:spPr>
          <a:xfrm>
            <a:off x="495168" y="714039"/>
            <a:ext cx="2864485" cy="574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spcAft>
                <a:spcPts val="0"/>
              </a:spcAft>
            </a:pPr>
            <a:r>
              <a:rPr lang="zh-CN" sz="2400" kern="1200">
                <a:solidFill>
                  <a:srgbClr val="FFFFFF"/>
                </a:solidFill>
                <a:effectLst/>
                <a:latin typeface="Times New Roman"/>
                <a:ea typeface="新細明體"/>
                <a:cs typeface="Times New Roman"/>
              </a:rPr>
              <a:t>日軍戰陣</a:t>
            </a:r>
            <a:r>
              <a:rPr lang="zh-CN" sz="1800" kern="1200">
                <a:solidFill>
                  <a:srgbClr val="FFFFFF"/>
                </a:solidFill>
                <a:effectLst/>
                <a:latin typeface="Times New Roman"/>
                <a:ea typeface="新細明體"/>
                <a:cs typeface="Times New Roman"/>
              </a:rPr>
              <a:t>：第一遊擊隊</a:t>
            </a:r>
            <a:endParaRPr lang="zh-HK" sz="1200">
              <a:effectLst/>
              <a:latin typeface="Times New Roman"/>
              <a:ea typeface="新細明體"/>
              <a:cs typeface="Times New Roman"/>
            </a:endParaRPr>
          </a:p>
        </p:txBody>
      </p:sp>
      <p:sp>
        <p:nvSpPr>
          <p:cNvPr id="9" name="TextBox 19"/>
          <p:cNvSpPr txBox="1"/>
          <p:nvPr/>
        </p:nvSpPr>
        <p:spPr>
          <a:xfrm>
            <a:off x="196345" y="1515183"/>
            <a:ext cx="3606183" cy="113685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相較北洋艦隊，日本艦隊無論在船前炮和船舷炮均出色，因此它可以考慮橫陣或單縱陣迎擊北洋。經過討論，決定採取了單縱陣。</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4" name="TextBox 21"/>
          <p:cNvSpPr txBox="1"/>
          <p:nvPr/>
        </p:nvSpPr>
        <p:spPr>
          <a:xfrm>
            <a:off x="6595950" y="2652033"/>
            <a:ext cx="2338873" cy="1316579"/>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日軍選了四艘速度最快的戰艦，作為第一遊擊隊，作用是高速前行，從右側攻擊北洋艦隻，與本隊進行夾擊。</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pic>
        <p:nvPicPr>
          <p:cNvPr id="17" name="Picture 2"/>
          <p:cNvPicPr>
            <a:picLocks noChangeAspect="1" noChangeArrowheads="1"/>
          </p:cNvPicPr>
          <p:nvPr/>
        </p:nvPicPr>
        <p:blipFill>
          <a:blip r:embed="rId3" cstate="print"/>
          <a:srcRect/>
          <a:stretch>
            <a:fillRect/>
          </a:stretch>
        </p:blipFill>
        <p:spPr bwMode="auto">
          <a:xfrm>
            <a:off x="1210235" y="4082974"/>
            <a:ext cx="5005294" cy="2596757"/>
          </a:xfrm>
          <a:prstGeom prst="rect">
            <a:avLst/>
          </a:prstGeom>
          <a:noFill/>
          <a:ln w="57150">
            <a:solidFill>
              <a:schemeClr val="accent2">
                <a:lumMod val="75000"/>
              </a:schemeClr>
            </a:solidFill>
            <a:miter lim="800000"/>
            <a:headEnd/>
            <a:tailEnd/>
          </a:ln>
          <a:effectLst>
            <a:outerShdw blurRad="50800" dist="38100" dir="2700000" algn="tl" rotWithShape="0">
              <a:prstClr val="black">
                <a:alpha val="40000"/>
              </a:prstClr>
            </a:outerShdw>
          </a:effectLst>
        </p:spPr>
      </p:pic>
      <p:sp>
        <p:nvSpPr>
          <p:cNvPr id="18" name="TextBox 29"/>
          <p:cNvSpPr txBox="1"/>
          <p:nvPr/>
        </p:nvSpPr>
        <p:spPr>
          <a:xfrm>
            <a:off x="6215529" y="4109307"/>
            <a:ext cx="2719294" cy="255849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雖說不是本隊，事實上這四艘戰艦的作戰能力，在黃海海戰中，已是頂尖的炮艦。其中英國製造的吉野號（</a:t>
            </a:r>
            <a:r>
              <a:rPr kumimoji="0" lang="en-US" sz="1600" b="0" i="0" u="none" strike="noStrike" kern="1200" cap="none" spc="0" normalizeH="0" baseline="0" noProof="0" dirty="0">
                <a:ln>
                  <a:noFill/>
                </a:ln>
                <a:solidFill>
                  <a:srgbClr val="FFFFFF"/>
                </a:solidFill>
                <a:effectLst/>
                <a:uLnTx/>
                <a:uFillTx/>
                <a:latin typeface="Times New Roman"/>
                <a:ea typeface="新細明體"/>
                <a:cs typeface="Times New Roman"/>
              </a:rPr>
              <a:t>1893</a:t>
            </a: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年服役），是當時世界上最快（</a:t>
            </a:r>
            <a:r>
              <a:rPr kumimoji="0" lang="en-US" sz="1600" b="0" i="0" u="none" strike="noStrike" kern="1200" cap="none" spc="0" normalizeH="0" baseline="0" noProof="0" dirty="0">
                <a:ln>
                  <a:noFill/>
                </a:ln>
                <a:solidFill>
                  <a:srgbClr val="FFFFFF"/>
                </a:solidFill>
                <a:effectLst/>
                <a:uLnTx/>
                <a:uFillTx/>
                <a:latin typeface="Times New Roman"/>
                <a:ea typeface="新細明體"/>
                <a:cs typeface="Times New Roman"/>
              </a:rPr>
              <a:t>23</a:t>
            </a: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節），也是日本艦隊最先進的戰艦。在黃海海戰中，第一遊擊隊的司令官坪井航三便是在吉野號上進行指揮的。</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9" name="TextBox 20"/>
          <p:cNvSpPr txBox="1"/>
          <p:nvPr/>
        </p:nvSpPr>
        <p:spPr>
          <a:xfrm>
            <a:off x="196345" y="2779825"/>
            <a:ext cx="2926081" cy="164353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單縱陣並不容易，戰船首尾相隨行駛，卻要避免碰撞，稍有炮火擾亂，或士氣不足，便會亂了陣勢。因此日軍為了黃海戰役，曾反復進行了多次的演練。</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grpSp>
        <p:nvGrpSpPr>
          <p:cNvPr id="20" name="群組 19"/>
          <p:cNvGrpSpPr/>
          <p:nvPr/>
        </p:nvGrpSpPr>
        <p:grpSpPr>
          <a:xfrm>
            <a:off x="3359653" y="252860"/>
            <a:ext cx="4883812" cy="4309852"/>
            <a:chOff x="883315" y="9236"/>
            <a:chExt cx="5889718" cy="4724932"/>
          </a:xfrm>
        </p:grpSpPr>
        <p:sp>
          <p:nvSpPr>
            <p:cNvPr id="21" name="TextBox 8"/>
            <p:cNvSpPr txBox="1"/>
            <p:nvPr/>
          </p:nvSpPr>
          <p:spPr>
            <a:xfrm rot="2230688">
              <a:off x="5135921" y="815378"/>
              <a:ext cx="640079" cy="72009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吉野</a:t>
              </a:r>
              <a:endParaRPr lang="zh-HK" sz="1600" dirty="0">
                <a:effectLst/>
                <a:latin typeface="Times New Roman"/>
                <a:ea typeface="新細明體"/>
                <a:cs typeface="Times New Roman"/>
              </a:endParaRPr>
            </a:p>
          </p:txBody>
        </p:sp>
        <p:sp>
          <p:nvSpPr>
            <p:cNvPr id="22" name="TextBox 9"/>
            <p:cNvSpPr txBox="1"/>
            <p:nvPr/>
          </p:nvSpPr>
          <p:spPr>
            <a:xfrm rot="2379309">
              <a:off x="4268879" y="1683855"/>
              <a:ext cx="640079" cy="93599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高千穗</a:t>
              </a:r>
              <a:endParaRPr lang="zh-HK" sz="1600" dirty="0">
                <a:effectLst/>
                <a:latin typeface="Times New Roman"/>
                <a:ea typeface="新細明體"/>
                <a:cs typeface="Times New Roman"/>
              </a:endParaRPr>
            </a:p>
          </p:txBody>
        </p:sp>
        <p:sp>
          <p:nvSpPr>
            <p:cNvPr id="23" name="TextBox 10"/>
            <p:cNvSpPr txBox="1"/>
            <p:nvPr/>
          </p:nvSpPr>
          <p:spPr>
            <a:xfrm rot="2350332">
              <a:off x="3131113" y="2686892"/>
              <a:ext cx="640079" cy="1368425"/>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秋津洲</a:t>
              </a:r>
              <a:endParaRPr lang="zh-HK" sz="1600" dirty="0">
                <a:effectLst/>
                <a:latin typeface="Times New Roman"/>
                <a:ea typeface="新細明體"/>
                <a:cs typeface="Times New Roman"/>
              </a:endParaRPr>
            </a:p>
          </p:txBody>
        </p:sp>
        <p:sp>
          <p:nvSpPr>
            <p:cNvPr id="24" name="TextBox 11"/>
            <p:cNvSpPr txBox="1"/>
            <p:nvPr/>
          </p:nvSpPr>
          <p:spPr>
            <a:xfrm rot="2402422">
              <a:off x="1417938" y="3293988"/>
              <a:ext cx="640079" cy="144018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浪速</a:t>
              </a:r>
              <a:endParaRPr lang="zh-HK" sz="1600" dirty="0">
                <a:effectLst/>
                <a:latin typeface="Times New Roman"/>
                <a:ea typeface="新細明體"/>
                <a:cs typeface="Times New Roman"/>
              </a:endParaRPr>
            </a:p>
          </p:txBody>
        </p:sp>
        <p:sp>
          <p:nvSpPr>
            <p:cNvPr id="25" name="TextBox 12"/>
            <p:cNvSpPr txBox="1"/>
            <p:nvPr/>
          </p:nvSpPr>
          <p:spPr>
            <a:xfrm>
              <a:off x="5880465" y="1019234"/>
              <a:ext cx="892568" cy="391702"/>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23</a:t>
              </a:r>
              <a:r>
                <a:rPr lang="zh-CN" sz="1600" kern="1200" dirty="0">
                  <a:solidFill>
                    <a:srgbClr val="000000"/>
                  </a:solidFill>
                  <a:effectLst/>
                  <a:latin typeface="Times New Roman"/>
                  <a:ea typeface="新細明體"/>
                  <a:cs typeface="Times New Roman"/>
                </a:rPr>
                <a:t>節</a:t>
              </a:r>
              <a:endParaRPr lang="zh-HK" sz="1600" dirty="0">
                <a:effectLst/>
                <a:latin typeface="Times New Roman"/>
                <a:ea typeface="新細明體"/>
                <a:cs typeface="Times New Roman"/>
              </a:endParaRPr>
            </a:p>
          </p:txBody>
        </p:sp>
        <p:sp>
          <p:nvSpPr>
            <p:cNvPr id="26" name="TextBox 13"/>
            <p:cNvSpPr txBox="1"/>
            <p:nvPr/>
          </p:nvSpPr>
          <p:spPr>
            <a:xfrm>
              <a:off x="4961630" y="1937564"/>
              <a:ext cx="796191"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18</a:t>
              </a:r>
              <a:r>
                <a:rPr lang="zh-CN" sz="1600" kern="1200" dirty="0">
                  <a:solidFill>
                    <a:srgbClr val="000000"/>
                  </a:solidFill>
                  <a:effectLst/>
                  <a:latin typeface="Times New Roman"/>
                  <a:ea typeface="新細明體"/>
                  <a:cs typeface="Times New Roman"/>
                </a:rPr>
                <a:t>節</a:t>
              </a:r>
              <a:endParaRPr lang="zh-HK" sz="1600" dirty="0">
                <a:effectLst/>
                <a:latin typeface="Times New Roman"/>
                <a:ea typeface="新細明體"/>
                <a:cs typeface="Times New Roman"/>
              </a:endParaRPr>
            </a:p>
          </p:txBody>
        </p:sp>
        <p:sp>
          <p:nvSpPr>
            <p:cNvPr id="27" name="TextBox 14"/>
            <p:cNvSpPr txBox="1"/>
            <p:nvPr/>
          </p:nvSpPr>
          <p:spPr>
            <a:xfrm>
              <a:off x="883315" y="3410376"/>
              <a:ext cx="1140752" cy="672474"/>
            </a:xfrm>
            <a:prstGeom prst="rect">
              <a:avLst/>
            </a:prstGeom>
            <a:noFill/>
          </p:spPr>
          <p:txBody>
            <a:bodyPr wrap="square" rtlCol="0">
              <a:noAutofit/>
            </a:bodyPr>
            <a:lstStyle/>
            <a:p>
              <a:pPr>
                <a:spcAft>
                  <a:spcPts val="0"/>
                </a:spcAft>
              </a:pPr>
              <a:r>
                <a:rPr lang="en-US" sz="1600" kern="1200" dirty="0" smtClean="0">
                  <a:solidFill>
                    <a:srgbClr val="000000"/>
                  </a:solidFill>
                  <a:effectLst/>
                  <a:latin typeface="Times New Roman"/>
                  <a:ea typeface="新細明體"/>
                  <a:cs typeface="Times New Roman"/>
                </a:rPr>
                <a:t>18</a:t>
              </a:r>
              <a:r>
                <a:rPr lang="zh-CN" sz="1600" kern="1200" dirty="0" smtClean="0">
                  <a:solidFill>
                    <a:srgbClr val="000000"/>
                  </a:solidFill>
                  <a:effectLst/>
                  <a:latin typeface="Times New Roman"/>
                  <a:ea typeface="新細明體"/>
                  <a:cs typeface="Times New Roman"/>
                </a:rPr>
                <a:t>節</a:t>
              </a:r>
              <a:endParaRPr lang="en-US" altLang="zh-CN" sz="1600" kern="1200" dirty="0" smtClean="0">
                <a:solidFill>
                  <a:srgbClr val="000000"/>
                </a:solidFill>
                <a:effectLst/>
                <a:latin typeface="Times New Roman"/>
                <a:ea typeface="新細明體"/>
                <a:cs typeface="Times New Roman"/>
              </a:endParaRPr>
            </a:p>
            <a:p>
              <a:pPr>
                <a:spcAft>
                  <a:spcPts val="0"/>
                </a:spcAft>
              </a:pPr>
              <a:r>
                <a:rPr lang="zh-CN" sz="1600" kern="1200" dirty="0" smtClean="0">
                  <a:solidFill>
                    <a:srgbClr val="000000"/>
                  </a:solidFill>
                  <a:effectLst/>
                  <a:latin typeface="Times New Roman"/>
                  <a:ea typeface="新細明體"/>
                  <a:cs typeface="Times New Roman"/>
                </a:rPr>
                <a:t>（</a:t>
              </a:r>
              <a:r>
                <a:rPr lang="zh-CN" sz="1600" kern="1200" dirty="0">
                  <a:solidFill>
                    <a:srgbClr val="000000"/>
                  </a:solidFill>
                  <a:effectLst/>
                  <a:latin typeface="Times New Roman"/>
                  <a:ea typeface="新細明體"/>
                  <a:cs typeface="Times New Roman"/>
                </a:rPr>
                <a:t>速度）</a:t>
              </a:r>
              <a:endParaRPr lang="zh-HK" sz="1600" dirty="0">
                <a:effectLst/>
                <a:latin typeface="Times New Roman"/>
                <a:ea typeface="新細明體"/>
                <a:cs typeface="Times New Roman"/>
              </a:endParaRPr>
            </a:p>
          </p:txBody>
        </p:sp>
        <p:sp>
          <p:nvSpPr>
            <p:cNvPr id="28" name="TextBox 15"/>
            <p:cNvSpPr txBox="1"/>
            <p:nvPr/>
          </p:nvSpPr>
          <p:spPr>
            <a:xfrm>
              <a:off x="3861048" y="3131840"/>
              <a:ext cx="1008380"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19</a:t>
              </a:r>
              <a:r>
                <a:rPr lang="zh-CN" sz="1600" kern="1200" dirty="0">
                  <a:solidFill>
                    <a:srgbClr val="000000"/>
                  </a:solidFill>
                  <a:effectLst/>
                  <a:latin typeface="Times New Roman"/>
                  <a:ea typeface="新細明體"/>
                  <a:cs typeface="Times New Roman"/>
                </a:rPr>
                <a:t>節</a:t>
              </a:r>
              <a:endParaRPr lang="zh-HK" sz="1600" dirty="0">
                <a:effectLst/>
                <a:latin typeface="Times New Roman"/>
                <a:ea typeface="新細明體"/>
                <a:cs typeface="Times New Roman"/>
              </a:endParaRPr>
            </a:p>
          </p:txBody>
        </p:sp>
        <p:pic>
          <p:nvPicPr>
            <p:cNvPr id="29" name="Picture 23"/>
            <p:cNvPicPr>
              <a:picLocks noChangeAspect="1" noChangeArrowheads="1"/>
            </p:cNvPicPr>
            <p:nvPr/>
          </p:nvPicPr>
          <p:blipFill>
            <a:blip r:embed="rId4" cstate="print"/>
            <a:srcRect/>
            <a:stretch>
              <a:fillRect/>
            </a:stretch>
          </p:blipFill>
          <p:spPr bwMode="auto">
            <a:xfrm rot="7844032">
              <a:off x="4613777" y="471199"/>
              <a:ext cx="1514475" cy="590550"/>
            </a:xfrm>
            <a:prstGeom prst="rect">
              <a:avLst/>
            </a:prstGeom>
            <a:noFill/>
            <a:ln w="9525">
              <a:noFill/>
              <a:miter lim="800000"/>
              <a:headEnd/>
              <a:tailEnd/>
            </a:ln>
            <a:effectLst/>
          </p:spPr>
        </p:pic>
        <p:pic>
          <p:nvPicPr>
            <p:cNvPr id="30" name="Picture 7"/>
            <p:cNvPicPr>
              <a:picLocks noChangeAspect="1" noChangeArrowheads="1"/>
            </p:cNvPicPr>
            <p:nvPr/>
          </p:nvPicPr>
          <p:blipFill>
            <a:blip r:embed="rId5" cstate="print"/>
            <a:srcRect/>
            <a:stretch>
              <a:fillRect/>
            </a:stretch>
          </p:blipFill>
          <p:spPr bwMode="auto">
            <a:xfrm rot="8021043">
              <a:off x="3708598" y="1530060"/>
              <a:ext cx="1390650" cy="571500"/>
            </a:xfrm>
            <a:prstGeom prst="rect">
              <a:avLst/>
            </a:prstGeom>
            <a:noFill/>
            <a:ln w="9525">
              <a:noFill/>
              <a:miter lim="800000"/>
              <a:headEnd/>
              <a:tailEnd/>
            </a:ln>
            <a:effectLst/>
          </p:spPr>
        </p:pic>
        <p:pic>
          <p:nvPicPr>
            <p:cNvPr id="31" name="Picture 10"/>
            <p:cNvPicPr>
              <a:picLocks noChangeAspect="1" noChangeArrowheads="1"/>
            </p:cNvPicPr>
            <p:nvPr/>
          </p:nvPicPr>
          <p:blipFill>
            <a:blip r:embed="rId6" cstate="print"/>
            <a:srcRect/>
            <a:stretch>
              <a:fillRect/>
            </a:stretch>
          </p:blipFill>
          <p:spPr bwMode="auto">
            <a:xfrm rot="8083260">
              <a:off x="2758457" y="2604839"/>
              <a:ext cx="1362075" cy="504825"/>
            </a:xfrm>
            <a:prstGeom prst="rect">
              <a:avLst/>
            </a:prstGeom>
            <a:noFill/>
            <a:ln w="9525">
              <a:noFill/>
              <a:miter lim="800000"/>
              <a:headEnd/>
              <a:tailEnd/>
            </a:ln>
            <a:effectLst/>
          </p:spPr>
        </p:pic>
        <p:pic>
          <p:nvPicPr>
            <p:cNvPr id="32" name="Picture 8"/>
            <p:cNvPicPr>
              <a:picLocks noChangeAspect="1" noChangeArrowheads="1"/>
            </p:cNvPicPr>
            <p:nvPr/>
          </p:nvPicPr>
          <p:blipFill>
            <a:blip r:embed="rId7" cstate="print"/>
            <a:srcRect/>
            <a:stretch>
              <a:fillRect/>
            </a:stretch>
          </p:blipFill>
          <p:spPr bwMode="auto">
            <a:xfrm rot="7970022">
              <a:off x="1771130" y="3677995"/>
              <a:ext cx="1371600" cy="561975"/>
            </a:xfrm>
            <a:prstGeom prst="rect">
              <a:avLst/>
            </a:prstGeom>
            <a:noFill/>
            <a:ln w="9525">
              <a:noFill/>
              <a:miter lim="800000"/>
              <a:headEnd/>
              <a:tailEnd/>
            </a:ln>
            <a:effectLst/>
          </p:spPr>
        </p:pic>
      </p:grpSp>
    </p:spTree>
    <p:extLst>
      <p:ext uri="{BB962C8B-B14F-4D97-AF65-F5344CB8AC3E}">
        <p14:creationId xmlns:p14="http://schemas.microsoft.com/office/powerpoint/2010/main" val="16724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6" name="群組 5"/>
          <p:cNvGrpSpPr/>
          <p:nvPr/>
        </p:nvGrpSpPr>
        <p:grpSpPr>
          <a:xfrm rot="702173">
            <a:off x="1048719" y="896737"/>
            <a:ext cx="4859057" cy="6171597"/>
            <a:chOff x="-63445" y="186909"/>
            <a:chExt cx="6628084" cy="7099974"/>
          </a:xfrm>
        </p:grpSpPr>
        <p:sp>
          <p:nvSpPr>
            <p:cNvPr id="8" name="TextBox 11"/>
            <p:cNvSpPr txBox="1"/>
            <p:nvPr/>
          </p:nvSpPr>
          <p:spPr>
            <a:xfrm rot="1803102">
              <a:off x="5924560" y="826677"/>
              <a:ext cx="640079" cy="61595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松島</a:t>
              </a:r>
              <a:endParaRPr lang="zh-HK" sz="1600" dirty="0">
                <a:effectLst/>
                <a:latin typeface="Times New Roman"/>
                <a:ea typeface="新細明體"/>
                <a:cs typeface="Times New Roman"/>
              </a:endParaRPr>
            </a:p>
          </p:txBody>
        </p:sp>
        <p:sp>
          <p:nvSpPr>
            <p:cNvPr id="9" name="TextBox 12"/>
            <p:cNvSpPr txBox="1"/>
            <p:nvPr/>
          </p:nvSpPr>
          <p:spPr>
            <a:xfrm rot="2100489">
              <a:off x="5050229" y="1990661"/>
              <a:ext cx="640079" cy="85852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千代田</a:t>
              </a:r>
              <a:endParaRPr lang="zh-HK" sz="1600" dirty="0">
                <a:effectLst/>
                <a:latin typeface="Times New Roman"/>
                <a:ea typeface="新細明體"/>
                <a:cs typeface="Times New Roman"/>
              </a:endParaRPr>
            </a:p>
          </p:txBody>
        </p:sp>
        <p:sp>
          <p:nvSpPr>
            <p:cNvPr id="10" name="TextBox 13"/>
            <p:cNvSpPr txBox="1"/>
            <p:nvPr/>
          </p:nvSpPr>
          <p:spPr>
            <a:xfrm rot="2240501">
              <a:off x="4089011" y="3292078"/>
              <a:ext cx="640079" cy="69215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嚴島</a:t>
              </a:r>
              <a:endParaRPr lang="zh-HK" sz="1600" dirty="0">
                <a:effectLst/>
                <a:latin typeface="Times New Roman"/>
                <a:ea typeface="新細明體"/>
                <a:cs typeface="Times New Roman"/>
              </a:endParaRPr>
            </a:p>
          </p:txBody>
        </p:sp>
        <p:sp>
          <p:nvSpPr>
            <p:cNvPr id="11" name="TextBox 14"/>
            <p:cNvSpPr txBox="1"/>
            <p:nvPr/>
          </p:nvSpPr>
          <p:spPr>
            <a:xfrm rot="2041070">
              <a:off x="3100487" y="4392688"/>
              <a:ext cx="640079" cy="593091"/>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橋立</a:t>
              </a:r>
              <a:endParaRPr lang="zh-HK" sz="1600" dirty="0">
                <a:effectLst/>
                <a:latin typeface="Times New Roman"/>
                <a:ea typeface="新細明體"/>
                <a:cs typeface="Times New Roman"/>
              </a:endParaRPr>
            </a:p>
          </p:txBody>
        </p:sp>
        <p:sp>
          <p:nvSpPr>
            <p:cNvPr id="12" name="TextBox 15"/>
            <p:cNvSpPr txBox="1"/>
            <p:nvPr/>
          </p:nvSpPr>
          <p:spPr>
            <a:xfrm rot="2340633">
              <a:off x="2087971" y="5586240"/>
              <a:ext cx="640079" cy="706755"/>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比叡</a:t>
              </a:r>
              <a:endParaRPr lang="zh-HK" sz="1600" dirty="0">
                <a:effectLst/>
                <a:latin typeface="Times New Roman"/>
                <a:ea typeface="新細明體"/>
                <a:cs typeface="Times New Roman"/>
              </a:endParaRPr>
            </a:p>
          </p:txBody>
        </p:sp>
        <p:sp>
          <p:nvSpPr>
            <p:cNvPr id="13" name="TextBox 16"/>
            <p:cNvSpPr txBox="1"/>
            <p:nvPr/>
          </p:nvSpPr>
          <p:spPr>
            <a:xfrm rot="2098381">
              <a:off x="1121351" y="6586479"/>
              <a:ext cx="640079" cy="700404"/>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扶桑</a:t>
              </a:r>
              <a:endParaRPr lang="zh-HK" sz="1600" dirty="0">
                <a:effectLst/>
                <a:latin typeface="Times New Roman"/>
                <a:ea typeface="新細明體"/>
                <a:cs typeface="Times New Roman"/>
              </a:endParaRPr>
            </a:p>
          </p:txBody>
        </p:sp>
        <p:sp>
          <p:nvSpPr>
            <p:cNvPr id="14" name="TextBox 17"/>
            <p:cNvSpPr txBox="1"/>
            <p:nvPr/>
          </p:nvSpPr>
          <p:spPr>
            <a:xfrm rot="2378667">
              <a:off x="977056" y="4425404"/>
              <a:ext cx="640079" cy="90932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西京丸</a:t>
              </a:r>
              <a:endParaRPr lang="zh-HK" sz="1600" dirty="0">
                <a:effectLst/>
                <a:latin typeface="Times New Roman"/>
                <a:ea typeface="新細明體"/>
                <a:cs typeface="Times New Roman"/>
              </a:endParaRPr>
            </a:p>
          </p:txBody>
        </p:sp>
        <p:sp>
          <p:nvSpPr>
            <p:cNvPr id="15" name="TextBox 18"/>
            <p:cNvSpPr txBox="1"/>
            <p:nvPr/>
          </p:nvSpPr>
          <p:spPr>
            <a:xfrm rot="2351256">
              <a:off x="-63445" y="5495996"/>
              <a:ext cx="640079" cy="79883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赤城</a:t>
              </a:r>
              <a:endParaRPr lang="zh-HK" sz="1600" dirty="0">
                <a:effectLst/>
                <a:latin typeface="Times New Roman"/>
                <a:ea typeface="新細明體"/>
                <a:cs typeface="Times New Roman"/>
              </a:endParaRPr>
            </a:p>
          </p:txBody>
        </p:sp>
        <p:pic>
          <p:nvPicPr>
            <p:cNvPr id="26" name="Picture 30"/>
            <p:cNvPicPr>
              <a:picLocks noChangeAspect="1" noChangeArrowheads="1"/>
            </p:cNvPicPr>
            <p:nvPr/>
          </p:nvPicPr>
          <p:blipFill>
            <a:blip r:embed="rId3" cstate="print"/>
            <a:srcRect/>
            <a:stretch>
              <a:fillRect/>
            </a:stretch>
          </p:blipFill>
          <p:spPr bwMode="auto">
            <a:xfrm rot="7354316">
              <a:off x="5229864" y="682209"/>
              <a:ext cx="1438275" cy="447675"/>
            </a:xfrm>
            <a:prstGeom prst="rect">
              <a:avLst/>
            </a:prstGeom>
            <a:noFill/>
            <a:ln w="9525">
              <a:noFill/>
              <a:miter lim="800000"/>
              <a:headEnd/>
              <a:tailEnd/>
            </a:ln>
            <a:effectLst/>
          </p:spPr>
        </p:pic>
        <p:pic>
          <p:nvPicPr>
            <p:cNvPr id="27" name="Picture 11"/>
            <p:cNvPicPr>
              <a:picLocks noChangeAspect="1" noChangeArrowheads="1"/>
            </p:cNvPicPr>
            <p:nvPr/>
          </p:nvPicPr>
          <p:blipFill>
            <a:blip r:embed="rId4" cstate="print"/>
            <a:srcRect/>
            <a:stretch>
              <a:fillRect/>
            </a:stretch>
          </p:blipFill>
          <p:spPr bwMode="auto">
            <a:xfrm rot="7377342">
              <a:off x="4499813" y="1835024"/>
              <a:ext cx="1190625" cy="552450"/>
            </a:xfrm>
            <a:prstGeom prst="rect">
              <a:avLst/>
            </a:prstGeom>
            <a:noFill/>
            <a:ln w="9525">
              <a:noFill/>
              <a:miter lim="800000"/>
              <a:headEnd/>
              <a:tailEnd/>
            </a:ln>
            <a:effectLst/>
          </p:spPr>
        </p:pic>
        <p:pic>
          <p:nvPicPr>
            <p:cNvPr id="28" name="Picture 3"/>
            <p:cNvPicPr>
              <a:picLocks noChangeAspect="1" noChangeArrowheads="1"/>
            </p:cNvPicPr>
            <p:nvPr/>
          </p:nvPicPr>
          <p:blipFill>
            <a:blip r:embed="rId5" cstate="print"/>
            <a:srcRect/>
            <a:stretch>
              <a:fillRect/>
            </a:stretch>
          </p:blipFill>
          <p:spPr bwMode="auto">
            <a:xfrm rot="7417680">
              <a:off x="3504275" y="3004433"/>
              <a:ext cx="1381125" cy="514350"/>
            </a:xfrm>
            <a:prstGeom prst="rect">
              <a:avLst/>
            </a:prstGeom>
            <a:noFill/>
            <a:ln w="9525">
              <a:noFill/>
              <a:miter lim="800000"/>
              <a:headEnd/>
              <a:tailEnd/>
            </a:ln>
            <a:effectLst/>
          </p:spPr>
        </p:pic>
        <p:pic>
          <p:nvPicPr>
            <p:cNvPr id="29" name="Picture 4"/>
            <p:cNvPicPr>
              <a:picLocks noChangeAspect="1" noChangeArrowheads="1"/>
            </p:cNvPicPr>
            <p:nvPr/>
          </p:nvPicPr>
          <p:blipFill>
            <a:blip r:embed="rId6" cstate="print"/>
            <a:srcRect/>
            <a:stretch>
              <a:fillRect/>
            </a:stretch>
          </p:blipFill>
          <p:spPr bwMode="auto">
            <a:xfrm rot="7653144">
              <a:off x="2535762" y="4149324"/>
              <a:ext cx="1371601" cy="476250"/>
            </a:xfrm>
            <a:prstGeom prst="rect">
              <a:avLst/>
            </a:prstGeom>
            <a:noFill/>
            <a:ln w="9525">
              <a:noFill/>
              <a:miter lim="800000"/>
              <a:headEnd/>
              <a:tailEnd/>
            </a:ln>
            <a:effectLst/>
          </p:spPr>
        </p:pic>
        <p:pic>
          <p:nvPicPr>
            <p:cNvPr id="30" name="Picture 12"/>
            <p:cNvPicPr>
              <a:picLocks noChangeAspect="1" noChangeArrowheads="1"/>
            </p:cNvPicPr>
            <p:nvPr/>
          </p:nvPicPr>
          <p:blipFill>
            <a:blip r:embed="rId7" cstate="print"/>
            <a:srcRect/>
            <a:stretch>
              <a:fillRect/>
            </a:stretch>
          </p:blipFill>
          <p:spPr bwMode="auto">
            <a:xfrm rot="7722073">
              <a:off x="1688809" y="5345190"/>
              <a:ext cx="1190625" cy="495299"/>
            </a:xfrm>
            <a:prstGeom prst="rect">
              <a:avLst/>
            </a:prstGeom>
            <a:noFill/>
            <a:ln w="9525">
              <a:noFill/>
              <a:miter lim="800000"/>
              <a:headEnd/>
              <a:tailEnd/>
            </a:ln>
            <a:effectLst/>
          </p:spPr>
        </p:pic>
        <p:pic>
          <p:nvPicPr>
            <p:cNvPr id="31" name="Picture 9"/>
            <p:cNvPicPr>
              <a:picLocks noChangeAspect="1" noChangeArrowheads="1"/>
            </p:cNvPicPr>
            <p:nvPr/>
          </p:nvPicPr>
          <p:blipFill>
            <a:blip r:embed="rId8" cstate="print"/>
            <a:srcRect/>
            <a:stretch>
              <a:fillRect/>
            </a:stretch>
          </p:blipFill>
          <p:spPr bwMode="auto">
            <a:xfrm rot="7828543">
              <a:off x="741851" y="6247397"/>
              <a:ext cx="1209674" cy="504825"/>
            </a:xfrm>
            <a:prstGeom prst="rect">
              <a:avLst/>
            </a:prstGeom>
            <a:noFill/>
            <a:ln w="9525">
              <a:noFill/>
              <a:miter lim="800000"/>
              <a:headEnd/>
              <a:tailEnd/>
            </a:ln>
            <a:effectLst/>
          </p:spPr>
        </p:pic>
        <p:pic>
          <p:nvPicPr>
            <p:cNvPr id="32" name="Picture 13"/>
            <p:cNvPicPr>
              <a:picLocks noChangeAspect="1" noChangeArrowheads="1"/>
            </p:cNvPicPr>
            <p:nvPr/>
          </p:nvPicPr>
          <p:blipFill>
            <a:blip r:embed="rId9" cstate="print"/>
            <a:srcRect/>
            <a:stretch>
              <a:fillRect/>
            </a:stretch>
          </p:blipFill>
          <p:spPr bwMode="auto">
            <a:xfrm rot="7683376">
              <a:off x="149183" y="5899612"/>
              <a:ext cx="942976" cy="323849"/>
            </a:xfrm>
            <a:prstGeom prst="rect">
              <a:avLst/>
            </a:prstGeom>
            <a:noFill/>
            <a:ln w="9525">
              <a:noFill/>
              <a:miter lim="800000"/>
              <a:headEnd/>
              <a:tailEnd/>
            </a:ln>
            <a:effectLst/>
          </p:spPr>
        </p:pic>
        <p:pic>
          <p:nvPicPr>
            <p:cNvPr id="33" name="Picture 6"/>
            <p:cNvPicPr>
              <a:picLocks noChangeAspect="1" noChangeArrowheads="1"/>
            </p:cNvPicPr>
            <p:nvPr/>
          </p:nvPicPr>
          <p:blipFill>
            <a:blip r:embed="rId10" cstate="print"/>
            <a:srcRect/>
            <a:stretch>
              <a:fillRect/>
            </a:stretch>
          </p:blipFill>
          <p:spPr bwMode="auto">
            <a:xfrm rot="7949769">
              <a:off x="979671" y="4870706"/>
              <a:ext cx="1381125" cy="409575"/>
            </a:xfrm>
            <a:prstGeom prst="rect">
              <a:avLst/>
            </a:prstGeom>
            <a:noFill/>
            <a:ln w="9525">
              <a:noFill/>
              <a:miter lim="800000"/>
              <a:headEnd/>
              <a:tailEnd/>
            </a:ln>
            <a:effectLst/>
          </p:spPr>
        </p:pic>
      </p:grpSp>
      <p:sp>
        <p:nvSpPr>
          <p:cNvPr id="35" name="Rectangle 1"/>
          <p:cNvSpPr/>
          <p:nvPr/>
        </p:nvSpPr>
        <p:spPr>
          <a:xfrm>
            <a:off x="390273" y="692411"/>
            <a:ext cx="2113710" cy="528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spcAft>
                <a:spcPts val="0"/>
              </a:spcAft>
            </a:pPr>
            <a:r>
              <a:rPr lang="zh-CN" sz="2400" kern="1200">
                <a:solidFill>
                  <a:srgbClr val="FFFFFF"/>
                </a:solidFill>
                <a:effectLst/>
                <a:latin typeface="Times New Roman"/>
                <a:ea typeface="新細明體"/>
                <a:cs typeface="Times New Roman"/>
              </a:rPr>
              <a:t>日軍戰陣</a:t>
            </a:r>
            <a:r>
              <a:rPr lang="zh-CN" sz="1800" kern="1200">
                <a:solidFill>
                  <a:srgbClr val="FFFFFF"/>
                </a:solidFill>
                <a:effectLst/>
                <a:latin typeface="Times New Roman"/>
                <a:ea typeface="新細明體"/>
                <a:cs typeface="Times New Roman"/>
              </a:rPr>
              <a:t>：本隊</a:t>
            </a:r>
            <a:endParaRPr lang="zh-HK" sz="1200">
              <a:effectLst/>
              <a:latin typeface="Times New Roman"/>
              <a:ea typeface="新細明體"/>
              <a:cs typeface="Times New Roman"/>
            </a:endParaRPr>
          </a:p>
        </p:txBody>
      </p:sp>
      <p:sp>
        <p:nvSpPr>
          <p:cNvPr id="36" name="TextBox 38"/>
          <p:cNvSpPr txBox="1"/>
          <p:nvPr/>
        </p:nvSpPr>
        <p:spPr>
          <a:xfrm>
            <a:off x="6439647" y="3239625"/>
            <a:ext cx="2611938" cy="3551139"/>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zh-CN" sz="1600" kern="1200" dirty="0">
                <a:solidFill>
                  <a:srgbClr val="000000"/>
                </a:solidFill>
                <a:effectLst/>
                <a:ea typeface="新細明體"/>
                <a:cs typeface="Times New Roman"/>
              </a:rPr>
              <a:t>單縱陣，倚仗的是船艦兩舷的速射炮。那個年代，各國均追求大型船艦，再配以巨大火炮，如定遠、鎮遠，因此，日軍以速射炮對敵，是非常創新的戰法，在世界海戰史上也屬首次。</a:t>
            </a:r>
            <a:endParaRPr lang="zh-HK" sz="1600" dirty="0">
              <a:effectLst/>
              <a:latin typeface="Times New Roman"/>
              <a:ea typeface="新細明體"/>
              <a:cs typeface="Times New Roman"/>
            </a:endParaRPr>
          </a:p>
          <a:p>
            <a:pPr>
              <a:spcAft>
                <a:spcPts val="0"/>
              </a:spcAft>
            </a:pPr>
            <a:r>
              <a:rPr lang="zh-CN" sz="1600" kern="1200" dirty="0">
                <a:solidFill>
                  <a:srgbClr val="000000"/>
                </a:solidFill>
                <a:effectLst/>
                <a:ea typeface="新細明體"/>
                <a:cs typeface="Times New Roman"/>
              </a:rPr>
              <a:t>速射炮火力不能摧毀整艘戰艦，但足以殺傷船上官兵水手，造成恐慌，再使用重型大炮將之擊沉，這便是日軍在黃海海戰中的致勝之術。</a:t>
            </a:r>
            <a:endParaRPr lang="zh-HK" sz="1600" dirty="0">
              <a:effectLst/>
              <a:latin typeface="Times New Roman"/>
              <a:ea typeface="新細明體"/>
              <a:cs typeface="Times New Roman"/>
            </a:endParaRPr>
          </a:p>
        </p:txBody>
      </p:sp>
      <p:sp>
        <p:nvSpPr>
          <p:cNvPr id="37" name="TextBox 25"/>
          <p:cNvSpPr txBox="1"/>
          <p:nvPr/>
        </p:nvSpPr>
        <p:spPr>
          <a:xfrm>
            <a:off x="6709377" y="2195126"/>
            <a:ext cx="2342209" cy="925631"/>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zh-CN" sz="1600" kern="1200" dirty="0">
                <a:solidFill>
                  <a:srgbClr val="FFFFFF"/>
                </a:solidFill>
                <a:effectLst/>
                <a:ea typeface="新細明體"/>
                <a:cs typeface="Times New Roman"/>
              </a:rPr>
              <a:t>戰鬥群中，也有兩艘戰艦比較弱：比叡和扶桑。它們只能跟在後面。</a:t>
            </a:r>
            <a:endParaRPr lang="zh-HK" sz="1600" dirty="0">
              <a:effectLst/>
              <a:latin typeface="Times New Roman"/>
              <a:ea typeface="新細明體"/>
              <a:cs typeface="Times New Roman"/>
            </a:endParaRPr>
          </a:p>
        </p:txBody>
      </p:sp>
      <p:grpSp>
        <p:nvGrpSpPr>
          <p:cNvPr id="5" name="群組 4"/>
          <p:cNvGrpSpPr/>
          <p:nvPr/>
        </p:nvGrpSpPr>
        <p:grpSpPr>
          <a:xfrm>
            <a:off x="2980117" y="5110338"/>
            <a:ext cx="2100090" cy="711711"/>
            <a:chOff x="3260481" y="4911819"/>
            <a:chExt cx="2100090" cy="711711"/>
          </a:xfrm>
        </p:grpSpPr>
        <p:sp>
          <p:nvSpPr>
            <p:cNvPr id="38" name="Left Arrow Callout 26"/>
            <p:cNvSpPr/>
            <p:nvPr/>
          </p:nvSpPr>
          <p:spPr>
            <a:xfrm>
              <a:off x="3260481" y="4911819"/>
              <a:ext cx="2029710" cy="711711"/>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9" name="TextBox 27"/>
            <p:cNvSpPr txBox="1"/>
            <p:nvPr/>
          </p:nvSpPr>
          <p:spPr>
            <a:xfrm>
              <a:off x="4016018" y="4969501"/>
              <a:ext cx="1344553" cy="566223"/>
            </a:xfrm>
            <a:prstGeom prst="rect">
              <a:avLst/>
            </a:prstGeom>
            <a:noFill/>
          </p:spPr>
          <p:txBody>
            <a:bodyPr wrap="square" rtlCol="0">
              <a:noAutofit/>
            </a:bodyPr>
            <a:lstStyle/>
            <a:p>
              <a:pPr>
                <a:spcAft>
                  <a:spcPts val="0"/>
                </a:spcAft>
              </a:pPr>
              <a:r>
                <a:rPr lang="zh-CN" sz="1600" kern="1200" dirty="0">
                  <a:solidFill>
                    <a:srgbClr val="000000"/>
                  </a:solidFill>
                  <a:effectLst/>
                  <a:latin typeface="Calibri"/>
                  <a:ea typeface="新細明體"/>
                  <a:cs typeface="Times New Roman"/>
                </a:rPr>
                <a:t>有三根桅杆的舊形艦艇</a:t>
              </a:r>
              <a:endParaRPr lang="zh-HK" sz="1600" dirty="0">
                <a:effectLst/>
                <a:latin typeface="Times New Roman"/>
                <a:ea typeface="新細明體"/>
                <a:cs typeface="Times New Roman"/>
              </a:endParaRPr>
            </a:p>
          </p:txBody>
        </p:sp>
      </p:grpSp>
      <p:grpSp>
        <p:nvGrpSpPr>
          <p:cNvPr id="7" name="群組 6"/>
          <p:cNvGrpSpPr/>
          <p:nvPr/>
        </p:nvGrpSpPr>
        <p:grpSpPr>
          <a:xfrm>
            <a:off x="1907463" y="5947383"/>
            <a:ext cx="2780831" cy="910617"/>
            <a:chOff x="2036382" y="5862921"/>
            <a:chExt cx="2780831" cy="910617"/>
          </a:xfrm>
        </p:grpSpPr>
        <p:sp>
          <p:nvSpPr>
            <p:cNvPr id="40" name="Left Arrow Callout 28"/>
            <p:cNvSpPr/>
            <p:nvPr/>
          </p:nvSpPr>
          <p:spPr>
            <a:xfrm>
              <a:off x="2036382" y="5862921"/>
              <a:ext cx="2780831" cy="910617"/>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29"/>
            <p:cNvSpPr txBox="1"/>
            <p:nvPr/>
          </p:nvSpPr>
          <p:spPr>
            <a:xfrm>
              <a:off x="3141576" y="5888264"/>
              <a:ext cx="1624134" cy="792206"/>
            </a:xfrm>
            <a:prstGeom prst="rect">
              <a:avLst/>
            </a:prstGeom>
            <a:noFill/>
          </p:spPr>
          <p:txBody>
            <a:bodyPr wrap="square" rtlCol="0">
              <a:noAutofit/>
            </a:bodyPr>
            <a:lstStyle/>
            <a:p>
              <a:pPr>
                <a:spcAft>
                  <a:spcPts val="0"/>
                </a:spcAft>
              </a:pPr>
              <a:r>
                <a:rPr lang="zh-CN" sz="1600" kern="1200" dirty="0">
                  <a:solidFill>
                    <a:srgbClr val="000000"/>
                  </a:solidFill>
                  <a:effectLst/>
                  <a:latin typeface="Calibri"/>
                  <a:ea typeface="新細明體"/>
                  <a:cs typeface="Times New Roman"/>
                </a:rPr>
                <a:t>花了三年時間剛改裝成裝甲艦的舊型艦艇</a:t>
              </a:r>
              <a:endParaRPr lang="zh-HK" sz="1600" dirty="0">
                <a:effectLst/>
                <a:latin typeface="Times New Roman"/>
                <a:ea typeface="新細明體"/>
                <a:cs typeface="Times New Roman"/>
              </a:endParaRPr>
            </a:p>
          </p:txBody>
        </p:sp>
      </p:grpSp>
      <p:grpSp>
        <p:nvGrpSpPr>
          <p:cNvPr id="2" name="群組 1"/>
          <p:cNvGrpSpPr/>
          <p:nvPr/>
        </p:nvGrpSpPr>
        <p:grpSpPr>
          <a:xfrm>
            <a:off x="86486" y="3205079"/>
            <a:ext cx="1330654" cy="2164868"/>
            <a:chOff x="567560" y="2706297"/>
            <a:chExt cx="1330654" cy="2164868"/>
          </a:xfrm>
        </p:grpSpPr>
        <p:sp>
          <p:nvSpPr>
            <p:cNvPr id="42" name="Down Arrow Callout 21"/>
            <p:cNvSpPr/>
            <p:nvPr/>
          </p:nvSpPr>
          <p:spPr>
            <a:xfrm>
              <a:off x="567560" y="2706297"/>
              <a:ext cx="1330654" cy="2164868"/>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4" name="TextBox 24"/>
            <p:cNvSpPr txBox="1"/>
            <p:nvPr/>
          </p:nvSpPr>
          <p:spPr>
            <a:xfrm>
              <a:off x="643940" y="2757640"/>
              <a:ext cx="1254274" cy="1312265"/>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600</a:t>
              </a:r>
              <a:r>
                <a:rPr lang="zh-CN" sz="1600" kern="1200" dirty="0">
                  <a:solidFill>
                    <a:srgbClr val="000000"/>
                  </a:solidFill>
                  <a:effectLst/>
                  <a:latin typeface="Times New Roman"/>
                  <a:ea typeface="新細明體"/>
                  <a:cs typeface="Times New Roman"/>
                </a:rPr>
                <a:t>噸左右，不能戰鬥，只為偵查淺灘而跟來的小炮艇。</a:t>
              </a:r>
              <a:endParaRPr lang="zh-HK" sz="1600" dirty="0">
                <a:effectLst/>
                <a:latin typeface="Times New Roman"/>
                <a:ea typeface="新細明體"/>
                <a:cs typeface="Times New Roman"/>
              </a:endParaRPr>
            </a:p>
          </p:txBody>
        </p:sp>
      </p:grpSp>
      <p:grpSp>
        <p:nvGrpSpPr>
          <p:cNvPr id="3" name="群組 2"/>
          <p:cNvGrpSpPr/>
          <p:nvPr/>
        </p:nvGrpSpPr>
        <p:grpSpPr>
          <a:xfrm>
            <a:off x="1584606" y="1974496"/>
            <a:ext cx="1611830" cy="2495972"/>
            <a:chOff x="2091882" y="1750601"/>
            <a:chExt cx="1611830" cy="2495972"/>
          </a:xfrm>
        </p:grpSpPr>
        <p:sp>
          <p:nvSpPr>
            <p:cNvPr id="65" name="Down Arrow Callout 22"/>
            <p:cNvSpPr/>
            <p:nvPr/>
          </p:nvSpPr>
          <p:spPr>
            <a:xfrm>
              <a:off x="2091882" y="1750601"/>
              <a:ext cx="1611830" cy="2495972"/>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6" name="TextBox 23"/>
            <p:cNvSpPr txBox="1"/>
            <p:nvPr/>
          </p:nvSpPr>
          <p:spPr>
            <a:xfrm>
              <a:off x="2225693" y="1803538"/>
              <a:ext cx="1359527" cy="1626131"/>
            </a:xfrm>
            <a:prstGeom prst="rect">
              <a:avLst/>
            </a:prstGeom>
            <a:noFill/>
          </p:spPr>
          <p:txBody>
            <a:bodyPr wrap="square" rtlCol="0">
              <a:noAutofit/>
            </a:bodyPr>
            <a:lstStyle/>
            <a:p>
              <a:pPr algn="just">
                <a:spcAft>
                  <a:spcPts val="0"/>
                </a:spcAft>
              </a:pPr>
              <a:r>
                <a:rPr lang="zh-CN" sz="1600" kern="1200" dirty="0">
                  <a:solidFill>
                    <a:srgbClr val="000000"/>
                  </a:solidFill>
                  <a:effectLst/>
                  <a:latin typeface="Calibri"/>
                  <a:ea typeface="新細明體"/>
                  <a:cs typeface="Times New Roman"/>
                </a:rPr>
                <a:t>商船改裝的所謂輔助巡洋艦。當日任務是載著軍令部長樺山資紀觀戰。</a:t>
              </a:r>
              <a:endParaRPr lang="zh-HK" sz="1600" dirty="0">
                <a:effectLst/>
                <a:latin typeface="Times New Roman"/>
                <a:ea typeface="新細明體"/>
                <a:cs typeface="Times New Roman"/>
              </a:endParaRPr>
            </a:p>
          </p:txBody>
        </p:sp>
      </p:grpSp>
      <p:sp>
        <p:nvSpPr>
          <p:cNvPr id="67" name="TextBox 20"/>
          <p:cNvSpPr txBox="1"/>
          <p:nvPr/>
        </p:nvSpPr>
        <p:spPr>
          <a:xfrm>
            <a:off x="2682422" y="589454"/>
            <a:ext cx="3385610" cy="939539"/>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zh-CN" sz="1600" kern="1200" dirty="0">
                <a:solidFill>
                  <a:srgbClr val="FFFFFF"/>
                </a:solidFill>
                <a:effectLst/>
                <a:ea typeface="新細明體"/>
                <a:cs typeface="Times New Roman"/>
              </a:rPr>
              <a:t>值得注意，在本隊中有兩艘較弱的戰艦：西京丸和赤城。基本上不能戰鬥，因此安排在較安全的位置。</a:t>
            </a:r>
            <a:endParaRPr lang="zh-HK" sz="1600" dirty="0">
              <a:effectLst/>
              <a:latin typeface="Times New Roman"/>
              <a:ea typeface="新細明體"/>
              <a:cs typeface="Times New Roman"/>
            </a:endParaRPr>
          </a:p>
        </p:txBody>
      </p:sp>
    </p:spTree>
    <p:extLst>
      <p:ext uri="{BB962C8B-B14F-4D97-AF65-F5344CB8AC3E}">
        <p14:creationId xmlns:p14="http://schemas.microsoft.com/office/powerpoint/2010/main" val="4257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inVertic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443100" y="1291867"/>
            <a:ext cx="2014724" cy="365366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cs typeface="Times New Roman"/>
              </a:rPr>
              <a:t>1894</a:t>
            </a:r>
            <a:r>
              <a:rPr kumimoji="0" lang="zh-HK" altLang="en-US" sz="1400" b="0" i="0" u="none" strike="noStrike" kern="1200" cap="none" spc="0" normalizeH="0" baseline="0" noProof="0" dirty="0">
                <a:ln>
                  <a:noFill/>
                </a:ln>
                <a:solidFill>
                  <a:srgbClr val="000000"/>
                </a:solidFill>
                <a:effectLst/>
                <a:uLnTx/>
                <a:uFillTx/>
                <a:latin typeface="Times New Roman"/>
                <a:ea typeface="新細明體"/>
                <a:cs typeface="Times New Roman"/>
              </a:rPr>
              <a:t>年的黃海海戰，是中日甲午戰爭的關鍵戰役。甲午戰敗，對清朝政局影響極大，包括康有為的公車上書，光緒皇帝的戊戌維新，以及從此引伸出來的戊戌政變和慈禧太后重掌政權等等。黃海之役中，清朝北洋水師慘敗於日本海軍，從此失去了黃海的制海權。究竟是北洋水師質素，戰艦裝備，還是戰陣出了問題？</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9" name="TextBox 82"/>
          <p:cNvSpPr txBox="1"/>
          <p:nvPr/>
        </p:nvSpPr>
        <p:spPr>
          <a:xfrm>
            <a:off x="443100" y="6028443"/>
            <a:ext cx="2243970" cy="710884"/>
          </a:xfrm>
          <a:prstGeom prst="rect">
            <a:avLst/>
          </a:prstGeom>
          <a:noFill/>
        </p:spPr>
        <p:txBody>
          <a:bodyPr wrap="square" rtlCol="0">
            <a:noAutofit/>
          </a:bodyPr>
          <a:lstStyle/>
          <a:p>
            <a:pPr>
              <a:spcAft>
                <a:spcPts val="0"/>
              </a:spcAft>
            </a:pPr>
            <a:r>
              <a:rPr lang="zh-CN" sz="1200" kern="1200" dirty="0">
                <a:solidFill>
                  <a:srgbClr val="000000"/>
                </a:solidFill>
                <a:effectLst/>
                <a:latin typeface="Times New Roman"/>
                <a:ea typeface="新細明體"/>
                <a:cs typeface="Times New Roman"/>
              </a:rPr>
              <a:t>註：仿繪自</a:t>
            </a:r>
            <a:r>
              <a:rPr lang="zh-HK" sz="1200" kern="1200" dirty="0">
                <a:solidFill>
                  <a:srgbClr val="000000"/>
                </a:solidFill>
                <a:effectLst/>
                <a:latin typeface="Times New Roman"/>
                <a:ea typeface="新細明體"/>
                <a:cs typeface="Times New Roman"/>
              </a:rPr>
              <a:t>《</a:t>
            </a:r>
            <a:r>
              <a:rPr lang="zh-CN" sz="1200" kern="1200" dirty="0">
                <a:solidFill>
                  <a:srgbClr val="000000"/>
                </a:solidFill>
                <a:effectLst/>
                <a:latin typeface="Times New Roman"/>
                <a:ea typeface="新細明體"/>
                <a:cs typeface="Times New Roman"/>
              </a:rPr>
              <a:t>歷史人</a:t>
            </a:r>
            <a:r>
              <a:rPr lang="zh-HK" sz="1200" kern="1200" dirty="0">
                <a:solidFill>
                  <a:srgbClr val="000000"/>
                </a:solidFill>
                <a:effectLst/>
                <a:latin typeface="Times New Roman"/>
                <a:ea typeface="新細明體"/>
                <a:cs typeface="Times New Roman"/>
              </a:rPr>
              <a:t>》</a:t>
            </a:r>
            <a:r>
              <a:rPr lang="zh-CN" sz="1200" kern="1200" dirty="0">
                <a:solidFill>
                  <a:srgbClr val="000000"/>
                </a:solidFill>
                <a:effectLst/>
                <a:latin typeface="Times New Roman"/>
                <a:ea typeface="新細明體"/>
                <a:cs typeface="Times New Roman"/>
              </a:rPr>
              <a:t>第</a:t>
            </a:r>
            <a:r>
              <a:rPr lang="en-US" sz="1200" kern="1200" dirty="0">
                <a:solidFill>
                  <a:srgbClr val="000000"/>
                </a:solidFill>
                <a:effectLst/>
                <a:latin typeface="Times New Roman"/>
                <a:ea typeface="新細明體"/>
                <a:cs typeface="Times New Roman"/>
              </a:rPr>
              <a:t>16</a:t>
            </a:r>
            <a:r>
              <a:rPr lang="zh-CN" sz="1200" kern="1200" dirty="0">
                <a:solidFill>
                  <a:srgbClr val="000000"/>
                </a:solidFill>
                <a:effectLst/>
                <a:latin typeface="Times New Roman"/>
                <a:ea typeface="新細明體"/>
                <a:cs typeface="Times New Roman"/>
              </a:rPr>
              <a:t>期（</a:t>
            </a:r>
            <a:r>
              <a:rPr lang="en-US" sz="1200" kern="1200" dirty="0">
                <a:solidFill>
                  <a:srgbClr val="000000"/>
                </a:solidFill>
                <a:effectLst/>
                <a:latin typeface="Times New Roman"/>
                <a:ea typeface="新細明體"/>
                <a:cs typeface="Times New Roman"/>
              </a:rPr>
              <a:t>2012.1</a:t>
            </a:r>
            <a:r>
              <a:rPr lang="zh-CN" sz="1200" kern="1200" dirty="0">
                <a:solidFill>
                  <a:srgbClr val="000000"/>
                </a:solidFill>
                <a:effectLst/>
                <a:latin typeface="Times New Roman"/>
                <a:ea typeface="新細明體"/>
                <a:cs typeface="Times New Roman"/>
              </a:rPr>
              <a:t>）頁</a:t>
            </a:r>
            <a:r>
              <a:rPr lang="en-US" sz="1200" kern="1200" dirty="0">
                <a:solidFill>
                  <a:srgbClr val="000000"/>
                </a:solidFill>
                <a:effectLst/>
                <a:latin typeface="Times New Roman"/>
                <a:ea typeface="新細明體"/>
                <a:cs typeface="Times New Roman"/>
              </a:rPr>
              <a:t>25</a:t>
            </a:r>
            <a:r>
              <a:rPr lang="zh-CN" sz="1200" kern="1200" dirty="0">
                <a:solidFill>
                  <a:srgbClr val="000000"/>
                </a:solidFill>
                <a:effectLst/>
                <a:latin typeface="Times New Roman"/>
                <a:ea typeface="新細明體"/>
                <a:cs typeface="Times New Roman"/>
              </a:rPr>
              <a:t>之「黃海海戰</a:t>
            </a:r>
            <a:r>
              <a:rPr lang="ja-JP" sz="1200" kern="1200" dirty="0">
                <a:solidFill>
                  <a:srgbClr val="000000"/>
                </a:solidFill>
                <a:effectLst/>
                <a:latin typeface="Times New Roman"/>
                <a:ea typeface="新細明體"/>
                <a:cs typeface="Times New Roman"/>
              </a:rPr>
              <a:t>までの</a:t>
            </a:r>
            <a:r>
              <a:rPr lang="zh-CN" sz="1200" kern="1200" dirty="0">
                <a:solidFill>
                  <a:srgbClr val="000000"/>
                </a:solidFill>
                <a:effectLst/>
                <a:latin typeface="Times New Roman"/>
                <a:ea typeface="新細明體"/>
                <a:cs typeface="Times New Roman"/>
              </a:rPr>
              <a:t>両艦隊</a:t>
            </a:r>
            <a:r>
              <a:rPr lang="ja-JP" sz="1200" kern="1200" dirty="0">
                <a:solidFill>
                  <a:srgbClr val="000000"/>
                </a:solidFill>
                <a:effectLst/>
                <a:latin typeface="Times New Roman"/>
                <a:ea typeface="新細明體"/>
                <a:cs typeface="Times New Roman"/>
              </a:rPr>
              <a:t>の</a:t>
            </a:r>
            <a:r>
              <a:rPr lang="zh-CN" sz="1200" kern="1200" dirty="0">
                <a:solidFill>
                  <a:srgbClr val="000000"/>
                </a:solidFill>
                <a:effectLst/>
                <a:latin typeface="Times New Roman"/>
                <a:ea typeface="新細明體"/>
                <a:cs typeface="Times New Roman"/>
              </a:rPr>
              <a:t>行動」圖</a:t>
            </a:r>
            <a:endParaRPr lang="zh-HK" sz="1200" dirty="0">
              <a:effectLst/>
              <a:latin typeface="Times New Roman"/>
              <a:ea typeface="新細明體"/>
              <a:cs typeface="Times New Roman"/>
            </a:endParaRPr>
          </a:p>
        </p:txBody>
      </p:sp>
      <p:pic>
        <p:nvPicPr>
          <p:cNvPr id="11" name="Picture 3"/>
          <p:cNvPicPr>
            <a:picLocks noChangeAspect="1" noChangeArrowheads="1"/>
          </p:cNvPicPr>
          <p:nvPr/>
        </p:nvPicPr>
        <p:blipFill>
          <a:blip r:embed="rId3" cstate="print"/>
          <a:srcRect/>
          <a:stretch>
            <a:fillRect/>
          </a:stretch>
        </p:blipFill>
        <p:spPr bwMode="auto">
          <a:xfrm>
            <a:off x="2814210" y="696900"/>
            <a:ext cx="6107114" cy="5929588"/>
          </a:xfrm>
          <a:prstGeom prst="rect">
            <a:avLst/>
          </a:prstGeom>
          <a:solidFill>
            <a:srgbClr val="C00000"/>
          </a:solidFill>
          <a:ln w="38100">
            <a:solidFill>
              <a:schemeClr val="accent4"/>
            </a:solidFill>
            <a:miter lim="800000"/>
            <a:headEnd/>
            <a:tailEnd/>
          </a:ln>
          <a:effectLst>
            <a:outerShdw blurRad="50800" dist="38100" dir="2700000" algn="tl" rotWithShape="0">
              <a:prstClr val="black">
                <a:alpha val="40000"/>
              </a:prstClr>
            </a:outerShdw>
          </a:effectLst>
        </p:spPr>
      </p:pic>
      <p:sp>
        <p:nvSpPr>
          <p:cNvPr id="13" name="TextBox 5"/>
          <p:cNvSpPr txBox="1"/>
          <p:nvPr/>
        </p:nvSpPr>
        <p:spPr>
          <a:xfrm>
            <a:off x="2814210" y="696900"/>
            <a:ext cx="1256494" cy="401276"/>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p>
            <a:pPr>
              <a:spcAft>
                <a:spcPts val="0"/>
              </a:spcAft>
            </a:pPr>
            <a:r>
              <a:rPr lang="zh-CN" sz="1400" kern="1200">
                <a:solidFill>
                  <a:srgbClr val="FFFFFF"/>
                </a:solidFill>
                <a:effectLst/>
                <a:latin typeface="Times New Roman"/>
                <a:ea typeface="新細明體"/>
                <a:cs typeface="Times New Roman"/>
              </a:rPr>
              <a:t>黃海海戰圖</a:t>
            </a:r>
            <a:endParaRPr lang="zh-HK" sz="1200">
              <a:effectLst/>
              <a:latin typeface="Times New Roman"/>
              <a:ea typeface="新細明體"/>
              <a:cs typeface="Times New Roman"/>
            </a:endParaRPr>
          </a:p>
        </p:txBody>
      </p:sp>
      <p:sp>
        <p:nvSpPr>
          <p:cNvPr id="14" name="Oval 7"/>
          <p:cNvSpPr/>
          <p:nvPr/>
        </p:nvSpPr>
        <p:spPr>
          <a:xfrm>
            <a:off x="7984606" y="3712079"/>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5" name="Oval 8"/>
          <p:cNvSpPr/>
          <p:nvPr/>
        </p:nvSpPr>
        <p:spPr>
          <a:xfrm>
            <a:off x="5547546" y="2439003"/>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6" name="Oval 9"/>
          <p:cNvSpPr/>
          <p:nvPr/>
        </p:nvSpPr>
        <p:spPr>
          <a:xfrm>
            <a:off x="4329016" y="572219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7" name="TextBox 10"/>
          <p:cNvSpPr txBox="1"/>
          <p:nvPr/>
        </p:nvSpPr>
        <p:spPr>
          <a:xfrm>
            <a:off x="7856340" y="3843857"/>
            <a:ext cx="601752" cy="510514"/>
          </a:xfrm>
          <a:prstGeom prst="rect">
            <a:avLst/>
          </a:prstGeom>
          <a:noFill/>
        </p:spPr>
        <p:txBody>
          <a:bodyPr wrap="square" rtlCol="0">
            <a:noAutofit/>
          </a:bodyPr>
          <a:lstStyle/>
          <a:p>
            <a:pPr>
              <a:spcAft>
                <a:spcPts val="0"/>
              </a:spcAft>
            </a:pPr>
            <a:r>
              <a:rPr lang="zh-CN" sz="1300" kern="1200">
                <a:solidFill>
                  <a:srgbClr val="000000"/>
                </a:solidFill>
                <a:effectLst/>
                <a:latin typeface="Times New Roman"/>
                <a:ea typeface="新細明體"/>
                <a:cs typeface="Times New Roman"/>
              </a:rPr>
              <a:t>平壤</a:t>
            </a:r>
            <a:endParaRPr lang="zh-HK" sz="1200">
              <a:effectLst/>
              <a:latin typeface="Times New Roman"/>
              <a:ea typeface="新細明體"/>
              <a:cs typeface="Times New Roman"/>
            </a:endParaRPr>
          </a:p>
        </p:txBody>
      </p:sp>
      <p:sp>
        <p:nvSpPr>
          <p:cNvPr id="18" name="TextBox 11"/>
          <p:cNvSpPr txBox="1"/>
          <p:nvPr/>
        </p:nvSpPr>
        <p:spPr>
          <a:xfrm>
            <a:off x="4871588" y="2243712"/>
            <a:ext cx="760107" cy="510514"/>
          </a:xfrm>
          <a:prstGeom prst="rect">
            <a:avLst/>
          </a:prstGeom>
          <a:noFill/>
        </p:spPr>
        <p:txBody>
          <a:bodyPr wrap="square" rtlCol="0">
            <a:noAutofit/>
          </a:bodyPr>
          <a:lstStyle/>
          <a:p>
            <a:pPr>
              <a:spcAft>
                <a:spcPts val="0"/>
              </a:spcAft>
            </a:pPr>
            <a:r>
              <a:rPr lang="zh-CN" sz="1300" kern="1200">
                <a:solidFill>
                  <a:srgbClr val="000000"/>
                </a:solidFill>
                <a:effectLst/>
                <a:latin typeface="Times New Roman"/>
                <a:ea typeface="新細明體"/>
                <a:cs typeface="Times New Roman"/>
              </a:rPr>
              <a:t>大孤山</a:t>
            </a:r>
            <a:endParaRPr lang="zh-HK" sz="1200">
              <a:effectLst/>
              <a:latin typeface="Times New Roman"/>
              <a:ea typeface="新細明體"/>
              <a:cs typeface="Times New Roman"/>
            </a:endParaRPr>
          </a:p>
        </p:txBody>
      </p:sp>
      <p:sp>
        <p:nvSpPr>
          <p:cNvPr id="19" name="Oval 12"/>
          <p:cNvSpPr/>
          <p:nvPr/>
        </p:nvSpPr>
        <p:spPr>
          <a:xfrm>
            <a:off x="7215008" y="471713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0" name="TextBox 13"/>
          <p:cNvSpPr txBox="1"/>
          <p:nvPr/>
        </p:nvSpPr>
        <p:spPr>
          <a:xfrm>
            <a:off x="7462364" y="4643929"/>
            <a:ext cx="581391" cy="510514"/>
          </a:xfrm>
          <a:prstGeom prst="rect">
            <a:avLst/>
          </a:prstGeom>
          <a:noFill/>
        </p:spPr>
        <p:txBody>
          <a:bodyPr wrap="square" rtlCol="0">
            <a:noAutofit/>
          </a:bodyPr>
          <a:lstStyle/>
          <a:p>
            <a:pPr>
              <a:spcAft>
                <a:spcPts val="0"/>
              </a:spcAft>
            </a:pPr>
            <a:r>
              <a:rPr lang="zh-CN" sz="1300" kern="1200">
                <a:solidFill>
                  <a:srgbClr val="000000"/>
                </a:solidFill>
                <a:effectLst/>
                <a:latin typeface="Times New Roman"/>
                <a:ea typeface="新細明體"/>
                <a:cs typeface="Times New Roman"/>
              </a:rPr>
              <a:t>長淵</a:t>
            </a:r>
            <a:endParaRPr lang="zh-HK" sz="1200">
              <a:effectLst/>
              <a:latin typeface="Times New Roman"/>
              <a:ea typeface="新細明體"/>
              <a:cs typeface="Times New Roman"/>
            </a:endParaRPr>
          </a:p>
        </p:txBody>
      </p:sp>
      <p:sp>
        <p:nvSpPr>
          <p:cNvPr id="21" name="TextBox 14"/>
          <p:cNvSpPr txBox="1"/>
          <p:nvPr/>
        </p:nvSpPr>
        <p:spPr>
          <a:xfrm>
            <a:off x="3119006" y="5154443"/>
            <a:ext cx="845145" cy="510514"/>
          </a:xfrm>
          <a:prstGeom prst="rect">
            <a:avLst/>
          </a:prstGeom>
          <a:noFill/>
        </p:spPr>
        <p:txBody>
          <a:bodyPr wrap="square" rtlCol="0">
            <a:noAutofit/>
          </a:bodyPr>
          <a:lstStyle/>
          <a:p>
            <a:pPr>
              <a:spcAft>
                <a:spcPts val="0"/>
              </a:spcAft>
            </a:pPr>
            <a:r>
              <a:rPr lang="zh-CN" sz="1300" kern="1200">
                <a:solidFill>
                  <a:srgbClr val="000000"/>
                </a:solidFill>
                <a:effectLst/>
                <a:latin typeface="Times New Roman"/>
                <a:ea typeface="新細明體"/>
                <a:cs typeface="Times New Roman"/>
              </a:rPr>
              <a:t>劉公島</a:t>
            </a:r>
            <a:endParaRPr lang="zh-HK" sz="1200">
              <a:effectLst/>
              <a:latin typeface="Times New Roman"/>
              <a:ea typeface="新細明體"/>
              <a:cs typeface="Times New Roman"/>
            </a:endParaRPr>
          </a:p>
        </p:txBody>
      </p:sp>
      <p:sp>
        <p:nvSpPr>
          <p:cNvPr id="22" name="TextBox 16"/>
          <p:cNvSpPr txBox="1"/>
          <p:nvPr/>
        </p:nvSpPr>
        <p:spPr>
          <a:xfrm rot="3247111">
            <a:off x="6893987" y="1690683"/>
            <a:ext cx="595599" cy="782164"/>
          </a:xfrm>
          <a:prstGeom prst="rect">
            <a:avLst/>
          </a:prstGeom>
          <a:noFill/>
        </p:spPr>
        <p:txBody>
          <a:bodyPr vert="eaVert" wrap="square" rtlCol="0">
            <a:noAutofit/>
          </a:bodyPr>
          <a:lstStyle/>
          <a:p>
            <a:pPr>
              <a:spcAft>
                <a:spcPts val="0"/>
              </a:spcAft>
            </a:pPr>
            <a:r>
              <a:rPr lang="zh-CN" sz="1500" kern="1200">
                <a:solidFill>
                  <a:srgbClr val="000000"/>
                </a:solidFill>
                <a:effectLst/>
                <a:latin typeface="Calibri"/>
                <a:ea typeface="新細明體"/>
                <a:cs typeface="Times New Roman"/>
              </a:rPr>
              <a:t>鴨綠江</a:t>
            </a:r>
            <a:endParaRPr lang="zh-HK" sz="1200">
              <a:effectLst/>
              <a:latin typeface="Times New Roman"/>
              <a:ea typeface="新細明體"/>
              <a:cs typeface="Times New Roman"/>
            </a:endParaRPr>
          </a:p>
        </p:txBody>
      </p:sp>
      <p:grpSp>
        <p:nvGrpSpPr>
          <p:cNvPr id="5" name="群組 4"/>
          <p:cNvGrpSpPr/>
          <p:nvPr/>
        </p:nvGrpSpPr>
        <p:grpSpPr>
          <a:xfrm>
            <a:off x="5880373" y="4445521"/>
            <a:ext cx="1089425" cy="381061"/>
            <a:chOff x="5880373" y="4445521"/>
            <a:chExt cx="1089425" cy="381061"/>
          </a:xfrm>
        </p:grpSpPr>
        <p:sp>
          <p:nvSpPr>
            <p:cNvPr id="28" name="Flowchart: Delay 48"/>
            <p:cNvSpPr/>
            <p:nvPr/>
          </p:nvSpPr>
          <p:spPr>
            <a:xfrm rot="11926322">
              <a:off x="6259034" y="460095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9" name="Flowchart: Delay 49"/>
            <p:cNvSpPr/>
            <p:nvPr/>
          </p:nvSpPr>
          <p:spPr>
            <a:xfrm rot="11732674">
              <a:off x="6649132" y="469257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0" name="Flowchart: Delay 50"/>
            <p:cNvSpPr/>
            <p:nvPr/>
          </p:nvSpPr>
          <p:spPr>
            <a:xfrm rot="12269132">
              <a:off x="5880373" y="4445521"/>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39" name="Freeform 75"/>
          <p:cNvSpPr/>
          <p:nvPr/>
        </p:nvSpPr>
        <p:spPr>
          <a:xfrm>
            <a:off x="4418332" y="3601475"/>
            <a:ext cx="1122886" cy="567237"/>
          </a:xfrm>
          <a:custGeom>
            <a:avLst/>
            <a:gdLst>
              <a:gd name="connsiteX0" fmla="*/ 1260764 w 1260764"/>
              <a:gd name="connsiteY0" fmla="*/ 0 h 609600"/>
              <a:gd name="connsiteX1" fmla="*/ 1233054 w 1260764"/>
              <a:gd name="connsiteY1" fmla="*/ 83127 h 609600"/>
              <a:gd name="connsiteX2" fmla="*/ 1219200 w 1260764"/>
              <a:gd name="connsiteY2" fmla="*/ 124691 h 609600"/>
              <a:gd name="connsiteX3" fmla="*/ 1219200 w 1260764"/>
              <a:gd name="connsiteY3" fmla="*/ 457200 h 609600"/>
              <a:gd name="connsiteX4" fmla="*/ 1136073 w 1260764"/>
              <a:gd name="connsiteY4" fmla="*/ 484909 h 609600"/>
              <a:gd name="connsiteX5" fmla="*/ 942109 w 1260764"/>
              <a:gd name="connsiteY5" fmla="*/ 540327 h 609600"/>
              <a:gd name="connsiteX6" fmla="*/ 900545 w 1260764"/>
              <a:gd name="connsiteY6" fmla="*/ 568036 h 609600"/>
              <a:gd name="connsiteX7" fmla="*/ 762000 w 1260764"/>
              <a:gd name="connsiteY7" fmla="*/ 609600 h 609600"/>
              <a:gd name="connsiteX8" fmla="*/ 471054 w 1260764"/>
              <a:gd name="connsiteY8" fmla="*/ 595745 h 609600"/>
              <a:gd name="connsiteX9" fmla="*/ 401782 w 1260764"/>
              <a:gd name="connsiteY9" fmla="*/ 581891 h 609600"/>
              <a:gd name="connsiteX10" fmla="*/ 318654 w 1260764"/>
              <a:gd name="connsiteY10" fmla="*/ 554182 h 609600"/>
              <a:gd name="connsiteX11" fmla="*/ 83127 w 1260764"/>
              <a:gd name="connsiteY11" fmla="*/ 568036 h 609600"/>
              <a:gd name="connsiteX12" fmla="*/ 0 w 1260764"/>
              <a:gd name="connsiteY12" fmla="*/ 59574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764" h="609600">
                <a:moveTo>
                  <a:pt x="1260764" y="0"/>
                </a:moveTo>
                <a:lnTo>
                  <a:pt x="1233054" y="83127"/>
                </a:lnTo>
                <a:lnTo>
                  <a:pt x="1219200" y="124691"/>
                </a:lnTo>
                <a:cubicBezTo>
                  <a:pt x="1222942" y="173340"/>
                  <a:pt x="1250386" y="399283"/>
                  <a:pt x="1219200" y="457200"/>
                </a:cubicBezTo>
                <a:cubicBezTo>
                  <a:pt x="1205353" y="482917"/>
                  <a:pt x="1136073" y="484909"/>
                  <a:pt x="1136073" y="484909"/>
                </a:cubicBezTo>
                <a:cubicBezTo>
                  <a:pt x="1023285" y="569499"/>
                  <a:pt x="1144310" y="493666"/>
                  <a:pt x="942109" y="540327"/>
                </a:cubicBezTo>
                <a:cubicBezTo>
                  <a:pt x="925884" y="544071"/>
                  <a:pt x="915761" y="561273"/>
                  <a:pt x="900545" y="568036"/>
                </a:cubicBezTo>
                <a:cubicBezTo>
                  <a:pt x="857180" y="587309"/>
                  <a:pt x="808056" y="598086"/>
                  <a:pt x="762000" y="609600"/>
                </a:cubicBezTo>
                <a:cubicBezTo>
                  <a:pt x="665018" y="604982"/>
                  <a:pt x="567860" y="603192"/>
                  <a:pt x="471054" y="595745"/>
                </a:cubicBezTo>
                <a:cubicBezTo>
                  <a:pt x="447575" y="593939"/>
                  <a:pt x="424500" y="588087"/>
                  <a:pt x="401782" y="581891"/>
                </a:cubicBezTo>
                <a:cubicBezTo>
                  <a:pt x="373603" y="574206"/>
                  <a:pt x="318654" y="554182"/>
                  <a:pt x="318654" y="554182"/>
                </a:cubicBezTo>
                <a:cubicBezTo>
                  <a:pt x="240145" y="558800"/>
                  <a:pt x="161111" y="557864"/>
                  <a:pt x="83127" y="568036"/>
                </a:cubicBezTo>
                <a:cubicBezTo>
                  <a:pt x="54164" y="571814"/>
                  <a:pt x="0" y="595745"/>
                  <a:pt x="0" y="595745"/>
                </a:cubicBezTo>
              </a:path>
            </a:pathLst>
          </a:cu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3" name="群組 2"/>
          <p:cNvGrpSpPr/>
          <p:nvPr/>
        </p:nvGrpSpPr>
        <p:grpSpPr>
          <a:xfrm>
            <a:off x="6772098" y="5996967"/>
            <a:ext cx="1218478" cy="596284"/>
            <a:chOff x="6772098" y="5996967"/>
            <a:chExt cx="1218478" cy="596284"/>
          </a:xfrm>
        </p:grpSpPr>
        <p:grpSp>
          <p:nvGrpSpPr>
            <p:cNvPr id="2" name="群組 1"/>
            <p:cNvGrpSpPr/>
            <p:nvPr/>
          </p:nvGrpSpPr>
          <p:grpSpPr>
            <a:xfrm>
              <a:off x="6772098" y="6209049"/>
              <a:ext cx="1084241" cy="384202"/>
              <a:chOff x="6772098" y="6209049"/>
              <a:chExt cx="1084241" cy="384202"/>
            </a:xfrm>
          </p:grpSpPr>
          <p:sp>
            <p:nvSpPr>
              <p:cNvPr id="25" name="Flowchart: Delay 19"/>
              <p:cNvSpPr/>
              <p:nvPr/>
            </p:nvSpPr>
            <p:spPr>
              <a:xfrm rot="12814941">
                <a:off x="6772098" y="6209049"/>
                <a:ext cx="320665"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6" name="Flowchart: Delay 20"/>
              <p:cNvSpPr/>
              <p:nvPr/>
            </p:nvSpPr>
            <p:spPr>
              <a:xfrm rot="11638900">
                <a:off x="7161621" y="636372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7" name="Flowchart: Delay 21"/>
              <p:cNvSpPr/>
              <p:nvPr/>
            </p:nvSpPr>
            <p:spPr>
              <a:xfrm rot="11048481">
                <a:off x="7535673" y="645924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40" name="TextBox 76"/>
            <p:cNvSpPr txBox="1"/>
            <p:nvPr/>
          </p:nvSpPr>
          <p:spPr>
            <a:xfrm rot="1022243">
              <a:off x="6952054" y="5996967"/>
              <a:ext cx="1038522" cy="518556"/>
            </a:xfrm>
            <a:prstGeom prst="rect">
              <a:avLst/>
            </a:prstGeom>
            <a:noFill/>
          </p:spPr>
          <p:txBody>
            <a:bodyPr wrap="square" rtlCol="0">
              <a:noAutofit/>
            </a:bodyPr>
            <a:lstStyle/>
            <a:p>
              <a:pPr>
                <a:spcAft>
                  <a:spcPts val="0"/>
                </a:spcAft>
              </a:pPr>
              <a:r>
                <a:rPr lang="zh-CN" sz="1300" b="1" kern="1200" dirty="0">
                  <a:solidFill>
                    <a:srgbClr val="000000"/>
                  </a:solidFill>
                  <a:effectLst/>
                  <a:latin typeface="Times New Roman"/>
                  <a:ea typeface="新細明體"/>
                  <a:cs typeface="Times New Roman"/>
                </a:rPr>
                <a:t>日本艦隊</a:t>
              </a:r>
              <a:endParaRPr lang="zh-HK" sz="1200" dirty="0">
                <a:effectLst/>
                <a:latin typeface="Times New Roman"/>
                <a:ea typeface="新細明體"/>
                <a:cs typeface="Times New Roman"/>
              </a:endParaRPr>
            </a:p>
          </p:txBody>
        </p:sp>
      </p:grpSp>
      <p:grpSp>
        <p:nvGrpSpPr>
          <p:cNvPr id="6" name="群組 5"/>
          <p:cNvGrpSpPr/>
          <p:nvPr/>
        </p:nvGrpSpPr>
        <p:grpSpPr>
          <a:xfrm>
            <a:off x="5744828" y="2658380"/>
            <a:ext cx="1232122" cy="763553"/>
            <a:chOff x="5744828" y="2658380"/>
            <a:chExt cx="1232122" cy="763553"/>
          </a:xfrm>
        </p:grpSpPr>
        <p:sp>
          <p:nvSpPr>
            <p:cNvPr id="24" name="Flowchart: Delay 18"/>
            <p:cNvSpPr/>
            <p:nvPr/>
          </p:nvSpPr>
          <p:spPr>
            <a:xfrm rot="8477240">
              <a:off x="5744828" y="3132083"/>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1" name="Flowchart: Delay 51"/>
            <p:cNvSpPr/>
            <p:nvPr/>
          </p:nvSpPr>
          <p:spPr>
            <a:xfrm rot="7949387">
              <a:off x="5984559" y="2878670"/>
              <a:ext cx="335020" cy="128266"/>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2" name="Flowchart: Delay 52"/>
            <p:cNvSpPr/>
            <p:nvPr/>
          </p:nvSpPr>
          <p:spPr>
            <a:xfrm rot="8650482">
              <a:off x="6260214" y="2658380"/>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77"/>
            <p:cNvSpPr txBox="1"/>
            <p:nvPr/>
          </p:nvSpPr>
          <p:spPr>
            <a:xfrm rot="19026278">
              <a:off x="5978652" y="2911419"/>
              <a:ext cx="998298" cy="510514"/>
            </a:xfrm>
            <a:prstGeom prst="rect">
              <a:avLst/>
            </a:prstGeom>
            <a:noFill/>
          </p:spPr>
          <p:txBody>
            <a:bodyPr wrap="square" rtlCol="0">
              <a:noAutofit/>
            </a:bodyPr>
            <a:lstStyle/>
            <a:p>
              <a:pPr>
                <a:spcAft>
                  <a:spcPts val="0"/>
                </a:spcAft>
              </a:pPr>
              <a:r>
                <a:rPr lang="zh-CN" sz="1300" b="1" kern="1200" dirty="0">
                  <a:solidFill>
                    <a:srgbClr val="000000"/>
                  </a:solidFill>
                  <a:effectLst/>
                  <a:latin typeface="Times New Roman"/>
                  <a:ea typeface="新細明體"/>
                  <a:cs typeface="Times New Roman"/>
                </a:rPr>
                <a:t>北洋艦隊</a:t>
              </a:r>
              <a:endParaRPr lang="zh-HK" sz="1200" dirty="0">
                <a:effectLst/>
                <a:latin typeface="Times New Roman"/>
                <a:ea typeface="新細明體"/>
                <a:cs typeface="Times New Roman"/>
              </a:endParaRPr>
            </a:p>
          </p:txBody>
        </p:sp>
      </p:grpSp>
      <p:grpSp>
        <p:nvGrpSpPr>
          <p:cNvPr id="23" name="群組 22"/>
          <p:cNvGrpSpPr/>
          <p:nvPr/>
        </p:nvGrpSpPr>
        <p:grpSpPr>
          <a:xfrm>
            <a:off x="5481183" y="3729562"/>
            <a:ext cx="1321327" cy="510514"/>
            <a:chOff x="5481183" y="3729562"/>
            <a:chExt cx="1321327" cy="510514"/>
          </a:xfrm>
        </p:grpSpPr>
        <p:sp>
          <p:nvSpPr>
            <p:cNvPr id="42" name="TextBox 78"/>
            <p:cNvSpPr txBox="1"/>
            <p:nvPr/>
          </p:nvSpPr>
          <p:spPr>
            <a:xfrm>
              <a:off x="5868212" y="3729562"/>
              <a:ext cx="934298" cy="510514"/>
            </a:xfrm>
            <a:prstGeom prst="rect">
              <a:avLst/>
            </a:prstGeom>
            <a:noFill/>
          </p:spPr>
          <p:txBody>
            <a:bodyPr wrap="square" rtlCol="0">
              <a:noAutofit/>
            </a:bodyPr>
            <a:lstStyle/>
            <a:p>
              <a:pPr>
                <a:spcAft>
                  <a:spcPts val="0"/>
                </a:spcAft>
              </a:pPr>
              <a:r>
                <a:rPr lang="en-US" sz="1300" kern="1200">
                  <a:solidFill>
                    <a:srgbClr val="000000"/>
                  </a:solidFill>
                  <a:effectLst/>
                  <a:latin typeface="Times New Roman"/>
                  <a:ea typeface="新細明體"/>
                  <a:cs typeface="Times New Roman"/>
                </a:rPr>
                <a:t>9</a:t>
              </a:r>
              <a:r>
                <a:rPr lang="zh-CN" sz="1300" kern="1200">
                  <a:solidFill>
                    <a:srgbClr val="000000"/>
                  </a:solidFill>
                  <a:effectLst/>
                  <a:latin typeface="Times New Roman"/>
                  <a:ea typeface="新細明體"/>
                  <a:cs typeface="Times New Roman"/>
                </a:rPr>
                <a:t>月</a:t>
              </a:r>
              <a:r>
                <a:rPr lang="en-US" sz="1300" kern="1200">
                  <a:solidFill>
                    <a:srgbClr val="000000"/>
                  </a:solidFill>
                  <a:effectLst/>
                  <a:latin typeface="Times New Roman"/>
                  <a:ea typeface="新細明體"/>
                  <a:cs typeface="Times New Roman"/>
                </a:rPr>
                <a:t>17</a:t>
              </a:r>
              <a:r>
                <a:rPr lang="zh-CN" sz="1300" kern="1200">
                  <a:solidFill>
                    <a:srgbClr val="000000"/>
                  </a:solidFill>
                  <a:effectLst/>
                  <a:latin typeface="Times New Roman"/>
                  <a:ea typeface="新細明體"/>
                  <a:cs typeface="Times New Roman"/>
                </a:rPr>
                <a:t>日</a:t>
              </a:r>
              <a:endParaRPr lang="zh-HK" sz="1200">
                <a:effectLst/>
                <a:latin typeface="Times New Roman"/>
                <a:ea typeface="新細明體"/>
                <a:cs typeface="Times New Roman"/>
              </a:endParaRPr>
            </a:p>
          </p:txBody>
        </p:sp>
        <p:sp>
          <p:nvSpPr>
            <p:cNvPr id="43" name="TextBox 79"/>
            <p:cNvSpPr txBox="1"/>
            <p:nvPr/>
          </p:nvSpPr>
          <p:spPr>
            <a:xfrm>
              <a:off x="5481183" y="3729562"/>
              <a:ext cx="641340"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戰場</a:t>
              </a:r>
              <a:endParaRPr lang="zh-HK" sz="1200" dirty="0">
                <a:effectLst/>
                <a:latin typeface="Times New Roman"/>
                <a:ea typeface="新細明體"/>
                <a:cs typeface="Times New Roman"/>
              </a:endParaRPr>
            </a:p>
          </p:txBody>
        </p:sp>
      </p:grpSp>
      <p:sp>
        <p:nvSpPr>
          <p:cNvPr id="44" name="TextBox 81"/>
          <p:cNvSpPr txBox="1"/>
          <p:nvPr/>
        </p:nvSpPr>
        <p:spPr>
          <a:xfrm>
            <a:off x="6976358" y="4415339"/>
            <a:ext cx="1324198" cy="281922"/>
          </a:xfrm>
          <a:prstGeom prst="rect">
            <a:avLst/>
          </a:prstGeom>
          <a:noFill/>
        </p:spPr>
        <p:txBody>
          <a:bodyPr wrap="square" rtlCol="0">
            <a:noAutofit/>
          </a:bodyPr>
          <a:lstStyle/>
          <a:p>
            <a:pPr>
              <a:spcAft>
                <a:spcPts val="0"/>
              </a:spcAft>
            </a:pPr>
            <a:r>
              <a:rPr lang="en-US" sz="1300" kern="1200" dirty="0">
                <a:solidFill>
                  <a:srgbClr val="000000"/>
                </a:solidFill>
                <a:effectLst/>
                <a:latin typeface="Times New Roman"/>
                <a:ea typeface="新細明體"/>
                <a:cs typeface="Times New Roman"/>
              </a:rPr>
              <a:t>9</a:t>
            </a:r>
            <a:r>
              <a:rPr lang="zh-CN" sz="1300" kern="1200" dirty="0">
                <a:solidFill>
                  <a:srgbClr val="000000"/>
                </a:solidFill>
                <a:effectLst/>
                <a:latin typeface="Times New Roman"/>
                <a:ea typeface="新細明體"/>
                <a:cs typeface="Times New Roman"/>
              </a:rPr>
              <a:t>月</a:t>
            </a:r>
            <a:r>
              <a:rPr lang="en-US" sz="1300" kern="1200" dirty="0">
                <a:solidFill>
                  <a:srgbClr val="000000"/>
                </a:solidFill>
                <a:effectLst/>
                <a:latin typeface="Times New Roman"/>
                <a:ea typeface="新細明體"/>
                <a:cs typeface="Times New Roman"/>
              </a:rPr>
              <a:t>16</a:t>
            </a:r>
            <a:r>
              <a:rPr lang="zh-CN" sz="1300" kern="1200" dirty="0">
                <a:solidFill>
                  <a:srgbClr val="000000"/>
                </a:solidFill>
                <a:effectLst/>
                <a:latin typeface="Times New Roman"/>
                <a:ea typeface="新細明體"/>
                <a:cs typeface="Times New Roman"/>
              </a:rPr>
              <a:t>日出發</a:t>
            </a:r>
            <a:endParaRPr lang="zh-HK" sz="1200" dirty="0">
              <a:effectLst/>
              <a:latin typeface="Times New Roman"/>
              <a:ea typeface="新細明體"/>
              <a:cs typeface="Times New Roman"/>
            </a:endParaRPr>
          </a:p>
        </p:txBody>
      </p:sp>
      <p:sp>
        <p:nvSpPr>
          <p:cNvPr id="45" name="Oval 83"/>
          <p:cNvSpPr/>
          <p:nvPr/>
        </p:nvSpPr>
        <p:spPr>
          <a:xfrm>
            <a:off x="3302886" y="4047100"/>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6" name="TextBox 84"/>
          <p:cNvSpPr txBox="1"/>
          <p:nvPr/>
        </p:nvSpPr>
        <p:spPr>
          <a:xfrm>
            <a:off x="3042808" y="3615266"/>
            <a:ext cx="769722" cy="510514"/>
          </a:xfrm>
          <a:prstGeom prst="rect">
            <a:avLst/>
          </a:prstGeom>
          <a:noFill/>
        </p:spPr>
        <p:txBody>
          <a:bodyPr wrap="square" rtlCol="0">
            <a:noAutofit/>
          </a:bodyPr>
          <a:lstStyle/>
          <a:p>
            <a:pPr>
              <a:spcAft>
                <a:spcPts val="0"/>
              </a:spcAft>
            </a:pPr>
            <a:r>
              <a:rPr lang="zh-CN" sz="1400" kern="1200">
                <a:solidFill>
                  <a:srgbClr val="000000"/>
                </a:solidFill>
                <a:effectLst/>
                <a:latin typeface="Times New Roman"/>
                <a:ea typeface="新細明體"/>
                <a:cs typeface="Times New Roman"/>
              </a:rPr>
              <a:t>旅順</a:t>
            </a:r>
            <a:endParaRPr lang="zh-HK" sz="1200">
              <a:effectLst/>
              <a:latin typeface="Times New Roman"/>
              <a:ea typeface="新細明體"/>
              <a:cs typeface="Times New Roman"/>
            </a:endParaRPr>
          </a:p>
        </p:txBody>
      </p:sp>
      <p:grpSp>
        <p:nvGrpSpPr>
          <p:cNvPr id="8" name="群組 7"/>
          <p:cNvGrpSpPr/>
          <p:nvPr/>
        </p:nvGrpSpPr>
        <p:grpSpPr>
          <a:xfrm>
            <a:off x="3149834" y="4164573"/>
            <a:ext cx="1339236" cy="804453"/>
            <a:chOff x="3149834" y="4164573"/>
            <a:chExt cx="1339236" cy="804453"/>
          </a:xfrm>
        </p:grpSpPr>
        <p:sp>
          <p:nvSpPr>
            <p:cNvPr id="33" name="Flowchart: Delay 53"/>
            <p:cNvSpPr/>
            <p:nvPr/>
          </p:nvSpPr>
          <p:spPr>
            <a:xfrm rot="11929543">
              <a:off x="3443270" y="4164573"/>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4" name="Flowchart: Delay 54"/>
            <p:cNvSpPr/>
            <p:nvPr/>
          </p:nvSpPr>
          <p:spPr>
            <a:xfrm rot="8501232">
              <a:off x="4077714" y="4270525"/>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5" name="Flowchart: Delay 55"/>
            <p:cNvSpPr/>
            <p:nvPr/>
          </p:nvSpPr>
          <p:spPr>
            <a:xfrm rot="11522030">
              <a:off x="3761665" y="4281562"/>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7" name="TextBox 85"/>
            <p:cNvSpPr txBox="1"/>
            <p:nvPr/>
          </p:nvSpPr>
          <p:spPr>
            <a:xfrm rot="1115984">
              <a:off x="3149834" y="4458512"/>
              <a:ext cx="1339236" cy="510514"/>
            </a:xfrm>
            <a:prstGeom prst="rect">
              <a:avLst/>
            </a:prstGeom>
            <a:noFill/>
          </p:spPr>
          <p:txBody>
            <a:bodyPr wrap="square" rtlCol="0">
              <a:noAutofit/>
            </a:bodyPr>
            <a:lstStyle/>
            <a:p>
              <a:pPr>
                <a:spcAft>
                  <a:spcPts val="0"/>
                </a:spcAft>
              </a:pPr>
              <a:r>
                <a:rPr lang="en-US" sz="1300" kern="1200">
                  <a:solidFill>
                    <a:srgbClr val="000000"/>
                  </a:solidFill>
                  <a:effectLst/>
                  <a:latin typeface="Times New Roman"/>
                  <a:ea typeface="新細明體"/>
                  <a:cs typeface="Times New Roman"/>
                </a:rPr>
                <a:t>9</a:t>
              </a:r>
              <a:r>
                <a:rPr lang="zh-CN" sz="1300" kern="1200">
                  <a:solidFill>
                    <a:srgbClr val="000000"/>
                  </a:solidFill>
                  <a:effectLst/>
                  <a:latin typeface="Times New Roman"/>
                  <a:ea typeface="新細明體"/>
                  <a:cs typeface="Times New Roman"/>
                </a:rPr>
                <a:t>月</a:t>
              </a:r>
              <a:r>
                <a:rPr lang="en-US" sz="1300" kern="1200">
                  <a:solidFill>
                    <a:srgbClr val="000000"/>
                  </a:solidFill>
                  <a:effectLst/>
                  <a:latin typeface="Times New Roman"/>
                  <a:ea typeface="新細明體"/>
                  <a:cs typeface="Times New Roman"/>
                </a:rPr>
                <a:t>18</a:t>
              </a:r>
              <a:r>
                <a:rPr lang="zh-CN" sz="1300" kern="1200">
                  <a:solidFill>
                    <a:srgbClr val="000000"/>
                  </a:solidFill>
                  <a:effectLst/>
                  <a:latin typeface="Times New Roman"/>
                  <a:ea typeface="新細明體"/>
                  <a:cs typeface="Times New Roman"/>
                </a:rPr>
                <a:t>日殘部返回旅順</a:t>
              </a:r>
              <a:endParaRPr lang="zh-HK" sz="1200">
                <a:effectLst/>
                <a:latin typeface="Times New Roman"/>
                <a:ea typeface="新細明體"/>
                <a:cs typeface="Times New Roman"/>
              </a:endParaRPr>
            </a:p>
          </p:txBody>
        </p:sp>
      </p:grpSp>
      <p:sp>
        <p:nvSpPr>
          <p:cNvPr id="83" name="Freeform 67"/>
          <p:cNvSpPr/>
          <p:nvPr/>
        </p:nvSpPr>
        <p:spPr>
          <a:xfrm>
            <a:off x="6370623" y="5071311"/>
            <a:ext cx="444223" cy="1060235"/>
          </a:xfrm>
          <a:custGeom>
            <a:avLst/>
            <a:gdLst>
              <a:gd name="connsiteX0" fmla="*/ 387927 w 498764"/>
              <a:gd name="connsiteY0" fmla="*/ 1139376 h 1139376"/>
              <a:gd name="connsiteX1" fmla="*/ 346364 w 498764"/>
              <a:gd name="connsiteY1" fmla="*/ 1111667 h 1139376"/>
              <a:gd name="connsiteX2" fmla="*/ 290946 w 498764"/>
              <a:gd name="connsiteY2" fmla="*/ 1097813 h 1139376"/>
              <a:gd name="connsiteX3" fmla="*/ 180109 w 498764"/>
              <a:gd name="connsiteY3" fmla="*/ 973122 h 1139376"/>
              <a:gd name="connsiteX4" fmla="*/ 166255 w 498764"/>
              <a:gd name="connsiteY4" fmla="*/ 931558 h 1139376"/>
              <a:gd name="connsiteX5" fmla="*/ 110837 w 498764"/>
              <a:gd name="connsiteY5" fmla="*/ 848431 h 1139376"/>
              <a:gd name="connsiteX6" fmla="*/ 69273 w 498764"/>
              <a:gd name="connsiteY6" fmla="*/ 765304 h 1139376"/>
              <a:gd name="connsiteX7" fmla="*/ 27709 w 498764"/>
              <a:gd name="connsiteY7" fmla="*/ 682176 h 1139376"/>
              <a:gd name="connsiteX8" fmla="*/ 13855 w 498764"/>
              <a:gd name="connsiteY8" fmla="*/ 626758 h 1139376"/>
              <a:gd name="connsiteX9" fmla="*/ 0 w 498764"/>
              <a:gd name="connsiteY9" fmla="*/ 585194 h 1139376"/>
              <a:gd name="connsiteX10" fmla="*/ 13855 w 498764"/>
              <a:gd name="connsiteY10" fmla="*/ 252685 h 1139376"/>
              <a:gd name="connsiteX11" fmla="*/ 83127 w 498764"/>
              <a:gd name="connsiteY11" fmla="*/ 100285 h 1139376"/>
              <a:gd name="connsiteX12" fmla="*/ 124691 w 498764"/>
              <a:gd name="connsiteY12" fmla="*/ 86431 h 1139376"/>
              <a:gd name="connsiteX13" fmla="*/ 304800 w 498764"/>
              <a:gd name="connsiteY13" fmla="*/ 44867 h 1139376"/>
              <a:gd name="connsiteX14" fmla="*/ 443346 w 498764"/>
              <a:gd name="connsiteY14" fmla="*/ 3304 h 1139376"/>
              <a:gd name="connsiteX15" fmla="*/ 498764 w 498764"/>
              <a:gd name="connsiteY15" fmla="*/ 3304 h 11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764" h="1139376">
                <a:moveTo>
                  <a:pt x="387927" y="1139376"/>
                </a:moveTo>
                <a:cubicBezTo>
                  <a:pt x="374073" y="1130140"/>
                  <a:pt x="361669" y="1118226"/>
                  <a:pt x="346364" y="1111667"/>
                </a:cubicBezTo>
                <a:cubicBezTo>
                  <a:pt x="328862" y="1104166"/>
                  <a:pt x="306545" y="1108732"/>
                  <a:pt x="290946" y="1097813"/>
                </a:cubicBezTo>
                <a:cubicBezTo>
                  <a:pt x="231633" y="1056294"/>
                  <a:pt x="214433" y="1024607"/>
                  <a:pt x="180109" y="973122"/>
                </a:cubicBezTo>
                <a:cubicBezTo>
                  <a:pt x="175491" y="959267"/>
                  <a:pt x="173347" y="944324"/>
                  <a:pt x="166255" y="931558"/>
                </a:cubicBezTo>
                <a:cubicBezTo>
                  <a:pt x="150082" y="902447"/>
                  <a:pt x="121368" y="880024"/>
                  <a:pt x="110837" y="848431"/>
                </a:cubicBezTo>
                <a:cubicBezTo>
                  <a:pt x="76012" y="743958"/>
                  <a:pt x="122989" y="872734"/>
                  <a:pt x="69273" y="765304"/>
                </a:cubicBezTo>
                <a:cubicBezTo>
                  <a:pt x="11910" y="650579"/>
                  <a:pt x="107122" y="801297"/>
                  <a:pt x="27709" y="682176"/>
                </a:cubicBezTo>
                <a:cubicBezTo>
                  <a:pt x="23091" y="663703"/>
                  <a:pt x="19086" y="645067"/>
                  <a:pt x="13855" y="626758"/>
                </a:cubicBezTo>
                <a:cubicBezTo>
                  <a:pt x="9843" y="612716"/>
                  <a:pt x="0" y="599798"/>
                  <a:pt x="0" y="585194"/>
                </a:cubicBezTo>
                <a:cubicBezTo>
                  <a:pt x="0" y="474261"/>
                  <a:pt x="6223" y="363355"/>
                  <a:pt x="13855" y="252685"/>
                </a:cubicBezTo>
                <a:cubicBezTo>
                  <a:pt x="16582" y="213137"/>
                  <a:pt x="39619" y="114787"/>
                  <a:pt x="83127" y="100285"/>
                </a:cubicBezTo>
                <a:cubicBezTo>
                  <a:pt x="96982" y="95667"/>
                  <a:pt x="110649" y="90443"/>
                  <a:pt x="124691" y="86431"/>
                </a:cubicBezTo>
                <a:cubicBezTo>
                  <a:pt x="174554" y="72185"/>
                  <a:pt x="266306" y="54490"/>
                  <a:pt x="304800" y="44867"/>
                </a:cubicBezTo>
                <a:cubicBezTo>
                  <a:pt x="394546" y="22431"/>
                  <a:pt x="294828" y="30307"/>
                  <a:pt x="443346" y="3304"/>
                </a:cubicBezTo>
                <a:cubicBezTo>
                  <a:pt x="461521" y="0"/>
                  <a:pt x="480291" y="3304"/>
                  <a:pt x="498764" y="330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10" name="群組 9"/>
          <p:cNvGrpSpPr/>
          <p:nvPr/>
        </p:nvGrpSpPr>
        <p:grpSpPr>
          <a:xfrm>
            <a:off x="5098827" y="3377059"/>
            <a:ext cx="770182" cy="1044161"/>
            <a:chOff x="5098827" y="3377059"/>
            <a:chExt cx="770182" cy="1044161"/>
          </a:xfrm>
        </p:grpSpPr>
        <p:sp>
          <p:nvSpPr>
            <p:cNvPr id="84" name="Freeform 73"/>
            <p:cNvSpPr/>
            <p:nvPr/>
          </p:nvSpPr>
          <p:spPr>
            <a:xfrm>
              <a:off x="5098827" y="3524125"/>
              <a:ext cx="770182" cy="897095"/>
            </a:xfrm>
            <a:custGeom>
              <a:avLst/>
              <a:gdLst>
                <a:gd name="connsiteX0" fmla="*/ 843075 w 864752"/>
                <a:gd name="connsiteY0" fmla="*/ 955963 h 964092"/>
                <a:gd name="connsiteX1" fmla="*/ 732239 w 864752"/>
                <a:gd name="connsiteY1" fmla="*/ 914400 h 964092"/>
                <a:gd name="connsiteX2" fmla="*/ 690675 w 864752"/>
                <a:gd name="connsiteY2" fmla="*/ 900545 h 964092"/>
                <a:gd name="connsiteX3" fmla="*/ 649112 w 864752"/>
                <a:gd name="connsiteY3" fmla="*/ 872836 h 964092"/>
                <a:gd name="connsiteX4" fmla="*/ 565984 w 864752"/>
                <a:gd name="connsiteY4" fmla="*/ 845127 h 964092"/>
                <a:gd name="connsiteX5" fmla="*/ 510566 w 864752"/>
                <a:gd name="connsiteY5" fmla="*/ 775854 h 964092"/>
                <a:gd name="connsiteX6" fmla="*/ 427439 w 864752"/>
                <a:gd name="connsiteY6" fmla="*/ 706582 h 964092"/>
                <a:gd name="connsiteX7" fmla="*/ 385875 w 864752"/>
                <a:gd name="connsiteY7" fmla="*/ 692727 h 964092"/>
                <a:gd name="connsiteX8" fmla="*/ 344312 w 864752"/>
                <a:gd name="connsiteY8" fmla="*/ 665018 h 964092"/>
                <a:gd name="connsiteX9" fmla="*/ 191912 w 864752"/>
                <a:gd name="connsiteY9" fmla="*/ 581891 h 964092"/>
                <a:gd name="connsiteX10" fmla="*/ 164202 w 864752"/>
                <a:gd name="connsiteY10" fmla="*/ 554182 h 964092"/>
                <a:gd name="connsiteX11" fmla="*/ 150348 w 864752"/>
                <a:gd name="connsiteY11" fmla="*/ 512618 h 964092"/>
                <a:gd name="connsiteX12" fmla="*/ 94930 w 864752"/>
                <a:gd name="connsiteY12" fmla="*/ 429491 h 964092"/>
                <a:gd name="connsiteX13" fmla="*/ 39512 w 864752"/>
                <a:gd name="connsiteY13" fmla="*/ 346363 h 964092"/>
                <a:gd name="connsiteX14" fmla="*/ 25657 w 864752"/>
                <a:gd name="connsiteY14" fmla="*/ 138545 h 964092"/>
                <a:gd name="connsiteX15" fmla="*/ 67221 w 864752"/>
                <a:gd name="connsiteY15" fmla="*/ 69272 h 964092"/>
                <a:gd name="connsiteX16" fmla="*/ 164202 w 864752"/>
                <a:gd name="connsiteY16" fmla="*/ 27709 h 964092"/>
                <a:gd name="connsiteX17" fmla="*/ 219621 w 864752"/>
                <a:gd name="connsiteY17" fmla="*/ 13854 h 964092"/>
                <a:gd name="connsiteX18" fmla="*/ 302748 w 864752"/>
                <a:gd name="connsiteY18" fmla="*/ 0 h 96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4752" h="964092">
                  <a:moveTo>
                    <a:pt x="843075" y="955963"/>
                  </a:moveTo>
                  <a:cubicBezTo>
                    <a:pt x="748746" y="924521"/>
                    <a:pt x="864752" y="964092"/>
                    <a:pt x="732239" y="914400"/>
                  </a:cubicBezTo>
                  <a:cubicBezTo>
                    <a:pt x="718565" y="909272"/>
                    <a:pt x="703737" y="907076"/>
                    <a:pt x="690675" y="900545"/>
                  </a:cubicBezTo>
                  <a:cubicBezTo>
                    <a:pt x="675782" y="893098"/>
                    <a:pt x="664328" y="879599"/>
                    <a:pt x="649112" y="872836"/>
                  </a:cubicBezTo>
                  <a:cubicBezTo>
                    <a:pt x="622421" y="860973"/>
                    <a:pt x="565984" y="845127"/>
                    <a:pt x="565984" y="845127"/>
                  </a:cubicBezTo>
                  <a:cubicBezTo>
                    <a:pt x="543241" y="776895"/>
                    <a:pt x="568413" y="824059"/>
                    <a:pt x="510566" y="775854"/>
                  </a:cubicBezTo>
                  <a:cubicBezTo>
                    <a:pt x="464606" y="737555"/>
                    <a:pt x="479034" y="732380"/>
                    <a:pt x="427439" y="706582"/>
                  </a:cubicBezTo>
                  <a:cubicBezTo>
                    <a:pt x="414377" y="700051"/>
                    <a:pt x="398937" y="699258"/>
                    <a:pt x="385875" y="692727"/>
                  </a:cubicBezTo>
                  <a:cubicBezTo>
                    <a:pt x="370982" y="685280"/>
                    <a:pt x="358930" y="672991"/>
                    <a:pt x="344312" y="665018"/>
                  </a:cubicBezTo>
                  <a:cubicBezTo>
                    <a:pt x="294788" y="638005"/>
                    <a:pt x="237125" y="618061"/>
                    <a:pt x="191912" y="581891"/>
                  </a:cubicBezTo>
                  <a:cubicBezTo>
                    <a:pt x="181712" y="573731"/>
                    <a:pt x="173439" y="563418"/>
                    <a:pt x="164202" y="554182"/>
                  </a:cubicBezTo>
                  <a:cubicBezTo>
                    <a:pt x="159584" y="540327"/>
                    <a:pt x="157440" y="525384"/>
                    <a:pt x="150348" y="512618"/>
                  </a:cubicBezTo>
                  <a:cubicBezTo>
                    <a:pt x="134175" y="483507"/>
                    <a:pt x="105461" y="461084"/>
                    <a:pt x="94930" y="429491"/>
                  </a:cubicBezTo>
                  <a:cubicBezTo>
                    <a:pt x="74879" y="369339"/>
                    <a:pt x="91402" y="398254"/>
                    <a:pt x="39512" y="346363"/>
                  </a:cubicBezTo>
                  <a:cubicBezTo>
                    <a:pt x="12315" y="210384"/>
                    <a:pt x="0" y="241171"/>
                    <a:pt x="25657" y="138545"/>
                  </a:cubicBezTo>
                  <a:cubicBezTo>
                    <a:pt x="33994" y="105198"/>
                    <a:pt x="37816" y="88876"/>
                    <a:pt x="67221" y="69272"/>
                  </a:cubicBezTo>
                  <a:cubicBezTo>
                    <a:pt x="94931" y="50799"/>
                    <a:pt x="131874" y="36945"/>
                    <a:pt x="164202" y="27709"/>
                  </a:cubicBezTo>
                  <a:cubicBezTo>
                    <a:pt x="182511" y="22478"/>
                    <a:pt x="200949" y="17588"/>
                    <a:pt x="219621" y="13854"/>
                  </a:cubicBezTo>
                  <a:cubicBezTo>
                    <a:pt x="247167" y="8345"/>
                    <a:pt x="302748" y="0"/>
                    <a:pt x="302748"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85" name="Chevron 74"/>
            <p:cNvSpPr/>
            <p:nvPr/>
          </p:nvSpPr>
          <p:spPr>
            <a:xfrm>
              <a:off x="5226880" y="3377059"/>
              <a:ext cx="192399" cy="26801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86" name="Explosion 2 17"/>
          <p:cNvSpPr/>
          <p:nvPr/>
        </p:nvSpPr>
        <p:spPr>
          <a:xfrm>
            <a:off x="5419280" y="3243051"/>
            <a:ext cx="384799" cy="33502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41826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dow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p:cTn id="42" dur="500" fill="hold"/>
                                        <p:tgtEl>
                                          <p:spTgt spid="86"/>
                                        </p:tgtEl>
                                        <p:attrNameLst>
                                          <p:attrName>ppt_w</p:attrName>
                                        </p:attrNameLst>
                                      </p:cBhvr>
                                      <p:tavLst>
                                        <p:tav tm="0">
                                          <p:val>
                                            <p:fltVal val="0"/>
                                          </p:val>
                                        </p:tav>
                                        <p:tav tm="100000">
                                          <p:val>
                                            <p:strVal val="#ppt_w"/>
                                          </p:val>
                                        </p:tav>
                                      </p:tavLst>
                                    </p:anim>
                                    <p:anim calcmode="lin" valueType="num">
                                      <p:cBhvr>
                                        <p:cTn id="43" dur="500" fill="hold"/>
                                        <p:tgtEl>
                                          <p:spTgt spid="86"/>
                                        </p:tgtEl>
                                        <p:attrNameLst>
                                          <p:attrName>ppt_h</p:attrName>
                                        </p:attrNameLst>
                                      </p:cBhvr>
                                      <p:tavLst>
                                        <p:tav tm="0">
                                          <p:val>
                                            <p:fltVal val="0"/>
                                          </p:val>
                                        </p:tav>
                                        <p:tav tm="100000">
                                          <p:val>
                                            <p:strVal val="#ppt_h"/>
                                          </p:val>
                                        </p:tav>
                                      </p:tavLst>
                                    </p:anim>
                                    <p:animEffect transition="in" filter="fade">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4" grpId="0"/>
      <p:bldP spid="83"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4"/>
          <p:cNvSpPr txBox="1"/>
          <p:nvPr/>
        </p:nvSpPr>
        <p:spPr>
          <a:xfrm>
            <a:off x="324084" y="314315"/>
            <a:ext cx="4754768" cy="383126"/>
          </a:xfrm>
          <a:prstGeom prst="rect">
            <a:avLst/>
          </a:prstGeom>
          <a:solidFill>
            <a:srgbClr val="92D050"/>
          </a:solidFill>
          <a:ln w="38100">
            <a:noFill/>
          </a:ln>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黃海海戰作戰圖：日本艦隊單縱陣</a:t>
            </a:r>
            <a:r>
              <a:rPr lang="en-US" sz="1600" kern="1200" dirty="0" err="1">
                <a:solidFill>
                  <a:srgbClr val="000000"/>
                </a:solidFill>
                <a:effectLst/>
                <a:latin typeface="Times New Roman"/>
                <a:ea typeface="新細明體"/>
                <a:cs typeface="Times New Roman"/>
              </a:rPr>
              <a:t>vs</a:t>
            </a:r>
            <a:r>
              <a:rPr lang="zh-CN" sz="1600" kern="1200" dirty="0">
                <a:solidFill>
                  <a:srgbClr val="000000"/>
                </a:solidFill>
                <a:effectLst/>
                <a:latin typeface="Times New Roman"/>
                <a:ea typeface="新細明體"/>
                <a:cs typeface="Times New Roman"/>
              </a:rPr>
              <a:t>北洋水師橫陣 </a:t>
            </a:r>
            <a:endParaRPr lang="zh-HK" sz="1600" dirty="0">
              <a:effectLst/>
              <a:latin typeface="Times New Roman"/>
              <a:ea typeface="新細明體"/>
              <a:cs typeface="Times New Roman"/>
            </a:endParaRPr>
          </a:p>
        </p:txBody>
      </p:sp>
      <p:sp>
        <p:nvSpPr>
          <p:cNvPr id="7" name="Rectangle 2"/>
          <p:cNvSpPr/>
          <p:nvPr/>
        </p:nvSpPr>
        <p:spPr>
          <a:xfrm>
            <a:off x="302139" y="1040357"/>
            <a:ext cx="8447159" cy="590266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0" name="TextBox 81"/>
          <p:cNvSpPr txBox="1"/>
          <p:nvPr/>
        </p:nvSpPr>
        <p:spPr>
          <a:xfrm>
            <a:off x="219092" y="5914736"/>
            <a:ext cx="4098907" cy="757349"/>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Calibri"/>
                <a:ea typeface="新細明體"/>
                <a:cs typeface="Times New Roman"/>
              </a:rPr>
              <a:t>並排而出，是為「橫陣」，由於船艦速度不一，因此所謂「橫陣」，也有快慢之別。</a:t>
            </a:r>
            <a:endParaRPr kumimoji="0" lang="zh-HK" altLang="en-US" sz="14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Calibri"/>
                <a:ea typeface="新細明體"/>
                <a:cs typeface="Times New Roman"/>
              </a:rPr>
              <a:t>在橫陣的處置上，兩艘船艦為一組，互相照應。</a:t>
            </a:r>
            <a:endParaRPr kumimoji="0" lang="zh-HK" altLang="en-US" sz="14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2" name="TextBox 91"/>
          <p:cNvSpPr txBox="1"/>
          <p:nvPr/>
        </p:nvSpPr>
        <p:spPr>
          <a:xfrm>
            <a:off x="4977364" y="5771575"/>
            <a:ext cx="4031708" cy="1051972"/>
          </a:xfrm>
          <a:prstGeom prst="rect">
            <a:avLst/>
          </a:prstGeom>
          <a:solidFill>
            <a:srgbClr val="9BBB59">
              <a:lumMod val="60000"/>
              <a:lumOff val="4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000000"/>
                </a:solidFill>
                <a:effectLst/>
                <a:uLnTx/>
                <a:uFillTx/>
                <a:latin typeface="Calibri"/>
                <a:ea typeface="新細明體"/>
                <a:cs typeface="Times New Roman"/>
              </a:rPr>
              <a:t>問題</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：北洋水師將平遠、廣丙，以及兩艘魚雷艇置放於這個位置，有何作用？</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4" name="文字方塊 13"/>
          <p:cNvSpPr txBox="1"/>
          <p:nvPr/>
        </p:nvSpPr>
        <p:spPr>
          <a:xfrm>
            <a:off x="5066553" y="6401109"/>
            <a:ext cx="3853330" cy="352986"/>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100" cap="none" spc="0" normalizeH="0" baseline="0" noProof="0" dirty="0">
                <a:ln>
                  <a:noFill/>
                </a:ln>
                <a:solidFill>
                  <a:srgbClr val="FF0000"/>
                </a:solidFill>
                <a:effectLst/>
                <a:uLnTx/>
                <a:uFillTx/>
                <a:latin typeface="Calibri"/>
                <a:ea typeface="新細明體"/>
                <a:cs typeface="Times New Roman"/>
              </a:rPr>
              <a:t>可與與本隊成犄角之勢，互相保護。</a:t>
            </a:r>
            <a:endParaRPr kumimoji="0" lang="zh-HK" altLang="en-US" sz="1600"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sp>
        <p:nvSpPr>
          <p:cNvPr id="16" name="TextBox 61"/>
          <p:cNvSpPr txBox="1"/>
          <p:nvPr/>
        </p:nvSpPr>
        <p:spPr>
          <a:xfrm>
            <a:off x="532148" y="1015343"/>
            <a:ext cx="2013585" cy="516890"/>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圖</a:t>
            </a:r>
            <a:r>
              <a:rPr lang="en-US" sz="1600" kern="1200" dirty="0">
                <a:solidFill>
                  <a:srgbClr val="000000"/>
                </a:solidFill>
                <a:effectLst/>
                <a:latin typeface="Times New Roman"/>
                <a:ea typeface="新細明體"/>
                <a:cs typeface="Times New Roman"/>
              </a:rPr>
              <a:t>4</a:t>
            </a:r>
            <a:r>
              <a:rPr lang="zh-CN" sz="1600" kern="1200" dirty="0">
                <a:solidFill>
                  <a:srgbClr val="000000"/>
                </a:solidFill>
                <a:effectLst/>
                <a:latin typeface="Times New Roman"/>
                <a:ea typeface="新細明體"/>
                <a:cs typeface="Times New Roman"/>
              </a:rPr>
              <a:t>之</a:t>
            </a:r>
            <a:r>
              <a:rPr lang="en-US" sz="1600" kern="1200" dirty="0">
                <a:solidFill>
                  <a:srgbClr val="000000"/>
                </a:solidFill>
                <a:effectLst/>
                <a:latin typeface="Times New Roman"/>
                <a:ea typeface="新細明體"/>
                <a:cs typeface="Times New Roman"/>
              </a:rPr>
              <a:t>1 : </a:t>
            </a:r>
            <a:r>
              <a:rPr lang="zh-CN" sz="1600" kern="1200" dirty="0">
                <a:solidFill>
                  <a:srgbClr val="000000"/>
                </a:solidFill>
                <a:effectLst/>
                <a:latin typeface="Times New Roman"/>
                <a:ea typeface="新細明體"/>
                <a:cs typeface="Times New Roman"/>
              </a:rPr>
              <a:t>開首陣式</a:t>
            </a:r>
            <a:endParaRPr lang="zh-HK" sz="1600" dirty="0">
              <a:effectLst/>
              <a:latin typeface="Times New Roman"/>
              <a:ea typeface="新細明體"/>
              <a:cs typeface="Times New Roman"/>
            </a:endParaRPr>
          </a:p>
        </p:txBody>
      </p:sp>
      <p:sp>
        <p:nvSpPr>
          <p:cNvPr id="24" name="TextBox 92"/>
          <p:cNvSpPr txBox="1"/>
          <p:nvPr/>
        </p:nvSpPr>
        <p:spPr>
          <a:xfrm>
            <a:off x="219092" y="2455303"/>
            <a:ext cx="2100729" cy="2180179"/>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問題：</a:t>
            </a:r>
            <a:r>
              <a:rPr kumimoji="0" lang="zh-CN" altLang="en-US" sz="1600" b="0" i="0" u="none" strike="noStrike" kern="1200" cap="none" spc="0" normalizeH="0" baseline="0" noProof="0" dirty="0">
                <a:ln>
                  <a:noFill/>
                </a:ln>
                <a:solidFill>
                  <a:srgbClr val="000000"/>
                </a:solidFill>
                <a:effectLst/>
                <a:uLnTx/>
                <a:uFillTx/>
                <a:latin typeface="Times New Roman"/>
                <a:ea typeface="Calibri"/>
                <a:cs typeface="Times New Roman"/>
              </a:rPr>
              <a:t> </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「單縱陣」</a:t>
            </a: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是</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一個很</a:t>
            </a: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講求高度配合的陣式，原因為何？</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（提示：速度）</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29" name="文字方塊 28"/>
          <p:cNvSpPr txBox="1"/>
          <p:nvPr/>
        </p:nvSpPr>
        <p:spPr>
          <a:xfrm>
            <a:off x="327619" y="3684850"/>
            <a:ext cx="1895084" cy="831103"/>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0000"/>
                </a:solidFill>
                <a:effectLst/>
                <a:uLnTx/>
                <a:uFillTx/>
                <a:latin typeface="Times New Roman"/>
                <a:ea typeface="新細明體"/>
                <a:cs typeface="Times New Roman"/>
              </a:rPr>
              <a:t>各船速度不一，如不能互相協調，便不能維持陣式。</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600"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grpSp>
        <p:nvGrpSpPr>
          <p:cNvPr id="6" name="群組 5"/>
          <p:cNvGrpSpPr/>
          <p:nvPr/>
        </p:nvGrpSpPr>
        <p:grpSpPr>
          <a:xfrm>
            <a:off x="2136773" y="1098982"/>
            <a:ext cx="3129586" cy="2242502"/>
            <a:chOff x="2135747" y="1234024"/>
            <a:chExt cx="3129586" cy="2242502"/>
          </a:xfrm>
        </p:grpSpPr>
        <p:grpSp>
          <p:nvGrpSpPr>
            <p:cNvPr id="3" name="群組 2"/>
            <p:cNvGrpSpPr/>
            <p:nvPr/>
          </p:nvGrpSpPr>
          <p:grpSpPr>
            <a:xfrm rot="20856122">
              <a:off x="2135747" y="1234024"/>
              <a:ext cx="3129586" cy="1732439"/>
              <a:chOff x="2997401" y="2572067"/>
              <a:chExt cx="3129586" cy="1732439"/>
            </a:xfrm>
          </p:grpSpPr>
          <p:sp>
            <p:nvSpPr>
              <p:cNvPr id="40" name="Oval 84"/>
              <p:cNvSpPr/>
              <p:nvPr/>
            </p:nvSpPr>
            <p:spPr>
              <a:xfrm rot="1309891">
                <a:off x="2997401" y="2716833"/>
                <a:ext cx="3129586" cy="1516798"/>
              </a:xfrm>
              <a:prstGeom prst="ellipse">
                <a:avLst/>
              </a:prstGeom>
              <a:noFill/>
              <a:ln w="25400" cap="flat" cmpd="sng" algn="ctr">
                <a:solidFill>
                  <a:sysClr val="windowText" lastClr="000000"/>
                </a:solidFill>
                <a:prstDash val="sysDash"/>
              </a:ln>
              <a:effectLst/>
            </p:spPr>
            <p:txBody>
              <a:bodyPr rtlCol="0" anchor="ctr"/>
              <a:lstStyle/>
              <a:p>
                <a:endParaRPr lang="zh-TW" altLang="en-US"/>
              </a:p>
            </p:txBody>
          </p:sp>
          <p:grpSp>
            <p:nvGrpSpPr>
              <p:cNvPr id="59" name="群組 58"/>
              <p:cNvGrpSpPr/>
              <p:nvPr/>
            </p:nvGrpSpPr>
            <p:grpSpPr>
              <a:xfrm>
                <a:off x="3287719" y="2572067"/>
                <a:ext cx="2698097" cy="1732439"/>
                <a:chOff x="-49846" y="0"/>
                <a:chExt cx="2698361" cy="1732477"/>
              </a:xfrm>
            </p:grpSpPr>
            <p:sp>
              <p:nvSpPr>
                <p:cNvPr id="60" name="Flowchart: Delay 13"/>
                <p:cNvSpPr/>
                <p:nvPr/>
              </p:nvSpPr>
              <p:spPr>
                <a:xfrm rot="982211">
                  <a:off x="350520" y="26606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1" name="Flowchart: Delay 14"/>
                <p:cNvSpPr/>
                <p:nvPr/>
              </p:nvSpPr>
              <p:spPr>
                <a:xfrm rot="982211">
                  <a:off x="722630" y="43497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2" name="Flowchart: Delay 15"/>
                <p:cNvSpPr/>
                <p:nvPr/>
              </p:nvSpPr>
              <p:spPr>
                <a:xfrm rot="982211">
                  <a:off x="176298" y="548451"/>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3" name="Flowchart: Delay 16"/>
                <p:cNvSpPr/>
                <p:nvPr/>
              </p:nvSpPr>
              <p:spPr>
                <a:xfrm rot="982211">
                  <a:off x="591333" y="70675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4" name="Flowchart: Delay 17"/>
                <p:cNvSpPr/>
                <p:nvPr/>
              </p:nvSpPr>
              <p:spPr>
                <a:xfrm rot="982211">
                  <a:off x="969645" y="84264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5" name="Flowchart: Delay 18"/>
                <p:cNvSpPr/>
                <p:nvPr/>
              </p:nvSpPr>
              <p:spPr>
                <a:xfrm rot="982211">
                  <a:off x="1362265" y="985372"/>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6" name="Flowchart: Delay 19"/>
                <p:cNvSpPr/>
                <p:nvPr/>
              </p:nvSpPr>
              <p:spPr>
                <a:xfrm rot="982211">
                  <a:off x="1762357" y="115114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7" name="Flowchart: Delay 20"/>
                <p:cNvSpPr/>
                <p:nvPr/>
              </p:nvSpPr>
              <p:spPr>
                <a:xfrm rot="982211">
                  <a:off x="2170556" y="128703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8" name="TextBox 62"/>
                <p:cNvSpPr txBox="1"/>
                <p:nvPr/>
              </p:nvSpPr>
              <p:spPr>
                <a:xfrm rot="1146110">
                  <a:off x="370205" y="0"/>
                  <a:ext cx="515210"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赤城</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69" name="TextBox 63"/>
                <p:cNvSpPr txBox="1"/>
                <p:nvPr/>
              </p:nvSpPr>
              <p:spPr>
                <a:xfrm rot="997450">
                  <a:off x="740262" y="192514"/>
                  <a:ext cx="756285" cy="30162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西京丸</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0" name="TextBox 65"/>
                <p:cNvSpPr txBox="1"/>
                <p:nvPr/>
              </p:nvSpPr>
              <p:spPr>
                <a:xfrm rot="1077275">
                  <a:off x="-49846" y="663867"/>
                  <a:ext cx="54073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扶桑</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1" name="TextBox 68"/>
                <p:cNvSpPr txBox="1"/>
                <p:nvPr/>
              </p:nvSpPr>
              <p:spPr>
                <a:xfrm rot="1088784">
                  <a:off x="365125" y="788035"/>
                  <a:ext cx="535972"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比叡</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2" name="TextBox 72"/>
                <p:cNvSpPr txBox="1"/>
                <p:nvPr/>
              </p:nvSpPr>
              <p:spPr>
                <a:xfrm rot="1116216">
                  <a:off x="766107" y="970687"/>
                  <a:ext cx="603160"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橋立</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3" name="TextBox 73"/>
                <p:cNvSpPr txBox="1"/>
                <p:nvPr/>
              </p:nvSpPr>
              <p:spPr>
                <a:xfrm rot="969295">
                  <a:off x="1147255" y="1111210"/>
                  <a:ext cx="516296"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嚴島</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4" name="TextBox 74"/>
                <p:cNvSpPr txBox="1"/>
                <p:nvPr/>
              </p:nvSpPr>
              <p:spPr>
                <a:xfrm rot="1153745">
                  <a:off x="1491319" y="1274068"/>
                  <a:ext cx="68114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千代田</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5" name="TextBox 75"/>
                <p:cNvSpPr txBox="1"/>
                <p:nvPr/>
              </p:nvSpPr>
              <p:spPr>
                <a:xfrm rot="997807">
                  <a:off x="2023170" y="1430813"/>
                  <a:ext cx="62534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松島</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6" name="Line Callout 2 88"/>
                <p:cNvSpPr/>
                <p:nvPr/>
              </p:nvSpPr>
              <p:spPr>
                <a:xfrm>
                  <a:off x="2282951" y="1106061"/>
                  <a:ext cx="123465" cy="135747"/>
                </a:xfrm>
                <a:prstGeom prst="borderCallout2">
                  <a:avLst>
                    <a:gd name="adj1" fmla="val 18750"/>
                    <a:gd name="adj2" fmla="val -8333"/>
                    <a:gd name="adj3" fmla="val 66133"/>
                    <a:gd name="adj4" fmla="val -26144"/>
                    <a:gd name="adj5" fmla="val 112500"/>
                    <a:gd name="adj6" fmla="val -46667"/>
                  </a:avLst>
                </a:prstGeom>
                <a:solidFill>
                  <a:srgbClr val="C00000"/>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grpSp>
        </p:grpSp>
        <p:sp>
          <p:nvSpPr>
            <p:cNvPr id="77" name="TextBox 85"/>
            <p:cNvSpPr txBox="1"/>
            <p:nvPr/>
          </p:nvSpPr>
          <p:spPr>
            <a:xfrm rot="556166">
              <a:off x="3270517" y="2959636"/>
              <a:ext cx="836295" cy="516890"/>
            </a:xfrm>
            <a:prstGeom prst="rect">
              <a:avLst/>
            </a:prstGeom>
            <a:noFill/>
          </p:spPr>
          <p:txBody>
            <a:bodyPr wrap="square" rtlCol="0">
              <a:noAutofit/>
            </a:bodyPr>
            <a:lstStyle/>
            <a:p>
              <a:pPr>
                <a:spcAft>
                  <a:spcPts val="0"/>
                </a:spcAft>
              </a:pPr>
              <a:r>
                <a:rPr lang="zh-CN" sz="1400" kern="1200" dirty="0">
                  <a:solidFill>
                    <a:srgbClr val="000000"/>
                  </a:solidFill>
                  <a:effectLst/>
                  <a:latin typeface="Cambria"/>
                  <a:ea typeface="新細明體"/>
                  <a:cs typeface="Times New Roman"/>
                </a:rPr>
                <a:t>本隊</a:t>
              </a:r>
              <a:endParaRPr lang="zh-HK" sz="1400" dirty="0">
                <a:effectLst/>
                <a:latin typeface="Times New Roman"/>
                <a:ea typeface="新細明體"/>
                <a:cs typeface="Times New Roman"/>
              </a:endParaRPr>
            </a:p>
            <a:p>
              <a:pPr>
                <a:spcAft>
                  <a:spcPts val="0"/>
                </a:spcAft>
              </a:pPr>
              <a:r>
                <a:rPr lang="en-US" sz="1400" dirty="0">
                  <a:effectLst/>
                  <a:latin typeface="Times New Roman"/>
                  <a:ea typeface="新細明體"/>
                  <a:cs typeface="Times New Roman"/>
                </a:rPr>
                <a:t> </a:t>
              </a:r>
              <a:endParaRPr lang="zh-HK" sz="1400" dirty="0">
                <a:effectLst/>
                <a:latin typeface="Times New Roman"/>
                <a:ea typeface="新細明體"/>
                <a:cs typeface="Times New Roman"/>
              </a:endParaRPr>
            </a:p>
          </p:txBody>
        </p:sp>
      </p:grpSp>
      <p:grpSp>
        <p:nvGrpSpPr>
          <p:cNvPr id="8" name="群組 7"/>
          <p:cNvGrpSpPr/>
          <p:nvPr/>
        </p:nvGrpSpPr>
        <p:grpSpPr>
          <a:xfrm>
            <a:off x="5343589" y="1714297"/>
            <a:ext cx="2290712" cy="1758340"/>
            <a:chOff x="5567925" y="2045498"/>
            <a:chExt cx="2290712" cy="1758340"/>
          </a:xfrm>
        </p:grpSpPr>
        <p:grpSp>
          <p:nvGrpSpPr>
            <p:cNvPr id="2" name="群組 1"/>
            <p:cNvGrpSpPr/>
            <p:nvPr/>
          </p:nvGrpSpPr>
          <p:grpSpPr>
            <a:xfrm rot="20856122">
              <a:off x="5567925" y="2045498"/>
              <a:ext cx="2290712" cy="1177290"/>
              <a:chOff x="3404161" y="2817653"/>
              <a:chExt cx="2290712" cy="1177290"/>
            </a:xfrm>
          </p:grpSpPr>
          <p:sp>
            <p:nvSpPr>
              <p:cNvPr id="15" name="Oval 82"/>
              <p:cNvSpPr/>
              <p:nvPr/>
            </p:nvSpPr>
            <p:spPr>
              <a:xfrm rot="1639044">
                <a:off x="3404161" y="2817653"/>
                <a:ext cx="2247776" cy="1177290"/>
              </a:xfrm>
              <a:prstGeom prst="ellipse">
                <a:avLst/>
              </a:prstGeom>
              <a:noFill/>
              <a:ln w="19050" cap="flat" cmpd="sng" algn="ctr">
                <a:solidFill>
                  <a:sysClr val="windowText" lastClr="000000"/>
                </a:solidFill>
                <a:prstDash val="sysDash"/>
              </a:ln>
              <a:effectLst/>
            </p:spPr>
            <p:txBody>
              <a:bodyPr rtlCol="0" anchor="ctr"/>
              <a:lstStyle/>
              <a:p>
                <a:endParaRPr lang="zh-TW" altLang="en-US"/>
              </a:p>
            </p:txBody>
          </p:sp>
          <p:grpSp>
            <p:nvGrpSpPr>
              <p:cNvPr id="31" name="群組 30"/>
              <p:cNvGrpSpPr/>
              <p:nvPr/>
            </p:nvGrpSpPr>
            <p:grpSpPr>
              <a:xfrm>
                <a:off x="3538441" y="2962763"/>
                <a:ext cx="2156432" cy="958692"/>
                <a:chOff x="-127745" y="-43987"/>
                <a:chExt cx="2156651" cy="959249"/>
              </a:xfrm>
            </p:grpSpPr>
            <p:sp>
              <p:nvSpPr>
                <p:cNvPr id="32" name="Flowchart: Delay 21"/>
                <p:cNvSpPr/>
                <p:nvPr/>
              </p:nvSpPr>
              <p:spPr>
                <a:xfrm rot="982211">
                  <a:off x="8277" y="264883"/>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3" name="Flowchart: Delay 22"/>
                <p:cNvSpPr/>
                <p:nvPr/>
              </p:nvSpPr>
              <p:spPr>
                <a:xfrm rot="982211">
                  <a:off x="476250" y="438150"/>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4" name="Flowchart: Delay 23"/>
                <p:cNvSpPr/>
                <p:nvPr/>
              </p:nvSpPr>
              <p:spPr>
                <a:xfrm rot="982211">
                  <a:off x="995318" y="63470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5" name="Flowchart: Delay 24"/>
                <p:cNvSpPr/>
                <p:nvPr/>
              </p:nvSpPr>
              <p:spPr>
                <a:xfrm rot="982211">
                  <a:off x="1433732" y="77951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6" name="TextBox 76"/>
                <p:cNvSpPr txBox="1"/>
                <p:nvPr/>
              </p:nvSpPr>
              <p:spPr>
                <a:xfrm rot="1149118">
                  <a:off x="-127745" y="-43987"/>
                  <a:ext cx="630748"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浪速</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7" name="TextBox 77"/>
                <p:cNvSpPr txBox="1"/>
                <p:nvPr/>
              </p:nvSpPr>
              <p:spPr>
                <a:xfrm rot="1072141">
                  <a:off x="305423" y="138777"/>
                  <a:ext cx="737814" cy="34095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秋津洲</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8" name="TextBox 78"/>
                <p:cNvSpPr txBox="1"/>
                <p:nvPr/>
              </p:nvSpPr>
              <p:spPr>
                <a:xfrm rot="1291682">
                  <a:off x="844538" y="336057"/>
                  <a:ext cx="756739" cy="31741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高千穗</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9" name="TextBox 79"/>
                <p:cNvSpPr txBox="1"/>
                <p:nvPr/>
              </p:nvSpPr>
              <p:spPr>
                <a:xfrm rot="1341231">
                  <a:off x="1418491" y="540122"/>
                  <a:ext cx="61041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吉野</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grpSp>
        </p:grpSp>
        <p:sp>
          <p:nvSpPr>
            <p:cNvPr id="79" name="TextBox 83"/>
            <p:cNvSpPr txBox="1"/>
            <p:nvPr/>
          </p:nvSpPr>
          <p:spPr>
            <a:xfrm rot="483648">
              <a:off x="6031188" y="3286948"/>
              <a:ext cx="1357630" cy="516890"/>
            </a:xfrm>
            <a:prstGeom prst="rect">
              <a:avLst/>
            </a:prstGeom>
            <a:no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第一遊擊隊</a:t>
              </a:r>
              <a:endParaRPr lang="zh-HK" sz="1400" dirty="0">
                <a:effectLst/>
                <a:latin typeface="Times New Roman"/>
                <a:ea typeface="新細明體"/>
                <a:cs typeface="Times New Roman"/>
              </a:endParaRPr>
            </a:p>
          </p:txBody>
        </p:sp>
      </p:grpSp>
      <p:grpSp>
        <p:nvGrpSpPr>
          <p:cNvPr id="80" name="群組 79"/>
          <p:cNvGrpSpPr/>
          <p:nvPr/>
        </p:nvGrpSpPr>
        <p:grpSpPr>
          <a:xfrm>
            <a:off x="2408312" y="3754119"/>
            <a:ext cx="3300111" cy="1960246"/>
            <a:chOff x="0" y="0"/>
            <a:chExt cx="3300242" cy="1960669"/>
          </a:xfrm>
        </p:grpSpPr>
        <p:sp>
          <p:nvSpPr>
            <p:cNvPr id="81" name="Flowchart: Delay 27"/>
            <p:cNvSpPr/>
            <p:nvPr/>
          </p:nvSpPr>
          <p:spPr>
            <a:xfrm rot="16200000">
              <a:off x="-133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2" name="Flowchart: Delay 28"/>
            <p:cNvSpPr/>
            <p:nvPr/>
          </p:nvSpPr>
          <p:spPr>
            <a:xfrm rot="16200000">
              <a:off x="215265" y="1136650"/>
              <a:ext cx="339090" cy="12319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3" name="Flowchart: Delay 29"/>
            <p:cNvSpPr/>
            <p:nvPr/>
          </p:nvSpPr>
          <p:spPr>
            <a:xfrm rot="16200000">
              <a:off x="5956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4" name="Flowchart: Delay 30"/>
            <p:cNvSpPr/>
            <p:nvPr/>
          </p:nvSpPr>
          <p:spPr>
            <a:xfrm rot="16200000">
              <a:off x="8134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5" name="Flowchart: Delay 31"/>
            <p:cNvSpPr/>
            <p:nvPr/>
          </p:nvSpPr>
          <p:spPr>
            <a:xfrm rot="16200000">
              <a:off x="120523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6" name="Flowchart: Delay 32"/>
            <p:cNvSpPr/>
            <p:nvPr/>
          </p:nvSpPr>
          <p:spPr>
            <a:xfrm rot="16200000">
              <a:off x="1510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7" name="Flowchart: Delay 33"/>
            <p:cNvSpPr/>
            <p:nvPr/>
          </p:nvSpPr>
          <p:spPr>
            <a:xfrm rot="16200000">
              <a:off x="192024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8" name="Flowchart: Delay 34"/>
            <p:cNvSpPr/>
            <p:nvPr/>
          </p:nvSpPr>
          <p:spPr>
            <a:xfrm rot="16200000">
              <a:off x="22250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9" name="Flowchart: Delay 35"/>
            <p:cNvSpPr/>
            <p:nvPr/>
          </p:nvSpPr>
          <p:spPr>
            <a:xfrm rot="16200000">
              <a:off x="2653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90" name="Flowchart: Delay 36"/>
            <p:cNvSpPr/>
            <p:nvPr/>
          </p:nvSpPr>
          <p:spPr>
            <a:xfrm rot="16200000">
              <a:off x="29108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cxnSp>
          <p:nvCxnSpPr>
            <p:cNvPr id="91" name="Straight Connector 69"/>
            <p:cNvCxnSpPr/>
            <p:nvPr/>
          </p:nvCxnSpPr>
          <p:spPr>
            <a:xfrm flipV="1">
              <a:off x="180975" y="2286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70"/>
            <p:cNvCxnSpPr/>
            <p:nvPr/>
          </p:nvCxnSpPr>
          <p:spPr>
            <a:xfrm flipV="1">
              <a:off x="398780" y="4572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38"/>
            <p:cNvCxnSpPr/>
            <p:nvPr/>
          </p:nvCxnSpPr>
          <p:spPr>
            <a:xfrm flipV="1">
              <a:off x="77978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40"/>
            <p:cNvCxnSpPr/>
            <p:nvPr/>
          </p:nvCxnSpPr>
          <p:spPr>
            <a:xfrm flipV="1">
              <a:off x="983615" y="3429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41"/>
            <p:cNvCxnSpPr/>
            <p:nvPr/>
          </p:nvCxnSpPr>
          <p:spPr>
            <a:xfrm flipV="1">
              <a:off x="13893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42"/>
            <p:cNvCxnSpPr/>
            <p:nvPr/>
          </p:nvCxnSpPr>
          <p:spPr>
            <a:xfrm flipV="1">
              <a:off x="16941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Connector 43"/>
            <p:cNvCxnSpPr/>
            <p:nvPr/>
          </p:nvCxnSpPr>
          <p:spPr>
            <a:xfrm flipV="1">
              <a:off x="20751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44"/>
            <p:cNvCxnSpPr/>
            <p:nvPr/>
          </p:nvCxnSpPr>
          <p:spPr>
            <a:xfrm flipV="1">
              <a:off x="23799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45"/>
            <p:cNvCxnSpPr/>
            <p:nvPr/>
          </p:nvCxnSpPr>
          <p:spPr>
            <a:xfrm flipV="1">
              <a:off x="2835275"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46"/>
            <p:cNvCxnSpPr/>
            <p:nvPr/>
          </p:nvCxnSpPr>
          <p:spPr>
            <a:xfrm flipV="1">
              <a:off x="308229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47"/>
            <p:cNvSpPr txBox="1"/>
            <p:nvPr/>
          </p:nvSpPr>
          <p:spPr>
            <a:xfrm>
              <a:off x="0" y="1257299"/>
              <a:ext cx="293168" cy="607628"/>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濟遠</a:t>
              </a:r>
              <a:endParaRPr lang="zh-HK" sz="1300" dirty="0">
                <a:effectLst/>
                <a:latin typeface="Times New Roman"/>
                <a:ea typeface="新細明體"/>
                <a:cs typeface="Times New Roman"/>
              </a:endParaRPr>
            </a:p>
          </p:txBody>
        </p:sp>
        <p:sp>
          <p:nvSpPr>
            <p:cNvPr id="102" name="TextBox 48"/>
            <p:cNvSpPr txBox="1"/>
            <p:nvPr/>
          </p:nvSpPr>
          <p:spPr>
            <a:xfrm>
              <a:off x="170815" y="1485900"/>
              <a:ext cx="430604" cy="47476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廣甲</a:t>
              </a:r>
              <a:endParaRPr lang="zh-HK" sz="1300" dirty="0">
                <a:effectLst/>
                <a:latin typeface="Times New Roman"/>
                <a:ea typeface="新細明體"/>
                <a:cs typeface="Times New Roman"/>
              </a:endParaRPr>
            </a:p>
          </p:txBody>
        </p:sp>
        <p:sp>
          <p:nvSpPr>
            <p:cNvPr id="103" name="TextBox 49"/>
            <p:cNvSpPr txBox="1"/>
            <p:nvPr/>
          </p:nvSpPr>
          <p:spPr>
            <a:xfrm>
              <a:off x="551180" y="1257300"/>
              <a:ext cx="417377" cy="556791"/>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致遠</a:t>
              </a:r>
              <a:endParaRPr lang="zh-HK" sz="1300" dirty="0">
                <a:effectLst/>
                <a:latin typeface="Times New Roman"/>
                <a:ea typeface="新細明體"/>
                <a:cs typeface="Times New Roman"/>
              </a:endParaRPr>
            </a:p>
          </p:txBody>
        </p:sp>
        <p:sp>
          <p:nvSpPr>
            <p:cNvPr id="104" name="TextBox 50"/>
            <p:cNvSpPr txBox="1"/>
            <p:nvPr/>
          </p:nvSpPr>
          <p:spPr>
            <a:xfrm>
              <a:off x="855980" y="1371600"/>
              <a:ext cx="370691" cy="493328"/>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靖遠</a:t>
              </a:r>
              <a:endParaRPr lang="zh-HK" sz="1300" dirty="0">
                <a:effectLst/>
                <a:latin typeface="Times New Roman"/>
                <a:ea typeface="新細明體"/>
                <a:cs typeface="Times New Roman"/>
              </a:endParaRPr>
            </a:p>
          </p:txBody>
        </p:sp>
        <p:sp>
          <p:nvSpPr>
            <p:cNvPr id="105" name="TextBox 51"/>
            <p:cNvSpPr txBox="1"/>
            <p:nvPr/>
          </p:nvSpPr>
          <p:spPr>
            <a:xfrm>
              <a:off x="1368425" y="1108075"/>
              <a:ext cx="554724" cy="491532"/>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鎮遠</a:t>
              </a:r>
              <a:endParaRPr lang="zh-HK" sz="1300" dirty="0">
                <a:effectLst/>
                <a:latin typeface="Times New Roman"/>
                <a:ea typeface="新細明體"/>
                <a:cs typeface="Times New Roman"/>
              </a:endParaRPr>
            </a:p>
          </p:txBody>
        </p:sp>
        <p:sp>
          <p:nvSpPr>
            <p:cNvPr id="106" name="TextBox 52"/>
            <p:cNvSpPr txBox="1"/>
            <p:nvPr/>
          </p:nvSpPr>
          <p:spPr>
            <a:xfrm>
              <a:off x="1871345" y="1028700"/>
              <a:ext cx="432572" cy="54361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來遠</a:t>
              </a:r>
              <a:endParaRPr lang="zh-HK" sz="1300" dirty="0">
                <a:effectLst/>
                <a:latin typeface="Times New Roman"/>
                <a:ea typeface="新細明體"/>
                <a:cs typeface="Times New Roman"/>
              </a:endParaRPr>
            </a:p>
          </p:txBody>
        </p:sp>
        <p:sp>
          <p:nvSpPr>
            <p:cNvPr id="107" name="TextBox 53"/>
            <p:cNvSpPr txBox="1"/>
            <p:nvPr/>
          </p:nvSpPr>
          <p:spPr>
            <a:xfrm>
              <a:off x="2182495" y="1143000"/>
              <a:ext cx="426484" cy="55918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經遠</a:t>
              </a:r>
              <a:endParaRPr lang="zh-HK" sz="1300" dirty="0">
                <a:effectLst/>
                <a:latin typeface="Times New Roman"/>
                <a:ea typeface="新細明體"/>
                <a:cs typeface="Times New Roman"/>
              </a:endParaRPr>
            </a:p>
          </p:txBody>
        </p:sp>
        <p:sp>
          <p:nvSpPr>
            <p:cNvPr id="108" name="TextBox 54"/>
            <p:cNvSpPr txBox="1"/>
            <p:nvPr/>
          </p:nvSpPr>
          <p:spPr>
            <a:xfrm>
              <a:off x="2571223" y="1143000"/>
              <a:ext cx="456702" cy="475367"/>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超勇</a:t>
              </a:r>
              <a:endParaRPr lang="zh-HK" sz="1300" dirty="0">
                <a:effectLst/>
                <a:latin typeface="Times New Roman"/>
                <a:ea typeface="新細明體"/>
                <a:cs typeface="Times New Roman"/>
              </a:endParaRPr>
            </a:p>
          </p:txBody>
        </p:sp>
        <p:sp>
          <p:nvSpPr>
            <p:cNvPr id="109" name="TextBox 55"/>
            <p:cNvSpPr txBox="1"/>
            <p:nvPr/>
          </p:nvSpPr>
          <p:spPr>
            <a:xfrm>
              <a:off x="2977553" y="1143000"/>
              <a:ext cx="322689" cy="508895"/>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揚威</a:t>
              </a:r>
              <a:endParaRPr lang="zh-HK" sz="1300">
                <a:effectLst/>
                <a:latin typeface="Times New Roman"/>
                <a:ea typeface="新細明體"/>
                <a:cs typeface="Times New Roman"/>
              </a:endParaRPr>
            </a:p>
          </p:txBody>
        </p:sp>
        <p:sp>
          <p:nvSpPr>
            <p:cNvPr id="110" name="Line Callout 2 89"/>
            <p:cNvSpPr/>
            <p:nvPr/>
          </p:nvSpPr>
          <p:spPr>
            <a:xfrm>
              <a:off x="1465580" y="435610"/>
              <a:ext cx="123471" cy="135783"/>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11" name="TextBox 90"/>
            <p:cNvSpPr txBox="1"/>
            <p:nvPr/>
          </p:nvSpPr>
          <p:spPr>
            <a:xfrm>
              <a:off x="1236980" y="1028700"/>
              <a:ext cx="370762" cy="475367"/>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定遠</a:t>
              </a:r>
              <a:endParaRPr lang="zh-HK" sz="1300">
                <a:effectLst/>
                <a:latin typeface="Times New Roman"/>
                <a:ea typeface="新細明體"/>
                <a:cs typeface="Times New Roman"/>
              </a:endParaRPr>
            </a:p>
          </p:txBody>
        </p:sp>
      </p:grpSp>
      <p:grpSp>
        <p:nvGrpSpPr>
          <p:cNvPr id="121" name="群組 120"/>
          <p:cNvGrpSpPr/>
          <p:nvPr/>
        </p:nvGrpSpPr>
        <p:grpSpPr>
          <a:xfrm>
            <a:off x="7494486" y="4054704"/>
            <a:ext cx="958214" cy="1586863"/>
            <a:chOff x="0" y="0"/>
            <a:chExt cx="958581" cy="1587376"/>
          </a:xfrm>
        </p:grpSpPr>
        <p:sp>
          <p:nvSpPr>
            <p:cNvPr id="122" name="Flowchart: Delay 25"/>
            <p:cNvSpPr/>
            <p:nvPr/>
          </p:nvSpPr>
          <p:spPr>
            <a:xfrm rot="12602624">
              <a:off x="29137" y="10992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3" name="Flowchart: Delay 26"/>
            <p:cNvSpPr/>
            <p:nvPr/>
          </p:nvSpPr>
          <p:spPr>
            <a:xfrm rot="12602624">
              <a:off x="112957" y="7563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4" name="Flowchart: Delay 37"/>
            <p:cNvSpPr/>
            <p:nvPr/>
          </p:nvSpPr>
          <p:spPr>
            <a:xfrm rot="11950788">
              <a:off x="582857" y="6503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5" name="Flowchart: Delay 39"/>
            <p:cNvSpPr/>
            <p:nvPr/>
          </p:nvSpPr>
          <p:spPr>
            <a:xfrm rot="11950788">
              <a:off x="571427" y="3074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6" name="TextBox 56"/>
            <p:cNvSpPr txBox="1"/>
            <p:nvPr/>
          </p:nvSpPr>
          <p:spPr>
            <a:xfrm rot="18019618">
              <a:off x="456175" y="1084970"/>
              <a:ext cx="387957" cy="61685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a:ln>
                    <a:noFill/>
                  </a:ln>
                  <a:solidFill>
                    <a:srgbClr val="000000"/>
                  </a:solidFill>
                  <a:effectLst/>
                  <a:uLnTx/>
                  <a:uFillTx/>
                  <a:latin typeface="Calibri"/>
                  <a:ea typeface="新細明體"/>
                  <a:cs typeface="Times New Roman"/>
                </a:rPr>
                <a:t>平遠</a:t>
              </a:r>
              <a:endParaRPr kumimoji="0" lang="zh-HK" altLang="en-US" sz="1300" b="0" i="0" u="none" strike="noStrike" kern="0" cap="none" spc="0" normalizeH="0" baseline="0" noProof="0">
                <a:ln>
                  <a:noFill/>
                </a:ln>
                <a:solidFill>
                  <a:sysClr val="windowText" lastClr="000000"/>
                </a:solidFill>
                <a:effectLst/>
                <a:uLnTx/>
                <a:uFillTx/>
                <a:latin typeface="Times New Roman"/>
                <a:ea typeface="新細明體"/>
                <a:cs typeface="Times New Roman"/>
              </a:endParaRPr>
            </a:p>
          </p:txBody>
        </p:sp>
        <p:sp>
          <p:nvSpPr>
            <p:cNvPr id="127" name="TextBox 57"/>
            <p:cNvSpPr txBox="1"/>
            <p:nvPr/>
          </p:nvSpPr>
          <p:spPr>
            <a:xfrm rot="18109911">
              <a:off x="471732" y="807158"/>
              <a:ext cx="387957" cy="526156"/>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廣丙</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8" name="TextBox 58"/>
            <p:cNvSpPr txBox="1"/>
            <p:nvPr/>
          </p:nvSpPr>
          <p:spPr>
            <a:xfrm rot="17784366">
              <a:off x="105337" y="240103"/>
              <a:ext cx="387957" cy="590681"/>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魚雷艇</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9" name="TextBox 59"/>
            <p:cNvSpPr txBox="1"/>
            <p:nvPr/>
          </p:nvSpPr>
          <p:spPr>
            <a:xfrm rot="17784366">
              <a:off x="104067" y="-104067"/>
              <a:ext cx="387957" cy="596092"/>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魚雷艇</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grpSp>
      <p:sp>
        <p:nvSpPr>
          <p:cNvPr id="130" name="TextBox 86"/>
          <p:cNvSpPr txBox="1"/>
          <p:nvPr/>
        </p:nvSpPr>
        <p:spPr>
          <a:xfrm rot="691103">
            <a:off x="4843718" y="1153470"/>
            <a:ext cx="2364422" cy="626434"/>
          </a:xfrm>
          <a:prstGeom prst="rect">
            <a:avLst/>
          </a:prstGeom>
          <a:solidFill>
            <a:srgbClr val="F7964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前後相接，呈一直線向前行駛，是為</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「單縱陣」</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31" name="TextBox 60"/>
          <p:cNvSpPr txBox="1"/>
          <p:nvPr/>
        </p:nvSpPr>
        <p:spPr>
          <a:xfrm>
            <a:off x="5169226" y="321619"/>
            <a:ext cx="2114867" cy="602092"/>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時間：</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年</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9</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月</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17</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日</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地點：黃海</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33" name="Arc 67"/>
          <p:cNvSpPr/>
          <p:nvPr/>
        </p:nvSpPr>
        <p:spPr>
          <a:xfrm>
            <a:off x="7204893" y="2569197"/>
            <a:ext cx="778510" cy="1289685"/>
          </a:xfrm>
          <a:prstGeom prst="arc">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34" name="Freeform 66"/>
          <p:cNvSpPr/>
          <p:nvPr/>
        </p:nvSpPr>
        <p:spPr>
          <a:xfrm rot="20895855">
            <a:off x="3530493" y="1670833"/>
            <a:ext cx="537683" cy="239463"/>
          </a:xfrm>
          <a:custGeom>
            <a:avLst/>
            <a:gdLst>
              <a:gd name="connsiteX0" fmla="*/ 0 w 627158"/>
              <a:gd name="connsiteY0" fmla="*/ 0 h 253982"/>
              <a:gd name="connsiteX1" fmla="*/ 112541 w 627158"/>
              <a:gd name="connsiteY1" fmla="*/ 14067 h 253982"/>
              <a:gd name="connsiteX2" fmla="*/ 211015 w 627158"/>
              <a:gd name="connsiteY2" fmla="*/ 42203 h 253982"/>
              <a:gd name="connsiteX3" fmla="*/ 267286 w 627158"/>
              <a:gd name="connsiteY3" fmla="*/ 56270 h 253982"/>
              <a:gd name="connsiteX4" fmla="*/ 295421 w 627158"/>
              <a:gd name="connsiteY4" fmla="*/ 84406 h 253982"/>
              <a:gd name="connsiteX5" fmla="*/ 379827 w 627158"/>
              <a:gd name="connsiteY5" fmla="*/ 112541 h 253982"/>
              <a:gd name="connsiteX6" fmla="*/ 422030 w 627158"/>
              <a:gd name="connsiteY6" fmla="*/ 126609 h 253982"/>
              <a:gd name="connsiteX7" fmla="*/ 464233 w 627158"/>
              <a:gd name="connsiteY7" fmla="*/ 154744 h 253982"/>
              <a:gd name="connsiteX8" fmla="*/ 520504 w 627158"/>
              <a:gd name="connsiteY8" fmla="*/ 182880 h 253982"/>
              <a:gd name="connsiteX9" fmla="*/ 576775 w 627158"/>
              <a:gd name="connsiteY9" fmla="*/ 225083 h 25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158" h="253982">
                <a:moveTo>
                  <a:pt x="0" y="0"/>
                </a:moveTo>
                <a:cubicBezTo>
                  <a:pt x="37514" y="4689"/>
                  <a:pt x="75250" y="7852"/>
                  <a:pt x="112541" y="14067"/>
                </a:cubicBezTo>
                <a:cubicBezTo>
                  <a:pt x="165319" y="22863"/>
                  <a:pt x="164183" y="28823"/>
                  <a:pt x="211015" y="42203"/>
                </a:cubicBezTo>
                <a:cubicBezTo>
                  <a:pt x="229605" y="47514"/>
                  <a:pt x="248529" y="51581"/>
                  <a:pt x="267286" y="56270"/>
                </a:cubicBezTo>
                <a:cubicBezTo>
                  <a:pt x="276664" y="65649"/>
                  <a:pt x="283558" y="78474"/>
                  <a:pt x="295421" y="84406"/>
                </a:cubicBezTo>
                <a:cubicBezTo>
                  <a:pt x="321947" y="97669"/>
                  <a:pt x="351692" y="103163"/>
                  <a:pt x="379827" y="112541"/>
                </a:cubicBezTo>
                <a:cubicBezTo>
                  <a:pt x="393895" y="117230"/>
                  <a:pt x="409692" y="118384"/>
                  <a:pt x="422030" y="126609"/>
                </a:cubicBezTo>
                <a:cubicBezTo>
                  <a:pt x="436098" y="135987"/>
                  <a:pt x="449553" y="146356"/>
                  <a:pt x="464233" y="154744"/>
                </a:cubicBezTo>
                <a:cubicBezTo>
                  <a:pt x="482441" y="165149"/>
                  <a:pt x="503055" y="171247"/>
                  <a:pt x="520504" y="182880"/>
                </a:cubicBezTo>
                <a:cubicBezTo>
                  <a:pt x="627158" y="253982"/>
                  <a:pt x="480566" y="176977"/>
                  <a:pt x="576775" y="225083"/>
                </a:cubicBezTo>
              </a:path>
            </a:pathLst>
          </a:cu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Tree>
    <p:extLst>
      <p:ext uri="{BB962C8B-B14F-4D97-AF65-F5344CB8AC3E}">
        <p14:creationId xmlns:p14="http://schemas.microsoft.com/office/powerpoint/2010/main" val="4166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barn(inVertical)">
                                      <p:cBhvr>
                                        <p:cTn id="25" dur="5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down)">
                                      <p:cBhvr>
                                        <p:cTn id="45" dur="500"/>
                                        <p:tgtEl>
                                          <p:spTgt spid="1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4" grpId="0" animBg="1"/>
      <p:bldP spid="29" grpId="0" animBg="1"/>
      <p:bldP spid="130" grpId="0" animBg="1"/>
      <p:bldP spid="133" grpId="0" animBg="1"/>
      <p:bldP spid="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2"/>
          <p:cNvSpPr/>
          <p:nvPr/>
        </p:nvSpPr>
        <p:spPr>
          <a:xfrm>
            <a:off x="343647" y="270567"/>
            <a:ext cx="8431131" cy="65949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 name="TextBox 61"/>
          <p:cNvSpPr txBox="1"/>
          <p:nvPr/>
        </p:nvSpPr>
        <p:spPr>
          <a:xfrm>
            <a:off x="474313" y="1520301"/>
            <a:ext cx="2596100" cy="1503582"/>
          </a:xfrm>
          <a:prstGeom prst="rect">
            <a:avLst/>
          </a:prstGeom>
          <a:noFill/>
        </p:spPr>
        <p:txBody>
          <a:bodyPr wrap="square" rtlCol="0">
            <a:noAutofit/>
          </a:bodyPr>
          <a:lstStyle/>
          <a:p>
            <a:pPr algn="just">
              <a:spcAft>
                <a:spcPts val="0"/>
              </a:spcAft>
            </a:pPr>
            <a:r>
              <a:rPr lang="zh-CN" sz="1600" kern="1200" dirty="0">
                <a:solidFill>
                  <a:srgbClr val="000000"/>
                </a:solidFill>
                <a:effectLst/>
                <a:latin typeface="Times New Roman"/>
                <a:ea typeface="新細明體"/>
                <a:cs typeface="Times New Roman"/>
              </a:rPr>
              <a:t>圖</a:t>
            </a:r>
            <a:r>
              <a:rPr lang="en-US" sz="1600" kern="1200" dirty="0">
                <a:solidFill>
                  <a:srgbClr val="000000"/>
                </a:solidFill>
                <a:effectLst/>
                <a:latin typeface="Times New Roman"/>
                <a:ea typeface="新細明體"/>
                <a:cs typeface="Times New Roman"/>
              </a:rPr>
              <a:t>4</a:t>
            </a:r>
            <a:r>
              <a:rPr lang="zh-CN" sz="1600" kern="1200" dirty="0">
                <a:solidFill>
                  <a:srgbClr val="000000"/>
                </a:solidFill>
                <a:effectLst/>
                <a:latin typeface="Times New Roman"/>
                <a:ea typeface="新細明體"/>
                <a:cs typeface="Times New Roman"/>
              </a:rPr>
              <a:t>之</a:t>
            </a:r>
            <a:r>
              <a:rPr lang="en-US" sz="1600" kern="1200" dirty="0">
                <a:solidFill>
                  <a:srgbClr val="000000"/>
                </a:solidFill>
                <a:effectLst/>
                <a:latin typeface="Times New Roman"/>
                <a:ea typeface="新細明體"/>
                <a:cs typeface="Times New Roman"/>
              </a:rPr>
              <a:t>2: </a:t>
            </a:r>
            <a:r>
              <a:rPr lang="zh-CN" sz="1600" kern="1200" dirty="0">
                <a:solidFill>
                  <a:srgbClr val="000000"/>
                </a:solidFill>
                <a:effectLst/>
                <a:latin typeface="Times New Roman"/>
                <a:ea typeface="新細明體"/>
                <a:cs typeface="Times New Roman"/>
              </a:rPr>
              <a:t>開始交火，北洋海軍中較弱的超勇號和揚威號率先中彈起火，立即調頭駛離現場。超勇隨後重傷沉沒。</a:t>
            </a:r>
            <a:endParaRPr lang="zh-HK" sz="1600" dirty="0">
              <a:effectLst/>
              <a:latin typeface="Times New Roman"/>
              <a:ea typeface="新細明體"/>
              <a:cs typeface="Times New Roman"/>
            </a:endParaRPr>
          </a:p>
        </p:txBody>
      </p:sp>
      <p:sp>
        <p:nvSpPr>
          <p:cNvPr id="9" name="TextBox 4"/>
          <p:cNvSpPr txBox="1"/>
          <p:nvPr/>
        </p:nvSpPr>
        <p:spPr>
          <a:xfrm>
            <a:off x="343647" y="270567"/>
            <a:ext cx="2659529" cy="1051728"/>
          </a:xfrm>
          <a:prstGeom prst="rect">
            <a:avLst/>
          </a:prstGeom>
          <a:solidFill>
            <a:srgbClr val="92D050"/>
          </a:solidFill>
          <a:ln w="38100">
            <a:noFill/>
          </a:ln>
        </p:spPr>
        <p:txBody>
          <a:bodyPr wrap="square" rtlCol="0">
            <a:noAutofit/>
          </a:bodyPr>
          <a:lstStyle/>
          <a:p>
            <a:pPr>
              <a:lnSpc>
                <a:spcPct val="110000"/>
              </a:lnSpc>
              <a:spcAft>
                <a:spcPts val="0"/>
              </a:spcAft>
            </a:pPr>
            <a:r>
              <a:rPr lang="zh-CN" kern="1200" dirty="0">
                <a:solidFill>
                  <a:srgbClr val="000000"/>
                </a:solidFill>
                <a:effectLst/>
                <a:latin typeface="Times New Roman"/>
                <a:ea typeface="新細明體"/>
                <a:cs typeface="Times New Roman"/>
              </a:rPr>
              <a:t>黃海海戰作戰圖：日本艦隊單縱陣</a:t>
            </a:r>
            <a:r>
              <a:rPr lang="en-US" kern="1200" dirty="0" err="1">
                <a:solidFill>
                  <a:srgbClr val="000000"/>
                </a:solidFill>
                <a:effectLst/>
                <a:latin typeface="Times New Roman"/>
                <a:ea typeface="新細明體"/>
                <a:cs typeface="Times New Roman"/>
              </a:rPr>
              <a:t>vs</a:t>
            </a:r>
            <a:r>
              <a:rPr lang="zh-CN" kern="1200" dirty="0">
                <a:solidFill>
                  <a:srgbClr val="000000"/>
                </a:solidFill>
                <a:effectLst/>
                <a:latin typeface="Times New Roman"/>
                <a:ea typeface="新細明體"/>
                <a:cs typeface="Times New Roman"/>
              </a:rPr>
              <a:t>北洋水師橫陣 </a:t>
            </a:r>
            <a:endParaRPr lang="zh-HK" dirty="0">
              <a:effectLst/>
              <a:latin typeface="Times New Roman"/>
              <a:ea typeface="新細明體"/>
              <a:cs typeface="Times New Roman"/>
            </a:endParaRPr>
          </a:p>
        </p:txBody>
      </p:sp>
      <p:pic>
        <p:nvPicPr>
          <p:cNvPr id="10" name="Picture 2"/>
          <p:cNvPicPr>
            <a:picLocks noChangeAspect="1" noChangeArrowheads="1"/>
          </p:cNvPicPr>
          <p:nvPr/>
        </p:nvPicPr>
        <p:blipFill>
          <a:blip r:embed="rId4" cstate="print"/>
          <a:srcRect/>
          <a:stretch>
            <a:fillRect/>
          </a:stretch>
        </p:blipFill>
        <p:spPr bwMode="auto">
          <a:xfrm>
            <a:off x="6236825" y="5597686"/>
            <a:ext cx="1678725" cy="1162734"/>
          </a:xfrm>
          <a:prstGeom prst="rect">
            <a:avLst/>
          </a:prstGeom>
          <a:noFill/>
          <a:ln w="38100">
            <a:solidFill>
              <a:srgbClr val="7030A0"/>
            </a:solid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119741" y="5569829"/>
            <a:ext cx="1829317" cy="1039381"/>
          </a:xfrm>
          <a:prstGeom prst="rect">
            <a:avLst/>
          </a:prstGeom>
          <a:noFill/>
          <a:ln w="38100">
            <a:solidFill>
              <a:srgbClr val="7030A0"/>
            </a:solidFill>
            <a:miter lim="800000"/>
            <a:headEnd/>
            <a:tailEnd/>
          </a:ln>
          <a:effectLst/>
        </p:spPr>
      </p:pic>
      <p:sp>
        <p:nvSpPr>
          <p:cNvPr id="13" name="TextBox 69"/>
          <p:cNvSpPr txBox="1"/>
          <p:nvPr/>
        </p:nvSpPr>
        <p:spPr>
          <a:xfrm>
            <a:off x="567765" y="2975968"/>
            <a:ext cx="2435411" cy="655926"/>
          </a:xfrm>
          <a:prstGeom prst="rect">
            <a:avLst/>
          </a:prstGeom>
          <a:noFill/>
          <a:ln>
            <a:solidFill>
              <a:sysClr val="windowText" lastClr="000000"/>
            </a:solidFill>
            <a:prstDash val="solid"/>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比叡受到炮火重傷，並墮入北洋水師陣內。</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41" name="Arc 64"/>
          <p:cNvSpPr/>
          <p:nvPr/>
        </p:nvSpPr>
        <p:spPr>
          <a:xfrm rot="500285">
            <a:off x="4296106" y="2781435"/>
            <a:ext cx="388029" cy="1484481"/>
          </a:xfrm>
          <a:prstGeom prst="arc">
            <a:avLst>
              <a:gd name="adj1" fmla="val 16785372"/>
              <a:gd name="adj2" fmla="val 2322125"/>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grpSp>
        <p:nvGrpSpPr>
          <p:cNvPr id="78" name="群組 77"/>
          <p:cNvGrpSpPr/>
          <p:nvPr/>
        </p:nvGrpSpPr>
        <p:grpSpPr>
          <a:xfrm>
            <a:off x="7502595" y="3717957"/>
            <a:ext cx="1170723" cy="2041091"/>
            <a:chOff x="7644544" y="4502412"/>
            <a:chExt cx="1170723" cy="2041091"/>
          </a:xfrm>
        </p:grpSpPr>
        <p:sp>
          <p:nvSpPr>
            <p:cNvPr id="27" name="Flowchart: Delay 25"/>
            <p:cNvSpPr/>
            <p:nvPr/>
          </p:nvSpPr>
          <p:spPr>
            <a:xfrm rot="10800000">
              <a:off x="7912928" y="5897398"/>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8" name="Flowchart: Delay 26"/>
            <p:cNvSpPr/>
            <p:nvPr/>
          </p:nvSpPr>
          <p:spPr>
            <a:xfrm rot="12602624">
              <a:off x="7919924" y="5131080"/>
              <a:ext cx="296553"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9" name="Flowchart: Delay 37"/>
            <p:cNvSpPr/>
            <p:nvPr/>
          </p:nvSpPr>
          <p:spPr>
            <a:xfrm rot="11950788">
              <a:off x="8103006" y="558473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0" name="Flowchart: Delay 39"/>
            <p:cNvSpPr/>
            <p:nvPr/>
          </p:nvSpPr>
          <p:spPr>
            <a:xfrm rot="11950788">
              <a:off x="8162315" y="482232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0" name="TextBox 56"/>
            <p:cNvSpPr txBox="1"/>
            <p:nvPr/>
          </p:nvSpPr>
          <p:spPr>
            <a:xfrm rot="18019618">
              <a:off x="8215437" y="6048914"/>
              <a:ext cx="396062" cy="593116"/>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平遠</a:t>
              </a:r>
              <a:endParaRPr lang="zh-HK" sz="1300" dirty="0">
                <a:effectLst/>
                <a:latin typeface="Times New Roman"/>
                <a:ea typeface="新細明體"/>
                <a:cs typeface="Times New Roman"/>
              </a:endParaRPr>
            </a:p>
          </p:txBody>
        </p:sp>
        <p:sp>
          <p:nvSpPr>
            <p:cNvPr id="51" name="TextBox 57"/>
            <p:cNvSpPr txBox="1"/>
            <p:nvPr/>
          </p:nvSpPr>
          <p:spPr>
            <a:xfrm rot="18109911">
              <a:off x="8305201" y="5086956"/>
              <a:ext cx="396062" cy="62407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廣丙</a:t>
              </a:r>
              <a:endParaRPr lang="zh-HK" sz="1300" dirty="0">
                <a:effectLst/>
                <a:latin typeface="Times New Roman"/>
                <a:ea typeface="新細明體"/>
                <a:cs typeface="Times New Roman"/>
              </a:endParaRPr>
            </a:p>
          </p:txBody>
        </p:sp>
        <p:sp>
          <p:nvSpPr>
            <p:cNvPr id="52" name="TextBox 58"/>
            <p:cNvSpPr txBox="1"/>
            <p:nvPr/>
          </p:nvSpPr>
          <p:spPr>
            <a:xfrm rot="17784366">
              <a:off x="7818649" y="5379690"/>
              <a:ext cx="396062" cy="744272"/>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魚雷艇</a:t>
              </a:r>
              <a:endParaRPr lang="zh-HK" sz="1300">
                <a:effectLst/>
                <a:latin typeface="Times New Roman"/>
                <a:ea typeface="新細明體"/>
                <a:cs typeface="Times New Roman"/>
              </a:endParaRPr>
            </a:p>
          </p:txBody>
        </p:sp>
        <p:sp>
          <p:nvSpPr>
            <p:cNvPr id="53" name="TextBox 59"/>
            <p:cNvSpPr txBox="1"/>
            <p:nvPr/>
          </p:nvSpPr>
          <p:spPr>
            <a:xfrm rot="17784366">
              <a:off x="8218212" y="4324918"/>
              <a:ext cx="396062" cy="75104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魚雷艇</a:t>
              </a:r>
              <a:endParaRPr lang="zh-HK" sz="1300" dirty="0">
                <a:effectLst/>
                <a:latin typeface="Times New Roman"/>
                <a:ea typeface="新細明體"/>
                <a:cs typeface="Times New Roman"/>
              </a:endParaRPr>
            </a:p>
          </p:txBody>
        </p:sp>
      </p:grpSp>
      <p:grpSp>
        <p:nvGrpSpPr>
          <p:cNvPr id="83" name="群組 82"/>
          <p:cNvGrpSpPr/>
          <p:nvPr/>
        </p:nvGrpSpPr>
        <p:grpSpPr>
          <a:xfrm>
            <a:off x="3270695" y="298572"/>
            <a:ext cx="776296" cy="1074958"/>
            <a:chOff x="3365847" y="735092"/>
            <a:chExt cx="776296" cy="1074958"/>
          </a:xfrm>
        </p:grpSpPr>
        <p:sp>
          <p:nvSpPr>
            <p:cNvPr id="15" name="Flowchart: Delay 13"/>
            <p:cNvSpPr/>
            <p:nvPr/>
          </p:nvSpPr>
          <p:spPr>
            <a:xfrm rot="982211">
              <a:off x="3532883" y="988148"/>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7" name="Flowchart: Delay 15"/>
            <p:cNvSpPr/>
            <p:nvPr/>
          </p:nvSpPr>
          <p:spPr>
            <a:xfrm rot="982211">
              <a:off x="3416013" y="1299656"/>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4" name="TextBox 62"/>
            <p:cNvSpPr txBox="1"/>
            <p:nvPr/>
          </p:nvSpPr>
          <p:spPr>
            <a:xfrm rot="1146110">
              <a:off x="3549027" y="735092"/>
              <a:ext cx="593116"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赤城</a:t>
              </a:r>
              <a:endParaRPr lang="zh-HK" sz="1300" dirty="0">
                <a:effectLst/>
                <a:latin typeface="Times New Roman"/>
                <a:ea typeface="新細明體"/>
                <a:cs typeface="Times New Roman"/>
              </a:endParaRPr>
            </a:p>
          </p:txBody>
        </p:sp>
        <p:sp>
          <p:nvSpPr>
            <p:cNvPr id="56" name="TextBox 65"/>
            <p:cNvSpPr txBox="1"/>
            <p:nvPr/>
          </p:nvSpPr>
          <p:spPr>
            <a:xfrm rot="1077275">
              <a:off x="3365847" y="1502001"/>
              <a:ext cx="652219" cy="308049"/>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扶桑</a:t>
              </a:r>
              <a:endParaRPr lang="zh-HK" sz="1300">
                <a:effectLst/>
                <a:latin typeface="Times New Roman"/>
                <a:ea typeface="新細明體"/>
                <a:cs typeface="Times New Roman"/>
              </a:endParaRPr>
            </a:p>
          </p:txBody>
        </p:sp>
      </p:grpSp>
      <p:grpSp>
        <p:nvGrpSpPr>
          <p:cNvPr id="76" name="群組 75"/>
          <p:cNvGrpSpPr/>
          <p:nvPr/>
        </p:nvGrpSpPr>
        <p:grpSpPr>
          <a:xfrm>
            <a:off x="6983585" y="2789693"/>
            <a:ext cx="817441" cy="2156705"/>
            <a:chOff x="7125534" y="3574148"/>
            <a:chExt cx="817441" cy="2156705"/>
          </a:xfrm>
        </p:grpSpPr>
        <p:sp>
          <p:nvSpPr>
            <p:cNvPr id="23" name="Flowchart: Delay 21"/>
            <p:cNvSpPr/>
            <p:nvPr/>
          </p:nvSpPr>
          <p:spPr>
            <a:xfrm rot="17838779">
              <a:off x="7326591" y="540005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4" name="Flowchart: Delay 22"/>
            <p:cNvSpPr/>
            <p:nvPr/>
          </p:nvSpPr>
          <p:spPr>
            <a:xfrm rot="17164623">
              <a:off x="7504255" y="496918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5" name="Flowchart: Delay 23"/>
            <p:cNvSpPr/>
            <p:nvPr/>
          </p:nvSpPr>
          <p:spPr>
            <a:xfrm rot="16906028">
              <a:off x="7630762" y="443100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6" name="Flowchart: Delay 24"/>
            <p:cNvSpPr/>
            <p:nvPr/>
          </p:nvSpPr>
          <p:spPr>
            <a:xfrm rot="16558296">
              <a:off x="7710389" y="392753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62" name="TextBox 76"/>
            <p:cNvSpPr txBox="1"/>
            <p:nvPr/>
          </p:nvSpPr>
          <p:spPr>
            <a:xfrm rot="17824278">
              <a:off x="7012461" y="5254722"/>
              <a:ext cx="589204" cy="363057"/>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浪速</a:t>
              </a:r>
              <a:endParaRPr lang="zh-HK" sz="1300" dirty="0">
                <a:effectLst/>
                <a:latin typeface="Times New Roman"/>
                <a:ea typeface="新細明體"/>
                <a:cs typeface="Times New Roman"/>
              </a:endParaRPr>
            </a:p>
          </p:txBody>
        </p:sp>
        <p:sp>
          <p:nvSpPr>
            <p:cNvPr id="63" name="TextBox 77"/>
            <p:cNvSpPr txBox="1"/>
            <p:nvPr/>
          </p:nvSpPr>
          <p:spPr>
            <a:xfrm rot="17253574">
              <a:off x="7081664" y="4816177"/>
              <a:ext cx="756675" cy="263608"/>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秋津洲</a:t>
              </a:r>
              <a:endParaRPr lang="zh-HK" sz="1300" dirty="0">
                <a:effectLst/>
                <a:latin typeface="Times New Roman"/>
                <a:ea typeface="新細明體"/>
                <a:cs typeface="Times New Roman"/>
              </a:endParaRPr>
            </a:p>
          </p:txBody>
        </p:sp>
        <p:sp>
          <p:nvSpPr>
            <p:cNvPr id="64" name="TextBox 78"/>
            <p:cNvSpPr txBox="1"/>
            <p:nvPr/>
          </p:nvSpPr>
          <p:spPr>
            <a:xfrm rot="16911533">
              <a:off x="7203851" y="4260971"/>
              <a:ext cx="746896" cy="263606"/>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高千穗</a:t>
              </a:r>
              <a:endParaRPr lang="zh-HK" sz="1300" dirty="0">
                <a:effectLst/>
                <a:latin typeface="Times New Roman"/>
                <a:ea typeface="新細明體"/>
                <a:cs typeface="Times New Roman"/>
              </a:endParaRPr>
            </a:p>
          </p:txBody>
        </p:sp>
        <p:sp>
          <p:nvSpPr>
            <p:cNvPr id="65" name="TextBox 79"/>
            <p:cNvSpPr txBox="1"/>
            <p:nvPr/>
          </p:nvSpPr>
          <p:spPr>
            <a:xfrm rot="16898767">
              <a:off x="7407924" y="3706531"/>
              <a:ext cx="593482" cy="328716"/>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吉野</a:t>
              </a:r>
              <a:endParaRPr lang="zh-HK" sz="1300" dirty="0">
                <a:effectLst/>
                <a:latin typeface="Times New Roman"/>
                <a:ea typeface="新細明體"/>
                <a:cs typeface="Times New Roman"/>
              </a:endParaRPr>
            </a:p>
          </p:txBody>
        </p:sp>
      </p:grpSp>
      <p:grpSp>
        <p:nvGrpSpPr>
          <p:cNvPr id="2" name="群組 1"/>
          <p:cNvGrpSpPr/>
          <p:nvPr/>
        </p:nvGrpSpPr>
        <p:grpSpPr>
          <a:xfrm>
            <a:off x="4558124" y="2424842"/>
            <a:ext cx="556477" cy="900920"/>
            <a:chOff x="4558124" y="2424842"/>
            <a:chExt cx="556477" cy="900920"/>
          </a:xfrm>
        </p:grpSpPr>
        <p:sp>
          <p:nvSpPr>
            <p:cNvPr id="18" name="Flowchart: Delay 16"/>
            <p:cNvSpPr/>
            <p:nvPr/>
          </p:nvSpPr>
          <p:spPr>
            <a:xfrm rot="4138803">
              <a:off x="4444160" y="2606459"/>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7" name="TextBox 68"/>
            <p:cNvSpPr txBox="1"/>
            <p:nvPr/>
          </p:nvSpPr>
          <p:spPr>
            <a:xfrm rot="3824319">
              <a:off x="4513026" y="2724186"/>
              <a:ext cx="900920" cy="302231"/>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比叡</a:t>
              </a:r>
              <a:endParaRPr lang="zh-HK" sz="1300" dirty="0">
                <a:effectLst/>
                <a:latin typeface="Times New Roman"/>
                <a:ea typeface="新細明體"/>
                <a:cs typeface="Times New Roman"/>
              </a:endParaRPr>
            </a:p>
          </p:txBody>
        </p:sp>
      </p:grpSp>
      <p:grpSp>
        <p:nvGrpSpPr>
          <p:cNvPr id="84" name="群組 83"/>
          <p:cNvGrpSpPr/>
          <p:nvPr/>
        </p:nvGrpSpPr>
        <p:grpSpPr>
          <a:xfrm>
            <a:off x="4998607" y="2274977"/>
            <a:ext cx="1923567" cy="1740516"/>
            <a:chOff x="4998607" y="2274977"/>
            <a:chExt cx="1923567" cy="1740516"/>
          </a:xfrm>
        </p:grpSpPr>
        <p:sp>
          <p:nvSpPr>
            <p:cNvPr id="55" name="TextBox 63"/>
            <p:cNvSpPr txBox="1"/>
            <p:nvPr/>
          </p:nvSpPr>
          <p:spPr>
            <a:xfrm rot="2503757">
              <a:off x="5912085" y="2374041"/>
              <a:ext cx="948777"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西京丸</a:t>
              </a:r>
              <a:endParaRPr lang="zh-HK" sz="1300" dirty="0">
                <a:effectLst/>
                <a:latin typeface="Times New Roman"/>
                <a:ea typeface="新細明體"/>
                <a:cs typeface="Times New Roman"/>
              </a:endParaRPr>
            </a:p>
          </p:txBody>
        </p:sp>
        <p:sp>
          <p:nvSpPr>
            <p:cNvPr id="22" name="Flowchart: Delay 20"/>
            <p:cNvSpPr/>
            <p:nvPr/>
          </p:nvSpPr>
          <p:spPr>
            <a:xfrm rot="2814083">
              <a:off x="6273916" y="350553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6" name="Flowchart: Delay 14"/>
            <p:cNvSpPr/>
            <p:nvPr/>
          </p:nvSpPr>
          <p:spPr>
            <a:xfrm rot="2632735">
              <a:off x="5943050" y="2455880"/>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9" name="Flowchart: Delay 17"/>
            <p:cNvSpPr/>
            <p:nvPr/>
          </p:nvSpPr>
          <p:spPr>
            <a:xfrm rot="2984226">
              <a:off x="5366363" y="2388941"/>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0" name="Flowchart: Delay 18"/>
            <p:cNvSpPr/>
            <p:nvPr/>
          </p:nvSpPr>
          <p:spPr>
            <a:xfrm rot="2816711">
              <a:off x="5666394" y="273240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1" name="Flowchart: Delay 19"/>
            <p:cNvSpPr/>
            <p:nvPr/>
          </p:nvSpPr>
          <p:spPr>
            <a:xfrm rot="2584186">
              <a:off x="5992201" y="3063984"/>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8" name="TextBox 72"/>
            <p:cNvSpPr txBox="1"/>
            <p:nvPr/>
          </p:nvSpPr>
          <p:spPr>
            <a:xfrm rot="2678870">
              <a:off x="4998607" y="2617235"/>
              <a:ext cx="1067504"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橋立</a:t>
              </a:r>
              <a:endParaRPr lang="zh-HK" sz="1300" dirty="0">
                <a:effectLst/>
                <a:latin typeface="Times New Roman"/>
                <a:ea typeface="新細明體"/>
                <a:cs typeface="Times New Roman"/>
              </a:endParaRPr>
            </a:p>
          </p:txBody>
        </p:sp>
        <p:sp>
          <p:nvSpPr>
            <p:cNvPr id="59" name="TextBox 73"/>
            <p:cNvSpPr txBox="1"/>
            <p:nvPr/>
          </p:nvSpPr>
          <p:spPr>
            <a:xfrm rot="2524006">
              <a:off x="5288816" y="2913085"/>
              <a:ext cx="1007879" cy="308049"/>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嚴島</a:t>
              </a:r>
              <a:endParaRPr lang="zh-HK" sz="1300">
                <a:effectLst/>
                <a:latin typeface="Times New Roman"/>
                <a:ea typeface="新細明體"/>
                <a:cs typeface="Times New Roman"/>
              </a:endParaRPr>
            </a:p>
          </p:txBody>
        </p:sp>
        <p:sp>
          <p:nvSpPr>
            <p:cNvPr id="60" name="TextBox 74"/>
            <p:cNvSpPr txBox="1"/>
            <p:nvPr/>
          </p:nvSpPr>
          <p:spPr>
            <a:xfrm rot="2640398">
              <a:off x="5679450" y="3127486"/>
              <a:ext cx="698866"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千代田</a:t>
              </a:r>
              <a:endParaRPr lang="zh-HK" sz="1300" dirty="0">
                <a:effectLst/>
                <a:latin typeface="Times New Roman"/>
                <a:ea typeface="新細明體"/>
                <a:cs typeface="Times New Roman"/>
              </a:endParaRPr>
            </a:p>
          </p:txBody>
        </p:sp>
        <p:sp>
          <p:nvSpPr>
            <p:cNvPr id="61" name="TextBox 75"/>
            <p:cNvSpPr txBox="1"/>
            <p:nvPr/>
          </p:nvSpPr>
          <p:spPr>
            <a:xfrm rot="2322581">
              <a:off x="6092125" y="3707444"/>
              <a:ext cx="830049"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松島</a:t>
              </a:r>
              <a:endParaRPr lang="zh-HK" sz="1300" dirty="0">
                <a:effectLst/>
                <a:latin typeface="Times New Roman"/>
                <a:ea typeface="新細明體"/>
                <a:cs typeface="Times New Roman"/>
              </a:endParaRPr>
            </a:p>
          </p:txBody>
        </p:sp>
        <p:sp>
          <p:nvSpPr>
            <p:cNvPr id="66" name="Line Callout 2 88"/>
            <p:cNvSpPr/>
            <p:nvPr/>
          </p:nvSpPr>
          <p:spPr>
            <a:xfrm>
              <a:off x="6584763" y="3518813"/>
              <a:ext cx="118622" cy="138620"/>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grpSp>
      <p:grpSp>
        <p:nvGrpSpPr>
          <p:cNvPr id="14" name="群組 13"/>
          <p:cNvGrpSpPr/>
          <p:nvPr/>
        </p:nvGrpSpPr>
        <p:grpSpPr>
          <a:xfrm>
            <a:off x="5074417" y="5138028"/>
            <a:ext cx="1558304" cy="547712"/>
            <a:chOff x="5074417" y="5138028"/>
            <a:chExt cx="1558304" cy="547712"/>
          </a:xfrm>
        </p:grpSpPr>
        <p:sp>
          <p:nvSpPr>
            <p:cNvPr id="37" name="Flowchart: Delay 35"/>
            <p:cNvSpPr/>
            <p:nvPr/>
          </p:nvSpPr>
          <p:spPr>
            <a:xfrm rot="8894463">
              <a:off x="5074417" y="5457103"/>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8" name="Flowchart: Delay 36"/>
            <p:cNvSpPr/>
            <p:nvPr/>
          </p:nvSpPr>
          <p:spPr>
            <a:xfrm rot="9691977">
              <a:off x="5704312" y="5547120"/>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8" name="TextBox 54"/>
            <p:cNvSpPr txBox="1"/>
            <p:nvPr/>
          </p:nvSpPr>
          <p:spPr>
            <a:xfrm rot="15115992">
              <a:off x="5482720" y="5009688"/>
              <a:ext cx="396062" cy="652742"/>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超勇</a:t>
              </a:r>
              <a:endParaRPr lang="zh-HK" sz="1300" dirty="0">
                <a:effectLst/>
                <a:latin typeface="Times New Roman"/>
                <a:ea typeface="新細明體"/>
                <a:cs typeface="Times New Roman"/>
              </a:endParaRPr>
            </a:p>
          </p:txBody>
        </p:sp>
        <p:sp>
          <p:nvSpPr>
            <p:cNvPr id="49" name="TextBox 55"/>
            <p:cNvSpPr txBox="1"/>
            <p:nvPr/>
          </p:nvSpPr>
          <p:spPr>
            <a:xfrm rot="14710445">
              <a:off x="6108581" y="5037122"/>
              <a:ext cx="396062" cy="652219"/>
            </a:xfrm>
            <a:prstGeom prst="rect">
              <a:avLst/>
            </a:prstGeom>
            <a:noFill/>
          </p:spPr>
          <p:txBody>
            <a:bodyPr vert="eaVert" wrap="square" rtlCol="0">
              <a:noAutofit/>
            </a:bodyPr>
            <a:lstStyle/>
            <a:p>
              <a:pPr>
                <a:spcAft>
                  <a:spcPts val="0"/>
                </a:spcAft>
              </a:pPr>
              <a:r>
                <a:rPr lang="zh-CN" sz="1300" kern="1200" dirty="0" smtClean="0">
                  <a:solidFill>
                    <a:srgbClr val="000000"/>
                  </a:solidFill>
                  <a:effectLst/>
                  <a:latin typeface="Calibri"/>
                  <a:ea typeface="新細明體"/>
                  <a:cs typeface="Times New Roman"/>
                </a:rPr>
                <a:t>揚威</a:t>
              </a:r>
              <a:endParaRPr lang="zh-HK" sz="1300" dirty="0">
                <a:effectLst/>
                <a:latin typeface="Times New Roman"/>
                <a:ea typeface="新細明體"/>
                <a:cs typeface="Times New Roman"/>
              </a:endParaRPr>
            </a:p>
          </p:txBody>
        </p:sp>
      </p:grpSp>
      <p:grpSp>
        <p:nvGrpSpPr>
          <p:cNvPr id="85" name="群組 84"/>
          <p:cNvGrpSpPr/>
          <p:nvPr/>
        </p:nvGrpSpPr>
        <p:grpSpPr>
          <a:xfrm>
            <a:off x="3141202" y="3380194"/>
            <a:ext cx="2940015" cy="1934846"/>
            <a:chOff x="3141202" y="3380194"/>
            <a:chExt cx="2940015" cy="1934846"/>
          </a:xfrm>
        </p:grpSpPr>
        <p:sp>
          <p:nvSpPr>
            <p:cNvPr id="68" name="TextBox 90"/>
            <p:cNvSpPr txBox="1"/>
            <p:nvPr/>
          </p:nvSpPr>
          <p:spPr>
            <a:xfrm rot="1761767">
              <a:off x="4362283" y="4025374"/>
              <a:ext cx="445314" cy="48529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定遠</a:t>
              </a:r>
              <a:endParaRPr lang="zh-HK" sz="1300" dirty="0">
                <a:effectLst/>
                <a:latin typeface="Times New Roman"/>
                <a:ea typeface="新細明體"/>
                <a:cs typeface="Times New Roman"/>
              </a:endParaRPr>
            </a:p>
          </p:txBody>
        </p:sp>
        <p:grpSp>
          <p:nvGrpSpPr>
            <p:cNvPr id="12" name="群組 11"/>
            <p:cNvGrpSpPr/>
            <p:nvPr/>
          </p:nvGrpSpPr>
          <p:grpSpPr>
            <a:xfrm>
              <a:off x="3141202" y="3380194"/>
              <a:ext cx="2940015" cy="1934846"/>
              <a:chOff x="3141202" y="3380194"/>
              <a:chExt cx="2940015" cy="1934846"/>
            </a:xfrm>
          </p:grpSpPr>
          <p:sp>
            <p:nvSpPr>
              <p:cNvPr id="29" name="Flowchart: Delay 27"/>
              <p:cNvSpPr/>
              <p:nvPr/>
            </p:nvSpPr>
            <p:spPr>
              <a:xfrm rot="14573279">
                <a:off x="3032520" y="3714634"/>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0" name="Flowchart: Delay 28"/>
              <p:cNvSpPr/>
              <p:nvPr/>
            </p:nvSpPr>
            <p:spPr>
              <a:xfrm rot="16200000">
                <a:off x="3445949" y="349415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1" name="Flowchart: Delay 29"/>
              <p:cNvSpPr/>
              <p:nvPr/>
            </p:nvSpPr>
            <p:spPr>
              <a:xfrm rot="16200000">
                <a:off x="3801813" y="377139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2" name="Flowchart: Delay 30"/>
              <p:cNvSpPr/>
              <p:nvPr/>
            </p:nvSpPr>
            <p:spPr>
              <a:xfrm rot="17245845">
                <a:off x="4140060" y="3576273"/>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3" name="Flowchart: Delay 31"/>
              <p:cNvSpPr/>
              <p:nvPr/>
            </p:nvSpPr>
            <p:spPr>
              <a:xfrm rot="18585988">
                <a:off x="4713291" y="3844956"/>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4" name="Flowchart: Delay 32"/>
              <p:cNvSpPr/>
              <p:nvPr/>
            </p:nvSpPr>
            <p:spPr>
              <a:xfrm rot="18562988">
                <a:off x="5009333" y="4191887"/>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5" name="Flowchart: Delay 33"/>
              <p:cNvSpPr/>
              <p:nvPr/>
            </p:nvSpPr>
            <p:spPr>
              <a:xfrm rot="19390676">
                <a:off x="5439302" y="4256661"/>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6" name="Flowchart: Delay 34"/>
              <p:cNvSpPr/>
              <p:nvPr/>
            </p:nvSpPr>
            <p:spPr>
              <a:xfrm rot="16491200">
                <a:off x="5771402" y="4469740"/>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2" name="TextBox 48"/>
              <p:cNvSpPr txBox="1"/>
              <p:nvPr/>
            </p:nvSpPr>
            <p:spPr>
              <a:xfrm>
                <a:off x="3377377" y="3726604"/>
                <a:ext cx="462044" cy="485299"/>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廣甲</a:t>
                </a:r>
                <a:endParaRPr lang="zh-HK" sz="1300">
                  <a:effectLst/>
                  <a:latin typeface="Times New Roman"/>
                  <a:ea typeface="新細明體"/>
                  <a:cs typeface="Times New Roman"/>
                </a:endParaRPr>
              </a:p>
            </p:txBody>
          </p:sp>
          <p:sp>
            <p:nvSpPr>
              <p:cNvPr id="43" name="TextBox 49"/>
              <p:cNvSpPr txBox="1"/>
              <p:nvPr/>
            </p:nvSpPr>
            <p:spPr>
              <a:xfrm>
                <a:off x="3700950" y="4003836"/>
                <a:ext cx="434991" cy="762176"/>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致遠</a:t>
                </a:r>
                <a:endParaRPr lang="zh-HK" sz="1300">
                  <a:effectLst/>
                  <a:latin typeface="Times New Roman"/>
                  <a:ea typeface="新細明體"/>
                  <a:cs typeface="Times New Roman"/>
                </a:endParaRPr>
              </a:p>
            </p:txBody>
          </p:sp>
          <p:sp>
            <p:nvSpPr>
              <p:cNvPr id="44" name="TextBox 50"/>
              <p:cNvSpPr txBox="1"/>
              <p:nvPr/>
            </p:nvSpPr>
            <p:spPr>
              <a:xfrm rot="515285">
                <a:off x="3979800" y="3824417"/>
                <a:ext cx="413612" cy="1039664"/>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靖遠</a:t>
                </a:r>
                <a:endParaRPr lang="zh-HK" sz="1300" dirty="0">
                  <a:effectLst/>
                  <a:latin typeface="Times New Roman"/>
                  <a:ea typeface="新細明體"/>
                  <a:cs typeface="Times New Roman"/>
                </a:endParaRPr>
              </a:p>
            </p:txBody>
          </p:sp>
          <p:sp>
            <p:nvSpPr>
              <p:cNvPr id="45" name="TextBox 51"/>
              <p:cNvSpPr txBox="1"/>
              <p:nvPr/>
            </p:nvSpPr>
            <p:spPr>
              <a:xfrm rot="1831190">
                <a:off x="4561851" y="4315944"/>
                <a:ext cx="400091" cy="90092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鎮遠</a:t>
                </a:r>
                <a:endParaRPr lang="zh-HK" sz="1300" dirty="0">
                  <a:effectLst/>
                  <a:latin typeface="Times New Roman"/>
                  <a:ea typeface="新細明體"/>
                  <a:cs typeface="Times New Roman"/>
                </a:endParaRPr>
              </a:p>
            </p:txBody>
          </p:sp>
          <p:sp>
            <p:nvSpPr>
              <p:cNvPr id="46" name="TextBox 52"/>
              <p:cNvSpPr txBox="1"/>
              <p:nvPr/>
            </p:nvSpPr>
            <p:spPr>
              <a:xfrm rot="2404041">
                <a:off x="4983267" y="4333372"/>
                <a:ext cx="383431" cy="762787"/>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來遠</a:t>
                </a:r>
                <a:endParaRPr lang="zh-HK" sz="1300" dirty="0">
                  <a:effectLst/>
                  <a:latin typeface="Times New Roman"/>
                  <a:ea typeface="新細明體"/>
                  <a:cs typeface="Times New Roman"/>
                </a:endParaRPr>
              </a:p>
            </p:txBody>
          </p:sp>
          <p:sp>
            <p:nvSpPr>
              <p:cNvPr id="47" name="TextBox 53"/>
              <p:cNvSpPr txBox="1"/>
              <p:nvPr/>
            </p:nvSpPr>
            <p:spPr>
              <a:xfrm rot="360489">
                <a:off x="5606157" y="4714986"/>
                <a:ext cx="475060" cy="600054"/>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經遠</a:t>
                </a:r>
                <a:endParaRPr lang="zh-HK" sz="1300" dirty="0">
                  <a:effectLst/>
                  <a:latin typeface="Times New Roman"/>
                  <a:ea typeface="新細明體"/>
                  <a:cs typeface="Times New Roman"/>
                </a:endParaRPr>
              </a:p>
            </p:txBody>
          </p:sp>
          <p:sp>
            <p:nvSpPr>
              <p:cNvPr id="67" name="Line Callout 2 89"/>
              <p:cNvSpPr/>
              <p:nvPr/>
            </p:nvSpPr>
            <p:spPr>
              <a:xfrm>
                <a:off x="5042683" y="3657433"/>
                <a:ext cx="118622" cy="138620"/>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69" name="TextBox 93"/>
              <p:cNvSpPr txBox="1"/>
              <p:nvPr/>
            </p:nvSpPr>
            <p:spPr>
              <a:xfrm rot="20480952">
                <a:off x="3141202" y="3934210"/>
                <a:ext cx="396556" cy="48529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濟遠</a:t>
                </a:r>
                <a:endParaRPr lang="zh-HK" sz="1300" dirty="0">
                  <a:effectLst/>
                  <a:latin typeface="Times New Roman"/>
                  <a:ea typeface="新細明體"/>
                  <a:cs typeface="Times New Roman"/>
                </a:endParaRPr>
              </a:p>
            </p:txBody>
          </p:sp>
        </p:grpSp>
      </p:grpSp>
      <p:sp>
        <p:nvSpPr>
          <p:cNvPr id="70" name="Arc 103"/>
          <p:cNvSpPr/>
          <p:nvPr/>
        </p:nvSpPr>
        <p:spPr>
          <a:xfrm rot="696998">
            <a:off x="6186155" y="3698815"/>
            <a:ext cx="592269" cy="1665140"/>
          </a:xfrm>
          <a:prstGeom prst="arc">
            <a:avLst>
              <a:gd name="adj1" fmla="val 16785372"/>
              <a:gd name="adj2" fmla="val 4518720"/>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cxnSp>
        <p:nvCxnSpPr>
          <p:cNvPr id="71" name="Straight Arrow Connector 106"/>
          <p:cNvCxnSpPr/>
          <p:nvPr/>
        </p:nvCxnSpPr>
        <p:spPr>
          <a:xfrm>
            <a:off x="3784642" y="678490"/>
            <a:ext cx="711730" cy="27724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Freeform 129"/>
          <p:cNvSpPr/>
          <p:nvPr/>
        </p:nvSpPr>
        <p:spPr>
          <a:xfrm>
            <a:off x="3633871" y="1005266"/>
            <a:ext cx="1793472" cy="1281321"/>
          </a:xfrm>
          <a:custGeom>
            <a:avLst/>
            <a:gdLst>
              <a:gd name="connsiteX0" fmla="*/ 0 w 2183641"/>
              <a:gd name="connsiteY0" fmla="*/ 0 h 1665027"/>
              <a:gd name="connsiteX1" fmla="*/ 928047 w 2183641"/>
              <a:gd name="connsiteY1" fmla="*/ 300251 h 1665027"/>
              <a:gd name="connsiteX2" fmla="*/ 1610435 w 2183641"/>
              <a:gd name="connsiteY2" fmla="*/ 846161 h 1665027"/>
              <a:gd name="connsiteX3" fmla="*/ 2183641 w 2183641"/>
              <a:gd name="connsiteY3" fmla="*/ 1665027 h 1665027"/>
              <a:gd name="connsiteX4" fmla="*/ 2183641 w 2183641"/>
              <a:gd name="connsiteY4" fmla="*/ 1665027 h 166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41" h="1665027">
                <a:moveTo>
                  <a:pt x="0" y="0"/>
                </a:moveTo>
                <a:cubicBezTo>
                  <a:pt x="329820" y="79612"/>
                  <a:pt x="659641" y="159224"/>
                  <a:pt x="928047" y="300251"/>
                </a:cubicBezTo>
                <a:cubicBezTo>
                  <a:pt x="1196453" y="441278"/>
                  <a:pt x="1401169" y="618698"/>
                  <a:pt x="1610435" y="846161"/>
                </a:cubicBezTo>
                <a:cubicBezTo>
                  <a:pt x="1819701" y="1073624"/>
                  <a:pt x="2183641" y="1665027"/>
                  <a:pt x="2183641" y="1665027"/>
                </a:cubicBezTo>
                <a:lnTo>
                  <a:pt x="2183641" y="1665027"/>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3" name="Freeform 131"/>
          <p:cNvSpPr/>
          <p:nvPr/>
        </p:nvSpPr>
        <p:spPr>
          <a:xfrm>
            <a:off x="4271906" y="1208241"/>
            <a:ext cx="303769" cy="1274510"/>
          </a:xfrm>
          <a:custGeom>
            <a:avLst/>
            <a:gdLst>
              <a:gd name="connsiteX0" fmla="*/ 0 w 354842"/>
              <a:gd name="connsiteY0" fmla="*/ 0 h 1528549"/>
              <a:gd name="connsiteX1" fmla="*/ 177421 w 354842"/>
              <a:gd name="connsiteY1" fmla="*/ 436729 h 1528549"/>
              <a:gd name="connsiteX2" fmla="*/ 354842 w 354842"/>
              <a:gd name="connsiteY2" fmla="*/ 1528549 h 1528549"/>
              <a:gd name="connsiteX3" fmla="*/ 354842 w 354842"/>
              <a:gd name="connsiteY3" fmla="*/ 1528549 h 1528549"/>
            </a:gdLst>
            <a:ahLst/>
            <a:cxnLst>
              <a:cxn ang="0">
                <a:pos x="connsiteX0" y="connsiteY0"/>
              </a:cxn>
              <a:cxn ang="0">
                <a:pos x="connsiteX1" y="connsiteY1"/>
              </a:cxn>
              <a:cxn ang="0">
                <a:pos x="connsiteX2" y="connsiteY2"/>
              </a:cxn>
              <a:cxn ang="0">
                <a:pos x="connsiteX3" y="connsiteY3"/>
              </a:cxn>
            </a:cxnLst>
            <a:rect l="l" t="t" r="r" b="b"/>
            <a:pathLst>
              <a:path w="354842" h="1528549">
                <a:moveTo>
                  <a:pt x="0" y="0"/>
                </a:moveTo>
                <a:cubicBezTo>
                  <a:pt x="59140" y="90985"/>
                  <a:pt x="118281" y="181971"/>
                  <a:pt x="177421" y="436729"/>
                </a:cubicBezTo>
                <a:cubicBezTo>
                  <a:pt x="236561" y="691487"/>
                  <a:pt x="354842" y="1528549"/>
                  <a:pt x="354842" y="1528549"/>
                </a:cubicBezTo>
                <a:lnTo>
                  <a:pt x="354842" y="1528549"/>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4" name="Freeform 137"/>
          <p:cNvSpPr/>
          <p:nvPr/>
        </p:nvSpPr>
        <p:spPr>
          <a:xfrm>
            <a:off x="6717760" y="4558841"/>
            <a:ext cx="578924" cy="908601"/>
          </a:xfrm>
          <a:custGeom>
            <a:avLst/>
            <a:gdLst>
              <a:gd name="connsiteX0" fmla="*/ 116006 w 702860"/>
              <a:gd name="connsiteY0" fmla="*/ 0 h 943970"/>
              <a:gd name="connsiteX1" fmla="*/ 6824 w 702860"/>
              <a:gd name="connsiteY1" fmla="*/ 655093 h 943970"/>
              <a:gd name="connsiteX2" fmla="*/ 156949 w 702860"/>
              <a:gd name="connsiteY2" fmla="*/ 900753 h 943970"/>
              <a:gd name="connsiteX3" fmla="*/ 416257 w 702860"/>
              <a:gd name="connsiteY3" fmla="*/ 859809 h 943970"/>
              <a:gd name="connsiteX4" fmla="*/ 702860 w 702860"/>
              <a:gd name="connsiteY4" fmla="*/ 395785 h 943970"/>
              <a:gd name="connsiteX5" fmla="*/ 702860 w 702860"/>
              <a:gd name="connsiteY5" fmla="*/ 395785 h 94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60" h="943970">
                <a:moveTo>
                  <a:pt x="116006" y="0"/>
                </a:moveTo>
                <a:cubicBezTo>
                  <a:pt x="58003" y="252484"/>
                  <a:pt x="0" y="504968"/>
                  <a:pt x="6824" y="655093"/>
                </a:cubicBezTo>
                <a:cubicBezTo>
                  <a:pt x="13648" y="805218"/>
                  <a:pt x="88710" y="866634"/>
                  <a:pt x="156949" y="900753"/>
                </a:cubicBezTo>
                <a:cubicBezTo>
                  <a:pt x="225188" y="934872"/>
                  <a:pt x="325272" y="943970"/>
                  <a:pt x="416257" y="859809"/>
                </a:cubicBezTo>
                <a:cubicBezTo>
                  <a:pt x="507242" y="775648"/>
                  <a:pt x="702860" y="395785"/>
                  <a:pt x="702860" y="395785"/>
                </a:cubicBezTo>
                <a:lnTo>
                  <a:pt x="702860" y="395785"/>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5" name="Freeform 144"/>
          <p:cNvSpPr/>
          <p:nvPr/>
        </p:nvSpPr>
        <p:spPr>
          <a:xfrm>
            <a:off x="6958237" y="672400"/>
            <a:ext cx="775646" cy="2259461"/>
          </a:xfrm>
          <a:custGeom>
            <a:avLst/>
            <a:gdLst>
              <a:gd name="connsiteX0" fmla="*/ 941696 w 941696"/>
              <a:gd name="connsiteY0" fmla="*/ 2347415 h 2347415"/>
              <a:gd name="connsiteX1" fmla="*/ 846162 w 941696"/>
              <a:gd name="connsiteY1" fmla="*/ 1733266 h 2347415"/>
              <a:gd name="connsiteX2" fmla="*/ 627797 w 941696"/>
              <a:gd name="connsiteY2" fmla="*/ 1105469 h 2347415"/>
              <a:gd name="connsiteX3" fmla="*/ 0 w 941696"/>
              <a:gd name="connsiteY3" fmla="*/ 0 h 2347415"/>
              <a:gd name="connsiteX4" fmla="*/ 0 w 941696"/>
              <a:gd name="connsiteY4" fmla="*/ 0 h 234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6" h="2347415">
                <a:moveTo>
                  <a:pt x="941696" y="2347415"/>
                </a:moveTo>
                <a:cubicBezTo>
                  <a:pt x="920087" y="2143836"/>
                  <a:pt x="898479" y="1940257"/>
                  <a:pt x="846162" y="1733266"/>
                </a:cubicBezTo>
                <a:cubicBezTo>
                  <a:pt x="793845" y="1526275"/>
                  <a:pt x="768824" y="1394347"/>
                  <a:pt x="627797" y="1105469"/>
                </a:cubicBezTo>
                <a:cubicBezTo>
                  <a:pt x="486770" y="816591"/>
                  <a:pt x="0" y="0"/>
                  <a:pt x="0" y="0"/>
                </a:cubicBezTo>
                <a:lnTo>
                  <a:pt x="0"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Tree>
    <p:extLst>
      <p:ext uri="{BB962C8B-B14F-4D97-AF65-F5344CB8AC3E}">
        <p14:creationId xmlns:p14="http://schemas.microsoft.com/office/powerpoint/2010/main" val="4570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up)">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down)">
                                      <p:cBhvr>
                                        <p:cTn id="63" dur="500"/>
                                        <p:tgtEl>
                                          <p:spTgt spid="8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500"/>
                                        <p:tgtEl>
                                          <p:spTgt spid="7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down)">
                                      <p:cBhvr>
                                        <p:cTn id="83" dur="500"/>
                                        <p:tgtEl>
                                          <p:spTgt spid="7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41" grpId="0" animBg="1"/>
      <p:bldP spid="70" grpId="0" animBg="1"/>
      <p:bldP spid="72" grpId="0" animBg="1"/>
      <p:bldP spid="73"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36792" y="1220492"/>
            <a:ext cx="2390188" cy="461665"/>
          </a:xfrm>
          <a:prstGeom prst="rect">
            <a:avLst/>
          </a:prstGeom>
        </p:spPr>
        <p:txBody>
          <a:bodyPr wrap="none">
            <a:spAutoFit/>
          </a:bodyPr>
          <a:lstStyle/>
          <a:p>
            <a:pPr>
              <a:spcAft>
                <a:spcPts val="0"/>
              </a:spcAft>
            </a:pPr>
            <a:r>
              <a:rPr lang="en-US" altLang="zh-TW" sz="2400" b="1" dirty="0">
                <a:solidFill>
                  <a:srgbClr val="E36C0A"/>
                </a:solidFill>
                <a:latin typeface="BiauKai"/>
                <a:cs typeface="Times New Roman"/>
              </a:rPr>
              <a:t>II</a:t>
            </a:r>
            <a:r>
              <a:rPr lang="en-US" altLang="zh-TW" sz="2400" b="1" dirty="0" smtClean="0">
                <a:solidFill>
                  <a:srgbClr val="E36C0A"/>
                </a:solidFill>
                <a:latin typeface="BiauKai"/>
                <a:cs typeface="Times New Roman"/>
              </a:rPr>
              <a:t>. </a:t>
            </a:r>
            <a:r>
              <a:rPr lang="zh-CN" altLang="zh-TW" sz="2400" b="1" dirty="0" smtClean="0">
                <a:solidFill>
                  <a:srgbClr val="E36C0A"/>
                </a:solidFill>
                <a:ea typeface="BiauKai"/>
                <a:cs typeface="Times New Roman"/>
              </a:rPr>
              <a:t>黃海海戰</a:t>
            </a:r>
            <a:r>
              <a:rPr lang="zh-TW" altLang="zh-TW" sz="2400" b="1" dirty="0" smtClean="0">
                <a:solidFill>
                  <a:srgbClr val="E36C0A"/>
                </a:solidFill>
                <a:ea typeface="BiauKai"/>
                <a:cs typeface="Times New Roman"/>
              </a:rPr>
              <a:t>概覽</a:t>
            </a:r>
            <a:endParaRPr lang="zh-HK" altLang="zh-TW" sz="2400" kern="100" dirty="0">
              <a:cs typeface="Times New Roman"/>
            </a:endParaRPr>
          </a:p>
        </p:txBody>
      </p:sp>
      <p:sp>
        <p:nvSpPr>
          <p:cNvPr id="6" name="TextBox 1"/>
          <p:cNvSpPr txBox="1"/>
          <p:nvPr/>
        </p:nvSpPr>
        <p:spPr>
          <a:xfrm>
            <a:off x="509087" y="1701805"/>
            <a:ext cx="2317893" cy="1171603"/>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Times New Roman"/>
                <a:ea typeface="新細明體"/>
              </a:rPr>
              <a:t>黃海海戰資料</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Times New Roman"/>
                <a:ea typeface="新細明體"/>
              </a:rPr>
              <a:t>日期：</a:t>
            </a:r>
            <a:r>
              <a:rPr kumimoji="0" lang="en-US" sz="1600" b="0" i="0" u="none" strike="noStrike" kern="1200" cap="none" spc="0" normalizeH="0" baseline="0" noProof="0">
                <a:ln>
                  <a:noFill/>
                </a:ln>
                <a:solidFill>
                  <a:srgbClr val="000000"/>
                </a:solidFill>
                <a:effectLst/>
                <a:uLnTx/>
                <a:uFillTx/>
                <a:latin typeface="Times New Roman"/>
                <a:ea typeface="新細明體"/>
              </a:rPr>
              <a:t>1894</a:t>
            </a:r>
            <a:r>
              <a:rPr kumimoji="0" lang="zh-CN" altLang="en-US" sz="1600" b="0" i="0" u="none" strike="noStrike" kern="1200" cap="none" spc="0" normalizeH="0" baseline="0" noProof="0">
                <a:ln>
                  <a:noFill/>
                </a:ln>
                <a:solidFill>
                  <a:srgbClr val="000000"/>
                </a:solidFill>
                <a:effectLst/>
                <a:uLnTx/>
                <a:uFillTx/>
                <a:latin typeface="Times New Roman"/>
                <a:ea typeface="新細明體"/>
              </a:rPr>
              <a:t>年</a:t>
            </a:r>
            <a:r>
              <a:rPr kumimoji="0" lang="en-US" sz="1600" b="0" i="0" u="none" strike="noStrike" kern="1200" cap="none" spc="0" normalizeH="0" baseline="0" noProof="0">
                <a:ln>
                  <a:noFill/>
                </a:ln>
                <a:solidFill>
                  <a:srgbClr val="000000"/>
                </a:solidFill>
                <a:effectLst/>
                <a:uLnTx/>
                <a:uFillTx/>
                <a:latin typeface="Times New Roman"/>
                <a:ea typeface="新細明體"/>
              </a:rPr>
              <a:t>9</a:t>
            </a:r>
            <a:r>
              <a:rPr kumimoji="0" lang="zh-CN" altLang="en-US" sz="1600" b="0" i="0" u="none" strike="noStrike" kern="1200" cap="none" spc="0" normalizeH="0" baseline="0" noProof="0">
                <a:ln>
                  <a:noFill/>
                </a:ln>
                <a:solidFill>
                  <a:srgbClr val="000000"/>
                </a:solidFill>
                <a:effectLst/>
                <a:uLnTx/>
                <a:uFillTx/>
                <a:latin typeface="Times New Roman"/>
                <a:ea typeface="新細明體"/>
              </a:rPr>
              <a:t>月</a:t>
            </a:r>
            <a:r>
              <a:rPr kumimoji="0" lang="en-US" sz="1600" b="0" i="0" u="none" strike="noStrike" kern="1200" cap="none" spc="0" normalizeH="0" baseline="0" noProof="0">
                <a:ln>
                  <a:noFill/>
                </a:ln>
                <a:solidFill>
                  <a:srgbClr val="000000"/>
                </a:solidFill>
                <a:effectLst/>
                <a:uLnTx/>
                <a:uFillTx/>
                <a:latin typeface="Times New Roman"/>
                <a:ea typeface="新細明體"/>
              </a:rPr>
              <a:t>17</a:t>
            </a:r>
            <a:r>
              <a:rPr kumimoji="0" lang="zh-CN" altLang="en-US" sz="1600" b="0" i="0" u="none" strike="noStrike" kern="1200" cap="none" spc="0" normalizeH="0" baseline="0" noProof="0">
                <a:ln>
                  <a:noFill/>
                </a:ln>
                <a:solidFill>
                  <a:srgbClr val="000000"/>
                </a:solidFill>
                <a:effectLst/>
                <a:uLnTx/>
                <a:uFillTx/>
                <a:latin typeface="Times New Roman"/>
                <a:ea typeface="新細明體"/>
              </a:rPr>
              <a:t>日</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Times New Roman"/>
                <a:ea typeface="新細明體"/>
              </a:rPr>
              <a:t>地點：黃海</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Times New Roman"/>
                <a:ea typeface="新細明體"/>
              </a:rPr>
              <a:t>戰果：日軍大勝</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681516866"/>
              </p:ext>
            </p:extLst>
          </p:nvPr>
        </p:nvGraphicFramePr>
        <p:xfrm>
          <a:off x="3006074" y="482600"/>
          <a:ext cx="6020455" cy="6481418"/>
        </p:xfrm>
        <a:graphic>
          <a:graphicData uri="http://schemas.openxmlformats.org/presentationml/2006/ole">
            <mc:AlternateContent xmlns:mc="http://schemas.openxmlformats.org/markup-compatibility/2006">
              <mc:Choice xmlns:v="urn:schemas-microsoft-com:vml" Requires="v">
                <p:oleObj spid="_x0000_s1146" name="文件" r:id="rId5" imgW="5473700" imgH="5892800" progId="Word.Document.12">
                  <p:embed/>
                </p:oleObj>
              </mc:Choice>
              <mc:Fallback>
                <p:oleObj name="文件" r:id="rId5" imgW="5473700" imgH="5892800" progId="Word.Document.12">
                  <p:embed/>
                  <p:pic>
                    <p:nvPicPr>
                      <p:cNvPr id="0" name=""/>
                      <p:cNvPicPr/>
                      <p:nvPr/>
                    </p:nvPicPr>
                    <p:blipFill>
                      <a:blip r:embed="rId6"/>
                      <a:stretch>
                        <a:fillRect/>
                      </a:stretch>
                    </p:blipFill>
                    <p:spPr>
                      <a:xfrm>
                        <a:off x="3006074" y="482600"/>
                        <a:ext cx="6020455" cy="6481418"/>
                      </a:xfrm>
                      <a:prstGeom prst="rect">
                        <a:avLst/>
                      </a:prstGeom>
                    </p:spPr>
                  </p:pic>
                </p:oleObj>
              </mc:Fallback>
            </mc:AlternateContent>
          </a:graphicData>
        </a:graphic>
      </p:graphicFrame>
      <p:sp>
        <p:nvSpPr>
          <p:cNvPr id="7" name="TextBox 31"/>
          <p:cNvSpPr txBox="1"/>
          <p:nvPr/>
        </p:nvSpPr>
        <p:spPr>
          <a:xfrm>
            <a:off x="509087" y="5923033"/>
            <a:ext cx="2317893" cy="799706"/>
          </a:xfrm>
          <a:prstGeom prst="rect">
            <a:avLst/>
          </a:prstGeom>
          <a:noFill/>
        </p:spPr>
        <p:txBody>
          <a:bodyPr wrap="square" rtlCol="0">
            <a:spAutoFit/>
          </a:bodyPr>
          <a:lstStyle/>
          <a:p>
            <a:pPr>
              <a:lnSpc>
                <a:spcPct val="110000"/>
              </a:lnSpc>
              <a:spcAft>
                <a:spcPts val="0"/>
              </a:spcAft>
            </a:pPr>
            <a:r>
              <a:rPr lang="zh-CN" sz="1400" kern="1200">
                <a:solidFill>
                  <a:srgbClr val="000000"/>
                </a:solidFill>
                <a:effectLst/>
                <a:latin typeface="Times New Roman"/>
                <a:ea typeface="新細明體"/>
              </a:rPr>
              <a:t>資料來源：</a:t>
            </a:r>
            <a:r>
              <a:rPr lang="zh-HK" sz="1400" kern="1200">
                <a:solidFill>
                  <a:srgbClr val="000000"/>
                </a:solidFill>
                <a:effectLst/>
                <a:latin typeface="Times New Roman"/>
                <a:ea typeface="新細明體"/>
              </a:rPr>
              <a:t>《</a:t>
            </a:r>
            <a:r>
              <a:rPr lang="zh-CN" sz="1400" kern="1200">
                <a:solidFill>
                  <a:srgbClr val="000000"/>
                </a:solidFill>
                <a:effectLst/>
                <a:latin typeface="Times New Roman"/>
                <a:ea typeface="新細明體"/>
              </a:rPr>
              <a:t>維基百科</a:t>
            </a:r>
            <a:r>
              <a:rPr lang="zh-HK" sz="1400" kern="1200">
                <a:solidFill>
                  <a:srgbClr val="000000"/>
                </a:solidFill>
                <a:effectLst/>
                <a:latin typeface="Times New Roman"/>
                <a:ea typeface="新細明體"/>
              </a:rPr>
              <a:t>》</a:t>
            </a:r>
            <a:r>
              <a:rPr lang="zh-CN" sz="1400" kern="1200">
                <a:solidFill>
                  <a:srgbClr val="000000"/>
                </a:solidFill>
                <a:effectLst/>
                <a:latin typeface="Times New Roman"/>
                <a:ea typeface="新細明體"/>
              </a:rPr>
              <a:t>之「黃海海戰」，</a:t>
            </a:r>
            <a:r>
              <a:rPr lang="en-US" sz="1400" kern="1200">
                <a:solidFill>
                  <a:srgbClr val="000000"/>
                </a:solidFill>
                <a:effectLst/>
                <a:latin typeface="Times New Roman"/>
                <a:ea typeface="新細明體"/>
              </a:rPr>
              <a:t>”Battle of the Yalu River”.</a:t>
            </a:r>
            <a:endParaRPr lang="zh-HK" sz="1400">
              <a:effectLst/>
              <a:latin typeface="Times New Roman"/>
              <a:ea typeface="新細明體"/>
            </a:endParaRPr>
          </a:p>
        </p:txBody>
      </p:sp>
    </p:spTree>
    <p:extLst>
      <p:ext uri="{BB962C8B-B14F-4D97-AF65-F5344CB8AC3E}">
        <p14:creationId xmlns:p14="http://schemas.microsoft.com/office/powerpoint/2010/main" val="2175713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43647" y="671457"/>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 name="TextBox 4"/>
          <p:cNvSpPr txBox="1"/>
          <p:nvPr/>
        </p:nvSpPr>
        <p:spPr>
          <a:xfrm>
            <a:off x="343646" y="284332"/>
            <a:ext cx="8431131" cy="387125"/>
          </a:xfrm>
          <a:prstGeom prst="rect">
            <a:avLst/>
          </a:prstGeom>
          <a:solidFill>
            <a:srgbClr val="92D050"/>
          </a:solidFill>
          <a:ln w="38100">
            <a:noFill/>
          </a:ln>
        </p:spPr>
        <p:txBody>
          <a:bodyPr wrap="square" rtlCol="0">
            <a:noAutofit/>
          </a:bodyPr>
          <a:lstStyle/>
          <a:p>
            <a:pPr>
              <a:spcAft>
                <a:spcPts val="0"/>
              </a:spcAft>
            </a:pPr>
            <a:r>
              <a:rPr lang="zh-CN" kern="1200">
                <a:solidFill>
                  <a:srgbClr val="000000"/>
                </a:solidFill>
                <a:effectLst/>
                <a:latin typeface="Times New Roman"/>
                <a:ea typeface="新細明體"/>
                <a:cs typeface="Times New Roman"/>
              </a:rPr>
              <a:t>黃海海戰作戰圖：日本艦隊單縱陣</a:t>
            </a:r>
            <a:r>
              <a:rPr lang="en-US" kern="1200">
                <a:solidFill>
                  <a:srgbClr val="000000"/>
                </a:solidFill>
                <a:effectLst/>
                <a:latin typeface="Times New Roman"/>
                <a:ea typeface="新細明體"/>
                <a:cs typeface="Times New Roman"/>
              </a:rPr>
              <a:t>vs</a:t>
            </a:r>
            <a:r>
              <a:rPr lang="zh-CN" kern="1200">
                <a:solidFill>
                  <a:srgbClr val="000000"/>
                </a:solidFill>
                <a:effectLst/>
                <a:latin typeface="Times New Roman"/>
                <a:ea typeface="新細明體"/>
                <a:cs typeface="Times New Roman"/>
              </a:rPr>
              <a:t>北洋水師橫陣 </a:t>
            </a:r>
            <a:endParaRPr lang="zh-HK">
              <a:effectLst/>
              <a:latin typeface="Times New Roman"/>
              <a:ea typeface="新細明體"/>
              <a:cs typeface="Times New Roman"/>
            </a:endParaRPr>
          </a:p>
        </p:txBody>
      </p:sp>
      <p:sp>
        <p:nvSpPr>
          <p:cNvPr id="8" name="TextBox 61"/>
          <p:cNvSpPr txBox="1"/>
          <p:nvPr/>
        </p:nvSpPr>
        <p:spPr>
          <a:xfrm>
            <a:off x="4929760" y="5204811"/>
            <a:ext cx="3481293" cy="1464701"/>
          </a:xfrm>
          <a:prstGeom prst="rect">
            <a:avLst/>
          </a:prstGeom>
          <a:noFill/>
        </p:spPr>
        <p:txBody>
          <a:bodyPr wrap="square" rtlCol="0">
            <a:noAutofit/>
          </a:bodyPr>
          <a:lstStyle/>
          <a:p>
            <a:pPr algn="just">
              <a:spcAft>
                <a:spcPts val="0"/>
              </a:spcAft>
            </a:pPr>
            <a:r>
              <a:rPr lang="zh-CN" kern="1200" dirty="0">
                <a:solidFill>
                  <a:srgbClr val="000000"/>
                </a:solidFill>
                <a:effectLst/>
                <a:latin typeface="Times New Roman"/>
                <a:ea typeface="新細明體"/>
                <a:cs typeface="Times New Roman"/>
              </a:rPr>
              <a:t>圖</a:t>
            </a:r>
            <a:r>
              <a:rPr lang="en-US" kern="1200" dirty="0">
                <a:solidFill>
                  <a:srgbClr val="000000"/>
                </a:solidFill>
                <a:effectLst/>
                <a:latin typeface="Times New Roman"/>
                <a:ea typeface="新細明體"/>
                <a:cs typeface="Times New Roman"/>
              </a:rPr>
              <a:t>4</a:t>
            </a:r>
            <a:r>
              <a:rPr lang="zh-CN" kern="1200" dirty="0">
                <a:solidFill>
                  <a:srgbClr val="000000"/>
                </a:solidFill>
                <a:effectLst/>
                <a:latin typeface="Times New Roman"/>
                <a:ea typeface="新細明體"/>
                <a:cs typeface="Times New Roman"/>
              </a:rPr>
              <a:t>之</a:t>
            </a:r>
            <a:r>
              <a:rPr lang="en-US" kern="1200" dirty="0">
                <a:solidFill>
                  <a:srgbClr val="000000"/>
                </a:solidFill>
                <a:effectLst/>
                <a:latin typeface="Times New Roman"/>
                <a:ea typeface="新細明體"/>
                <a:cs typeface="Times New Roman"/>
              </a:rPr>
              <a:t>3:</a:t>
            </a:r>
            <a:r>
              <a:rPr lang="zh-TW" kern="1200" dirty="0">
                <a:solidFill>
                  <a:srgbClr val="000000"/>
                </a:solidFill>
                <a:effectLst/>
                <a:latin typeface="Times New Roman"/>
                <a:ea typeface="新細明體"/>
                <a:cs typeface="Times New Roman"/>
              </a:rPr>
              <a:t>北洋水師多艘艦隻受傷，艦隊已不成隊形。日方第一遊擊隊追擊逃</a:t>
            </a:r>
            <a:r>
              <a:rPr lang="zh-CN" kern="1200" dirty="0">
                <a:solidFill>
                  <a:srgbClr val="000000"/>
                </a:solidFill>
                <a:effectLst/>
                <a:latin typeface="Times New Roman"/>
                <a:ea typeface="新細明體"/>
                <a:cs typeface="Times New Roman"/>
              </a:rPr>
              <a:t>走</a:t>
            </a:r>
            <a:r>
              <a:rPr lang="zh-TW" kern="1200" dirty="0">
                <a:solidFill>
                  <a:srgbClr val="000000"/>
                </a:solidFill>
                <a:effectLst/>
                <a:latin typeface="Times New Roman"/>
                <a:ea typeface="新細明體"/>
                <a:cs typeface="Times New Roman"/>
              </a:rPr>
              <a:t>的北洋水師艦隻，本隊則圍攻負隅頑抗的定遠和鎮遠兩艘鐵甲艦。</a:t>
            </a:r>
            <a:endParaRPr lang="zh-HK" dirty="0">
              <a:effectLst/>
              <a:latin typeface="Times New Roman"/>
              <a:ea typeface="新細明體"/>
              <a:cs typeface="Times New Roman"/>
            </a:endParaRPr>
          </a:p>
        </p:txBody>
      </p:sp>
      <p:sp>
        <p:nvSpPr>
          <p:cNvPr id="10" name="TextBox 101"/>
          <p:cNvSpPr txBox="1"/>
          <p:nvPr/>
        </p:nvSpPr>
        <p:spPr>
          <a:xfrm>
            <a:off x="6266293" y="1297217"/>
            <a:ext cx="1719934" cy="960381"/>
          </a:xfrm>
          <a:prstGeom prst="rect">
            <a:avLst/>
          </a:prstGeom>
          <a:noFill/>
          <a:ln w="3175">
            <a:solidFill>
              <a:sysClr val="windowText" lastClr="000000"/>
            </a:solidFill>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濟遠突然逃離戰場，廣甲和來遠跟隨。</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 name="TextBox 92"/>
          <p:cNvSpPr txBox="1"/>
          <p:nvPr/>
        </p:nvSpPr>
        <p:spPr>
          <a:xfrm>
            <a:off x="2817398" y="919154"/>
            <a:ext cx="1874109" cy="742073"/>
          </a:xfrm>
          <a:prstGeom prst="rect">
            <a:avLst/>
          </a:prstGeom>
          <a:noFill/>
          <a:ln w="3175">
            <a:solidFill>
              <a:sysClr val="windowText" lastClr="000000"/>
            </a:solidFill>
            <a:prstDash val="solid"/>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落後的致遠號很快遭重創擊沉。</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cxnSp>
        <p:nvCxnSpPr>
          <p:cNvPr id="13" name="Straight Connector 99"/>
          <p:cNvCxnSpPr/>
          <p:nvPr/>
        </p:nvCxnSpPr>
        <p:spPr>
          <a:xfrm>
            <a:off x="3990676" y="1661227"/>
            <a:ext cx="0" cy="1099575"/>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789780" y="1393490"/>
            <a:ext cx="2139502" cy="1340862"/>
            <a:chOff x="-22416" y="0"/>
            <a:chExt cx="2139709" cy="1341220"/>
          </a:xfrm>
        </p:grpSpPr>
        <p:sp>
          <p:nvSpPr>
            <p:cNvPr id="44" name="Flowchart: Delay 13"/>
            <p:cNvSpPr/>
            <p:nvPr/>
          </p:nvSpPr>
          <p:spPr>
            <a:xfrm rot="982211">
              <a:off x="154749" y="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5" name="Flowchart: Delay 14"/>
            <p:cNvSpPr/>
            <p:nvPr/>
          </p:nvSpPr>
          <p:spPr>
            <a:xfrm rot="1633504">
              <a:off x="1553015" y="670066"/>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6" name="Flowchart: Delay 15"/>
            <p:cNvSpPr/>
            <p:nvPr/>
          </p:nvSpPr>
          <p:spPr>
            <a:xfrm rot="1771217">
              <a:off x="610870" y="16319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7" name="Flowchart: Delay 16"/>
            <p:cNvSpPr/>
            <p:nvPr/>
          </p:nvSpPr>
          <p:spPr>
            <a:xfrm rot="1454640">
              <a:off x="1048955" y="437609"/>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8" name="TextBox 76"/>
            <p:cNvSpPr txBox="1"/>
            <p:nvPr/>
          </p:nvSpPr>
          <p:spPr>
            <a:xfrm rot="515917">
              <a:off x="-22416" y="94615"/>
              <a:ext cx="525105"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浪速</a:t>
              </a:r>
              <a:endParaRPr lang="zh-HK" sz="1300" dirty="0">
                <a:effectLst/>
                <a:latin typeface="Times New Roman"/>
                <a:ea typeface="新細明體"/>
                <a:cs typeface="Times New Roman"/>
              </a:endParaRPr>
            </a:p>
          </p:txBody>
        </p:sp>
        <p:sp>
          <p:nvSpPr>
            <p:cNvPr id="49" name="TextBox 77"/>
            <p:cNvSpPr txBox="1"/>
            <p:nvPr/>
          </p:nvSpPr>
          <p:spPr>
            <a:xfrm rot="1692385">
              <a:off x="313690" y="272415"/>
              <a:ext cx="673114" cy="498822"/>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秋津洲</a:t>
              </a:r>
              <a:endParaRPr lang="zh-HK" sz="1300">
                <a:effectLst/>
                <a:latin typeface="Times New Roman"/>
                <a:ea typeface="新細明體"/>
                <a:cs typeface="Times New Roman"/>
              </a:endParaRPr>
            </a:p>
          </p:txBody>
        </p:sp>
        <p:sp>
          <p:nvSpPr>
            <p:cNvPr id="50" name="TextBox 78"/>
            <p:cNvSpPr txBox="1"/>
            <p:nvPr/>
          </p:nvSpPr>
          <p:spPr>
            <a:xfrm rot="1200670">
              <a:off x="814771" y="563872"/>
              <a:ext cx="723726"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高千穗</a:t>
              </a:r>
              <a:endParaRPr lang="zh-HK" sz="1300" dirty="0">
                <a:effectLst/>
                <a:latin typeface="Times New Roman"/>
                <a:ea typeface="新細明體"/>
                <a:cs typeface="Times New Roman"/>
              </a:endParaRPr>
            </a:p>
          </p:txBody>
        </p:sp>
        <p:sp>
          <p:nvSpPr>
            <p:cNvPr id="51" name="TextBox 79"/>
            <p:cNvSpPr txBox="1"/>
            <p:nvPr/>
          </p:nvSpPr>
          <p:spPr>
            <a:xfrm rot="2059121">
              <a:off x="1283989" y="842398"/>
              <a:ext cx="833304"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吉野</a:t>
              </a:r>
              <a:endParaRPr lang="zh-HK" sz="1300" dirty="0">
                <a:effectLst/>
                <a:latin typeface="Times New Roman"/>
                <a:ea typeface="新細明體"/>
                <a:cs typeface="Times New Roman"/>
              </a:endParaRPr>
            </a:p>
          </p:txBody>
        </p:sp>
      </p:grpSp>
      <p:grpSp>
        <p:nvGrpSpPr>
          <p:cNvPr id="15" name="群組 14"/>
          <p:cNvGrpSpPr/>
          <p:nvPr/>
        </p:nvGrpSpPr>
        <p:grpSpPr>
          <a:xfrm>
            <a:off x="348118" y="4974441"/>
            <a:ext cx="1987548" cy="1891030"/>
            <a:chOff x="0" y="0"/>
            <a:chExt cx="1987772" cy="1891427"/>
          </a:xfrm>
        </p:grpSpPr>
        <p:sp>
          <p:nvSpPr>
            <p:cNvPr id="33" name="Flowchart: Delay 17"/>
            <p:cNvSpPr/>
            <p:nvPr/>
          </p:nvSpPr>
          <p:spPr>
            <a:xfrm rot="2984226">
              <a:off x="304482" y="101968"/>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4" name="Flowchart: Delay 18"/>
            <p:cNvSpPr/>
            <p:nvPr/>
          </p:nvSpPr>
          <p:spPr>
            <a:xfrm rot="2816711">
              <a:off x="616902" y="425183"/>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5" name="Flowchart: Delay 19"/>
            <p:cNvSpPr/>
            <p:nvPr/>
          </p:nvSpPr>
          <p:spPr>
            <a:xfrm rot="2584186">
              <a:off x="939165" y="74427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6" name="Flowchart: Delay 20"/>
            <p:cNvSpPr/>
            <p:nvPr/>
          </p:nvSpPr>
          <p:spPr>
            <a:xfrm rot="2128365">
              <a:off x="1551940" y="127259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7" name="Flowchart: Delay 24"/>
            <p:cNvSpPr/>
            <p:nvPr/>
          </p:nvSpPr>
          <p:spPr>
            <a:xfrm rot="2374893">
              <a:off x="1250950" y="100144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8" name="TextBox 65"/>
            <p:cNvSpPr txBox="1"/>
            <p:nvPr/>
          </p:nvSpPr>
          <p:spPr>
            <a:xfrm rot="2337575">
              <a:off x="0" y="155625"/>
              <a:ext cx="678555" cy="498822"/>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扶桑</a:t>
              </a:r>
              <a:endParaRPr lang="zh-HK" sz="1300">
                <a:effectLst/>
                <a:latin typeface="Times New Roman"/>
                <a:ea typeface="新細明體"/>
                <a:cs typeface="Times New Roman"/>
              </a:endParaRPr>
            </a:p>
          </p:txBody>
        </p:sp>
        <p:sp>
          <p:nvSpPr>
            <p:cNvPr id="39" name="TextBox 72"/>
            <p:cNvSpPr txBox="1"/>
            <p:nvPr/>
          </p:nvSpPr>
          <p:spPr>
            <a:xfrm rot="2678870">
              <a:off x="329565" y="436930"/>
              <a:ext cx="521840" cy="498822"/>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橋立</a:t>
              </a:r>
              <a:endParaRPr lang="zh-HK" sz="1300">
                <a:effectLst/>
                <a:latin typeface="Times New Roman"/>
                <a:ea typeface="新細明體"/>
                <a:cs typeface="Times New Roman"/>
              </a:endParaRPr>
            </a:p>
          </p:txBody>
        </p:sp>
        <p:sp>
          <p:nvSpPr>
            <p:cNvPr id="40" name="TextBox 73"/>
            <p:cNvSpPr txBox="1"/>
            <p:nvPr/>
          </p:nvSpPr>
          <p:spPr>
            <a:xfrm rot="2524006">
              <a:off x="674370" y="757605"/>
              <a:ext cx="515854"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嚴島</a:t>
              </a:r>
              <a:endParaRPr lang="zh-HK" sz="1300" dirty="0">
                <a:effectLst/>
                <a:latin typeface="Times New Roman"/>
                <a:ea typeface="新細明體"/>
                <a:cs typeface="Times New Roman"/>
              </a:endParaRPr>
            </a:p>
          </p:txBody>
        </p:sp>
        <p:sp>
          <p:nvSpPr>
            <p:cNvPr id="41" name="TextBox 74"/>
            <p:cNvSpPr txBox="1"/>
            <p:nvPr/>
          </p:nvSpPr>
          <p:spPr>
            <a:xfrm rot="2640398">
              <a:off x="914400" y="1104950"/>
              <a:ext cx="740588" cy="498822"/>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千代田</a:t>
              </a:r>
              <a:endParaRPr lang="zh-HK" sz="1300">
                <a:effectLst/>
                <a:latin typeface="Times New Roman"/>
                <a:ea typeface="新細明體"/>
                <a:cs typeface="Times New Roman"/>
              </a:endParaRPr>
            </a:p>
          </p:txBody>
        </p:sp>
        <p:sp>
          <p:nvSpPr>
            <p:cNvPr id="42" name="TextBox 75"/>
            <p:cNvSpPr txBox="1"/>
            <p:nvPr/>
          </p:nvSpPr>
          <p:spPr>
            <a:xfrm rot="2322581">
              <a:off x="1330960" y="1392605"/>
              <a:ext cx="555577" cy="498822"/>
            </a:xfrm>
            <a:prstGeom prst="rect">
              <a:avLst/>
            </a:prstGeom>
            <a:noFill/>
          </p:spPr>
          <p:txBody>
            <a:bodyPr wrap="square" rtlCol="0">
              <a:noAutofit/>
            </a:bodyPr>
            <a:lstStyle/>
            <a:p>
              <a:pPr>
                <a:spcAft>
                  <a:spcPts val="0"/>
                </a:spcAft>
              </a:pPr>
              <a:r>
                <a:rPr lang="zh-CN" sz="1300" kern="1200">
                  <a:solidFill>
                    <a:srgbClr val="000000"/>
                  </a:solidFill>
                  <a:effectLst/>
                  <a:latin typeface="Calibri"/>
                  <a:ea typeface="新細明體"/>
                  <a:cs typeface="Times New Roman"/>
                </a:rPr>
                <a:t>松島</a:t>
              </a:r>
              <a:endParaRPr lang="zh-HK" sz="1300">
                <a:effectLst/>
                <a:latin typeface="Times New Roman"/>
                <a:ea typeface="新細明體"/>
                <a:cs typeface="Times New Roman"/>
              </a:endParaRPr>
            </a:p>
          </p:txBody>
        </p:sp>
        <p:sp>
          <p:nvSpPr>
            <p:cNvPr id="43" name="Line Callout 2 88"/>
            <p:cNvSpPr/>
            <p:nvPr/>
          </p:nvSpPr>
          <p:spPr>
            <a:xfrm>
              <a:off x="1864360" y="1174165"/>
              <a:ext cx="123412" cy="130939"/>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grpSp>
      <p:grpSp>
        <p:nvGrpSpPr>
          <p:cNvPr id="16" name="群組 15"/>
          <p:cNvGrpSpPr/>
          <p:nvPr/>
        </p:nvGrpSpPr>
        <p:grpSpPr>
          <a:xfrm>
            <a:off x="3570470" y="917077"/>
            <a:ext cx="2843529" cy="3338195"/>
            <a:chOff x="0" y="0"/>
            <a:chExt cx="2844157" cy="3338195"/>
          </a:xfrm>
        </p:grpSpPr>
        <p:sp>
          <p:nvSpPr>
            <p:cNvPr id="17" name="Flowchart: Delay 25"/>
            <p:cNvSpPr/>
            <p:nvPr/>
          </p:nvSpPr>
          <p:spPr>
            <a:xfrm rot="365651">
              <a:off x="1631307" y="286385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8" name="Flowchart: Delay 26"/>
            <p:cNvSpPr/>
            <p:nvPr/>
          </p:nvSpPr>
          <p:spPr>
            <a:xfrm rot="19818574">
              <a:off x="1133467" y="244983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9" name="Flowchart: Delay 30"/>
            <p:cNvSpPr/>
            <p:nvPr/>
          </p:nvSpPr>
          <p:spPr>
            <a:xfrm rot="19599761">
              <a:off x="2369812" y="22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0" name="Flowchart: Delay 32"/>
            <p:cNvSpPr/>
            <p:nvPr/>
          </p:nvSpPr>
          <p:spPr>
            <a:xfrm rot="19310454">
              <a:off x="1859272" y="128968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1" name="Flowchart: Delay 33"/>
            <p:cNvSpPr/>
            <p:nvPr/>
          </p:nvSpPr>
          <p:spPr>
            <a:xfrm rot="16969808">
              <a:off x="1798629" y="2517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2" name="Flowchart: Delay 34"/>
            <p:cNvSpPr/>
            <p:nvPr/>
          </p:nvSpPr>
          <p:spPr>
            <a:xfrm rot="15994428">
              <a:off x="1497004" y="6454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3" name="Flowchart: Delay 35"/>
            <p:cNvSpPr/>
            <p:nvPr/>
          </p:nvSpPr>
          <p:spPr>
            <a:xfrm rot="19642314">
              <a:off x="1316347" y="1800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4" name="Flowchart: Delay 36"/>
            <p:cNvSpPr/>
            <p:nvPr/>
          </p:nvSpPr>
          <p:spPr>
            <a:xfrm rot="19704924">
              <a:off x="457827" y="211391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5" name="TextBox 48"/>
            <p:cNvSpPr txBox="1"/>
            <p:nvPr/>
          </p:nvSpPr>
          <p:spPr>
            <a:xfrm rot="2304093">
              <a:off x="1995797" y="1295400"/>
              <a:ext cx="375285" cy="457835"/>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廣甲</a:t>
              </a:r>
              <a:endParaRPr lang="zh-HK" sz="1300">
                <a:effectLst/>
                <a:latin typeface="Times New Roman"/>
                <a:ea typeface="新細明體"/>
                <a:cs typeface="Times New Roman"/>
              </a:endParaRPr>
            </a:p>
          </p:txBody>
        </p:sp>
        <p:sp>
          <p:nvSpPr>
            <p:cNvPr id="26" name="TextBox 49"/>
            <p:cNvSpPr txBox="1"/>
            <p:nvPr/>
          </p:nvSpPr>
          <p:spPr>
            <a:xfrm rot="3651011">
              <a:off x="48570" y="1634172"/>
              <a:ext cx="581959" cy="679100"/>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致遠</a:t>
              </a:r>
              <a:endParaRPr lang="zh-HK" sz="1300">
                <a:effectLst/>
                <a:latin typeface="Times New Roman"/>
                <a:ea typeface="新細明體"/>
                <a:cs typeface="Times New Roman"/>
              </a:endParaRPr>
            </a:p>
          </p:txBody>
        </p:sp>
        <p:sp>
          <p:nvSpPr>
            <p:cNvPr id="27" name="TextBox 50"/>
            <p:cNvSpPr txBox="1"/>
            <p:nvPr/>
          </p:nvSpPr>
          <p:spPr>
            <a:xfrm rot="5572112">
              <a:off x="1510339" y="2838133"/>
              <a:ext cx="422275" cy="577850"/>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靖遠</a:t>
              </a:r>
              <a:endParaRPr lang="zh-HK" sz="1300">
                <a:effectLst/>
                <a:latin typeface="Times New Roman"/>
                <a:ea typeface="新細明體"/>
                <a:cs typeface="Times New Roman"/>
              </a:endParaRPr>
            </a:p>
          </p:txBody>
        </p:sp>
        <p:sp>
          <p:nvSpPr>
            <p:cNvPr id="28" name="TextBox 52"/>
            <p:cNvSpPr txBox="1"/>
            <p:nvPr/>
          </p:nvSpPr>
          <p:spPr>
            <a:xfrm rot="3506010">
              <a:off x="1377625" y="1813877"/>
              <a:ext cx="410210" cy="507365"/>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來遠</a:t>
              </a:r>
              <a:endParaRPr lang="zh-HK" sz="1300">
                <a:effectLst/>
                <a:latin typeface="Times New Roman"/>
                <a:ea typeface="新細明體"/>
                <a:cs typeface="Times New Roman"/>
              </a:endParaRPr>
            </a:p>
          </p:txBody>
        </p:sp>
        <p:sp>
          <p:nvSpPr>
            <p:cNvPr id="29" name="TextBox 53"/>
            <p:cNvSpPr txBox="1"/>
            <p:nvPr/>
          </p:nvSpPr>
          <p:spPr>
            <a:xfrm rot="3108989">
              <a:off x="543235" y="2451417"/>
              <a:ext cx="581959" cy="489735"/>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經遠</a:t>
              </a:r>
              <a:endParaRPr lang="zh-HK" sz="1300">
                <a:effectLst/>
                <a:latin typeface="Times New Roman"/>
                <a:ea typeface="新細明體"/>
                <a:cs typeface="Times New Roman"/>
              </a:endParaRPr>
            </a:p>
          </p:txBody>
        </p:sp>
        <p:sp>
          <p:nvSpPr>
            <p:cNvPr id="30" name="TextBox 56"/>
            <p:cNvSpPr txBox="1"/>
            <p:nvPr/>
          </p:nvSpPr>
          <p:spPr>
            <a:xfrm rot="1558399">
              <a:off x="1431282" y="0"/>
              <a:ext cx="548503" cy="453789"/>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平遠</a:t>
              </a:r>
              <a:endParaRPr lang="zh-HK" sz="1300">
                <a:effectLst/>
                <a:latin typeface="Times New Roman"/>
                <a:ea typeface="新細明體"/>
                <a:cs typeface="Times New Roman"/>
              </a:endParaRPr>
            </a:p>
          </p:txBody>
        </p:sp>
        <p:sp>
          <p:nvSpPr>
            <p:cNvPr id="31" name="TextBox 93"/>
            <p:cNvSpPr txBox="1"/>
            <p:nvPr/>
          </p:nvSpPr>
          <p:spPr>
            <a:xfrm rot="3020730">
              <a:off x="2451092" y="60325"/>
              <a:ext cx="354330" cy="43180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濟遠</a:t>
              </a:r>
              <a:endParaRPr lang="zh-HK" sz="1300" dirty="0">
                <a:effectLst/>
                <a:latin typeface="Times New Roman"/>
                <a:ea typeface="新細明體"/>
                <a:cs typeface="Times New Roman"/>
              </a:endParaRPr>
            </a:p>
          </p:txBody>
        </p:sp>
        <p:sp>
          <p:nvSpPr>
            <p:cNvPr id="32" name="TextBox 70"/>
            <p:cNvSpPr txBox="1"/>
            <p:nvPr/>
          </p:nvSpPr>
          <p:spPr>
            <a:xfrm rot="357729">
              <a:off x="1071237" y="466725"/>
              <a:ext cx="548503" cy="654704"/>
            </a:xfrm>
            <a:prstGeom prst="rect">
              <a:avLst/>
            </a:prstGeom>
            <a:noFill/>
          </p:spPr>
          <p:txBody>
            <a:bodyPr vert="eaVert" wrap="square" rtlCol="0">
              <a:noAutofit/>
            </a:bodyPr>
            <a:lstStyle/>
            <a:p>
              <a:pPr>
                <a:spcAft>
                  <a:spcPts val="0"/>
                </a:spcAft>
              </a:pPr>
              <a:r>
                <a:rPr lang="zh-CN" sz="1300" kern="1200">
                  <a:solidFill>
                    <a:srgbClr val="000000"/>
                  </a:solidFill>
                  <a:effectLst/>
                  <a:latin typeface="Calibri"/>
                  <a:ea typeface="新細明體"/>
                  <a:cs typeface="Times New Roman"/>
                </a:rPr>
                <a:t>廣丙</a:t>
              </a:r>
              <a:endParaRPr lang="zh-HK" sz="1300">
                <a:effectLst/>
                <a:latin typeface="Times New Roman"/>
                <a:ea typeface="新細明體"/>
                <a:cs typeface="Times New Roman"/>
              </a:endParaRPr>
            </a:p>
          </p:txBody>
        </p:sp>
      </p:grpSp>
      <p:grpSp>
        <p:nvGrpSpPr>
          <p:cNvPr id="58" name="群組 57"/>
          <p:cNvGrpSpPr/>
          <p:nvPr/>
        </p:nvGrpSpPr>
        <p:grpSpPr>
          <a:xfrm>
            <a:off x="1203244" y="2962635"/>
            <a:ext cx="802005" cy="1340485"/>
            <a:chOff x="0" y="0"/>
            <a:chExt cx="802005" cy="1340485"/>
          </a:xfrm>
        </p:grpSpPr>
        <p:sp>
          <p:nvSpPr>
            <p:cNvPr id="59" name="Flowchart: Delay 27"/>
            <p:cNvSpPr/>
            <p:nvPr/>
          </p:nvSpPr>
          <p:spPr>
            <a:xfrm rot="20626765">
              <a:off x="353695" y="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0" name="Flowchart: Delay 31"/>
            <p:cNvSpPr/>
            <p:nvPr/>
          </p:nvSpPr>
          <p:spPr>
            <a:xfrm rot="20167850">
              <a:off x="107315" y="86868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1" name="TextBox 51"/>
            <p:cNvSpPr txBox="1"/>
            <p:nvPr/>
          </p:nvSpPr>
          <p:spPr>
            <a:xfrm rot="4004863">
              <a:off x="205423" y="-96203"/>
              <a:ext cx="391160" cy="80200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鎮遠</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62" name="Line Callout 2 89"/>
            <p:cNvSpPr/>
            <p:nvPr/>
          </p:nvSpPr>
          <p:spPr>
            <a:xfrm>
              <a:off x="466090" y="677545"/>
              <a:ext cx="123412" cy="130939"/>
            </a:xfrm>
            <a:prstGeom prst="borderCallout2">
              <a:avLst>
                <a:gd name="adj1" fmla="val 18750"/>
                <a:gd name="adj2" fmla="val -8333"/>
                <a:gd name="adj3" fmla="val 66133"/>
                <a:gd name="adj4" fmla="val -26144"/>
                <a:gd name="adj5" fmla="val 112500"/>
                <a:gd name="adj6" fmla="val -46667"/>
              </a:avLst>
            </a:prstGeom>
            <a:solidFill>
              <a:srgbClr val="1F497D">
                <a:lumMod val="40000"/>
                <a:lumOff val="60000"/>
              </a:srgbClr>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3" name="TextBox 90"/>
            <p:cNvSpPr txBox="1"/>
            <p:nvPr/>
          </p:nvSpPr>
          <p:spPr>
            <a:xfrm rot="3660819">
              <a:off x="141923" y="886142"/>
              <a:ext cx="361950" cy="54673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a:ln>
                    <a:noFill/>
                  </a:ln>
                  <a:solidFill>
                    <a:srgbClr val="000000"/>
                  </a:solidFill>
                  <a:effectLst/>
                  <a:uLnTx/>
                  <a:uFillTx/>
                  <a:latin typeface="Calibri"/>
                  <a:ea typeface="新細明體"/>
                  <a:cs typeface="Times New Roman"/>
                </a:rPr>
                <a:t>定遠</a:t>
              </a:r>
              <a:endParaRPr kumimoji="0" lang="zh-HK" altLang="en-US" sz="1300" b="0" i="0" u="none" strike="noStrike" kern="0" cap="none" spc="0" normalizeH="0" baseline="0" noProof="0">
                <a:ln>
                  <a:noFill/>
                </a:ln>
                <a:solidFill>
                  <a:sysClr val="windowText" lastClr="000000"/>
                </a:solidFill>
                <a:effectLst/>
                <a:uLnTx/>
                <a:uFillTx/>
                <a:latin typeface="Times New Roman"/>
                <a:ea typeface="新細明體"/>
                <a:cs typeface="Times New Roman"/>
              </a:endParaRPr>
            </a:p>
          </p:txBody>
        </p:sp>
      </p:grpSp>
      <p:sp>
        <p:nvSpPr>
          <p:cNvPr id="64" name="Freeform 83"/>
          <p:cNvSpPr/>
          <p:nvPr/>
        </p:nvSpPr>
        <p:spPr>
          <a:xfrm>
            <a:off x="525003" y="698426"/>
            <a:ext cx="431800" cy="711835"/>
          </a:xfrm>
          <a:custGeom>
            <a:avLst/>
            <a:gdLst>
              <a:gd name="connsiteX0" fmla="*/ 110196 w 532227"/>
              <a:gd name="connsiteY0" fmla="*/ 0 h 858129"/>
              <a:gd name="connsiteX1" fmla="*/ 11723 w 532227"/>
              <a:gd name="connsiteY1" fmla="*/ 211015 h 858129"/>
              <a:gd name="connsiteX2" fmla="*/ 39858 w 532227"/>
              <a:gd name="connsiteY2" fmla="*/ 365760 h 858129"/>
              <a:gd name="connsiteX3" fmla="*/ 194603 w 532227"/>
              <a:gd name="connsiteY3" fmla="*/ 590843 h 858129"/>
              <a:gd name="connsiteX4" fmla="*/ 419686 w 532227"/>
              <a:gd name="connsiteY4" fmla="*/ 815926 h 858129"/>
              <a:gd name="connsiteX5" fmla="*/ 518160 w 532227"/>
              <a:gd name="connsiteY5" fmla="*/ 844062 h 858129"/>
              <a:gd name="connsiteX6" fmla="*/ 504092 w 532227"/>
              <a:gd name="connsiteY6"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27" h="858129">
                <a:moveTo>
                  <a:pt x="110196" y="0"/>
                </a:moveTo>
                <a:cubicBezTo>
                  <a:pt x="66821" y="75027"/>
                  <a:pt x="23446" y="150055"/>
                  <a:pt x="11723" y="211015"/>
                </a:cubicBezTo>
                <a:cubicBezTo>
                  <a:pt x="0" y="271975"/>
                  <a:pt x="9378" y="302455"/>
                  <a:pt x="39858" y="365760"/>
                </a:cubicBezTo>
                <a:cubicBezTo>
                  <a:pt x="70338" y="429065"/>
                  <a:pt x="131298" y="515815"/>
                  <a:pt x="194603" y="590843"/>
                </a:cubicBezTo>
                <a:cubicBezTo>
                  <a:pt x="257908" y="665871"/>
                  <a:pt x="365760" y="773723"/>
                  <a:pt x="419686" y="815926"/>
                </a:cubicBezTo>
                <a:cubicBezTo>
                  <a:pt x="473612" y="858129"/>
                  <a:pt x="504093" y="837028"/>
                  <a:pt x="518160" y="844062"/>
                </a:cubicBezTo>
                <a:cubicBezTo>
                  <a:pt x="532227" y="851096"/>
                  <a:pt x="518159" y="854612"/>
                  <a:pt x="504092" y="858129"/>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65" name="Freeform 84"/>
          <p:cNvSpPr/>
          <p:nvPr/>
        </p:nvSpPr>
        <p:spPr>
          <a:xfrm>
            <a:off x="2686413" y="2216045"/>
            <a:ext cx="1243115" cy="255270"/>
          </a:xfrm>
          <a:custGeom>
            <a:avLst/>
            <a:gdLst>
              <a:gd name="connsiteX0" fmla="*/ 0 w 1069145"/>
              <a:gd name="connsiteY0" fmla="*/ 0 h 281354"/>
              <a:gd name="connsiteX1" fmla="*/ 239151 w 1069145"/>
              <a:gd name="connsiteY1" fmla="*/ 126609 h 281354"/>
              <a:gd name="connsiteX2" fmla="*/ 1069145 w 1069145"/>
              <a:gd name="connsiteY2" fmla="*/ 281354 h 281354"/>
              <a:gd name="connsiteX3" fmla="*/ 1069145 w 1069145"/>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069145" h="281354">
                <a:moveTo>
                  <a:pt x="0" y="0"/>
                </a:moveTo>
                <a:cubicBezTo>
                  <a:pt x="30480" y="39858"/>
                  <a:pt x="60960" y="79717"/>
                  <a:pt x="239151" y="126609"/>
                </a:cubicBezTo>
                <a:cubicBezTo>
                  <a:pt x="417342" y="173501"/>
                  <a:pt x="1069145" y="281354"/>
                  <a:pt x="1069145" y="281354"/>
                </a:cubicBezTo>
                <a:lnTo>
                  <a:pt x="1069145" y="281354"/>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cxnSp>
        <p:nvCxnSpPr>
          <p:cNvPr id="66" name="Straight Arrow Connector 86"/>
          <p:cNvCxnSpPr/>
          <p:nvPr/>
        </p:nvCxnSpPr>
        <p:spPr>
          <a:xfrm flipV="1">
            <a:off x="6396486" y="788344"/>
            <a:ext cx="370205" cy="2616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82"/>
          <p:cNvSpPr/>
          <p:nvPr/>
        </p:nvSpPr>
        <p:spPr>
          <a:xfrm rot="21274200">
            <a:off x="2268122" y="3875724"/>
            <a:ext cx="608330" cy="2780629"/>
          </a:xfrm>
          <a:custGeom>
            <a:avLst/>
            <a:gdLst>
              <a:gd name="connsiteX0" fmla="*/ 0 w 710419"/>
              <a:gd name="connsiteY0" fmla="*/ 1659988 h 1821766"/>
              <a:gd name="connsiteX1" fmla="*/ 182880 w 710419"/>
              <a:gd name="connsiteY1" fmla="*/ 1758462 h 1821766"/>
              <a:gd name="connsiteX2" fmla="*/ 351693 w 710419"/>
              <a:gd name="connsiteY2" fmla="*/ 1814733 h 1821766"/>
              <a:gd name="connsiteX3" fmla="*/ 604911 w 710419"/>
              <a:gd name="connsiteY3" fmla="*/ 1744394 h 1821766"/>
              <a:gd name="connsiteX4" fmla="*/ 703385 w 710419"/>
              <a:gd name="connsiteY4" fmla="*/ 1350499 h 1821766"/>
              <a:gd name="connsiteX5" fmla="*/ 562708 w 710419"/>
              <a:gd name="connsiteY5" fmla="*/ 815926 h 1821766"/>
              <a:gd name="connsiteX6" fmla="*/ 239151 w 710419"/>
              <a:gd name="connsiteY6" fmla="*/ 0 h 1821766"/>
              <a:gd name="connsiteX7" fmla="*/ 239151 w 710419"/>
              <a:gd name="connsiteY7" fmla="*/ 0 h 18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419" h="1821766">
                <a:moveTo>
                  <a:pt x="0" y="1659988"/>
                </a:moveTo>
                <a:cubicBezTo>
                  <a:pt x="62132" y="1696329"/>
                  <a:pt x="124265" y="1732671"/>
                  <a:pt x="182880" y="1758462"/>
                </a:cubicBezTo>
                <a:cubicBezTo>
                  <a:pt x="241496" y="1784253"/>
                  <a:pt x="281355" y="1817078"/>
                  <a:pt x="351693" y="1814733"/>
                </a:cubicBezTo>
                <a:cubicBezTo>
                  <a:pt x="422031" y="1812388"/>
                  <a:pt x="546296" y="1821766"/>
                  <a:pt x="604911" y="1744394"/>
                </a:cubicBezTo>
                <a:cubicBezTo>
                  <a:pt x="663526" y="1667022"/>
                  <a:pt x="710419" y="1505244"/>
                  <a:pt x="703385" y="1350499"/>
                </a:cubicBezTo>
                <a:cubicBezTo>
                  <a:pt x="696351" y="1195754"/>
                  <a:pt x="640080" y="1041009"/>
                  <a:pt x="562708" y="815926"/>
                </a:cubicBezTo>
                <a:cubicBezTo>
                  <a:pt x="485336" y="590843"/>
                  <a:pt x="239151" y="0"/>
                  <a:pt x="239151" y="0"/>
                </a:cubicBezTo>
                <a:lnTo>
                  <a:pt x="239151"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Tree>
    <p:extLst>
      <p:ext uri="{BB962C8B-B14F-4D97-AF65-F5344CB8AC3E}">
        <p14:creationId xmlns:p14="http://schemas.microsoft.com/office/powerpoint/2010/main" val="1439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up)">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64" grpId="0" animBg="1"/>
      <p:bldP spid="65"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56434" y="688503"/>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 name="TextBox 4"/>
          <p:cNvSpPr txBox="1"/>
          <p:nvPr/>
        </p:nvSpPr>
        <p:spPr>
          <a:xfrm>
            <a:off x="343646" y="280148"/>
            <a:ext cx="8431131" cy="391309"/>
          </a:xfrm>
          <a:prstGeom prst="rect">
            <a:avLst/>
          </a:prstGeom>
          <a:solidFill>
            <a:srgbClr val="92D050"/>
          </a:solidFill>
          <a:ln w="38100">
            <a:noFill/>
          </a:ln>
        </p:spPr>
        <p:txBody>
          <a:bodyPr wrap="square" rtlCol="0">
            <a:noAutofit/>
          </a:bodyPr>
          <a:lstStyle/>
          <a:p>
            <a:pPr>
              <a:spcAft>
                <a:spcPts val="0"/>
              </a:spcAft>
            </a:pPr>
            <a:r>
              <a:rPr lang="zh-CN" kern="1200">
                <a:solidFill>
                  <a:srgbClr val="000000"/>
                </a:solidFill>
                <a:effectLst/>
                <a:latin typeface="Times New Roman"/>
                <a:ea typeface="新細明體"/>
                <a:cs typeface="Times New Roman"/>
              </a:rPr>
              <a:t>黃海海戰作戰圖：日本艦隊單縱陣</a:t>
            </a:r>
            <a:r>
              <a:rPr lang="en-US" kern="1200">
                <a:solidFill>
                  <a:srgbClr val="000000"/>
                </a:solidFill>
                <a:effectLst/>
                <a:latin typeface="Times New Roman"/>
                <a:ea typeface="新細明體"/>
                <a:cs typeface="Times New Roman"/>
              </a:rPr>
              <a:t>vs</a:t>
            </a:r>
            <a:r>
              <a:rPr lang="zh-CN" kern="1200">
                <a:solidFill>
                  <a:srgbClr val="000000"/>
                </a:solidFill>
                <a:effectLst/>
                <a:latin typeface="Times New Roman"/>
                <a:ea typeface="新細明體"/>
                <a:cs typeface="Times New Roman"/>
              </a:rPr>
              <a:t>北洋水師橫陣 </a:t>
            </a:r>
            <a:endParaRPr lang="zh-HK">
              <a:effectLst/>
              <a:latin typeface="Times New Roman"/>
              <a:ea typeface="新細明體"/>
              <a:cs typeface="Times New Roman"/>
            </a:endParaRPr>
          </a:p>
        </p:txBody>
      </p:sp>
      <p:sp>
        <p:nvSpPr>
          <p:cNvPr id="9" name="TextBox 92"/>
          <p:cNvSpPr txBox="1"/>
          <p:nvPr/>
        </p:nvSpPr>
        <p:spPr>
          <a:xfrm>
            <a:off x="6120396" y="4723719"/>
            <a:ext cx="1476599" cy="691234"/>
          </a:xfrm>
          <a:prstGeom prst="rect">
            <a:avLst/>
          </a:prstGeom>
          <a:noFill/>
          <a:ln>
            <a:solidFill>
              <a:sysClr val="windowText" lastClr="000000"/>
            </a:solidFill>
            <a:prstDash val="solid"/>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經遠號很快遭重創擊沉。</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0" name="TextBox 61"/>
          <p:cNvSpPr txBox="1"/>
          <p:nvPr/>
        </p:nvSpPr>
        <p:spPr>
          <a:xfrm>
            <a:off x="4564529" y="5615864"/>
            <a:ext cx="4101353" cy="1145018"/>
          </a:xfrm>
          <a:prstGeom prst="rect">
            <a:avLst/>
          </a:prstGeom>
          <a:noFill/>
        </p:spPr>
        <p:txBody>
          <a:bodyPr wrap="square" rtlCol="0">
            <a:noAutofit/>
          </a:bodyPr>
          <a:lstStyle/>
          <a:p>
            <a:pPr algn="just">
              <a:lnSpc>
                <a:spcPct val="110000"/>
              </a:lnSpc>
              <a:spcAft>
                <a:spcPts val="0"/>
              </a:spcAft>
            </a:pPr>
            <a:r>
              <a:rPr lang="zh-CN" kern="1200" dirty="0">
                <a:solidFill>
                  <a:srgbClr val="000000"/>
                </a:solidFill>
                <a:effectLst/>
                <a:latin typeface="Times New Roman"/>
                <a:ea typeface="新細明體"/>
                <a:cs typeface="Times New Roman"/>
              </a:rPr>
              <a:t>圖</a:t>
            </a:r>
            <a:r>
              <a:rPr lang="en-US" kern="1200" dirty="0">
                <a:solidFill>
                  <a:srgbClr val="000000"/>
                </a:solidFill>
                <a:effectLst/>
                <a:latin typeface="Times New Roman"/>
                <a:ea typeface="新細明體"/>
                <a:cs typeface="Times New Roman"/>
              </a:rPr>
              <a:t>4</a:t>
            </a:r>
            <a:r>
              <a:rPr lang="zh-CN" kern="1200" dirty="0">
                <a:solidFill>
                  <a:srgbClr val="000000"/>
                </a:solidFill>
                <a:effectLst/>
                <a:latin typeface="Times New Roman"/>
                <a:ea typeface="新細明體"/>
                <a:cs typeface="Times New Roman"/>
              </a:rPr>
              <a:t>之</a:t>
            </a:r>
            <a:r>
              <a:rPr lang="en-US" kern="1200" dirty="0">
                <a:solidFill>
                  <a:srgbClr val="000000"/>
                </a:solidFill>
                <a:effectLst/>
                <a:latin typeface="Times New Roman"/>
                <a:ea typeface="新細明體"/>
                <a:cs typeface="Times New Roman"/>
              </a:rPr>
              <a:t>4:</a:t>
            </a:r>
            <a:r>
              <a:rPr lang="zh-TW" kern="1200" dirty="0">
                <a:solidFill>
                  <a:srgbClr val="000000"/>
                </a:solidFill>
                <a:effectLst/>
                <a:latin typeface="Times New Roman"/>
                <a:ea typeface="新細明體"/>
                <a:cs typeface="Times New Roman"/>
              </a:rPr>
              <a:t>北洋水師的經遠最終戰沉。日方本隊圍攻定遠和鎮遠兩艦多時，無法擊沉，雙方各自退出戰場。</a:t>
            </a:r>
            <a:endParaRPr lang="zh-HK" dirty="0">
              <a:effectLst/>
              <a:latin typeface="Times New Roman"/>
              <a:ea typeface="新細明體"/>
              <a:cs typeface="Times New Roman"/>
            </a:endParaRPr>
          </a:p>
        </p:txBody>
      </p:sp>
      <p:sp>
        <p:nvSpPr>
          <p:cNvPr id="11" name="Freeform 58"/>
          <p:cNvSpPr/>
          <p:nvPr/>
        </p:nvSpPr>
        <p:spPr>
          <a:xfrm>
            <a:off x="6083209" y="2716491"/>
            <a:ext cx="208034" cy="797489"/>
          </a:xfrm>
          <a:custGeom>
            <a:avLst/>
            <a:gdLst>
              <a:gd name="connsiteX0" fmla="*/ 0 w 248771"/>
              <a:gd name="connsiteY0" fmla="*/ 860612 h 860612"/>
              <a:gd name="connsiteX1" fmla="*/ 147917 w 248771"/>
              <a:gd name="connsiteY1" fmla="*/ 618565 h 860612"/>
              <a:gd name="connsiteX2" fmla="*/ 174811 w 248771"/>
              <a:gd name="connsiteY2" fmla="*/ 564776 h 860612"/>
              <a:gd name="connsiteX3" fmla="*/ 201705 w 248771"/>
              <a:gd name="connsiteY3" fmla="*/ 457200 h 860612"/>
              <a:gd name="connsiteX4" fmla="*/ 242047 w 248771"/>
              <a:gd name="connsiteY4" fmla="*/ 242047 h 860612"/>
              <a:gd name="connsiteX5" fmla="*/ 242047 w 248771"/>
              <a:gd name="connsiteY5" fmla="*/ 0 h 860612"/>
              <a:gd name="connsiteX6" fmla="*/ 242047 w 248771"/>
              <a:gd name="connsiteY6" fmla="*/ 0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771" h="860612">
                <a:moveTo>
                  <a:pt x="0" y="860612"/>
                </a:moveTo>
                <a:cubicBezTo>
                  <a:pt x="59391" y="764241"/>
                  <a:pt x="118782" y="667871"/>
                  <a:pt x="147917" y="618565"/>
                </a:cubicBezTo>
                <a:cubicBezTo>
                  <a:pt x="177052" y="569259"/>
                  <a:pt x="165846" y="591670"/>
                  <a:pt x="174811" y="564776"/>
                </a:cubicBezTo>
                <a:cubicBezTo>
                  <a:pt x="183776" y="537882"/>
                  <a:pt x="190499" y="510988"/>
                  <a:pt x="201705" y="457200"/>
                </a:cubicBezTo>
                <a:cubicBezTo>
                  <a:pt x="212911" y="403412"/>
                  <a:pt x="235323" y="318247"/>
                  <a:pt x="242047" y="242047"/>
                </a:cubicBezTo>
                <a:cubicBezTo>
                  <a:pt x="248771" y="165847"/>
                  <a:pt x="242047" y="0"/>
                  <a:pt x="242047" y="0"/>
                </a:cubicBezTo>
                <a:lnTo>
                  <a:pt x="2420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2" name="Freeform 59"/>
          <p:cNvSpPr/>
          <p:nvPr/>
        </p:nvSpPr>
        <p:spPr>
          <a:xfrm>
            <a:off x="1958360" y="853235"/>
            <a:ext cx="745923" cy="1505268"/>
          </a:xfrm>
          <a:custGeom>
            <a:avLst/>
            <a:gdLst>
              <a:gd name="connsiteX0" fmla="*/ 17930 w 891989"/>
              <a:gd name="connsiteY0" fmla="*/ 2326341 h 2326341"/>
              <a:gd name="connsiteX1" fmla="*/ 58271 w 891989"/>
              <a:gd name="connsiteY1" fmla="*/ 2097741 h 2326341"/>
              <a:gd name="connsiteX2" fmla="*/ 367554 w 891989"/>
              <a:gd name="connsiteY2" fmla="*/ 1371600 h 2326341"/>
              <a:gd name="connsiteX3" fmla="*/ 717177 w 891989"/>
              <a:gd name="connsiteY3" fmla="*/ 806824 h 2326341"/>
              <a:gd name="connsiteX4" fmla="*/ 891989 w 891989"/>
              <a:gd name="connsiteY4" fmla="*/ 0 h 2326341"/>
              <a:gd name="connsiteX5" fmla="*/ 891989 w 891989"/>
              <a:gd name="connsiteY5" fmla="*/ 0 h 23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989" h="2326341">
                <a:moveTo>
                  <a:pt x="17930" y="2326341"/>
                </a:moveTo>
                <a:cubicBezTo>
                  <a:pt x="8965" y="2291603"/>
                  <a:pt x="0" y="2256865"/>
                  <a:pt x="58271" y="2097741"/>
                </a:cubicBezTo>
                <a:cubicBezTo>
                  <a:pt x="116542" y="1938618"/>
                  <a:pt x="257736" y="1586753"/>
                  <a:pt x="367554" y="1371600"/>
                </a:cubicBezTo>
                <a:cubicBezTo>
                  <a:pt x="477372" y="1156447"/>
                  <a:pt x="629771" y="1035424"/>
                  <a:pt x="717177" y="806824"/>
                </a:cubicBezTo>
                <a:cubicBezTo>
                  <a:pt x="804583" y="578224"/>
                  <a:pt x="891989" y="0"/>
                  <a:pt x="891989" y="0"/>
                </a:cubicBezTo>
                <a:lnTo>
                  <a:pt x="891989"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3" name="Freeform 60"/>
          <p:cNvSpPr/>
          <p:nvPr/>
        </p:nvSpPr>
        <p:spPr>
          <a:xfrm>
            <a:off x="2159761" y="872332"/>
            <a:ext cx="767550" cy="2242904"/>
          </a:xfrm>
          <a:custGeom>
            <a:avLst/>
            <a:gdLst>
              <a:gd name="connsiteX0" fmla="*/ 0 w 898712"/>
              <a:gd name="connsiteY0" fmla="*/ 3348318 h 3348318"/>
              <a:gd name="connsiteX1" fmla="*/ 94130 w 898712"/>
              <a:gd name="connsiteY1" fmla="*/ 3025588 h 3348318"/>
              <a:gd name="connsiteX2" fmla="*/ 174812 w 898712"/>
              <a:gd name="connsiteY2" fmla="*/ 2689412 h 3348318"/>
              <a:gd name="connsiteX3" fmla="*/ 591671 w 898712"/>
              <a:gd name="connsiteY3" fmla="*/ 2164976 h 3348318"/>
              <a:gd name="connsiteX4" fmla="*/ 820271 w 898712"/>
              <a:gd name="connsiteY4" fmla="*/ 1667435 h 3348318"/>
              <a:gd name="connsiteX5" fmla="*/ 820271 w 898712"/>
              <a:gd name="connsiteY5" fmla="*/ 1169894 h 3348318"/>
              <a:gd name="connsiteX6" fmla="*/ 887506 w 898712"/>
              <a:gd name="connsiteY6" fmla="*/ 430306 h 3348318"/>
              <a:gd name="connsiteX7" fmla="*/ 887506 w 898712"/>
              <a:gd name="connsiteY7" fmla="*/ 0 h 3348318"/>
              <a:gd name="connsiteX8" fmla="*/ 887506 w 898712"/>
              <a:gd name="connsiteY8" fmla="*/ 0 h 33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712" h="3348318">
                <a:moveTo>
                  <a:pt x="0" y="3348318"/>
                </a:moveTo>
                <a:cubicBezTo>
                  <a:pt x="32497" y="3241862"/>
                  <a:pt x="64995" y="3135406"/>
                  <a:pt x="94130" y="3025588"/>
                </a:cubicBezTo>
                <a:cubicBezTo>
                  <a:pt x="123265" y="2915770"/>
                  <a:pt x="91889" y="2832847"/>
                  <a:pt x="174812" y="2689412"/>
                </a:cubicBezTo>
                <a:cubicBezTo>
                  <a:pt x="257735" y="2545977"/>
                  <a:pt x="484095" y="2335305"/>
                  <a:pt x="591671" y="2164976"/>
                </a:cubicBezTo>
                <a:cubicBezTo>
                  <a:pt x="699247" y="1994647"/>
                  <a:pt x="782171" y="1833282"/>
                  <a:pt x="820271" y="1667435"/>
                </a:cubicBezTo>
                <a:cubicBezTo>
                  <a:pt x="858371" y="1501588"/>
                  <a:pt x="809065" y="1376082"/>
                  <a:pt x="820271" y="1169894"/>
                </a:cubicBezTo>
                <a:cubicBezTo>
                  <a:pt x="831477" y="963706"/>
                  <a:pt x="876300" y="625288"/>
                  <a:pt x="887506" y="430306"/>
                </a:cubicBezTo>
                <a:cubicBezTo>
                  <a:pt x="898712" y="235324"/>
                  <a:pt x="887506" y="0"/>
                  <a:pt x="887506" y="0"/>
                </a:cubicBezTo>
                <a:lnTo>
                  <a:pt x="887506"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4" name="Freeform 64"/>
          <p:cNvSpPr/>
          <p:nvPr/>
        </p:nvSpPr>
        <p:spPr>
          <a:xfrm rot="179102">
            <a:off x="2321823" y="1624534"/>
            <a:ext cx="1067429" cy="2898622"/>
          </a:xfrm>
          <a:custGeom>
            <a:avLst/>
            <a:gdLst>
              <a:gd name="connsiteX0" fmla="*/ 441512 w 1086970"/>
              <a:gd name="connsiteY0" fmla="*/ 3671047 h 3671047"/>
              <a:gd name="connsiteX1" fmla="*/ 589429 w 1086970"/>
              <a:gd name="connsiteY1" fmla="*/ 3079376 h 3671047"/>
              <a:gd name="connsiteX2" fmla="*/ 925606 w 1086970"/>
              <a:gd name="connsiteY2" fmla="*/ 2474258 h 3671047"/>
              <a:gd name="connsiteX3" fmla="*/ 1073523 w 1086970"/>
              <a:gd name="connsiteY3" fmla="*/ 1479176 h 3671047"/>
              <a:gd name="connsiteX4" fmla="*/ 844923 w 1086970"/>
              <a:gd name="connsiteY4" fmla="*/ 914400 h 3671047"/>
              <a:gd name="connsiteX5" fmla="*/ 132229 w 1086970"/>
              <a:gd name="connsiteY5" fmla="*/ 228600 h 3671047"/>
              <a:gd name="connsiteX6" fmla="*/ 51547 w 1086970"/>
              <a:gd name="connsiteY6" fmla="*/ 0 h 3671047"/>
              <a:gd name="connsiteX7" fmla="*/ 51547 w 1086970"/>
              <a:gd name="connsiteY7" fmla="*/ 0 h 367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970" h="3671047">
                <a:moveTo>
                  <a:pt x="441512" y="3671047"/>
                </a:moveTo>
                <a:cubicBezTo>
                  <a:pt x="475129" y="3474944"/>
                  <a:pt x="508747" y="3278841"/>
                  <a:pt x="589429" y="3079376"/>
                </a:cubicBezTo>
                <a:cubicBezTo>
                  <a:pt x="670111" y="2879911"/>
                  <a:pt x="844924" y="2740958"/>
                  <a:pt x="925606" y="2474258"/>
                </a:cubicBezTo>
                <a:cubicBezTo>
                  <a:pt x="1006288" y="2207558"/>
                  <a:pt x="1086970" y="1739152"/>
                  <a:pt x="1073523" y="1479176"/>
                </a:cubicBezTo>
                <a:cubicBezTo>
                  <a:pt x="1060076" y="1219200"/>
                  <a:pt x="1001805" y="1122829"/>
                  <a:pt x="844923" y="914400"/>
                </a:cubicBezTo>
                <a:cubicBezTo>
                  <a:pt x="688041" y="705971"/>
                  <a:pt x="264458" y="381000"/>
                  <a:pt x="132229" y="228600"/>
                </a:cubicBezTo>
                <a:cubicBezTo>
                  <a:pt x="0" y="76200"/>
                  <a:pt x="51547" y="0"/>
                  <a:pt x="51547" y="0"/>
                </a:cubicBezTo>
                <a:lnTo>
                  <a:pt x="515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5" name="Freeform 66"/>
          <p:cNvSpPr/>
          <p:nvPr/>
        </p:nvSpPr>
        <p:spPr>
          <a:xfrm>
            <a:off x="2862936" y="6095736"/>
            <a:ext cx="720154" cy="1001568"/>
          </a:xfrm>
          <a:custGeom>
            <a:avLst/>
            <a:gdLst>
              <a:gd name="connsiteX0" fmla="*/ 1062318 w 1084730"/>
              <a:gd name="connsiteY0" fmla="*/ 1721224 h 1721224"/>
              <a:gd name="connsiteX1" fmla="*/ 1035424 w 1084730"/>
              <a:gd name="connsiteY1" fmla="*/ 1506071 h 1721224"/>
              <a:gd name="connsiteX2" fmla="*/ 766483 w 1084730"/>
              <a:gd name="connsiteY2" fmla="*/ 927847 h 1721224"/>
              <a:gd name="connsiteX3" fmla="*/ 282388 w 1084730"/>
              <a:gd name="connsiteY3" fmla="*/ 282388 h 1721224"/>
              <a:gd name="connsiteX4" fmla="*/ 0 w 1084730"/>
              <a:gd name="connsiteY4" fmla="*/ 0 h 1721224"/>
              <a:gd name="connsiteX5" fmla="*/ 0 w 1084730"/>
              <a:gd name="connsiteY5" fmla="*/ 0 h 17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730" h="1721224">
                <a:moveTo>
                  <a:pt x="1062318" y="1721224"/>
                </a:moveTo>
                <a:cubicBezTo>
                  <a:pt x="1073524" y="1679762"/>
                  <a:pt x="1084730" y="1638300"/>
                  <a:pt x="1035424" y="1506071"/>
                </a:cubicBezTo>
                <a:cubicBezTo>
                  <a:pt x="986118" y="1373842"/>
                  <a:pt x="891989" y="1131794"/>
                  <a:pt x="766483" y="927847"/>
                </a:cubicBezTo>
                <a:cubicBezTo>
                  <a:pt x="640977" y="723900"/>
                  <a:pt x="410135" y="437029"/>
                  <a:pt x="282388" y="282388"/>
                </a:cubicBezTo>
                <a:cubicBezTo>
                  <a:pt x="154641" y="127747"/>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6" name="Freeform 67"/>
          <p:cNvSpPr/>
          <p:nvPr/>
        </p:nvSpPr>
        <p:spPr>
          <a:xfrm>
            <a:off x="2656593" y="4986733"/>
            <a:ext cx="76841" cy="647960"/>
          </a:xfrm>
          <a:custGeom>
            <a:avLst/>
            <a:gdLst>
              <a:gd name="connsiteX0" fmla="*/ 91888 w 91888"/>
              <a:gd name="connsiteY0" fmla="*/ 699247 h 699247"/>
              <a:gd name="connsiteX1" fmla="*/ 11206 w 91888"/>
              <a:gd name="connsiteY1" fmla="*/ 443753 h 699247"/>
              <a:gd name="connsiteX2" fmla="*/ 24653 w 91888"/>
              <a:gd name="connsiteY2" fmla="*/ 0 h 699247"/>
              <a:gd name="connsiteX3" fmla="*/ 24653 w 91888"/>
              <a:gd name="connsiteY3" fmla="*/ 0 h 699247"/>
            </a:gdLst>
            <a:ahLst/>
            <a:cxnLst>
              <a:cxn ang="0">
                <a:pos x="connsiteX0" y="connsiteY0"/>
              </a:cxn>
              <a:cxn ang="0">
                <a:pos x="connsiteX1" y="connsiteY1"/>
              </a:cxn>
              <a:cxn ang="0">
                <a:pos x="connsiteX2" y="connsiteY2"/>
              </a:cxn>
              <a:cxn ang="0">
                <a:pos x="connsiteX3" y="connsiteY3"/>
              </a:cxn>
            </a:cxnLst>
            <a:rect l="l" t="t" r="r" b="b"/>
            <a:pathLst>
              <a:path w="91888" h="699247">
                <a:moveTo>
                  <a:pt x="91888" y="699247"/>
                </a:moveTo>
                <a:cubicBezTo>
                  <a:pt x="57150" y="629770"/>
                  <a:pt x="22412" y="560294"/>
                  <a:pt x="11206" y="443753"/>
                </a:cubicBezTo>
                <a:cubicBezTo>
                  <a:pt x="0" y="327212"/>
                  <a:pt x="24653" y="0"/>
                  <a:pt x="24653" y="0"/>
                </a:cubicBezTo>
                <a:lnTo>
                  <a:pt x="24653"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7" name="Freeform 68"/>
          <p:cNvSpPr/>
          <p:nvPr/>
        </p:nvSpPr>
        <p:spPr>
          <a:xfrm>
            <a:off x="2081221" y="4986733"/>
            <a:ext cx="607233" cy="735185"/>
          </a:xfrm>
          <a:custGeom>
            <a:avLst/>
            <a:gdLst>
              <a:gd name="connsiteX0" fmla="*/ 726141 w 726141"/>
              <a:gd name="connsiteY0" fmla="*/ 685800 h 685800"/>
              <a:gd name="connsiteX1" fmla="*/ 578223 w 726141"/>
              <a:gd name="connsiteY1" fmla="*/ 510989 h 685800"/>
              <a:gd name="connsiteX2" fmla="*/ 201706 w 726141"/>
              <a:gd name="connsiteY2" fmla="*/ 121024 h 685800"/>
              <a:gd name="connsiteX3" fmla="*/ 0 w 726141"/>
              <a:gd name="connsiteY3" fmla="*/ 0 h 685800"/>
              <a:gd name="connsiteX4" fmla="*/ 0 w 726141"/>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1" h="685800">
                <a:moveTo>
                  <a:pt x="726141" y="685800"/>
                </a:moveTo>
                <a:cubicBezTo>
                  <a:pt x="695885" y="645459"/>
                  <a:pt x="665629" y="605118"/>
                  <a:pt x="578223" y="510989"/>
                </a:cubicBezTo>
                <a:cubicBezTo>
                  <a:pt x="490817" y="416860"/>
                  <a:pt x="298077" y="206189"/>
                  <a:pt x="201706" y="121024"/>
                </a:cubicBezTo>
                <a:cubicBezTo>
                  <a:pt x="105335" y="35859"/>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52" name="群組 51"/>
          <p:cNvGrpSpPr/>
          <p:nvPr/>
        </p:nvGrpSpPr>
        <p:grpSpPr>
          <a:xfrm>
            <a:off x="5722499" y="825317"/>
            <a:ext cx="1032190" cy="770379"/>
            <a:chOff x="5722499" y="825317"/>
            <a:chExt cx="1032190" cy="770379"/>
          </a:xfrm>
        </p:grpSpPr>
        <p:sp>
          <p:nvSpPr>
            <p:cNvPr id="30" name="Flowchart: Delay 30"/>
            <p:cNvSpPr/>
            <p:nvPr/>
          </p:nvSpPr>
          <p:spPr>
            <a:xfrm rot="19921583">
              <a:off x="6208554" y="1109831"/>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2" name="Flowchart: Delay 33"/>
            <p:cNvSpPr/>
            <p:nvPr/>
          </p:nvSpPr>
          <p:spPr>
            <a:xfrm rot="19049490">
              <a:off x="5722499" y="825317"/>
              <a:ext cx="333610" cy="12042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3" name="TextBox 50"/>
            <p:cNvSpPr txBox="1"/>
            <p:nvPr/>
          </p:nvSpPr>
          <p:spPr>
            <a:xfrm rot="2926050">
              <a:off x="6271782" y="1112790"/>
              <a:ext cx="340359" cy="625454"/>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靖遠</a:t>
              </a:r>
              <a:endParaRPr lang="zh-HK" sz="1200" dirty="0">
                <a:effectLst/>
                <a:latin typeface="Times New Roman"/>
                <a:ea typeface="新細明體"/>
                <a:cs typeface="Times New Roman"/>
              </a:endParaRPr>
            </a:p>
          </p:txBody>
        </p:sp>
        <p:sp>
          <p:nvSpPr>
            <p:cNvPr id="35" name="TextBox 52"/>
            <p:cNvSpPr txBox="1"/>
            <p:nvPr/>
          </p:nvSpPr>
          <p:spPr>
            <a:xfrm rot="3075947">
              <a:off x="5838775" y="837261"/>
              <a:ext cx="318926" cy="495418"/>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來遠</a:t>
              </a:r>
              <a:endParaRPr lang="zh-HK" sz="1200" dirty="0">
                <a:effectLst/>
                <a:latin typeface="Times New Roman"/>
                <a:ea typeface="新細明體"/>
                <a:cs typeface="Times New Roman"/>
              </a:endParaRPr>
            </a:p>
          </p:txBody>
        </p:sp>
      </p:grpSp>
      <p:grpSp>
        <p:nvGrpSpPr>
          <p:cNvPr id="55" name="群組 54"/>
          <p:cNvGrpSpPr/>
          <p:nvPr/>
        </p:nvGrpSpPr>
        <p:grpSpPr>
          <a:xfrm>
            <a:off x="5460137" y="4733462"/>
            <a:ext cx="593093" cy="643162"/>
            <a:chOff x="5460137" y="4733462"/>
            <a:chExt cx="593093" cy="643162"/>
          </a:xfrm>
        </p:grpSpPr>
        <p:sp>
          <p:nvSpPr>
            <p:cNvPr id="28" name="Flowchart: Delay 26"/>
            <p:cNvSpPr/>
            <p:nvPr/>
          </p:nvSpPr>
          <p:spPr>
            <a:xfrm rot="21245589">
              <a:off x="5667493" y="4733462"/>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6" name="TextBox 53"/>
            <p:cNvSpPr txBox="1"/>
            <p:nvPr/>
          </p:nvSpPr>
          <p:spPr>
            <a:xfrm rot="21126845">
              <a:off x="5460137" y="4898728"/>
              <a:ext cx="593093" cy="477896"/>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經遠</a:t>
              </a:r>
              <a:endParaRPr lang="zh-HK" sz="1200" dirty="0">
                <a:effectLst/>
                <a:latin typeface="Times New Roman"/>
                <a:ea typeface="新細明體"/>
                <a:cs typeface="Times New Roman"/>
              </a:endParaRPr>
            </a:p>
          </p:txBody>
        </p:sp>
      </p:grpSp>
      <p:grpSp>
        <p:nvGrpSpPr>
          <p:cNvPr id="7" name="群組 6"/>
          <p:cNvGrpSpPr/>
          <p:nvPr/>
        </p:nvGrpSpPr>
        <p:grpSpPr>
          <a:xfrm>
            <a:off x="2308425" y="5726423"/>
            <a:ext cx="523976" cy="766095"/>
            <a:chOff x="2308425" y="5726423"/>
            <a:chExt cx="523976" cy="766095"/>
          </a:xfrm>
        </p:grpSpPr>
        <p:sp>
          <p:nvSpPr>
            <p:cNvPr id="23" name="Flowchart: Delay 17"/>
            <p:cNvSpPr/>
            <p:nvPr/>
          </p:nvSpPr>
          <p:spPr>
            <a:xfrm rot="14948267">
              <a:off x="2605382" y="58330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7" name="TextBox 65"/>
            <p:cNvSpPr txBox="1"/>
            <p:nvPr/>
          </p:nvSpPr>
          <p:spPr>
            <a:xfrm rot="4199055">
              <a:off x="2170956" y="5896270"/>
              <a:ext cx="733717" cy="458780"/>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扶桑</a:t>
              </a:r>
              <a:endParaRPr lang="zh-HK" sz="1200" dirty="0">
                <a:effectLst/>
                <a:latin typeface="Times New Roman"/>
                <a:ea typeface="新細明體"/>
                <a:cs typeface="Times New Roman"/>
              </a:endParaRPr>
            </a:p>
          </p:txBody>
        </p:sp>
      </p:grpSp>
      <p:grpSp>
        <p:nvGrpSpPr>
          <p:cNvPr id="3" name="群組 2"/>
          <p:cNvGrpSpPr/>
          <p:nvPr/>
        </p:nvGrpSpPr>
        <p:grpSpPr>
          <a:xfrm>
            <a:off x="1559093" y="4643479"/>
            <a:ext cx="508364" cy="675768"/>
            <a:chOff x="1559093" y="4643479"/>
            <a:chExt cx="508364" cy="675768"/>
          </a:xfrm>
        </p:grpSpPr>
        <p:sp>
          <p:nvSpPr>
            <p:cNvPr id="24" name="Flowchart: Delay 18"/>
            <p:cNvSpPr/>
            <p:nvPr/>
          </p:nvSpPr>
          <p:spPr>
            <a:xfrm rot="14231776">
              <a:off x="1821946" y="47500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9" name="TextBox 73"/>
            <p:cNvSpPr txBox="1"/>
            <p:nvPr/>
          </p:nvSpPr>
          <p:spPr>
            <a:xfrm rot="2845828">
              <a:off x="1511133" y="4762924"/>
              <a:ext cx="604283" cy="50836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嚴島</a:t>
              </a:r>
              <a:endParaRPr lang="zh-HK" sz="1200" dirty="0">
                <a:effectLst/>
                <a:latin typeface="Times New Roman"/>
                <a:ea typeface="新細明體"/>
                <a:cs typeface="Times New Roman"/>
              </a:endParaRPr>
            </a:p>
          </p:txBody>
        </p:sp>
      </p:grpSp>
      <p:grpSp>
        <p:nvGrpSpPr>
          <p:cNvPr id="49" name="群組 48"/>
          <p:cNvGrpSpPr/>
          <p:nvPr/>
        </p:nvGrpSpPr>
        <p:grpSpPr>
          <a:xfrm>
            <a:off x="1632012" y="3025159"/>
            <a:ext cx="511983" cy="977642"/>
            <a:chOff x="1632012" y="3025159"/>
            <a:chExt cx="511983" cy="977642"/>
          </a:xfrm>
        </p:grpSpPr>
        <p:sp>
          <p:nvSpPr>
            <p:cNvPr id="27" name="Flowchart: Delay 24"/>
            <p:cNvSpPr/>
            <p:nvPr/>
          </p:nvSpPr>
          <p:spPr>
            <a:xfrm rot="17512401">
              <a:off x="1916976" y="3288578"/>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0" name="TextBox 74"/>
            <p:cNvSpPr txBox="1"/>
            <p:nvPr/>
          </p:nvSpPr>
          <p:spPr>
            <a:xfrm rot="870575">
              <a:off x="1632012" y="3025159"/>
              <a:ext cx="319656" cy="977642"/>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千代田</a:t>
              </a:r>
              <a:endParaRPr lang="zh-HK" sz="1200" dirty="0">
                <a:effectLst/>
                <a:latin typeface="Times New Roman"/>
                <a:ea typeface="新細明體"/>
                <a:cs typeface="Times New Roman"/>
              </a:endParaRPr>
            </a:p>
          </p:txBody>
        </p:sp>
      </p:grpSp>
      <p:grpSp>
        <p:nvGrpSpPr>
          <p:cNvPr id="54" name="群組 53"/>
          <p:cNvGrpSpPr/>
          <p:nvPr/>
        </p:nvGrpSpPr>
        <p:grpSpPr>
          <a:xfrm>
            <a:off x="4367903" y="3399953"/>
            <a:ext cx="1719279" cy="1372071"/>
            <a:chOff x="4367903" y="3399953"/>
            <a:chExt cx="1719279" cy="1372071"/>
          </a:xfrm>
        </p:grpSpPr>
        <p:sp>
          <p:nvSpPr>
            <p:cNvPr id="22" name="Flowchart: Delay 16"/>
            <p:cNvSpPr/>
            <p:nvPr/>
          </p:nvSpPr>
          <p:spPr>
            <a:xfrm rot="19210207">
              <a:off x="5406021" y="40046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4" name="TextBox 78"/>
            <p:cNvSpPr txBox="1"/>
            <p:nvPr/>
          </p:nvSpPr>
          <p:spPr>
            <a:xfrm rot="19682815">
              <a:off x="5094132" y="3715295"/>
              <a:ext cx="705036" cy="275913"/>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高千穗</a:t>
              </a:r>
              <a:endParaRPr lang="zh-HK" sz="1200" dirty="0">
                <a:effectLst/>
                <a:latin typeface="Times New Roman"/>
                <a:ea typeface="新細明體"/>
                <a:cs typeface="Times New Roman"/>
              </a:endParaRPr>
            </a:p>
          </p:txBody>
        </p:sp>
        <p:sp>
          <p:nvSpPr>
            <p:cNvPr id="19" name="Flowchart: Delay 13"/>
            <p:cNvSpPr/>
            <p:nvPr/>
          </p:nvSpPr>
          <p:spPr>
            <a:xfrm rot="19533641">
              <a:off x="4639281" y="4638580"/>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0" name="Flowchart: Delay 14"/>
            <p:cNvSpPr/>
            <p:nvPr/>
          </p:nvSpPr>
          <p:spPr>
            <a:xfrm rot="19080708">
              <a:off x="5740441" y="36365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1" name="Flowchart: Delay 15"/>
            <p:cNvSpPr/>
            <p:nvPr/>
          </p:nvSpPr>
          <p:spPr>
            <a:xfrm rot="19524973">
              <a:off x="5022550" y="4317991"/>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2" name="TextBox 76"/>
            <p:cNvSpPr txBox="1"/>
            <p:nvPr/>
          </p:nvSpPr>
          <p:spPr>
            <a:xfrm rot="19367606">
              <a:off x="4367903" y="4362625"/>
              <a:ext cx="511880" cy="270400"/>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浪速</a:t>
              </a:r>
              <a:endParaRPr lang="zh-HK" sz="1200" dirty="0">
                <a:effectLst/>
                <a:latin typeface="Times New Roman"/>
                <a:ea typeface="新細明體"/>
                <a:cs typeface="Times New Roman"/>
              </a:endParaRPr>
            </a:p>
          </p:txBody>
        </p:sp>
        <p:sp>
          <p:nvSpPr>
            <p:cNvPr id="43" name="TextBox 77"/>
            <p:cNvSpPr txBox="1"/>
            <p:nvPr/>
          </p:nvSpPr>
          <p:spPr>
            <a:xfrm rot="19654574">
              <a:off x="4689995" y="4073960"/>
              <a:ext cx="726933" cy="32281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秋津洲</a:t>
              </a:r>
              <a:endParaRPr lang="zh-HK" sz="1200" dirty="0">
                <a:effectLst/>
                <a:latin typeface="Times New Roman"/>
                <a:ea typeface="新細明體"/>
                <a:cs typeface="Times New Roman"/>
              </a:endParaRPr>
            </a:p>
          </p:txBody>
        </p:sp>
        <p:sp>
          <p:nvSpPr>
            <p:cNvPr id="45" name="TextBox 79"/>
            <p:cNvSpPr txBox="1"/>
            <p:nvPr/>
          </p:nvSpPr>
          <p:spPr>
            <a:xfrm rot="19092835">
              <a:off x="5516448" y="3399953"/>
              <a:ext cx="570734" cy="290566"/>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吉野</a:t>
              </a:r>
              <a:endParaRPr lang="zh-HK" sz="1200" dirty="0">
                <a:effectLst/>
                <a:latin typeface="Times New Roman"/>
                <a:ea typeface="新細明體"/>
                <a:cs typeface="Times New Roman"/>
              </a:endParaRPr>
            </a:p>
          </p:txBody>
        </p:sp>
      </p:grpSp>
      <p:grpSp>
        <p:nvGrpSpPr>
          <p:cNvPr id="50" name="群組 49"/>
          <p:cNvGrpSpPr/>
          <p:nvPr/>
        </p:nvGrpSpPr>
        <p:grpSpPr>
          <a:xfrm>
            <a:off x="1294133" y="2243998"/>
            <a:ext cx="835121" cy="581292"/>
            <a:chOff x="1294133" y="2243998"/>
            <a:chExt cx="835121" cy="581292"/>
          </a:xfrm>
        </p:grpSpPr>
        <p:sp>
          <p:nvSpPr>
            <p:cNvPr id="26" name="Flowchart: Delay 20"/>
            <p:cNvSpPr/>
            <p:nvPr/>
          </p:nvSpPr>
          <p:spPr>
            <a:xfrm rot="18042577">
              <a:off x="1697824" y="2598271"/>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75"/>
            <p:cNvSpPr txBox="1"/>
            <p:nvPr/>
          </p:nvSpPr>
          <p:spPr>
            <a:xfrm rot="1250181">
              <a:off x="1294133" y="2243998"/>
              <a:ext cx="600742" cy="458780"/>
            </a:xfrm>
            <a:prstGeom prst="rect">
              <a:avLst/>
            </a:prstGeom>
            <a:no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松島</a:t>
              </a:r>
              <a:endParaRPr lang="zh-HK" sz="1400" dirty="0">
                <a:effectLst/>
                <a:latin typeface="Times New Roman"/>
                <a:ea typeface="新細明體"/>
                <a:cs typeface="Times New Roman"/>
              </a:endParaRPr>
            </a:p>
          </p:txBody>
        </p:sp>
        <p:sp>
          <p:nvSpPr>
            <p:cNvPr id="46" name="Line Callout 2 88"/>
            <p:cNvSpPr/>
            <p:nvPr/>
          </p:nvSpPr>
          <p:spPr>
            <a:xfrm rot="321822">
              <a:off x="2008826" y="2363840"/>
              <a:ext cx="120428" cy="133444"/>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grpSp>
        <p:nvGrpSpPr>
          <p:cNvPr id="51" name="群組 50"/>
          <p:cNvGrpSpPr/>
          <p:nvPr/>
        </p:nvGrpSpPr>
        <p:grpSpPr>
          <a:xfrm>
            <a:off x="3494411" y="1296450"/>
            <a:ext cx="671174" cy="1587058"/>
            <a:chOff x="3494411" y="1296450"/>
            <a:chExt cx="671174" cy="1587058"/>
          </a:xfrm>
        </p:grpSpPr>
        <p:sp>
          <p:nvSpPr>
            <p:cNvPr id="29" name="Flowchart: Delay 27"/>
            <p:cNvSpPr/>
            <p:nvPr/>
          </p:nvSpPr>
          <p:spPr>
            <a:xfrm rot="20948587">
              <a:off x="3592964" y="1296450"/>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1" name="Flowchart: Delay 31"/>
            <p:cNvSpPr/>
            <p:nvPr/>
          </p:nvSpPr>
          <p:spPr>
            <a:xfrm rot="21577036">
              <a:off x="3718539" y="2284143"/>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4" name="TextBox 51"/>
            <p:cNvSpPr txBox="1"/>
            <p:nvPr/>
          </p:nvSpPr>
          <p:spPr>
            <a:xfrm rot="20946922">
              <a:off x="3624859" y="1456866"/>
              <a:ext cx="372458" cy="470993"/>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鎮遠</a:t>
              </a:r>
              <a:endParaRPr lang="zh-HK" sz="1200" dirty="0">
                <a:effectLst/>
                <a:latin typeface="Times New Roman"/>
                <a:ea typeface="新細明體"/>
                <a:cs typeface="Times New Roman"/>
              </a:endParaRPr>
            </a:p>
          </p:txBody>
        </p:sp>
        <p:sp>
          <p:nvSpPr>
            <p:cNvPr id="47" name="Line Callout 2 89"/>
            <p:cNvSpPr/>
            <p:nvPr/>
          </p:nvSpPr>
          <p:spPr>
            <a:xfrm rot="321822">
              <a:off x="4045157" y="2157496"/>
              <a:ext cx="120428" cy="133444"/>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8" name="TextBox 90"/>
            <p:cNvSpPr txBox="1"/>
            <p:nvPr/>
          </p:nvSpPr>
          <p:spPr>
            <a:xfrm rot="21059485">
              <a:off x="3494411" y="2462429"/>
              <a:ext cx="593093" cy="421079"/>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定遠</a:t>
              </a:r>
              <a:endParaRPr lang="zh-HK" sz="1200" dirty="0">
                <a:effectLst/>
                <a:latin typeface="Times New Roman"/>
                <a:ea typeface="新細明體"/>
                <a:cs typeface="Times New Roman"/>
              </a:endParaRPr>
            </a:p>
          </p:txBody>
        </p:sp>
      </p:grpSp>
      <p:grpSp>
        <p:nvGrpSpPr>
          <p:cNvPr id="8" name="群組 7"/>
          <p:cNvGrpSpPr/>
          <p:nvPr/>
        </p:nvGrpSpPr>
        <p:grpSpPr>
          <a:xfrm>
            <a:off x="2624276" y="4473957"/>
            <a:ext cx="472975" cy="564262"/>
            <a:chOff x="2624276" y="4473957"/>
            <a:chExt cx="472975" cy="564262"/>
          </a:xfrm>
        </p:grpSpPr>
        <p:sp>
          <p:nvSpPr>
            <p:cNvPr id="25" name="Flowchart: Delay 19"/>
            <p:cNvSpPr/>
            <p:nvPr/>
          </p:nvSpPr>
          <p:spPr>
            <a:xfrm rot="15807450">
              <a:off x="2517685" y="4685887"/>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8" name="TextBox 72"/>
            <p:cNvSpPr txBox="1"/>
            <p:nvPr/>
          </p:nvSpPr>
          <p:spPr>
            <a:xfrm rot="4824034">
              <a:off x="2645628" y="4586596"/>
              <a:ext cx="564262" cy="33898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橋立</a:t>
              </a:r>
              <a:endParaRPr lang="zh-HK" sz="1200" dirty="0">
                <a:effectLst/>
                <a:latin typeface="Times New Roman"/>
                <a:ea typeface="新細明體"/>
                <a:cs typeface="Times New Roman"/>
              </a:endParaRPr>
            </a:p>
          </p:txBody>
        </p:sp>
      </p:grpSp>
    </p:spTree>
    <p:extLst>
      <p:ext uri="{BB962C8B-B14F-4D97-AF65-F5344CB8AC3E}">
        <p14:creationId xmlns:p14="http://schemas.microsoft.com/office/powerpoint/2010/main" val="5366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left)">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down)">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arn(inVertical)">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inVertical)">
                                      <p:cBhvr>
                                        <p:cTn id="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3"/>
          <p:cNvSpPr txBox="1"/>
          <p:nvPr/>
        </p:nvSpPr>
        <p:spPr>
          <a:xfrm>
            <a:off x="487923" y="901946"/>
            <a:ext cx="8163018" cy="72664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1" i="0" u="none" strike="noStrike" kern="1200" cap="none" spc="0" normalizeH="0" baseline="0" noProof="0">
                <a:ln>
                  <a:noFill/>
                </a:ln>
                <a:solidFill>
                  <a:srgbClr val="000000"/>
                </a:solidFill>
                <a:effectLst/>
                <a:uLnTx/>
                <a:uFillTx/>
                <a:latin typeface="Times New Roman"/>
                <a:ea typeface="新細明體"/>
                <a:cs typeface="Times New Roman"/>
              </a:rPr>
              <a:t>想一想</a:t>
            </a:r>
            <a:r>
              <a:rPr kumimoji="0" lang="zh-CN" altLang="en-US" b="0" i="0" u="none" strike="noStrike" kern="1200" cap="none" spc="0" normalizeH="0" baseline="0" noProof="0">
                <a:ln>
                  <a:noFill/>
                </a:ln>
                <a:solidFill>
                  <a:srgbClr val="000000"/>
                </a:solidFill>
                <a:effectLst/>
                <a:uLnTx/>
                <a:uFillTx/>
                <a:latin typeface="Times New Roman"/>
                <a:ea typeface="新細明體"/>
                <a:cs typeface="Times New Roman"/>
              </a:rPr>
              <a:t>：了解過黃海海戰的經過，你認為清朝北洋水師慘敗究竟是水師質素，戰艦裝備，還是戰陣出了問題呢？</a:t>
            </a:r>
            <a:endParaRPr kumimoji="0" lang="zh-HK" altLang="en-US" b="0" i="0" u="none" strike="noStrike" kern="0" cap="none" spc="0" normalizeH="0" baseline="0" noProof="0">
              <a:ln>
                <a:noFill/>
              </a:ln>
              <a:solidFill>
                <a:sysClr val="windowText" lastClr="000000"/>
              </a:solidFill>
              <a:effectLst/>
              <a:uLnTx/>
              <a:uFillTx/>
              <a:latin typeface="Times New Roman"/>
              <a:ea typeface="新細明體"/>
              <a:cs typeface="Times New Roman"/>
            </a:endParaRPr>
          </a:p>
        </p:txBody>
      </p:sp>
      <p:sp>
        <p:nvSpPr>
          <p:cNvPr id="8" name="TextBox 3"/>
          <p:cNvSpPr txBox="1"/>
          <p:nvPr/>
        </p:nvSpPr>
        <p:spPr>
          <a:xfrm>
            <a:off x="487922" y="1761129"/>
            <a:ext cx="1686019" cy="369332"/>
          </a:xfrm>
          <a:prstGeom prst="rect">
            <a:avLst/>
          </a:prstGeom>
          <a:solidFill>
            <a:srgbClr val="9BBB59"/>
          </a:solidFill>
          <a:ln w="381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a:ln>
                  <a:noFill/>
                </a:ln>
                <a:solidFill>
                  <a:srgbClr val="FFFFFF"/>
                </a:solidFill>
                <a:effectLst/>
                <a:uLnTx/>
                <a:uFillTx/>
                <a:latin typeface="+mj-ea"/>
                <a:ea typeface="+mj-ea"/>
                <a:cs typeface="Times New Roman"/>
              </a:rPr>
              <a:t>不沉艦的結局</a:t>
            </a:r>
            <a:endParaRPr kumimoji="0" lang="zh-HK" altLang="en-US" b="0" i="0" u="none" strike="noStrike" kern="0" cap="none" spc="0" normalizeH="0" baseline="0" noProof="0">
              <a:ln>
                <a:noFill/>
              </a:ln>
              <a:solidFill>
                <a:sysClr val="window" lastClr="FFFFFF"/>
              </a:solidFill>
              <a:effectLst/>
              <a:uLnTx/>
              <a:uFillTx/>
              <a:latin typeface="+mj-ea"/>
              <a:ea typeface="+mj-ea"/>
              <a:cs typeface="Times New Roman"/>
            </a:endParaRPr>
          </a:p>
        </p:txBody>
      </p:sp>
      <p:pic>
        <p:nvPicPr>
          <p:cNvPr id="9" name="Picture 2" descr="D:\images\pic\A028.jpg"/>
          <p:cNvPicPr>
            <a:picLocks noChangeAspect="1" noChangeArrowheads="1"/>
          </p:cNvPicPr>
          <p:nvPr/>
        </p:nvPicPr>
        <p:blipFill>
          <a:blip r:embed="rId3" cstate="print"/>
          <a:srcRect/>
          <a:stretch>
            <a:fillRect/>
          </a:stretch>
        </p:blipFill>
        <p:spPr bwMode="auto">
          <a:xfrm>
            <a:off x="3414059" y="1761129"/>
            <a:ext cx="5184588" cy="3965172"/>
          </a:xfrm>
          <a:prstGeom prst="rect">
            <a:avLst/>
          </a:prstGeom>
          <a:noFill/>
          <a:ln w="38100" cmpd="sng">
            <a:solidFill>
              <a:srgbClr val="C00000"/>
            </a:solidFill>
          </a:ln>
          <a:effectLst>
            <a:outerShdw blurRad="50800" dist="38100" dir="2700000" algn="tl" rotWithShape="0">
              <a:prstClr val="black">
                <a:alpha val="40000"/>
              </a:prstClr>
            </a:outerShdw>
          </a:effectLst>
        </p:spPr>
      </p:pic>
      <p:sp>
        <p:nvSpPr>
          <p:cNvPr id="11" name="TextBox 2"/>
          <p:cNvSpPr txBox="1"/>
          <p:nvPr/>
        </p:nvSpPr>
        <p:spPr>
          <a:xfrm>
            <a:off x="487922" y="2514600"/>
            <a:ext cx="2672137" cy="2886636"/>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載於</a:t>
            </a:r>
            <a:r>
              <a:rPr kumimoji="0" lang="en-US" b="0" i="0" u="none" strike="noStrike" kern="1200" cap="none" spc="0" normalizeH="0" baseline="0" noProof="0">
                <a:ln>
                  <a:noFill/>
                </a:ln>
                <a:solidFill>
                  <a:srgbClr val="FFFFFF"/>
                </a:solidFill>
                <a:effectLst/>
                <a:uLnTx/>
                <a:uFillTx/>
                <a:latin typeface="Times New Roman"/>
                <a:ea typeface="新細明體"/>
                <a:cs typeface="Times New Roman"/>
              </a:rPr>
              <a:t>1894</a:t>
            </a: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年</a:t>
            </a:r>
            <a:r>
              <a:rPr kumimoji="0" lang="en-US" b="0" i="0" u="none" strike="noStrike" kern="1200" cap="none" spc="0" normalizeH="0" baseline="0" noProof="0">
                <a:ln>
                  <a:noFill/>
                </a:ln>
                <a:solidFill>
                  <a:srgbClr val="FFFFFF"/>
                </a:solidFill>
                <a:effectLst/>
                <a:uLnTx/>
                <a:uFillTx/>
                <a:latin typeface="Times New Roman"/>
                <a:ea typeface="新細明體"/>
                <a:cs typeface="Times New Roman"/>
              </a:rPr>
              <a:t>11</a:t>
            </a: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月</a:t>
            </a:r>
            <a:r>
              <a:rPr kumimoji="0" lang="en-US" b="0" i="0" u="none" strike="noStrike" kern="1200" cap="none" spc="0" normalizeH="0" baseline="0" noProof="0">
                <a:ln>
                  <a:noFill/>
                </a:ln>
                <a:solidFill>
                  <a:srgbClr val="FFFFFF"/>
                </a:solidFill>
                <a:effectLst/>
                <a:uLnTx/>
                <a:uFillTx/>
                <a:latin typeface="Times New Roman"/>
                <a:ea typeface="新細明體"/>
                <a:cs typeface="Times New Roman"/>
              </a:rPr>
              <a:t>24</a:t>
            </a: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日</a:t>
            </a:r>
            <a:r>
              <a:rPr kumimoji="0" lang="en-US" altLang="zh-HK" b="0" i="0" u="none" strike="noStrike" kern="1200" cap="none" spc="0" normalizeH="0" baseline="0" noProof="0">
                <a:ln>
                  <a:noFill/>
                </a:ln>
                <a:solidFill>
                  <a:srgbClr val="FFFFFF"/>
                </a:solidFill>
                <a:effectLst/>
                <a:uLnTx/>
                <a:uFillTx/>
                <a:latin typeface="Times New Roman"/>
                <a:ea typeface="新細明體"/>
                <a:cs typeface="Times New Roman"/>
              </a:rPr>
              <a:t>《</a:t>
            </a: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倫敦新聞畫報</a:t>
            </a:r>
            <a:r>
              <a:rPr kumimoji="0" lang="en-US" altLang="zh-HK" b="0" i="0" u="none" strike="noStrike" kern="1200" cap="none" spc="0" normalizeH="0" baseline="0" noProof="0">
                <a:ln>
                  <a:noFill/>
                </a:ln>
                <a:solidFill>
                  <a:srgbClr val="FFFFFF"/>
                </a:solidFill>
                <a:effectLst/>
                <a:uLnTx/>
                <a:uFillTx/>
                <a:latin typeface="Times New Roman"/>
                <a:ea typeface="新細明體"/>
                <a:cs typeface="Times New Roman"/>
              </a:rPr>
              <a:t>》</a:t>
            </a: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的絲網印刷水彩畫。</a:t>
            </a:r>
            <a:endParaRPr kumimoji="0" lang="zh-HK" altLang="en-US" b="0" i="0" u="none" strike="noStrike" kern="0" cap="none" spc="0" normalizeH="0" baseline="0" noProof="0">
              <a:ln>
                <a:noFill/>
              </a:ln>
              <a:solidFill>
                <a:sysClr val="window" lastClr="FFFFFF"/>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TW" altLang="en-US" b="0" i="0" u="none" strike="noStrike" kern="1200" cap="none" spc="0" normalizeH="0" baseline="0" noProof="0">
                <a:ln>
                  <a:noFill/>
                </a:ln>
                <a:solidFill>
                  <a:srgbClr val="FFFFFF"/>
                </a:solidFill>
                <a:effectLst/>
                <a:uLnTx/>
                <a:uFillTx/>
                <a:latin typeface="Times New Roman"/>
                <a:ea typeface="新細明體"/>
                <a:cs typeface="Times New Roman"/>
              </a:rPr>
              <a:t>作為北洋海軍的主力，剛經歷海戰的「鎮遠號」鐵甲艦正在旅順港維修，從煙囪和船體上的彈痕可見與日本海軍戰鬥的激烈程度。</a:t>
            </a:r>
            <a:endParaRPr kumimoji="0" lang="zh-HK" altLang="en-US" b="0" i="0" u="none" strike="noStrike" kern="0" cap="none" spc="0" normalizeH="0" baseline="0" noProof="0">
              <a:ln>
                <a:noFill/>
              </a:ln>
              <a:solidFill>
                <a:sysClr val="window" lastClr="FFFFFF"/>
              </a:solidFill>
              <a:effectLst/>
              <a:uLnTx/>
              <a:uFillTx/>
              <a:latin typeface="Times New Roman"/>
              <a:ea typeface="新細明體"/>
              <a:cs typeface="Times New Roman"/>
            </a:endParaRPr>
          </a:p>
        </p:txBody>
      </p:sp>
      <p:sp>
        <p:nvSpPr>
          <p:cNvPr id="13" name="TextBox 4"/>
          <p:cNvSpPr txBox="1"/>
          <p:nvPr/>
        </p:nvSpPr>
        <p:spPr>
          <a:xfrm>
            <a:off x="487922" y="5867811"/>
            <a:ext cx="8163019" cy="990189"/>
          </a:xfrm>
          <a:prstGeom prst="rect">
            <a:avLst/>
          </a:prstGeom>
          <a:solidFill>
            <a:srgbClr val="9BBB59">
              <a:lumMod val="20000"/>
              <a:lumOff val="80000"/>
            </a:srgbClr>
          </a:solidFill>
          <a:ln w="38100"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a:ln>
                  <a:noFill/>
                </a:ln>
                <a:solidFill>
                  <a:srgbClr val="000000"/>
                </a:solidFill>
                <a:effectLst/>
                <a:uLnTx/>
                <a:uFillTx/>
                <a:latin typeface="Calibri"/>
                <a:ea typeface="新細明體"/>
                <a:cs typeface="Times New Roman"/>
              </a:rPr>
              <a:t>定遠和鎮遠是同一規格的巨型鐵甲戰艦，擁有「不沉艦」的外號。在黃海海戰中，它的確沒有被擊沉，但船身傷痕累累。鎮遠艦此時的模樣，堪稱是清朝的寫照。</a:t>
            </a:r>
            <a:endParaRPr kumimoji="0" lang="zh-HK" altLang="en-US" b="0" i="0" u="none" strike="noStrike" kern="0" cap="none" spc="0" normalizeH="0" baseline="0" noProof="0">
              <a:ln>
                <a:noFill/>
              </a:ln>
              <a:solidFill>
                <a:sysClr val="window" lastClr="FFFFFF"/>
              </a:solidFill>
              <a:effectLst/>
              <a:uLnTx/>
              <a:uFillTx/>
              <a:latin typeface="Times New Roman"/>
              <a:ea typeface="新細明體"/>
              <a:cs typeface="Times New Roman"/>
            </a:endParaRPr>
          </a:p>
        </p:txBody>
      </p:sp>
    </p:spTree>
    <p:extLst>
      <p:ext uri="{BB962C8B-B14F-4D97-AF65-F5344CB8AC3E}">
        <p14:creationId xmlns:p14="http://schemas.microsoft.com/office/powerpoint/2010/main" val="925987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4956" y="1208241"/>
            <a:ext cx="1274708" cy="461665"/>
          </a:xfrm>
          <a:prstGeom prst="rect">
            <a:avLst/>
          </a:prstGeom>
        </p:spPr>
        <p:txBody>
          <a:bodyPr wrap="none">
            <a:spAutoFit/>
          </a:bodyPr>
          <a:lstStyle/>
          <a:p>
            <a:r>
              <a:rPr lang="en-US" altLang="zh-TW" sz="2400" b="1" kern="100" dirty="0">
                <a:solidFill>
                  <a:srgbClr val="E36C0A"/>
                </a:solidFill>
                <a:latin typeface="BiauKai"/>
                <a:cs typeface="Times New Roman"/>
              </a:rPr>
              <a:t>VI. </a:t>
            </a:r>
            <a:r>
              <a:rPr lang="zh-TW" altLang="zh-TW" sz="2400" b="1" kern="100" dirty="0">
                <a:solidFill>
                  <a:srgbClr val="E36C0A"/>
                </a:solidFill>
                <a:ea typeface="BiauKai"/>
                <a:cs typeface="Times New Roman"/>
              </a:rPr>
              <a:t>附錄</a:t>
            </a:r>
            <a:endParaRPr lang="zh-HK" altLang="zh-TW" sz="2400" kern="100" dirty="0">
              <a:cs typeface="Times New Roman"/>
            </a:endParaRPr>
          </a:p>
        </p:txBody>
      </p:sp>
      <p:sp>
        <p:nvSpPr>
          <p:cNvPr id="7" name="TextBox 2"/>
          <p:cNvSpPr txBox="1"/>
          <p:nvPr/>
        </p:nvSpPr>
        <p:spPr>
          <a:xfrm>
            <a:off x="464074" y="1803997"/>
            <a:ext cx="2636220" cy="3104334"/>
          </a:xfrm>
          <a:prstGeom prst="rect">
            <a:avLst/>
          </a:prstGeom>
          <a:solidFill>
            <a:srgbClr val="4F81BD">
              <a:lumMod val="20000"/>
              <a:lumOff val="80000"/>
            </a:srgbClr>
          </a:solidFill>
          <a:ln>
            <a:noFill/>
          </a:ln>
        </p:spPr>
        <p:txBody>
          <a:bodyPr wrap="square" rtlCol="0">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ysClr val="windowText" lastClr="000000"/>
                </a:solidFill>
                <a:effectLst/>
                <a:uLnTx/>
                <a:uFillTx/>
                <a:latin typeface="Times New Roman"/>
                <a:ea typeface="新細明體"/>
                <a:cs typeface="Times New Roman"/>
              </a:rPr>
              <a:t>考察活動</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1 </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這是一支速射炮，你知道</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它</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在</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香港哪</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裡？</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2 </a:t>
            </a:r>
            <a:r>
              <a:rPr kumimoji="0" lang="zh-HK"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請</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利用現場的資料介紹，找</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出</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炮彈重量的數字</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3 </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請在</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現場觀察，</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並利用</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簡短的文字和照片，介紹速射炮</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如何</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操作。</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pic>
        <p:nvPicPr>
          <p:cNvPr id="8" name="Picture 2"/>
          <p:cNvPicPr/>
          <p:nvPr/>
        </p:nvPicPr>
        <p:blipFill>
          <a:blip r:embed="rId3" cstate="print"/>
          <a:srcRect/>
          <a:stretch>
            <a:fillRect/>
          </a:stretch>
        </p:blipFill>
        <p:spPr bwMode="auto">
          <a:xfrm>
            <a:off x="3325308" y="1803997"/>
            <a:ext cx="5242560" cy="393192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24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8862" y="1274147"/>
            <a:ext cx="4025096" cy="461665"/>
          </a:xfrm>
          <a:prstGeom prst="rect">
            <a:avLst/>
          </a:prstGeom>
        </p:spPr>
        <p:txBody>
          <a:bodyPr wrap="none">
            <a:spAutoFit/>
          </a:bodyPr>
          <a:lstStyle/>
          <a:p>
            <a:pPr>
              <a:spcAft>
                <a:spcPts val="0"/>
              </a:spcAft>
            </a:pPr>
            <a:r>
              <a:rPr lang="en-US" altLang="zh-TW" sz="2400" b="1" dirty="0">
                <a:solidFill>
                  <a:srgbClr val="E36C0A"/>
                </a:solidFill>
                <a:latin typeface="BiauKai"/>
                <a:cs typeface="Times New Roman"/>
              </a:rPr>
              <a:t>III. </a:t>
            </a:r>
            <a:r>
              <a:rPr lang="zh-TW" altLang="zh-TW" sz="2400" b="1" kern="100" dirty="0">
                <a:solidFill>
                  <a:srgbClr val="E36C0A"/>
                </a:solidFill>
                <a:ea typeface="BiauKai"/>
                <a:cs typeface="Times New Roman"/>
              </a:rPr>
              <a:t>中、日雙方的統帥及將領</a:t>
            </a:r>
            <a:endParaRPr lang="zh-HK" altLang="zh-TW" sz="2400" kern="100" dirty="0">
              <a:cs typeface="Times New Roman"/>
            </a:endParaRPr>
          </a:p>
        </p:txBody>
      </p:sp>
      <p:sp>
        <p:nvSpPr>
          <p:cNvPr id="7" name="TextBox 3"/>
          <p:cNvSpPr txBox="1"/>
          <p:nvPr/>
        </p:nvSpPr>
        <p:spPr>
          <a:xfrm>
            <a:off x="480964" y="1850173"/>
            <a:ext cx="1181100" cy="552450"/>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84806"/>
                </a:solidFill>
                <a:effectLst/>
                <a:uLnTx/>
                <a:uFillTx/>
                <a:latin typeface="BiauKai"/>
                <a:ea typeface="新細明體"/>
                <a:cs typeface="Times New Roman"/>
              </a:rPr>
              <a:t>A. </a:t>
            </a:r>
            <a:r>
              <a:rPr kumimoji="0" lang="zh-CN" altLang="en-US" sz="2000" b="1" i="0" u="none" strike="noStrike" kern="1200" cap="none" spc="0" normalizeH="0" baseline="0" noProof="0">
                <a:ln>
                  <a:noFill/>
                </a:ln>
                <a:solidFill>
                  <a:srgbClr val="984806"/>
                </a:solidFill>
                <a:effectLst/>
                <a:uLnTx/>
                <a:uFillTx/>
                <a:latin typeface="Times New Roman"/>
                <a:ea typeface="BiauKai"/>
                <a:cs typeface="Times New Roman"/>
              </a:rPr>
              <a:t>中方</a:t>
            </a:r>
            <a:endParaRPr kumimoji="0" lang="zh-HK" altLang="en-US" sz="2000" b="0" i="0" u="none" strike="noStrike" kern="0" cap="none" spc="0" normalizeH="0" baseline="0" noProof="0">
              <a:ln>
                <a:noFill/>
              </a:ln>
              <a:solidFill>
                <a:sysClr val="window" lastClr="FFFFFF"/>
              </a:solidFill>
              <a:effectLst/>
              <a:uLnTx/>
              <a:uFillTx/>
              <a:latin typeface="Times New Roman"/>
              <a:ea typeface="新細明體"/>
            </a:endParaRPr>
          </a:p>
        </p:txBody>
      </p:sp>
      <p:pic>
        <p:nvPicPr>
          <p:cNvPr id="8" name="圖片 7" descr="C:\From Chu computer\Chinese History\2011-2012 teacher training\HSU Chung Mao\中國近代史圖檔\0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876" y="1381840"/>
            <a:ext cx="4025946" cy="526649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9" name="Rectangle 4"/>
          <p:cNvSpPr>
            <a:spLocks noChangeArrowheads="1"/>
          </p:cNvSpPr>
          <p:nvPr/>
        </p:nvSpPr>
        <p:spPr bwMode="auto">
          <a:xfrm>
            <a:off x="7658715" y="624409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zh-HK" sz="2000" kern="1200">
                <a:solidFill>
                  <a:srgbClr val="FFFFFF"/>
                </a:solidFill>
                <a:effectLst/>
                <a:latin typeface="Times New Roman"/>
                <a:ea typeface="新細明體"/>
                <a:cs typeface="Times New Roman"/>
              </a:rPr>
              <a:t>李鴻章</a:t>
            </a:r>
            <a:endParaRPr lang="zh-HK" sz="2000">
              <a:effectLst/>
              <a:latin typeface="Times New Roman"/>
              <a:ea typeface="新細明體"/>
            </a:endParaRPr>
          </a:p>
        </p:txBody>
      </p:sp>
      <p:sp>
        <p:nvSpPr>
          <p:cNvPr id="10" name="文字方塊 9"/>
          <p:cNvSpPr txBox="1"/>
          <p:nvPr/>
        </p:nvSpPr>
        <p:spPr>
          <a:xfrm>
            <a:off x="480964" y="2588924"/>
            <a:ext cx="3942994" cy="2220608"/>
          </a:xfrm>
          <a:prstGeom prst="rect">
            <a:avLst/>
          </a:prstGeom>
          <a:noFill/>
        </p:spPr>
        <p:txBody>
          <a:bodyPr wrap="square" rtlCol="0">
            <a:spAutoFit/>
          </a:bodyPr>
          <a:lstStyle/>
          <a:p>
            <a:pPr marL="342900" lvl="0" indent="-342900" fontAlgn="base">
              <a:lnSpc>
                <a:spcPct val="110000"/>
              </a:lnSpc>
              <a:spcAft>
                <a:spcPts val="0"/>
              </a:spcAft>
              <a:buFont typeface="Arial"/>
              <a:buChar char="•"/>
              <a:tabLst>
                <a:tab pos="457200" algn="l"/>
              </a:tabLst>
            </a:pPr>
            <a:r>
              <a:rPr lang="zh-HK" altLang="zh-TW" dirty="0">
                <a:solidFill>
                  <a:srgbClr val="000000"/>
                </a:solidFill>
                <a:latin typeface="Times New Roman"/>
                <a:cs typeface="Times New Roman"/>
              </a:rPr>
              <a:t>滿清</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TW" altLang="zh-TW" dirty="0">
                <a:solidFill>
                  <a:srgbClr val="000000"/>
                </a:solidFill>
                <a:latin typeface="Times New Roman"/>
                <a:cs typeface="Times New Roman"/>
              </a:rPr>
              <a:t>中央政府無統一指導戰爭的機構</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HK" altLang="zh-TW" dirty="0">
                <a:solidFill>
                  <a:srgbClr val="000000"/>
                </a:solidFill>
                <a:latin typeface="Times New Roman"/>
                <a:cs typeface="Times New Roman"/>
              </a:rPr>
              <a:t>李鴻章</a:t>
            </a:r>
            <a:r>
              <a:rPr lang="zh-TW" altLang="zh-TW" dirty="0">
                <a:solidFill>
                  <a:srgbClr val="000000"/>
                </a:solidFill>
                <a:latin typeface="Times New Roman"/>
                <a:cs typeface="Times New Roman"/>
              </a:rPr>
              <a:t>（直隸總督兼北洋大臣）</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TW" altLang="zh-TW" dirty="0">
                <a:solidFill>
                  <a:srgbClr val="000000"/>
                </a:solidFill>
                <a:latin typeface="Times New Roman"/>
                <a:cs typeface="Times New Roman"/>
              </a:rPr>
              <a:t>不能控制全國兵力，只能以淮軍和北洋艦隊為主力接戰</a:t>
            </a:r>
            <a:endParaRPr lang="zh-HK" altLang="zh-TW" sz="1600" dirty="0">
              <a:latin typeface="Times New Roman"/>
              <a:cs typeface="Times New Roman"/>
            </a:endParaRPr>
          </a:p>
          <a:p>
            <a:pPr>
              <a:lnSpc>
                <a:spcPct val="110000"/>
              </a:lnSpc>
            </a:pPr>
            <a:endParaRPr kumimoji="1" lang="zh-TW" altLang="en-US" dirty="0"/>
          </a:p>
        </p:txBody>
      </p:sp>
    </p:spTree>
    <p:extLst>
      <p:ext uri="{BB962C8B-B14F-4D97-AF65-F5344CB8AC3E}">
        <p14:creationId xmlns:p14="http://schemas.microsoft.com/office/powerpoint/2010/main" val="331436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8" name="群組 7"/>
          <p:cNvGrpSpPr/>
          <p:nvPr/>
        </p:nvGrpSpPr>
        <p:grpSpPr>
          <a:xfrm>
            <a:off x="399796" y="797244"/>
            <a:ext cx="2548255" cy="480060"/>
            <a:chOff x="0" y="0"/>
            <a:chExt cx="2548879" cy="480445"/>
          </a:xfrm>
        </p:grpSpPr>
        <p:sp>
          <p:nvSpPr>
            <p:cNvPr id="9" name="TextBox 3"/>
            <p:cNvSpPr txBox="1"/>
            <p:nvPr/>
          </p:nvSpPr>
          <p:spPr>
            <a:xfrm>
              <a:off x="0" y="0"/>
              <a:ext cx="1801495" cy="480445"/>
            </a:xfrm>
            <a:prstGeom prst="rect">
              <a:avLst/>
            </a:prstGeom>
            <a:solidFill>
              <a:srgbClr val="9BBB59"/>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a:ea typeface="新細明體"/>
                  <a:cs typeface="Times New Roman"/>
                </a:rPr>
                <a:t>北洋海軍將領</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Picture 7"/>
            <p:cNvPicPr>
              <a:picLocks noChangeAspect="1" noChangeArrowheads="1"/>
            </p:cNvPicPr>
            <p:nvPr/>
          </p:nvPicPr>
          <p:blipFill>
            <a:blip r:embed="rId3" cstate="print"/>
            <a:srcRect/>
            <a:stretch>
              <a:fillRect/>
            </a:stretch>
          </p:blipFill>
          <p:spPr bwMode="auto">
            <a:xfrm>
              <a:off x="1828800" y="1"/>
              <a:ext cx="720079" cy="480444"/>
            </a:xfrm>
            <a:prstGeom prst="rect">
              <a:avLst/>
            </a:prstGeom>
            <a:noFill/>
            <a:ln w="9525">
              <a:noFill/>
              <a:miter lim="800000"/>
              <a:headEnd/>
              <a:tailEnd/>
            </a:ln>
            <a:effectLst/>
          </p:spPr>
        </p:pic>
      </p:grpSp>
      <p:pic>
        <p:nvPicPr>
          <p:cNvPr id="12" name="Picture 4" descr="Di Ruchang.jpg"/>
          <p:cNvPicPr/>
          <p:nvPr/>
        </p:nvPicPr>
        <p:blipFill>
          <a:blip r:embed="rId4" cstate="print"/>
          <a:srcRect/>
          <a:stretch>
            <a:fillRect/>
          </a:stretch>
        </p:blipFill>
        <p:spPr bwMode="auto">
          <a:xfrm>
            <a:off x="7506596" y="1337140"/>
            <a:ext cx="1439545" cy="2282190"/>
          </a:xfrm>
          <a:prstGeom prst="rect">
            <a:avLst/>
          </a:prstGeom>
          <a:noFill/>
          <a:ln w="28575">
            <a:solidFill>
              <a:srgbClr val="7030A0"/>
            </a:solidFill>
          </a:ln>
          <a:effectLst>
            <a:outerShdw blurRad="50800" dist="38100" dir="2700000" algn="tl" rotWithShape="0">
              <a:prstClr val="black">
                <a:alpha val="40000"/>
              </a:prstClr>
            </a:outerShdw>
          </a:effectLst>
        </p:spPr>
      </p:pic>
      <p:sp>
        <p:nvSpPr>
          <p:cNvPr id="15" name="TextBox 4"/>
          <p:cNvSpPr txBox="1"/>
          <p:nvPr/>
        </p:nvSpPr>
        <p:spPr>
          <a:xfrm>
            <a:off x="399796" y="1337142"/>
            <a:ext cx="7039743" cy="2282188"/>
          </a:xfrm>
          <a:prstGeom prst="rect">
            <a:avLst/>
          </a:prstGeom>
          <a:solidFill>
            <a:srgbClr val="4BACC6">
              <a:lumMod val="20000"/>
              <a:lumOff val="80000"/>
            </a:srgbClr>
          </a:solidFill>
          <a:ln>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a:ea typeface="新細明體"/>
              </a:rPr>
              <a:t>丁汝昌</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•1836</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生，安徽人。</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淮軍系統，早年任馬隊軍官。</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•1882</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年朝鮮爆發壬午兵變，丁汝昌率北洋水師開赴朝鮮，擒大院君李罡應，獲朝廷獎賞。</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•1888</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年北洋艦隊正式建軍，出任提督。</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黃海海戰，在旗艦「定遠號」飛橋上進行指揮，開戰不久，被日軍炮火所傷。</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•1895</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a:t>
            </a:r>
            <a:r>
              <a:rPr kumimoji="0" lang="en-US" sz="1600" b="0" i="0" u="none" strike="noStrike" kern="1200" cap="none" spc="0" normalizeH="0" baseline="0" noProof="0" dirty="0">
                <a:ln>
                  <a:noFill/>
                </a:ln>
                <a:solidFill>
                  <a:srgbClr val="000000"/>
                </a:solidFill>
                <a:effectLst/>
                <a:uLnTx/>
                <a:uFillTx/>
                <a:latin typeface="Times New Roman"/>
                <a:ea typeface="新細明體"/>
              </a:rPr>
              <a:t>2</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月</a:t>
            </a:r>
            <a:r>
              <a:rPr kumimoji="0" lang="en-US" sz="1600" b="0" i="0" u="none" strike="noStrike" kern="1200" cap="none" spc="0" normalizeH="0" baseline="0" noProof="0" dirty="0">
                <a:ln>
                  <a:noFill/>
                </a:ln>
                <a:solidFill>
                  <a:srgbClr val="000000"/>
                </a:solidFill>
                <a:effectLst/>
                <a:uLnTx/>
                <a:uFillTx/>
                <a:latin typeface="Times New Roman"/>
                <a:ea typeface="新細明體"/>
              </a:rPr>
              <a:t>11</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日向日本聯合艦隊遞交投降書後吞鴉片自殺。</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6" name="Picture 6" descr="Liubuqian.jpg"/>
          <p:cNvPicPr/>
          <p:nvPr/>
        </p:nvPicPr>
        <p:blipFill>
          <a:blip r:embed="rId5" cstate="print"/>
          <a:srcRect/>
          <a:stretch>
            <a:fillRect/>
          </a:stretch>
        </p:blipFill>
        <p:spPr bwMode="auto">
          <a:xfrm>
            <a:off x="432360" y="3737507"/>
            <a:ext cx="1715239" cy="2378212"/>
          </a:xfrm>
          <a:prstGeom prst="rect">
            <a:avLst/>
          </a:prstGeom>
          <a:noFill/>
          <a:ln w="28575">
            <a:solidFill>
              <a:srgbClr val="002060"/>
            </a:solidFill>
          </a:ln>
          <a:effectLst>
            <a:outerShdw blurRad="50800" dist="38100" dir="2700000" algn="tl" rotWithShape="0">
              <a:prstClr val="black">
                <a:alpha val="40000"/>
              </a:prstClr>
            </a:outerShdw>
          </a:effectLst>
        </p:spPr>
      </p:pic>
      <p:sp>
        <p:nvSpPr>
          <p:cNvPr id="17" name="TextBox 6"/>
          <p:cNvSpPr txBox="1"/>
          <p:nvPr/>
        </p:nvSpPr>
        <p:spPr>
          <a:xfrm>
            <a:off x="2287526" y="3708883"/>
            <a:ext cx="6658615" cy="2383373"/>
          </a:xfrm>
          <a:prstGeom prst="rect">
            <a:avLst/>
          </a:prstGeom>
          <a:solidFill>
            <a:schemeClr val="accent3">
              <a:lumMod val="20000"/>
              <a:lumOff val="80000"/>
            </a:schemeClr>
          </a:solidFill>
          <a:ln>
            <a:noFill/>
          </a:ln>
        </p:spPr>
        <p:txBody>
          <a:bodyPr wrap="square" rtlCol="0">
            <a:noAutofit/>
          </a:bodyPr>
          <a:lstStyle/>
          <a:p>
            <a:pPr>
              <a:spcAft>
                <a:spcPts val="0"/>
              </a:spcAft>
            </a:pPr>
            <a:r>
              <a:rPr lang="zh-CN" sz="1600" b="1" kern="1200">
                <a:solidFill>
                  <a:srgbClr val="000000"/>
                </a:solidFill>
                <a:effectLst/>
                <a:latin typeface="Times New Roman"/>
                <a:ea typeface="新細明體"/>
              </a:rPr>
              <a:t>劉步蟾</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•1852</a:t>
            </a:r>
            <a:r>
              <a:rPr lang="zh-CN" sz="1600" kern="1200">
                <a:solidFill>
                  <a:srgbClr val="000000"/>
                </a:solidFill>
                <a:effectLst/>
                <a:latin typeface="Times New Roman"/>
                <a:ea typeface="新細明體"/>
              </a:rPr>
              <a:t>生，福建人。</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•1872</a:t>
            </a:r>
            <a:r>
              <a:rPr lang="zh-CN" sz="1600" kern="1200">
                <a:solidFill>
                  <a:srgbClr val="000000"/>
                </a:solidFill>
                <a:effectLst/>
                <a:latin typeface="Times New Roman"/>
                <a:ea typeface="新細明體"/>
              </a:rPr>
              <a:t>年福州船政學堂第一名畢業。</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•1876</a:t>
            </a:r>
            <a:r>
              <a:rPr lang="zh-CN" sz="1600" kern="1200">
                <a:solidFill>
                  <a:srgbClr val="000000"/>
                </a:solidFill>
                <a:effectLst/>
                <a:latin typeface="Times New Roman"/>
                <a:ea typeface="新細明體"/>
              </a:rPr>
              <a:t>年被派往英國皇家海軍地中海艦隊旗艦實習，任見習大副。</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•1878</a:t>
            </a:r>
            <a:r>
              <a:rPr lang="zh-CN" sz="1600" kern="1200">
                <a:solidFill>
                  <a:srgbClr val="000000"/>
                </a:solidFill>
                <a:effectLst/>
                <a:latin typeface="Times New Roman"/>
                <a:ea typeface="新細明體"/>
              </a:rPr>
              <a:t>年回國，即任北洋水師鎮北號管帶。</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•1885</a:t>
            </a:r>
            <a:r>
              <a:rPr lang="zh-CN" sz="1600" kern="1200">
                <a:solidFill>
                  <a:srgbClr val="000000"/>
                </a:solidFill>
                <a:effectLst/>
                <a:latin typeface="Times New Roman"/>
                <a:ea typeface="新細明體"/>
              </a:rPr>
              <a:t>年北洋水師添置定遠號，任管帶。</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a:t>
            </a:r>
            <a:r>
              <a:rPr lang="zh-CN" sz="1600" kern="1200">
                <a:solidFill>
                  <a:srgbClr val="000000"/>
                </a:solidFill>
                <a:effectLst/>
                <a:latin typeface="Times New Roman"/>
                <a:ea typeface="新細明體"/>
              </a:rPr>
              <a:t>黃海海戰，丁汝昌重傷，劉成為艦隊的實際指揮。</a:t>
            </a:r>
            <a:endParaRPr lang="zh-HK" sz="1600">
              <a:effectLst/>
              <a:latin typeface="Times New Roman"/>
              <a:ea typeface="新細明體"/>
            </a:endParaRPr>
          </a:p>
          <a:p>
            <a:pPr>
              <a:spcAft>
                <a:spcPts val="0"/>
              </a:spcAft>
            </a:pPr>
            <a:r>
              <a:rPr lang="en-US" sz="1600" kern="1200">
                <a:solidFill>
                  <a:srgbClr val="000000"/>
                </a:solidFill>
                <a:effectLst/>
                <a:latin typeface="Times New Roman"/>
                <a:ea typeface="新細明體"/>
              </a:rPr>
              <a:t>•1895</a:t>
            </a:r>
            <a:r>
              <a:rPr lang="zh-CN" sz="1600" kern="1200">
                <a:solidFill>
                  <a:srgbClr val="000000"/>
                </a:solidFill>
                <a:effectLst/>
                <a:latin typeface="Times New Roman"/>
                <a:ea typeface="新細明體"/>
              </a:rPr>
              <a:t>年</a:t>
            </a:r>
            <a:r>
              <a:rPr lang="en-US" sz="1600" kern="1200">
                <a:solidFill>
                  <a:srgbClr val="000000"/>
                </a:solidFill>
                <a:effectLst/>
                <a:latin typeface="Times New Roman"/>
                <a:ea typeface="新細明體"/>
              </a:rPr>
              <a:t>2</a:t>
            </a:r>
            <a:r>
              <a:rPr lang="zh-CN" sz="1600" kern="1200">
                <a:solidFill>
                  <a:srgbClr val="000000"/>
                </a:solidFill>
                <a:effectLst/>
                <a:latin typeface="Times New Roman"/>
                <a:ea typeface="新細明體"/>
              </a:rPr>
              <a:t>月</a:t>
            </a:r>
            <a:r>
              <a:rPr lang="en-US" sz="1600" kern="1200">
                <a:solidFill>
                  <a:srgbClr val="000000"/>
                </a:solidFill>
                <a:effectLst/>
                <a:latin typeface="Times New Roman"/>
                <a:ea typeface="新細明體"/>
              </a:rPr>
              <a:t>4</a:t>
            </a:r>
            <a:r>
              <a:rPr lang="zh-CN" sz="1600" kern="1200">
                <a:solidFill>
                  <a:srgbClr val="000000"/>
                </a:solidFill>
                <a:effectLst/>
                <a:latin typeface="Times New Roman"/>
                <a:ea typeface="新細明體"/>
              </a:rPr>
              <a:t>日，日軍突襲威海衛，劉步蟾為免定遠落下日軍手上，自沉定遠號，當天晚上，吞食鴉片自盡。</a:t>
            </a:r>
            <a:endParaRPr lang="zh-HK" sz="1600">
              <a:effectLst/>
              <a:latin typeface="Times New Roman"/>
              <a:ea typeface="新細明體"/>
            </a:endParaRPr>
          </a:p>
        </p:txBody>
      </p:sp>
      <p:sp>
        <p:nvSpPr>
          <p:cNvPr id="20" name="TextBox 7"/>
          <p:cNvSpPr txBox="1"/>
          <p:nvPr/>
        </p:nvSpPr>
        <p:spPr>
          <a:xfrm>
            <a:off x="399796" y="6213032"/>
            <a:ext cx="8546345"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spcAft>
                <a:spcPts val="0"/>
              </a:spcAft>
            </a:pPr>
            <a:r>
              <a:rPr lang="zh-CN" kern="1200">
                <a:solidFill>
                  <a:srgbClr val="FFFFFF"/>
                </a:solidFill>
                <a:effectLst/>
                <a:ea typeface="新細明體"/>
                <a:cs typeface="Times New Roman"/>
              </a:rPr>
              <a:t>傳聞劉步蟾對於並沒有受過正規海軍訓練的上司丁汝昌很有意見。不過這種恩怨，並沒有影響他們在戰鬥中的表現。</a:t>
            </a:r>
            <a:endParaRPr lang="zh-HK">
              <a:effectLst/>
              <a:latin typeface="Times New Roman"/>
              <a:ea typeface="新細明體"/>
            </a:endParaRPr>
          </a:p>
        </p:txBody>
      </p:sp>
    </p:spTree>
    <p:extLst>
      <p:ext uri="{BB962C8B-B14F-4D97-AF65-F5344CB8AC3E}">
        <p14:creationId xmlns:p14="http://schemas.microsoft.com/office/powerpoint/2010/main" val="2190800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8" name="群組 7"/>
          <p:cNvGrpSpPr/>
          <p:nvPr/>
        </p:nvGrpSpPr>
        <p:grpSpPr>
          <a:xfrm>
            <a:off x="457327" y="1308338"/>
            <a:ext cx="2514600" cy="480060"/>
            <a:chOff x="0" y="0"/>
            <a:chExt cx="2514600" cy="480445"/>
          </a:xfrm>
        </p:grpSpPr>
        <p:sp>
          <p:nvSpPr>
            <p:cNvPr id="9" name="TextBox 3"/>
            <p:cNvSpPr txBox="1"/>
            <p:nvPr/>
          </p:nvSpPr>
          <p:spPr>
            <a:xfrm>
              <a:off x="0" y="0"/>
              <a:ext cx="1811020" cy="480445"/>
            </a:xfrm>
            <a:prstGeom prst="rect">
              <a:avLst/>
            </a:prstGeom>
            <a:solidFill>
              <a:srgbClr val="9BBB59"/>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a:ea typeface="新細明體"/>
                  <a:cs typeface="Times New Roman"/>
                </a:rPr>
                <a:t>北洋海軍</a:t>
              </a:r>
              <a:r>
                <a:rPr kumimoji="0" lang="zh-TW" altLang="en-US" sz="2000" b="0" i="0" u="none" strike="noStrike" kern="1200" cap="none" spc="0" normalizeH="0" baseline="0" noProof="0" dirty="0">
                  <a:ln>
                    <a:noFill/>
                  </a:ln>
                  <a:solidFill>
                    <a:srgbClr val="000000"/>
                  </a:solidFill>
                  <a:effectLst/>
                  <a:uLnTx/>
                  <a:uFillTx/>
                  <a:latin typeface="Calibri"/>
                  <a:ea typeface="新細明體"/>
                  <a:cs typeface="Times New Roman"/>
                </a:rPr>
                <a:t>軍服</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Picture 7"/>
            <p:cNvPicPr>
              <a:picLocks noChangeAspect="1" noChangeArrowheads="1"/>
            </p:cNvPicPr>
            <p:nvPr/>
          </p:nvPicPr>
          <p:blipFill>
            <a:blip r:embed="rId3" cstate="print"/>
            <a:srcRect/>
            <a:stretch>
              <a:fillRect/>
            </a:stretch>
          </p:blipFill>
          <p:spPr bwMode="auto">
            <a:xfrm>
              <a:off x="1794521" y="1"/>
              <a:ext cx="720079" cy="480444"/>
            </a:xfrm>
            <a:prstGeom prst="rect">
              <a:avLst/>
            </a:prstGeom>
            <a:noFill/>
            <a:ln w="9525">
              <a:noFill/>
              <a:miter lim="800000"/>
              <a:headEnd/>
              <a:tailEnd/>
            </a:ln>
            <a:effectLst/>
          </p:spPr>
        </p:pic>
      </p:grpSp>
      <p:pic>
        <p:nvPicPr>
          <p:cNvPr id="11" name="圖片 10" descr="http://bift.sres.bjedu.cn/static/resource/2013/1C0954C9CD/A783CF6C83/DCC0CC0F04/E53826E48E/BCAD2CEA99620C0.jpg"/>
          <p:cNvPicPr/>
          <p:nvPr/>
        </p:nvPicPr>
        <p:blipFill>
          <a:blip r:embed="rId4">
            <a:extLst>
              <a:ext uri="{28A0092B-C50C-407E-A947-70E740481C1C}">
                <a14:useLocalDpi xmlns:a14="http://schemas.microsoft.com/office/drawing/2010/main" val="0"/>
              </a:ext>
            </a:extLst>
          </a:blip>
          <a:srcRect/>
          <a:stretch>
            <a:fillRect/>
          </a:stretch>
        </p:blipFill>
        <p:spPr bwMode="auto">
          <a:xfrm>
            <a:off x="457327" y="2045653"/>
            <a:ext cx="5274310" cy="2766695"/>
          </a:xfrm>
          <a:prstGeom prst="rect">
            <a:avLst/>
          </a:prstGeom>
          <a:noFill/>
          <a:ln w="38100" cmpd="sng">
            <a:solidFill>
              <a:schemeClr val="accent6">
                <a:lumMod val="50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22" name="TextBox 13"/>
          <p:cNvSpPr txBox="1"/>
          <p:nvPr/>
        </p:nvSpPr>
        <p:spPr>
          <a:xfrm>
            <a:off x="457327" y="5080848"/>
            <a:ext cx="1794521" cy="1611273"/>
          </a:xfrm>
          <a:prstGeom prst="rect">
            <a:avLst/>
          </a:prstGeom>
          <a:solidFill>
            <a:srgbClr val="8064A2">
              <a:lumMod val="20000"/>
              <a:lumOff val="8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mn-ea"/>
                <a:cs typeface="Times New Roman"/>
              </a:rPr>
              <a:t>艦隊士兵制服</a:t>
            </a:r>
            <a:endParaRPr kumimoji="0" lang="zh-HK" altLang="en-US" sz="1600" b="1"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頭巾（黑色）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長袖上衣（藍色）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腰布（白色）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長褲（藍色）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靴子（黑色）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p:txBody>
      </p:sp>
      <p:sp>
        <p:nvSpPr>
          <p:cNvPr id="25" name="TextBox 20"/>
          <p:cNvSpPr txBox="1"/>
          <p:nvPr/>
        </p:nvSpPr>
        <p:spPr>
          <a:xfrm>
            <a:off x="2438399" y="5084608"/>
            <a:ext cx="3293238" cy="1607514"/>
          </a:xfrm>
          <a:prstGeom prst="rect">
            <a:avLst/>
          </a:prstGeom>
          <a:solidFill>
            <a:srgbClr val="C0504D">
              <a:lumMod val="20000"/>
              <a:lumOff val="80000"/>
            </a:srgbClr>
          </a:solidFill>
          <a:ln w="19050">
            <a:solidFill>
              <a:srgbClr val="F79646">
                <a:lumMod val="75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mn-ea"/>
                <a:cs typeface="Times New Roman"/>
              </a:rPr>
              <a:t>艦隊官兵制服</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官帽（黑色）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長袖上衣（藍色），袖口有金色線紋，以表示官階。</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長褲（藍色）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靴子（黑色）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p:txBody>
      </p:sp>
      <p:cxnSp>
        <p:nvCxnSpPr>
          <p:cNvPr id="26" name="Elbow Connector 15"/>
          <p:cNvCxnSpPr/>
          <p:nvPr/>
        </p:nvCxnSpPr>
        <p:spPr>
          <a:xfrm>
            <a:off x="974181" y="4812348"/>
            <a:ext cx="0" cy="26850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9" name="Elbow Connector 15"/>
          <p:cNvCxnSpPr/>
          <p:nvPr/>
        </p:nvCxnSpPr>
        <p:spPr>
          <a:xfrm>
            <a:off x="5292080" y="4812348"/>
            <a:ext cx="0" cy="26850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0" name="TextBox 23"/>
          <p:cNvSpPr txBox="1"/>
          <p:nvPr/>
        </p:nvSpPr>
        <p:spPr>
          <a:xfrm>
            <a:off x="6081075" y="2045652"/>
            <a:ext cx="2857913" cy="2525307"/>
          </a:xfrm>
          <a:prstGeom prst="rect">
            <a:avLst/>
          </a:prstGeom>
          <a:solidFill>
            <a:schemeClr val="accent4">
              <a:lumMod val="40000"/>
              <a:lumOff val="60000"/>
            </a:schemeClr>
          </a:solidFill>
          <a:ln w="28575">
            <a:noFill/>
            <a:prstDash val="sysDot"/>
          </a:ln>
        </p:spPr>
        <p:txBody>
          <a:bodyPr wrap="square" rtlCol="0">
            <a:spAutoFit/>
          </a:bodyPr>
          <a:lstStyle/>
          <a:p>
            <a:pPr>
              <a:lnSpc>
                <a:spcPct val="110000"/>
              </a:lnSpc>
              <a:spcAft>
                <a:spcPts val="0"/>
              </a:spcAft>
            </a:pPr>
            <a:r>
              <a:rPr lang="zh-TW" b="1" kern="1200">
                <a:effectLst/>
                <a:latin typeface="Calibri"/>
                <a:ea typeface="新細明體"/>
                <a:cs typeface="Times New Roman"/>
              </a:rPr>
              <a:t>想一想</a:t>
            </a:r>
            <a:r>
              <a:rPr lang="zh-CN" kern="1200">
                <a:effectLst/>
                <a:latin typeface="Calibri"/>
                <a:ea typeface="新細明體"/>
                <a:cs typeface="Times New Roman"/>
              </a:rPr>
              <a:t>：</a:t>
            </a:r>
            <a:endParaRPr lang="zh-HK">
              <a:effectLst/>
              <a:latin typeface="Times New Roman"/>
              <a:ea typeface="新細明體"/>
            </a:endParaRPr>
          </a:p>
          <a:p>
            <a:pPr>
              <a:lnSpc>
                <a:spcPct val="110000"/>
              </a:lnSpc>
              <a:spcAft>
                <a:spcPts val="0"/>
              </a:spcAft>
            </a:pPr>
            <a:r>
              <a:rPr lang="zh-CN" kern="1200">
                <a:effectLst/>
                <a:latin typeface="Calibri"/>
                <a:ea typeface="新細明體"/>
                <a:cs typeface="Times New Roman"/>
              </a:rPr>
              <a:t>為什麽這個年代的海軍，沒有像傳統盔甲那種保護裝備？</a:t>
            </a:r>
            <a:endParaRPr lang="zh-HK">
              <a:effectLst/>
              <a:latin typeface="Times New Roman"/>
              <a:ea typeface="新細明體"/>
            </a:endParaRPr>
          </a:p>
          <a:p>
            <a:pPr>
              <a:lnSpc>
                <a:spcPct val="110000"/>
              </a:lnSpc>
              <a:spcAft>
                <a:spcPts val="0"/>
              </a:spcAft>
            </a:pPr>
            <a:r>
              <a:rPr lang="en-US" kern="1200">
                <a:effectLst/>
                <a:latin typeface="Calibri"/>
                <a:ea typeface="新細明體"/>
                <a:cs typeface="Times New Roman"/>
              </a:rPr>
              <a:t> </a:t>
            </a:r>
            <a:endParaRPr lang="zh-HK">
              <a:effectLst/>
              <a:latin typeface="Times New Roman"/>
              <a:ea typeface="新細明體"/>
            </a:endParaRPr>
          </a:p>
          <a:p>
            <a:pPr>
              <a:lnSpc>
                <a:spcPct val="110000"/>
              </a:lnSpc>
              <a:spcAft>
                <a:spcPts val="0"/>
              </a:spcAft>
            </a:pPr>
            <a:r>
              <a:rPr lang="zh-TW" kern="1200">
                <a:effectLst/>
                <a:latin typeface="Calibri"/>
                <a:ea typeface="新細明體"/>
                <a:cs typeface="Times New Roman"/>
              </a:rPr>
              <a:t>提示：傳統的裝備在現代化的海上戰鬥中還有用嗎？為什麼？</a:t>
            </a:r>
            <a:endParaRPr lang="zh-HK">
              <a:effectLst/>
              <a:latin typeface="Times New Roman"/>
              <a:ea typeface="新細明體"/>
            </a:endParaRPr>
          </a:p>
        </p:txBody>
      </p:sp>
    </p:spTree>
    <p:extLst>
      <p:ext uri="{BB962C8B-B14F-4D97-AF65-F5344CB8AC3E}">
        <p14:creationId xmlns:p14="http://schemas.microsoft.com/office/powerpoint/2010/main" val="41589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8" name="TextBox 3"/>
          <p:cNvSpPr txBox="1"/>
          <p:nvPr/>
        </p:nvSpPr>
        <p:spPr>
          <a:xfrm>
            <a:off x="529808" y="1208241"/>
            <a:ext cx="1181100" cy="444436"/>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984806"/>
                </a:solidFill>
                <a:effectLst/>
                <a:uLnTx/>
                <a:uFillTx/>
                <a:latin typeface="BiauKai"/>
                <a:ea typeface="新細明體"/>
                <a:cs typeface="Times New Roman"/>
              </a:rPr>
              <a:t>B. </a:t>
            </a:r>
            <a:r>
              <a:rPr kumimoji="0" lang="zh-CN" altLang="en-US" sz="2000" b="1" i="0" u="none" strike="noStrike" kern="1200" cap="none" spc="0" normalizeH="0" baseline="0" noProof="0" dirty="0">
                <a:ln>
                  <a:noFill/>
                </a:ln>
                <a:solidFill>
                  <a:srgbClr val="984806"/>
                </a:solidFill>
                <a:effectLst/>
                <a:uLnTx/>
                <a:uFillTx/>
                <a:latin typeface="Times New Roman"/>
                <a:ea typeface="BiauKai"/>
                <a:cs typeface="Times New Roman"/>
              </a:rPr>
              <a:t>日方</a:t>
            </a:r>
            <a:endParaRPr kumimoji="0" lang="zh-HK" altLang="en-US" sz="20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9"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66750" y="1672293"/>
            <a:ext cx="3724275" cy="4740275"/>
          </a:xfrm>
          <a:prstGeom prst="rect">
            <a:avLst/>
          </a:prstGeom>
          <a:noFill/>
          <a:ln w="38100" cmpd="sng">
            <a:solidFill>
              <a:srgbClr val="000000"/>
            </a:solidFill>
            <a:miter lim="800000"/>
            <a:headEnd/>
            <a:tailEnd/>
          </a:ln>
          <a:effectLst>
            <a:outerShdw blurRad="50800" dist="38100" dir="2700000" algn="tl" rotWithShape="0">
              <a:prstClr val="black">
                <a:alpha val="40000"/>
              </a:prstClr>
            </a:outerShdw>
          </a:effectLst>
          <a:extLst/>
        </p:spPr>
      </p:pic>
      <p:sp>
        <p:nvSpPr>
          <p:cNvPr id="10" name="Rectangle 5"/>
          <p:cNvSpPr>
            <a:spLocks noChangeArrowheads="1"/>
          </p:cNvSpPr>
          <p:nvPr/>
        </p:nvSpPr>
        <p:spPr bwMode="auto">
          <a:xfrm>
            <a:off x="4584748" y="177996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zh-TW" kern="1200" dirty="0">
                <a:solidFill>
                  <a:srgbClr val="FFFFFF"/>
                </a:solidFill>
                <a:effectLst/>
                <a:latin typeface="Times New Roman"/>
                <a:ea typeface="新細明體"/>
                <a:cs typeface="Times New Roman"/>
              </a:rPr>
              <a:t>明治天皇</a:t>
            </a:r>
            <a:endParaRPr lang="zh-HK" dirty="0">
              <a:effectLst/>
              <a:latin typeface="Times New Roman"/>
              <a:ea typeface="新細明體"/>
            </a:endParaRPr>
          </a:p>
        </p:txBody>
      </p:sp>
      <p:sp>
        <p:nvSpPr>
          <p:cNvPr id="11" name="Content Placeholder 2"/>
          <p:cNvSpPr>
            <a:spLocks noGrp="1"/>
          </p:cNvSpPr>
          <p:nvPr/>
        </p:nvSpPr>
        <p:spPr bwMode="auto">
          <a:xfrm>
            <a:off x="6040372" y="3679000"/>
            <a:ext cx="2621294" cy="35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lvl="0" indent="-342900" fontAlgn="base">
              <a:lnSpc>
                <a:spcPct val="110000"/>
              </a:lnSpc>
              <a:spcAft>
                <a:spcPts val="0"/>
              </a:spcAft>
              <a:buFont typeface="Arial"/>
              <a:buChar char="•"/>
              <a:tabLst>
                <a:tab pos="457200" algn="l"/>
              </a:tabLst>
            </a:pPr>
            <a:r>
              <a:rPr lang="zh-HK" kern="1200" dirty="0">
                <a:solidFill>
                  <a:srgbClr val="000000"/>
                </a:solidFill>
                <a:effectLst/>
                <a:latin typeface="Calibri"/>
                <a:ea typeface="新細明體"/>
                <a:cs typeface="Times New Roman"/>
              </a:rPr>
              <a:t>日本</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統一指導戰爭的機構為大本營</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全國兵力由大本營統一指揮</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明治天皇少有過問實際戰況，海陸軍比清廷協調得更好</a:t>
            </a:r>
            <a:endParaRPr lang="zh-HK" dirty="0">
              <a:effectLst/>
              <a:latin typeface="Times New Roman"/>
              <a:ea typeface="新細明體"/>
              <a:cs typeface="Times New Roman"/>
            </a:endParaRPr>
          </a:p>
        </p:txBody>
      </p:sp>
    </p:spTree>
    <p:extLst>
      <p:ext uri="{BB962C8B-B14F-4D97-AF65-F5344CB8AC3E}">
        <p14:creationId xmlns:p14="http://schemas.microsoft.com/office/powerpoint/2010/main" val="158452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2"/>
          <p:cNvSpPr txBox="1"/>
          <p:nvPr/>
        </p:nvSpPr>
        <p:spPr>
          <a:xfrm>
            <a:off x="521003" y="1206971"/>
            <a:ext cx="2061109" cy="461010"/>
          </a:xfrm>
          <a:prstGeom prst="rect">
            <a:avLst/>
          </a:prstGeom>
          <a:solidFill>
            <a:srgbClr val="C0504D"/>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Calibri"/>
                <a:ea typeface="新細明體"/>
                <a:cs typeface="Times New Roman"/>
              </a:rPr>
              <a:t>日本海軍將領</a:t>
            </a:r>
            <a:endParaRPr kumimoji="0" lang="zh-HK" altLang="en-US" sz="24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8" name="圖片 7"/>
          <p:cNvPicPr/>
          <p:nvPr/>
        </p:nvPicPr>
        <p:blipFill>
          <a:blip r:embed="rId3">
            <a:extLst>
              <a:ext uri="{28A0092B-C50C-407E-A947-70E740481C1C}">
                <a14:useLocalDpi xmlns:a14="http://schemas.microsoft.com/office/drawing/2010/main" val="0"/>
              </a:ext>
            </a:extLst>
          </a:blip>
          <a:srcRect/>
          <a:stretch>
            <a:fillRect/>
          </a:stretch>
        </p:blipFill>
        <p:spPr bwMode="auto">
          <a:xfrm>
            <a:off x="2582747" y="1208241"/>
            <a:ext cx="704850" cy="485775"/>
          </a:xfrm>
          <a:prstGeom prst="rect">
            <a:avLst/>
          </a:prstGeom>
          <a:noFill/>
          <a:ln>
            <a:noFill/>
          </a:ln>
          <a:extLst>
            <a:ext uri="{FAA26D3D-D897-4be2-8F04-BA451C77F1D7}">
              <ma14:placeholderFlag xmlns:ma14="http://schemas.microsoft.com/office/mac/drawingml/2011/main" xmlns=""/>
            </a:ext>
          </a:extLst>
        </p:spPr>
      </p:pic>
      <p:pic>
        <p:nvPicPr>
          <p:cNvPr id="9" name="Picture 5" descr="Itoh Sukeyuki.jpg"/>
          <p:cNvPicPr/>
          <p:nvPr/>
        </p:nvPicPr>
        <p:blipFill>
          <a:blip r:embed="rId4" cstate="print"/>
          <a:srcRect/>
          <a:stretch>
            <a:fillRect/>
          </a:stretch>
        </p:blipFill>
        <p:spPr bwMode="auto">
          <a:xfrm>
            <a:off x="521004" y="1806399"/>
            <a:ext cx="1750242" cy="2255857"/>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13" name="TextBox 3"/>
          <p:cNvSpPr txBox="1"/>
          <p:nvPr/>
        </p:nvSpPr>
        <p:spPr>
          <a:xfrm>
            <a:off x="2398690" y="1806399"/>
            <a:ext cx="6385085" cy="225585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2857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000000"/>
                </a:solidFill>
                <a:effectLst/>
                <a:uLnTx/>
                <a:uFillTx/>
                <a:latin typeface="Times New Roman"/>
                <a:ea typeface="新細明體"/>
                <a:cs typeface="+mn-cs"/>
              </a:rPr>
              <a:t>伊東祐亨</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1843</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生，出身貴族（祖先為飫肥藩主），薩摩藩藩士。</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1892</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任海軍中將。</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1894</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甲午戰爭，任聯合艦隊司令，坐鎮旗艦松島號。</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1895</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將俘獲的艦船康濟號遣送丁汝昌遺體回中國，大受日本國內輿論讚賞。</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1898</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任海軍大將。</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1907</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封伯爵。</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a:ea typeface="新細明體"/>
                <a:cs typeface="+mn-cs"/>
              </a:rPr>
              <a:t>• 1914</a:t>
            </a:r>
            <a:r>
              <a:rPr kumimoji="0" lang="zh-CN" altLang="en-US" sz="1600" b="0" i="0" u="none" strike="noStrike" kern="1200" cap="none" spc="0" normalizeH="0" baseline="0" noProof="0">
                <a:ln>
                  <a:noFill/>
                </a:ln>
                <a:solidFill>
                  <a:srgbClr val="000000"/>
                </a:solidFill>
                <a:effectLst/>
                <a:uLnTx/>
                <a:uFillTx/>
                <a:latin typeface="Times New Roman"/>
                <a:ea typeface="新細明體"/>
                <a:cs typeface="+mn-cs"/>
              </a:rPr>
              <a:t>卒。</a:t>
            </a:r>
            <a:endParaRPr kumimoji="0" lang="zh-HK" altLang="en-US" sz="1600" b="0" i="0" u="none" strike="noStrike" kern="0" cap="none" spc="0" normalizeH="0" baseline="0" noProof="0">
              <a:ln>
                <a:noFill/>
              </a:ln>
              <a:solidFill>
                <a:sysClr val="windowText" lastClr="000000"/>
              </a:solidFill>
              <a:effectLst/>
              <a:uLnTx/>
              <a:uFillTx/>
              <a:latin typeface="Times New Roman"/>
              <a:ea typeface="新細明體"/>
              <a:cs typeface="+mn-cs"/>
            </a:endParaRPr>
          </a:p>
        </p:txBody>
      </p:sp>
      <p:pic>
        <p:nvPicPr>
          <p:cNvPr id="14" name="圖片 13" descr="Tsuboi Koz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004" y="4214191"/>
            <a:ext cx="1487326" cy="2046443"/>
          </a:xfrm>
          <a:prstGeom prst="rect">
            <a:avLst/>
          </a:prstGeom>
          <a:noFill/>
          <a:ln w="38100" cmpd="sng">
            <a:solidFill>
              <a:schemeClr val="bg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7" name="TextBox 8"/>
          <p:cNvSpPr txBox="1"/>
          <p:nvPr/>
        </p:nvSpPr>
        <p:spPr>
          <a:xfrm>
            <a:off x="2137475" y="4214191"/>
            <a:ext cx="3902897" cy="2103432"/>
          </a:xfrm>
          <a:prstGeom prst="rect">
            <a:avLst/>
          </a:prstGeom>
          <a:solidFill>
            <a:srgbClr val="4F81BD">
              <a:lumMod val="40000"/>
              <a:lumOff val="60000"/>
            </a:srgbClr>
          </a:solidFill>
          <a:ln w="28575">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a:ea typeface="新細明體"/>
              </a:rPr>
              <a:t>坪井航三</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1843</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生於山口縣。</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1871</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任海軍大尉，赴美國學習海軍。</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1890</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晋海軍少將。</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年甲午戰爭，任第一遊擊隊司令官。</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imes New Roman"/>
                <a:ea typeface="新細明體"/>
              </a:rPr>
              <a:t>• </a:t>
            </a:r>
            <a:r>
              <a:rPr kumimoji="0" lang="zh-CN" altLang="en-US" sz="1600" b="0" i="0" u="none" strike="noStrike" kern="1200" cap="none" spc="0" normalizeH="0" baseline="0" noProof="0" dirty="0" smtClean="0">
                <a:ln>
                  <a:noFill/>
                </a:ln>
                <a:solidFill>
                  <a:srgbClr val="000000"/>
                </a:solidFill>
                <a:effectLst/>
                <a:uLnTx/>
                <a:uFillTx/>
                <a:latin typeface="Times New Roman"/>
                <a:ea typeface="新細明體"/>
              </a:rPr>
              <a:t>黃海海戰後</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，升中將，授男爵。</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imes New Roman"/>
                <a:ea typeface="新細明體"/>
              </a:rPr>
              <a:t>• 1898</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卒。</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8" name="TextBox 12"/>
          <p:cNvSpPr txBox="1"/>
          <p:nvPr/>
        </p:nvSpPr>
        <p:spPr>
          <a:xfrm>
            <a:off x="6414843" y="4214190"/>
            <a:ext cx="2368932" cy="222060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10000"/>
              </a:lnSpc>
              <a:spcAft>
                <a:spcPts val="0"/>
              </a:spcAft>
            </a:pPr>
            <a:r>
              <a:rPr lang="zh-CN" kern="1200">
                <a:solidFill>
                  <a:srgbClr val="FFFFFF"/>
                </a:solidFill>
                <a:effectLst/>
                <a:ea typeface="新細明體"/>
                <a:cs typeface="Times New Roman"/>
              </a:rPr>
              <a:t>明治時期的日本海軍，一直被薩摩藩這舊勢力掌控。因此雖然坪井航三是黃海戰役立了大功，因為出身長州藩，仕途竟不如同年出生的伊東祐亨。</a:t>
            </a:r>
            <a:endParaRPr lang="zh-HK">
              <a:effectLst/>
              <a:latin typeface="Times New Roman"/>
              <a:ea typeface="新細明體"/>
            </a:endParaRPr>
          </a:p>
        </p:txBody>
      </p:sp>
    </p:spTree>
    <p:extLst>
      <p:ext uri="{BB962C8B-B14F-4D97-AF65-F5344CB8AC3E}">
        <p14:creationId xmlns:p14="http://schemas.microsoft.com/office/powerpoint/2010/main" val="17208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2"/>
          <p:cNvSpPr txBox="1"/>
          <p:nvPr/>
        </p:nvSpPr>
        <p:spPr>
          <a:xfrm>
            <a:off x="308727" y="1208241"/>
            <a:ext cx="2018323" cy="461645"/>
          </a:xfrm>
          <a:prstGeom prst="rect">
            <a:avLst/>
          </a:prstGeom>
          <a:solidFill>
            <a:schemeClr val="accent2"/>
          </a:solidFill>
        </p:spPr>
        <p:txBody>
          <a:bodyPr wrap="square" rtlCol="0">
            <a:noAutofit/>
          </a:bodyPr>
          <a:lstStyle/>
          <a:p>
            <a:pPr>
              <a:spcAft>
                <a:spcPts val="0"/>
              </a:spcAft>
            </a:pPr>
            <a:r>
              <a:rPr lang="zh-CN" sz="2400" kern="1200">
                <a:solidFill>
                  <a:srgbClr val="FFFFFF"/>
                </a:solidFill>
                <a:effectLst/>
                <a:latin typeface="Calibri"/>
                <a:ea typeface="新細明體"/>
                <a:cs typeface="Times New Roman"/>
              </a:rPr>
              <a:t>日本海軍</a:t>
            </a:r>
            <a:r>
              <a:rPr lang="zh-TW" sz="2400" kern="1200">
                <a:solidFill>
                  <a:srgbClr val="FFFFFF"/>
                </a:solidFill>
                <a:effectLst/>
                <a:latin typeface="Calibri"/>
                <a:ea typeface="新細明體"/>
                <a:cs typeface="Times New Roman"/>
              </a:rPr>
              <a:t>軍服</a:t>
            </a:r>
            <a:endParaRPr lang="zh-HK" sz="2400">
              <a:effectLst/>
              <a:latin typeface="Times New Roman"/>
              <a:ea typeface="新細明體"/>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2327050" y="1212686"/>
            <a:ext cx="662940" cy="457200"/>
          </a:xfrm>
          <a:prstGeom prst="rect">
            <a:avLst/>
          </a:prstGeom>
          <a:noFill/>
          <a:ln>
            <a:noFill/>
          </a:ln>
          <a:extLst>
            <a:ext uri="{FAA26D3D-D897-4be2-8F04-BA451C77F1D7}">
              <ma14:placeholderFlag xmlns:ma14="http://schemas.microsoft.com/office/mac/drawingml/2011/main" xmlns=""/>
            </a:ext>
          </a:extLst>
        </p:spPr>
      </p:pic>
      <p:pic>
        <p:nvPicPr>
          <p:cNvPr id="9" name="Picture 3"/>
          <p:cNvPicPr>
            <a:picLocks noChangeAspect="1" noChangeArrowheads="1"/>
          </p:cNvPicPr>
          <p:nvPr/>
        </p:nvPicPr>
        <p:blipFill>
          <a:blip r:embed="rId4" cstate="print"/>
          <a:srcRect/>
          <a:stretch>
            <a:fillRect/>
          </a:stretch>
        </p:blipFill>
        <p:spPr bwMode="auto">
          <a:xfrm>
            <a:off x="3492345" y="633033"/>
            <a:ext cx="4980833" cy="2635250"/>
          </a:xfrm>
          <a:prstGeom prst="rect">
            <a:avLst/>
          </a:prstGeom>
          <a:noFill/>
          <a:ln w="38100" cmpd="sng">
            <a:solidFill>
              <a:schemeClr val="accent3">
                <a:lumMod val="60000"/>
                <a:lumOff val="40000"/>
              </a:schemeClr>
            </a:solidFill>
            <a:miter lim="800000"/>
            <a:headEnd/>
            <a:tailEnd/>
          </a:ln>
          <a:effectLst>
            <a:outerShdw blurRad="50800" dist="38100" dir="2700000" algn="tl" rotWithShape="0">
              <a:prstClr val="black">
                <a:alpha val="40000"/>
              </a:prstClr>
            </a:outerShdw>
          </a:effectLst>
        </p:spPr>
      </p:pic>
      <p:sp>
        <p:nvSpPr>
          <p:cNvPr id="11" name="TextBox 32"/>
          <p:cNvSpPr txBox="1"/>
          <p:nvPr/>
        </p:nvSpPr>
        <p:spPr>
          <a:xfrm>
            <a:off x="3492345" y="633033"/>
            <a:ext cx="1812722" cy="349250"/>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黃海海戰浮世繪</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2" name="Picture 4"/>
          <p:cNvPicPr>
            <a:picLocks noChangeAspect="1" noChangeArrowheads="1"/>
          </p:cNvPicPr>
          <p:nvPr/>
        </p:nvPicPr>
        <p:blipFill>
          <a:blip r:embed="rId5" cstate="print"/>
          <a:srcRect/>
          <a:stretch>
            <a:fillRect/>
          </a:stretch>
        </p:blipFill>
        <p:spPr bwMode="auto">
          <a:xfrm>
            <a:off x="1969893" y="1877968"/>
            <a:ext cx="1102122" cy="2780629"/>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pic>
        <p:nvPicPr>
          <p:cNvPr id="14" name="Picture 5"/>
          <p:cNvPicPr>
            <a:picLocks noChangeAspect="1" noChangeArrowheads="1"/>
          </p:cNvPicPr>
          <p:nvPr/>
        </p:nvPicPr>
        <p:blipFill>
          <a:blip r:embed="rId6" cstate="print"/>
          <a:srcRect/>
          <a:stretch>
            <a:fillRect/>
          </a:stretch>
        </p:blipFill>
        <p:spPr bwMode="auto">
          <a:xfrm>
            <a:off x="5305067" y="3532660"/>
            <a:ext cx="3196156" cy="2902644"/>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sp>
        <p:nvSpPr>
          <p:cNvPr id="16" name="TextBox 14"/>
          <p:cNvSpPr txBox="1"/>
          <p:nvPr/>
        </p:nvSpPr>
        <p:spPr>
          <a:xfrm>
            <a:off x="308727" y="1879919"/>
            <a:ext cx="1585402" cy="1194012"/>
          </a:xfrm>
          <a:prstGeom prst="rect">
            <a:avLst/>
          </a:prstGeom>
          <a:solidFill>
            <a:srgbClr val="C0504D">
              <a:lumMod val="40000"/>
              <a:lumOff val="6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甲午戰後，樺山資紀成為台灣的第一任殖民地總督。</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8" name="TextBox 22"/>
          <p:cNvSpPr txBox="1"/>
          <p:nvPr/>
        </p:nvSpPr>
        <p:spPr>
          <a:xfrm>
            <a:off x="3306412" y="3532660"/>
            <a:ext cx="1757081" cy="2052249"/>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協助樺山資紀指揮西京丸的長官，制服大體與樺山相同，但若細心觀看，這長官的金色線紋較幼較少。</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0" name="TextBox 25"/>
          <p:cNvSpPr txBox="1"/>
          <p:nvPr/>
        </p:nvSpPr>
        <p:spPr>
          <a:xfrm>
            <a:off x="3306411" y="5797129"/>
            <a:ext cx="1757081" cy="638175"/>
          </a:xfrm>
          <a:prstGeom prst="rect">
            <a:avLst/>
          </a:prstGeom>
          <a:solidFill>
            <a:srgbClr val="C0504D">
              <a:lumMod val="40000"/>
              <a:lumOff val="6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艦上一般士兵的水手服。</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cxnSp>
        <p:nvCxnSpPr>
          <p:cNvPr id="22" name="Straight Connector 10"/>
          <p:cNvCxnSpPr/>
          <p:nvPr/>
        </p:nvCxnSpPr>
        <p:spPr>
          <a:xfrm flipV="1">
            <a:off x="3134155" y="1877969"/>
            <a:ext cx="1180397" cy="401588"/>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0"/>
          <p:cNvCxnSpPr/>
          <p:nvPr/>
        </p:nvCxnSpPr>
        <p:spPr>
          <a:xfrm flipV="1">
            <a:off x="5063492" y="5491128"/>
            <a:ext cx="111527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p:nvPr/>
        </p:nvCxnSpPr>
        <p:spPr>
          <a:xfrm flipV="1">
            <a:off x="5063493" y="6018027"/>
            <a:ext cx="246662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20"/>
          <p:cNvCxnSpPr/>
          <p:nvPr/>
        </p:nvCxnSpPr>
        <p:spPr>
          <a:xfrm rot="16200000" flipH="1">
            <a:off x="4787150" y="2753266"/>
            <a:ext cx="1661332" cy="1108649"/>
          </a:xfrm>
          <a:prstGeom prst="bentConnector3">
            <a:avLst>
              <a:gd name="adj1" fmla="val 50000"/>
            </a:avLst>
          </a:prstGeom>
          <a:ln w="28575">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Box 8"/>
          <p:cNvSpPr txBox="1"/>
          <p:nvPr/>
        </p:nvSpPr>
        <p:spPr>
          <a:xfrm>
            <a:off x="338230" y="4832345"/>
            <a:ext cx="2795925" cy="1611210"/>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黃海一役，對日本意義重大。因此，身任日本海軍最高大臣的軍令部長樺山資紀也在西京丸號進行了觀戰。</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3335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44"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1759</TotalTime>
  <Words>3448</Words>
  <Application>Microsoft Office PowerPoint</Application>
  <PresentationFormat>如螢幕大小 (4:3)</PresentationFormat>
  <Paragraphs>339</Paragraphs>
  <Slides>33</Slides>
  <Notes>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Office 佈景主題</vt:lpstr>
      <vt:lpstr>文件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CHU, Chi-fu</cp:lastModifiedBy>
  <cp:revision>284</cp:revision>
  <dcterms:created xsi:type="dcterms:W3CDTF">2017-02-07T17:12:51Z</dcterms:created>
  <dcterms:modified xsi:type="dcterms:W3CDTF">2017-07-03T08:02:23Z</dcterms:modified>
</cp:coreProperties>
</file>