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98" r:id="rId2"/>
    <p:sldId id="299" r:id="rId3"/>
    <p:sldId id="300" r:id="rId4"/>
    <p:sldId id="301" r:id="rId5"/>
    <p:sldId id="302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13" r:id="rId16"/>
    <p:sldId id="312" r:id="rId17"/>
    <p:sldId id="314" r:id="rId18"/>
    <p:sldId id="315" r:id="rId19"/>
    <p:sldId id="316" r:id="rId20"/>
    <p:sldId id="318" r:id="rId21"/>
    <p:sldId id="317" r:id="rId22"/>
    <p:sldId id="319" r:id="rId23"/>
    <p:sldId id="320" r:id="rId24"/>
    <p:sldId id="321" r:id="rId25"/>
    <p:sldId id="322" r:id="rId26"/>
    <p:sldId id="324" r:id="rId27"/>
    <p:sldId id="323" r:id="rId28"/>
  </p:sldIdLst>
  <p:sldSz cx="9144000" cy="6858000" type="screen4x3"/>
  <p:notesSz cx="6858000" cy="9144000"/>
  <p:defaultTextStyle>
    <a:defPPr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0" autoAdjust="0"/>
    <p:restoredTop sz="93048" autoAdjust="0"/>
  </p:normalViewPr>
  <p:slideViewPr>
    <p:cSldViewPr snapToGrid="0" snapToObjects="1">
      <p:cViewPr>
        <p:scale>
          <a:sx n="106" d="100"/>
          <a:sy n="106" d="100"/>
        </p:scale>
        <p:origin x="-7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2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C46B55-62D9-0F41-BC47-304FAF785C52}" type="datetimeFigureOut">
              <a:rPr kumimoji="1" lang="zh-TW" altLang="en-US" smtClean="0"/>
              <a:t>2017/7/3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6990B-DB6A-C14B-A7FD-024B5123F02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562322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DCEB3-CAC4-AA47-85D1-1DF3EB2F8EB3}" type="datetimeFigureOut">
              <a:rPr kumimoji="1" lang="zh-TW" altLang="en-US" smtClean="0"/>
              <a:t>2017/7/3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1AEF7-A788-AF4F-9728-C9724F65077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75796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 smtClean="0"/>
              <a:t>按一下以編輯母片子標題樣式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2017/7/3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00852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2017/7/3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23957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2017/7/3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18212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2017/7/3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92891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2017/7/3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69166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2017/7/3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95418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2017/7/3</a:t>
            </a:fld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62678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2017/7/3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87981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2017/7/3</a:t>
            </a:fld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51027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2017/7/3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09011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2017/7/3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85446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DA9FA-EB68-3B40-918A-FB3F6C7FF9A3}" type="datetimeFigureOut">
              <a:rPr kumimoji="1" lang="zh-TW" altLang="en-US" smtClean="0"/>
              <a:t>2017/7/3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6734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.png"/><Relationship Id="rId5" Type="http://schemas.openxmlformats.org/officeDocument/2006/relationships/package" Target="../embeddings/Microsoft_Word_Document4.docx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package" Target="../embeddings/Microsoft_Word_Document1.docx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emf"/><Relationship Id="rId5" Type="http://schemas.openxmlformats.org/officeDocument/2006/relationships/package" Target="../embeddings/Microsoft_Word_Document2.docx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emf"/><Relationship Id="rId5" Type="http://schemas.openxmlformats.org/officeDocument/2006/relationships/package" Target="../embeddings/Microsoft_Word_Document3.docx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21" name="TextBox 3"/>
          <p:cNvSpPr txBox="1"/>
          <p:nvPr/>
        </p:nvSpPr>
        <p:spPr>
          <a:xfrm>
            <a:off x="482600" y="1119598"/>
            <a:ext cx="5638800" cy="1212215"/>
          </a:xfrm>
          <a:prstGeom prst="rect">
            <a:avLst/>
          </a:prstGeom>
          <a:gradFill flip="none" rotWithShape="1">
            <a:gsLst>
              <a:gs pos="47000">
                <a:srgbClr val="4BACC6">
                  <a:lumMod val="20000"/>
                  <a:lumOff val="8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醉酒灣防線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Microsoft YaHei"/>
                <a:cs typeface="Times New Roman"/>
              </a:rPr>
              <a:t>：</a:t>
            </a:r>
            <a:endParaRPr kumimoji="0" lang="zh-HK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48DD4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虛張聲勢的東方馬奇諾防線</a:t>
            </a:r>
            <a:endParaRPr kumimoji="0" lang="zh-HK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/>
                <a:ea typeface="新細明體"/>
                <a:cs typeface="Times New Roman"/>
              </a:rPr>
              <a:t> </a:t>
            </a:r>
            <a:endParaRPr kumimoji="0" lang="zh-HK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82600" y="2400156"/>
            <a:ext cx="2909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b="1" dirty="0">
                <a:solidFill>
                  <a:srgbClr val="E36C0A"/>
                </a:solidFill>
                <a:latin typeface="BiauKai"/>
                <a:cs typeface="Times New Roman"/>
              </a:rPr>
              <a:t>I. </a:t>
            </a:r>
            <a:r>
              <a:rPr lang="zh-TW" altLang="zh-TW" sz="2400" b="1" kern="100" dirty="0">
                <a:solidFill>
                  <a:srgbClr val="E36C0A"/>
                </a:solidFill>
                <a:ea typeface="BiauKai"/>
                <a:cs typeface="Times New Roman"/>
              </a:rPr>
              <a:t>香港攻防戰的背景</a:t>
            </a:r>
            <a:endParaRPr lang="zh-HK" altLang="zh-TW" sz="2400" kern="100" dirty="0">
              <a:cs typeface="Times New Roman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82599" y="2852563"/>
            <a:ext cx="8123519" cy="37128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kern="1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1919</a:t>
            </a:r>
            <a:r>
              <a:rPr lang="zh-TW" kern="1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至</a:t>
            </a:r>
            <a:r>
              <a:rPr lang="en-US" kern="1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1930</a:t>
            </a:r>
            <a:r>
              <a:rPr lang="zh-TW" kern="1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年代英國希望加強香港防務，但受制於資金不足及《華盛頓條約》的限制，防衛設施沒有太多的進展。</a:t>
            </a:r>
            <a:r>
              <a:rPr lang="en-US" kern="1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1934</a:t>
            </a:r>
            <a:r>
              <a:rPr lang="zh-TW" kern="1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至</a:t>
            </a:r>
            <a:r>
              <a:rPr lang="en-US" kern="1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1938</a:t>
            </a:r>
            <a:r>
              <a:rPr lang="zh-TW" kern="1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年終興建了醉酒灣防線，用途是為了遲滯敵軍進攻港島。英軍清楚不能據此防線長期防守，雖當時已預計到日軍將由北面進攻。</a:t>
            </a:r>
            <a:endParaRPr lang="zh-HK" kern="100" dirty="0">
              <a:effectLst/>
              <a:ea typeface="新細明體"/>
              <a:cs typeface="Times New Roman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kern="1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 </a:t>
            </a:r>
            <a:r>
              <a:rPr lang="zh-TW" kern="100" dirty="0" smtClean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為</a:t>
            </a:r>
            <a:r>
              <a:rPr lang="zh-TW" kern="1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何名為「醉酒灣防線」（</a:t>
            </a:r>
            <a:r>
              <a:rPr lang="en-GB" kern="1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Gin Drinker’s Line</a:t>
            </a:r>
            <a:r>
              <a:rPr lang="zh-TW" kern="1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）？防線全名為「醉酒灣</a:t>
            </a:r>
            <a:r>
              <a:rPr lang="en-US" kern="1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─</a:t>
            </a:r>
            <a:r>
              <a:rPr lang="zh-TW" kern="1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沙田海防線」，兩灣之間的地帶是九龍和新界的瓶頸部份，因此最易防守。英軍計劃人員初時多稱全名，其後簡稱「醉酒灣防線」。醉酒灣名稱由來不明；一說為戰前英人野餐消遣之地而得名。</a:t>
            </a:r>
            <a:endParaRPr lang="zh-HK" kern="100" dirty="0">
              <a:effectLst/>
              <a:ea typeface="新細明體"/>
              <a:cs typeface="Times New Roman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kern="1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 </a:t>
            </a:r>
            <a:r>
              <a:rPr lang="en-US" kern="100" dirty="0" smtClean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1941</a:t>
            </a:r>
            <a:r>
              <a:rPr lang="zh-TW" kern="1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年日軍侵略香港，橫跨新界東西的醉酒灣防線，是香港主要的防護網。這防線的失陷，也預示了香港的淪陷。</a:t>
            </a:r>
            <a:endParaRPr lang="zh-HK" kern="100" dirty="0">
              <a:effectLst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09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9877167"/>
              </p:ext>
            </p:extLst>
          </p:nvPr>
        </p:nvGraphicFramePr>
        <p:xfrm>
          <a:off x="1493495" y="1329764"/>
          <a:ext cx="6171329" cy="2577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7" name="文件" r:id="rId5" imgW="5473700" imgH="2286000" progId="Word.Document.12">
                  <p:embed/>
                </p:oleObj>
              </mc:Choice>
              <mc:Fallback>
                <p:oleObj name="文件" r:id="rId5" imgW="5473700" imgH="2286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93495" y="1329764"/>
                        <a:ext cx="6171329" cy="25773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35"/>
          <p:cNvSpPr txBox="1"/>
          <p:nvPr/>
        </p:nvSpPr>
        <p:spPr>
          <a:xfrm>
            <a:off x="6129147" y="1358860"/>
            <a:ext cx="1152675" cy="318012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英軍編制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16" name="TextBox 36"/>
          <p:cNvSpPr txBox="1"/>
          <p:nvPr/>
        </p:nvSpPr>
        <p:spPr>
          <a:xfrm>
            <a:off x="5998279" y="1822788"/>
            <a:ext cx="1414725" cy="294629"/>
          </a:xfrm>
          <a:prstGeom prst="rect">
            <a:avLst/>
          </a:prstGeom>
          <a:solidFill>
            <a:srgbClr val="C0504D">
              <a:lumMod val="60000"/>
              <a:lumOff val="4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師（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Division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）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17" name="TextBox 37"/>
          <p:cNvSpPr txBox="1"/>
          <p:nvPr/>
        </p:nvSpPr>
        <p:spPr>
          <a:xfrm>
            <a:off x="5998279" y="2419264"/>
            <a:ext cx="1414725" cy="294629"/>
          </a:xfrm>
          <a:prstGeom prst="rect">
            <a:avLst/>
          </a:prstGeom>
          <a:solidFill>
            <a:srgbClr val="C0504D">
              <a:lumMod val="60000"/>
              <a:lumOff val="4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團（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Regiment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）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18" name="TextBox 38"/>
          <p:cNvSpPr txBox="1"/>
          <p:nvPr/>
        </p:nvSpPr>
        <p:spPr>
          <a:xfrm>
            <a:off x="5998279" y="3015741"/>
            <a:ext cx="1439545" cy="294629"/>
          </a:xfrm>
          <a:prstGeom prst="rect">
            <a:avLst/>
          </a:prstGeom>
          <a:solidFill>
            <a:srgbClr val="C0504D">
              <a:lumMod val="60000"/>
              <a:lumOff val="4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營（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Battalion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）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19" name="TextBox 39"/>
          <p:cNvSpPr txBox="1"/>
          <p:nvPr/>
        </p:nvSpPr>
        <p:spPr>
          <a:xfrm>
            <a:off x="5998279" y="3612488"/>
            <a:ext cx="1439545" cy="294629"/>
          </a:xfrm>
          <a:prstGeom prst="rect">
            <a:avLst/>
          </a:prstGeom>
          <a:solidFill>
            <a:srgbClr val="C0504D">
              <a:lumMod val="60000"/>
              <a:lumOff val="4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連（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Company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）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cxnSp>
        <p:nvCxnSpPr>
          <p:cNvPr id="20" name="Straight Arrow Connector 41"/>
          <p:cNvCxnSpPr>
            <a:endCxn id="17" idx="0"/>
          </p:cNvCxnSpPr>
          <p:nvPr/>
        </p:nvCxnSpPr>
        <p:spPr>
          <a:xfrm>
            <a:off x="6705641" y="2117417"/>
            <a:ext cx="1" cy="301847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21" name="Straight Arrow Connector 50"/>
          <p:cNvCxnSpPr>
            <a:endCxn id="18" idx="0"/>
          </p:cNvCxnSpPr>
          <p:nvPr/>
        </p:nvCxnSpPr>
        <p:spPr>
          <a:xfrm flipH="1">
            <a:off x="6718052" y="2713893"/>
            <a:ext cx="221" cy="30184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22" name="Straight Arrow Connector 53"/>
          <p:cNvCxnSpPr>
            <a:endCxn id="19" idx="0"/>
          </p:cNvCxnSpPr>
          <p:nvPr/>
        </p:nvCxnSpPr>
        <p:spPr>
          <a:xfrm flipH="1">
            <a:off x="6718052" y="3310370"/>
            <a:ext cx="221" cy="30211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24" name="文字方塊 23"/>
          <p:cNvSpPr txBox="1">
            <a:spLocks noChangeArrowheads="1"/>
          </p:cNvSpPr>
          <p:nvPr/>
        </p:nvSpPr>
        <p:spPr bwMode="auto">
          <a:xfrm>
            <a:off x="1180354" y="4456430"/>
            <a:ext cx="6589058" cy="1647042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考考你</a:t>
            </a:r>
            <a:r>
              <a:rPr kumimoji="0" lang="zh-TW" altLang="en-US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：你認為這幾營的駐軍數目，加上防禦的事工，能否抵抗日軍的進攻？</a:t>
            </a:r>
            <a:endParaRPr kumimoji="0" lang="zh-HK" altLang="en-US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</p:txBody>
      </p:sp>
      <p:sp>
        <p:nvSpPr>
          <p:cNvPr id="26" name="TextBox 57"/>
          <p:cNvSpPr txBox="1"/>
          <p:nvPr/>
        </p:nvSpPr>
        <p:spPr>
          <a:xfrm>
            <a:off x="1314824" y="5222128"/>
            <a:ext cx="6350000" cy="754344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4F81BD">
                <a:lumMod val="75000"/>
              </a:srgbClr>
            </a:solidFill>
          </a:ln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三營的駐港兵數不算少，西面更有城門棱堡作掩護，若全力防守醉酒灣防線，應可堅實地抵禦日軍的進攻。</a:t>
            </a:r>
            <a:endParaRPr kumimoji="0" lang="zh-HK" alt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79940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1749527" y="1730560"/>
            <a:ext cx="5616464" cy="3528733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b="1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考考你</a:t>
            </a:r>
            <a:r>
              <a:rPr kumimoji="0" lang="zh-TW" altLang="en-US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：根據以上的地圖及資料，你認為醉酒灣防線，特別是城門水塘一帶，對防衛香港有什麼重要性？</a:t>
            </a:r>
            <a:endParaRPr kumimoji="0" lang="zh-HK" altLang="en-US" b="0" i="0" u="none" strike="noStrike" kern="1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 </a:t>
            </a:r>
            <a:endParaRPr kumimoji="0" lang="zh-HK" altLang="en-US" b="0" i="0" u="none" strike="noStrike" kern="1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</p:txBody>
      </p:sp>
      <p:sp>
        <p:nvSpPr>
          <p:cNvPr id="7" name="TextBox 57"/>
          <p:cNvSpPr txBox="1"/>
          <p:nvPr/>
        </p:nvSpPr>
        <p:spPr>
          <a:xfrm>
            <a:off x="1862847" y="2518672"/>
            <a:ext cx="5413506" cy="2583740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4F81BD">
                <a:lumMod val="75000"/>
              </a:srgbClr>
            </a:solidFill>
          </a:ln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</a:rPr>
              <a:t>《</a:t>
            </a: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</a:rPr>
              <a:t>1930</a:t>
            </a:r>
            <a:r>
              <a:rPr kumimoji="0" lang="zh-TW" altLang="en-US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</a:rPr>
              <a:t>年聯合計劃小組報告</a:t>
            </a:r>
            <a:r>
              <a:rPr kumimoji="0" lang="en-US" altLang="zh-TW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</a:rPr>
              <a:t>》</a:t>
            </a:r>
            <a:r>
              <a:rPr kumimoji="0" lang="zh-TW" altLang="en-US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</a:rPr>
              <a:t>曾對醉酒灣防線的重要性有這樣的說明：「（該線）只在兩端有道路，而且均貼近海岸線，其東面主要入口更有數千碼暴露在守方機槍與輕砲的火力下。（日軍）只能派出輕裝步兵從崇山峻嶺正面進攻。（該線）的一大部份被陡斜的城門河谷保護，而架在針山的機槍可應付所有來自此路的進攻</a:t>
            </a: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新細明體"/>
                <a:ea typeface="新細明體"/>
              </a:rPr>
              <a:t>……</a:t>
            </a:r>
            <a:r>
              <a:rPr kumimoji="0" lang="zh-TW" altLang="en-US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</a:rPr>
              <a:t>（被地形所限，）日軍勢將難以運用砲兵。」</a:t>
            </a:r>
            <a:endParaRPr kumimoji="0" lang="zh-HK" alt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95504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3" name="圖片 2" descr="C:\From Chu computer\Chinese History\2014-2015 teacher training\War History\resouces pack\final on 11 jan 2016\drunken map.t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492" y="126365"/>
            <a:ext cx="5274310" cy="6605270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6" name="TextBox 4"/>
          <p:cNvSpPr txBox="1"/>
          <p:nvPr/>
        </p:nvSpPr>
        <p:spPr>
          <a:xfrm>
            <a:off x="436133" y="1208241"/>
            <a:ext cx="3097455" cy="771465"/>
          </a:xfrm>
          <a:prstGeom prst="rect">
            <a:avLst/>
          </a:prstGeom>
          <a:gradFill flip="none" rotWithShape="1">
            <a:gsLst>
              <a:gs pos="47000">
                <a:srgbClr val="F79646">
                  <a:lumMod val="40000"/>
                  <a:lumOff val="60000"/>
                </a:srgbClr>
              </a:gs>
              <a:gs pos="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38100" cap="flat" cmpd="sng" algn="ctr">
            <a:noFill/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BiauKai"/>
                <a:ea typeface="新細明體"/>
                <a:cs typeface="Times New Roman"/>
              </a:rPr>
              <a:t>B.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日、英軍的攻防戰是</a:t>
            </a: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在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   </a:t>
            </a:r>
            <a:endParaRPr kumimoji="0" lang="en-US" altLang="zh-TW" sz="2000" b="0" i="0" u="none" strike="noStrike" kern="1200" cap="none" spc="0" normalizeH="0" baseline="0" noProof="0" dirty="0" smtClean="0">
              <a:ln>
                <a:noFill/>
              </a:ln>
              <a:solidFill>
                <a:srgbClr val="984806"/>
              </a:solidFill>
              <a:effectLst/>
              <a:uLnTx/>
              <a:uFillTx/>
              <a:latin typeface="Times New Roman"/>
              <a:ea typeface="BiauKa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2000" dirty="0">
                <a:solidFill>
                  <a:srgbClr val="984806"/>
                </a:solidFill>
                <a:latin typeface="Times New Roman"/>
                <a:ea typeface="BiauKai"/>
                <a:cs typeface="Times New Roman"/>
              </a:rPr>
              <a:t> </a:t>
            </a:r>
            <a:r>
              <a:rPr lang="zh-TW" altLang="en-US" sz="2000" dirty="0" smtClean="0">
                <a:solidFill>
                  <a:srgbClr val="984806"/>
                </a:solidFill>
                <a:latin typeface="Times New Roman"/>
                <a:ea typeface="BiauKai"/>
                <a:cs typeface="Times New Roman"/>
              </a:rPr>
              <a:t>   </a:t>
            </a: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什麼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的環境下發生的？</a:t>
            </a:r>
            <a:endParaRPr kumimoji="0" lang="zh-HK" alt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436134" y="2219717"/>
            <a:ext cx="3366358" cy="890115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  <a:ln w="38100" cap="flat" cmpd="sng" algn="ctr">
            <a:noFill/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Times New Roman"/>
              <a:buAutoNum type="arabicPeriod"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新細明體"/>
              </a:rPr>
              <a:t>城門棱堡（又稱城門碉堡）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新細明體"/>
              </a:rPr>
              <a:t>: 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新細明體"/>
              </a:rPr>
              <a:t>機槍堡和</a:t>
            </a:r>
            <a:r>
              <a:rPr kumimoji="0" lang="zh-CN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新細明體"/>
              </a:rPr>
              <a:t>隧</a:t>
            </a:r>
            <a:r>
              <a:rPr kumimoji="0" lang="zh-TW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新細明體"/>
              </a:rPr>
              <a:t>道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0591" y="2642520"/>
            <a:ext cx="634646" cy="46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33"/>
          <p:cNvSpPr txBox="1"/>
          <p:nvPr/>
        </p:nvSpPr>
        <p:spPr>
          <a:xfrm>
            <a:off x="1316467" y="4528295"/>
            <a:ext cx="2486025" cy="2150409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城門碉堡是由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1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個母堡和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5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個機槍堡組成，並以地下隧道互相通連，形成醉酒灣防線上堅實的防衛網。</a:t>
            </a:r>
            <a:endParaRPr kumimoji="0" lang="zh-HK" alt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隧道是以倫敦的著名街名命名；</a:t>
            </a:r>
            <a:endParaRPr kumimoji="0" lang="zh-HK" alt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母堡則以酒店命名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--Strand Palace Hotel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。</a:t>
            </a:r>
            <a:endParaRPr kumimoji="0" lang="zh-HK" alt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16" name="TextBox 35"/>
          <p:cNvSpPr txBox="1"/>
          <p:nvPr/>
        </p:nvSpPr>
        <p:spPr>
          <a:xfrm>
            <a:off x="7516812" y="5918945"/>
            <a:ext cx="1476375" cy="759759"/>
          </a:xfrm>
          <a:prstGeom prst="rect">
            <a:avLst/>
          </a:prstGeom>
          <a:solidFill>
            <a:srgbClr val="EEECE1"/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參考：鄺智文、蔡耀倫，</a:t>
            </a:r>
            <a:r>
              <a:rPr kumimoji="0" lang="en-US" altLang="zh-HK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《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孤獨前哨</a:t>
            </a:r>
            <a:r>
              <a:rPr kumimoji="0" lang="en-US" altLang="zh-HK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》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，頁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186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。</a:t>
            </a:r>
            <a:endParaRPr kumimoji="0" lang="zh-HK" altLang="en-US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6019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4241" y="153212"/>
            <a:ext cx="1749200" cy="1832942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071" y="2770220"/>
            <a:ext cx="2439213" cy="2036302"/>
          </a:xfrm>
          <a:prstGeom prst="rect">
            <a:avLst/>
          </a:prstGeom>
          <a:noFill/>
          <a:ln w="38100" cmpd="sng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3441" y="3843136"/>
            <a:ext cx="1708917" cy="2563376"/>
          </a:xfrm>
          <a:prstGeom prst="rect">
            <a:avLst/>
          </a:prstGeom>
          <a:noFill/>
          <a:ln w="38100" cmpd="sng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5177" y="4842881"/>
            <a:ext cx="1672789" cy="2015119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24"/>
          <p:cNvSpPr txBox="1"/>
          <p:nvPr/>
        </p:nvSpPr>
        <p:spPr>
          <a:xfrm>
            <a:off x="5709324" y="1051652"/>
            <a:ext cx="1120598" cy="6174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Shaftsbury </a:t>
            </a:r>
            <a:endParaRPr lang="zh-HK" sz="1600" dirty="0">
              <a:effectLst/>
              <a:latin typeface="Times New Roman"/>
              <a:ea typeface="新細明體"/>
            </a:endParaRPr>
          </a:p>
          <a:p>
            <a:pPr>
              <a:spcAft>
                <a:spcPts val="0"/>
              </a:spcAf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Avenue </a:t>
            </a:r>
            <a:endParaRPr lang="en-US" sz="1600" kern="1200" dirty="0" smtClean="0">
              <a:solidFill>
                <a:srgbClr val="000000"/>
              </a:solidFill>
              <a:effectLst/>
              <a:latin typeface="Times New Roman"/>
              <a:ea typeface="新細明體"/>
            </a:endParaRPr>
          </a:p>
        </p:txBody>
      </p:sp>
      <p:sp>
        <p:nvSpPr>
          <p:cNvPr id="12" name="TextBox 32"/>
          <p:cNvSpPr txBox="1"/>
          <p:nvPr/>
        </p:nvSpPr>
        <p:spPr>
          <a:xfrm>
            <a:off x="2905742" y="1015716"/>
            <a:ext cx="870832" cy="9083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Regent Avenue</a:t>
            </a:r>
            <a:endParaRPr lang="zh-HK" sz="1600" dirty="0">
              <a:effectLst/>
              <a:latin typeface="Times New Roman"/>
              <a:ea typeface="新細明體"/>
            </a:endParaRPr>
          </a:p>
          <a:p>
            <a:pPr>
              <a:spcAft>
                <a:spcPts val="0"/>
              </a:spcAft>
            </a:pPr>
            <a:r>
              <a:rPr lang="zh-TW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攝政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街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13" name="TextBox 35"/>
          <p:cNvSpPr txBox="1"/>
          <p:nvPr/>
        </p:nvSpPr>
        <p:spPr>
          <a:xfrm>
            <a:off x="7406854" y="4626336"/>
            <a:ext cx="1155747" cy="11469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Shaftsbury </a:t>
            </a:r>
            <a:r>
              <a:rPr lang="en-US" sz="1600" kern="1200" dirty="0" smtClean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Avenue</a:t>
            </a:r>
          </a:p>
          <a:p>
            <a:r>
              <a:rPr lang="zh-TW" altLang="zh-HK" sz="1600" dirty="0" smtClean="0">
                <a:solidFill>
                  <a:srgbClr val="000000"/>
                </a:solidFill>
                <a:latin typeface="Times New Roman"/>
              </a:rPr>
              <a:t>舒</a:t>
            </a:r>
            <a:r>
              <a:rPr lang="zh-TW" altLang="zh-HK" sz="1600" dirty="0">
                <a:solidFill>
                  <a:srgbClr val="000000"/>
                </a:solidFill>
                <a:latin typeface="Times New Roman"/>
              </a:rPr>
              <a:t>佛畢利大道</a:t>
            </a:r>
            <a:endParaRPr lang="zh-HK" altLang="zh-HK" sz="1600" dirty="0">
              <a:latin typeface="Times New Roman"/>
            </a:endParaRPr>
          </a:p>
          <a:p>
            <a:pPr>
              <a:spcAft>
                <a:spcPts val="0"/>
              </a:spcAft>
            </a:pP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14" name="TextBox 38"/>
          <p:cNvSpPr txBox="1"/>
          <p:nvPr/>
        </p:nvSpPr>
        <p:spPr>
          <a:xfrm>
            <a:off x="3056678" y="5637185"/>
            <a:ext cx="1214161" cy="8887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kern="1200" dirty="0" err="1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Charing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 Cross </a:t>
            </a:r>
            <a:endParaRPr lang="en-US" sz="1600" kern="1200" dirty="0" smtClean="0">
              <a:solidFill>
                <a:srgbClr val="000000"/>
              </a:solidFill>
              <a:effectLst/>
              <a:latin typeface="Times New Roman"/>
              <a:ea typeface="新細明體"/>
            </a:endParaRPr>
          </a:p>
          <a:p>
            <a:pPr>
              <a:spcAft>
                <a:spcPts val="0"/>
              </a:spcAft>
            </a:pPr>
            <a:r>
              <a:rPr lang="zh-CN" sz="1600" kern="1200" dirty="0" smtClean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查令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十字路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2984" y="1924023"/>
            <a:ext cx="1389143" cy="2083715"/>
          </a:xfrm>
          <a:prstGeom prst="rect">
            <a:avLst/>
          </a:prstGeom>
          <a:noFill/>
          <a:ln w="38100" cmpd="sng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2"/>
          <p:cNvSpPr txBox="1"/>
          <p:nvPr/>
        </p:nvSpPr>
        <p:spPr>
          <a:xfrm>
            <a:off x="7037306" y="1052452"/>
            <a:ext cx="1388451" cy="6539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Oxford Street 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牛津街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cxnSp>
        <p:nvCxnSpPr>
          <p:cNvPr id="17" name="Straight Connector 63"/>
          <p:cNvCxnSpPr/>
          <p:nvPr/>
        </p:nvCxnSpPr>
        <p:spPr>
          <a:xfrm flipV="1">
            <a:off x="3324817" y="620059"/>
            <a:ext cx="739474" cy="431594"/>
          </a:xfrm>
          <a:prstGeom prst="line">
            <a:avLst/>
          </a:prstGeom>
          <a:ln w="19050" cmpd="sng">
            <a:solidFill>
              <a:srgbClr val="FF66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70"/>
          <p:cNvSpPr txBox="1"/>
          <p:nvPr/>
        </p:nvSpPr>
        <p:spPr>
          <a:xfrm>
            <a:off x="521838" y="1669105"/>
            <a:ext cx="2073715" cy="114730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被稱為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Strand Palace Hotel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的是母堡，位在高地，是整個城門棱堡的指揮中心。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6678" y="2129119"/>
            <a:ext cx="2290263" cy="3199240"/>
          </a:xfrm>
          <a:prstGeom prst="rect">
            <a:avLst/>
          </a:prstGeom>
          <a:noFill/>
          <a:ln w="38100" cmpd="sng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0" name="Elbow Connector 42"/>
          <p:cNvCxnSpPr/>
          <p:nvPr/>
        </p:nvCxnSpPr>
        <p:spPr>
          <a:xfrm rot="10800000" flipV="1">
            <a:off x="4594412" y="2241109"/>
            <a:ext cx="2442894" cy="1038482"/>
          </a:xfrm>
          <a:prstGeom prst="bentConnector3">
            <a:avLst>
              <a:gd name="adj1" fmla="val 50000"/>
            </a:avLst>
          </a:prstGeom>
          <a:ln w="19050" cmpd="sng">
            <a:solidFill>
              <a:srgbClr val="FF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45"/>
          <p:cNvCxnSpPr/>
          <p:nvPr/>
        </p:nvCxnSpPr>
        <p:spPr>
          <a:xfrm flipV="1">
            <a:off x="4158707" y="4786246"/>
            <a:ext cx="1364734" cy="40552"/>
          </a:xfrm>
          <a:prstGeom prst="line">
            <a:avLst/>
          </a:prstGeom>
          <a:ln w="19050" cmpd="sng">
            <a:solidFill>
              <a:srgbClr val="FF00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43"/>
          <p:cNvCxnSpPr/>
          <p:nvPr/>
        </p:nvCxnSpPr>
        <p:spPr>
          <a:xfrm>
            <a:off x="3898002" y="2037873"/>
            <a:ext cx="0" cy="1899127"/>
          </a:xfrm>
          <a:prstGeom prst="line">
            <a:avLst/>
          </a:prstGeom>
          <a:ln w="19050" cmpd="sng">
            <a:solidFill>
              <a:srgbClr val="FF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"/>
          <p:cNvSpPr txBox="1"/>
          <p:nvPr/>
        </p:nvSpPr>
        <p:spPr>
          <a:xfrm>
            <a:off x="521839" y="1134633"/>
            <a:ext cx="2048043" cy="369332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城門棱堡的隧道口</a:t>
            </a:r>
            <a:endParaRPr kumimoji="0" lang="zh-HK" altLang="en-US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cxnSp>
        <p:nvCxnSpPr>
          <p:cNvPr id="25" name="Elbow Connector 42"/>
          <p:cNvCxnSpPr/>
          <p:nvPr/>
        </p:nvCxnSpPr>
        <p:spPr>
          <a:xfrm>
            <a:off x="2715284" y="4144917"/>
            <a:ext cx="926437" cy="889916"/>
          </a:xfrm>
          <a:prstGeom prst="bentConnector3">
            <a:avLst>
              <a:gd name="adj1" fmla="val 50000"/>
            </a:avLst>
          </a:prstGeom>
          <a:ln w="19050" cmpd="sng">
            <a:solidFill>
              <a:srgbClr val="FF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42"/>
          <p:cNvCxnSpPr/>
          <p:nvPr/>
        </p:nvCxnSpPr>
        <p:spPr>
          <a:xfrm flipV="1">
            <a:off x="2659529" y="4930588"/>
            <a:ext cx="1404762" cy="560295"/>
          </a:xfrm>
          <a:prstGeom prst="bentConnector3">
            <a:avLst>
              <a:gd name="adj1" fmla="val 100521"/>
            </a:avLst>
          </a:prstGeom>
          <a:ln w="19050" cmpd="sng">
            <a:solidFill>
              <a:srgbClr val="FF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63"/>
          <p:cNvCxnSpPr>
            <a:stCxn id="14" idx="1"/>
          </p:cNvCxnSpPr>
          <p:nvPr/>
        </p:nvCxnSpPr>
        <p:spPr>
          <a:xfrm flipH="1" flipV="1">
            <a:off x="2008094" y="5328359"/>
            <a:ext cx="1048584" cy="753187"/>
          </a:xfrm>
          <a:prstGeom prst="line">
            <a:avLst/>
          </a:prstGeom>
          <a:ln w="19050" cmpd="sng">
            <a:solidFill>
              <a:srgbClr val="FF66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63"/>
          <p:cNvCxnSpPr/>
          <p:nvPr/>
        </p:nvCxnSpPr>
        <p:spPr>
          <a:xfrm flipH="1" flipV="1">
            <a:off x="5217459" y="708212"/>
            <a:ext cx="949170" cy="343441"/>
          </a:xfrm>
          <a:prstGeom prst="line">
            <a:avLst/>
          </a:prstGeom>
          <a:ln w="19050" cmpd="sng">
            <a:solidFill>
              <a:srgbClr val="FF66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3"/>
          <p:cNvCxnSpPr/>
          <p:nvPr/>
        </p:nvCxnSpPr>
        <p:spPr>
          <a:xfrm>
            <a:off x="7769328" y="1620945"/>
            <a:ext cx="0" cy="621813"/>
          </a:xfrm>
          <a:prstGeom prst="line">
            <a:avLst/>
          </a:prstGeom>
          <a:ln w="19050" cmpd="sng">
            <a:solidFill>
              <a:srgbClr val="FF66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 flipV="1">
            <a:off x="6490447" y="4455459"/>
            <a:ext cx="916407" cy="351063"/>
          </a:xfrm>
          <a:prstGeom prst="line">
            <a:avLst/>
          </a:prstGeom>
          <a:ln w="19050" cmpd="sng">
            <a:solidFill>
              <a:srgbClr val="FF66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66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5" name="TextBox 1"/>
          <p:cNvSpPr txBox="1"/>
          <p:nvPr/>
        </p:nvSpPr>
        <p:spPr>
          <a:xfrm>
            <a:off x="612681" y="1208241"/>
            <a:ext cx="2039378" cy="369332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城門棱堡的隧道口</a:t>
            </a:r>
            <a:endParaRPr kumimoji="0" lang="zh-HK" altLang="en-US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9759" y="2489010"/>
            <a:ext cx="2318822" cy="3126301"/>
          </a:xfrm>
          <a:prstGeom prst="rect">
            <a:avLst/>
          </a:prstGeom>
          <a:noFill/>
          <a:ln w="38100" cmpd="sng">
            <a:solidFill>
              <a:sysClr val="window" lastClr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969" y="1680881"/>
            <a:ext cx="2552215" cy="5055519"/>
          </a:xfrm>
          <a:prstGeom prst="rect">
            <a:avLst/>
          </a:prstGeom>
          <a:noFill/>
          <a:ln w="38100" cmpd="sng">
            <a:solidFill>
              <a:sysClr val="window" lastClr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2919" y="2496117"/>
            <a:ext cx="2319096" cy="3126301"/>
          </a:xfrm>
          <a:prstGeom prst="rect">
            <a:avLst/>
          </a:prstGeom>
          <a:noFill/>
          <a:ln w="38100" cmpd="sng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9"/>
          <p:cNvSpPr txBox="1"/>
          <p:nvPr/>
        </p:nvSpPr>
        <p:spPr>
          <a:xfrm>
            <a:off x="613969" y="1680881"/>
            <a:ext cx="1455384" cy="371186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隧道口和戰壕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8" name="TextBox 11"/>
          <p:cNvSpPr txBox="1"/>
          <p:nvPr/>
        </p:nvSpPr>
        <p:spPr>
          <a:xfrm>
            <a:off x="3552172" y="1866631"/>
            <a:ext cx="2319042" cy="576237"/>
          </a:xfrm>
          <a:prstGeom prst="rect">
            <a:avLst/>
          </a:prstGeom>
          <a:solidFill>
            <a:srgbClr val="EEECE1">
              <a:lumMod val="75000"/>
            </a:srgbClr>
          </a:solidFill>
          <a:ln w="28575">
            <a:noFill/>
          </a:ln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路面失修，露出隱蔽的隧道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9" name="TextBox 12"/>
          <p:cNvSpPr txBox="1"/>
          <p:nvPr/>
        </p:nvSpPr>
        <p:spPr>
          <a:xfrm>
            <a:off x="6132919" y="1852573"/>
            <a:ext cx="2318602" cy="597768"/>
          </a:xfrm>
          <a:prstGeom prst="rect">
            <a:avLst/>
          </a:prstGeom>
          <a:solidFill>
            <a:srgbClr val="EEECE1">
              <a:lumMod val="75000"/>
            </a:srgbClr>
          </a:solidFill>
          <a:ln w="28575">
            <a:noFill/>
          </a:ln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利用「通風口」將空氣輸送入隧道內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5271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6" name="TextBox 2"/>
          <p:cNvSpPr txBox="1"/>
          <p:nvPr/>
        </p:nvSpPr>
        <p:spPr>
          <a:xfrm>
            <a:off x="519131" y="1208465"/>
            <a:ext cx="1785620" cy="369332"/>
          </a:xfrm>
          <a:prstGeom prst="rect">
            <a:avLst/>
          </a:prstGeom>
          <a:solidFill>
            <a:srgbClr val="B7DEE8"/>
          </a:solidFill>
          <a:ln w="381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機槍堡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新細明體"/>
                <a:ea typeface="新細明體"/>
                <a:cs typeface="Times New Roman"/>
              </a:rPr>
              <a:t>(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Pill Box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新細明體"/>
                <a:ea typeface="新細明體"/>
                <a:cs typeface="Times New Roman"/>
              </a:rPr>
              <a:t>)</a:t>
            </a:r>
            <a:endParaRPr kumimoji="0" lang="zh-HK" altLang="en-US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519131" y="1666445"/>
            <a:ext cx="8124340" cy="716673"/>
          </a:xfrm>
          <a:prstGeom prst="rect">
            <a:avLst/>
          </a:prstGeom>
          <a:solidFill>
            <a:srgbClr val="9BBB59"/>
          </a:solidFill>
          <a:ln w="38100" cap="flat" cmpd="sng" algn="ctr">
            <a:noFill/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機槍堡是隱藏重型機槍的建築物，一般是一座簡單的房子，沒有一定形狀，某些牆壁的位置開有窄孔，以便機槍從內監察外面情況，將意圖進攻的敵人殲滅。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519131" y="2532044"/>
            <a:ext cx="3291205" cy="2018030"/>
            <a:chOff x="519131" y="2532044"/>
            <a:chExt cx="3291205" cy="2018030"/>
          </a:xfrm>
        </p:grpSpPr>
        <p:pic>
          <p:nvPicPr>
            <p:cNvPr id="9" name="Picture 2" descr="https://upload.wikimedia.org/wikipedia/commons/thumb/d/de/Moon_and_pillbox_-_geograph.org.uk_-_325948_crop.jpg/350px-Moon_and_pillbox_-_geograph.org.uk_-_325948_crop.jp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9131" y="2532044"/>
              <a:ext cx="3291205" cy="2018030"/>
            </a:xfrm>
            <a:prstGeom prst="rect">
              <a:avLst/>
            </a:prstGeom>
            <a:noFill/>
            <a:ln w="38100" cmpd="dbl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519131" y="4286551"/>
              <a:ext cx="2577484" cy="258762"/>
            </a:xfrm>
            <a:prstGeom prst="rect">
              <a:avLst/>
            </a:prstGeom>
            <a:solidFill>
              <a:srgbClr val="F79646">
                <a:lumMod val="20000"/>
                <a:lumOff val="80000"/>
              </a:srgbClr>
            </a:solidFill>
          </p:spPr>
          <p:txBody>
            <a:bodyPr wrap="square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新細明體"/>
                  <a:cs typeface="Times New Roman"/>
                </a:rPr>
                <a:t>Source: Wikipedia: Pillbox (military)</a:t>
              </a:r>
              <a:endParaRPr kumimoji="0" lang="zh-HK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endParaRPr>
            </a:p>
          </p:txBody>
        </p:sp>
      </p:grpSp>
      <p:sp>
        <p:nvSpPr>
          <p:cNvPr id="14" name="TextBox 7"/>
          <p:cNvSpPr txBox="1"/>
          <p:nvPr/>
        </p:nvSpPr>
        <p:spPr>
          <a:xfrm>
            <a:off x="519132" y="4651803"/>
            <a:ext cx="1785620" cy="1197666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城門碉堡的機槍堡已經在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1941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年被日軍摧毀，難以猜測原來形制</a:t>
            </a:r>
            <a:r>
              <a:rPr kumimoji="0" lang="zh-CN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。</a:t>
            </a:r>
            <a:r>
              <a:rPr kumimoji="0" lang="zh-TW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上</a:t>
            </a:r>
            <a:r>
              <a:rPr kumimoji="0" lang="zh-CN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圖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是英國其中一座機槍堡。</a:t>
            </a:r>
            <a:endParaRPr kumimoji="0" lang="zh-HK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4539947" y="2527282"/>
            <a:ext cx="4103523" cy="3101398"/>
            <a:chOff x="4539948" y="2532044"/>
            <a:chExt cx="4103523" cy="3101398"/>
          </a:xfrm>
        </p:grpSpPr>
        <p:pic>
          <p:nvPicPr>
            <p:cNvPr id="12" name="Picture 6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39948" y="2532044"/>
              <a:ext cx="4103523" cy="3101398"/>
            </a:xfrm>
            <a:prstGeom prst="rect">
              <a:avLst/>
            </a:prstGeom>
            <a:noFill/>
            <a:ln w="38100" cmpd="sng">
              <a:solidFill>
                <a:srgbClr val="FFFFFF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9"/>
            <p:cNvSpPr txBox="1"/>
            <p:nvPr/>
          </p:nvSpPr>
          <p:spPr>
            <a:xfrm>
              <a:off x="6944492" y="4854297"/>
              <a:ext cx="1698979" cy="77914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400" kern="1200">
                  <a:solidFill>
                    <a:srgbClr val="FFFFFF"/>
                  </a:solidFill>
                  <a:effectLst/>
                  <a:latin typeface="Times New Roman"/>
                  <a:ea typeface="新細明體"/>
                  <a:cs typeface="Times New Roman"/>
                </a:rPr>
                <a:t>水箱：利用喉管將水源源送入機槍口，作用是冷卻槍管</a:t>
              </a:r>
              <a:endParaRPr lang="zh-HK" sz="140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61412" y="2532044"/>
              <a:ext cx="1982059" cy="335915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</p:spPr>
          <p:txBody>
            <a:bodyPr wrap="square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新細明體"/>
                  <a:cs typeface="Times New Roman"/>
                </a:rPr>
                <a:t>機槍堡內的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新細明體"/>
                  <a:cs typeface="Times New Roman"/>
                </a:rPr>
                <a:t>Vickers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新細明體"/>
                  <a:cs typeface="Times New Roman"/>
                </a:rPr>
                <a:t>機槍</a:t>
              </a:r>
              <a:endParaRPr kumimoji="0" lang="zh-HK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653387" y="4325452"/>
              <a:ext cx="414655" cy="712470"/>
            </a:xfrm>
            <a:prstGeom prst="rect">
              <a:avLst/>
            </a:prstGeom>
            <a:noFill/>
          </p:spPr>
          <p:txBody>
            <a:bodyPr vert="eaVert"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400" kern="1200" dirty="0">
                  <a:solidFill>
                    <a:srgbClr val="FFFFFF"/>
                  </a:solidFill>
                  <a:effectLst/>
                  <a:latin typeface="Calibri"/>
                  <a:ea typeface="新細明體"/>
                  <a:cs typeface="Times New Roman"/>
                </a:rPr>
                <a:t>子彈箱</a:t>
              </a:r>
              <a:endParaRPr lang="zh-HK" sz="1400" dirty="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  <p:sp>
          <p:nvSpPr>
            <p:cNvPr id="20" name="Rectangle 20"/>
            <p:cNvSpPr/>
            <p:nvPr/>
          </p:nvSpPr>
          <p:spPr>
            <a:xfrm>
              <a:off x="4539948" y="5365155"/>
              <a:ext cx="1910939" cy="263525"/>
            </a:xfrm>
            <a:prstGeom prst="rect">
              <a:avLst/>
            </a:prstGeom>
            <a:solidFill>
              <a:srgbClr val="8064A2">
                <a:lumMod val="20000"/>
                <a:lumOff val="80000"/>
              </a:srgbClr>
            </a:solidFill>
            <a:ln>
              <a:noFill/>
            </a:ln>
            <a:effectLst/>
          </p:spPr>
          <p:txBody>
            <a:bodyPr wrap="square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新細明體"/>
                  <a:cs typeface="Times New Roman"/>
                </a:rPr>
                <a:t>（香港海防博物館展品）</a:t>
              </a:r>
              <a:endParaRPr kumimoji="0" lang="zh-HK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endParaRPr>
            </a:p>
          </p:txBody>
        </p:sp>
      </p:grpSp>
      <p:sp>
        <p:nvSpPr>
          <p:cNvPr id="23" name="TextBox 57"/>
          <p:cNvSpPr txBox="1"/>
          <p:nvPr/>
        </p:nvSpPr>
        <p:spPr>
          <a:xfrm>
            <a:off x="519131" y="6058839"/>
            <a:ext cx="8124340" cy="679636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想一想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：了解過城門棱堡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的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設備及防禦事工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，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請你再評估一下英軍能抵禦日軍進攻的機會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25" name="TextBox 14"/>
          <p:cNvSpPr txBox="1"/>
          <p:nvPr/>
        </p:nvSpPr>
        <p:spPr>
          <a:xfrm>
            <a:off x="2562417" y="4744650"/>
            <a:ext cx="2067183" cy="1239520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.303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口徑維格斯一型機關槍（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.303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calibre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 Vickers Mark 1 medium machine gun)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乃二次大戰期間英軍的常用機槍。 </a:t>
            </a:r>
            <a:endParaRPr kumimoji="0" lang="zh-HK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0728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23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3" name="Rectangle 4"/>
          <p:cNvSpPr/>
          <p:nvPr/>
        </p:nvSpPr>
        <p:spPr>
          <a:xfrm>
            <a:off x="382532" y="1208241"/>
            <a:ext cx="2590762" cy="73411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負責駐守城門棱堡的是皇家蘇格蘭步兵團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2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營</a:t>
            </a: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5" name="Picture 4" descr="C:\Users\User\Pictures\我的扫描\2015-03 (三月)\扫描00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1096" y="726464"/>
            <a:ext cx="5416513" cy="4021849"/>
          </a:xfrm>
          <a:prstGeom prst="rect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11"/>
          <p:cNvSpPr txBox="1"/>
          <p:nvPr/>
        </p:nvSpPr>
        <p:spPr>
          <a:xfrm>
            <a:off x="6368976" y="4438433"/>
            <a:ext cx="2218633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攝於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1941</a:t>
            </a: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年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12</a:t>
            </a: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月</a:t>
            </a:r>
            <a:r>
              <a:rPr lang="zh-TW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　</a:t>
            </a: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地點香港島</a:t>
            </a:r>
            <a:endParaRPr lang="zh-HK" sz="1200" dirty="0">
              <a:effectLst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8" name="Rectangle 5"/>
          <p:cNvSpPr/>
          <p:nvPr/>
        </p:nvSpPr>
        <p:spPr>
          <a:xfrm>
            <a:off x="469581" y="2144062"/>
            <a:ext cx="1114183" cy="341661"/>
          </a:xfrm>
          <a:prstGeom prst="rect">
            <a:avLst/>
          </a:prstGeom>
          <a:solidFill>
            <a:srgbClr val="4F81BD">
              <a:lumMod val="40000"/>
              <a:lumOff val="60000"/>
            </a:srgbClr>
          </a:solidFill>
        </p:spPr>
        <p:txBody>
          <a:bodyPr wrap="square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標準裝備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11" name="Picture 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2532" y="4997824"/>
            <a:ext cx="571627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7"/>
          <p:cNvSpPr/>
          <p:nvPr/>
        </p:nvSpPr>
        <p:spPr>
          <a:xfrm>
            <a:off x="444817" y="5029013"/>
            <a:ext cx="1811301" cy="5118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SMLE No.1 Mk.3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3" name="Rectangle 8"/>
          <p:cNvSpPr/>
          <p:nvPr/>
        </p:nvSpPr>
        <p:spPr>
          <a:xfrm>
            <a:off x="6098802" y="5195271"/>
            <a:ext cx="2894330" cy="10693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全長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113.8cm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重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3.96kg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優點：精確度高，槍管鋼質好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彈藥：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.303 British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14" name="Picture 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4817" y="3204033"/>
            <a:ext cx="1138948" cy="160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0"/>
          <p:cNvSpPr txBox="1"/>
          <p:nvPr/>
        </p:nvSpPr>
        <p:spPr>
          <a:xfrm>
            <a:off x="1474470" y="3542815"/>
            <a:ext cx="1431589" cy="10337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全長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10.16cm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直徑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6.09cm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重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510g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引爆時間：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4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秒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6" name="TextBox 9"/>
          <p:cNvSpPr txBox="1"/>
          <p:nvPr/>
        </p:nvSpPr>
        <p:spPr>
          <a:xfrm>
            <a:off x="444817" y="2804282"/>
            <a:ext cx="1625600" cy="3997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M36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形手榴彈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67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3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524435" y="1146922"/>
            <a:ext cx="1527810" cy="427990"/>
          </a:xfrm>
          <a:prstGeom prst="rect">
            <a:avLst/>
          </a:prstGeom>
          <a:solidFill>
            <a:srgbClr val="558ED5"/>
          </a:solidFill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n-US" kern="1200" dirty="0">
                <a:solidFill>
                  <a:srgbClr val="FFFFFF"/>
                </a:solidFill>
                <a:effectLst/>
                <a:latin typeface="Times New Roman"/>
                <a:ea typeface="新細明體"/>
                <a:cs typeface="Times New Roman"/>
              </a:rPr>
              <a:t>2. </a:t>
            </a:r>
            <a:r>
              <a:rPr lang="zh-CN" kern="1200" dirty="0">
                <a:solidFill>
                  <a:srgbClr val="FFFFFF"/>
                </a:solidFill>
                <a:effectLst/>
                <a:latin typeface="Times New Roman"/>
                <a:ea typeface="新細明體"/>
                <a:cs typeface="Times New Roman"/>
              </a:rPr>
              <a:t>日軍來襲</a:t>
            </a: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6" name="圖片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435" y="1144382"/>
            <a:ext cx="609600" cy="419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pic>
        <p:nvPicPr>
          <p:cNvPr id="7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1285" y="594136"/>
            <a:ext cx="5473700" cy="3870960"/>
          </a:xfrm>
          <a:prstGeom prst="rect">
            <a:avLst/>
          </a:prstGeom>
          <a:noFill/>
          <a:ln w="38100" cmpd="sng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4"/>
          <p:cNvSpPr txBox="1"/>
          <p:nvPr/>
        </p:nvSpPr>
        <p:spPr>
          <a:xfrm>
            <a:off x="3277160" y="607340"/>
            <a:ext cx="5457825" cy="672708"/>
          </a:xfrm>
          <a:prstGeom prst="rect">
            <a:avLst/>
          </a:prstGeom>
          <a:solidFill>
            <a:srgbClr val="EEECE1">
              <a:lumMod val="75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12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月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8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日，日本陸軍第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38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師團越過了深圳河，向新界進發。圖下是正在穿越羅湖進入新界的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228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聯隊。</a:t>
            </a:r>
            <a:endParaRPr kumimoji="0" lang="zh-HK" alt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1" name="Rectangle 5"/>
          <p:cNvSpPr/>
          <p:nvPr/>
        </p:nvSpPr>
        <p:spPr>
          <a:xfrm>
            <a:off x="3261285" y="4151406"/>
            <a:ext cx="5539068" cy="863936"/>
          </a:xfrm>
          <a:prstGeom prst="rect">
            <a:avLst/>
          </a:prstGeom>
          <a:solidFill>
            <a:srgbClr val="EEECE1">
              <a:lumMod val="75000"/>
            </a:srgbClr>
          </a:solidFill>
        </p:spPr>
        <p:txBody>
          <a:bodyPr wrap="square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面對醉酒灣防線，師團長佐野忠義下令三支聯隊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(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228</a:t>
            </a: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，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 229</a:t>
            </a: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，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230)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必須等候各種重型武器部署好才正式行動（預期需要一週時間），不得冒進。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12" name="Picture 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740" y="5086011"/>
            <a:ext cx="5784395" cy="132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7"/>
          <p:cNvSpPr txBox="1"/>
          <p:nvPr/>
        </p:nvSpPr>
        <p:spPr>
          <a:xfrm>
            <a:off x="524435" y="3481315"/>
            <a:ext cx="1009650" cy="38098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標準裝備 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4" name="Rectangle 8"/>
          <p:cNvSpPr/>
          <p:nvPr/>
        </p:nvSpPr>
        <p:spPr>
          <a:xfrm>
            <a:off x="512701" y="4006850"/>
            <a:ext cx="1317588" cy="48323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SimSun"/>
                <a:ea typeface="新細明體"/>
                <a:cs typeface="Times New Roman"/>
              </a:rPr>
              <a:t>三八式步槍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15" name="Picture 10" descr="Type 97 grenade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48435" y="4045118"/>
            <a:ext cx="795020" cy="1236980"/>
          </a:xfrm>
          <a:prstGeom prst="rect">
            <a:avLst/>
          </a:prstGeom>
          <a:noFill/>
        </p:spPr>
      </p:pic>
      <p:sp>
        <p:nvSpPr>
          <p:cNvPr id="16" name="TextBox 10"/>
          <p:cNvSpPr txBox="1"/>
          <p:nvPr/>
        </p:nvSpPr>
        <p:spPr>
          <a:xfrm>
            <a:off x="5954936" y="5247451"/>
            <a:ext cx="3189064" cy="13849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全長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127.6cm (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上刺刀達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166.3cm)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重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3.73kg (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上刺刀達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4.1 kg)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優點：精確度高，槍管鋼質好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彈藥：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6.5mm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有坂 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(</a:t>
            </a:r>
            <a:r>
              <a:rPr lang="en-US" sz="1600" kern="1200" dirty="0" err="1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Arisaka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) 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彈藥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1670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7" name="TextBox 1"/>
          <p:cNvSpPr txBox="1"/>
          <p:nvPr/>
        </p:nvSpPr>
        <p:spPr>
          <a:xfrm>
            <a:off x="508001" y="1208241"/>
            <a:ext cx="1987175" cy="866775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日軍的重型武器：野戰炮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8" name="圖片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847" y="1602576"/>
            <a:ext cx="685800" cy="47244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pic>
        <p:nvPicPr>
          <p:cNvPr id="22" name="Picture 2" descr="Type 4 150 mm Howitz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61247" y="671383"/>
            <a:ext cx="2907967" cy="1461596"/>
          </a:xfrm>
          <a:prstGeom prst="rect">
            <a:avLst/>
          </a:prstGeom>
          <a:noFill/>
          <a:ln w="38100" cmpd="sng">
            <a:solidFill>
              <a:srgbClr val="F79646">
                <a:lumMod val="5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3"/>
          <p:cNvSpPr txBox="1"/>
          <p:nvPr/>
        </p:nvSpPr>
        <p:spPr>
          <a:xfrm>
            <a:off x="3851232" y="542111"/>
            <a:ext cx="2046119" cy="380328"/>
          </a:xfrm>
          <a:prstGeom prst="rect">
            <a:avLst/>
          </a:prstGeom>
          <a:solidFill>
            <a:srgbClr val="8064A2"/>
          </a:solidFill>
          <a:ln w="38100" cap="flat" cmpd="sng" algn="ctr">
            <a:noFill/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四年式十五糎榴彈炮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24" name="Picture 4" descr="75mm type 41 mountain gun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357" y="865292"/>
            <a:ext cx="2461761" cy="2045251"/>
          </a:xfrm>
          <a:prstGeom prst="rect">
            <a:avLst/>
          </a:prstGeom>
          <a:noFill/>
          <a:ln w="38100" cmpd="sng">
            <a:solidFill>
              <a:srgbClr val="98480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5"/>
          <p:cNvSpPr txBox="1"/>
          <p:nvPr/>
        </p:nvSpPr>
        <p:spPr>
          <a:xfrm>
            <a:off x="6992471" y="671377"/>
            <a:ext cx="1434353" cy="365350"/>
          </a:xfrm>
          <a:prstGeom prst="rect">
            <a:avLst/>
          </a:prstGeom>
          <a:solidFill>
            <a:srgbClr val="8064A2"/>
          </a:solidFill>
          <a:ln w="38100" cap="flat" cmpd="sng" algn="ctr">
            <a:noFill/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四一式山炮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26" name="Picture 6" descr="Japanese Type 45 240 mm howitz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36903" y="2675105"/>
            <a:ext cx="3035454" cy="2344536"/>
          </a:xfrm>
          <a:prstGeom prst="rect">
            <a:avLst/>
          </a:prstGeom>
          <a:noFill/>
          <a:ln w="38100" cmpd="sng">
            <a:solidFill>
              <a:srgbClr val="F79646">
                <a:lumMod val="5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7"/>
          <p:cNvSpPr txBox="1"/>
          <p:nvPr/>
        </p:nvSpPr>
        <p:spPr>
          <a:xfrm>
            <a:off x="3464373" y="2481094"/>
            <a:ext cx="2256118" cy="384250"/>
          </a:xfrm>
          <a:prstGeom prst="rect">
            <a:avLst/>
          </a:prstGeom>
          <a:solidFill>
            <a:srgbClr val="8064A2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四五式二十四糎榴彈炮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28" name="Picture 8" descr="DSC 0638 - Flickr - euthma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0491" y="3256831"/>
            <a:ext cx="2995952" cy="2024477"/>
          </a:xfrm>
          <a:prstGeom prst="rect">
            <a:avLst/>
          </a:prstGeom>
          <a:noFill/>
          <a:ln w="38100" cmpd="sng">
            <a:solidFill>
              <a:srgbClr val="98480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9"/>
          <p:cNvSpPr txBox="1"/>
          <p:nvPr/>
        </p:nvSpPr>
        <p:spPr>
          <a:xfrm>
            <a:off x="6701118" y="2998164"/>
            <a:ext cx="1833000" cy="324342"/>
          </a:xfrm>
          <a:prstGeom prst="rect">
            <a:avLst/>
          </a:prstGeom>
          <a:solidFill>
            <a:srgbClr val="8064A2"/>
          </a:solidFill>
          <a:ln w="38100" cap="flat" cmpd="sng" algn="ctr">
            <a:noFill/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九四式三十七耗炮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30" name="TextBox 12"/>
          <p:cNvSpPr txBox="1"/>
          <p:nvPr/>
        </p:nvSpPr>
        <p:spPr>
          <a:xfrm>
            <a:off x="508001" y="4834929"/>
            <a:ext cx="2065207" cy="370881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日軍的武器命名方式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31" name="TextBox 14"/>
          <p:cNvSpPr txBox="1"/>
          <p:nvPr/>
        </p:nvSpPr>
        <p:spPr>
          <a:xfrm>
            <a:off x="508001" y="5324887"/>
            <a:ext cx="5354204" cy="1251118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四年式：代表此武器是大正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4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年（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1915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）投產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四一式：代表此武器是明治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41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年（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1908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）投產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四五式：代表此武器是明治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45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年（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1912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）投產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九四式：代表此武器是日本天皇紀念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2594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年（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1933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）投產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32" name="TextBox 13"/>
          <p:cNvSpPr txBox="1"/>
          <p:nvPr/>
        </p:nvSpPr>
        <p:spPr>
          <a:xfrm>
            <a:off x="6992471" y="5324887"/>
            <a:ext cx="1747386" cy="3232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本頁圖片來自維基百科</a:t>
            </a:r>
            <a:endParaRPr kumimoji="0" lang="zh-HK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6238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7" grpId="0" animBg="1"/>
      <p:bldP spid="29" grpId="0" animBg="1"/>
      <p:bldP spid="30" grpId="0" animBg="1"/>
      <p:bldP spid="31" grpId="0" animBg="1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6" name="TextBox 15"/>
          <p:cNvSpPr txBox="1"/>
          <p:nvPr/>
        </p:nvSpPr>
        <p:spPr>
          <a:xfrm>
            <a:off x="518234" y="1208241"/>
            <a:ext cx="1927824" cy="475615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日軍的重型武器</a:t>
            </a:r>
            <a:endParaRPr kumimoji="0" lang="zh-HK" alt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7" name="圖片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082" y="1215375"/>
            <a:ext cx="685800" cy="47244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pic>
        <p:nvPicPr>
          <p:cNvPr id="17" name="Picture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439" y="2763633"/>
            <a:ext cx="5109267" cy="3329497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群組 1"/>
          <p:cNvGrpSpPr/>
          <p:nvPr/>
        </p:nvGrpSpPr>
        <p:grpSpPr>
          <a:xfrm>
            <a:off x="217263" y="2429545"/>
            <a:ext cx="1649095" cy="2157395"/>
            <a:chOff x="217263" y="2429545"/>
            <a:chExt cx="1649095" cy="2157395"/>
          </a:xfrm>
        </p:grpSpPr>
        <p:sp>
          <p:nvSpPr>
            <p:cNvPr id="18" name="TextBox 6"/>
            <p:cNvSpPr txBox="1"/>
            <p:nvPr/>
          </p:nvSpPr>
          <p:spPr>
            <a:xfrm>
              <a:off x="217263" y="2762997"/>
              <a:ext cx="1649095" cy="18239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乘員：</a:t>
              </a:r>
              <a:r>
                <a:rPr lang="en-US" sz="16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2</a:t>
              </a:r>
              <a:r>
                <a:rPr lang="zh-CN" sz="16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人</a:t>
              </a:r>
              <a:endParaRPr lang="zh-HK" sz="1600" dirty="0">
                <a:effectLst/>
                <a:latin typeface="Times New Roman"/>
                <a:ea typeface="新細明體"/>
                <a:cs typeface="Times New Roman"/>
              </a:endParaRPr>
            </a:p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車長：</a:t>
              </a:r>
              <a:r>
                <a:rPr lang="en-US" sz="16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3.36m</a:t>
              </a:r>
              <a:endParaRPr lang="zh-HK" sz="1600" dirty="0">
                <a:effectLst/>
                <a:latin typeface="Times New Roman"/>
                <a:ea typeface="新細明體"/>
                <a:cs typeface="Times New Roman"/>
              </a:endParaRPr>
            </a:p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裝甲：</a:t>
              </a:r>
              <a:r>
                <a:rPr lang="en-US" sz="16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12mm</a:t>
              </a:r>
              <a:endParaRPr lang="zh-HK" sz="1600" dirty="0">
                <a:effectLst/>
                <a:latin typeface="Times New Roman"/>
                <a:ea typeface="新細明體"/>
                <a:cs typeface="Times New Roman"/>
              </a:endParaRPr>
            </a:p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速度：</a:t>
              </a:r>
              <a:r>
                <a:rPr lang="en-US" sz="16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40km/</a:t>
              </a:r>
              <a:r>
                <a:rPr lang="en-US" sz="1600" kern="1200" dirty="0" err="1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hr</a:t>
              </a:r>
              <a:r>
                <a:rPr lang="en-US" sz="16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 (max)</a:t>
              </a:r>
              <a:endParaRPr lang="zh-HK" sz="1600" dirty="0">
                <a:effectLst/>
                <a:latin typeface="Times New Roman"/>
                <a:ea typeface="新細明體"/>
                <a:cs typeface="Times New Roman"/>
              </a:endParaRPr>
            </a:p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武裝：</a:t>
              </a:r>
              <a:r>
                <a:rPr lang="en-US" sz="16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97</a:t>
              </a:r>
              <a:r>
                <a:rPr lang="zh-CN" sz="16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式機槍一挺</a:t>
              </a:r>
              <a:endParaRPr lang="zh-HK" sz="1600" dirty="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  <p:sp>
          <p:nvSpPr>
            <p:cNvPr id="19" name="TextBox 9"/>
            <p:cNvSpPr txBox="1"/>
            <p:nvPr/>
          </p:nvSpPr>
          <p:spPr>
            <a:xfrm>
              <a:off x="217263" y="2429545"/>
              <a:ext cx="1649095" cy="34406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九四式輕裝甲車</a:t>
              </a:r>
              <a:endParaRPr lang="zh-HK" sz="1600" dirty="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</p:grpSp>
      <p:pic>
        <p:nvPicPr>
          <p:cNvPr id="20" name="Picture 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9961" y="1764143"/>
            <a:ext cx="2785745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17"/>
          <p:cNvSpPr txBox="1"/>
          <p:nvPr/>
        </p:nvSpPr>
        <p:spPr>
          <a:xfrm>
            <a:off x="4500656" y="1716518"/>
            <a:ext cx="1027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97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式機槍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22" name="Picture 2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6470" y="1374266"/>
            <a:ext cx="3076930" cy="2428259"/>
          </a:xfrm>
          <a:prstGeom prst="rect">
            <a:avLst/>
          </a:prstGeom>
          <a:noFill/>
          <a:ln w="38100" cmpd="sng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12"/>
          <p:cNvSpPr txBox="1"/>
          <p:nvPr/>
        </p:nvSpPr>
        <p:spPr>
          <a:xfrm>
            <a:off x="7158878" y="886135"/>
            <a:ext cx="1664522" cy="1115975"/>
          </a:xfrm>
          <a:prstGeom prst="rect">
            <a:avLst/>
          </a:prstGeom>
          <a:solidFill>
            <a:srgbClr val="EEECE1">
              <a:lumMod val="75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1938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年，在九四式輕型坦克的掩護下，侵華日軍正向武漢進發。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26" name="TextBox 13"/>
          <p:cNvSpPr txBox="1"/>
          <p:nvPr/>
        </p:nvSpPr>
        <p:spPr>
          <a:xfrm>
            <a:off x="5746470" y="4584201"/>
            <a:ext cx="3076930" cy="2061815"/>
          </a:xfrm>
          <a:prstGeom prst="rect">
            <a:avLst/>
          </a:prstGeom>
          <a:solidFill>
            <a:srgbClr val="1F497D">
              <a:lumMod val="40000"/>
              <a:lumOff val="6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這種蚊型坦克，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1933~34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年投產，作用是掩護前進的士兵。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九四式火力弱，裝甲薄，但在中國戰場上卻是綽綽有餘。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1937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日軍攻克南京，（隨即進行南京大屠殺），便是大量使用這種坦克。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27" name="TextBox 14"/>
          <p:cNvSpPr txBox="1"/>
          <p:nvPr/>
        </p:nvSpPr>
        <p:spPr>
          <a:xfrm>
            <a:off x="6499413" y="3907894"/>
            <a:ext cx="2323988" cy="7696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spcAft>
                <a:spcPts val="0"/>
              </a:spcAft>
            </a:pP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本頁資料來源：</a:t>
            </a:r>
            <a:r>
              <a:rPr lang="zh-HK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《</a:t>
            </a: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維基百科</a:t>
            </a:r>
            <a:r>
              <a:rPr lang="zh-HK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》</a:t>
            </a:r>
            <a:endParaRPr lang="zh-HK" sz="1200" dirty="0">
              <a:effectLst/>
              <a:latin typeface="Times New Roman"/>
              <a:ea typeface="新細明體"/>
              <a:cs typeface="Times New Roman"/>
            </a:endParaRPr>
          </a:p>
          <a:p>
            <a:pPr algn="r">
              <a:spcAft>
                <a:spcPts val="0"/>
              </a:spcAft>
            </a:pPr>
            <a:r>
              <a:rPr lang="en-US" sz="1200" kern="1200" dirty="0">
                <a:solidFill>
                  <a:srgbClr val="000000"/>
                </a:solidFill>
                <a:effectLst/>
                <a:latin typeface="新細明體"/>
                <a:ea typeface="新細明體"/>
                <a:cs typeface="Times New Roman"/>
              </a:rPr>
              <a:t>-</a:t>
            </a: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九四式輕裝甲車；</a:t>
            </a:r>
            <a:endParaRPr lang="zh-HK" sz="1200" dirty="0">
              <a:effectLst/>
              <a:latin typeface="Times New Roman"/>
              <a:ea typeface="新細明體"/>
              <a:cs typeface="Times New Roman"/>
            </a:endParaRPr>
          </a:p>
          <a:p>
            <a:pPr algn="r">
              <a:spcAft>
                <a:spcPts val="0"/>
              </a:spcAft>
            </a:pPr>
            <a:r>
              <a:rPr lang="en-US" sz="1200" kern="1200" dirty="0">
                <a:solidFill>
                  <a:srgbClr val="000000"/>
                </a:solidFill>
                <a:effectLst/>
                <a:latin typeface="新細明體"/>
                <a:ea typeface="新細明體"/>
                <a:cs typeface="Times New Roman"/>
              </a:rPr>
              <a:t>-</a:t>
            </a: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九七式車載重機槍</a:t>
            </a:r>
            <a:endParaRPr lang="zh-HK" sz="1200" dirty="0">
              <a:effectLst/>
              <a:latin typeface="Times New Roman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8593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 animBg="1"/>
      <p:bldP spid="26" grpId="0" animBg="1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438505" y="864594"/>
            <a:ext cx="8272201" cy="22357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儘管日本早在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1937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年已經發動全面的侵華戰爭，但一直沒有計劃攻打香港。直至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1941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年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11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月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6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日，日本政府突然知會在華的最高統帥，要開始行動了！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駐廣州的日本第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23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軍司令官酒井隆，立即制訂了攻打香港的計劃，行動化號為「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C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作戰」，預算</a:t>
            </a:r>
            <a:r>
              <a:rPr lang="zh-TW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以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10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天</a:t>
            </a:r>
            <a:r>
              <a:rPr lang="zh-TW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時間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佔領整個新界、九龍及香港島。結果日軍用了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18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天佔領香港，雖然較原訂計劃慢了，但還是可以用勢如破竹來形容這次日軍的行動。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這一份材料，將指出兩個事實（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）日軍和駐港英軍的實力太過懸殊；（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2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）在勢單力弱的形勢下，英軍採取了放棄新界和九龍，撤退至香港島的戰略。只是，在日軍的密集進攻下，香港島也很快淪陷，香港也從此進入所謂三年零八個月的日治時期。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7" name="圖片 6" descr="http://www.fmtd.org.hk/uploads/1/0/5/0/10506358/336842063_orig.jpg?30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05" y="3225016"/>
            <a:ext cx="5274310" cy="3216910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10" name="TextBox 10"/>
          <p:cNvSpPr txBox="1"/>
          <p:nvPr/>
        </p:nvSpPr>
        <p:spPr>
          <a:xfrm>
            <a:off x="5969000" y="3226510"/>
            <a:ext cx="2741706" cy="1233432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1941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12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月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28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日，日軍司令官酒井隆（左二）帶領日軍，在灣仔軒尼詩道列隊前進，作為勝利的入城儀式。</a:t>
            </a:r>
            <a:endParaRPr kumimoji="0" lang="zh-HK" alt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570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6" name="TextBox 15"/>
          <p:cNvSpPr txBox="1"/>
          <p:nvPr/>
        </p:nvSpPr>
        <p:spPr>
          <a:xfrm>
            <a:off x="522941" y="1208241"/>
            <a:ext cx="3258895" cy="475615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八九式重擲彈筒軍的重型武器</a:t>
            </a:r>
            <a:endParaRPr kumimoji="0" lang="zh-HK" alt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7" name="圖片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836" y="1210781"/>
            <a:ext cx="685800" cy="47244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pic>
        <p:nvPicPr>
          <p:cNvPr id="8" name="Picture 2" descr="https://upload.wikimedia.org/wikipedia/commons/1/1a/Japanese50mmGrenadeMortar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6826" y="1845235"/>
            <a:ext cx="2504003" cy="4627156"/>
          </a:xfrm>
          <a:prstGeom prst="rect">
            <a:avLst/>
          </a:prstGeom>
          <a:noFill/>
          <a:ln w="38100" cmpd="sng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45091" y="1939872"/>
            <a:ext cx="2749438" cy="46865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89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式重擲彈筒，是日軍自行研製的榴彈炮，發射小型榴彈，在二次大戰中廣泛使用。口徑只得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50mm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，不足以摧毀坦克，但殺傷敵人，或產生震懾以掩護同袍攻入敵方陣地，是不錯的武器。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武器雖小，但總重量仍達約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5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公斤。使用時必須放在地下調較角度使用，而施炮者必須憑藉個人經驗進行操作。據說二戰時美軍一直以為這種武器是某種膝蓋迫擊炮，某次俘獲這種武器，更找來士兵置在膝蓋上試演，結果是發射時的後撞力將該士兵的腿骨震碎了。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10" name="Picture 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4409" y="2026965"/>
            <a:ext cx="2231205" cy="2330283"/>
          </a:xfrm>
          <a:prstGeom prst="rect">
            <a:avLst/>
          </a:prstGeom>
          <a:solidFill>
            <a:schemeClr val="accent2"/>
          </a:solidFill>
          <a:ln w="38100" cmpd="sng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073588" y="4477351"/>
            <a:ext cx="2162026" cy="567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本頁資料來源：</a:t>
            </a:r>
            <a:r>
              <a:rPr lang="zh-HK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《</a:t>
            </a: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維基百科</a:t>
            </a:r>
            <a:r>
              <a:rPr lang="zh-HK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》</a:t>
            </a:r>
            <a:endParaRPr lang="zh-HK" sz="1200" dirty="0">
              <a:effectLst/>
              <a:latin typeface="Times New Roman"/>
              <a:ea typeface="新細明體"/>
              <a:cs typeface="Times New Roman"/>
            </a:endParaRPr>
          </a:p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 sz="1200" kern="1200" dirty="0">
                <a:solidFill>
                  <a:srgbClr val="000000"/>
                </a:solidFill>
                <a:effectLst/>
                <a:latin typeface="新細明體"/>
                <a:ea typeface="新細明體"/>
                <a:cs typeface="Times New Roman"/>
              </a:rPr>
              <a:t>-</a:t>
            </a: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八九式擲彈筒</a:t>
            </a:r>
            <a:endParaRPr lang="zh-HK" sz="1200" dirty="0">
              <a:effectLst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3" name="TextBox 9"/>
          <p:cNvSpPr txBox="1"/>
          <p:nvPr/>
        </p:nvSpPr>
        <p:spPr>
          <a:xfrm>
            <a:off x="6992041" y="688235"/>
            <a:ext cx="1942782" cy="1585259"/>
          </a:xfrm>
          <a:prstGeom prst="rect">
            <a:avLst/>
          </a:prstGeom>
          <a:solidFill>
            <a:srgbClr val="EEECE1">
              <a:lumMod val="75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武器資料：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全長：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61cm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總重：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4.7kg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口徑：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50mm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最大射程：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700m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投產日期：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1929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6073588" y="5045041"/>
            <a:ext cx="2749177" cy="14273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TW" b="1" kern="1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想一想</a:t>
            </a:r>
            <a:r>
              <a:rPr lang="zh-TW" kern="1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：整體來說，你認為日軍的武器屬笨重還是輕巧？日軍的武器適合進攻醉酒灣防線嗎？</a:t>
            </a:r>
            <a:endParaRPr lang="zh-HK" kern="100" dirty="0">
              <a:effectLst/>
              <a:latin typeface="Calibri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7070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 animBg="1"/>
      <p:bldP spid="11" grpId="0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08001" y="1208241"/>
            <a:ext cx="2513330" cy="427990"/>
          </a:xfrm>
          <a:prstGeom prst="rect">
            <a:avLst/>
          </a:prstGeom>
          <a:solidFill>
            <a:srgbClr val="558ED5"/>
          </a:solidFill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n-US" kern="1200">
                <a:solidFill>
                  <a:srgbClr val="FFFFFF"/>
                </a:solidFill>
                <a:effectLst/>
                <a:latin typeface="Times New Roman"/>
                <a:ea typeface="新細明體"/>
                <a:cs typeface="Times New Roman"/>
              </a:rPr>
              <a:t>3. </a:t>
            </a:r>
            <a:r>
              <a:rPr lang="zh-CN" kern="1200">
                <a:solidFill>
                  <a:srgbClr val="FFFFFF"/>
                </a:solidFill>
                <a:effectLst/>
                <a:latin typeface="Times New Roman"/>
                <a:ea typeface="新細明體"/>
                <a:cs typeface="Times New Roman"/>
              </a:rPr>
              <a:t>日軍逼近醉酒灣防線</a:t>
            </a:r>
            <a:endParaRPr lang="zh-HK">
              <a:effectLst/>
              <a:latin typeface="Times New Roman"/>
              <a:ea typeface="新細明體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effectLst/>
                <a:latin typeface="Times New Roman"/>
                <a:ea typeface="新細明體"/>
                <a:cs typeface="Times New Roman"/>
              </a:rPr>
              <a:t> </a:t>
            </a:r>
            <a:endParaRPr lang="zh-HK">
              <a:effectLst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5" name="圖片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427" y="1208241"/>
            <a:ext cx="66294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7" name="TextBox 4"/>
          <p:cNvSpPr txBox="1"/>
          <p:nvPr/>
        </p:nvSpPr>
        <p:spPr>
          <a:xfrm>
            <a:off x="508002" y="1847102"/>
            <a:ext cx="3152366" cy="3105897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佐野師團長估計不到的是，英軍正在撤離新界，留守在醉酒灣防線的英兵，人數少得可憐。整個醉酒灣防線的部署，簡直就是虛張聲勢。這種部署，若不是日軍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228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聯隊第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3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大隊，違抗命令私下進攻的話，醉酒灣防線的確可以牽制日軍一個星期。事實上，負責攻打城門棱堡的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230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聯隊，已經嚴格遵從師團長的命令，按兵不動。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8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28416" y="603124"/>
            <a:ext cx="5069056" cy="3692642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8416" y="4502600"/>
            <a:ext cx="1908996" cy="22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14"/>
          <p:cNvSpPr txBox="1"/>
          <p:nvPr/>
        </p:nvSpPr>
        <p:spPr>
          <a:xfrm>
            <a:off x="5959998" y="4478392"/>
            <a:ext cx="2937474" cy="22750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12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月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9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日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3pm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，日軍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228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聯隊也已到達城門水塘水壩東北方的針山。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這支部隊偵察山下的城門棱堡，雖發現戰壕，但見不到英軍，只有一些掛衫繩子，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228</a:t>
            </a: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聯隊隊長土井定七明白這隊蘇格蘭士兵防守非常鬆懈。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</p:txBody>
      </p:sp>
      <p:cxnSp>
        <p:nvCxnSpPr>
          <p:cNvPr id="12" name="Straight Arrow Connector 13"/>
          <p:cNvCxnSpPr/>
          <p:nvPr/>
        </p:nvCxnSpPr>
        <p:spPr>
          <a:xfrm rot="5400000" flipH="1" flipV="1">
            <a:off x="3893119" y="2435722"/>
            <a:ext cx="3604323" cy="529436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8"/>
          <p:cNvSpPr/>
          <p:nvPr/>
        </p:nvSpPr>
        <p:spPr>
          <a:xfrm>
            <a:off x="4593896" y="603125"/>
            <a:ext cx="1171575" cy="12439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/>
          </a:p>
        </p:txBody>
      </p:sp>
      <p:sp>
        <p:nvSpPr>
          <p:cNvPr id="20" name="TextBox 11"/>
          <p:cNvSpPr txBox="1"/>
          <p:nvPr/>
        </p:nvSpPr>
        <p:spPr>
          <a:xfrm>
            <a:off x="4144245" y="1346915"/>
            <a:ext cx="1205865" cy="849980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攻打城門棱堡是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230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聯隊的責任。</a:t>
            </a:r>
            <a:endParaRPr kumimoji="0" lang="zh-HK" alt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092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5167" y="542876"/>
            <a:ext cx="5193665" cy="4042141"/>
          </a:xfrm>
          <a:prstGeom prst="rect">
            <a:avLst/>
          </a:prstGeom>
          <a:noFill/>
          <a:ln w="38100" cmpd="sng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4"/>
          <p:cNvSpPr txBox="1"/>
          <p:nvPr/>
        </p:nvSpPr>
        <p:spPr>
          <a:xfrm>
            <a:off x="4408342" y="3778351"/>
            <a:ext cx="3978372" cy="1470637"/>
          </a:xfrm>
          <a:prstGeom prst="rect">
            <a:avLst/>
          </a:prstGeom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just">
              <a:spcAft>
                <a:spcPts val="0"/>
              </a:spcAft>
            </a:pPr>
            <a:r>
              <a:rPr lang="zh-CN" kern="1200" dirty="0">
                <a:solidFill>
                  <a:srgbClr val="FFFFFF"/>
                </a:solidFill>
                <a:effectLst/>
                <a:latin typeface="Times New Roman"/>
                <a:ea typeface="新細明體"/>
                <a:cs typeface="Times New Roman"/>
              </a:rPr>
              <a:t>當時留守在城門棱堡的皇家蘇格蘭步兵團第</a:t>
            </a:r>
            <a:r>
              <a:rPr lang="en-US" kern="1200" dirty="0">
                <a:solidFill>
                  <a:srgbClr val="FFFFFF"/>
                </a:solidFill>
                <a:effectLst/>
                <a:latin typeface="Times New Roman"/>
                <a:ea typeface="新細明體"/>
                <a:cs typeface="Times New Roman"/>
              </a:rPr>
              <a:t>2</a:t>
            </a:r>
            <a:r>
              <a:rPr lang="zh-CN" kern="1200" dirty="0">
                <a:solidFill>
                  <a:srgbClr val="FFFFFF"/>
                </a:solidFill>
                <a:effectLst/>
                <a:latin typeface="Times New Roman"/>
                <a:ea typeface="新細明體"/>
                <a:cs typeface="Times New Roman"/>
              </a:rPr>
              <a:t>營（共</a:t>
            </a:r>
            <a:r>
              <a:rPr lang="en-US" kern="1200" dirty="0">
                <a:solidFill>
                  <a:srgbClr val="FFFFFF"/>
                </a:solidFill>
                <a:effectLst/>
                <a:latin typeface="Times New Roman"/>
                <a:ea typeface="新細明體"/>
                <a:cs typeface="Times New Roman"/>
              </a:rPr>
              <a:t>769</a:t>
            </a:r>
            <a:r>
              <a:rPr lang="zh-CN" kern="1200" dirty="0">
                <a:solidFill>
                  <a:srgbClr val="FFFFFF"/>
                </a:solidFill>
                <a:effectLst/>
                <a:latin typeface="Times New Roman"/>
                <a:ea typeface="新細明體"/>
                <a:cs typeface="Times New Roman"/>
              </a:rPr>
              <a:t>兵）中，只是其中的</a:t>
            </a:r>
            <a:r>
              <a:rPr lang="en-US" kern="1200" dirty="0">
                <a:solidFill>
                  <a:srgbClr val="FFFFFF"/>
                </a:solidFill>
                <a:effectLst/>
                <a:latin typeface="Times New Roman"/>
                <a:ea typeface="新細明體"/>
                <a:cs typeface="Times New Roman"/>
              </a:rPr>
              <a:t>A</a:t>
            </a:r>
            <a:r>
              <a:rPr lang="zh-CN" kern="1200" dirty="0">
                <a:solidFill>
                  <a:srgbClr val="FFFFFF"/>
                </a:solidFill>
                <a:effectLst/>
                <a:latin typeface="Times New Roman"/>
                <a:ea typeface="新細明體"/>
                <a:cs typeface="Times New Roman"/>
              </a:rPr>
              <a:t>連（連長鐘斯 </a:t>
            </a:r>
            <a:r>
              <a:rPr lang="en-US" kern="1200" dirty="0">
                <a:solidFill>
                  <a:srgbClr val="FFFFFF"/>
                </a:solidFill>
                <a:effectLst/>
                <a:latin typeface="Times New Roman"/>
                <a:ea typeface="新細明體"/>
                <a:cs typeface="Times New Roman"/>
              </a:rPr>
              <a:t>Cyril Jones</a:t>
            </a:r>
            <a:r>
              <a:rPr lang="zh-CN" kern="1200" dirty="0">
                <a:solidFill>
                  <a:srgbClr val="FFFFFF"/>
                </a:solidFill>
                <a:effectLst/>
                <a:latin typeface="Times New Roman"/>
                <a:ea typeface="新細明體"/>
                <a:cs typeface="Times New Roman"/>
              </a:rPr>
              <a:t>）第</a:t>
            </a:r>
            <a:r>
              <a:rPr lang="en-US" kern="1200" dirty="0">
                <a:solidFill>
                  <a:srgbClr val="FFFFFF"/>
                </a:solidFill>
                <a:effectLst/>
                <a:latin typeface="Times New Roman"/>
                <a:ea typeface="新細明體"/>
                <a:cs typeface="Times New Roman"/>
              </a:rPr>
              <a:t>8</a:t>
            </a:r>
            <a:r>
              <a:rPr lang="zh-CN" kern="1200" dirty="0">
                <a:solidFill>
                  <a:srgbClr val="FFFFFF"/>
                </a:solidFill>
                <a:effectLst/>
                <a:latin typeface="Times New Roman"/>
                <a:ea typeface="新細明體"/>
                <a:cs typeface="Times New Roman"/>
              </a:rPr>
              <a:t>排，不單人數少得可憐（只得</a:t>
            </a:r>
            <a:r>
              <a:rPr lang="en-US" kern="1200" dirty="0">
                <a:solidFill>
                  <a:srgbClr val="FFFFFF"/>
                </a:solidFill>
                <a:effectLst/>
                <a:latin typeface="Times New Roman"/>
                <a:ea typeface="新細明體"/>
                <a:cs typeface="Times New Roman"/>
              </a:rPr>
              <a:t>3</a:t>
            </a:r>
            <a:r>
              <a:rPr lang="zh-CN" kern="1200" dirty="0">
                <a:solidFill>
                  <a:srgbClr val="FFFFFF"/>
                </a:solidFill>
                <a:effectLst/>
                <a:latin typeface="Times New Roman"/>
                <a:ea typeface="新細明體"/>
                <a:cs typeface="Times New Roman"/>
              </a:rPr>
              <a:t>位軍官和</a:t>
            </a:r>
            <a:r>
              <a:rPr lang="en-US" kern="1200" dirty="0">
                <a:solidFill>
                  <a:srgbClr val="FFFFFF"/>
                </a:solidFill>
                <a:effectLst/>
                <a:latin typeface="Times New Roman"/>
                <a:ea typeface="新細明體"/>
                <a:cs typeface="Times New Roman"/>
              </a:rPr>
              <a:t>39</a:t>
            </a:r>
            <a:r>
              <a:rPr lang="zh-CN" kern="1200" dirty="0">
                <a:solidFill>
                  <a:srgbClr val="FFFFFF"/>
                </a:solidFill>
                <a:effectLst/>
                <a:latin typeface="Times New Roman"/>
                <a:ea typeface="新細明體"/>
                <a:cs typeface="Times New Roman"/>
              </a:rPr>
              <a:t>名士兵），而且紀律甚差，戰鬥力低。</a:t>
            </a: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459847" y="5383148"/>
            <a:ext cx="8204234" cy="13170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228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聯隊隊長土井定七考慮應否立即進行突擊，但被以下事情困擾：</a:t>
            </a: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（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）佐野師團長早已嚴令整體部署，不得私自行動。</a:t>
            </a: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（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2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）城門棱堡不是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228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聯隊的進擊範圍，那是屬於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230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聯隊的。</a:t>
            </a: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（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3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）由於大霧，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228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隊與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230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連隊失去了聯繫。</a:t>
            </a: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7391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7" name="Rectangle 3"/>
          <p:cNvSpPr/>
          <p:nvPr/>
        </p:nvSpPr>
        <p:spPr>
          <a:xfrm>
            <a:off x="1981200" y="1586431"/>
            <a:ext cx="5181600" cy="3500732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</p:spPr>
        <p:txBody>
          <a:bodyPr wrap="square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考考你</a:t>
            </a:r>
            <a:r>
              <a: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：若你是土井定七，看見機不可失，你會決定進攻？還是嚴格遵守軍紀，無論如何都不輕舉莽動？</a:t>
            </a:r>
            <a:endParaRPr kumimoji="0" lang="zh-HK" alt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 </a:t>
            </a:r>
            <a:endParaRPr kumimoji="0" lang="zh-HK" alt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8" name="文字方塊 7"/>
          <p:cNvSpPr txBox="1">
            <a:spLocks noChangeArrowheads="1"/>
          </p:cNvSpPr>
          <p:nvPr/>
        </p:nvSpPr>
        <p:spPr bwMode="auto">
          <a:xfrm>
            <a:off x="2057400" y="2786580"/>
            <a:ext cx="5029200" cy="2176505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1F497D">
                <a:lumMod val="75000"/>
              </a:srgbClr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結果是，土井隊長認為機不可失（冒著被懲罰的風險），約在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7pm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派出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228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連隊的第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3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大隊的第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9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和第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10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中隊進行晚間突擊。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9pm</a:t>
            </a:r>
            <a:r>
              <a:rPr kumimoji="0" lang="zh-TW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：</a:t>
            </a:r>
            <a:r>
              <a:rPr kumimoji="0" lang="zh-CN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第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9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和第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10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中隊約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150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名士兵穿越了城門水塘的主壩，往城門棱堡推進，蘇格蘭營士兵如夢初醒。</a:t>
            </a:r>
            <a:endParaRPr kumimoji="0" lang="zh-HK" altLang="en-US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515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880" y="1036408"/>
            <a:ext cx="4831802" cy="3044935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879" y="4341362"/>
            <a:ext cx="3286489" cy="2069161"/>
          </a:xfrm>
          <a:prstGeom prst="rect">
            <a:avLst/>
          </a:prstGeom>
          <a:noFill/>
          <a:ln w="38100" cmpd="sng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7519" y="4334131"/>
            <a:ext cx="1175163" cy="2089037"/>
          </a:xfrm>
          <a:prstGeom prst="rect">
            <a:avLst/>
          </a:prstGeom>
          <a:noFill/>
          <a:ln w="38100" cmpd="sng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4"/>
          <p:cNvSpPr/>
          <p:nvPr/>
        </p:nvSpPr>
        <p:spPr>
          <a:xfrm>
            <a:off x="5526503" y="463265"/>
            <a:ext cx="3185795" cy="1995043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</p:spPr>
        <p:txBody>
          <a:bodyPr wrap="square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12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月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9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日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7pm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日軍穿越水壩，到達城門棱堡，戰鬥正式開始。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12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月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日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3am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蘇格蘭步兵團第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2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營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A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連連長鐘斯投降，城門棱堡淪陷日軍手上。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不過，土井定七因違抗命令而遭受責備。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0" name="TextBox 7"/>
          <p:cNvSpPr txBox="1"/>
          <p:nvPr/>
        </p:nvSpPr>
        <p:spPr>
          <a:xfrm>
            <a:off x="5548401" y="2565758"/>
            <a:ext cx="3163897" cy="1775604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若林東一是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228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聯隊第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3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大隊第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中隊隊長，當日有份攻陷城門棱堡。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遊覽棱堡隧道，會發現「若林隊占領」五個大字。至於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什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麼人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什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麼年代刻上的，便無從稽考了。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2" name="TextBox 8"/>
          <p:cNvSpPr txBox="1"/>
          <p:nvPr/>
        </p:nvSpPr>
        <p:spPr>
          <a:xfrm>
            <a:off x="5548400" y="4662564"/>
            <a:ext cx="3163897" cy="1777155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考考你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：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試從互聯網查閱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什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麼是「馬奇諾防線」（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Maginot Line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）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。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以城門棱堡為例，你認為把醉酒灣防線看成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是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「東方馬奇諾防線」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，這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恰當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嗎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？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9634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30758" y="1233868"/>
            <a:ext cx="4349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b="1" dirty="0">
                <a:solidFill>
                  <a:srgbClr val="E36C0A"/>
                </a:solidFill>
                <a:latin typeface="BiauKai"/>
                <a:cs typeface="Times New Roman"/>
              </a:rPr>
              <a:t>IV. </a:t>
            </a:r>
            <a:r>
              <a:rPr lang="zh-TW" altLang="zh-TW" sz="2400" b="1" kern="100" dirty="0">
                <a:solidFill>
                  <a:srgbClr val="E36C0A"/>
                </a:solidFill>
                <a:ea typeface="BiauKai"/>
                <a:cs typeface="Times New Roman"/>
              </a:rPr>
              <a:t>附錄：香港英軍的空中實力</a:t>
            </a:r>
            <a:endParaRPr lang="zh-HK" altLang="zh-TW" sz="2400" kern="100" dirty="0">
              <a:cs typeface="Times New Roman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15234" y="1814148"/>
            <a:ext cx="8232064" cy="697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TW" altLang="zh-TW" kern="100" dirty="0">
                <a:solidFill>
                  <a:srgbClr val="000000"/>
                </a:solidFill>
                <a:cs typeface="Times New Roman"/>
              </a:rPr>
              <a:t>除了陸路上的攻防戰外，空戰的勝負也是決定雙方形勢的關鍵。你知道英、日兩方在香港攻防戰中唯一一次空軍交戰的情況嗎？</a:t>
            </a:r>
            <a:endParaRPr lang="zh-HK" altLang="zh-TW" sz="1600" kern="100" dirty="0">
              <a:cs typeface="Times New Roman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386873" y="2597090"/>
            <a:ext cx="4737128" cy="417255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資料一：香港保衛戰中攻守雙方的空軍配置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7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85163"/>
            <a:ext cx="763905" cy="562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10"/>
          <p:cNvSpPr txBox="1"/>
          <p:nvPr/>
        </p:nvSpPr>
        <p:spPr>
          <a:xfrm>
            <a:off x="1751490" y="4437261"/>
            <a:ext cx="2246768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sz="1400" u="sng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牛羚式魚雷轟炸機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（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Vickers </a:t>
            </a:r>
            <a:r>
              <a:rPr lang="en-US" sz="1400" kern="1200" dirty="0" err="1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Vildebeest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 </a:t>
            </a:r>
            <a:r>
              <a:rPr lang="en-US" sz="1400" kern="1200" dirty="0" err="1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Topedo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 Bomber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）。武裝是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7.7mm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機槍兩挺和魚雷一枚。戰機的設計原是攻擊海上的船艦，不能空中作戰，飛行緩慢（極速只達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230 km/</a:t>
            </a:r>
            <a:r>
              <a:rPr lang="en-US" sz="1400" kern="1200" dirty="0" err="1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hr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）更是它的致命弱點。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數量：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3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架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0" name="TextBox 11"/>
          <p:cNvSpPr txBox="1"/>
          <p:nvPr/>
        </p:nvSpPr>
        <p:spPr>
          <a:xfrm>
            <a:off x="6008115" y="4508978"/>
            <a:ext cx="1945646" cy="1514261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海象式海上偵察機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（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Supermarine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 Walrus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）</a:t>
            </a:r>
            <a:endParaRPr kumimoji="0" lang="zh-HK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武裝：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 7.7mm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機槍兩</a:t>
            </a:r>
            <a:r>
              <a:rPr kumimoji="0" lang="zh-CN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挺</a:t>
            </a:r>
            <a:r>
              <a:rPr kumimoji="0" lang="zh-TW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；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345kg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炮彈一枚</a:t>
            </a:r>
            <a:endParaRPr kumimoji="0" lang="zh-HK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極速：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215 km/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hr</a:t>
            </a:r>
            <a:endParaRPr kumimoji="0" lang="zh-HK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數量：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2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架</a:t>
            </a:r>
            <a:endParaRPr kumimoji="0" lang="zh-HK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11" name="Picture 2" descr="Vickers Vildebeest in flight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7299" y="3193863"/>
            <a:ext cx="1050670" cy="945210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5" descr="Supermarine Walrus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36840" y="3142575"/>
            <a:ext cx="1927274" cy="937782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2" name="Straight Connector 7"/>
          <p:cNvCxnSpPr/>
          <p:nvPr/>
        </p:nvCxnSpPr>
        <p:spPr>
          <a:xfrm flipH="1">
            <a:off x="315235" y="4274290"/>
            <a:ext cx="85217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61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2957" y="3733603"/>
            <a:ext cx="1923479" cy="1273682"/>
          </a:xfrm>
          <a:prstGeom prst="rect">
            <a:avLst/>
          </a:prstGeom>
          <a:solidFill>
            <a:srgbClr val="4F81BD">
              <a:lumMod val="40000"/>
              <a:lumOff val="6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九七式戰鬥機</a:t>
            </a:r>
            <a:endParaRPr kumimoji="0" lang="zh-HK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長：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7.53m</a:t>
            </a:r>
            <a:endParaRPr kumimoji="0" lang="zh-HK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極速：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460 km/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hr</a:t>
            </a:r>
            <a:endParaRPr kumimoji="0" lang="zh-HK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武裝：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7.7mm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機槍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2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挺</a:t>
            </a:r>
            <a:endParaRPr kumimoji="0" lang="zh-HK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      25kg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炸彈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4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枚</a:t>
            </a:r>
            <a:endParaRPr kumimoji="0" lang="zh-HK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78424" y="3719738"/>
            <a:ext cx="2008093" cy="2126932"/>
          </a:xfrm>
          <a:prstGeom prst="rect">
            <a:avLst/>
          </a:prstGeom>
          <a:solidFill>
            <a:srgbClr val="4F81BD">
              <a:lumMod val="40000"/>
              <a:lumOff val="6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九八式直接協同偵察機</a:t>
            </a:r>
            <a:endParaRPr kumimoji="0" lang="zh-HK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長：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8m</a:t>
            </a:r>
            <a:endParaRPr kumimoji="0" lang="zh-HK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極速：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349km/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hr</a:t>
            </a:r>
            <a:endParaRPr kumimoji="0" lang="zh-HK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武裝：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7.7mm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機槍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2</a:t>
            </a:r>
            <a:r>
              <a:rPr kumimoji="0" lang="zh-CN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挺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12.5kg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炸彈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10</a:t>
            </a:r>
            <a:r>
              <a:rPr kumimoji="0" lang="zh-CN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枚或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500kg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炸彈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枚</a:t>
            </a:r>
            <a:endParaRPr kumimoji="0" lang="zh-HK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17" name="Picture 6" descr="https://upload.wikimedia.org/wikipedia/commons/thumb/9/93/Nakajima_Ki-27_at_Kwangtung.jpg/1280px-Nakajima_Ki-27_at_Kwangtung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1641" y="2265854"/>
            <a:ext cx="1104242" cy="877852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圖片 1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439" y="1208241"/>
            <a:ext cx="828675" cy="5715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pic>
        <p:nvPicPr>
          <p:cNvPr id="21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7493" y="2265854"/>
            <a:ext cx="1538158" cy="945515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2" name="Straight Connector 7"/>
          <p:cNvCxnSpPr/>
          <p:nvPr/>
        </p:nvCxnSpPr>
        <p:spPr>
          <a:xfrm flipH="1">
            <a:off x="409604" y="3419737"/>
            <a:ext cx="85217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圖片 17" descr="Mitsubishi Ki 21-2s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408" y="2078446"/>
            <a:ext cx="1757045" cy="1207770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20" name="TextBox 18"/>
          <p:cNvSpPr txBox="1"/>
          <p:nvPr/>
        </p:nvSpPr>
        <p:spPr>
          <a:xfrm>
            <a:off x="4256154" y="3732988"/>
            <a:ext cx="1999966" cy="15106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400" u="sng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九七式重爆擊機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長：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16m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極速：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478km/</a:t>
            </a:r>
            <a:r>
              <a:rPr lang="en-US" sz="1400" kern="1200" dirty="0" err="1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hr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武裝：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7.7mm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機槍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5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挺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  <a:p>
            <a:pPr marL="631190" indent="-631190">
              <a:lnSpc>
                <a:spcPct val="110000"/>
              </a:lnSpc>
              <a:spcAft>
                <a:spcPts val="0"/>
              </a:spcAf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      12.7mm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機關炮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  <a:p>
            <a:pPr marL="631190" indent="-631190">
              <a:lnSpc>
                <a:spcPct val="110000"/>
              </a:lnSpc>
              <a:spcAft>
                <a:spcPts val="0"/>
              </a:spcAf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      750-1000kg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炸彈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枚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23" name="圖片 22" descr="Ki-32 Mary in flight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098" y="2065849"/>
            <a:ext cx="2081941" cy="1232963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24" name="TextBox 20"/>
          <p:cNvSpPr txBox="1"/>
          <p:nvPr/>
        </p:nvSpPr>
        <p:spPr>
          <a:xfrm>
            <a:off x="6429714" y="3733603"/>
            <a:ext cx="2540708" cy="15106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400" u="sng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九八式輕爆擊機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長：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11.5m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極速：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423/</a:t>
            </a:r>
            <a:r>
              <a:rPr lang="en-US" sz="1400" kern="1200" dirty="0" err="1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hr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  <a:p>
            <a:pPr marL="631190" indent="-631190">
              <a:lnSpc>
                <a:spcPct val="110000"/>
              </a:lnSpc>
              <a:spcAft>
                <a:spcPts val="0"/>
              </a:spcAft>
            </a:pP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武裝：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7.7mm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機槍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3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挺</a:t>
            </a:r>
            <a:r>
              <a:rPr lang="zh-HK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（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機頭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2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、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  <a:p>
            <a:pPr marL="631190" indent="-631190">
              <a:lnSpc>
                <a:spcPct val="110000"/>
              </a:lnSpc>
              <a:spcAft>
                <a:spcPts val="0"/>
              </a:spcAf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      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機後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）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  <a:p>
            <a:pPr marL="631190" indent="-631190">
              <a:lnSpc>
                <a:spcPct val="110000"/>
              </a:lnSpc>
              <a:spcAft>
                <a:spcPts val="0"/>
              </a:spcAf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      450kg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炸彈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枚</a:t>
            </a:r>
            <a:endParaRPr lang="zh-HK" sz="1400" dirty="0">
              <a:effectLst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25" name="TextBox 21"/>
          <p:cNvSpPr txBox="1"/>
          <p:nvPr/>
        </p:nvSpPr>
        <p:spPr>
          <a:xfrm>
            <a:off x="2406915" y="6202753"/>
            <a:ext cx="452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資料來源：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Wikipedia: “Vickers </a:t>
            </a:r>
            <a:r>
              <a:rPr lang="en-US" sz="1200" kern="1200" dirty="0" err="1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Vildebeest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”, “</a:t>
            </a:r>
            <a:r>
              <a:rPr lang="en-US" sz="1200" kern="1200" dirty="0" err="1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Supermarine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 Walrus”</a:t>
            </a: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；</a:t>
            </a:r>
            <a:r>
              <a:rPr lang="en-US" sz="1200" kern="1200" dirty="0" err="1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Wikiwand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: “</a:t>
            </a: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香港保衛戰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”</a:t>
            </a: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；</a:t>
            </a:r>
            <a:r>
              <a:rPr lang="zh-HK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《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30</a:t>
            </a: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分鐘圖解</a:t>
            </a:r>
            <a:r>
              <a:rPr lang="zh-HK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》</a:t>
            </a: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，頁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16</a:t>
            </a:r>
            <a:endParaRPr lang="zh-HK" sz="1200" dirty="0">
              <a:effectLst/>
              <a:latin typeface="Times New Roman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0189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0" grpId="0" animBg="1"/>
      <p:bldP spid="24" grpId="0" animBg="1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12" name="TextBox 1"/>
          <p:cNvSpPr txBox="1"/>
          <p:nvPr/>
        </p:nvSpPr>
        <p:spPr>
          <a:xfrm>
            <a:off x="748486" y="1296521"/>
            <a:ext cx="1691639" cy="352425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資料二：史實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5" name="TextBox 2"/>
          <p:cNvSpPr txBox="1"/>
          <p:nvPr/>
        </p:nvSpPr>
        <p:spPr>
          <a:xfrm>
            <a:off x="422955" y="2056220"/>
            <a:ext cx="2881564" cy="2621110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1941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12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月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8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日清晨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8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時，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23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軍飛行服務隊派出的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97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式戰鬥機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13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架、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98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式直接協同偵察機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6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架、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98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式輕爆擊機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34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架，飛達啟德機場上空，進行密集式的空襲。空襲成功，香港空中作戰能力完全癱瘓。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7" name="TextBox 3"/>
          <p:cNvSpPr txBox="1"/>
          <p:nvPr/>
        </p:nvSpPr>
        <p:spPr>
          <a:xfrm>
            <a:off x="3488886" y="2638145"/>
            <a:ext cx="4928973" cy="1311128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問題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：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有說在日軍侵略下，香港的軍力是無法抵抗的。你同意此說嗎？試利用資料一和二，支持你的論點。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7723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05574" y="1208241"/>
            <a:ext cx="36212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b="1" dirty="0">
                <a:solidFill>
                  <a:srgbClr val="E36C0A"/>
                </a:solidFill>
                <a:latin typeface="BiauKai"/>
                <a:cs typeface="Times New Roman"/>
              </a:rPr>
              <a:t>II. </a:t>
            </a:r>
            <a:r>
              <a:rPr lang="zh-TW" altLang="zh-TW" sz="2400" b="1" kern="100" dirty="0">
                <a:solidFill>
                  <a:srgbClr val="E36C0A"/>
                </a:solidFill>
                <a:ea typeface="BiauKai"/>
                <a:cs typeface="Times New Roman"/>
              </a:rPr>
              <a:t>戰前兩軍的組織與實力</a:t>
            </a:r>
            <a:endParaRPr lang="zh-HK" altLang="zh-TW" sz="2400" kern="100" dirty="0">
              <a:cs typeface="Times New Roman"/>
            </a:endParaRPr>
          </a:p>
        </p:txBody>
      </p:sp>
      <p:pic>
        <p:nvPicPr>
          <p:cNvPr id="6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2456" y="1749592"/>
            <a:ext cx="3486785" cy="4648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Sakai Takashi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247" y="1749593"/>
            <a:ext cx="1986915" cy="2357755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3"/>
          <p:cNvSpPr txBox="1"/>
          <p:nvPr/>
        </p:nvSpPr>
        <p:spPr>
          <a:xfrm>
            <a:off x="435677" y="4283486"/>
            <a:ext cx="2283617" cy="14424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600" kern="120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酒井隆（</a:t>
            </a:r>
            <a:r>
              <a:rPr lang="en-US" sz="1600" kern="120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1887-1946</a:t>
            </a:r>
            <a:r>
              <a:rPr lang="zh-CN" sz="1600" kern="120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）</a:t>
            </a:r>
            <a:endParaRPr lang="zh-HK" sz="1600">
              <a:effectLst/>
              <a:latin typeface="Times New Roman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600" kern="120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出生：日本廣島縣</a:t>
            </a:r>
            <a:endParaRPr lang="zh-HK" sz="1600">
              <a:effectLst/>
              <a:latin typeface="Times New Roman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600" kern="120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學歷：陸軍大學校畢業</a:t>
            </a:r>
            <a:endParaRPr lang="zh-HK" sz="1600">
              <a:effectLst/>
              <a:latin typeface="Times New Roman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600" kern="120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軍階：陸軍中將</a:t>
            </a:r>
            <a:endParaRPr lang="zh-HK" sz="1600">
              <a:effectLst/>
              <a:latin typeface="Times New Roman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sz="1600" kern="120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職務：廣州</a:t>
            </a:r>
            <a:r>
              <a:rPr lang="en-US" sz="1600" kern="120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23</a:t>
            </a:r>
            <a:r>
              <a:rPr lang="zh-CN" sz="1600" kern="120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軍司令官</a:t>
            </a:r>
            <a:endParaRPr lang="zh-HK" sz="1600">
              <a:effectLst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6869188" y="1749593"/>
            <a:ext cx="1781753" cy="1515053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佔領香港的行動由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23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軍轄下的第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38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師團負責。師團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長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是出身靜岡縣的佐野忠義。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22" name="TextBox 10"/>
          <p:cNvSpPr txBox="1"/>
          <p:nvPr/>
        </p:nvSpPr>
        <p:spPr>
          <a:xfrm>
            <a:off x="6869188" y="3428999"/>
            <a:ext cx="1024663" cy="327995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日軍編制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23" name="TextBox 12"/>
          <p:cNvSpPr txBox="1"/>
          <p:nvPr/>
        </p:nvSpPr>
        <p:spPr>
          <a:xfrm>
            <a:off x="7527726" y="3975828"/>
            <a:ext cx="605747" cy="303878"/>
          </a:xfrm>
          <a:prstGeom prst="rect">
            <a:avLst/>
          </a:prstGeom>
          <a:solidFill>
            <a:srgbClr val="C0504D">
              <a:lumMod val="60000"/>
              <a:lumOff val="4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師團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7527700" y="4659363"/>
            <a:ext cx="605722" cy="303878"/>
          </a:xfrm>
          <a:prstGeom prst="rect">
            <a:avLst/>
          </a:prstGeom>
          <a:solidFill>
            <a:srgbClr val="C0504D">
              <a:lumMod val="60000"/>
              <a:lumOff val="4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聯隊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25" name="TextBox 14"/>
          <p:cNvSpPr txBox="1"/>
          <p:nvPr/>
        </p:nvSpPr>
        <p:spPr>
          <a:xfrm>
            <a:off x="7527700" y="5342898"/>
            <a:ext cx="605722" cy="303878"/>
          </a:xfrm>
          <a:prstGeom prst="rect">
            <a:avLst/>
          </a:prstGeom>
          <a:solidFill>
            <a:srgbClr val="C0504D">
              <a:lumMod val="60000"/>
              <a:lumOff val="4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中隊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7527700" y="6026434"/>
            <a:ext cx="605722" cy="303878"/>
          </a:xfrm>
          <a:prstGeom prst="rect">
            <a:avLst/>
          </a:prstGeom>
          <a:solidFill>
            <a:srgbClr val="C0504D">
              <a:lumMod val="60000"/>
              <a:lumOff val="4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大隊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cxnSp>
        <p:nvCxnSpPr>
          <p:cNvPr id="27" name="Straight Arrow Connector 17"/>
          <p:cNvCxnSpPr>
            <a:stCxn id="23" idx="2"/>
            <a:endCxn id="24" idx="0"/>
          </p:cNvCxnSpPr>
          <p:nvPr/>
        </p:nvCxnSpPr>
        <p:spPr>
          <a:xfrm flipH="1">
            <a:off x="7830561" y="4279706"/>
            <a:ext cx="39" cy="379657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28" name="Straight Arrow Connector 19"/>
          <p:cNvCxnSpPr>
            <a:stCxn id="24" idx="2"/>
            <a:endCxn id="25" idx="0"/>
          </p:cNvCxnSpPr>
          <p:nvPr/>
        </p:nvCxnSpPr>
        <p:spPr>
          <a:xfrm>
            <a:off x="7830561" y="4963240"/>
            <a:ext cx="0" cy="37965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29" name="Straight Arrow Connector 21"/>
          <p:cNvCxnSpPr>
            <a:stCxn id="25" idx="2"/>
            <a:endCxn id="26" idx="0"/>
          </p:cNvCxnSpPr>
          <p:nvPr/>
        </p:nvCxnSpPr>
        <p:spPr>
          <a:xfrm>
            <a:off x="7830561" y="5646776"/>
            <a:ext cx="0" cy="37965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56490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6377790"/>
              </p:ext>
            </p:extLst>
          </p:nvPr>
        </p:nvGraphicFramePr>
        <p:xfrm>
          <a:off x="1476561" y="1614393"/>
          <a:ext cx="7854927" cy="2442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" name="文件" r:id="rId5" imgW="5473700" imgH="1701800" progId="Word.Document.12">
                  <p:embed/>
                </p:oleObj>
              </mc:Choice>
              <mc:Fallback>
                <p:oleObj name="文件" r:id="rId5" imgW="5473700" imgH="1701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76561" y="1614393"/>
                        <a:ext cx="7854927" cy="24421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24"/>
          <p:cNvSpPr txBox="1"/>
          <p:nvPr/>
        </p:nvSpPr>
        <p:spPr>
          <a:xfrm>
            <a:off x="6178176" y="3755329"/>
            <a:ext cx="1606176" cy="338554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步兵總數：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8829</a:t>
            </a:r>
            <a:endParaRPr kumimoji="0" lang="zh-HK" alt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678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5" name="TextBox 1"/>
          <p:cNvSpPr txBox="1"/>
          <p:nvPr/>
        </p:nvSpPr>
        <p:spPr>
          <a:xfrm>
            <a:off x="434134" y="1326627"/>
            <a:ext cx="2068513" cy="369332"/>
          </a:xfrm>
          <a:prstGeom prst="rect">
            <a:avLst/>
          </a:prstGeom>
          <a:solidFill>
            <a:srgbClr val="EEECE1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英日整體兵力比較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3700872"/>
              </p:ext>
            </p:extLst>
          </p:nvPr>
        </p:nvGraphicFramePr>
        <p:xfrm>
          <a:off x="1753720" y="1964899"/>
          <a:ext cx="6079955" cy="3032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1" name="文件" r:id="rId5" imgW="5456481" imgH="2725892" progId="Word.Document.12">
                  <p:embed/>
                </p:oleObj>
              </mc:Choice>
              <mc:Fallback>
                <p:oleObj name="文件" r:id="rId5" imgW="5456481" imgH="272589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53720" y="1964899"/>
                        <a:ext cx="6079955" cy="30329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98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0161739"/>
              </p:ext>
            </p:extLst>
          </p:nvPr>
        </p:nvGraphicFramePr>
        <p:xfrm>
          <a:off x="439738" y="1209675"/>
          <a:ext cx="6015037" cy="534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5" name="文件" r:id="rId5" imgW="5456481" imgH="4847307" progId="Word.Document.12">
                  <p:embed/>
                </p:oleObj>
              </mc:Choice>
              <mc:Fallback>
                <p:oleObj name="文件" r:id="rId5" imgW="5456481" imgH="484730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9738" y="1209675"/>
                        <a:ext cx="6015037" cy="5343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字方塊 5"/>
          <p:cNvSpPr txBox="1">
            <a:spLocks noChangeArrowheads="1"/>
          </p:cNvSpPr>
          <p:nvPr/>
        </p:nvSpPr>
        <p:spPr bwMode="auto">
          <a:xfrm>
            <a:off x="6633882" y="2223153"/>
            <a:ext cx="2345765" cy="3999847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b="1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考考你</a:t>
            </a:r>
            <a:r>
              <a:rPr kumimoji="0" lang="zh-TW" altLang="en-US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：</a:t>
            </a:r>
            <a:endParaRPr kumimoji="0" lang="zh-HK" altLang="en-US" b="0" i="0" u="none" strike="noStrike" kern="1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試大概估算雙方兵力的差距。你猜英軍在這種差距下會採取什麼戰略？</a:t>
            </a:r>
            <a:endParaRPr kumimoji="0" lang="zh-HK" altLang="en-US" b="0" i="0" u="none" strike="noStrike" kern="1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731000" y="3860426"/>
            <a:ext cx="2096994" cy="2243043"/>
          </a:xfrm>
          <a:prstGeom prst="rect">
            <a:avLst/>
          </a:prstGeom>
          <a:solidFill>
            <a:sysClr val="window" lastClr="FFFFFF"/>
          </a:solidFill>
          <a:ln w="6350">
            <a:solidFill>
              <a:srgbClr val="4F81BD">
                <a:lumMod val="75000"/>
              </a:srgbClr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鑒於兵力懸殊，英軍決定利用新界的醉酒灣防線，拖延日軍推進的時間，從而將軍事設施撤退到香港島，進行死守。</a:t>
            </a:r>
            <a:endParaRPr kumimoji="0" lang="zh-HK" alt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 </a:t>
            </a:r>
            <a:endParaRPr kumimoji="0" lang="zh-HK" altLang="en-US" b="0" i="0" u="none" strike="noStrike" kern="1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4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46727" y="1208241"/>
            <a:ext cx="40446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b="1" dirty="0">
                <a:solidFill>
                  <a:srgbClr val="E36C0A"/>
                </a:solidFill>
                <a:latin typeface="BiauKai"/>
                <a:cs typeface="Times New Roman"/>
              </a:rPr>
              <a:t>III.	</a:t>
            </a:r>
            <a:r>
              <a:rPr lang="zh-TW" altLang="zh-TW" sz="2400" b="1" kern="100" dirty="0">
                <a:solidFill>
                  <a:srgbClr val="E36C0A"/>
                </a:solidFill>
                <a:ea typeface="BiauKai"/>
                <a:cs typeface="Times New Roman"/>
              </a:rPr>
              <a:t>英軍的部署與日軍的進攻</a:t>
            </a:r>
            <a:endParaRPr lang="zh-HK" altLang="zh-TW" sz="2400" kern="100" dirty="0">
              <a:cs typeface="Times New Roman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519953" y="1941362"/>
            <a:ext cx="4124609" cy="704215"/>
            <a:chOff x="1" y="0"/>
            <a:chExt cx="4008220" cy="733805"/>
          </a:xfrm>
          <a:effectLst/>
        </p:grpSpPr>
        <p:sp>
          <p:nvSpPr>
            <p:cNvPr id="9" name="TextBox 2"/>
            <p:cNvSpPr txBox="1"/>
            <p:nvPr/>
          </p:nvSpPr>
          <p:spPr>
            <a:xfrm>
              <a:off x="1" y="0"/>
              <a:ext cx="3502119" cy="733805"/>
            </a:xfrm>
            <a:prstGeom prst="rect">
              <a:avLst/>
            </a:prstGeom>
            <a:gradFill flip="none" rotWithShape="1">
              <a:gsLst>
                <a:gs pos="47000">
                  <a:srgbClr val="F79646">
                    <a:lumMod val="40000"/>
                    <a:lumOff val="60000"/>
                  </a:srgbClr>
                </a:gs>
                <a:gs pos="100000">
                  <a:srgbClr val="FFFFFF"/>
                </a:gs>
              </a:gsLst>
              <a:lin ang="0" scaled="1"/>
              <a:tileRect/>
            </a:gradFill>
            <a:ln w="38100" cap="flat" cmpd="sng" algn="ctr">
              <a:noFill/>
              <a:prstDash val="solid"/>
            </a:ln>
            <a:effectLst/>
          </p:spPr>
          <p:txBody>
            <a:bodyPr wrap="square" rtlCol="0">
              <a:noAutofit/>
            </a:bodyPr>
            <a:lstStyle/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84806"/>
                </a:buClr>
                <a:buSzTx/>
                <a:buFont typeface="Times New Roman"/>
                <a:buAutoNum type="alphaUcPeriod"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984806"/>
                  </a:solidFill>
                  <a:effectLst/>
                  <a:uLnTx/>
                  <a:uFillTx/>
                  <a:latin typeface="Times New Roman"/>
                  <a:ea typeface="BiauKai"/>
                  <a:cs typeface="Times New Roman"/>
                </a:rPr>
                <a:t>英軍的部署</a:t>
              </a:r>
              <a:r>
                <a:rPr kumimoji="0" lang="zh-CN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84806"/>
                  </a:solidFill>
                  <a:effectLst/>
                  <a:uLnTx/>
                  <a:uFillTx/>
                  <a:latin typeface="Times New Roman"/>
                  <a:ea typeface="BiauKai"/>
                  <a:cs typeface="Times New Roman"/>
                </a:rPr>
                <a:t>：醉酒灣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984806"/>
                  </a:solidFill>
                  <a:effectLst/>
                  <a:uLnTx/>
                  <a:uFillTx/>
                  <a:latin typeface="Times New Roman"/>
                  <a:ea typeface="BiauKai"/>
                  <a:cs typeface="Times New Roman"/>
                </a:rPr>
                <a:t>防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984806"/>
                  </a:solidFill>
                  <a:effectLst/>
                  <a:uLnTx/>
                  <a:uFillTx/>
                  <a:latin typeface="Times New Roman"/>
                  <a:ea typeface="Kaiti TC Regular"/>
                  <a:cs typeface="Times New Roman"/>
                </a:rPr>
                <a:t>線</a:t>
              </a:r>
              <a:endParaRPr kumimoji="0" lang="zh-HK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endParaRPr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77252" y="97842"/>
              <a:ext cx="730969" cy="538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1" name="TextBox 3"/>
          <p:cNvSpPr txBox="1"/>
          <p:nvPr/>
        </p:nvSpPr>
        <p:spPr>
          <a:xfrm>
            <a:off x="519952" y="2910073"/>
            <a:ext cx="8041342" cy="1187265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zh-CN" kern="120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接近深圳的新界地區，東西範圍過於遼闊，不利防守，於是英軍便縮窄防守線，由新界西的醉酒灣，沿著山脈，至東面的白沙灣，稱為醉酒灣防線，號稱「東方馬奇諾防線」。</a:t>
            </a:r>
            <a:endParaRPr lang="zh-HK">
              <a:effectLst/>
              <a:latin typeface="Times New Roman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55688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5139" y="2008597"/>
            <a:ext cx="5229860" cy="3989579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字方塊 5"/>
          <p:cNvSpPr txBox="1">
            <a:spLocks noChangeArrowheads="1"/>
          </p:cNvSpPr>
          <p:nvPr/>
        </p:nvSpPr>
        <p:spPr bwMode="auto">
          <a:xfrm>
            <a:off x="601102" y="1330286"/>
            <a:ext cx="7489545" cy="369332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考考你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：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據以上的資料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你能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在下圖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粗略畫出醉酒灣防線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大概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的位置嗎？</a:t>
            </a:r>
            <a:endParaRPr kumimoji="0" lang="zh-HK" altLang="en-US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601102" y="2008597"/>
            <a:ext cx="1946369" cy="3989579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城門水塘，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1936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年建成。此年剛巧是英皇佐治五世（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King George V)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登基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25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年，故又名銀禧水塘。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1965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年，香港政府在針山以南擴充水塘範圍，擴充的部份被稱為「下城門水塘」，因而原先的銀禧水塘被稱為「上城門水塘」。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cxnSp>
        <p:nvCxnSpPr>
          <p:cNvPr id="10" name="Straight Arrow Connector 6"/>
          <p:cNvCxnSpPr/>
          <p:nvPr/>
        </p:nvCxnSpPr>
        <p:spPr>
          <a:xfrm>
            <a:off x="2547471" y="2648918"/>
            <a:ext cx="2330823" cy="0"/>
          </a:xfrm>
          <a:prstGeom prst="straightConnector1">
            <a:avLst/>
          </a:prstGeom>
          <a:ln w="25400">
            <a:solidFill>
              <a:srgbClr val="FF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469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526582" y="1208241"/>
            <a:ext cx="5057775" cy="369332"/>
          </a:xfrm>
          <a:prstGeom prst="rect">
            <a:avLst/>
          </a:prstGeom>
          <a:gradFill>
            <a:gsLst>
              <a:gs pos="0">
                <a:srgbClr val="4F81BD">
                  <a:tint val="66000"/>
                  <a:satMod val="160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英軍是如何在醉酒灣防線佈防的？</a:t>
            </a:r>
            <a:endParaRPr kumimoji="0" lang="zh-HK" altLang="en-US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0469" y="5518421"/>
            <a:ext cx="1006933" cy="92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5216" y="5518421"/>
            <a:ext cx="942137" cy="84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16407" y="5457839"/>
            <a:ext cx="1011242" cy="908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91038" y="1762322"/>
            <a:ext cx="6393315" cy="3606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Straight Arrow Connector 14"/>
          <p:cNvCxnSpPr/>
          <p:nvPr/>
        </p:nvCxnSpPr>
        <p:spPr>
          <a:xfrm flipV="1">
            <a:off x="4319180" y="2384612"/>
            <a:ext cx="0" cy="3073229"/>
          </a:xfrm>
          <a:prstGeom prst="straightConnector1">
            <a:avLst/>
          </a:prstGeom>
          <a:ln w="12700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7"/>
          <p:cNvCxnSpPr/>
          <p:nvPr/>
        </p:nvCxnSpPr>
        <p:spPr>
          <a:xfrm flipV="1">
            <a:off x="3446505" y="2549620"/>
            <a:ext cx="67129" cy="2968802"/>
          </a:xfrm>
          <a:prstGeom prst="straightConnector1">
            <a:avLst/>
          </a:prstGeom>
          <a:ln w="12700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2540" y="5639586"/>
            <a:ext cx="939804" cy="85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4" name="Elbow Connector 31"/>
          <p:cNvCxnSpPr/>
          <p:nvPr/>
        </p:nvCxnSpPr>
        <p:spPr>
          <a:xfrm rot="5400000" flipH="1" flipV="1">
            <a:off x="4433023" y="3617981"/>
            <a:ext cx="3061640" cy="73833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99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1788</TotalTime>
  <Words>2775</Words>
  <Application>Microsoft Office PowerPoint</Application>
  <PresentationFormat>如螢幕大小 (4:3)</PresentationFormat>
  <Paragraphs>194</Paragraphs>
  <Slides>27</Slides>
  <Notes>0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29" baseType="lpstr">
      <vt:lpstr>Office 佈景主題</vt:lpstr>
      <vt:lpstr>文件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trilink design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albert lau</dc:creator>
  <cp:lastModifiedBy>CHU, Chi-fu</cp:lastModifiedBy>
  <cp:revision>339</cp:revision>
  <dcterms:created xsi:type="dcterms:W3CDTF">2017-02-07T17:12:51Z</dcterms:created>
  <dcterms:modified xsi:type="dcterms:W3CDTF">2017-07-03T08:09:44Z</dcterms:modified>
</cp:coreProperties>
</file>