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342" r:id="rId3"/>
    <p:sldId id="338" r:id="rId4"/>
    <p:sldId id="362" r:id="rId5"/>
    <p:sldId id="363" r:id="rId6"/>
    <p:sldId id="364" r:id="rId7"/>
    <p:sldId id="330" r:id="rId8"/>
    <p:sldId id="331" r:id="rId9"/>
    <p:sldId id="332" r:id="rId10"/>
    <p:sldId id="333" r:id="rId11"/>
    <p:sldId id="334" r:id="rId12"/>
    <p:sldId id="335" r:id="rId13"/>
    <p:sldId id="336" r:id="rId14"/>
    <p:sldId id="337" r:id="rId15"/>
    <p:sldId id="339" r:id="rId16"/>
    <p:sldId id="341" r:id="rId17"/>
    <p:sldId id="340" r:id="rId18"/>
    <p:sldId id="343" r:id="rId19"/>
    <p:sldId id="359" r:id="rId20"/>
    <p:sldId id="360" r:id="rId21"/>
    <p:sldId id="361" r:id="rId22"/>
    <p:sldId id="351" r:id="rId23"/>
    <p:sldId id="350" r:id="rId24"/>
    <p:sldId id="345" r:id="rId25"/>
    <p:sldId id="346" r:id="rId26"/>
    <p:sldId id="347" r:id="rId27"/>
    <p:sldId id="348" r:id="rId28"/>
    <p:sldId id="349" r:id="rId29"/>
    <p:sldId id="344" r:id="rId30"/>
    <p:sldId id="353" r:id="rId31"/>
    <p:sldId id="352" r:id="rId32"/>
    <p:sldId id="354" r:id="rId33"/>
    <p:sldId id="355" r:id="rId34"/>
    <p:sldId id="356" r:id="rId35"/>
    <p:sldId id="357" r:id="rId36"/>
    <p:sldId id="358" r:id="rId37"/>
    <p:sldId id="27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2AA2"/>
    <a:srgbClr val="2B16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4660"/>
  </p:normalViewPr>
  <p:slideViewPr>
    <p:cSldViewPr>
      <p:cViewPr varScale="1">
        <p:scale>
          <a:sx n="98" d="100"/>
          <a:sy n="98" d="100"/>
        </p:scale>
        <p:origin x="-972" y="-10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1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3D6AD-1A22-4AA2-9CE3-5A7213D85E56}" type="datetimeFigureOut">
              <a:rPr lang="zh-HK" altLang="en-US" smtClean="0"/>
              <a:pPr/>
              <a:t>1/11/2012</a:t>
            </a:fld>
            <a:endParaRPr lang="zh-HK"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B5532C-E4AB-4645-AC2F-BD469DF3F796}" type="slidenum">
              <a:rPr lang="zh-HK" altLang="en-US" smtClean="0"/>
              <a:pPr/>
              <a:t>‹#›</a:t>
            </a:fld>
            <a:endParaRPr lang="zh-HK" altLang="en-US"/>
          </a:p>
        </p:txBody>
      </p:sp>
    </p:spTree>
    <p:extLst>
      <p:ext uri="{BB962C8B-B14F-4D97-AF65-F5344CB8AC3E}">
        <p14:creationId xmlns:p14="http://schemas.microsoft.com/office/powerpoint/2010/main" xmlns="" val="29405940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533400" y="990600"/>
            <a:ext cx="6096000" cy="1828800"/>
          </a:xfrm>
          <a:effectLst>
            <a:outerShdw dist="53882" dir="2700000" algn="ctr" rotWithShape="0">
              <a:schemeClr val="tx2">
                <a:alpha val="50000"/>
              </a:schemeClr>
            </a:outerShdw>
          </a:effectLst>
          <a:extLst>
            <a:ext uri="{909E8E84-426E-40DD-AFC4-6F175D3DCCD1}">
              <a14:hiddenFill xmlns:a14="http://schemas.microsoft.com/office/drawing/2010/main" xmlns="">
                <a:solidFill>
                  <a:schemeClr val="accent1"/>
                </a:solidFill>
              </a14:hiddenFill>
            </a:ext>
          </a:extLst>
        </p:spPr>
        <p:txBody>
          <a:bodyPr/>
          <a:lstStyle>
            <a:lvl1pPr algn="l">
              <a:defRPr sz="4800">
                <a:solidFill>
                  <a:schemeClr val="accent2"/>
                </a:solidFill>
              </a:defRPr>
            </a:lvl1pPr>
          </a:lstStyle>
          <a:p>
            <a:pPr lvl="0"/>
            <a:r>
              <a:rPr lang="zh-TW" altLang="en-US" noProof="0" smtClean="0"/>
              <a:t>按一下以編輯母片標題樣式</a:t>
            </a:r>
            <a:endParaRPr lang="en-US" altLang="zh-HK" noProof="0" smtClean="0"/>
          </a:p>
        </p:txBody>
      </p:sp>
      <p:sp>
        <p:nvSpPr>
          <p:cNvPr id="3075" name="Rectangle 3"/>
          <p:cNvSpPr>
            <a:spLocks noGrp="1" noChangeArrowheads="1"/>
          </p:cNvSpPr>
          <p:nvPr>
            <p:ph type="subTitle" idx="1"/>
          </p:nvPr>
        </p:nvSpPr>
        <p:spPr bwMode="white">
          <a:xfrm>
            <a:off x="519113" y="2971800"/>
            <a:ext cx="5348287" cy="381000"/>
          </a:xfrm>
        </p:spPr>
        <p:txBody>
          <a:bodyPr/>
          <a:lstStyle>
            <a:lvl1pPr marL="0" indent="0">
              <a:buFont typeface="Wingdings" pitchFamily="2" charset="2"/>
              <a:buNone/>
              <a:defRPr sz="1800">
                <a:solidFill>
                  <a:schemeClr val="bg1"/>
                </a:solidFill>
              </a:defRPr>
            </a:lvl1pPr>
          </a:lstStyle>
          <a:p>
            <a:pPr lvl="0"/>
            <a:r>
              <a:rPr lang="zh-TW" altLang="en-US" noProof="0" smtClean="0"/>
              <a:t>按一下以編輯母片副標題樣式</a:t>
            </a:r>
            <a:endParaRPr lang="en-US" altLang="zh-HK"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4A78C180-C628-4A45-8900-B37815BDD8B1}" type="slidenum">
              <a:rPr lang="en-US" altLang="zh-HK"/>
              <a:pPr/>
              <a:t>‹#›</a:t>
            </a:fld>
            <a:endParaRPr lang="en-US" altLang="zh-HK"/>
          </a:p>
        </p:txBody>
      </p:sp>
    </p:spTree>
    <p:extLst>
      <p:ext uri="{BB962C8B-B14F-4D97-AF65-F5344CB8AC3E}">
        <p14:creationId xmlns:p14="http://schemas.microsoft.com/office/powerpoint/2010/main" xmlns="" val="206116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152400"/>
            <a:ext cx="2076450" cy="617220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152400"/>
            <a:ext cx="607695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401F046F-6A55-4FB5-81EA-D5F5297C1390}" type="slidenum">
              <a:rPr lang="en-US" altLang="zh-HK"/>
              <a:pPr/>
              <a:t>‹#›</a:t>
            </a:fld>
            <a:endParaRPr lang="en-US" altLang="zh-HK"/>
          </a:p>
        </p:txBody>
      </p:sp>
    </p:spTree>
    <p:extLst>
      <p:ext uri="{BB962C8B-B14F-4D97-AF65-F5344CB8AC3E}">
        <p14:creationId xmlns:p14="http://schemas.microsoft.com/office/powerpoint/2010/main" xmlns="" val="2646337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305800" cy="563563"/>
          </a:xfrm>
        </p:spPr>
        <p:txBody>
          <a:bodyPr/>
          <a:lstStyle/>
          <a:p>
            <a:r>
              <a:rPr lang="zh-TW" altLang="en-US" smtClean="0"/>
              <a:t>按一下以編輯母片標題樣式</a:t>
            </a:r>
            <a:endParaRPr lang="zh-HK" altLang="en-US"/>
          </a:p>
        </p:txBody>
      </p:sp>
      <p:sp>
        <p:nvSpPr>
          <p:cNvPr id="3" name="表格版面配置區 2"/>
          <p:cNvSpPr>
            <a:spLocks noGrp="1"/>
          </p:cNvSpPr>
          <p:nvPr>
            <p:ph type="tbl" idx="1"/>
          </p:nvPr>
        </p:nvSpPr>
        <p:spPr>
          <a:xfrm>
            <a:off x="457200" y="1447800"/>
            <a:ext cx="8153400" cy="4876800"/>
          </a:xfrm>
        </p:spPr>
        <p:txBody>
          <a:bodyPr/>
          <a:lstStyle/>
          <a:p>
            <a:r>
              <a:rPr lang="zh-TW" altLang="en-US" smtClean="0"/>
              <a:t>按一下圖示以新增表格</a:t>
            </a:r>
            <a:endParaRPr lang="zh-HK" altLang="en-US"/>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13567718-6E4A-4478-8598-49150070B5FE}" type="slidenum">
              <a:rPr lang="en-US" altLang="zh-HK"/>
              <a:pPr/>
              <a:t>‹#›</a:t>
            </a:fld>
            <a:endParaRPr lang="en-US" altLang="zh-HK"/>
          </a:p>
        </p:txBody>
      </p:sp>
    </p:spTree>
    <p:extLst>
      <p:ext uri="{BB962C8B-B14F-4D97-AF65-F5344CB8AC3E}">
        <p14:creationId xmlns:p14="http://schemas.microsoft.com/office/powerpoint/2010/main" xmlns="" val="2367966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
            <a:ext cx="8229600" cy="1143000"/>
          </a:xfrm>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981200"/>
            <a:ext cx="4038600" cy="4144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quarter" idx="2"/>
          </p:nvPr>
        </p:nvSpPr>
        <p:spPr>
          <a:xfrm>
            <a:off x="4648200" y="1981200"/>
            <a:ext cx="4038600" cy="19954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內容版面配置區 4"/>
          <p:cNvSpPr>
            <a:spLocks noGrp="1"/>
          </p:cNvSpPr>
          <p:nvPr>
            <p:ph sz="quarter" idx="3"/>
          </p:nvPr>
        </p:nvSpPr>
        <p:spPr>
          <a:xfrm>
            <a:off x="4648200" y="4129088"/>
            <a:ext cx="4038600" cy="19970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日期版面配置區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7" name="頁尾版面配置區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a:prstGeom prst="rect">
            <a:avLst/>
          </a:prstGeom>
        </p:spPr>
        <p:txBody>
          <a:bodyPr/>
          <a:lstStyle>
            <a:lvl1pPr>
              <a:defRPr/>
            </a:lvl1pPr>
          </a:lstStyle>
          <a:p>
            <a:fld id="{B53B26C1-4FFF-4E61-9E8E-C24DED21706C}" type="slidenum">
              <a:rPr lang="en-US" altLang="zh-TW"/>
              <a:pPr/>
              <a:t>‹#›</a:t>
            </a:fld>
            <a:endParaRPr lang="en-US" altLang="zh-TW"/>
          </a:p>
        </p:txBody>
      </p:sp>
    </p:spTree>
    <p:extLst>
      <p:ext uri="{BB962C8B-B14F-4D97-AF65-F5344CB8AC3E}">
        <p14:creationId xmlns:p14="http://schemas.microsoft.com/office/powerpoint/2010/main" xmlns="" val="290464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402983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5" name="頁尾版面配置區 4"/>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6" name="投影片編號版面配置區 5"/>
          <p:cNvSpPr>
            <a:spLocks noGrp="1"/>
          </p:cNvSpPr>
          <p:nvPr>
            <p:ph type="sldNum" sz="quarter" idx="12"/>
          </p:nvPr>
        </p:nvSpPr>
        <p:spPr>
          <a:xfrm>
            <a:off x="3276600" y="6540500"/>
            <a:ext cx="2133600" cy="260350"/>
          </a:xfrm>
          <a:prstGeom prst="rect">
            <a:avLst/>
          </a:prstGeom>
        </p:spPr>
        <p:txBody>
          <a:bodyPr/>
          <a:lstStyle>
            <a:lvl1pPr>
              <a:defRPr/>
            </a:lvl1pPr>
          </a:lstStyle>
          <a:p>
            <a:fld id="{9216B2E5-97F7-43DD-8664-E858E17837B3}" type="slidenum">
              <a:rPr lang="en-US" altLang="zh-HK"/>
              <a:pPr/>
              <a:t>‹#›</a:t>
            </a:fld>
            <a:endParaRPr lang="en-US" altLang="zh-HK"/>
          </a:p>
        </p:txBody>
      </p:sp>
    </p:spTree>
    <p:extLst>
      <p:ext uri="{BB962C8B-B14F-4D97-AF65-F5344CB8AC3E}">
        <p14:creationId xmlns:p14="http://schemas.microsoft.com/office/powerpoint/2010/main" xmlns="" val="155407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Tree>
    <p:extLst>
      <p:ext uri="{BB962C8B-B14F-4D97-AF65-F5344CB8AC3E}">
        <p14:creationId xmlns:p14="http://schemas.microsoft.com/office/powerpoint/2010/main" xmlns="" val="32304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8" name="頁尾版面配置區 7"/>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9" name="投影片編號版面配置區 8"/>
          <p:cNvSpPr>
            <a:spLocks noGrp="1"/>
          </p:cNvSpPr>
          <p:nvPr>
            <p:ph type="sldNum" sz="quarter" idx="12"/>
          </p:nvPr>
        </p:nvSpPr>
        <p:spPr>
          <a:xfrm>
            <a:off x="3276600" y="6540500"/>
            <a:ext cx="2133600" cy="260350"/>
          </a:xfrm>
          <a:prstGeom prst="rect">
            <a:avLst/>
          </a:prstGeom>
        </p:spPr>
        <p:txBody>
          <a:bodyPr/>
          <a:lstStyle>
            <a:lvl1pPr>
              <a:defRPr/>
            </a:lvl1pPr>
          </a:lstStyle>
          <a:p>
            <a:fld id="{AB94B7BC-3BB4-4852-9A80-2AF3542D7C72}" type="slidenum">
              <a:rPr lang="en-US" altLang="zh-HK"/>
              <a:pPr/>
              <a:t>‹#›</a:t>
            </a:fld>
            <a:endParaRPr lang="en-US" altLang="zh-HK"/>
          </a:p>
        </p:txBody>
      </p:sp>
    </p:spTree>
    <p:extLst>
      <p:ext uri="{BB962C8B-B14F-4D97-AF65-F5344CB8AC3E}">
        <p14:creationId xmlns:p14="http://schemas.microsoft.com/office/powerpoint/2010/main" xmlns="" val="263090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Tree>
    <p:extLst>
      <p:ext uri="{BB962C8B-B14F-4D97-AF65-F5344CB8AC3E}">
        <p14:creationId xmlns:p14="http://schemas.microsoft.com/office/powerpoint/2010/main" xmlns="" val="156550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3" name="頁尾版面配置區 2"/>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4" name="投影片編號版面配置區 3"/>
          <p:cNvSpPr>
            <a:spLocks noGrp="1"/>
          </p:cNvSpPr>
          <p:nvPr>
            <p:ph type="sldNum" sz="quarter" idx="12"/>
          </p:nvPr>
        </p:nvSpPr>
        <p:spPr>
          <a:xfrm>
            <a:off x="3276600" y="6540500"/>
            <a:ext cx="2133600" cy="260350"/>
          </a:xfrm>
          <a:prstGeom prst="rect">
            <a:avLst/>
          </a:prstGeom>
        </p:spPr>
        <p:txBody>
          <a:bodyPr/>
          <a:lstStyle>
            <a:lvl1pPr>
              <a:defRPr/>
            </a:lvl1pPr>
          </a:lstStyle>
          <a:p>
            <a:fld id="{F2B8FF5D-286D-482E-920F-BACBD5690709}" type="slidenum">
              <a:rPr lang="en-US" altLang="zh-HK"/>
              <a:pPr/>
              <a:t>‹#›</a:t>
            </a:fld>
            <a:endParaRPr lang="en-US" altLang="zh-HK"/>
          </a:p>
        </p:txBody>
      </p:sp>
    </p:spTree>
    <p:extLst>
      <p:ext uri="{BB962C8B-B14F-4D97-AF65-F5344CB8AC3E}">
        <p14:creationId xmlns:p14="http://schemas.microsoft.com/office/powerpoint/2010/main" xmlns="" val="370035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6" name="頁尾版面配置區 5"/>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7" name="投影片編號版面配置區 6"/>
          <p:cNvSpPr>
            <a:spLocks noGrp="1"/>
          </p:cNvSpPr>
          <p:nvPr>
            <p:ph type="sldNum" sz="quarter" idx="12"/>
          </p:nvPr>
        </p:nvSpPr>
        <p:spPr>
          <a:xfrm>
            <a:off x="3276600" y="6540500"/>
            <a:ext cx="2133600" cy="260350"/>
          </a:xfrm>
          <a:prstGeom prst="rect">
            <a:avLst/>
          </a:prstGeom>
        </p:spPr>
        <p:txBody>
          <a:bodyPr/>
          <a:lstStyle>
            <a:lvl1pPr>
              <a:defRPr/>
            </a:lvl1pPr>
          </a:lstStyle>
          <a:p>
            <a:fld id="{908E614A-FFAC-4E05-8891-88B3335FBCC8}" type="slidenum">
              <a:rPr lang="en-US" altLang="zh-HK"/>
              <a:pPr/>
              <a:t>‹#›</a:t>
            </a:fld>
            <a:endParaRPr lang="en-US" altLang="zh-HK"/>
          </a:p>
        </p:txBody>
      </p:sp>
    </p:spTree>
    <p:extLst>
      <p:ext uri="{BB962C8B-B14F-4D97-AF65-F5344CB8AC3E}">
        <p14:creationId xmlns:p14="http://schemas.microsoft.com/office/powerpoint/2010/main" xmlns="" val="317389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304800" y="6553200"/>
            <a:ext cx="2590800" cy="242888"/>
          </a:xfrm>
          <a:prstGeom prst="rect">
            <a:avLst/>
          </a:prstGeom>
        </p:spPr>
        <p:txBody>
          <a:bodyPr/>
          <a:lstStyle>
            <a:lvl1pPr>
              <a:defRPr/>
            </a:lvl1pPr>
          </a:lstStyle>
          <a:p>
            <a:r>
              <a:rPr lang="en-US" altLang="zh-HK"/>
              <a:t>www.themegallery.com</a:t>
            </a:r>
          </a:p>
        </p:txBody>
      </p:sp>
      <p:sp>
        <p:nvSpPr>
          <p:cNvPr id="6" name="頁尾版面配置區 5"/>
          <p:cNvSpPr>
            <a:spLocks noGrp="1"/>
          </p:cNvSpPr>
          <p:nvPr>
            <p:ph type="ftr" sz="quarter" idx="11"/>
          </p:nvPr>
        </p:nvSpPr>
        <p:spPr>
          <a:xfrm>
            <a:off x="5943600" y="6519863"/>
            <a:ext cx="2895600" cy="265112"/>
          </a:xfrm>
          <a:prstGeom prst="rect">
            <a:avLst/>
          </a:prstGeom>
        </p:spPr>
        <p:txBody>
          <a:bodyPr/>
          <a:lstStyle>
            <a:lvl1pPr>
              <a:defRPr/>
            </a:lvl1pPr>
          </a:lstStyle>
          <a:p>
            <a:r>
              <a:rPr lang="en-US" altLang="zh-HK"/>
              <a:t>Company Logo</a:t>
            </a:r>
          </a:p>
        </p:txBody>
      </p:sp>
      <p:sp>
        <p:nvSpPr>
          <p:cNvPr id="7" name="投影片編號版面配置區 6"/>
          <p:cNvSpPr>
            <a:spLocks noGrp="1"/>
          </p:cNvSpPr>
          <p:nvPr>
            <p:ph type="sldNum" sz="quarter" idx="12"/>
          </p:nvPr>
        </p:nvSpPr>
        <p:spPr>
          <a:xfrm>
            <a:off x="3276600" y="6540500"/>
            <a:ext cx="2133600" cy="260350"/>
          </a:xfrm>
          <a:prstGeom prst="rect">
            <a:avLst/>
          </a:prstGeom>
        </p:spPr>
        <p:txBody>
          <a:bodyPr/>
          <a:lstStyle>
            <a:lvl1pPr>
              <a:defRPr/>
            </a:lvl1pPr>
          </a:lstStyle>
          <a:p>
            <a:fld id="{7327BC44-0E16-492D-B887-AB5BC2FB15BD}" type="slidenum">
              <a:rPr lang="en-US" altLang="zh-HK"/>
              <a:pPr/>
              <a:t>‹#›</a:t>
            </a:fld>
            <a:endParaRPr lang="en-US" altLang="zh-HK"/>
          </a:p>
        </p:txBody>
      </p:sp>
    </p:spTree>
    <p:extLst>
      <p:ext uri="{BB962C8B-B14F-4D97-AF65-F5344CB8AC3E}">
        <p14:creationId xmlns:p14="http://schemas.microsoft.com/office/powerpoint/2010/main" xmlns="" val="19432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8" name="Object 34"/>
          <p:cNvGraphicFramePr>
            <a:graphicFrameLocks noChangeAspect="1"/>
          </p:cNvGraphicFramePr>
          <p:nvPr/>
        </p:nvGraphicFramePr>
        <p:xfrm>
          <a:off x="0" y="0"/>
          <a:ext cx="9144000" cy="908050"/>
        </p:xfrm>
        <a:graphic>
          <a:graphicData uri="http://schemas.openxmlformats.org/presentationml/2006/ole">
            <p:oleObj spid="_x0000_s1099" name="Image" r:id="rId16" imgW="10057143" imgH="952045" progId="">
              <p:embed/>
            </p:oleObj>
          </a:graphicData>
        </a:graphic>
      </p:graphicFrame>
      <p:sp>
        <p:nvSpPr>
          <p:cNvPr id="1060" name="Rectangle 36"/>
          <p:cNvSpPr>
            <a:spLocks noChangeArrowheads="1"/>
          </p:cNvSpPr>
          <p:nvPr/>
        </p:nvSpPr>
        <p:spPr bwMode="gray">
          <a:xfrm>
            <a:off x="0" y="909638"/>
            <a:ext cx="9144000" cy="714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1027" name="Rectangle 3"/>
          <p:cNvSpPr>
            <a:spLocks noGrp="1" noChangeArrowheads="1"/>
          </p:cNvSpPr>
          <p:nvPr>
            <p:ph type="body" idx="1"/>
          </p:nvPr>
        </p:nvSpPr>
        <p:spPr bwMode="auto">
          <a:xfrm>
            <a:off x="457200" y="1447800"/>
            <a:ext cx="81534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HK" smtClean="0"/>
          </a:p>
        </p:txBody>
      </p:sp>
      <p:sp>
        <p:nvSpPr>
          <p:cNvPr id="1026" name="Rectangle 2"/>
          <p:cNvSpPr>
            <a:spLocks noGrp="1" noChangeArrowheads="1"/>
          </p:cNvSpPr>
          <p:nvPr>
            <p:ph type="title"/>
          </p:nvPr>
        </p:nvSpPr>
        <p:spPr bwMode="white">
          <a:xfrm>
            <a:off x="457200" y="152400"/>
            <a:ext cx="8305800" cy="563563"/>
          </a:xfrm>
          <a:prstGeom prst="rect">
            <a:avLst/>
          </a:prstGeom>
          <a:noFill/>
          <a:ln>
            <a:noFill/>
          </a:ln>
          <a:effectLst/>
          <a:extLst>
            <a:ext uri="{909E8E84-426E-40DD-AFC4-6F175D3DCCD1}">
              <a14:hiddenFill xmlns:a14="http://schemas.microsoft.com/office/drawing/2010/main" xmlns="">
                <a:solidFill>
                  <a:srgbClr val="2B166E"/>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HK"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92696"/>
            <a:ext cx="7927032" cy="4104456"/>
          </a:xfrm>
        </p:spPr>
        <p:txBody>
          <a:bodyPr/>
          <a:lstStyle/>
          <a:p>
            <a:r>
              <a:rPr lang="zh-TW" altLang="en-US" sz="5400" dirty="0" smtClean="0">
                <a:ea typeface="新細明體" charset="-120"/>
              </a:rPr>
              <a:t>佛教在南亞及東亞的發展</a:t>
            </a:r>
            <a:r>
              <a:rPr lang="en-US" altLang="zh-TW" sz="5400" dirty="0" smtClean="0">
                <a:ea typeface="新細明體" charset="-120"/>
              </a:rPr>
              <a:t/>
            </a:r>
            <a:br>
              <a:rPr lang="en-US" altLang="zh-TW" sz="5400" dirty="0" smtClean="0">
                <a:ea typeface="新細明體" charset="-120"/>
              </a:rPr>
            </a:br>
            <a:r>
              <a:rPr lang="en-US" altLang="zh-TW" sz="5400" dirty="0" smtClean="0">
                <a:ea typeface="新細明體" charset="-120"/>
              </a:rPr>
              <a:t/>
            </a:r>
            <a:br>
              <a:rPr lang="en-US" altLang="zh-TW" sz="5400" dirty="0" smtClean="0">
                <a:ea typeface="新細明體" charset="-120"/>
              </a:rPr>
            </a:br>
            <a:r>
              <a:rPr lang="zh-HK" altLang="en-US" dirty="0" smtClean="0">
                <a:ea typeface="新細明體" charset="-120"/>
              </a:rPr>
              <a:t>導論</a:t>
            </a:r>
            <a:r>
              <a:rPr lang="zh-TW" altLang="en-US" dirty="0" smtClean="0">
                <a:ea typeface="新細明體" charset="-120"/>
              </a:rPr>
              <a:t>：佛教</a:t>
            </a:r>
            <a:r>
              <a:rPr lang="zh-TW" altLang="en-US" dirty="0" smtClean="0">
                <a:ea typeface="新細明體" charset="-120"/>
              </a:rPr>
              <a:t>的三大語系</a:t>
            </a:r>
            <a:endParaRPr lang="en-US" altLang="zh-HK" dirty="0">
              <a:ea typeface="新細明體" charset="-120"/>
            </a:endParaRPr>
          </a:p>
        </p:txBody>
      </p:sp>
      <p:sp>
        <p:nvSpPr>
          <p:cNvPr id="2" name="副標題 1"/>
          <p:cNvSpPr>
            <a:spLocks noGrp="1"/>
          </p:cNvSpPr>
          <p:nvPr>
            <p:ph type="subTitle" idx="1"/>
          </p:nvPr>
        </p:nvSpPr>
        <p:spPr>
          <a:xfrm>
            <a:off x="323528" y="5733256"/>
            <a:ext cx="5348287" cy="1033264"/>
          </a:xfrm>
        </p:spPr>
        <p:txBody>
          <a:bodyPr/>
          <a:lstStyle/>
          <a:p>
            <a:r>
              <a:rPr lang="zh-TW" altLang="zh-HK" sz="2400" dirty="0">
                <a:latin typeface="華康魏碑體(P)" pitchFamily="66" charset="-120"/>
                <a:ea typeface="華康魏碑體(P)" pitchFamily="66" charset="-120"/>
              </a:rPr>
              <a:t>講師</a:t>
            </a:r>
            <a:r>
              <a:rPr lang="en-US" altLang="zh-HK" sz="2400" dirty="0">
                <a:latin typeface="華康魏碑體(P)" pitchFamily="66" charset="-120"/>
                <a:ea typeface="華康魏碑體(P)" pitchFamily="66" charset="-120"/>
              </a:rPr>
              <a:t>: Dr. SIK </a:t>
            </a:r>
            <a:r>
              <a:rPr lang="en-US" altLang="zh-HK" sz="2400" dirty="0" err="1">
                <a:latin typeface="華康魏碑體(P)" pitchFamily="66" charset="-120"/>
                <a:ea typeface="華康魏碑體(P)" pitchFamily="66" charset="-120"/>
              </a:rPr>
              <a:t>Fa</a:t>
            </a:r>
            <a:r>
              <a:rPr lang="en-US" altLang="zh-HK" sz="2400" dirty="0">
                <a:latin typeface="華康魏碑體(P)" pitchFamily="66" charset="-120"/>
                <a:ea typeface="華康魏碑體(P)" pitchFamily="66" charset="-120"/>
              </a:rPr>
              <a:t> </a:t>
            </a:r>
            <a:r>
              <a:rPr lang="en-US" altLang="zh-HK" sz="2400" dirty="0" err="1">
                <a:latin typeface="華康魏碑體(P)" pitchFamily="66" charset="-120"/>
                <a:ea typeface="華康魏碑體(P)" pitchFamily="66" charset="-120"/>
              </a:rPr>
              <a:t>Ren</a:t>
            </a:r>
            <a:r>
              <a:rPr lang="en-US" altLang="zh-HK" sz="2400" dirty="0">
                <a:latin typeface="華康魏碑體(P)" pitchFamily="66" charset="-120"/>
                <a:ea typeface="華康魏碑體(P)" pitchFamily="66" charset="-120"/>
              </a:rPr>
              <a:t> (</a:t>
            </a:r>
            <a:r>
              <a:rPr lang="zh-CN" altLang="zh-HK" sz="2400" dirty="0">
                <a:latin typeface="華康魏碑體(P)" pitchFamily="66" charset="-120"/>
                <a:ea typeface="華康魏碑體(P)" pitchFamily="66" charset="-120"/>
              </a:rPr>
              <a:t>釋法忍</a:t>
            </a:r>
            <a:r>
              <a:rPr lang="zh-CN" altLang="zh-HK" sz="2400" dirty="0" smtClean="0">
                <a:latin typeface="華康魏碑體(P)" pitchFamily="66" charset="-120"/>
                <a:ea typeface="華康魏碑體(P)" pitchFamily="66" charset="-120"/>
              </a:rPr>
              <a:t>博士</a:t>
            </a:r>
            <a:r>
              <a:rPr lang="en-US" altLang="zh-HK" sz="2400" dirty="0" smtClean="0">
                <a:latin typeface="華康魏碑體(P)" pitchFamily="66" charset="-120"/>
                <a:ea typeface="華康魏碑體(P)" pitchFamily="66" charset="-120"/>
              </a:rPr>
              <a:t>)</a:t>
            </a:r>
            <a:endParaRPr lang="en-US" altLang="zh-HK" sz="2400" dirty="0">
              <a:latin typeface="華康魏碑體(P)" pitchFamily="66" charset="-120"/>
              <a:ea typeface="華康魏碑體(P)" pitchFamily="66" charset="-120"/>
            </a:endParaRPr>
          </a:p>
          <a:p>
            <a:r>
              <a:rPr lang="en-US" altLang="zh-HK" sz="2400" dirty="0" smtClean="0">
                <a:latin typeface="華康魏碑體(P)" pitchFamily="66" charset="-120"/>
                <a:ea typeface="華康魏碑體(P)" pitchFamily="66" charset="-120"/>
              </a:rPr>
              <a:t>Email</a:t>
            </a:r>
            <a:r>
              <a:rPr lang="en-US" altLang="zh-HK" sz="2400" dirty="0">
                <a:latin typeface="華康魏碑體(P)" pitchFamily="66" charset="-120"/>
                <a:ea typeface="華康魏碑體(P)" pitchFamily="66" charset="-120"/>
              </a:rPr>
              <a:t>: faren@hku.hk</a:t>
            </a:r>
            <a:endParaRPr lang="zh-TW" altLang="zh-HK" sz="2400" dirty="0">
              <a:latin typeface="華康魏碑體(P)" pitchFamily="66" charset="-120"/>
              <a:ea typeface="華康魏碑體(P)" pitchFamily="66" charset="-120"/>
            </a:endParaRPr>
          </a:p>
          <a:p>
            <a:endParaRPr lang="zh-HK"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pPr eaLnBrk="1" hangingPunct="1"/>
            <a:endParaRPr lang="zh-HK" altLang="en-US" smtClean="0"/>
          </a:p>
        </p:txBody>
      </p:sp>
      <p:sp>
        <p:nvSpPr>
          <p:cNvPr id="11267" name="內容版面配置區 2"/>
          <p:cNvSpPr>
            <a:spLocks noGrp="1"/>
          </p:cNvSpPr>
          <p:nvPr>
            <p:ph idx="1"/>
          </p:nvPr>
        </p:nvSpPr>
        <p:spPr/>
        <p:txBody>
          <a:bodyPr/>
          <a:lstStyle/>
          <a:p>
            <a:pPr eaLnBrk="1" hangingPunct="1"/>
            <a:endParaRPr lang="zh-HK" altLang="en-US" smtClean="0"/>
          </a:p>
        </p:txBody>
      </p:sp>
      <p:pic>
        <p:nvPicPr>
          <p:cNvPr id="7170" name="Picture 2" descr="http://his.snnu.edu.cn:8000/forums/storage/357/58947/THe%20spread%20of%20Buddhis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124744"/>
            <a:ext cx="7272808" cy="56142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38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smtClean="0"/>
              <a:t>一、佛教傳入斯里蘭卡 </a:t>
            </a:r>
          </a:p>
        </p:txBody>
      </p:sp>
      <p:sp>
        <p:nvSpPr>
          <p:cNvPr id="32771" name="Rectangle 3"/>
          <p:cNvSpPr>
            <a:spLocks noGrp="1" noChangeArrowheads="1"/>
          </p:cNvSpPr>
          <p:nvPr>
            <p:ph type="body" idx="1"/>
          </p:nvPr>
        </p:nvSpPr>
        <p:spPr>
          <a:xfrm>
            <a:off x="323528" y="1268760"/>
            <a:ext cx="8280920" cy="4876800"/>
          </a:xfrm>
        </p:spPr>
        <p:txBody>
          <a:bodyPr/>
          <a:lstStyle/>
          <a:p>
            <a:pPr eaLnBrk="1" hangingPunct="1"/>
            <a:r>
              <a:rPr lang="zh-TW" altLang="en-US" sz="3200" dirty="0" smtClean="0">
                <a:latin typeface="微軟正黑體" pitchFamily="34" charset="-120"/>
                <a:ea typeface="微軟正黑體" pitchFamily="34" charset="-120"/>
              </a:rPr>
              <a:t>在公元前第三世紀后期，印度</a:t>
            </a:r>
            <a:r>
              <a:rPr lang="zh-TW" altLang="en-US" sz="3200" b="1" u="sng" dirty="0" smtClean="0">
                <a:solidFill>
                  <a:srgbClr val="990033"/>
                </a:solidFill>
                <a:latin typeface="微軟正黑體" pitchFamily="34" charset="-120"/>
                <a:ea typeface="微軟正黑體" pitchFamily="34" charset="-120"/>
              </a:rPr>
              <a:t>阿育王</a:t>
            </a:r>
            <a:r>
              <a:rPr lang="zh-TW" altLang="en-US" sz="3200" dirty="0" smtClean="0">
                <a:latin typeface="微軟正黑體" pitchFamily="34" charset="-120"/>
                <a:ea typeface="微軟正黑體" pitchFamily="34" charset="-120"/>
              </a:rPr>
              <a:t>（公元前２６９～２３２）護持佛教，</a:t>
            </a:r>
            <a:r>
              <a:rPr lang="zh-TW" altLang="en-US" sz="3200" dirty="0" smtClean="0">
                <a:solidFill>
                  <a:srgbClr val="C00000"/>
                </a:solidFill>
                <a:latin typeface="微軟正黑體" pitchFamily="34" charset="-120"/>
                <a:ea typeface="微軟正黑體" pitchFamily="34" charset="-120"/>
              </a:rPr>
              <a:t>舉行第三次結集後，向外地派遣九個傳教僧團</a:t>
            </a:r>
            <a:r>
              <a:rPr lang="zh-TW" altLang="en-US" sz="3200" dirty="0" smtClean="0">
                <a:latin typeface="微軟正黑體" pitchFamily="34" charset="-120"/>
                <a:ea typeface="微軟正黑體" pitchFamily="34" charset="-120"/>
              </a:rPr>
              <a:t>，其中一支由</a:t>
            </a:r>
            <a:r>
              <a:rPr lang="zh-TW" altLang="en-US" sz="3200" b="1" u="sng" dirty="0" smtClean="0">
                <a:solidFill>
                  <a:srgbClr val="990033"/>
                </a:solidFill>
                <a:latin typeface="微軟正黑體" pitchFamily="34" charset="-120"/>
                <a:ea typeface="微軟正黑體" pitchFamily="34" charset="-120"/>
              </a:rPr>
              <a:t>摩哂陀長老 </a:t>
            </a:r>
            <a:r>
              <a:rPr lang="en-US" altLang="zh-TW" sz="3200" b="1" u="sng" dirty="0" smtClean="0">
                <a:solidFill>
                  <a:srgbClr val="990033"/>
                </a:solidFill>
                <a:latin typeface="微軟正黑體" pitchFamily="34" charset="-120"/>
                <a:ea typeface="微軟正黑體" pitchFamily="34" charset="-120"/>
              </a:rPr>
              <a:t>( </a:t>
            </a:r>
            <a:r>
              <a:rPr lang="zh-TW" altLang="en-US" sz="3200" b="1" u="sng" dirty="0" smtClean="0">
                <a:solidFill>
                  <a:srgbClr val="990033"/>
                </a:solidFill>
                <a:latin typeface="微軟正黑體" pitchFamily="34" charset="-120"/>
                <a:ea typeface="微軟正黑體" pitchFamily="34" charset="-120"/>
              </a:rPr>
              <a:t>阿育王的兒子</a:t>
            </a:r>
            <a:r>
              <a:rPr lang="en-US" altLang="zh-TW" sz="3200" b="1" u="sng" dirty="0" smtClean="0">
                <a:solidFill>
                  <a:srgbClr val="990033"/>
                </a:solidFill>
                <a:latin typeface="微軟正黑體" pitchFamily="34" charset="-120"/>
                <a:ea typeface="微軟正黑體" pitchFamily="34" charset="-120"/>
              </a:rPr>
              <a:t>) </a:t>
            </a:r>
            <a:r>
              <a:rPr lang="zh-TW" altLang="en-US" sz="3200" dirty="0" smtClean="0">
                <a:latin typeface="微軟正黑體" pitchFamily="34" charset="-120"/>
                <a:ea typeface="微軟正黑體" pitchFamily="34" charset="-120"/>
              </a:rPr>
              <a:t>領導至斯里蘭卡。</a:t>
            </a:r>
          </a:p>
          <a:p>
            <a:pPr eaLnBrk="1" hangingPunct="1"/>
            <a:endParaRPr lang="zh-TW" altLang="en-US" sz="3200" dirty="0" smtClean="0">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當時的斯里蘭卡社會制度和文化和印度大陸相似 ，</a:t>
            </a:r>
            <a:r>
              <a:rPr lang="zh-TW" altLang="en-US" sz="3200" dirty="0" smtClean="0">
                <a:solidFill>
                  <a:srgbClr val="C00000"/>
                </a:solidFill>
                <a:latin typeface="微軟正黑體" pitchFamily="34" charset="-120"/>
                <a:ea typeface="微軟正黑體" pitchFamily="34" charset="-120"/>
              </a:rPr>
              <a:t>他第一次說法即得到國王的皈信，使上座部佛教在斯國弘揚</a:t>
            </a:r>
            <a:r>
              <a:rPr lang="zh-TW" altLang="en-US" sz="3200" dirty="0" smtClean="0">
                <a:latin typeface="微軟正黑體" pitchFamily="34" charset="-120"/>
                <a:ea typeface="微軟正黑體" pitchFamily="34" charset="-120"/>
              </a:rPr>
              <a:t>，並在首都阿耨羅陀建造大寺供養僧團 ，佛教迅速發展起來。  </a:t>
            </a:r>
          </a:p>
        </p:txBody>
      </p:sp>
    </p:spTree>
    <p:extLst>
      <p:ext uri="{BB962C8B-B14F-4D97-AF65-F5344CB8AC3E}">
        <p14:creationId xmlns:p14="http://schemas.microsoft.com/office/powerpoint/2010/main" xmlns="" val="592983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zh-HK" altLang="zh-HK" smtClean="0"/>
          </a:p>
        </p:txBody>
      </p:sp>
      <p:sp>
        <p:nvSpPr>
          <p:cNvPr id="38915" name="Rectangle 3"/>
          <p:cNvSpPr>
            <a:spLocks noGrp="1" noChangeArrowheads="1"/>
          </p:cNvSpPr>
          <p:nvPr>
            <p:ph type="body" idx="1"/>
          </p:nvPr>
        </p:nvSpPr>
        <p:spPr>
          <a:xfrm>
            <a:off x="683568" y="1412776"/>
            <a:ext cx="5112395" cy="5112568"/>
          </a:xfrm>
        </p:spPr>
        <p:txBody>
          <a:bodyPr/>
          <a:lstStyle/>
          <a:p>
            <a:pPr eaLnBrk="1" hangingPunct="1"/>
            <a:r>
              <a:rPr lang="zh-TW" altLang="en-US" sz="3200" dirty="0" smtClean="0">
                <a:latin typeface="微軟正黑體" pitchFamily="34" charset="-120"/>
                <a:ea typeface="微軟正黑體" pitchFamily="34" charset="-120"/>
              </a:rPr>
              <a:t>阿育王出家的女兒</a:t>
            </a:r>
            <a:r>
              <a:rPr lang="zh-TW" altLang="en-US" sz="3200" b="1" u="sng" dirty="0" smtClean="0">
                <a:solidFill>
                  <a:srgbClr val="990033"/>
                </a:solidFill>
                <a:latin typeface="微軟正黑體" pitchFamily="34" charset="-120"/>
                <a:ea typeface="微軟正黑體" pitchFamily="34" charset="-120"/>
              </a:rPr>
              <a:t>僧迦密多比丘尼</a:t>
            </a:r>
            <a:r>
              <a:rPr lang="zh-TW" altLang="en-US" sz="3200" dirty="0" smtClean="0">
                <a:latin typeface="微軟正黑體" pitchFamily="34" charset="-120"/>
                <a:ea typeface="微軟正黑體" pitchFamily="34" charset="-120"/>
              </a:rPr>
              <a:t>到達斯國，成立比丘尼僧團。 </a:t>
            </a:r>
          </a:p>
          <a:p>
            <a:pPr eaLnBrk="1" hangingPunct="1"/>
            <a:endParaRPr lang="zh-TW" altLang="en-US" sz="3200" dirty="0" smtClean="0">
              <a:latin typeface="微軟正黑體" pitchFamily="34" charset="-120"/>
              <a:ea typeface="微軟正黑體" pitchFamily="34" charset="-120"/>
            </a:endParaRPr>
          </a:p>
          <a:p>
            <a:pPr eaLnBrk="1" hangingPunct="1"/>
            <a:r>
              <a:rPr lang="zh-TW" altLang="en-US" sz="3200" b="1" u="sng" dirty="0" smtClean="0">
                <a:solidFill>
                  <a:srgbClr val="990033"/>
                </a:solidFill>
                <a:latin typeface="微軟正黑體" pitchFamily="34" charset="-120"/>
                <a:ea typeface="微軟正黑體" pitchFamily="34" charset="-120"/>
              </a:rPr>
              <a:t>僧迦密多比丘尼</a:t>
            </a:r>
            <a:r>
              <a:rPr lang="zh-TW" altLang="en-US" sz="3200" dirty="0" smtClean="0">
                <a:latin typeface="微軟正黑體" pitchFamily="34" charset="-120"/>
                <a:ea typeface="微軟正黑體" pitchFamily="34" charset="-120"/>
              </a:rPr>
              <a:t>帶著菩提樹分枝到達斯國 </a:t>
            </a:r>
          </a:p>
          <a:p>
            <a:pPr eaLnBrk="1" hangingPunct="1"/>
            <a:endParaRPr lang="zh-TW" altLang="en-US" sz="3200" dirty="0" smtClean="0">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以後佛教二百年的發展，都以大寺教團為中心。</a:t>
            </a:r>
          </a:p>
        </p:txBody>
      </p:sp>
      <p:pic>
        <p:nvPicPr>
          <p:cNvPr id="13316" name="Picture 5" descr="x"/>
          <p:cNvPicPr>
            <a:picLocks noChangeAspect="1" noChangeArrowheads="1"/>
          </p:cNvPicPr>
          <p:nvPr/>
        </p:nvPicPr>
        <p:blipFill>
          <a:blip r:embed="rId2" cstate="print">
            <a:lum bright="12000"/>
            <a:extLst>
              <a:ext uri="{28A0092B-C50C-407E-A947-70E740481C1C}">
                <a14:useLocalDpi xmlns:a14="http://schemas.microsoft.com/office/drawing/2010/main" xmlns="" val="0"/>
              </a:ext>
            </a:extLst>
          </a:blip>
          <a:srcRect/>
          <a:stretch>
            <a:fillRect/>
          </a:stretch>
        </p:blipFill>
        <p:spPr bwMode="auto">
          <a:xfrm>
            <a:off x="5973763" y="2349500"/>
            <a:ext cx="3170237" cy="422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47955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zh-HK" altLang="zh-HK" smtClean="0"/>
          </a:p>
        </p:txBody>
      </p:sp>
      <p:sp>
        <p:nvSpPr>
          <p:cNvPr id="14339" name="Rectangle 3"/>
          <p:cNvSpPr>
            <a:spLocks noGrp="1" noChangeArrowheads="1"/>
          </p:cNvSpPr>
          <p:nvPr>
            <p:ph type="body" idx="1"/>
          </p:nvPr>
        </p:nvSpPr>
        <p:spPr/>
        <p:txBody>
          <a:bodyPr/>
          <a:lstStyle/>
          <a:p>
            <a:pPr eaLnBrk="1" hangingPunct="1"/>
            <a:r>
              <a:rPr lang="zh-TW" altLang="en-US" sz="3600" b="1" u="sng" dirty="0" smtClean="0">
                <a:solidFill>
                  <a:srgbClr val="990033"/>
                </a:solidFill>
                <a:latin typeface="微軟正黑體" pitchFamily="34" charset="-120"/>
                <a:ea typeface="微軟正黑體" pitchFamily="34" charset="-120"/>
              </a:rPr>
              <a:t>天愛帝須王</a:t>
            </a:r>
            <a:r>
              <a:rPr lang="zh-TW" altLang="en-US" sz="3600" dirty="0" smtClean="0">
                <a:latin typeface="微軟正黑體" pitchFamily="34" charset="-120"/>
                <a:ea typeface="微軟正黑體" pitchFamily="34" charset="-120"/>
              </a:rPr>
              <a:t>受摩哂陀長老的引導皈信佛教后，請求摩哂陀在全島各地建立</a:t>
            </a:r>
            <a:r>
              <a:rPr lang="zh-TW" altLang="en-US" sz="3600" dirty="0" smtClean="0">
                <a:solidFill>
                  <a:srgbClr val="C00000"/>
                </a:solidFill>
                <a:latin typeface="微軟正黑體" pitchFamily="34" charset="-120"/>
                <a:ea typeface="微軟正黑體" pitchFamily="34" charset="-120"/>
              </a:rPr>
              <a:t>“戒壇”傳授戒法，使僧種住世不斷，佛法長久興盛。 </a:t>
            </a:r>
            <a:r>
              <a:rPr lang="zh-TW" altLang="en-US" sz="3600" dirty="0" smtClean="0">
                <a:latin typeface="微軟正黑體" pitchFamily="34" charset="-120"/>
                <a:ea typeface="微軟正黑體" pitchFamily="34" charset="-120"/>
              </a:rPr>
              <a:t/>
            </a:r>
            <a:br>
              <a:rPr lang="zh-TW" altLang="en-US" sz="3600" dirty="0" smtClean="0">
                <a:latin typeface="微軟正黑體" pitchFamily="34" charset="-120"/>
                <a:ea typeface="微軟正黑體" pitchFamily="34" charset="-120"/>
              </a:rPr>
            </a:br>
            <a:r>
              <a:rPr lang="zh-TW" altLang="en-US" sz="3600" dirty="0" smtClean="0">
                <a:latin typeface="微軟正黑體" pitchFamily="34" charset="-120"/>
                <a:ea typeface="微軟正黑體" pitchFamily="34" charset="-120"/>
              </a:rPr>
              <a:t>這一傳授戒法，從公元前三世紀起，影響到現在南傳上座部的傳承不絕。</a:t>
            </a:r>
          </a:p>
          <a:p>
            <a:pPr eaLnBrk="1" hangingPunct="1"/>
            <a:endParaRPr lang="zh-TW" altLang="en-US" dirty="0" smtClean="0"/>
          </a:p>
          <a:p>
            <a:pPr eaLnBrk="1" hangingPunct="1">
              <a:buFont typeface="Wingdings" pitchFamily="2" charset="2"/>
              <a:buNone/>
            </a:pPr>
            <a:endParaRPr lang="en-US" altLang="zh-TW" dirty="0" smtClean="0"/>
          </a:p>
        </p:txBody>
      </p:sp>
    </p:spTree>
    <p:extLst>
      <p:ext uri="{BB962C8B-B14F-4D97-AF65-F5344CB8AC3E}">
        <p14:creationId xmlns:p14="http://schemas.microsoft.com/office/powerpoint/2010/main" xmlns="" val="3164236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zh-HK" altLang="zh-HK" smtClean="0"/>
          </a:p>
        </p:txBody>
      </p:sp>
      <p:sp>
        <p:nvSpPr>
          <p:cNvPr id="15363" name="Rectangle 3"/>
          <p:cNvSpPr>
            <a:spLocks noGrp="1" noChangeArrowheads="1"/>
          </p:cNvSpPr>
          <p:nvPr>
            <p:ph type="body" idx="1"/>
          </p:nvPr>
        </p:nvSpPr>
        <p:spPr/>
        <p:txBody>
          <a:bodyPr/>
          <a:lstStyle/>
          <a:p>
            <a:pPr eaLnBrk="1" hangingPunct="1"/>
            <a:r>
              <a:rPr lang="zh-TW" altLang="en-US" sz="3200" b="1" u="sng" dirty="0" smtClean="0">
                <a:solidFill>
                  <a:srgbClr val="990033"/>
                </a:solidFill>
                <a:latin typeface="微軟正黑體" pitchFamily="34" charset="-120"/>
                <a:ea typeface="微軟正黑體" pitchFamily="34" charset="-120"/>
              </a:rPr>
              <a:t>摩哂陀長老</a:t>
            </a:r>
            <a:r>
              <a:rPr lang="zh-TW" altLang="en-US" sz="3200" dirty="0" smtClean="0">
                <a:latin typeface="微軟正黑體" pitchFamily="34" charset="-120"/>
                <a:ea typeface="微軟正黑體" pitchFamily="34" charset="-120"/>
              </a:rPr>
              <a:t>豐富了斯國的文化，如</a:t>
            </a:r>
            <a:r>
              <a:rPr lang="zh-TW" altLang="en-US" sz="3200" dirty="0" smtClean="0">
                <a:solidFill>
                  <a:srgbClr val="C00000"/>
                </a:solidFill>
                <a:latin typeface="微軟正黑體" pitchFamily="34" charset="-120"/>
                <a:ea typeface="微軟正黑體" pitchFamily="34" charset="-120"/>
              </a:rPr>
              <a:t>栽植大菩提樹的分枝、建築佛寺 、引入三藏，促進斯國文學的發展</a:t>
            </a:r>
            <a:r>
              <a:rPr lang="zh-TW" altLang="en-US" sz="3200" dirty="0" smtClean="0">
                <a:latin typeface="微軟正黑體" pitchFamily="34" charset="-120"/>
                <a:ea typeface="微軟正黑體" pitchFamily="34" charset="-120"/>
              </a:rPr>
              <a:t>。</a:t>
            </a:r>
          </a:p>
        </p:txBody>
      </p:sp>
      <p:pic>
        <p:nvPicPr>
          <p:cNvPr id="15364" name="Picture 5" descr="srilanka-0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3275" y="4221163"/>
            <a:ext cx="2808288"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Text Box 6"/>
          <p:cNvSpPr txBox="1">
            <a:spLocks noChangeArrowheads="1"/>
          </p:cNvSpPr>
          <p:nvPr/>
        </p:nvSpPr>
        <p:spPr bwMode="auto">
          <a:xfrm>
            <a:off x="6516688" y="6165850"/>
            <a:ext cx="23050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t>斯里蘭卡玻璃裝飾畫 </a:t>
            </a:r>
          </a:p>
        </p:txBody>
      </p:sp>
      <p:pic>
        <p:nvPicPr>
          <p:cNvPr id="15366" name="Picture 9" descr="01290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3708400"/>
            <a:ext cx="4752975"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2846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smtClean="0"/>
              <a:t>概念圖</a:t>
            </a:r>
          </a:p>
        </p:txBody>
      </p:sp>
      <p:sp>
        <p:nvSpPr>
          <p:cNvPr id="18435" name="Text Box 3"/>
          <p:cNvSpPr txBox="1">
            <a:spLocks noChangeArrowheads="1"/>
          </p:cNvSpPr>
          <p:nvPr/>
        </p:nvSpPr>
        <p:spPr bwMode="auto">
          <a:xfrm>
            <a:off x="3834627" y="1836113"/>
            <a:ext cx="2628574" cy="584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3200" dirty="0"/>
              <a:t>斯里蘭卡</a:t>
            </a:r>
            <a:r>
              <a:rPr lang="zh-TW" altLang="en-US" sz="2400" dirty="0"/>
              <a:t> </a:t>
            </a:r>
          </a:p>
        </p:txBody>
      </p:sp>
      <p:sp>
        <p:nvSpPr>
          <p:cNvPr id="18436" name="AutoShape 4"/>
          <p:cNvSpPr>
            <a:spLocks noChangeArrowheads="1"/>
          </p:cNvSpPr>
          <p:nvPr/>
        </p:nvSpPr>
        <p:spPr bwMode="auto">
          <a:xfrm>
            <a:off x="2483768" y="1771650"/>
            <a:ext cx="1134689" cy="649238"/>
          </a:xfrm>
          <a:custGeom>
            <a:avLst/>
            <a:gdLst>
              <a:gd name="T0" fmla="*/ 799090814 w 21600"/>
              <a:gd name="T1" fmla="*/ 0 h 21600"/>
              <a:gd name="T2" fmla="*/ 0 w 21600"/>
              <a:gd name="T3" fmla="*/ 137875116 h 21600"/>
              <a:gd name="T4" fmla="*/ 799090814 w 21600"/>
              <a:gd name="T5" fmla="*/ 275749718 h 21600"/>
              <a:gd name="T6" fmla="*/ 1065453526 w 21600"/>
              <a:gd name="T7" fmla="*/ 13787511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18437" name="Text Box 5"/>
          <p:cNvSpPr txBox="1">
            <a:spLocks noChangeArrowheads="1"/>
          </p:cNvSpPr>
          <p:nvPr/>
        </p:nvSpPr>
        <p:spPr bwMode="auto">
          <a:xfrm>
            <a:off x="487178" y="1836113"/>
            <a:ext cx="1872208" cy="584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lang="zh-TW" altLang="en-US" sz="3200" dirty="0"/>
              <a:t>佛教</a:t>
            </a:r>
            <a:r>
              <a:rPr lang="zh-TW" altLang="en-US" sz="2400" dirty="0"/>
              <a:t> </a:t>
            </a:r>
          </a:p>
        </p:txBody>
      </p:sp>
      <p:sp>
        <p:nvSpPr>
          <p:cNvPr id="18438" name="AutoShape 6"/>
          <p:cNvSpPr>
            <a:spLocks noChangeArrowheads="1"/>
          </p:cNvSpPr>
          <p:nvPr/>
        </p:nvSpPr>
        <p:spPr bwMode="auto">
          <a:xfrm>
            <a:off x="4644008" y="2752624"/>
            <a:ext cx="792938" cy="748085"/>
          </a:xfrm>
          <a:prstGeom prst="downArrow">
            <a:avLst>
              <a:gd name="adj1" fmla="val 50000"/>
              <a:gd name="adj2" fmla="val 2995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zh-HK" altLang="en-US"/>
          </a:p>
        </p:txBody>
      </p:sp>
      <p:pic>
        <p:nvPicPr>
          <p:cNvPr id="18439" name="Picture 7" descr="MM900395782[1]"/>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2852738"/>
            <a:ext cx="2374900"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181" name="Group 13"/>
          <p:cNvGrpSpPr>
            <a:grpSpLocks/>
          </p:cNvGrpSpPr>
          <p:nvPr/>
        </p:nvGrpSpPr>
        <p:grpSpPr bwMode="auto">
          <a:xfrm>
            <a:off x="2808539" y="3861048"/>
            <a:ext cx="4463876" cy="1655812"/>
            <a:chOff x="1837" y="1752"/>
            <a:chExt cx="2268" cy="544"/>
          </a:xfrm>
        </p:grpSpPr>
        <p:sp>
          <p:nvSpPr>
            <p:cNvPr id="7183" name="Rectangle 14"/>
            <p:cNvSpPr>
              <a:spLocks noChangeArrowheads="1"/>
            </p:cNvSpPr>
            <p:nvPr/>
          </p:nvSpPr>
          <p:spPr bwMode="auto">
            <a:xfrm>
              <a:off x="1837" y="1752"/>
              <a:ext cx="1089" cy="5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sz="3000" dirty="0"/>
                <a:t>緬甸</a:t>
              </a:r>
              <a:r>
                <a:rPr lang="en-US" altLang="zh-TW" sz="3000" dirty="0"/>
                <a:t>/</a:t>
              </a:r>
              <a:r>
                <a:rPr lang="zh-TW" altLang="en-US" sz="3000" dirty="0"/>
                <a:t>泰國</a:t>
              </a:r>
              <a:r>
                <a:rPr lang="zh-TW" altLang="en-US" dirty="0"/>
                <a:t> </a:t>
              </a:r>
            </a:p>
          </p:txBody>
        </p:sp>
        <p:pic>
          <p:nvPicPr>
            <p:cNvPr id="7184" name="Picture 15" descr="ANd9GcThT6heLwf0nCZNgAu0fQpGMwdZWD1Ua4-69saBfQfUSFms--xrjnF5df2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25" y="1752"/>
              <a:ext cx="362"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5" name="Picture 16" descr="01300000164151122244345619804_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6" y="1759"/>
              <a:ext cx="809" cy="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648837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blinds(horizontal)">
                                      <p:cBhvr>
                                        <p:cTn id="11" dur="500"/>
                                        <p:tgtEl>
                                          <p:spTgt spid="1843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blinds(horizontal)">
                                      <p:cBhvr>
                                        <p:cTn id="14" dur="500"/>
                                        <p:tgtEl>
                                          <p:spTgt spid="1843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animEffect transition="in" filter="blinds(horizontal)">
                                      <p:cBhvr>
                                        <p:cTn id="23"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P spid="18437" grpId="0" animBg="1"/>
      <p:bldP spid="184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smtClean="0"/>
              <a:t>一</a:t>
            </a:r>
            <a:r>
              <a:rPr lang="en-US" altLang="zh-TW" smtClean="0"/>
              <a:t>.</a:t>
            </a:r>
            <a:r>
              <a:rPr lang="zh-TW" altLang="en-US" smtClean="0"/>
              <a:t>佛教傳入緬甸</a:t>
            </a:r>
          </a:p>
        </p:txBody>
      </p:sp>
      <p:sp>
        <p:nvSpPr>
          <p:cNvPr id="8195" name="Rectangle 3"/>
          <p:cNvSpPr>
            <a:spLocks noGrp="1" noChangeArrowheads="1"/>
          </p:cNvSpPr>
          <p:nvPr>
            <p:ph type="body" idx="1"/>
          </p:nvPr>
        </p:nvSpPr>
        <p:spPr>
          <a:xfrm>
            <a:off x="395288" y="1196752"/>
            <a:ext cx="8132762" cy="3422873"/>
          </a:xfrm>
        </p:spPr>
        <p:txBody>
          <a:bodyPr/>
          <a:lstStyle/>
          <a:p>
            <a:pPr eaLnBrk="1" hangingPunct="1"/>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島史</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及孟族文獻的記載，緬甸在</a:t>
            </a:r>
            <a:r>
              <a:rPr lang="zh-TW" altLang="en-US" dirty="0" smtClean="0">
                <a:solidFill>
                  <a:srgbClr val="0000FF"/>
                </a:solidFill>
                <a:latin typeface="微軟正黑體" pitchFamily="34" charset="-120"/>
                <a:ea typeface="微軟正黑體" pitchFamily="34" charset="-120"/>
              </a:rPr>
              <a:t>公元五、六世紀已經傳入了上座部佛教，後來大乘佛教及密宗也慢慢傳入緬甸。</a:t>
            </a:r>
            <a:r>
              <a:rPr lang="zh-TW" altLang="en-US" dirty="0" smtClean="0">
                <a:latin typeface="微軟正黑體" pitchFamily="34" charset="-120"/>
                <a:ea typeface="微軟正黑體" pitchFamily="34" charset="-120"/>
              </a:rPr>
              <a:t>公元１０４４年，阿奴律陀（公元１０４４～１０７７）建立強大的</a:t>
            </a:r>
            <a:r>
              <a:rPr lang="zh-TW" altLang="en-US" dirty="0" smtClean="0">
                <a:solidFill>
                  <a:srgbClr val="692AA2"/>
                </a:solidFill>
                <a:latin typeface="微軟正黑體" pitchFamily="34" charset="-120"/>
                <a:ea typeface="微軟正黑體" pitchFamily="34" charset="-120"/>
              </a:rPr>
              <a:t>蒲甘王朝</a:t>
            </a:r>
            <a:r>
              <a:rPr lang="zh-TW" altLang="en-US" dirty="0" smtClean="0">
                <a:latin typeface="微軟正黑體" pitchFamily="34" charset="-120"/>
                <a:ea typeface="微軟正黑體" pitchFamily="34" charset="-120"/>
              </a:rPr>
              <a:t>，熱忱擁護佛教改革，特別是上座部佛教，不久，上座部佛教興盛發達，普及全國。而原先的各派，包括蒲甘原有的上座部、大乘佛教、密教，以及婆羅門教，漸被淘汰消失。</a:t>
            </a:r>
          </a:p>
          <a:p>
            <a:pPr eaLnBrk="1" hangingPunct="1"/>
            <a:endParaRPr lang="zh-TW" altLang="en-US" sz="2400" dirty="0" smtClean="0"/>
          </a:p>
          <a:p>
            <a:pPr eaLnBrk="1" hangingPunct="1"/>
            <a:endParaRPr lang="zh-TW" altLang="en-US" sz="2400" dirty="0" smtClean="0"/>
          </a:p>
          <a:p>
            <a:pPr eaLnBrk="1" hangingPunct="1"/>
            <a:endParaRPr lang="zh-TW" altLang="en-US" sz="2400" dirty="0" smtClean="0"/>
          </a:p>
          <a:p>
            <a:pPr eaLnBrk="1" hangingPunct="1"/>
            <a:endParaRPr lang="zh-TW" altLang="en-US" sz="2400" dirty="0" smtClean="0"/>
          </a:p>
          <a:p>
            <a:pPr eaLnBrk="1" hangingPunct="1"/>
            <a:endParaRPr lang="zh-TW" altLang="en-US" sz="2400" dirty="0" smtClean="0"/>
          </a:p>
          <a:p>
            <a:pPr eaLnBrk="1" hangingPunct="1"/>
            <a:endParaRPr lang="en-US" altLang="zh-TW" sz="2400" dirty="0" smtClean="0"/>
          </a:p>
        </p:txBody>
      </p:sp>
      <p:pic>
        <p:nvPicPr>
          <p:cNvPr id="8196" name="Picture 9" descr="1252747760168_mthum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365104"/>
            <a:ext cx="4104705"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0795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dirty="0" smtClean="0"/>
              <a:t>佛教傳入泰國 </a:t>
            </a:r>
          </a:p>
        </p:txBody>
      </p:sp>
      <p:sp>
        <p:nvSpPr>
          <p:cNvPr id="18435" name="Rectangle 3"/>
          <p:cNvSpPr>
            <a:spLocks noGrp="1" noChangeArrowheads="1"/>
          </p:cNvSpPr>
          <p:nvPr>
            <p:ph type="body" idx="1"/>
          </p:nvPr>
        </p:nvSpPr>
        <p:spPr/>
        <p:txBody>
          <a:bodyPr/>
          <a:lstStyle/>
          <a:p>
            <a:pPr eaLnBrk="1" hangingPunct="1"/>
            <a:r>
              <a:rPr lang="zh-TW" altLang="en-US" sz="3200" dirty="0" smtClean="0">
                <a:latin typeface="微軟正黑體" pitchFamily="34" charset="-120"/>
                <a:ea typeface="微軟正黑體" pitchFamily="34" charset="-120"/>
              </a:rPr>
              <a:t>最早的說法，是印度阿育王時代已傳入，但這說法只是傳說，未能證明。</a:t>
            </a:r>
            <a:endParaRPr lang="en-US" altLang="zh-TW" sz="3200" dirty="0" smtClean="0">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「素可泰」王朝（西元十三世紀），</a:t>
            </a:r>
            <a:r>
              <a:rPr lang="zh-TW" altLang="en-US" sz="3200" dirty="0" smtClean="0">
                <a:solidFill>
                  <a:srgbClr val="008000"/>
                </a:solidFill>
                <a:latin typeface="微軟正黑體" pitchFamily="34" charset="-120"/>
                <a:ea typeface="微軟正黑體" pitchFamily="34" charset="-120"/>
              </a:rPr>
              <a:t>當時泰國境內已有大乘佛教和自緬甸蒲甘王朝傳入的上座部佛在流傳，</a:t>
            </a:r>
            <a:r>
              <a:rPr lang="zh-TW" altLang="en-US" sz="3200" dirty="0" smtClean="0">
                <a:latin typeface="微軟正黑體" pitchFamily="34" charset="-120"/>
                <a:ea typeface="微軟正黑體" pitchFamily="34" charset="-120"/>
              </a:rPr>
              <a:t>但並沒有形成一個主流的宗派，</a:t>
            </a:r>
            <a:endParaRPr lang="en-US" altLang="zh-TW" sz="3200" dirty="0" smtClean="0">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其次，</a:t>
            </a:r>
            <a:r>
              <a:rPr lang="zh-TW" altLang="en-US" sz="3200" dirty="0" smtClean="0">
                <a:solidFill>
                  <a:srgbClr val="008000"/>
                </a:solidFill>
                <a:latin typeface="微軟正黑體" pitchFamily="34" charset="-120"/>
                <a:ea typeface="微軟正黑體" pitchFamily="34" charset="-120"/>
              </a:rPr>
              <a:t>一般人民也信鬼神，吉蔑族人有部分兼信婆羅門教。</a:t>
            </a:r>
            <a:r>
              <a:rPr lang="zh-TW" altLang="en-US" sz="3200" dirty="0" smtClean="0">
                <a:latin typeface="微軟正黑體" pitchFamily="34" charset="-120"/>
                <a:ea typeface="微軟正黑體" pitchFamily="34" charset="-120"/>
              </a:rPr>
              <a:t>“素可泰”王朝的坤藍甘亨王禮請斯裡蘭卡僧團的出家人至素可泰弘揚佛法，後來成為主流的宗派。</a:t>
            </a:r>
          </a:p>
        </p:txBody>
      </p:sp>
    </p:spTree>
    <p:extLst>
      <p:ext uri="{BB962C8B-B14F-4D97-AF65-F5344CB8AC3E}">
        <p14:creationId xmlns:p14="http://schemas.microsoft.com/office/powerpoint/2010/main" xmlns="" val="580299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33400" y="990600"/>
            <a:ext cx="6630888" cy="1828800"/>
          </a:xfrm>
        </p:spPr>
        <p:txBody>
          <a:bodyPr/>
          <a:lstStyle/>
          <a:p>
            <a:r>
              <a:rPr lang="zh-TW" altLang="en-US" dirty="0" smtClean="0"/>
              <a:t>漢傳佛教 </a:t>
            </a:r>
            <a:r>
              <a:rPr lang="en-US" altLang="zh-TW" dirty="0" smtClean="0"/>
              <a:t>–</a:t>
            </a:r>
            <a:r>
              <a:rPr lang="zh-TW" altLang="en-US" dirty="0" smtClean="0"/>
              <a:t> 朝鮮與日本</a:t>
            </a:r>
            <a:endParaRPr lang="zh-HK" altLang="en-US" dirty="0"/>
          </a:p>
        </p:txBody>
      </p:sp>
      <p:sp>
        <p:nvSpPr>
          <p:cNvPr id="5" name="副標題 4"/>
          <p:cNvSpPr>
            <a:spLocks noGrp="1"/>
          </p:cNvSpPr>
          <p:nvPr>
            <p:ph type="subTitle" idx="1"/>
          </p:nvPr>
        </p:nvSpPr>
        <p:spPr/>
        <p:txBody>
          <a:bodyPr/>
          <a:lstStyle/>
          <a:p>
            <a:endParaRPr lang="zh-HK" altLang="en-US"/>
          </a:p>
        </p:txBody>
      </p:sp>
    </p:spTree>
    <p:extLst>
      <p:ext uri="{BB962C8B-B14F-4D97-AF65-F5344CB8AC3E}">
        <p14:creationId xmlns:p14="http://schemas.microsoft.com/office/powerpoint/2010/main" xmlns="" val="3023603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a:t>漢語系佛教</a:t>
            </a:r>
          </a:p>
        </p:txBody>
      </p:sp>
      <p:sp>
        <p:nvSpPr>
          <p:cNvPr id="27651" name="Rectangle 3"/>
          <p:cNvSpPr>
            <a:spLocks noGrp="1" noChangeArrowheads="1"/>
          </p:cNvSpPr>
          <p:nvPr>
            <p:ph type="body" idx="1"/>
          </p:nvPr>
        </p:nvSpPr>
        <p:spPr>
          <a:xfrm>
            <a:off x="0" y="1844675"/>
            <a:ext cx="4427538" cy="4281488"/>
          </a:xfrm>
        </p:spPr>
        <p:txBody>
          <a:bodyPr/>
          <a:lstStyle/>
          <a:p>
            <a:r>
              <a:rPr lang="zh-TW" altLang="en-US" dirty="0">
                <a:effectLst/>
                <a:latin typeface="標楷體" pitchFamily="65" charset="-120"/>
                <a:ea typeface="標楷體" pitchFamily="65" charset="-120"/>
              </a:rPr>
              <a:t>出現於大乘佛教的發展晚期，即</a:t>
            </a:r>
            <a:r>
              <a:rPr lang="zh-CN" altLang="en-US" dirty="0">
                <a:effectLst/>
                <a:latin typeface="標楷體" pitchFamily="65" charset="-120"/>
                <a:ea typeface="標楷體" pitchFamily="65" charset="-120"/>
              </a:rPr>
              <a:t>傳入中國境內的大乘佛教</a:t>
            </a:r>
            <a:r>
              <a:rPr lang="zh-TW" altLang="en-US" dirty="0">
                <a:effectLst/>
                <a:latin typeface="標楷體" pitchFamily="65" charset="-120"/>
                <a:ea typeface="標楷體" pitchFamily="65" charset="-120"/>
              </a:rPr>
              <a:t>；</a:t>
            </a:r>
          </a:p>
          <a:p>
            <a:r>
              <a:rPr lang="zh-CN" altLang="en-US" dirty="0">
                <a:effectLst/>
                <a:latin typeface="標楷體" pitchFamily="65" charset="-120"/>
                <a:ea typeface="標楷體" pitchFamily="65" charset="-120"/>
              </a:rPr>
              <a:t>隋、唐以後發展起來的天台宗、華嚴宗、凈土宗、法相宗、三論宗、禪宗、律宗和密宗</a:t>
            </a:r>
            <a:r>
              <a:rPr lang="zh-TW" altLang="en-US" dirty="0">
                <a:effectLst/>
                <a:latin typeface="標楷體" pitchFamily="65" charset="-120"/>
                <a:ea typeface="標楷體" pitchFamily="65" charset="-120"/>
              </a:rPr>
              <a:t>等</a:t>
            </a:r>
            <a:r>
              <a:rPr lang="zh-TW" altLang="en-US" b="1" dirty="0">
                <a:solidFill>
                  <a:schemeClr val="accent2"/>
                </a:solidFill>
                <a:effectLst/>
                <a:latin typeface="標楷體" pitchFamily="65" charset="-120"/>
                <a:ea typeface="標楷體" pitchFamily="65" charset="-120"/>
              </a:rPr>
              <a:t>大乘八宗</a:t>
            </a:r>
            <a:r>
              <a:rPr lang="zh-TW" altLang="en-US" dirty="0">
                <a:effectLst/>
                <a:latin typeface="標楷體" pitchFamily="65" charset="-120"/>
                <a:ea typeface="標楷體" pitchFamily="65" charset="-120"/>
              </a:rPr>
              <a:t>。</a:t>
            </a:r>
          </a:p>
        </p:txBody>
      </p:sp>
      <p:pic>
        <p:nvPicPr>
          <p:cNvPr id="27653" name="Picture 5" descr="2868017142_06c57bf06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1989138"/>
            <a:ext cx="4284662" cy="3960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336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endParaRPr lang="zh-HK" alt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25252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橢圓 3"/>
          <p:cNvSpPr/>
          <p:nvPr/>
        </p:nvSpPr>
        <p:spPr bwMode="auto">
          <a:xfrm>
            <a:off x="4932040" y="4005064"/>
            <a:ext cx="4680520" cy="1656184"/>
          </a:xfrm>
          <a:prstGeom prst="ellipse">
            <a:avLst/>
          </a:prstGeom>
          <a:noFill/>
          <a:ln w="603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53239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evl671_0201b_pi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175" y="0"/>
            <a:ext cx="5076825"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5543" name="Picture 7" descr="t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475" y="1052513"/>
            <a:ext cx="5472113" cy="4897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761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teishou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250"/>
            <a:ext cx="4643438" cy="5976938"/>
          </a:xfrm>
          <a:prstGeom prst="rect">
            <a:avLst/>
          </a:prstGeom>
          <a:noFill/>
          <a:extLst>
            <a:ext uri="{909E8E84-426E-40DD-AFC4-6F175D3DCCD1}">
              <a14:hiddenFill xmlns:a14="http://schemas.microsoft.com/office/drawing/2010/main" xmlns="">
                <a:solidFill>
                  <a:srgbClr val="FFFFFF"/>
                </a:solidFill>
              </a14:hiddenFill>
            </a:ext>
          </a:extLst>
        </p:spPr>
      </p:pic>
      <p:pic>
        <p:nvPicPr>
          <p:cNvPr id="29703" name="Picture 7" descr="ajigwan0061_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3438" y="476250"/>
            <a:ext cx="4500562" cy="6840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8428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a:p>
        </p:txBody>
      </p:sp>
      <p:sp>
        <p:nvSpPr>
          <p:cNvPr id="3" name="內容版面配置區 2"/>
          <p:cNvSpPr>
            <a:spLocks noGrp="1"/>
          </p:cNvSpPr>
          <p:nvPr>
            <p:ph idx="1"/>
          </p:nvPr>
        </p:nvSpPr>
        <p:spPr/>
        <p:txBody>
          <a:bodyPr/>
          <a:lstStyle/>
          <a:p>
            <a:r>
              <a:rPr lang="zh-TW" altLang="en-US" dirty="0" smtClean="0"/>
              <a:t>韓國佛教唱誦極像漢傳</a:t>
            </a:r>
            <a:endParaRPr lang="en-US" altLang="zh-HK" dirty="0" smtClean="0"/>
          </a:p>
          <a:p>
            <a:r>
              <a:rPr lang="en-US" altLang="zh-HK" dirty="0" smtClean="0"/>
              <a:t>https</a:t>
            </a:r>
            <a:r>
              <a:rPr lang="en-US" altLang="zh-HK" dirty="0"/>
              <a:t>://docs.google.com/file/d/0B9toOO4laDOqTWNWR1ZBRHVFYlk/edit?pli=1</a:t>
            </a:r>
            <a:endParaRPr lang="zh-HK" altLang="en-US" dirty="0"/>
          </a:p>
        </p:txBody>
      </p:sp>
    </p:spTree>
    <p:extLst>
      <p:ext uri="{BB962C8B-B14F-4D97-AF65-F5344CB8AC3E}">
        <p14:creationId xmlns:p14="http://schemas.microsoft.com/office/powerpoint/2010/main" xmlns="" val="319655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465px-Map_of_Gogurye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513" y="261938"/>
            <a:ext cx="4965700" cy="640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025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zh-TW" altLang="en-US" smtClean="0"/>
              <a:t>時間軸</a:t>
            </a:r>
          </a:p>
        </p:txBody>
      </p:sp>
      <p:grpSp>
        <p:nvGrpSpPr>
          <p:cNvPr id="4099" name="Group 9"/>
          <p:cNvGrpSpPr>
            <a:grpSpLocks/>
          </p:cNvGrpSpPr>
          <p:nvPr/>
        </p:nvGrpSpPr>
        <p:grpSpPr bwMode="auto">
          <a:xfrm>
            <a:off x="395288" y="1628775"/>
            <a:ext cx="1727200" cy="1368425"/>
            <a:chOff x="295" y="1253"/>
            <a:chExt cx="1088" cy="862"/>
          </a:xfrm>
        </p:grpSpPr>
        <p:sp>
          <p:nvSpPr>
            <p:cNvPr id="4128" name="Rectangle 6"/>
            <p:cNvSpPr>
              <a:spLocks noChangeArrowheads="1"/>
            </p:cNvSpPr>
            <p:nvPr/>
          </p:nvSpPr>
          <p:spPr bwMode="auto">
            <a:xfrm>
              <a:off x="295" y="1253"/>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西元四世紀</a:t>
              </a:r>
            </a:p>
          </p:txBody>
        </p:sp>
        <p:sp>
          <p:nvSpPr>
            <p:cNvPr id="4129" name="Rectangle 7"/>
            <p:cNvSpPr>
              <a:spLocks noChangeArrowheads="1"/>
            </p:cNvSpPr>
            <p:nvPr/>
          </p:nvSpPr>
          <p:spPr bwMode="auto">
            <a:xfrm>
              <a:off x="295" y="1570"/>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佛教自中國傳入</a:t>
              </a:r>
            </a:p>
          </p:txBody>
        </p:sp>
      </p:grpSp>
      <p:grpSp>
        <p:nvGrpSpPr>
          <p:cNvPr id="4100" name="Group 15"/>
          <p:cNvGrpSpPr>
            <a:grpSpLocks/>
          </p:cNvGrpSpPr>
          <p:nvPr/>
        </p:nvGrpSpPr>
        <p:grpSpPr bwMode="auto">
          <a:xfrm>
            <a:off x="2987675" y="1628775"/>
            <a:ext cx="1727200" cy="1368425"/>
            <a:chOff x="1882" y="1117"/>
            <a:chExt cx="1088" cy="862"/>
          </a:xfrm>
        </p:grpSpPr>
        <p:sp>
          <p:nvSpPr>
            <p:cNvPr id="4126" name="Rectangle 5"/>
            <p:cNvSpPr>
              <a:spLocks noChangeArrowheads="1"/>
            </p:cNvSpPr>
            <p:nvPr/>
          </p:nvSpPr>
          <p:spPr bwMode="auto">
            <a:xfrm>
              <a:off x="1882" y="1117"/>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高句麗</a:t>
              </a:r>
            </a:p>
          </p:txBody>
        </p:sp>
        <p:sp>
          <p:nvSpPr>
            <p:cNvPr id="4127" name="Rectangle 8"/>
            <p:cNvSpPr>
              <a:spLocks noChangeArrowheads="1"/>
            </p:cNvSpPr>
            <p:nvPr/>
          </p:nvSpPr>
          <p:spPr bwMode="auto">
            <a:xfrm>
              <a:off x="1882" y="1434"/>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著名僧人到中國</a:t>
              </a:r>
            </a:p>
            <a:p>
              <a:r>
                <a:rPr lang="zh-TW" altLang="en-US"/>
                <a:t>學佛。</a:t>
              </a:r>
            </a:p>
          </p:txBody>
        </p:sp>
      </p:grpSp>
      <p:grpSp>
        <p:nvGrpSpPr>
          <p:cNvPr id="4101" name="Group 14"/>
          <p:cNvGrpSpPr>
            <a:grpSpLocks/>
          </p:cNvGrpSpPr>
          <p:nvPr/>
        </p:nvGrpSpPr>
        <p:grpSpPr bwMode="auto">
          <a:xfrm>
            <a:off x="5437188" y="1628775"/>
            <a:ext cx="1727200" cy="1368425"/>
            <a:chOff x="3379" y="1117"/>
            <a:chExt cx="1088" cy="862"/>
          </a:xfrm>
        </p:grpSpPr>
        <p:sp>
          <p:nvSpPr>
            <p:cNvPr id="4124" name="Rectangle 10"/>
            <p:cNvSpPr>
              <a:spLocks noChangeArrowheads="1"/>
            </p:cNvSpPr>
            <p:nvPr/>
          </p:nvSpPr>
          <p:spPr bwMode="auto">
            <a:xfrm>
              <a:off x="3379" y="1117"/>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百濟 </a:t>
              </a:r>
              <a:r>
                <a:rPr lang="en-US" altLang="zh-TW"/>
                <a:t>(</a:t>
              </a:r>
              <a:r>
                <a:rPr lang="zh-TW" altLang="en-US"/>
                <a:t>西元</a:t>
              </a:r>
              <a:r>
                <a:rPr lang="en-US" altLang="zh-TW"/>
                <a:t>541)</a:t>
              </a:r>
            </a:p>
          </p:txBody>
        </p:sp>
        <p:sp>
          <p:nvSpPr>
            <p:cNvPr id="4125" name="Rectangle 11"/>
            <p:cNvSpPr>
              <a:spLocks noChangeArrowheads="1"/>
            </p:cNvSpPr>
            <p:nvPr/>
          </p:nvSpPr>
          <p:spPr bwMode="auto">
            <a:xfrm>
              <a:off x="3379" y="1434"/>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到中國當時的</a:t>
              </a:r>
            </a:p>
            <a:p>
              <a:r>
                <a:rPr lang="zh-TW" altLang="en-US"/>
                <a:t>梁朝求取涅槃</a:t>
              </a:r>
            </a:p>
            <a:p>
              <a:r>
                <a:rPr lang="zh-TW" altLang="en-US"/>
                <a:t>等經及工匠</a:t>
              </a:r>
            </a:p>
          </p:txBody>
        </p:sp>
      </p:grpSp>
      <p:grpSp>
        <p:nvGrpSpPr>
          <p:cNvPr id="4102" name="Group 25"/>
          <p:cNvGrpSpPr>
            <a:grpSpLocks/>
          </p:cNvGrpSpPr>
          <p:nvPr/>
        </p:nvGrpSpPr>
        <p:grpSpPr bwMode="auto">
          <a:xfrm>
            <a:off x="6804025" y="3284538"/>
            <a:ext cx="1727200" cy="1368425"/>
            <a:chOff x="4286" y="2069"/>
            <a:chExt cx="1088" cy="862"/>
          </a:xfrm>
        </p:grpSpPr>
        <p:sp>
          <p:nvSpPr>
            <p:cNvPr id="4122" name="Rectangle 12"/>
            <p:cNvSpPr>
              <a:spLocks noChangeArrowheads="1"/>
            </p:cNvSpPr>
            <p:nvPr/>
          </p:nvSpPr>
          <p:spPr bwMode="auto">
            <a:xfrm>
              <a:off x="4286"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百濟 </a:t>
              </a:r>
              <a:r>
                <a:rPr lang="en-US" altLang="zh-TW"/>
                <a:t>(</a:t>
              </a:r>
              <a:r>
                <a:rPr lang="zh-TW" altLang="en-US"/>
                <a:t>西元</a:t>
              </a:r>
              <a:r>
                <a:rPr lang="en-US" altLang="zh-TW"/>
                <a:t>541)</a:t>
              </a:r>
            </a:p>
          </p:txBody>
        </p:sp>
        <p:sp>
          <p:nvSpPr>
            <p:cNvPr id="4123" name="Rectangle 13"/>
            <p:cNvSpPr>
              <a:spLocks noChangeArrowheads="1"/>
            </p:cNvSpPr>
            <p:nvPr/>
          </p:nvSpPr>
          <p:spPr bwMode="auto">
            <a:xfrm>
              <a:off x="4286" y="2386"/>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到中國當時的</a:t>
              </a:r>
            </a:p>
            <a:p>
              <a:r>
                <a:rPr lang="zh-TW" altLang="en-US"/>
                <a:t>梁朝求取涅槃</a:t>
              </a:r>
            </a:p>
            <a:p>
              <a:r>
                <a:rPr lang="zh-TW" altLang="en-US"/>
                <a:t>等經及工匠</a:t>
              </a:r>
            </a:p>
          </p:txBody>
        </p:sp>
      </p:grpSp>
      <p:grpSp>
        <p:nvGrpSpPr>
          <p:cNvPr id="4103" name="Group 24"/>
          <p:cNvGrpSpPr>
            <a:grpSpLocks/>
          </p:cNvGrpSpPr>
          <p:nvPr/>
        </p:nvGrpSpPr>
        <p:grpSpPr bwMode="auto">
          <a:xfrm>
            <a:off x="3924300" y="3284538"/>
            <a:ext cx="1727200" cy="1368425"/>
            <a:chOff x="2472" y="2069"/>
            <a:chExt cx="1088" cy="862"/>
          </a:xfrm>
        </p:grpSpPr>
        <p:sp>
          <p:nvSpPr>
            <p:cNvPr id="4120" name="Rectangle 16"/>
            <p:cNvSpPr>
              <a:spLocks noChangeArrowheads="1"/>
            </p:cNvSpPr>
            <p:nvPr/>
          </p:nvSpPr>
          <p:spPr bwMode="auto">
            <a:xfrm>
              <a:off x="2472"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新羅 </a:t>
              </a:r>
              <a:r>
                <a:rPr lang="en-US" altLang="zh-TW"/>
                <a:t>(</a:t>
              </a:r>
              <a:r>
                <a:rPr lang="zh-TW" altLang="en-US"/>
                <a:t>西元</a:t>
              </a:r>
              <a:r>
                <a:rPr lang="en-US" altLang="zh-TW"/>
                <a:t>549)</a:t>
              </a:r>
            </a:p>
          </p:txBody>
        </p:sp>
        <p:sp>
          <p:nvSpPr>
            <p:cNvPr id="4121" name="Rectangle 17"/>
            <p:cNvSpPr>
              <a:spLocks noChangeArrowheads="1"/>
            </p:cNvSpPr>
            <p:nvPr/>
          </p:nvSpPr>
          <p:spPr bwMode="auto">
            <a:xfrm>
              <a:off x="2472" y="2386"/>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梁武帝遣使偕同</a:t>
              </a:r>
            </a:p>
            <a:p>
              <a:r>
                <a:rPr lang="zh-TW" altLang="en-US"/>
                <a:t>新羅學僧覺德送</a:t>
              </a:r>
            </a:p>
            <a:p>
              <a:r>
                <a:rPr lang="zh-TW" altLang="en-US"/>
                <a:t>佛舍利到新羅</a:t>
              </a:r>
            </a:p>
          </p:txBody>
        </p:sp>
      </p:grpSp>
      <p:grpSp>
        <p:nvGrpSpPr>
          <p:cNvPr id="4104" name="Group 20"/>
          <p:cNvGrpSpPr>
            <a:grpSpLocks/>
          </p:cNvGrpSpPr>
          <p:nvPr/>
        </p:nvGrpSpPr>
        <p:grpSpPr bwMode="auto">
          <a:xfrm>
            <a:off x="1116013" y="3284538"/>
            <a:ext cx="1727200" cy="2232025"/>
            <a:chOff x="975" y="2069"/>
            <a:chExt cx="1088" cy="1406"/>
          </a:xfrm>
        </p:grpSpPr>
        <p:sp>
          <p:nvSpPr>
            <p:cNvPr id="4118" name="Rectangle 18"/>
            <p:cNvSpPr>
              <a:spLocks noChangeArrowheads="1"/>
            </p:cNvSpPr>
            <p:nvPr/>
          </p:nvSpPr>
          <p:spPr bwMode="auto">
            <a:xfrm>
              <a:off x="975" y="2069"/>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高麗 </a:t>
              </a:r>
              <a:r>
                <a:rPr lang="en-US" altLang="zh-TW"/>
                <a:t>(</a:t>
              </a:r>
              <a:r>
                <a:rPr lang="zh-TW" altLang="en-US"/>
                <a:t>西元</a:t>
              </a:r>
              <a:r>
                <a:rPr lang="en-US" altLang="zh-TW"/>
                <a:t>918)</a:t>
              </a:r>
            </a:p>
          </p:txBody>
        </p:sp>
        <p:sp>
          <p:nvSpPr>
            <p:cNvPr id="4119" name="Rectangle 19"/>
            <p:cNvSpPr>
              <a:spLocks noChangeArrowheads="1"/>
            </p:cNvSpPr>
            <p:nvPr/>
          </p:nvSpPr>
          <p:spPr bwMode="auto">
            <a:xfrm>
              <a:off x="975" y="2386"/>
              <a:ext cx="1088" cy="10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高麗將領王建稱</a:t>
              </a:r>
            </a:p>
            <a:p>
              <a:r>
                <a:rPr lang="zh-TW" altLang="en-US"/>
                <a:t>王，並滅掉後百</a:t>
              </a:r>
            </a:p>
            <a:p>
              <a:r>
                <a:rPr lang="zh-TW" altLang="en-US"/>
                <a:t>濟和後新羅，重</a:t>
              </a:r>
            </a:p>
            <a:p>
              <a:r>
                <a:rPr lang="zh-TW" altLang="en-US"/>
                <a:t>新統一半島。此</a:t>
              </a:r>
            </a:p>
            <a:p>
              <a:r>
                <a:rPr lang="zh-TW" altLang="en-US"/>
                <a:t>時佛教宗派被統</a:t>
              </a:r>
            </a:p>
            <a:p>
              <a:r>
                <a:rPr lang="zh-TW" altLang="en-US"/>
                <a:t>稱為</a:t>
              </a:r>
              <a:r>
                <a:rPr lang="zh-TW" altLang="en-US">
                  <a:latin typeface="Arial" charset="0"/>
                </a:rPr>
                <a:t>”</a:t>
              </a:r>
              <a:r>
                <a:rPr lang="zh-TW" altLang="en-US"/>
                <a:t>五教二宗</a:t>
              </a:r>
              <a:r>
                <a:rPr lang="zh-TW" altLang="en-US">
                  <a:latin typeface="Arial" charset="0"/>
                </a:rPr>
                <a:t>”</a:t>
              </a:r>
              <a:endParaRPr lang="zh-TW" altLang="en-US"/>
            </a:p>
          </p:txBody>
        </p:sp>
      </p:grpSp>
      <p:grpSp>
        <p:nvGrpSpPr>
          <p:cNvPr id="4105" name="Group 30"/>
          <p:cNvGrpSpPr>
            <a:grpSpLocks/>
          </p:cNvGrpSpPr>
          <p:nvPr/>
        </p:nvGrpSpPr>
        <p:grpSpPr bwMode="auto">
          <a:xfrm>
            <a:off x="3276600" y="5229225"/>
            <a:ext cx="1727200" cy="1368425"/>
            <a:chOff x="2064" y="3294"/>
            <a:chExt cx="1088" cy="862"/>
          </a:xfrm>
        </p:grpSpPr>
        <p:sp>
          <p:nvSpPr>
            <p:cNvPr id="4116" name="Rectangle 22"/>
            <p:cNvSpPr>
              <a:spLocks noChangeArrowheads="1"/>
            </p:cNvSpPr>
            <p:nvPr/>
          </p:nvSpPr>
          <p:spPr bwMode="auto">
            <a:xfrm>
              <a:off x="2064" y="3294"/>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李朝 </a:t>
              </a:r>
              <a:r>
                <a:rPr lang="en-US" altLang="zh-TW"/>
                <a:t>(</a:t>
              </a:r>
              <a:r>
                <a:rPr lang="zh-TW" altLang="en-US"/>
                <a:t>西元</a:t>
              </a:r>
              <a:r>
                <a:rPr lang="en-US" altLang="zh-TW"/>
                <a:t>1392)</a:t>
              </a:r>
            </a:p>
          </p:txBody>
        </p:sp>
        <p:sp>
          <p:nvSpPr>
            <p:cNvPr id="4117" name="Rectangle 23"/>
            <p:cNvSpPr>
              <a:spLocks noChangeArrowheads="1"/>
            </p:cNvSpPr>
            <p:nvPr/>
          </p:nvSpPr>
          <p:spPr bwMode="auto">
            <a:xfrm>
              <a:off x="2064" y="3611"/>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形成</a:t>
              </a:r>
              <a:r>
                <a:rPr lang="en-US" altLang="zh-TW"/>
                <a:t>7</a:t>
              </a:r>
              <a:r>
                <a:rPr lang="zh-TW" altLang="en-US"/>
                <a:t>個宗派。</a:t>
              </a:r>
            </a:p>
            <a:p>
              <a:r>
                <a:rPr lang="zh-TW" altLang="en-US"/>
                <a:t>被分為禪、教兩</a:t>
              </a:r>
            </a:p>
            <a:p>
              <a:r>
                <a:rPr lang="zh-TW" altLang="en-US"/>
                <a:t>大體系。</a:t>
              </a:r>
            </a:p>
          </p:txBody>
        </p:sp>
      </p:grpSp>
      <p:grpSp>
        <p:nvGrpSpPr>
          <p:cNvPr id="4106" name="Group 29"/>
          <p:cNvGrpSpPr>
            <a:grpSpLocks/>
          </p:cNvGrpSpPr>
          <p:nvPr/>
        </p:nvGrpSpPr>
        <p:grpSpPr bwMode="auto">
          <a:xfrm>
            <a:off x="6011863" y="5229225"/>
            <a:ext cx="1727200" cy="1368425"/>
            <a:chOff x="3787" y="3294"/>
            <a:chExt cx="1088" cy="862"/>
          </a:xfrm>
        </p:grpSpPr>
        <p:sp>
          <p:nvSpPr>
            <p:cNvPr id="4114" name="Rectangle 27"/>
            <p:cNvSpPr>
              <a:spLocks noChangeArrowheads="1"/>
            </p:cNvSpPr>
            <p:nvPr/>
          </p:nvSpPr>
          <p:spPr bwMode="auto">
            <a:xfrm>
              <a:off x="3787" y="3294"/>
              <a:ext cx="1088" cy="3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zh-TW" altLang="en-US"/>
                <a:t>現代</a:t>
              </a:r>
            </a:p>
          </p:txBody>
        </p:sp>
        <p:sp>
          <p:nvSpPr>
            <p:cNvPr id="4115" name="Rectangle 28"/>
            <p:cNvSpPr>
              <a:spLocks noChangeArrowheads="1"/>
            </p:cNvSpPr>
            <p:nvPr/>
          </p:nvSpPr>
          <p:spPr bwMode="auto">
            <a:xfrm>
              <a:off x="3787" y="3611"/>
              <a:ext cx="1088" cy="54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zh-TW" altLang="en-US"/>
                <a:t>宗派林立。其中</a:t>
              </a:r>
            </a:p>
            <a:p>
              <a:r>
                <a:rPr lang="zh-TW" altLang="en-US"/>
                <a:t>勢力最大是曹溪</a:t>
              </a:r>
            </a:p>
            <a:p>
              <a:r>
                <a:rPr lang="zh-TW" altLang="en-US"/>
                <a:t>宗和太古宗。</a:t>
              </a:r>
            </a:p>
          </p:txBody>
        </p:sp>
      </p:grpSp>
      <p:sp>
        <p:nvSpPr>
          <p:cNvPr id="4107" name="AutoShape 31"/>
          <p:cNvSpPr>
            <a:spLocks noChangeArrowheads="1"/>
          </p:cNvSpPr>
          <p:nvPr/>
        </p:nvSpPr>
        <p:spPr bwMode="auto">
          <a:xfrm>
            <a:off x="2268538" y="2276475"/>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08" name="AutoShape 32"/>
          <p:cNvSpPr>
            <a:spLocks noChangeArrowheads="1"/>
          </p:cNvSpPr>
          <p:nvPr/>
        </p:nvSpPr>
        <p:spPr bwMode="auto">
          <a:xfrm>
            <a:off x="4859338" y="2205038"/>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09" name="AutoShape 33"/>
          <p:cNvSpPr>
            <a:spLocks noChangeArrowheads="1"/>
          </p:cNvSpPr>
          <p:nvPr/>
        </p:nvSpPr>
        <p:spPr bwMode="auto">
          <a:xfrm rot="-770099">
            <a:off x="7451725" y="2500313"/>
            <a:ext cx="288925" cy="503237"/>
          </a:xfrm>
          <a:prstGeom prst="curvedLeftArrow">
            <a:avLst>
              <a:gd name="adj1" fmla="val 34835"/>
              <a:gd name="adj2" fmla="val 69670"/>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10" name="AutoShape 34"/>
          <p:cNvSpPr>
            <a:spLocks noChangeArrowheads="1"/>
          </p:cNvSpPr>
          <p:nvPr/>
        </p:nvSpPr>
        <p:spPr bwMode="auto">
          <a:xfrm rot="10800000">
            <a:off x="5940425" y="4005263"/>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11" name="AutoShape 35"/>
          <p:cNvSpPr>
            <a:spLocks noChangeArrowheads="1"/>
          </p:cNvSpPr>
          <p:nvPr/>
        </p:nvSpPr>
        <p:spPr bwMode="auto">
          <a:xfrm rot="10800000">
            <a:off x="3203575" y="4005263"/>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12" name="AutoShape 37"/>
          <p:cNvSpPr>
            <a:spLocks noChangeArrowheads="1"/>
          </p:cNvSpPr>
          <p:nvPr/>
        </p:nvSpPr>
        <p:spPr bwMode="auto">
          <a:xfrm rot="-1235303">
            <a:off x="2124075" y="5876925"/>
            <a:ext cx="360363" cy="288925"/>
          </a:xfrm>
          <a:prstGeom prst="curvedRightArrow">
            <a:avLst>
              <a:gd name="adj1" fmla="val 20000"/>
              <a:gd name="adj2" fmla="val 40000"/>
              <a:gd name="adj3" fmla="val 4157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
        <p:nvSpPr>
          <p:cNvPr id="4113" name="AutoShape 38"/>
          <p:cNvSpPr>
            <a:spLocks noChangeArrowheads="1"/>
          </p:cNvSpPr>
          <p:nvPr/>
        </p:nvSpPr>
        <p:spPr bwMode="auto">
          <a:xfrm>
            <a:off x="5292725" y="6021388"/>
            <a:ext cx="358775" cy="73025"/>
          </a:xfrm>
          <a:prstGeom prst="rightArrow">
            <a:avLst>
              <a:gd name="adj1" fmla="val 50000"/>
              <a:gd name="adj2" fmla="val 1228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HK" altLang="en-US"/>
          </a:p>
        </p:txBody>
      </p:sp>
    </p:spTree>
    <p:extLst>
      <p:ext uri="{BB962C8B-B14F-4D97-AF65-F5344CB8AC3E}">
        <p14:creationId xmlns:p14="http://schemas.microsoft.com/office/powerpoint/2010/main" xmlns="" val="4209900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mtClean="0"/>
              <a:t>一、高句麗佛教 </a:t>
            </a:r>
          </a:p>
        </p:txBody>
      </p:sp>
      <p:sp>
        <p:nvSpPr>
          <p:cNvPr id="27651" name="Rectangle 3"/>
          <p:cNvSpPr>
            <a:spLocks noGrp="1" noChangeArrowheads="1"/>
          </p:cNvSpPr>
          <p:nvPr>
            <p:ph type="body" idx="1"/>
          </p:nvPr>
        </p:nvSpPr>
        <p:spPr/>
        <p:txBody>
          <a:bodyPr/>
          <a:lstStyle/>
          <a:p>
            <a:pPr eaLnBrk="1" hangingPunct="1"/>
            <a:r>
              <a:rPr lang="zh-TW" altLang="en-US" sz="3200" b="1" dirty="0" smtClean="0">
                <a:solidFill>
                  <a:srgbClr val="C00000"/>
                </a:solidFill>
                <a:latin typeface="微軟正黑體" pitchFamily="34" charset="-120"/>
                <a:ea typeface="微軟正黑體" pitchFamily="34" charset="-120"/>
              </a:rPr>
              <a:t>高句麗</a:t>
            </a:r>
            <a:r>
              <a:rPr lang="zh-TW" altLang="en-US" sz="3200" dirty="0" smtClean="0">
                <a:latin typeface="微軟正黑體" pitchFamily="34" charset="-120"/>
                <a:ea typeface="微軟正黑體" pitchFamily="34" charset="-120"/>
              </a:rPr>
              <a:t>帝王早期多信佛，</a:t>
            </a:r>
            <a:r>
              <a:rPr lang="zh-TW" altLang="en-US" sz="3200" b="1" u="sng" dirty="0" smtClean="0">
                <a:solidFill>
                  <a:srgbClr val="C00000"/>
                </a:solidFill>
                <a:latin typeface="微軟正黑體" pitchFamily="34" charset="-120"/>
                <a:ea typeface="微軟正黑體" pitchFamily="34" charset="-120"/>
              </a:rPr>
              <a:t>更有不少高僧渡海至日本傳教，其中惠慈被日本聖德太子禮請為師</a:t>
            </a:r>
            <a:r>
              <a:rPr lang="zh-TW" altLang="en-US" sz="3200" dirty="0" smtClean="0">
                <a:solidFill>
                  <a:srgbClr val="C00000"/>
                </a:solidFill>
                <a:latin typeface="微軟正黑體" pitchFamily="34" charset="-120"/>
                <a:ea typeface="微軟正黑體" pitchFamily="34" charset="-120"/>
              </a:rPr>
              <a:t>；</a:t>
            </a:r>
            <a:r>
              <a:rPr lang="zh-TW" altLang="en-US" sz="3200" b="1" dirty="0" smtClean="0">
                <a:solidFill>
                  <a:srgbClr val="C00000"/>
                </a:solidFill>
                <a:latin typeface="微軟正黑體" pitchFamily="34" charset="-120"/>
                <a:ea typeface="微軟正黑體" pitchFamily="34" charset="-120"/>
              </a:rPr>
              <a:t>爾後慧灌則任僧正之職，並為日本三論宗始祖，佛教因此廣為傳揚。</a:t>
            </a:r>
            <a:endParaRPr lang="en-US" altLang="zh-TW" sz="3200" b="1" dirty="0" smtClean="0">
              <a:solidFill>
                <a:srgbClr val="C00000"/>
              </a:solidFill>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直到榮留王七年</a:t>
            </a:r>
            <a:r>
              <a:rPr lang="en-US" altLang="zh-TW" sz="3200" dirty="0" smtClean="0">
                <a:latin typeface="微軟正黑體" pitchFamily="34" charset="-120"/>
                <a:ea typeface="微軟正黑體" pitchFamily="34" charset="-120"/>
              </a:rPr>
              <a:t>(625)</a:t>
            </a:r>
            <a:r>
              <a:rPr lang="zh-TW" altLang="en-US" sz="3200" dirty="0" smtClean="0">
                <a:latin typeface="微軟正黑體" pitchFamily="34" charset="-120"/>
                <a:ea typeface="微軟正黑體" pitchFamily="34" charset="-120"/>
              </a:rPr>
              <a:t>，王遣使入唐傳回道教後，佛教才受到迫害，不受歡迎，高句麗卻也走上滅國之途</a:t>
            </a:r>
            <a:r>
              <a:rPr lang="en-US" altLang="zh-TW" sz="3200" dirty="0" smtClean="0">
                <a:latin typeface="微軟正黑體" pitchFamily="34" charset="-120"/>
                <a:ea typeface="微軟正黑體" pitchFamily="34" charset="-120"/>
              </a:rPr>
              <a:t>(675</a:t>
            </a:r>
            <a:r>
              <a:rPr lang="zh-TW" altLang="en-US" sz="3200" dirty="0" smtClean="0">
                <a:latin typeface="微軟正黑體" pitchFamily="34" charset="-120"/>
                <a:ea typeface="微軟正黑體" pitchFamily="34" charset="-120"/>
              </a:rPr>
              <a:t>年</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a:t>
            </a:r>
          </a:p>
        </p:txBody>
      </p:sp>
    </p:spTree>
    <p:extLst>
      <p:ext uri="{BB962C8B-B14F-4D97-AF65-F5344CB8AC3E}">
        <p14:creationId xmlns:p14="http://schemas.microsoft.com/office/powerpoint/2010/main" xmlns="" val="3535177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t>二、百濟佛教 </a:t>
            </a:r>
          </a:p>
        </p:txBody>
      </p:sp>
      <p:sp>
        <p:nvSpPr>
          <p:cNvPr id="31747" name="Rectangle 3"/>
          <p:cNvSpPr>
            <a:spLocks noGrp="1" noChangeArrowheads="1"/>
          </p:cNvSpPr>
          <p:nvPr>
            <p:ph type="body" idx="1"/>
          </p:nvPr>
        </p:nvSpPr>
        <p:spPr/>
        <p:txBody>
          <a:bodyPr/>
          <a:lstStyle/>
          <a:p>
            <a:pPr eaLnBrk="1" hangingPunct="1"/>
            <a:r>
              <a:rPr lang="zh-TW" altLang="en-US" sz="3200" b="1" dirty="0" smtClean="0">
                <a:solidFill>
                  <a:schemeClr val="tx1"/>
                </a:solidFill>
                <a:latin typeface="微軟正黑體" pitchFamily="34" charset="-120"/>
                <a:ea typeface="微軟正黑體" pitchFamily="34" charset="-120"/>
              </a:rPr>
              <a:t>百濟佛教諸王亦崇信佛教，</a:t>
            </a:r>
            <a:r>
              <a:rPr lang="zh-TW" altLang="en-US" sz="3200" b="1" dirty="0" smtClean="0">
                <a:solidFill>
                  <a:srgbClr val="C00000"/>
                </a:solidFill>
                <a:latin typeface="微軟正黑體" pitchFamily="34" charset="-120"/>
                <a:ea typeface="微軟正黑體" pitchFamily="34" charset="-120"/>
              </a:rPr>
              <a:t>至六世紀初，高僧輩出，其中以謙益盛弘律宗</a:t>
            </a:r>
            <a:r>
              <a:rPr lang="zh-TW" altLang="en-US" sz="3200" b="1" dirty="0" smtClean="0">
                <a:solidFill>
                  <a:schemeClr val="tx1"/>
                </a:solidFill>
                <a:latin typeface="微軟正黑體" pitchFamily="34" charset="-120"/>
                <a:ea typeface="微軟正黑體" pitchFamily="34" charset="-120"/>
              </a:rPr>
              <a:t>，推為百濟律宗之祖，最為有名。</a:t>
            </a:r>
            <a:r>
              <a:rPr lang="zh-TW" altLang="en-US" sz="3200" b="1" dirty="0" smtClean="0">
                <a:solidFill>
                  <a:srgbClr val="C00000"/>
                </a:solidFill>
                <a:latin typeface="微軟正黑體" pitchFamily="34" charset="-120"/>
                <a:ea typeface="微軟正黑體" pitchFamily="34" charset="-120"/>
              </a:rPr>
              <a:t>百濟佛教對隔海的日本也有深遠影響，聖王二十四年</a:t>
            </a:r>
            <a:r>
              <a:rPr lang="en-US" altLang="zh-TW" sz="3200" b="1" dirty="0" smtClean="0">
                <a:solidFill>
                  <a:srgbClr val="C00000"/>
                </a:solidFill>
                <a:latin typeface="微軟正黑體" pitchFamily="34" charset="-120"/>
                <a:ea typeface="微軟正黑體" pitchFamily="34" charset="-120"/>
              </a:rPr>
              <a:t>(546)</a:t>
            </a:r>
            <a:r>
              <a:rPr lang="zh-TW" altLang="en-US" sz="3200" b="1" dirty="0" smtClean="0">
                <a:solidFill>
                  <a:srgbClr val="C00000"/>
                </a:solidFill>
                <a:latin typeface="微軟正黑體" pitchFamily="34" charset="-120"/>
                <a:ea typeface="微軟正黑體" pitchFamily="34" charset="-120"/>
              </a:rPr>
              <a:t>致贈佛像、經書等予日本，是為佛教傳入日本之始；</a:t>
            </a:r>
            <a:r>
              <a:rPr lang="zh-TW" altLang="en-US" sz="3200" b="1" dirty="0" smtClean="0">
                <a:solidFill>
                  <a:schemeClr val="tx1"/>
                </a:solidFill>
                <a:latin typeface="微軟正黑體" pitchFamily="34" charset="-120"/>
                <a:ea typeface="微軟正黑體" pitchFamily="34" charset="-120"/>
              </a:rPr>
              <a:t>至日本弘法的百濟僧侶大增，主要以弘傳三論和成實二宗為主。</a:t>
            </a:r>
          </a:p>
        </p:txBody>
      </p:sp>
    </p:spTree>
    <p:extLst>
      <p:ext uri="{BB962C8B-B14F-4D97-AF65-F5344CB8AC3E}">
        <p14:creationId xmlns:p14="http://schemas.microsoft.com/office/powerpoint/2010/main" xmlns="" val="360015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smtClean="0"/>
              <a:t>三、新羅佛教 </a:t>
            </a:r>
          </a:p>
        </p:txBody>
      </p:sp>
      <p:sp>
        <p:nvSpPr>
          <p:cNvPr id="36867" name="Rectangle 3"/>
          <p:cNvSpPr>
            <a:spLocks noGrp="1" noChangeArrowheads="1"/>
          </p:cNvSpPr>
          <p:nvPr>
            <p:ph type="body" idx="1"/>
          </p:nvPr>
        </p:nvSpPr>
        <p:spPr/>
        <p:txBody>
          <a:bodyPr/>
          <a:lstStyle/>
          <a:p>
            <a:pPr eaLnBrk="1" hangingPunct="1"/>
            <a:r>
              <a:rPr lang="zh-TW" altLang="en-US" dirty="0" smtClean="0">
                <a:latin typeface="微軟正黑體" pitchFamily="34" charset="-120"/>
                <a:ea typeface="微軟正黑體" pitchFamily="34" charset="-120"/>
              </a:rPr>
              <a:t>朝鮮半島三國中，</a:t>
            </a:r>
            <a:r>
              <a:rPr lang="zh-TW" altLang="en-US" dirty="0" smtClean="0">
                <a:solidFill>
                  <a:srgbClr val="C00000"/>
                </a:solidFill>
                <a:latin typeface="微軟正黑體" pitchFamily="34" charset="-120"/>
                <a:ea typeface="微軟正黑體" pitchFamily="34" charset="-120"/>
              </a:rPr>
              <a:t>佛教雖最晚傳入新羅，但發展卻最為興盛</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pPr eaLnBrk="1" hangingPunct="1"/>
            <a:r>
              <a:rPr lang="zh-TW" altLang="en-US" dirty="0" smtClean="0">
                <a:latin typeface="微軟正黑體" pitchFamily="34" charset="-120"/>
                <a:ea typeface="微軟正黑體" pitchFamily="34" charset="-120"/>
              </a:rPr>
              <a:t>到了真興王時代</a:t>
            </a:r>
            <a:r>
              <a:rPr lang="en-US" altLang="zh-TW" dirty="0" smtClean="0">
                <a:latin typeface="微軟正黑體" pitchFamily="34" charset="-120"/>
                <a:ea typeface="微軟正黑體" pitchFamily="34" charset="-120"/>
              </a:rPr>
              <a:t>(540-575</a:t>
            </a:r>
            <a:r>
              <a:rPr lang="zh-TW" altLang="en-US" dirty="0" smtClean="0">
                <a:latin typeface="微軟正黑體" pitchFamily="34" charset="-120"/>
                <a:ea typeface="微軟正黑體" pitchFamily="34" charset="-120"/>
              </a:rPr>
              <a:t>在位</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，佛教的發展，</a:t>
            </a:r>
            <a:r>
              <a:rPr lang="zh-TW" altLang="en-US" b="1" dirty="0" smtClean="0">
                <a:solidFill>
                  <a:srgbClr val="C00000"/>
                </a:solidFill>
                <a:latin typeface="微軟正黑體" pitchFamily="34" charset="-120"/>
                <a:ea typeface="微軟正黑體" pitchFamily="34" charset="-120"/>
              </a:rPr>
              <a:t>新羅在統一朝鮮半島前，</a:t>
            </a:r>
            <a:r>
              <a:rPr lang="zh-TW" altLang="en-US" dirty="0" smtClean="0">
                <a:solidFill>
                  <a:srgbClr val="C00000"/>
                </a:solidFill>
                <a:latin typeface="微軟正黑體" pitchFamily="34" charset="-120"/>
                <a:ea typeface="微軟正黑體" pitchFamily="34" charset="-120"/>
              </a:rPr>
              <a:t>高僧圓光和慈藏都曾前來中國參學，回國後不僅大弘佛法，且受朝廷重視，輔佐國政。</a:t>
            </a:r>
            <a:r>
              <a:rPr lang="zh-TW" altLang="en-US" dirty="0" smtClean="0">
                <a:latin typeface="微軟正黑體" pitchFamily="34" charset="-120"/>
                <a:ea typeface="微軟正黑體" pitchFamily="34" charset="-120"/>
              </a:rPr>
              <a:t>七世紀中葉，新羅統一全國後，</a:t>
            </a:r>
            <a:endParaRPr lang="en-US" altLang="zh-TW" dirty="0" smtClean="0">
              <a:latin typeface="微軟正黑體" pitchFamily="34" charset="-120"/>
              <a:ea typeface="微軟正黑體" pitchFamily="34" charset="-120"/>
            </a:endParaRPr>
          </a:p>
          <a:p>
            <a:pPr eaLnBrk="1" hangingPunct="1"/>
            <a:r>
              <a:rPr lang="zh-TW" altLang="en-US" b="1" dirty="0" smtClean="0">
                <a:solidFill>
                  <a:srgbClr val="C00000"/>
                </a:solidFill>
                <a:latin typeface="微軟正黑體" pitchFamily="34" charset="-120"/>
                <a:ea typeface="微軟正黑體" pitchFamily="34" charset="-120"/>
              </a:rPr>
              <a:t>佛教受中國唐朝的影響，大乘各宗傳入，元曉、義湘大師弘傳華嚴；圓測、太賢大師宣揚法相，因此，華嚴、法相兩宗最為盛行。</a:t>
            </a:r>
          </a:p>
        </p:txBody>
      </p:sp>
    </p:spTree>
    <p:extLst>
      <p:ext uri="{BB962C8B-B14F-4D97-AF65-F5344CB8AC3E}">
        <p14:creationId xmlns:p14="http://schemas.microsoft.com/office/powerpoint/2010/main" xmlns="" val="2134782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zh-HK" altLang="zh-HK" smtClean="0"/>
          </a:p>
        </p:txBody>
      </p:sp>
      <p:sp>
        <p:nvSpPr>
          <p:cNvPr id="37891" name="Rectangle 3"/>
          <p:cNvSpPr>
            <a:spLocks noGrp="1" noChangeArrowheads="1"/>
          </p:cNvSpPr>
          <p:nvPr>
            <p:ph type="body" idx="1"/>
          </p:nvPr>
        </p:nvSpPr>
        <p:spPr/>
        <p:txBody>
          <a:bodyPr/>
          <a:lstStyle/>
          <a:p>
            <a:pPr eaLnBrk="1" hangingPunct="1"/>
            <a:r>
              <a:rPr lang="zh-TW" altLang="en-US" sz="3200" b="1" dirty="0" smtClean="0">
                <a:solidFill>
                  <a:srgbClr val="C00000"/>
                </a:solidFill>
                <a:latin typeface="微軟正黑體" pitchFamily="34" charset="-120"/>
                <a:ea typeface="微軟正黑體" pitchFamily="34" charset="-120"/>
              </a:rPr>
              <a:t>另外淨、律、密等宗派也日漸弘傳，禪宗在新羅後期至高麗初期已發展為九派之多。</a:t>
            </a:r>
            <a:endParaRPr lang="en-US" altLang="zh-TW" sz="3200" b="1" dirty="0" smtClean="0">
              <a:solidFill>
                <a:srgbClr val="C00000"/>
              </a:solidFill>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概言之，</a:t>
            </a:r>
            <a:r>
              <a:rPr lang="zh-TW" altLang="en-US" sz="3200" b="1" dirty="0" smtClean="0">
                <a:solidFill>
                  <a:srgbClr val="C00000"/>
                </a:solidFill>
                <a:latin typeface="微軟正黑體" pitchFamily="34" charset="-120"/>
                <a:ea typeface="微軟正黑體" pitchFamily="34" charset="-120"/>
              </a:rPr>
              <a:t>新羅佛教因受到王室的支持，寺院遍佈，碩德輩出，著作豐富，為後繼的高麗佛教奠定了發展的基礎，</a:t>
            </a:r>
            <a:endParaRPr lang="en-US" altLang="zh-TW" sz="3200" b="1" dirty="0" smtClean="0">
              <a:solidFill>
                <a:srgbClr val="C00000"/>
              </a:solidFill>
              <a:latin typeface="微軟正黑體" pitchFamily="34" charset="-120"/>
              <a:ea typeface="微軟正黑體" pitchFamily="34" charset="-120"/>
            </a:endParaRPr>
          </a:p>
          <a:p>
            <a:pPr eaLnBrk="1" hangingPunct="1"/>
            <a:r>
              <a:rPr lang="zh-TW" altLang="en-US" sz="3200" b="1" dirty="0" smtClean="0">
                <a:solidFill>
                  <a:schemeClr val="tx1"/>
                </a:solidFill>
                <a:latin typeface="微軟正黑體" pitchFamily="34" charset="-120"/>
                <a:ea typeface="微軟正黑體" pitchFamily="34" charset="-120"/>
              </a:rPr>
              <a:t>初期依然充滿王權貴族專屬的色彩，在元曉等高僧的努力下，佛教開始流傳民間，也逐漸脫離中國的傳承，樹立朝鮮佛教獨特的教學。</a:t>
            </a:r>
            <a:endParaRPr lang="zh-TW" altLang="en-US" dirty="0" smtClean="0">
              <a:solidFill>
                <a:schemeClr val="tx1"/>
              </a:solidFill>
              <a:latin typeface="微軟正黑體" pitchFamily="34" charset="-120"/>
              <a:ea typeface="微軟正黑體" pitchFamily="34" charset="-120"/>
            </a:endParaRPr>
          </a:p>
        </p:txBody>
      </p:sp>
    </p:spTree>
    <p:extLst>
      <p:ext uri="{BB962C8B-B14F-4D97-AF65-F5344CB8AC3E}">
        <p14:creationId xmlns:p14="http://schemas.microsoft.com/office/powerpoint/2010/main" xmlns="" val="2713941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zh-HK" altLang="zh-HK" smtClean="0"/>
          </a:p>
        </p:txBody>
      </p:sp>
      <p:sp>
        <p:nvSpPr>
          <p:cNvPr id="29699" name="Rectangle 3"/>
          <p:cNvSpPr>
            <a:spLocks noGrp="1" noChangeArrowheads="1"/>
          </p:cNvSpPr>
          <p:nvPr>
            <p:ph type="body" idx="1"/>
          </p:nvPr>
        </p:nvSpPr>
        <p:spPr>
          <a:xfrm>
            <a:off x="457200" y="1340768"/>
            <a:ext cx="8153400" cy="4983832"/>
          </a:xfrm>
        </p:spPr>
        <p:txBody>
          <a:bodyPr/>
          <a:lstStyle/>
          <a:p>
            <a:pPr eaLnBrk="1" hangingPunct="1"/>
            <a:r>
              <a:rPr lang="zh-TW" altLang="en-US" sz="3600" dirty="0" smtClean="0">
                <a:latin typeface="微軟正黑體" pitchFamily="34" charset="-120"/>
                <a:ea typeface="微軟正黑體" pitchFamily="34" charset="-120"/>
              </a:rPr>
              <a:t>日本是島國，於</a:t>
            </a:r>
            <a:r>
              <a:rPr lang="zh-TW" altLang="en-US" sz="3600" dirty="0" smtClean="0">
                <a:solidFill>
                  <a:srgbClr val="C00000"/>
                </a:solidFill>
                <a:latin typeface="微軟正黑體" pitchFamily="34" charset="-120"/>
                <a:ea typeface="微軟正黑體" pitchFamily="34" charset="-120"/>
              </a:rPr>
              <a:t>唐高宗時代與中國發生戰爭前一直有獨特的文化</a:t>
            </a:r>
            <a:r>
              <a:rPr lang="zh-TW" altLang="en-US" sz="3600" dirty="0" smtClean="0">
                <a:latin typeface="微軟正黑體" pitchFamily="34" charset="-120"/>
                <a:ea typeface="微軟正黑體" pitchFamily="34" charset="-120"/>
              </a:rPr>
              <a:t>，戰敗後才全面輸入中國的古文化，所以能保持相當的自己文化，並非全面中國化。 </a:t>
            </a:r>
          </a:p>
        </p:txBody>
      </p:sp>
      <p:pic>
        <p:nvPicPr>
          <p:cNvPr id="29700" name="Picture 5" descr="japan1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825" y="4116388"/>
            <a:ext cx="3679825" cy="262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1885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0528" y="6017"/>
            <a:ext cx="8229600" cy="1143000"/>
          </a:xfrm>
        </p:spPr>
        <p:txBody>
          <a:bodyPr/>
          <a:lstStyle/>
          <a:p>
            <a:pPr eaLnBrk="1" hangingPunct="1"/>
            <a:r>
              <a:rPr lang="zh-TW" altLang="en-US" sz="5400" b="1" dirty="0" smtClean="0">
                <a:latin typeface="微軟正黑體" pitchFamily="34" charset="-120"/>
                <a:ea typeface="微軟正黑體" pitchFamily="34" charset="-120"/>
              </a:rPr>
              <a:t>三大語系</a:t>
            </a:r>
            <a:endParaRPr lang="en-US" altLang="zh-TW" sz="5400" b="1" dirty="0" smtClean="0">
              <a:latin typeface="微軟正黑體" pitchFamily="34" charset="-120"/>
              <a:ea typeface="微軟正黑體" pitchFamily="34" charset="-120"/>
            </a:endParaRPr>
          </a:p>
        </p:txBody>
      </p:sp>
      <p:sp>
        <p:nvSpPr>
          <p:cNvPr id="6147" name="Rectangle 3"/>
          <p:cNvSpPr>
            <a:spLocks noGrp="1" noChangeArrowheads="1"/>
          </p:cNvSpPr>
          <p:nvPr>
            <p:ph idx="1"/>
          </p:nvPr>
        </p:nvSpPr>
        <p:spPr>
          <a:xfrm>
            <a:off x="323528" y="1406804"/>
            <a:ext cx="8054975" cy="1655762"/>
          </a:xfrm>
        </p:spPr>
        <p:txBody>
          <a:bodyPr/>
          <a:lstStyle/>
          <a:p>
            <a:pPr eaLnBrk="1" hangingPunct="1"/>
            <a:r>
              <a:rPr lang="zh-CN" altLang="en-US" dirty="0" smtClean="0">
                <a:ea typeface="SimSun" pitchFamily="2" charset="-122"/>
              </a:rPr>
              <a:t>近代佛學者，為了研究整個佛教學說的方便，</a:t>
            </a:r>
            <a:r>
              <a:rPr lang="zh-CN" altLang="en-US" b="1" dirty="0" smtClean="0">
                <a:ea typeface="SimSun" pitchFamily="2" charset="-122"/>
              </a:rPr>
              <a:t>按照語文分為三大系</a:t>
            </a:r>
            <a:r>
              <a:rPr lang="zh-CN" altLang="en-US" dirty="0" smtClean="0">
                <a:ea typeface="SimSun" pitchFamily="2" charset="-122"/>
              </a:rPr>
              <a:t>，</a:t>
            </a:r>
            <a:r>
              <a:rPr lang="zh-CN" altLang="en-US" b="1" dirty="0" smtClean="0">
                <a:ea typeface="SimSun" pitchFamily="2" charset="-122"/>
              </a:rPr>
              <a:t>即</a:t>
            </a:r>
            <a:r>
              <a:rPr lang="zh-CN" altLang="en-US" b="1" dirty="0" smtClean="0">
                <a:solidFill>
                  <a:srgbClr val="FF0000"/>
                </a:solidFill>
                <a:ea typeface="SimSun" pitchFamily="2" charset="-122"/>
              </a:rPr>
              <a:t>漢語系、藏語系、巴利語系</a:t>
            </a:r>
            <a:r>
              <a:rPr lang="zh-CN" altLang="en-US" dirty="0" smtClean="0">
                <a:ea typeface="SimSun" pitchFamily="2" charset="-122"/>
              </a:rPr>
              <a:t>。</a:t>
            </a:r>
            <a:r>
              <a:rPr altLang="en-US" dirty="0" smtClean="0">
                <a:ea typeface="微軟正黑體" pitchFamily="34" charset="-120"/>
              </a:rPr>
              <a:t> </a:t>
            </a:r>
          </a:p>
        </p:txBody>
      </p:sp>
      <p:pic>
        <p:nvPicPr>
          <p:cNvPr id="6148" name="Picture 5" descr="pgcp5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852936"/>
            <a:ext cx="3348038" cy="4005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7" descr="a85ayait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675" y="2852936"/>
            <a:ext cx="3527425" cy="4005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descr="pali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6500" y="2852936"/>
            <a:ext cx="2857500" cy="4005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2303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TW" smtClean="0"/>
              <a:t>III. </a:t>
            </a:r>
            <a:r>
              <a:rPr lang="zh-TW" altLang="en-US" smtClean="0"/>
              <a:t>日本佛教的特色 </a:t>
            </a:r>
          </a:p>
        </p:txBody>
      </p:sp>
      <p:sp>
        <p:nvSpPr>
          <p:cNvPr id="57347" name="Rectangle 3"/>
          <p:cNvSpPr>
            <a:spLocks noGrp="1" noChangeArrowheads="1"/>
          </p:cNvSpPr>
          <p:nvPr>
            <p:ph type="body" idx="1"/>
          </p:nvPr>
        </p:nvSpPr>
        <p:spPr/>
        <p:txBody>
          <a:bodyPr/>
          <a:lstStyle/>
          <a:p>
            <a:pPr eaLnBrk="1" hangingPunct="1"/>
            <a:r>
              <a:rPr lang="zh-TW" altLang="en-US" sz="3200" dirty="0" smtClean="0">
                <a:latin typeface="微軟正黑體" pitchFamily="34" charset="-120"/>
                <a:ea typeface="微軟正黑體" pitchFamily="34" charset="-120"/>
              </a:rPr>
              <a:t>一、佛教的本地化：神佛合一</a:t>
            </a:r>
          </a:p>
          <a:p>
            <a:pPr eaLnBrk="1" hangingPunct="1">
              <a:buFont typeface="Wingdings" pitchFamily="2" charset="2"/>
              <a:buNone/>
            </a:pPr>
            <a:r>
              <a:rPr lang="zh-TW" altLang="en-US" sz="3200" dirty="0" smtClean="0">
                <a:latin typeface="微軟正黑體" pitchFamily="34" charset="-120"/>
                <a:ea typeface="微軟正黑體" pitchFamily="34" charset="-120"/>
              </a:rPr>
              <a:t>   自唐代引入日本後，佛教因與古來的神道思想同化、融和，而有所謂「本地垂跡」 、「神佛合一」思想的產生，自此以後，佛教與神道便成為日本宗教思想的一個整體，</a:t>
            </a:r>
            <a:endParaRPr lang="en-US" altLang="zh-TW" sz="3200" dirty="0" smtClean="0">
              <a:latin typeface="微軟正黑體" pitchFamily="34" charset="-120"/>
              <a:ea typeface="微軟正黑體" pitchFamily="34" charset="-120"/>
            </a:endParaRPr>
          </a:p>
          <a:p>
            <a:r>
              <a:rPr lang="zh-TW" altLang="en-US" sz="3200" dirty="0" smtClean="0">
                <a:latin typeface="微軟正黑體" pitchFamily="34" charset="-120"/>
                <a:ea typeface="微軟正黑體" pitchFamily="34" charset="-120"/>
              </a:rPr>
              <a:t>直至明治時代，國家主義盛行，政府實行「神佛分離」政策，推崇神道教 ，貶低佛教。</a:t>
            </a:r>
          </a:p>
        </p:txBody>
      </p:sp>
    </p:spTree>
    <p:extLst>
      <p:ext uri="{BB962C8B-B14F-4D97-AF65-F5344CB8AC3E}">
        <p14:creationId xmlns:p14="http://schemas.microsoft.com/office/powerpoint/2010/main" xmlns="" val="35690009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zh-TW" altLang="en-US" dirty="0" smtClean="0"/>
              <a:t>明治維新 </a:t>
            </a:r>
            <a:r>
              <a:rPr lang="en-US" altLang="zh-TW" dirty="0" smtClean="0"/>
              <a:t>(1868</a:t>
            </a:r>
            <a:r>
              <a:rPr lang="zh-TW" altLang="en-US" dirty="0" smtClean="0"/>
              <a:t>－</a:t>
            </a:r>
            <a:r>
              <a:rPr lang="en-US" altLang="zh-TW" dirty="0" smtClean="0"/>
              <a:t>)</a:t>
            </a:r>
          </a:p>
        </p:txBody>
      </p:sp>
      <p:sp>
        <p:nvSpPr>
          <p:cNvPr id="56323" name="Rectangle 3"/>
          <p:cNvSpPr>
            <a:spLocks noGrp="1" noChangeArrowheads="1"/>
          </p:cNvSpPr>
          <p:nvPr>
            <p:ph type="body" idx="1"/>
          </p:nvPr>
        </p:nvSpPr>
        <p:spPr/>
        <p:txBody>
          <a:bodyPr/>
          <a:lstStyle/>
          <a:p>
            <a:pPr eaLnBrk="1" hangingPunct="1">
              <a:lnSpc>
                <a:spcPct val="90000"/>
              </a:lnSpc>
            </a:pPr>
            <a:r>
              <a:rPr lang="zh-TW" altLang="en-US" dirty="0" smtClean="0">
                <a:solidFill>
                  <a:srgbClr val="FF0000"/>
                </a:solidFill>
                <a:latin typeface="微軟正黑體" pitchFamily="34" charset="-120"/>
                <a:ea typeface="微軟正黑體" pitchFamily="34" charset="-120"/>
              </a:rPr>
              <a:t>明治天皇頒布「神佛分離令」，以神道教為國教，又迫令僧侶沿用俗姓，甚至鼓勵僧侶食肉帶髮娶妻。佛教進入困厄時期。</a:t>
            </a:r>
          </a:p>
          <a:p>
            <a:pPr eaLnBrk="1" hangingPunct="1">
              <a:lnSpc>
                <a:spcPct val="90000"/>
              </a:lnSpc>
            </a:pPr>
            <a:r>
              <a:rPr lang="zh-TW" altLang="en-US" dirty="0" smtClean="0">
                <a:latin typeface="微軟正黑體" pitchFamily="34" charset="-120"/>
                <a:ea typeface="微軟正黑體" pitchFamily="34" charset="-120"/>
              </a:rPr>
              <a:t>明治二十年前後，自由研究佛學的新風氣普遍展開，佛教大學的建立、經典的整理，以及佛學辭典的編纂發行等工作，更充實了日本現代佛學的內容。</a:t>
            </a:r>
          </a:p>
          <a:p>
            <a:pPr eaLnBrk="1" hangingPunct="1">
              <a:lnSpc>
                <a:spcPct val="90000"/>
              </a:lnSpc>
            </a:pPr>
            <a:r>
              <a:rPr lang="zh-TW" altLang="en-US" dirty="0" smtClean="0">
                <a:latin typeface="微軟正黑體" pitchFamily="34" charset="-120"/>
                <a:ea typeface="微軟正黑體" pitchFamily="34" charset="-120"/>
              </a:rPr>
              <a:t>而在信仰方面，已經脫離中國佛教型態與觀念，並且在日本文化醞釀下的佛教也已普及於民間。二次世界大戰後，佛教更是蓬勃發展，新興宗教如雨後春筍般成立，發展極為迅速。</a:t>
            </a:r>
          </a:p>
        </p:txBody>
      </p:sp>
    </p:spTree>
    <p:extLst>
      <p:ext uri="{BB962C8B-B14F-4D97-AF65-F5344CB8AC3E}">
        <p14:creationId xmlns:p14="http://schemas.microsoft.com/office/powerpoint/2010/main" xmlns="" val="1235796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zh-HK" altLang="zh-HK" smtClean="0"/>
          </a:p>
        </p:txBody>
      </p:sp>
      <p:sp>
        <p:nvSpPr>
          <p:cNvPr id="58371" name="Rectangle 3"/>
          <p:cNvSpPr>
            <a:spLocks noGrp="1" noChangeArrowheads="1"/>
          </p:cNvSpPr>
          <p:nvPr>
            <p:ph type="body" idx="1"/>
          </p:nvPr>
        </p:nvSpPr>
        <p:spPr/>
        <p:txBody>
          <a:bodyPr/>
          <a:lstStyle/>
          <a:p>
            <a:pPr eaLnBrk="1" hangingPunct="1">
              <a:lnSpc>
                <a:spcPct val="80000"/>
              </a:lnSpc>
            </a:pPr>
            <a:r>
              <a:rPr lang="zh-TW" altLang="en-US" dirty="0" smtClean="0">
                <a:latin typeface="微軟正黑體" pitchFamily="34" charset="-120"/>
                <a:ea typeface="微軟正黑體" pitchFamily="34" charset="-120"/>
              </a:rPr>
              <a:t>二、和政治關係密切</a:t>
            </a:r>
          </a:p>
          <a:p>
            <a:pPr eaLnBrk="1" hangingPunct="1">
              <a:lnSpc>
                <a:spcPct val="80000"/>
              </a:lnSpc>
            </a:pPr>
            <a:endParaRPr lang="zh-TW" altLang="en-US" dirty="0" smtClean="0">
              <a:latin typeface="微軟正黑體" pitchFamily="34" charset="-120"/>
              <a:ea typeface="微軟正黑體" pitchFamily="34" charset="-120"/>
            </a:endParaRPr>
          </a:p>
          <a:p>
            <a:pPr eaLnBrk="1" hangingPunct="1">
              <a:lnSpc>
                <a:spcPct val="80000"/>
              </a:lnSpc>
            </a:pPr>
            <a:r>
              <a:rPr lang="zh-TW" altLang="en-US" dirty="0" smtClean="0">
                <a:latin typeface="微軟正黑體" pitchFamily="34" charset="-120"/>
                <a:ea typeface="微軟正黑體" pitchFamily="34" charset="-120"/>
              </a:rPr>
              <a:t>在二次大戰前，日本天皇一直被視為「神」，是神道教主神天照大神的直系子孫，為了滿足政治上的需要，宗教一直在日本政治中不可或缺的地位。</a:t>
            </a:r>
            <a:r>
              <a:rPr lang="zh-TW" altLang="en-US" dirty="0" smtClean="0">
                <a:solidFill>
                  <a:srgbClr val="FF0000"/>
                </a:solidFill>
                <a:latin typeface="微軟正黑體" pitchFamily="34" charset="-120"/>
                <a:ea typeface="微軟正黑體" pitchFamily="34" charset="-120"/>
              </a:rPr>
              <a:t>佛教自傳入後就被天皇視為保護政權的宗教，佛教徒也以護持政權為己任，因此佛教成為與皇室有密切關係的國家佛教。</a:t>
            </a:r>
            <a:endParaRPr lang="en-US" altLang="zh-TW" dirty="0" smtClean="0">
              <a:solidFill>
                <a:srgbClr val="FF0000"/>
              </a:solidFill>
              <a:latin typeface="微軟正黑體" pitchFamily="34" charset="-120"/>
              <a:ea typeface="微軟正黑體" pitchFamily="34" charset="-120"/>
            </a:endParaRPr>
          </a:p>
          <a:p>
            <a:pPr eaLnBrk="1" hangingPunct="1">
              <a:lnSpc>
                <a:spcPct val="80000"/>
              </a:lnSpc>
            </a:pPr>
            <a:r>
              <a:rPr lang="zh-TW" altLang="en-US" dirty="0" smtClean="0">
                <a:latin typeface="微軟正黑體" pitchFamily="34" charset="-120"/>
                <a:ea typeface="微軟正黑體" pitchFamily="34" charset="-120"/>
              </a:rPr>
              <a:t>日本為維護國家安危，特重密教的咒術祈禱，因此咒術祈禱深深融入日本民眾的生活之中，成為追求現世利益的良方。古代天皇退位後自稱「上皇」，有很多「上皇」出家後稱「法皇」 ，可見皇室和佛教關係密切。</a:t>
            </a:r>
          </a:p>
          <a:p>
            <a:pPr eaLnBrk="1" hangingPunct="1">
              <a:lnSpc>
                <a:spcPct val="80000"/>
              </a:lnSpc>
            </a:pPr>
            <a:endParaRPr lang="en-US" altLang="zh-TW" sz="2400" dirty="0" smtClean="0"/>
          </a:p>
        </p:txBody>
      </p:sp>
    </p:spTree>
    <p:extLst>
      <p:ext uri="{BB962C8B-B14F-4D97-AF65-F5344CB8AC3E}">
        <p14:creationId xmlns:p14="http://schemas.microsoft.com/office/powerpoint/2010/main" xmlns="" val="4055949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title"/>
          </p:nvPr>
        </p:nvSpPr>
        <p:spPr/>
        <p:txBody>
          <a:bodyPr/>
          <a:lstStyle/>
          <a:p>
            <a:pPr eaLnBrk="1" hangingPunct="1"/>
            <a:endParaRPr lang="zh-HK" altLang="zh-HK" smtClean="0"/>
          </a:p>
        </p:txBody>
      </p:sp>
      <p:pic>
        <p:nvPicPr>
          <p:cNvPr id="5" name="Picture 5" descr="Emperor Goshirakaw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413" y="1628775"/>
            <a:ext cx="3384550" cy="351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2"/>
          <p:cNvSpPr>
            <a:spLocks noChangeArrowheads="1"/>
          </p:cNvSpPr>
          <p:nvPr/>
        </p:nvSpPr>
        <p:spPr bwMode="auto">
          <a:xfrm>
            <a:off x="3203575" y="5383213"/>
            <a:ext cx="1570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1800" b="0" i="0" u="none" strike="noStrike" kern="0" cap="none" spc="0" normalizeH="0" baseline="0" noProof="0" smtClean="0">
                <a:ln>
                  <a:noFill/>
                </a:ln>
                <a:solidFill>
                  <a:srgbClr val="292929"/>
                </a:solidFill>
                <a:effectLst/>
                <a:uLnTx/>
                <a:uFillTx/>
              </a:rPr>
              <a:t>後白河法皇像</a:t>
            </a:r>
          </a:p>
        </p:txBody>
      </p:sp>
    </p:spTree>
    <p:extLst>
      <p:ext uri="{BB962C8B-B14F-4D97-AF65-F5344CB8AC3E}">
        <p14:creationId xmlns:p14="http://schemas.microsoft.com/office/powerpoint/2010/main" xmlns="" val="22588259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zh-TW" altLang="en-US" dirty="0" smtClean="0"/>
              <a:t>日本佛教的教化特徵</a:t>
            </a:r>
          </a:p>
        </p:txBody>
      </p:sp>
      <p:sp>
        <p:nvSpPr>
          <p:cNvPr id="60419" name="Rectangle 3"/>
          <p:cNvSpPr>
            <a:spLocks noGrp="1" noChangeArrowheads="1"/>
          </p:cNvSpPr>
          <p:nvPr>
            <p:ph type="body" idx="1"/>
          </p:nvPr>
        </p:nvSpPr>
        <p:spPr/>
        <p:txBody>
          <a:bodyPr/>
          <a:lstStyle/>
          <a:p>
            <a:pPr eaLnBrk="1" hangingPunct="1"/>
            <a:r>
              <a:rPr lang="zh-TW" altLang="en-US" sz="3200" dirty="0" smtClean="0">
                <a:latin typeface="微軟正黑體" pitchFamily="34" charset="-120"/>
                <a:ea typeface="微軟正黑體" pitchFamily="34" charset="-120"/>
              </a:rPr>
              <a:t>日本佛教自初傳入已經是國家化、社會化，是國家重要的教化工具，佛教深入社會各階層，</a:t>
            </a:r>
            <a:r>
              <a:rPr lang="zh-TW" altLang="en-US" sz="3200" dirty="0" smtClean="0">
                <a:solidFill>
                  <a:srgbClr val="FF0000"/>
                </a:solidFill>
                <a:latin typeface="微軟正黑體" pitchFamily="34" charset="-120"/>
                <a:ea typeface="微軟正黑體" pitchFamily="34" charset="-120"/>
              </a:rPr>
              <a:t>不只是宗教層面的信仰，更融入人民的生活裏，日本人的婚喪喜慶都和佛教有密切關係</a:t>
            </a:r>
            <a:r>
              <a:rPr lang="zh-TW" altLang="en-US" sz="3200" dirty="0" smtClean="0">
                <a:latin typeface="微軟正黑體" pitchFamily="34" charset="-120"/>
                <a:ea typeface="微軟正黑體" pitchFamily="34" charset="-120"/>
              </a:rPr>
              <a:t>，日本的</a:t>
            </a:r>
            <a:r>
              <a:rPr lang="zh-TW" altLang="en-US" sz="3200" dirty="0" smtClean="0">
                <a:solidFill>
                  <a:srgbClr val="FF0000"/>
                </a:solidFill>
                <a:latin typeface="微軟正黑體" pitchFamily="34" charset="-120"/>
                <a:ea typeface="微軟正黑體" pitchFamily="34" charset="-120"/>
              </a:rPr>
              <a:t>文學、劍道、茶道、繪畫等等，都深受佛教的影響</a:t>
            </a:r>
            <a:r>
              <a:rPr lang="zh-TW" altLang="en-US" sz="3200" dirty="0" smtClean="0">
                <a:latin typeface="微軟正黑體" pitchFamily="34" charset="-120"/>
                <a:ea typeface="微軟正黑體" pitchFamily="34" charset="-120"/>
              </a:rPr>
              <a:t>。</a:t>
            </a:r>
            <a:endParaRPr lang="en-US" altLang="zh-TW" sz="3200" dirty="0" smtClean="0">
              <a:latin typeface="微軟正黑體" pitchFamily="34" charset="-120"/>
              <a:ea typeface="微軟正黑體" pitchFamily="34" charset="-120"/>
            </a:endParaRPr>
          </a:p>
          <a:p>
            <a:pPr eaLnBrk="1" hangingPunct="1"/>
            <a:r>
              <a:rPr lang="zh-TW" altLang="en-US" sz="3200" dirty="0" smtClean="0">
                <a:latin typeface="微軟正黑體" pitchFamily="34" charset="-120"/>
                <a:ea typeface="微軟正黑體" pitchFamily="34" charset="-120"/>
              </a:rPr>
              <a:t>二十世紀後，日本佛教各大宗派更各自發展法會祝禱、辦學教育、社會慈善、學術研究等，佛教事業欣欣向榮，尤以佛學研究堪稱代表。</a:t>
            </a:r>
          </a:p>
        </p:txBody>
      </p:sp>
    </p:spTree>
    <p:extLst>
      <p:ext uri="{BB962C8B-B14F-4D97-AF65-F5344CB8AC3E}">
        <p14:creationId xmlns:p14="http://schemas.microsoft.com/office/powerpoint/2010/main" xmlns="" val="2579822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zh-HK" altLang="zh-HK" smtClean="0"/>
          </a:p>
        </p:txBody>
      </p:sp>
      <p:sp>
        <p:nvSpPr>
          <p:cNvPr id="61443" name="Rectangle 3"/>
          <p:cNvSpPr>
            <a:spLocks noGrp="1" noChangeArrowheads="1"/>
          </p:cNvSpPr>
          <p:nvPr>
            <p:ph type="body" idx="1"/>
          </p:nvPr>
        </p:nvSpPr>
        <p:spPr/>
        <p:txBody>
          <a:bodyPr/>
          <a:lstStyle/>
          <a:p>
            <a:pPr eaLnBrk="1" hangingPunct="1"/>
            <a:r>
              <a:rPr lang="zh-TW" altLang="en-US" sz="3600" dirty="0" smtClean="0">
                <a:latin typeface="微軟正黑體" pitchFamily="34" charset="-120"/>
                <a:ea typeface="微軟正黑體" pitchFamily="34" charset="-120"/>
              </a:rPr>
              <a:t>日本佛教有“在家化”的特色，對出家、在家的界限並不很分明。</a:t>
            </a:r>
            <a:endParaRPr lang="en-US" altLang="zh-TW" sz="3600" dirty="0" smtClean="0">
              <a:latin typeface="微軟正黑體" pitchFamily="34" charset="-120"/>
              <a:ea typeface="微軟正黑體" pitchFamily="34" charset="-120"/>
            </a:endParaRPr>
          </a:p>
          <a:p>
            <a:pPr eaLnBrk="1" hangingPunct="1"/>
            <a:r>
              <a:rPr lang="zh-TW" altLang="en-US" sz="3600" dirty="0" smtClean="0">
                <a:latin typeface="微軟正黑體" pitchFamily="34" charset="-120"/>
                <a:ea typeface="微軟正黑體" pitchFamily="34" charset="-120"/>
              </a:rPr>
              <a:t>至今各宗雖傳戒法</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一日即成</a:t>
            </a:r>
            <a:r>
              <a:rPr lang="en-US" altLang="zh-TW" sz="3600" dirty="0" smtClean="0">
                <a:latin typeface="微軟正黑體" pitchFamily="34" charset="-120"/>
                <a:ea typeface="微軟正黑體" pitchFamily="34" charset="-120"/>
              </a:rPr>
              <a:t>)</a:t>
            </a:r>
            <a:r>
              <a:rPr lang="zh-TW" altLang="en-US" sz="3600" dirty="0" smtClean="0">
                <a:latin typeface="微軟正黑體" pitchFamily="34" charset="-120"/>
                <a:ea typeface="微軟正黑體" pitchFamily="34" charset="-120"/>
              </a:rPr>
              <a:t>，但三壇大戒早已廢絕，寺院僧侶多娶妻生子，和傳統佛教的持戒嚴謹大有不同。</a:t>
            </a:r>
          </a:p>
        </p:txBody>
      </p:sp>
    </p:spTree>
    <p:extLst>
      <p:ext uri="{BB962C8B-B14F-4D97-AF65-F5344CB8AC3E}">
        <p14:creationId xmlns:p14="http://schemas.microsoft.com/office/powerpoint/2010/main" xmlns="" val="33685768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zh-HK" altLang="zh-HK" smtClean="0"/>
          </a:p>
        </p:txBody>
      </p:sp>
      <p:sp>
        <p:nvSpPr>
          <p:cNvPr id="62467" name="Rectangle 3"/>
          <p:cNvSpPr>
            <a:spLocks noGrp="1" noChangeArrowheads="1"/>
          </p:cNvSpPr>
          <p:nvPr>
            <p:ph type="body" idx="1"/>
          </p:nvPr>
        </p:nvSpPr>
        <p:spPr/>
        <p:txBody>
          <a:bodyPr/>
          <a:lstStyle/>
          <a:p>
            <a:pPr eaLnBrk="1" hangingPunct="1"/>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明治維新”後，西風東漸，日本接受西洋新學術觀念和治學方法，並應用在佛學研究上，興起了佛教之高等教育，成立了許多佛教的大學，成為其中一個世界級的佛學研究重鎮。</a:t>
            </a:r>
          </a:p>
          <a:p>
            <a:pPr eaLnBrk="1" hangingPunct="1"/>
            <a:r>
              <a:rPr lang="zh-TW" altLang="en-US" sz="3200" dirty="0" smtClean="0">
                <a:latin typeface="微軟正黑體" pitchFamily="34" charset="-120"/>
                <a:ea typeface="微軟正黑體" pitchFamily="34" charset="-120"/>
              </a:rPr>
              <a:t>隨著七十年代的經濟起飛，日本佛教向西方輸出了日本佛教文化（主要是指禪，把禪從東方引入西方，成為現代西方佛教其中一個主流。</a:t>
            </a:r>
          </a:p>
        </p:txBody>
      </p:sp>
    </p:spTree>
    <p:extLst>
      <p:ext uri="{BB962C8B-B14F-4D97-AF65-F5344CB8AC3E}">
        <p14:creationId xmlns:p14="http://schemas.microsoft.com/office/powerpoint/2010/main" xmlns="" val="4396723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gray">
          <a:xfrm>
            <a:off x="685800" y="2133600"/>
            <a:ext cx="4953000" cy="762000"/>
          </a:xfrm>
          <a:prstGeom prst="rect">
            <a:avLst/>
          </a:prstGeom>
        </p:spPr>
        <p:txBody>
          <a:bodyPr wrap="none" fromWordArt="1">
            <a:prstTxWarp prst="textDeflate">
              <a:avLst>
                <a:gd name="adj" fmla="val 0"/>
              </a:avLst>
            </a:prstTxWarp>
          </a:bodyPr>
          <a:lstStyle/>
          <a:p>
            <a:pPr algn="ctr"/>
            <a:r>
              <a:rPr lang="en-US" altLang="zh-HK" sz="3600" b="1" kern="10">
                <a:ln w="19050">
                  <a:solidFill>
                    <a:srgbClr val="FFFFFF"/>
                  </a:solidFill>
                  <a:round/>
                  <a:headEnd/>
                  <a:tailEnd/>
                </a:ln>
                <a:gradFill rotWithShape="1">
                  <a:gsLst>
                    <a:gs pos="0">
                      <a:schemeClr val="accent2"/>
                    </a:gs>
                    <a:gs pos="100000">
                      <a:schemeClr val="accent1"/>
                    </a:gs>
                  </a:gsLst>
                  <a:lin ang="0" scaled="1"/>
                </a:gradFill>
                <a:effectLst>
                  <a:outerShdw dist="53882" dir="2700000" algn="ctr" rotWithShape="0">
                    <a:schemeClr val="tx1">
                      <a:alpha val="50000"/>
                    </a:schemeClr>
                  </a:outerShdw>
                </a:effectLst>
                <a:latin typeface="Arial"/>
                <a:cs typeface="Arial"/>
              </a:rPr>
              <a:t>Thank You !</a:t>
            </a:r>
            <a:endParaRPr lang="zh-HK" altLang="en-US" sz="3600" b="1" kern="10">
              <a:ln w="19050">
                <a:solidFill>
                  <a:srgbClr val="FFFFFF"/>
                </a:solidFill>
                <a:round/>
                <a:headEnd/>
                <a:tailEnd/>
              </a:ln>
              <a:gradFill rotWithShape="1">
                <a:gsLst>
                  <a:gs pos="0">
                    <a:schemeClr val="accent2"/>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巴利語系佛教"/>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4859338" cy="40052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6393" name="Picture 9" descr="過堂"/>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9338" y="0"/>
            <a:ext cx="4284662"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5" name="Picture 11" descr="20031229356387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2275" y="3357563"/>
            <a:ext cx="5616575" cy="3500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1023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佛窟大佛"/>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0" y="0"/>
            <a:ext cx="4932363" cy="4292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5" name="Picture 3" descr="藏傳佛像"/>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932363" y="0"/>
            <a:ext cx="4211637" cy="4292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7" name="Picture 5" descr="329245585_48859c3dd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221163"/>
            <a:ext cx="9144000" cy="3455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056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karmapa_ma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859338" cy="443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0" name="Picture 6" descr="01P09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9338" y="0"/>
            <a:ext cx="4284662" cy="4941888"/>
          </a:xfrm>
          <a:prstGeom prst="rect">
            <a:avLst/>
          </a:prstGeom>
          <a:noFill/>
          <a:extLst>
            <a:ext uri="{909E8E84-426E-40DD-AFC4-6F175D3DCCD1}">
              <a14:hiddenFill xmlns:a14="http://schemas.microsoft.com/office/drawing/2010/main" xmlns="">
                <a:solidFill>
                  <a:srgbClr val="FFFFFF"/>
                </a:solidFill>
              </a14:hiddenFill>
            </a:ext>
          </a:extLst>
        </p:spPr>
      </p:pic>
      <p:pic>
        <p:nvPicPr>
          <p:cNvPr id="72712" name="Picture 8" descr="857534180_f227fa6ec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2275" y="2825750"/>
            <a:ext cx="4364038" cy="4032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805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1055818"/>
            <a:ext cx="7772400" cy="1287610"/>
          </a:xfrm>
        </p:spPr>
        <p:txBody>
          <a:bodyPr/>
          <a:lstStyle/>
          <a:p>
            <a:pPr eaLnBrk="1" hangingPunct="1"/>
            <a:r>
              <a:rPr lang="zh-TW" altLang="en-US" dirty="0" smtClean="0">
                <a:solidFill>
                  <a:schemeClr val="tx2">
                    <a:lumMod val="95000"/>
                    <a:lumOff val="5000"/>
                  </a:schemeClr>
                </a:solidFill>
                <a:latin typeface="微軟正黑體" pitchFamily="34" charset="-120"/>
                <a:ea typeface="微軟正黑體" pitchFamily="34" charset="-120"/>
              </a:rPr>
              <a:t>古印度佛教向外流傳，哪個國王首先派僧團到外傳教？ </a:t>
            </a:r>
            <a:endParaRPr lang="zh-HK" altLang="zh-HK" dirty="0" smtClean="0">
              <a:solidFill>
                <a:schemeClr val="tx2">
                  <a:lumMod val="95000"/>
                  <a:lumOff val="5000"/>
                </a:schemeClr>
              </a:solidFill>
              <a:latin typeface="微軟正黑體" pitchFamily="34" charset="-120"/>
              <a:ea typeface="微軟正黑體" pitchFamily="34" charset="-120"/>
            </a:endParaRPr>
          </a:p>
        </p:txBody>
      </p:sp>
      <p:sp>
        <p:nvSpPr>
          <p:cNvPr id="50179" name="Rectangle 3"/>
          <p:cNvSpPr>
            <a:spLocks noGrp="1" noChangeArrowheads="1"/>
          </p:cNvSpPr>
          <p:nvPr>
            <p:ph type="body" idx="1"/>
          </p:nvPr>
        </p:nvSpPr>
        <p:spPr/>
        <p:txBody>
          <a:bodyPr/>
          <a:lstStyle/>
          <a:p>
            <a:pPr marL="0" indent="0" eaLnBrk="1" hangingPunct="1">
              <a:buNone/>
            </a:pPr>
            <a:endParaRPr lang="en-US" altLang="zh-TW" dirty="0"/>
          </a:p>
          <a:p>
            <a:pPr marL="0" indent="0" eaLnBrk="1" hangingPunct="1">
              <a:buNone/>
            </a:pPr>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b="0" dirty="0" smtClean="0"/>
          </a:p>
          <a:p>
            <a:pPr eaLnBrk="1" hangingPunct="1"/>
            <a:r>
              <a:rPr lang="zh-TW" altLang="en-US" b="0" dirty="0" smtClean="0"/>
              <a:t>阿育王於西元前三世紀</a:t>
            </a:r>
          </a:p>
        </p:txBody>
      </p:sp>
      <p:pic>
        <p:nvPicPr>
          <p:cNvPr id="8196" name="Picture 7" descr="阿育王柱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7773" y="2564904"/>
            <a:ext cx="3810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文字方塊 1"/>
          <p:cNvSpPr txBox="1">
            <a:spLocks noChangeArrowheads="1"/>
          </p:cNvSpPr>
          <p:nvPr/>
        </p:nvSpPr>
        <p:spPr bwMode="auto">
          <a:xfrm>
            <a:off x="6084887" y="5701506"/>
            <a:ext cx="14157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HK" altLang="en-US" sz="2400" dirty="0"/>
              <a:t>阿育王柱</a:t>
            </a:r>
          </a:p>
        </p:txBody>
      </p:sp>
      <p:pic>
        <p:nvPicPr>
          <p:cNvPr id="819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349500"/>
            <a:ext cx="27051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444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smtClean="0"/>
              <a:t>學科知識內容</a:t>
            </a:r>
          </a:p>
        </p:txBody>
      </p:sp>
      <p:sp>
        <p:nvSpPr>
          <p:cNvPr id="9219" name="Rectangle 3"/>
          <p:cNvSpPr>
            <a:spLocks noGrp="1" noChangeArrowheads="1"/>
          </p:cNvSpPr>
          <p:nvPr>
            <p:ph type="body" idx="1"/>
          </p:nvPr>
        </p:nvSpPr>
        <p:spPr/>
        <p:txBody>
          <a:bodyPr/>
          <a:lstStyle/>
          <a:p>
            <a:pPr eaLnBrk="1" hangingPunct="1"/>
            <a:r>
              <a:rPr lang="zh-TW" altLang="en-US" sz="3200" smtClean="0"/>
              <a:t>佛教發展於印度，其後分成兩大系統向國外傳播發展：向北方流傳到中國內地及西藏，再傳到韓國、日本、越南等地，屬於北傳佛教 </a:t>
            </a:r>
            <a:r>
              <a:rPr lang="zh-TW" altLang="en-US" smtClean="0"/>
              <a:t>。</a:t>
            </a:r>
          </a:p>
        </p:txBody>
      </p:sp>
      <p:grpSp>
        <p:nvGrpSpPr>
          <p:cNvPr id="9220" name="Group 7"/>
          <p:cNvGrpSpPr>
            <a:grpSpLocks/>
          </p:cNvGrpSpPr>
          <p:nvPr/>
        </p:nvGrpSpPr>
        <p:grpSpPr bwMode="auto">
          <a:xfrm>
            <a:off x="395288" y="4797425"/>
            <a:ext cx="2195512" cy="1951038"/>
            <a:chOff x="249" y="3022"/>
            <a:chExt cx="1383" cy="1229"/>
          </a:xfrm>
        </p:grpSpPr>
        <p:pic>
          <p:nvPicPr>
            <p:cNvPr id="9225" name="Picture 5" descr="韩国佛教美术博物馆&lt;br&gt;(한국불교미술박물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9" y="3022"/>
              <a:ext cx="1383" cy="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Text Box 6"/>
            <p:cNvSpPr txBox="1">
              <a:spLocks noChangeArrowheads="1"/>
            </p:cNvSpPr>
            <p:nvPr/>
          </p:nvSpPr>
          <p:spPr bwMode="auto">
            <a:xfrm>
              <a:off x="567" y="4020"/>
              <a:ext cx="78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t>韓國佛教</a:t>
              </a:r>
            </a:p>
          </p:txBody>
        </p:sp>
      </p:grpSp>
      <p:pic>
        <p:nvPicPr>
          <p:cNvPr id="9221" name="Picture 9" descr="W0200912255892917263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313" y="3789363"/>
            <a:ext cx="3744912"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2" name="Group 15"/>
          <p:cNvGrpSpPr>
            <a:grpSpLocks/>
          </p:cNvGrpSpPr>
          <p:nvPr/>
        </p:nvGrpSpPr>
        <p:grpSpPr bwMode="auto">
          <a:xfrm>
            <a:off x="6432550" y="4365625"/>
            <a:ext cx="2603500" cy="2382838"/>
            <a:chOff x="4052" y="2750"/>
            <a:chExt cx="1640" cy="1501"/>
          </a:xfrm>
        </p:grpSpPr>
        <p:pic>
          <p:nvPicPr>
            <p:cNvPr id="9223" name="Picture 13" descr="5652009398189D3961686EF0D652EDF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52" y="2750"/>
              <a:ext cx="1640" cy="1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Text Box 14"/>
            <p:cNvSpPr txBox="1">
              <a:spLocks noChangeArrowheads="1"/>
            </p:cNvSpPr>
            <p:nvPr/>
          </p:nvSpPr>
          <p:spPr bwMode="auto">
            <a:xfrm>
              <a:off x="4501" y="4020"/>
              <a:ext cx="6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t>日本佛教</a:t>
              </a:r>
            </a:p>
          </p:txBody>
        </p:sp>
      </p:grpSp>
    </p:spTree>
    <p:extLst>
      <p:ext uri="{BB962C8B-B14F-4D97-AF65-F5344CB8AC3E}">
        <p14:creationId xmlns:p14="http://schemas.microsoft.com/office/powerpoint/2010/main" xmlns="" val="1004464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zh-HK" altLang="zh-HK" smtClean="0"/>
          </a:p>
        </p:txBody>
      </p:sp>
      <p:sp>
        <p:nvSpPr>
          <p:cNvPr id="10243" name="Rectangle 3"/>
          <p:cNvSpPr>
            <a:spLocks noGrp="1" noChangeArrowheads="1"/>
          </p:cNvSpPr>
          <p:nvPr>
            <p:ph type="body" idx="1"/>
          </p:nvPr>
        </p:nvSpPr>
        <p:spPr/>
        <p:txBody>
          <a:bodyPr/>
          <a:lstStyle/>
          <a:p>
            <a:pPr eaLnBrk="1" hangingPunct="1"/>
            <a:r>
              <a:rPr lang="zh-TW" altLang="en-US" sz="3200" smtClean="0"/>
              <a:t>向南方流傳到斯里蘭卡，然後再傳到東南亞的緬甸、泰國、柬埔寨、老撾，及中國雲南傣族等地區，屬於南傳佛教。</a:t>
            </a:r>
          </a:p>
        </p:txBody>
      </p:sp>
      <p:pic>
        <p:nvPicPr>
          <p:cNvPr id="10244" name="Picture 5" descr="南普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3600450"/>
            <a:ext cx="219075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245" name="Group 9"/>
          <p:cNvGrpSpPr>
            <a:grpSpLocks/>
          </p:cNvGrpSpPr>
          <p:nvPr/>
        </p:nvGrpSpPr>
        <p:grpSpPr bwMode="auto">
          <a:xfrm>
            <a:off x="3132138" y="3213100"/>
            <a:ext cx="2124075" cy="3175000"/>
            <a:chOff x="1973" y="2024"/>
            <a:chExt cx="1338" cy="2000"/>
          </a:xfrm>
        </p:grpSpPr>
        <p:pic>
          <p:nvPicPr>
            <p:cNvPr id="10249" name="Picture 7" descr="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3" y="2024"/>
              <a:ext cx="1338" cy="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0" name="Text Box 8"/>
            <p:cNvSpPr txBox="1">
              <a:spLocks noChangeArrowheads="1"/>
            </p:cNvSpPr>
            <p:nvPr/>
          </p:nvSpPr>
          <p:spPr bwMode="auto">
            <a:xfrm>
              <a:off x="2290" y="3793"/>
              <a:ext cx="6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t>泰國佛教</a:t>
              </a:r>
            </a:p>
          </p:txBody>
        </p:sp>
      </p:grpSp>
      <p:grpSp>
        <p:nvGrpSpPr>
          <p:cNvPr id="10246" name="Group 15"/>
          <p:cNvGrpSpPr>
            <a:grpSpLocks/>
          </p:cNvGrpSpPr>
          <p:nvPr/>
        </p:nvGrpSpPr>
        <p:grpSpPr bwMode="auto">
          <a:xfrm>
            <a:off x="5435600" y="3789363"/>
            <a:ext cx="3503613" cy="3068637"/>
            <a:chOff x="3424" y="2387"/>
            <a:chExt cx="2207" cy="1933"/>
          </a:xfrm>
        </p:grpSpPr>
        <p:pic>
          <p:nvPicPr>
            <p:cNvPr id="10247" name="Picture 13" descr="200911301538582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4" y="2387"/>
              <a:ext cx="2207" cy="1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Text Box 14"/>
            <p:cNvSpPr txBox="1">
              <a:spLocks noChangeArrowheads="1"/>
            </p:cNvSpPr>
            <p:nvPr/>
          </p:nvSpPr>
          <p:spPr bwMode="auto">
            <a:xfrm>
              <a:off x="4059" y="4089"/>
              <a:ext cx="69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t>緬甸佛塔</a:t>
              </a:r>
            </a:p>
          </p:txBody>
        </p:sp>
      </p:grpSp>
    </p:spTree>
    <p:extLst>
      <p:ext uri="{BB962C8B-B14F-4D97-AF65-F5344CB8AC3E}">
        <p14:creationId xmlns:p14="http://schemas.microsoft.com/office/powerpoint/2010/main" xmlns="" val="253228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034TGp_natural_diagram_v2">
  <a:themeElements>
    <a:clrScheme name="Office 佈景主題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Office 佈景主題">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Office 佈景主題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Office 佈景主題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c034TGp_natural_diagram_v2</Template>
  <TotalTime>443</TotalTime>
  <Words>1979</Words>
  <Application>Microsoft Office PowerPoint</Application>
  <PresentationFormat>如螢幕大小 (4:3)</PresentationFormat>
  <Paragraphs>122</Paragraphs>
  <Slides>37</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37</vt:i4>
      </vt:variant>
    </vt:vector>
  </HeadingPairs>
  <TitlesOfParts>
    <vt:vector size="39" baseType="lpstr">
      <vt:lpstr>c034TGp_natural_diagram_v2</vt:lpstr>
      <vt:lpstr>Image</vt:lpstr>
      <vt:lpstr>佛教在南亞及東亞的發展  導論：佛教的三大語系</vt:lpstr>
      <vt:lpstr>投影片 2</vt:lpstr>
      <vt:lpstr>三大語系</vt:lpstr>
      <vt:lpstr>投影片 4</vt:lpstr>
      <vt:lpstr>投影片 5</vt:lpstr>
      <vt:lpstr>投影片 6</vt:lpstr>
      <vt:lpstr>古印度佛教向外流傳，哪個國王首先派僧團到外傳教？ </vt:lpstr>
      <vt:lpstr>學科知識內容</vt:lpstr>
      <vt:lpstr>投影片 9</vt:lpstr>
      <vt:lpstr>投影片 10</vt:lpstr>
      <vt:lpstr>一、佛教傳入斯里蘭卡 </vt:lpstr>
      <vt:lpstr>投影片 12</vt:lpstr>
      <vt:lpstr>投影片 13</vt:lpstr>
      <vt:lpstr>投影片 14</vt:lpstr>
      <vt:lpstr>概念圖</vt:lpstr>
      <vt:lpstr>一.佛教傳入緬甸</vt:lpstr>
      <vt:lpstr>佛教傳入泰國 </vt:lpstr>
      <vt:lpstr>漢傳佛教 – 朝鮮與日本</vt:lpstr>
      <vt:lpstr>漢語系佛教</vt:lpstr>
      <vt:lpstr>投影片 20</vt:lpstr>
      <vt:lpstr>投影片 21</vt:lpstr>
      <vt:lpstr>投影片 22</vt:lpstr>
      <vt:lpstr>投影片 23</vt:lpstr>
      <vt:lpstr>時間軸</vt:lpstr>
      <vt:lpstr>一、高句麗佛教 </vt:lpstr>
      <vt:lpstr>二、百濟佛教 </vt:lpstr>
      <vt:lpstr>三、新羅佛教 </vt:lpstr>
      <vt:lpstr>投影片 28</vt:lpstr>
      <vt:lpstr>投影片 29</vt:lpstr>
      <vt:lpstr>III. 日本佛教的特色 </vt:lpstr>
      <vt:lpstr>明治維新 (1868－)</vt:lpstr>
      <vt:lpstr>投影片 32</vt:lpstr>
      <vt:lpstr>投影片 33</vt:lpstr>
      <vt:lpstr>日本佛教的教化特徵</vt:lpstr>
      <vt:lpstr>投影片 35</vt:lpstr>
      <vt:lpstr>投影片 36</vt:lpstr>
      <vt:lpstr>投影片 37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Rachelle</dc:creator>
  <cp:lastModifiedBy>HUNG, Lai-ting Venus</cp:lastModifiedBy>
  <cp:revision>40</cp:revision>
  <dcterms:created xsi:type="dcterms:W3CDTF">2011-12-22T05:51:50Z</dcterms:created>
  <dcterms:modified xsi:type="dcterms:W3CDTF">2012-11-01T01:01:14Z</dcterms:modified>
</cp:coreProperties>
</file>