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9" r:id="rId4"/>
    <p:sldId id="279" r:id="rId5"/>
    <p:sldId id="284" r:id="rId6"/>
    <p:sldId id="271" r:id="rId7"/>
    <p:sldId id="281" r:id="rId8"/>
    <p:sldId id="282" r:id="rId9"/>
    <p:sldId id="260" r:id="rId10"/>
    <p:sldId id="277" r:id="rId11"/>
    <p:sldId id="269" r:id="rId12"/>
    <p:sldId id="273" r:id="rId13"/>
    <p:sldId id="278" r:id="rId14"/>
    <p:sldId id="283" r:id="rId1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4200"/>
    <a:srgbClr val="003300"/>
    <a:srgbClr val="006600"/>
    <a:srgbClr val="800000"/>
    <a:srgbClr val="990033"/>
    <a:srgbClr val="FFFFCC"/>
    <a:srgbClr val="FFEBEB"/>
    <a:srgbClr val="D2F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2700" autoAdjust="0"/>
  </p:normalViewPr>
  <p:slideViewPr>
    <p:cSldViewPr snapToGrid="0">
      <p:cViewPr varScale="1">
        <p:scale>
          <a:sx n="67" d="100"/>
          <a:sy n="67" d="100"/>
        </p:scale>
        <p:origin x="2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6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03289-26DB-4F52-9C42-0E6BB9765EE1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09BE5-043C-409B-AAB4-D50E9326079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4754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70176-B818-4FC1-B454-3F25BA3FAC19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F38C6-274F-4623-946F-FDCB8FC8CC3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59700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46750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07107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0501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715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9795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7369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289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 smtClean="0">
              <a:latin typeface="新細明體" panose="02020500000000000000" pitchFamily="18" charset="-120"/>
              <a:ea typeface="+mn-e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9205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41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2477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9931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93520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38C6-274F-4623-946F-FDCB8FC8CC33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736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8844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4349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4788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94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3646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052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2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5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328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815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65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566ACD2-9478-48CB-AD13-99E52AE6A2A8}" type="datetimeFigureOut">
              <a:rPr lang="zh-HK" altLang="en-US" smtClean="0"/>
              <a:t>14/9/2020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4441-2510-4894-BB36-FD73B0A2D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62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20074" y="-95661"/>
            <a:ext cx="12191999" cy="6858000"/>
            <a:chOff x="1" y="0"/>
            <a:chExt cx="12191999" cy="68580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458821" y="249080"/>
              <a:ext cx="11274357" cy="636189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00908" y="927423"/>
            <a:ext cx="9144000" cy="1514506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生活處處美</a:t>
            </a: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9077" y="3333339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普通話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小學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教育局課程發展處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中國語文教育組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"/>
    </mc:Choice>
    <mc:Fallback xmlns="">
      <p:transition spd="slow" advTm="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16980" y="0"/>
            <a:ext cx="12225962" cy="6858000"/>
            <a:chOff x="-16980" y="0"/>
            <a:chExt cx="12225962" cy="6858000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980" y="0"/>
              <a:ext cx="12225962" cy="6858000"/>
            </a:xfrm>
            <a:prstGeom prst="rect">
              <a:avLst/>
            </a:prstGeom>
          </p:spPr>
        </p:pic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145787" y="743066"/>
              <a:ext cx="3784922" cy="5207018"/>
            </a:xfrm>
            <a:prstGeom prst="rect">
              <a:avLst/>
            </a:prstGeom>
            <a:solidFill>
              <a:srgbClr val="003300">
                <a:alpha val="3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16880" y="1370894"/>
            <a:ext cx="3442736" cy="3815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  </a:t>
            </a:r>
            <a:r>
              <a:rPr lang="zh-HK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竹</a:t>
            </a:r>
            <a:r>
              <a:rPr lang="zh-HK" altLang="zh-HK" sz="3600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里</a:t>
            </a:r>
            <a:r>
              <a:rPr lang="zh-HK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館</a:t>
            </a:r>
            <a:r>
              <a:rPr lang="en-US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  </a:t>
            </a:r>
            <a:r>
              <a:rPr lang="zh-HK" altLang="zh-HK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王</a:t>
            </a:r>
            <a:r>
              <a:rPr lang="zh-HK" altLang="zh-HK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維</a:t>
            </a:r>
            <a:endParaRPr lang="en-US" altLang="zh-TW" b="1" dirty="0" smtClean="0">
              <a:solidFill>
                <a:schemeClr val="bg1"/>
              </a:solidFill>
              <a:latin typeface="華康仿宋體W6" panose="02020609000000000000" pitchFamily="49" charset="-120"/>
              <a:ea typeface="華康仿宋體W6" panose="02020609000000000000" pitchFamily="49" charset="-120"/>
              <a:cs typeface="華康標楷體" panose="03000509000000000000" pitchFamily="65" charset="-120"/>
            </a:endParaRPr>
          </a:p>
          <a:p>
            <a:pPr marL="0" indent="0" algn="ctr">
              <a:buNone/>
            </a:pPr>
            <a:endParaRPr lang="zh-TW" altLang="zh-HK" b="1" dirty="0">
              <a:solidFill>
                <a:schemeClr val="bg1"/>
              </a:solidFill>
              <a:latin typeface="華康仿宋體W6" panose="02020609000000000000" pitchFamily="49" charset="-120"/>
              <a:ea typeface="華康仿宋體W6" panose="02020609000000000000" pitchFamily="49" charset="-120"/>
              <a:cs typeface="華康標楷體" panose="03000509000000000000" pitchFamily="65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獨坐</a:t>
            </a:r>
            <a:r>
              <a:rPr lang="zh-TW" altLang="zh-HK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幽篁裏</a:t>
            </a:r>
            <a:r>
              <a:rPr lang="zh-TW" altLang="zh-HK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，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彈琴復長</a:t>
            </a:r>
            <a:r>
              <a:rPr lang="zh-TW" altLang="zh-HK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嘯。</a:t>
            </a:r>
            <a:endParaRPr lang="zh-TW" altLang="zh-HK" b="1" dirty="0">
              <a:solidFill>
                <a:schemeClr val="bg1"/>
              </a:solidFill>
              <a:latin typeface="華康仿宋體W6" panose="02020609000000000000" pitchFamily="49" charset="-120"/>
              <a:ea typeface="華康仿宋體W6" panose="02020609000000000000" pitchFamily="49" charset="-120"/>
              <a:cs typeface="華康標楷體" panose="03000509000000000000" pitchFamily="65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深林人不知，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明月來相照。</a:t>
            </a:r>
          </a:p>
          <a:p>
            <a:pPr marL="0" indent="0">
              <a:buNone/>
            </a:pP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2" name="19_zhu li guan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6811" y="5735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0"/>
    </mc:Choice>
    <mc:Fallback xmlns="">
      <p:transition spd="slow" advTm="3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EDE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7500" y="729205"/>
            <a:ext cx="7194860" cy="5936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學習活動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聽一聽錄音，感受詩歌的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情意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讀一讀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，進一步理解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詩歌的內容和作者的心境。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想一想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王維一個人在竹林裏做些甚麼呢？他的心情是怎樣的</a:t>
            </a: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在家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裏，如果</a:t>
            </a: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爸爸、媽媽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沒空陪我玩的時候，我可以做些甚麼</a:t>
            </a: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說一說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可以把在「想一想」中，你想到的，跟同學們說一說，互相交流。</a:t>
            </a:r>
            <a:endParaRPr lang="en-US" altLang="zh-TW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老師指導</a:t>
            </a:r>
            <a:r>
              <a:rPr lang="zh-C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朗讀。</a:t>
            </a: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706" y="0"/>
            <a:ext cx="3456294" cy="6858000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97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5179"/>
    </mc:Choice>
    <mc:Fallback xmlns="">
      <p:transition spd="slow" advTm="7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4517137" cy="685800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4914" y="1921526"/>
            <a:ext cx="5724144" cy="3014948"/>
          </a:xfrm>
        </p:spPr>
        <p:txBody>
          <a:bodyPr/>
          <a:lstStyle/>
          <a:p>
            <a:pPr marL="0" indent="0" algn="ctr">
              <a:buNone/>
            </a:pPr>
            <a:endParaRPr lang="zh-TW" altLang="zh-HK" dirty="0">
              <a:solidFill>
                <a:srgbClr val="FFFFFF"/>
              </a:solidFill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32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現在我們再聽一遍老師的朗讀</a:t>
            </a:r>
            <a:r>
              <a:rPr lang="zh-TW" altLang="en-US" sz="3200" dirty="0" smtClean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。</a:t>
            </a:r>
            <a:endParaRPr lang="en-US" altLang="zh-TW" sz="3200" dirty="0" smtClean="0">
              <a:solidFill>
                <a:srgbClr val="FFFFFF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3200" dirty="0" smtClean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這</a:t>
            </a:r>
            <a:r>
              <a:rPr lang="zh-TW" altLang="en-US" sz="32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一次，我們配上了音樂，大家可以感受一下詩的意境，然後學習朗讀。</a:t>
            </a:r>
            <a:endParaRPr lang="zh-HK" altLang="en-US" sz="3200" dirty="0">
              <a:solidFill>
                <a:srgbClr val="FFFFFF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marL="0" indent="0">
              <a:buNone/>
            </a:pPr>
            <a:endParaRPr lang="zh-HK" altLang="en-US" dirty="0">
              <a:solidFill>
                <a:srgbClr val="FFFFFF"/>
              </a:solidFill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2860" y="5787190"/>
            <a:ext cx="616198" cy="6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0"/>
    </mc:Choice>
    <mc:Fallback xmlns="">
      <p:transition spd="slow" advTm="1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"/>
              <a:ext cx="2990088" cy="6856253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0" y="1097449"/>
            <a:ext cx="3980224" cy="48187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HK" altLang="zh-HK" sz="3600" dirty="0" smtClean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竹</a:t>
            </a:r>
            <a:r>
              <a:rPr lang="zh-HK" altLang="zh-HK" sz="3600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里</a:t>
            </a:r>
            <a:r>
              <a:rPr lang="zh-HK" altLang="zh-HK" sz="3600" dirty="0" smtClean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館</a:t>
            </a:r>
            <a:r>
              <a:rPr lang="zh-TW" altLang="en-US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   </a:t>
            </a:r>
            <a:r>
              <a:rPr lang="zh-HK" altLang="zh-HK" dirty="0" smtClean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王</a:t>
            </a:r>
            <a:r>
              <a:rPr lang="zh-HK" altLang="zh-HK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維</a:t>
            </a:r>
            <a:endParaRPr lang="zh-TW" altLang="zh-HK" dirty="0">
              <a:solidFill>
                <a:schemeClr val="bg1"/>
              </a:solidFill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 algn="ctr">
              <a:buNone/>
            </a:pPr>
            <a:endParaRPr lang="zh-TW" altLang="zh-HK" dirty="0">
              <a:solidFill>
                <a:schemeClr val="bg1"/>
              </a:solidFill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sz="3200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獨坐</a:t>
            </a:r>
            <a:r>
              <a:rPr lang="zh-TW" altLang="zh-HK" sz="3200" dirty="0" smtClean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幽篁裏</a:t>
            </a:r>
            <a:r>
              <a:rPr lang="zh-TW" altLang="zh-HK" sz="3200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，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sz="3200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彈琴復長</a:t>
            </a:r>
            <a:r>
              <a:rPr lang="zh-TW" altLang="zh-HK" sz="3200" dirty="0" smtClean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嘯。</a:t>
            </a:r>
            <a:endParaRPr lang="zh-TW" altLang="zh-HK" sz="3200" dirty="0">
              <a:solidFill>
                <a:schemeClr val="bg1"/>
              </a:solidFill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sz="3200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深林人不知，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zh-HK" sz="3200" dirty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明月來相照</a:t>
            </a:r>
            <a:r>
              <a:rPr lang="zh-TW" altLang="zh-HK" sz="3200" dirty="0" smtClean="0">
                <a:solidFill>
                  <a:schemeClr val="bg1"/>
                </a:solidFill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chemeClr val="bg1"/>
              </a:solidFill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 algn="r">
              <a:spcBef>
                <a:spcPts val="1800"/>
              </a:spcBef>
              <a:buNone/>
            </a:pPr>
            <a:r>
              <a:rPr lang="zh-HK" altLang="zh-HK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endParaRPr lang="en-US" altLang="zh-HK" sz="32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r">
              <a:spcBef>
                <a:spcPts val="1800"/>
              </a:spcBef>
              <a:buNone/>
            </a:pPr>
            <a:r>
              <a:rPr lang="zh-TW" altLang="en-US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zh-HK" altLang="zh-HK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本</a:t>
            </a:r>
            <a:r>
              <a:rPr lang="zh-TW" altLang="en-US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詩</a:t>
            </a:r>
            <a:r>
              <a:rPr lang="zh-HK" altLang="zh-HK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朗</a:t>
            </a:r>
            <a:r>
              <a:rPr lang="zh-TW" altLang="zh-HK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HK" altLang="zh-HK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配樂為</a:t>
            </a:r>
            <a:r>
              <a:rPr lang="zh-HK" altLang="zh-HK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zh-HK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平</a:t>
            </a:r>
            <a:r>
              <a:rPr lang="zh-TW" altLang="zh-HK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湖</a:t>
            </a:r>
            <a:r>
              <a:rPr lang="zh-HK" altLang="zh-HK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》）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2" name="19_zhu li guan_music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0873" y="5700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00"/>
    </mc:Choice>
    <mc:Fallback xmlns="">
      <p:transition spd="slow" advTm="5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458821" y="249080"/>
              <a:ext cx="11274357" cy="636189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00908" y="927423"/>
            <a:ext cx="9144000" cy="1514506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生活處處美</a:t>
            </a: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9077" y="333333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普通話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小學</a:t>
            </a:r>
            <a:r>
              <a:rPr lang="en-US" altLang="zh-TW" sz="2800" dirty="0" smtClean="0">
                <a:latin typeface="Times New Roman" panose="02020603050405020304" pitchFamily="18" charset="0"/>
                <a:ea typeface="華康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2800" dirty="0">
              <a:latin typeface="Times New Roman" panose="02020603050405020304" pitchFamily="18" charset="0"/>
              <a:ea typeface="華康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7"/>
    </mc:Choice>
    <mc:Fallback xmlns="">
      <p:transition spd="slow" advTm="2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458821" y="234090"/>
              <a:ext cx="11274357" cy="6361890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73" y="875714"/>
            <a:ext cx="10515600" cy="1325562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學習目標</a:t>
            </a: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1988" y="2517798"/>
            <a:ext cx="10515600" cy="2230047"/>
          </a:xfrm>
        </p:spPr>
        <p:txBody>
          <a:bodyPr/>
          <a:lstStyle/>
          <a:p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透過聆聽、朗讀、說話活動，提升學生普通話的表達能力和學習興趣。</a:t>
            </a:r>
            <a:endParaRPr lang="en-US" altLang="zh-TW" dirty="0" smtClean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>
              <a:spcBef>
                <a:spcPts val="2400"/>
              </a:spcBef>
            </a:pP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培養品德情意：欣賞萬物，樂在其中。</a:t>
            </a:r>
            <a:endParaRPr lang="en-US" altLang="zh-TW" dirty="0" smtClean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>
              <a:spcBef>
                <a:spcPts val="2400"/>
              </a:spcBef>
            </a:pPr>
            <a:endParaRPr lang="en-US" altLang="zh-TW" dirty="0" smtClean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"/>
    </mc:Choice>
    <mc:Fallback xmlns="">
      <p:transition spd="slow" advTm="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EDE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3591" y="676111"/>
            <a:ext cx="10619288" cy="224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在疫情下，我們常常要留在家裏，沒有同伴一起玩，其實生活中有很多美好的事物，只要我們仔細觀察</a:t>
            </a:r>
            <a:r>
              <a:rPr lang="zh-TW" altLang="en-US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、</a:t>
            </a: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用心體會，就能發現當中的美。這次介紹的</a:t>
            </a:r>
            <a:r>
              <a:rPr lang="zh-TW" altLang="en-US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兩</a:t>
            </a: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篇作品，描述我們身邊的自然景物，以</a:t>
            </a:r>
            <a:r>
              <a:rPr lang="zh-CN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及</a:t>
            </a: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身處其中的體會、想像和感悟。</a:t>
            </a:r>
            <a:endParaRPr lang="en-US" altLang="zh-TW" dirty="0" smtClean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讓我們學習朗讀這些作品，體味作品的內容，學習發現生活中的美。</a:t>
            </a: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138970" y="3552223"/>
            <a:ext cx="5175161" cy="235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這兩篇</a:t>
            </a: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作品是</a:t>
            </a:r>
            <a:r>
              <a:rPr lang="en-US" altLang="zh-TW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︰</a:t>
            </a:r>
          </a:p>
          <a:p>
            <a:pPr marL="0" indent="0">
              <a:buNone/>
            </a:pPr>
            <a:r>
              <a:rPr lang="en-US" altLang="zh-HK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	</a:t>
            </a:r>
            <a:r>
              <a:rPr lang="en-US" altLang="zh-TW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《</a:t>
            </a:r>
            <a:r>
              <a:rPr lang="zh-TW" altLang="en-US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春</a:t>
            </a:r>
            <a:r>
              <a:rPr lang="en-US" altLang="zh-TW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》</a:t>
            </a:r>
            <a:r>
              <a:rPr lang="zh-TW" altLang="en-US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 </a:t>
            </a: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朱自清</a:t>
            </a:r>
            <a:endParaRPr lang="en-US" altLang="zh-TW" dirty="0" smtClean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	</a:t>
            </a:r>
            <a:r>
              <a:rPr lang="en-US" altLang="zh-TW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《</a:t>
            </a:r>
            <a:r>
              <a:rPr lang="zh-HK" altLang="zh-HK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竹</a:t>
            </a:r>
            <a:r>
              <a:rPr lang="zh-HK" altLang="zh-HK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里</a:t>
            </a:r>
            <a:r>
              <a:rPr lang="zh-HK" altLang="zh-HK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館</a:t>
            </a:r>
            <a:r>
              <a:rPr lang="en-US" altLang="zh-TW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》</a:t>
            </a:r>
            <a:r>
              <a:rPr lang="zh-TW" altLang="en-US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 </a:t>
            </a:r>
            <a:r>
              <a:rPr lang="zh-HK" altLang="zh-HK" dirty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王</a:t>
            </a:r>
            <a:r>
              <a:rPr lang="zh-HK" altLang="zh-HK" dirty="0" smtClean="0">
                <a:latin typeface="華康標楷體" panose="03000509000000000000" pitchFamily="65" charset="-120"/>
                <a:ea typeface="華康標楷體" panose="03000509000000000000" pitchFamily="65" charset="-120"/>
                <a:cs typeface="華康標楷體" panose="03000509000000000000" pitchFamily="65" charset="-120"/>
              </a:rPr>
              <a:t>維</a:t>
            </a:r>
            <a:endParaRPr lang="en-US" altLang="zh-HK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</a:t>
            </a:r>
            <a:endParaRPr lang="zh-TW" altLang="zh-HK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  <a:p>
            <a:pPr marL="0" indent="0">
              <a:buFont typeface="Wingdings 2" pitchFamily="18" charset="2"/>
              <a:buNone/>
            </a:pPr>
            <a:endParaRPr lang="zh-HK" altLang="en-US" dirty="0">
              <a:latin typeface="華康標楷體" panose="03000509000000000000" pitchFamily="65" charset="-120"/>
              <a:ea typeface="華康標楷體" panose="03000509000000000000" pitchFamily="65" charset="-120"/>
              <a:cs typeface="華康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95" y="3090493"/>
            <a:ext cx="5040705" cy="3246807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18"/>
    </mc:Choice>
    <mc:Fallback xmlns="">
      <p:transition spd="slow" advTm="4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-27431" y="0"/>
            <a:ext cx="12219432" cy="6858000"/>
            <a:chOff x="-27431" y="0"/>
            <a:chExt cx="12219432" cy="6858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7431" y="0"/>
              <a:ext cx="12219432" cy="6858000"/>
            </a:xfrm>
            <a:prstGeom prst="rect">
              <a:avLst/>
            </a:prstGeom>
          </p:spPr>
        </p:pic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771652" y="1248048"/>
              <a:ext cx="10822940" cy="4361903"/>
            </a:xfrm>
            <a:prstGeom prst="rect">
              <a:avLst/>
            </a:prstGeom>
            <a:solidFill>
              <a:srgbClr val="FFFFFF">
                <a:alpha val="87059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051559" y="1295300"/>
              <a:ext cx="1004468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HK" altLang="zh-HK" sz="2400" kern="1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春</a:t>
              </a:r>
              <a:r>
                <a:rPr lang="zh-HK" altLang="zh-HK" sz="2000" kern="1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（節錄</a:t>
              </a:r>
              <a:r>
                <a:rPr lang="zh-TW" altLang="zh-HK" sz="2000" kern="1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）</a:t>
              </a:r>
              <a:r>
                <a:rPr lang="en-US" altLang="zh-TW" sz="2000" kern="1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      </a:t>
              </a:r>
              <a:r>
                <a:rPr lang="zh-HK" altLang="zh-HK" kern="1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朱自清</a:t>
              </a:r>
              <a:endParaRPr lang="zh-TW" altLang="zh-HK" sz="1600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altLang="zh-HK" sz="1600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HK" sz="1600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hangingPunct="0">
                <a:tabLst>
                  <a:tab pos="426720" algn="l"/>
                  <a:tab pos="1170305" algn="l"/>
                  <a:tab pos="2250440" algn="l"/>
                  <a:tab pos="3150870" algn="l"/>
                </a:tabLst>
              </a:pPr>
              <a:r>
                <a:rPr lang="en-US" altLang="zh-HK" kern="100" spc="1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	</a:t>
              </a:r>
              <a:r>
                <a:rPr lang="zh-TW" altLang="zh-HK" sz="1900" kern="100" spc="1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盼望着，盼望着，東風來了，春天的腳步近了。</a:t>
              </a:r>
              <a:endParaRPr lang="zh-TW" altLang="zh-HK" sz="1900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hangingPunct="0">
                <a:tabLst>
                  <a:tab pos="426720" algn="l"/>
                  <a:tab pos="1170305" algn="l"/>
                  <a:tab pos="2250440" algn="l"/>
                  <a:tab pos="3150870" algn="l"/>
                </a:tabLst>
              </a:pPr>
              <a:r>
                <a:rPr lang="en-US" altLang="zh-HK" sz="1900" kern="100" spc="1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	</a:t>
              </a:r>
              <a:r>
                <a:rPr lang="zh-TW" altLang="zh-HK" sz="1900" kern="100" spc="1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一切都像剛睡醒的樣子，欣欣然張開了眼。山朗潤起來了，水漲起來了，太陽的臉紅起來了。</a:t>
              </a:r>
              <a:endParaRPr lang="zh-TW" altLang="zh-HK" sz="1900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hangingPunct="0">
                <a:tabLst>
                  <a:tab pos="426720" algn="l"/>
                  <a:tab pos="1170305" algn="l"/>
                  <a:tab pos="2250440" algn="l"/>
                  <a:tab pos="3150870" algn="l"/>
                </a:tabLst>
              </a:pPr>
              <a:r>
                <a:rPr lang="en-US" altLang="zh-HK" sz="1900" kern="100" spc="1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	</a:t>
              </a:r>
              <a:r>
                <a:rPr lang="zh-TW" altLang="zh-HK" sz="1900" kern="100" spc="1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小草偷偷地從土裏鑽出來，嫩嫩的，綠綠的。園子裏，田野裏，瞧去，一大片一大片滿是的。</a:t>
              </a:r>
              <a:r>
                <a:rPr lang="zh-TW" altLang="zh-HK" sz="1900" kern="100" spc="100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坐着，躺着，打兩個滾，踢幾腳球，賽幾趟跑，捉幾回迷藏。風輕悄悄的，草軟綿綿的。</a:t>
              </a:r>
              <a:endParaRPr lang="zh-TW" altLang="zh-HK" sz="1900" kern="1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hangingPunct="0">
                <a:tabLst>
                  <a:tab pos="426720" algn="l"/>
                  <a:tab pos="1170305" algn="l"/>
                  <a:tab pos="2250440" algn="l"/>
                  <a:tab pos="3150870" algn="l"/>
                </a:tabLst>
              </a:pPr>
              <a:r>
                <a:rPr lang="en-US" altLang="zh-HK" sz="1900" kern="100" spc="100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	</a:t>
              </a:r>
              <a:r>
                <a:rPr lang="zh-TW" altLang="zh-HK" sz="1900" kern="100" spc="100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「吹面不寒楊柳風」，不錯的，像母親的手撫摸着你，風裏帶來些新翻的泥土的氣息，混</a:t>
              </a:r>
              <a:r>
                <a:rPr lang="zh-TW" altLang="zh-HK" sz="1900" kern="100" spc="100" dirty="0" smtClean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着</a:t>
              </a:r>
              <a:r>
                <a:rPr lang="en-US" altLang="zh-HK" sz="1900" kern="100" spc="1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	</a:t>
              </a:r>
              <a:endParaRPr lang="zh-TW" altLang="zh-HK" sz="1900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005584" y="3122882"/>
              <a:ext cx="8630411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zh-TW" altLang="zh-HK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《春》是一篇以寫景為主的散文，文章中描寫了春天的山、水、花、草、雨、鳥、人，以及一年之計在於春的美好</a:t>
              </a:r>
              <a:r>
                <a:rPr lang="zh-TW" altLang="zh-HK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願望。</a:t>
              </a:r>
              <a:endParaRPr lang="en-US" altLang="zh-TW" sz="2800" dirty="0"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  <a:p>
              <a:pPr marL="285750" lvl="0" indent="-285750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TW" altLang="en-US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我們先聽老師讀一讀</a:t>
              </a:r>
              <a:r>
                <a:rPr lang="zh-CN" altLang="en-US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。</a:t>
              </a:r>
              <a:endParaRPr lang="zh-HK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59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5"/>
    </mc:Choice>
    <mc:Fallback xmlns="">
      <p:transition spd="slow" advTm="2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27431" y="0"/>
            <a:ext cx="12219432" cy="6858000"/>
            <a:chOff x="-27431" y="0"/>
            <a:chExt cx="12219432" cy="6858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7431" y="0"/>
              <a:ext cx="12219432" cy="6858000"/>
            </a:xfrm>
            <a:prstGeom prst="rect">
              <a:avLst/>
            </a:prstGeom>
          </p:spPr>
        </p:pic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374903" y="277001"/>
              <a:ext cx="11411713" cy="6147916"/>
            </a:xfrm>
            <a:prstGeom prst="rect">
              <a:avLst/>
            </a:prstGeom>
            <a:solidFill>
              <a:srgbClr val="FFFFFF">
                <a:alpha val="87059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546748" y="335180"/>
            <a:ext cx="1112289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</a:t>
            </a:r>
            <a:r>
              <a:rPr lang="zh-HK" altLang="zh-HK" sz="2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（節錄</a:t>
            </a:r>
            <a:r>
              <a:rPr lang="zh-TW" altLang="zh-HK" sz="2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TW" sz="2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HK" altLang="zh-HK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朱自清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HK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盼望着，盼望着，東風來了，春天的腳步近了。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一切都像剛睡醒的樣子，欣欣然張開了眼。山朗潤起來了，水漲起來了，太陽的臉紅起來了。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小草偷偷地從土裏鑽出來，嫩嫩的，綠綠的。園子裏，田野裏，瞧去，一大片一大片滿是的。坐着，躺着，打兩個滾，踢幾腳球，賽幾趟跑，捉幾回迷藏。風輕悄悄的，草軟綿綿的。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吹面不寒楊柳風」，不錯的，像母親的手撫摸着你，風裏帶來些新翻的泥土的氣息，混着青草味，還有各種花的香，都在微微潤濕的空氣裏醞釀。鳥兒將窠巢安在繁花嫩葉當中，高興起來了，呼朋引伴地賣弄清脆的喉嚨，唱出宛轉的曲子，跟輕風流水應和着。牛背上牧童的短笛，這時候也成天在嘹亮地響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雨是最尋常的，一下就是三兩天。可別惱；看，像牛毛，像花針，像細絲，密密地斜織着，人家屋頂上全籠着一層薄煙，樹葉子卻綠得發亮，小草也青得逼你的眼。傍晚時候，上燈了，一點點黃暈的光，烘托出一片安靜而和平的夜。鄉下去，小路上，石橋邊，撐起傘慢慢走着的人；還有地裏工作的農夫，披着蓑，戴着笠的。他們的草屋，稀稀疏疏的在雨裏靜默着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天上風箏漸漸多了，地上孩子也多了。城裏鄉下，家家戶戶，老老小小，他們也趕趟兒似的，一個個都出來了。舒活舒活筋骨，抖擻抖擻精神，各做各的一份兒事去。「一年之計在於春」，剛起頭兒，有的是工夫，有的是希望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春天像剛落地的娃娃，從頭到腳都是新的。</a:t>
            </a:r>
            <a:r>
              <a:rPr lang="zh-CN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它，生長着。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CN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春天像小姑娘，花枝招展的，笑着，走着。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9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春天像健壯的青年，有鐵一般的胳膊和腰腳，他領着我們上前去。</a:t>
            </a:r>
            <a:endParaRPr lang="zh-TW" altLang="zh-HK" sz="19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46_chun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7083" y="5818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0"/>
    </mc:Choice>
    <mc:Fallback xmlns="">
      <p:transition spd="slow" advTm="3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450" y="0"/>
            <a:ext cx="455455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5114" y="521208"/>
            <a:ext cx="6864366" cy="611108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學習活動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聽一聽錄音，體會作者在文章中所表達的情感。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仔細讀一讀這一篇文章，你覺得作者在春天到來的時候，心情是怎樣的呢？說說你的感受。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想一想</a:t>
            </a:r>
            <a:endParaRPr lang="en-US" altLang="zh-TW" sz="2400" dirty="0"/>
          </a:p>
          <a:p>
            <a:pPr marL="987425" lvl="1" indent="-357188"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作者懷着這樣的心情看春天，在他眼中，這些景物都是怎樣的？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文章裏，</a:t>
            </a:r>
            <a:r>
              <a:rPr lang="zh-CN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作者</a:t>
            </a:r>
            <a:r>
              <a:rPr lang="zh-TW" altLang="zh-HK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描繪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幅幅美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麗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圖畫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試說說作者為我們描述的景物。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87425" lvl="1" indent="-357188">
              <a:lnSpc>
                <a:spcPct val="100000"/>
              </a:lnSpc>
              <a:spcBef>
                <a:spcPts val="0"/>
              </a:spcBef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還記得你學過哪些寫春的作品嗎？試找一找，唸一唸。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87425" lvl="1" indent="-357188">
              <a:lnSpc>
                <a:spcPct val="100000"/>
              </a:lnSpc>
              <a:spcBef>
                <a:spcPts val="0"/>
              </a:spcBef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我們要怎樣朗讀才能讀出文中所表現的春意盎然的景象？讀出作者對春的情感？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說一說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87425" lvl="1" indent="-357188">
              <a:lnSpc>
                <a:spcPct val="110000"/>
              </a:lnSpc>
              <a:spcBef>
                <a:spcPts val="0"/>
              </a:spcBef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在「想一想」中，你想到的，跟同學們說一說，交流交流。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聽老師總結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TW" dirty="0" smtClean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26"/>
    </mc:Choice>
    <mc:Fallback xmlns="">
      <p:transition spd="slow" advTm="7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19766" y="879027"/>
            <a:ext cx="68515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</a:t>
            </a:r>
            <a:r>
              <a:rPr lang="zh-HK" altLang="zh-HK" sz="2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（節錄</a:t>
            </a:r>
            <a:r>
              <a:rPr lang="zh-TW" altLang="zh-HK" sz="2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TW" sz="2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HK" altLang="zh-HK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朱自清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HK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7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盼望着，盼望着，東風來了，春天的腳步近了。</a:t>
            </a:r>
            <a:endParaRPr lang="zh-TW" altLang="zh-HK" sz="17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7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700" kern="100" spc="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一切都像剛睡醒的樣子，欣欣然張開了眼。山朗潤起來了，水</a:t>
            </a:r>
            <a:r>
              <a:rPr lang="zh-TW" altLang="zh-HK" sz="1700" kern="100" spc="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漲起來了，太陽的臉紅起來了。</a:t>
            </a:r>
            <a:endParaRPr lang="zh-TW" altLang="zh-HK" sz="1700" kern="1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7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700" kern="100" spc="1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小草偷偷地從土裏鑽出來，嫩嫩的，綠綠的。園子裏，田野</a:t>
            </a:r>
            <a:r>
              <a:rPr lang="zh-TW" altLang="zh-HK" sz="1700" kern="100" spc="1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裏，瞧去，一大片一大片滿是的。坐着，躺着，打兩個滾，踢幾腳</a:t>
            </a:r>
            <a:r>
              <a:rPr lang="zh-TW" altLang="zh-HK" sz="1700" kern="100" spc="1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球，賽幾趟跑，捉幾回迷藏。風輕悄悄的，草軟綿綿的。</a:t>
            </a:r>
            <a:endParaRPr lang="zh-TW" altLang="zh-HK" sz="1700" kern="1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7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endParaRPr lang="zh-TW" altLang="zh-HK" sz="17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0" y="4572"/>
            <a:ext cx="11025748" cy="6858000"/>
            <a:chOff x="0" y="4572"/>
            <a:chExt cx="11025748" cy="6858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572"/>
              <a:ext cx="6281928" cy="6858000"/>
            </a:xfrm>
            <a:prstGeom prst="rect">
              <a:avLst/>
            </a:prstGeom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5282438" y="3925781"/>
              <a:ext cx="5743310" cy="1362456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5458968" y="4129956"/>
            <a:ext cx="4791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現在我們再多聽幾遍老師的配樂朗讀，</a:t>
            </a:r>
            <a:r>
              <a:rPr lang="zh-TW" altLang="zh-HK" sz="28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然後</a:t>
            </a:r>
            <a:r>
              <a:rPr lang="zh-TW" altLang="en-US" sz="28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學習自己讀。</a:t>
            </a:r>
            <a:endParaRPr lang="zh-HK" altLang="en-US" sz="28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979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9"/>
    </mc:Choice>
    <mc:Fallback xmlns="">
      <p:transition spd="slow" advTm="1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0" y="0"/>
            <a:ext cx="5458378" cy="6858000"/>
            <a:chOff x="0" y="0"/>
            <a:chExt cx="5458378" cy="6858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763954" cy="6858000"/>
            </a:xfrm>
            <a:prstGeom prst="rect">
              <a:avLst/>
            </a:prstGeom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74135" y="265176"/>
              <a:ext cx="2084243" cy="6592824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3648456" y="189651"/>
            <a:ext cx="806768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</a:t>
            </a:r>
            <a:r>
              <a:rPr lang="zh-HK" altLang="zh-HK" sz="2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（節錄</a:t>
            </a:r>
            <a:r>
              <a:rPr lang="zh-TW" altLang="zh-HK" sz="2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TW" sz="20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HK" altLang="zh-HK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朱自清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HK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盼望着，盼望着，東風來了，春天的腳步近了。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一切都像剛睡醒的樣子，欣欣然張開了眼。山朗潤起來了，水漲起來了，太陽的臉紅起來了。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小草偷偷地從土裏鑽出來，嫩嫩的，綠綠的。園子裏，田野裏，瞧去，一大片一大片滿是的。坐着，躺着，打兩個滾，踢幾腳球，賽幾趟跑，捉幾回迷藏。風輕悄悄的，草軟綿綿的。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吹面不寒楊柳風」，不錯的，像母親的手撫摸着你，風裏帶來些新翻的泥土的氣息，混着青草味，還有各種花的香，都在微微潤濕的空氣裏醞釀。鳥兒將窠巢安在繁花嫩葉當中，高興起來了，呼朋引伴地賣弄清脆的喉嚨，唱出宛轉的曲子，跟輕風流水應和着。牛背上牧童的短笛，這時候也成天在嘹亮地響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雨是最尋常的，一下就是三兩天。可別惱；看，像牛毛，像花針，像細絲，密密地斜織着，人家屋頂上全籠着一層薄煙，樹葉子卻綠得發亮，小草也青得逼你的眼。傍晚時候，上燈了，一點點黃暈的光，烘托出一片安靜而和平的夜。鄉下去，小路上，石橋邊，撐起傘慢慢走着的人；還有地裏工作的農夫，披着蓑，戴着笠的。他們的草屋，稀稀疏疏的在雨裏靜默着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天上風箏漸漸多了，地上孩子也多了。城裏鄉下，家家戶戶，老老小小，他們也趕趟兒似的，一個個都出來了。舒活舒活筋骨，抖擻抖擻精神，各做各的一份兒事去。「一年之計在於春」，剛起頭兒，有的是工夫，有的是希望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春天像剛落地的娃娃，從頭到腳都是新的。</a:t>
            </a:r>
            <a:r>
              <a:rPr lang="zh-CN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它，生長着。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CN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春天像小姑娘，花枝招展的，笑着，走着。</a:t>
            </a:r>
            <a:endParaRPr lang="zh-TW" altLang="zh-HK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en-US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zh-HK" sz="1600" kern="100" spc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春天像健壯的青年，有鐵一般的胳膊和腰腳，他領着我們上前去</a:t>
            </a:r>
            <a:r>
              <a:rPr lang="zh-TW" altLang="zh-HK" sz="1600" kern="100" spc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600" kern="100" spc="1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endParaRPr lang="en-US" altLang="zh-TW" sz="1600" kern="100" spc="1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r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r>
              <a:rPr lang="zh-HK" altLang="zh-HK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（本文朗</a:t>
            </a:r>
            <a:r>
              <a:rPr lang="zh-TW" altLang="zh-HK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HK" altLang="zh-HK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配樂為</a:t>
            </a:r>
            <a:r>
              <a:rPr lang="en-US" altLang="zh-HK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Felix Mendelssohn</a:t>
            </a:r>
            <a:r>
              <a:rPr lang="zh-TW" altLang="zh-HK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HK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Songs Without Words, Op. 62, No. 6 ('Spring Song')</a:t>
            </a:r>
            <a:r>
              <a:rPr lang="zh-TW" altLang="zh-HK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</a:p>
          <a:p>
            <a:pPr algn="just" hangingPunct="0">
              <a:tabLst>
                <a:tab pos="426720" algn="l"/>
                <a:tab pos="1170305" algn="l"/>
                <a:tab pos="2250440" algn="l"/>
                <a:tab pos="3150870" algn="l"/>
              </a:tabLst>
            </a:pPr>
            <a:endParaRPr lang="zh-TW" altLang="zh-HK" sz="16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46_chun_music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779" y="57801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000"/>
    </mc:Choice>
    <mc:Fallback xmlns="">
      <p:transition spd="slow" advTm="4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980" y="0"/>
            <a:ext cx="12225962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84664" y="1389888"/>
            <a:ext cx="1270573" cy="3712464"/>
          </a:xfrm>
        </p:spPr>
        <p:txBody>
          <a:bodyPr vert="wordArtVertRtl">
            <a:normAutofit/>
          </a:bodyPr>
          <a:lstStyle/>
          <a:p>
            <a:pPr marL="0" indent="0">
              <a:buNone/>
            </a:pPr>
            <a:r>
              <a:rPr lang="en-US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 </a:t>
            </a:r>
            <a:r>
              <a:rPr lang="zh-HK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竹</a:t>
            </a:r>
            <a:r>
              <a:rPr lang="zh-HK" altLang="zh-HK" sz="3600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里</a:t>
            </a:r>
            <a:r>
              <a:rPr lang="zh-HK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館</a:t>
            </a:r>
            <a:endParaRPr lang="en-US" altLang="zh-HK" sz="3600" b="1" dirty="0" smtClean="0">
              <a:solidFill>
                <a:schemeClr val="bg1"/>
              </a:solidFill>
              <a:latin typeface="華康仿宋體W6" panose="02020609000000000000" pitchFamily="49" charset="-120"/>
              <a:ea typeface="華康仿宋體W6" panose="02020609000000000000" pitchFamily="49" charset="-120"/>
              <a:cs typeface="華康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HK" sz="3600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     </a:t>
            </a:r>
            <a:r>
              <a:rPr lang="zh-HK" altLang="zh-HK" b="1" dirty="0" smtClean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王</a:t>
            </a:r>
            <a:r>
              <a:rPr lang="zh-HK" altLang="zh-HK" b="1" dirty="0">
                <a:solidFill>
                  <a:schemeClr val="bg1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  <a:cs typeface="華康標楷體" panose="03000509000000000000" pitchFamily="65" charset="-120"/>
              </a:rPr>
              <a:t>維</a:t>
            </a:r>
            <a:endParaRPr lang="en-US" altLang="zh-TW" b="1" dirty="0" smtClean="0">
              <a:solidFill>
                <a:schemeClr val="bg1"/>
              </a:solidFill>
              <a:latin typeface="華康仿宋體W6" panose="02020609000000000000" pitchFamily="49" charset="-120"/>
              <a:ea typeface="華康仿宋體W6" panose="02020609000000000000" pitchFamily="49" charset="-120"/>
              <a:cs typeface="華康標楷體" panose="03000509000000000000" pitchFamily="65" charset="-120"/>
            </a:endParaRPr>
          </a:p>
          <a:p>
            <a:pPr marL="0" indent="0" algn="ctr">
              <a:buNone/>
            </a:pPr>
            <a:endParaRPr lang="zh-TW" altLang="zh-HK" b="1" dirty="0">
              <a:solidFill>
                <a:schemeClr val="bg1"/>
              </a:solidFill>
              <a:latin typeface="華康仿宋體W6" panose="02020609000000000000" pitchFamily="49" charset="-120"/>
              <a:ea typeface="華康仿宋體W6" panose="02020609000000000000" pitchFamily="49" charset="-120"/>
              <a:cs typeface="華康標楷體" panose="03000509000000000000" pitchFamily="65" charset="-120"/>
            </a:endParaRPr>
          </a:p>
          <a:p>
            <a:pPr marL="0" indent="0">
              <a:buNone/>
            </a:pP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25752" y="187472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zh-TW" altLang="en-US" sz="2800" dirty="0" smtClean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唐代</a:t>
            </a:r>
            <a:r>
              <a:rPr lang="zh-CN" altLang="en-US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詩</a:t>
            </a:r>
            <a:r>
              <a:rPr lang="zh-TW" altLang="en-US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人王維</a:t>
            </a:r>
            <a:r>
              <a:rPr lang="zh-CN" altLang="en-US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在</a:t>
            </a:r>
            <a:r>
              <a:rPr lang="en-US" altLang="zh-TW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《</a:t>
            </a:r>
            <a:r>
              <a:rPr lang="zh-HK" altLang="zh-HK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華康標楷體" panose="03000509000000000000" pitchFamily="65" charset="-120"/>
              </a:rPr>
              <a:t>竹里館</a:t>
            </a:r>
            <a:r>
              <a:rPr lang="en-US" altLang="zh-TW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》</a:t>
            </a:r>
            <a:r>
              <a:rPr lang="zh-CN" altLang="en-US" sz="2800" dirty="0" smtClean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中</a:t>
            </a:r>
            <a:r>
              <a:rPr lang="zh-TW" altLang="zh-HK" sz="2800" dirty="0" smtClean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表達</a:t>
            </a:r>
            <a:r>
              <a:rPr lang="zh-TW" altLang="zh-HK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了自己獨坐在幽靜的竹林裡，欣然與月亮相伴之情。他隨性之所至，一邊</a:t>
            </a:r>
            <a:r>
              <a:rPr lang="zh-TW" altLang="zh-HK" sz="2800" dirty="0" smtClean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彈琴</a:t>
            </a:r>
            <a:r>
              <a:rPr lang="zh-TW" altLang="en-US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、</a:t>
            </a:r>
            <a:r>
              <a:rPr lang="zh-TW" altLang="zh-HK" sz="2800" dirty="0" smtClean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長</a:t>
            </a:r>
            <a:r>
              <a:rPr lang="zh-TW" altLang="zh-HK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嘯，一邊靜靜地欣賞著月亮，寧靜祥和</a:t>
            </a:r>
            <a:r>
              <a:rPr lang="zh-CN" altLang="en-US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，</a:t>
            </a:r>
            <a:r>
              <a:rPr lang="zh-TW" altLang="zh-HK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自得其樂</a:t>
            </a:r>
            <a:r>
              <a:rPr lang="zh-CN" altLang="en-US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。</a:t>
            </a:r>
            <a:endParaRPr lang="en-US" altLang="zh-TW" sz="2800" dirty="0">
              <a:solidFill>
                <a:srgbClr val="FFFFFF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lvl="0">
              <a:defRPr/>
            </a:pPr>
            <a:endParaRPr lang="en-US" altLang="zh-TW" sz="2800" dirty="0">
              <a:solidFill>
                <a:srgbClr val="FFFFFF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lvl="0">
              <a:defRPr/>
            </a:pPr>
            <a:r>
              <a:rPr lang="zh-TW" altLang="en-US" sz="2800" dirty="0">
                <a:solidFill>
                  <a:srgbClr val="FFFF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現在讓我們一起聽老師唸這首詩。</a:t>
            </a:r>
          </a:p>
        </p:txBody>
      </p:sp>
    </p:spTree>
    <p:extLst>
      <p:ext uri="{BB962C8B-B14F-4D97-AF65-F5344CB8AC3E}">
        <p14:creationId xmlns:p14="http://schemas.microsoft.com/office/powerpoint/2010/main" val="25433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0"/>
    </mc:Choice>
    <mc:Fallback xmlns="">
      <p:transition spd="slow" advTm="4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B83D5EB-4B6A-40D2-9FAC-8D134C78AD50}">
  <we:reference id="wa104380121" version="2.0.0.0" store="zh-TW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602C56E-9C05-47CC-8F85-2E47138094EF}">
  <we:reference id="wa104380907" version="1.0.0.0" store="zh-TW" storeType="OMEX"/>
  <we:alternateReferences>
    <we:reference id="WA104380907" version="1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3107</TotalTime>
  <Words>1934</Words>
  <Application>Microsoft Office PowerPoint</Application>
  <PresentationFormat>寬螢幕</PresentationFormat>
  <Paragraphs>108</Paragraphs>
  <Slides>14</Slides>
  <Notes>13</Notes>
  <HiddenSlides>0</HiddenSlides>
  <MMClips>14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華康中特圓體</vt:lpstr>
      <vt:lpstr>華康仿宋體W6</vt:lpstr>
      <vt:lpstr>華康標楷體</vt:lpstr>
      <vt:lpstr>新細明體</vt:lpstr>
      <vt:lpstr>標楷體</vt:lpstr>
      <vt:lpstr>Arial</vt:lpstr>
      <vt:lpstr>Calibri</vt:lpstr>
      <vt:lpstr>Calibri Light</vt:lpstr>
      <vt:lpstr>Times New Roman</vt:lpstr>
      <vt:lpstr>Wingdings 2</vt:lpstr>
      <vt:lpstr>HDOfficeLightV0</vt:lpstr>
      <vt:lpstr>生活處處美</vt:lpstr>
      <vt:lpstr>學習目標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生活處處美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CHOI, Kam-sheung</dc:creator>
  <cp:lastModifiedBy>CLE</cp:lastModifiedBy>
  <cp:revision>250</cp:revision>
  <cp:lastPrinted>2020-06-18T04:07:52Z</cp:lastPrinted>
  <dcterms:created xsi:type="dcterms:W3CDTF">2020-06-10T00:34:45Z</dcterms:created>
  <dcterms:modified xsi:type="dcterms:W3CDTF">2020-09-14T04:38:09Z</dcterms:modified>
</cp:coreProperties>
</file>