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sldIdLst>
    <p:sldId id="256" r:id="rId2"/>
    <p:sldId id="258" r:id="rId3"/>
    <p:sldId id="263" r:id="rId4"/>
    <p:sldId id="278" r:id="rId5"/>
    <p:sldId id="283" r:id="rId6"/>
    <p:sldId id="279" r:id="rId7"/>
    <p:sldId id="280" r:id="rId8"/>
    <p:sldId id="284" r:id="rId9"/>
    <p:sldId id="265" r:id="rId10"/>
    <p:sldId id="285" r:id="rId11"/>
    <p:sldId id="273" r:id="rId12"/>
    <p:sldId id="276" r:id="rId13"/>
    <p:sldId id="286" r:id="rId14"/>
    <p:sldId id="287" r:id="rId15"/>
    <p:sldId id="288" r:id="rId16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993366"/>
    <a:srgbClr val="F3F8FF"/>
    <a:srgbClr val="EBF3FF"/>
    <a:srgbClr val="D9E8FF"/>
    <a:srgbClr val="EFFFEF"/>
    <a:srgbClr val="FFEFFF"/>
    <a:srgbClr val="E7FFE7"/>
    <a:srgbClr val="FFE7FF"/>
    <a:srgbClr val="E5FF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6700" autoAdjust="0"/>
  </p:normalViewPr>
  <p:slideViewPr>
    <p:cSldViewPr snapToGrid="0">
      <p:cViewPr varScale="1">
        <p:scale>
          <a:sx n="84" d="100"/>
          <a:sy n="84" d="100"/>
        </p:scale>
        <p:origin x="53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42" d="100"/>
          <a:sy n="142" d="100"/>
        </p:scale>
        <p:origin x="2676" y="-82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C70176-B818-4FC1-B454-3F25BA3FAC19}" type="datetimeFigureOut">
              <a:rPr lang="zh-HK" altLang="en-US" smtClean="0"/>
              <a:t>14/9/2020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F38C6-274F-4623-946F-FDCB8FC8CC3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59700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38C6-274F-4623-946F-FDCB8FC8CC33}" type="slidenum">
              <a:rPr lang="zh-HK" altLang="en-US" smtClean="0"/>
              <a:t>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86651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38C6-274F-4623-946F-FDCB8FC8CC33}" type="slidenum">
              <a:rPr lang="zh-HK" altLang="en-US" smtClean="0"/>
              <a:t>10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25673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38C6-274F-4623-946F-FDCB8FC8CC33}" type="slidenum">
              <a:rPr lang="zh-HK" altLang="en-US" smtClean="0"/>
              <a:t>11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8381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38C6-274F-4623-946F-FDCB8FC8CC33}" type="slidenum">
              <a:rPr lang="zh-HK" altLang="en-US" smtClean="0"/>
              <a:t>12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83294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38C6-274F-4623-946F-FDCB8FC8CC33}" type="slidenum">
              <a:rPr lang="zh-HK" altLang="en-US" smtClean="0"/>
              <a:t>13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78275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38C6-274F-4623-946F-FDCB8FC8CC33}" type="slidenum">
              <a:rPr lang="zh-HK" altLang="en-US" smtClean="0"/>
              <a:t>14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05746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38C6-274F-4623-946F-FDCB8FC8CC33}" type="slidenum">
              <a:rPr lang="zh-HK" altLang="en-US" smtClean="0"/>
              <a:t>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32357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38C6-274F-4623-946F-FDCB8FC8CC33}" type="slidenum">
              <a:rPr lang="zh-HK" altLang="en-US" smtClean="0"/>
              <a:t>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06923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38C6-274F-4623-946F-FDCB8FC8CC33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16616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38C6-274F-4623-946F-FDCB8FC8CC33}" type="slidenum">
              <a:rPr lang="zh-HK" altLang="en-US" smtClean="0"/>
              <a:t>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71580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HK" alt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38C6-274F-4623-946F-FDCB8FC8CC33}" type="slidenum">
              <a:rPr lang="zh-HK" altLang="en-US" smtClean="0"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86027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38C6-274F-4623-946F-FDCB8FC8CC33}" type="slidenum">
              <a:rPr lang="zh-HK" altLang="en-US" smtClean="0"/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39315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38C6-274F-4623-946F-FDCB8FC8CC33}" type="slidenum">
              <a:rPr lang="zh-HK" altLang="en-US" smtClean="0"/>
              <a:t>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26166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38C6-274F-4623-946F-FDCB8FC8CC33}" type="slidenum">
              <a:rPr lang="zh-HK" altLang="en-US" smtClean="0"/>
              <a:t>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9987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ACD2-9478-48CB-AD13-99E52AE6A2A8}" type="datetimeFigureOut">
              <a:rPr lang="zh-HK" altLang="en-US" smtClean="0"/>
              <a:t>14/9/2020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4441-2510-4894-BB36-FD73B0A2DDD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88444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ACD2-9478-48CB-AD13-99E52AE6A2A8}" type="datetimeFigureOut">
              <a:rPr lang="zh-HK" altLang="en-US" smtClean="0"/>
              <a:t>14/9/2020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4441-2510-4894-BB36-FD73B0A2DDD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43497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ACD2-9478-48CB-AD13-99E52AE6A2A8}" type="datetimeFigureOut">
              <a:rPr lang="zh-HK" altLang="en-US" smtClean="0"/>
              <a:t>14/9/2020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4441-2510-4894-BB36-FD73B0A2DDD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47886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ACD2-9478-48CB-AD13-99E52AE6A2A8}" type="datetimeFigureOut">
              <a:rPr lang="zh-HK" altLang="en-US" smtClean="0"/>
              <a:t>14/9/2020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4441-2510-4894-BB36-FD73B0A2DDD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9949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ACD2-9478-48CB-AD13-99E52AE6A2A8}" type="datetimeFigureOut">
              <a:rPr lang="zh-HK" altLang="en-US" smtClean="0"/>
              <a:t>14/9/2020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4441-2510-4894-BB36-FD73B0A2DDD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36463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ACD2-9478-48CB-AD13-99E52AE6A2A8}" type="datetimeFigureOut">
              <a:rPr lang="zh-HK" altLang="en-US" smtClean="0"/>
              <a:t>14/9/2020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4441-2510-4894-BB36-FD73B0A2DDD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50527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ACD2-9478-48CB-AD13-99E52AE6A2A8}" type="datetimeFigureOut">
              <a:rPr lang="zh-HK" altLang="en-US" smtClean="0"/>
              <a:t>14/9/2020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4441-2510-4894-BB36-FD73B0A2DDD5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325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ACD2-9478-48CB-AD13-99E52AE6A2A8}" type="datetimeFigureOut">
              <a:rPr lang="zh-HK" altLang="en-US" smtClean="0"/>
              <a:t>14/9/2020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4441-2510-4894-BB36-FD73B0A2DDD5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856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ACD2-9478-48CB-AD13-99E52AE6A2A8}" type="datetimeFigureOut">
              <a:rPr lang="zh-HK" altLang="en-US" smtClean="0"/>
              <a:t>14/9/2020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4441-2510-4894-BB36-FD73B0A2DDD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32897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ACD2-9478-48CB-AD13-99E52AE6A2A8}" type="datetimeFigureOut">
              <a:rPr lang="zh-HK" altLang="en-US" smtClean="0"/>
              <a:t>14/9/2020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4441-2510-4894-BB36-FD73B0A2DDD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38151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ACD2-9478-48CB-AD13-99E52AE6A2A8}" type="datetimeFigureOut">
              <a:rPr lang="zh-HK" altLang="en-US" smtClean="0"/>
              <a:t>14/9/2020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4441-2510-4894-BB36-FD73B0A2DDD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9659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566ACD2-9478-48CB-AD13-99E52AE6A2A8}" type="datetimeFigureOut">
              <a:rPr lang="zh-HK" altLang="en-US" smtClean="0"/>
              <a:t>14/9/2020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F4441-2510-4894-BB36-FD73B0A2DDD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2621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p3"/><Relationship Id="rId7" Type="http://schemas.openxmlformats.org/officeDocument/2006/relationships/image" Target="../media/image2.png"/><Relationship Id="rId2" Type="http://schemas.microsoft.com/office/2007/relationships/media" Target="../media/media13.mp3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7" Type="http://schemas.openxmlformats.org/officeDocument/2006/relationships/image" Target="../media/image2.png"/><Relationship Id="rId2" Type="http://schemas.microsoft.com/office/2007/relationships/media" Target="../media/media5.mp3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5.png"/><Relationship Id="rId2" Type="http://schemas.microsoft.com/office/2007/relationships/media" Target="../media/media6.m4a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7" Type="http://schemas.openxmlformats.org/officeDocument/2006/relationships/image" Target="../media/image6.png"/><Relationship Id="rId2" Type="http://schemas.microsoft.com/office/2007/relationships/media" Target="../media/media8.mp3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EF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2872" y="0"/>
            <a:ext cx="4589128" cy="677442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477347" y="874130"/>
            <a:ext cx="6142653" cy="1514506"/>
          </a:xfrm>
        </p:spPr>
        <p:txBody>
          <a:bodyPr/>
          <a:lstStyle/>
          <a:p>
            <a:r>
              <a:rPr lang="zh-TW" altLang="en-US" dirty="0" smtClean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人生的價值</a:t>
            </a:r>
            <a:endParaRPr lang="zh-HK" altLang="en-US" dirty="0">
              <a:latin typeface="華康標楷體" panose="03000509000000000000" pitchFamily="65" charset="-120"/>
              <a:ea typeface="華康標楷體" panose="03000509000000000000" pitchFamily="65" charset="-120"/>
              <a:cs typeface="華康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45418" y="3036271"/>
            <a:ext cx="3606512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TW" altLang="en-US" sz="2800" dirty="0" smtClean="0">
                <a:latin typeface="Times New Roman" panose="02020603050405020304" pitchFamily="18" charset="0"/>
                <a:ea typeface="華康標楷體" panose="03000509000000000000" pitchFamily="65" charset="-120"/>
                <a:cs typeface="Times New Roman" panose="02020603050405020304" pitchFamily="18" charset="0"/>
              </a:rPr>
              <a:t>普通話</a:t>
            </a:r>
            <a:r>
              <a:rPr lang="en-US" altLang="zh-TW" sz="2800" dirty="0" smtClean="0">
                <a:latin typeface="Times New Roman" panose="02020603050405020304" pitchFamily="18" charset="0"/>
                <a:ea typeface="華康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dirty="0">
                <a:latin typeface="Times New Roman" panose="02020603050405020304" pitchFamily="18" charset="0"/>
                <a:ea typeface="華康標楷體" panose="03000509000000000000" pitchFamily="65" charset="-120"/>
                <a:cs typeface="Times New Roman" panose="02020603050405020304" pitchFamily="18" charset="0"/>
              </a:rPr>
              <a:t>中</a:t>
            </a:r>
            <a:r>
              <a:rPr lang="zh-TW" altLang="en-US" sz="2800" dirty="0" smtClean="0">
                <a:latin typeface="Times New Roman" panose="02020603050405020304" pitchFamily="18" charset="0"/>
                <a:ea typeface="華康標楷體" panose="03000509000000000000" pitchFamily="65" charset="-120"/>
                <a:cs typeface="Times New Roman" panose="02020603050405020304" pitchFamily="18" charset="0"/>
              </a:rPr>
              <a:t>學</a:t>
            </a:r>
            <a:r>
              <a:rPr lang="en-US" altLang="zh-TW" sz="2800" dirty="0" smtClean="0">
                <a:latin typeface="Times New Roman" panose="02020603050405020304" pitchFamily="18" charset="0"/>
                <a:ea typeface="華康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en-US" altLang="zh-TW" sz="2800" dirty="0">
              <a:latin typeface="Times New Roman" panose="02020603050405020304" pitchFamily="18" charset="0"/>
              <a:ea typeface="華康標楷體" panose="03000509000000000000" pitchFamily="65" charset="-12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en-US" altLang="zh-TW" sz="2800" dirty="0" smtClean="0">
              <a:latin typeface="Times New Roman" panose="02020603050405020304" pitchFamily="18" charset="0"/>
              <a:ea typeface="華康標楷體" panose="03000509000000000000" pitchFamily="65" charset="-12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zh-TW" altLang="en-US" sz="2800" dirty="0" smtClean="0">
                <a:latin typeface="Times New Roman" panose="02020603050405020304" pitchFamily="18" charset="0"/>
                <a:ea typeface="華康標楷體" panose="03000509000000000000" pitchFamily="65" charset="-120"/>
                <a:cs typeface="Times New Roman" panose="02020603050405020304" pitchFamily="18" charset="0"/>
              </a:rPr>
              <a:t>教育局</a:t>
            </a:r>
            <a:r>
              <a:rPr lang="zh-TW" altLang="en-US" sz="2800" dirty="0">
                <a:latin typeface="Times New Roman" panose="02020603050405020304" pitchFamily="18" charset="0"/>
                <a:ea typeface="華康標楷體" panose="03000509000000000000" pitchFamily="65" charset="-120"/>
                <a:cs typeface="Times New Roman" panose="02020603050405020304" pitchFamily="18" charset="0"/>
              </a:rPr>
              <a:t>課程發展處</a:t>
            </a:r>
            <a:endParaRPr lang="en-US" altLang="zh-TW" sz="2800" dirty="0">
              <a:latin typeface="Times New Roman" panose="02020603050405020304" pitchFamily="18" charset="0"/>
              <a:ea typeface="華康標楷體" panose="03000509000000000000" pitchFamily="65" charset="-12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zh-TW" altLang="en-US" sz="2800" dirty="0">
                <a:latin typeface="Times New Roman" panose="02020603050405020304" pitchFamily="18" charset="0"/>
                <a:ea typeface="華康標楷體" panose="03000509000000000000" pitchFamily="65" charset="-120"/>
                <a:cs typeface="Times New Roman" panose="02020603050405020304" pitchFamily="18" charset="0"/>
              </a:rPr>
              <a:t>中國語文教育組</a:t>
            </a:r>
            <a:endParaRPr lang="en-US" altLang="zh-TW" sz="2800" dirty="0">
              <a:latin typeface="Times New Roman" panose="02020603050405020304" pitchFamily="18" charset="0"/>
              <a:ea typeface="華康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音訊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1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9"/>
    </mc:Choice>
    <mc:Fallback xmlns="">
      <p:transition spd="slow" advTm="4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59629"/>
            <a:ext cx="12192000" cy="3286125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60320" y="630058"/>
            <a:ext cx="9189878" cy="4028003"/>
          </a:xfrm>
        </p:spPr>
        <p:txBody>
          <a:bodyPr>
            <a:normAutofit lnSpcReduction="10000"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zh-TW" altLang="zh-HK" sz="40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陋室</a:t>
            </a:r>
            <a:r>
              <a:rPr lang="zh-TW" altLang="zh-HK" sz="4000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銘</a:t>
            </a:r>
            <a:r>
              <a:rPr lang="zh-TW" altLang="en-US" sz="40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zh-HK" altLang="zh-HK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劉</a:t>
            </a:r>
            <a:r>
              <a:rPr lang="zh-HK" altLang="zh-HK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禹錫</a:t>
            </a:r>
            <a:endParaRPr lang="zh-TW" altLang="zh-HK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altLang="zh-TW" kern="100" spc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altLang="zh-TW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</a:t>
            </a:r>
            <a:r>
              <a:rPr lang="zh-TW" altLang="zh-HK" sz="3600" kern="100" spc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山</a:t>
            </a:r>
            <a:r>
              <a:rPr lang="zh-TW" altLang="zh-HK" sz="36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不在高，有仙則名。水不</a:t>
            </a:r>
            <a:r>
              <a:rPr lang="zh-HK" altLang="zh-HK" sz="36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在</a:t>
            </a:r>
            <a:r>
              <a:rPr lang="zh-TW" altLang="zh-HK" sz="36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深，有龍則靈。斯是陋室，惟吾德馨。苔痕上階綠，草色入簾青。談笑有鴻儒，往來無白丁。可以調素琴，閱金經。無絲竹之亂耳，無案牘之勞形。南陽諸葛廬，西蜀子雲亭。孔子云：「何陋之有？」</a:t>
            </a:r>
            <a:endParaRPr lang="zh-TW" altLang="zh-HK" sz="3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HK" altLang="en-US" dirty="0"/>
          </a:p>
        </p:txBody>
      </p:sp>
      <p:pic>
        <p:nvPicPr>
          <p:cNvPr id="2" name="25_lou shi ming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0598" y="58837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6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20"/>
    </mc:Choice>
    <mc:Fallback xmlns="">
      <p:transition spd="slow" advTm="89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8FF">
            <a:alpha val="9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29431" y="565811"/>
            <a:ext cx="6325496" cy="57756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學習活動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聽一聽錄音，感受文章的</a:t>
            </a:r>
            <a:r>
              <a:rPr lang="zh-CN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情意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讀一讀，進一步理解文章的內容和作者的思想感情。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想一想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作者住在陋室中，過着怎樣的生活？他的心情怎樣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？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在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篇末，作者提起諸葛廬和子雲亭，又引用孔子的話，要表達甚麼？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說一說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把在「想一想」中，你想到的，跟同學們說一說，交流交流。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CN" altLang="en-US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在</a:t>
            </a:r>
            <a:r>
              <a:rPr lang="zh-TW" altLang="en-US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老師指導</a:t>
            </a:r>
            <a:r>
              <a:rPr lang="zh-CN" altLang="en-US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下</a:t>
            </a:r>
            <a:r>
              <a:rPr lang="zh-TW" altLang="en-US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朗讀</a:t>
            </a:r>
            <a:r>
              <a:rPr lang="zh-TW" altLang="en-US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52206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9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52"/>
    </mc:Choice>
    <mc:Fallback xmlns="">
      <p:transition spd="slow" advTm="60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E7">
            <a:alpha val="4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2112" y="-4851"/>
            <a:ext cx="9009889" cy="6862852"/>
          </a:xfrm>
          <a:prstGeom prst="rect">
            <a:avLst/>
          </a:prstGeom>
        </p:spPr>
      </p:pic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37274" y="2119622"/>
            <a:ext cx="1477328" cy="361366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lvl="0">
              <a:defRPr/>
            </a:pPr>
            <a:r>
              <a:rPr lang="zh-TW" altLang="en-US" sz="2800" dirty="0">
                <a:solidFill>
                  <a:srgbClr val="660033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現在再聽老師的配樂朗讀，可以多聽幾遍，學習自己讀。</a:t>
            </a:r>
            <a:endParaRPr lang="en-US" altLang="zh-TW" sz="2800" dirty="0">
              <a:solidFill>
                <a:srgbClr val="660033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9858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98"/>
    </mc:Choice>
    <mc:Fallback xmlns="">
      <p:transition spd="slow" advTm="10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E7">
            <a:alpha val="4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4429" y="2792361"/>
            <a:ext cx="5337572" cy="406564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84093" y="630058"/>
            <a:ext cx="6002767" cy="5888729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zh-TW" altLang="zh-HK" sz="40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陋室</a:t>
            </a:r>
            <a:r>
              <a:rPr lang="zh-TW" altLang="zh-HK" sz="4000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銘</a:t>
            </a:r>
            <a:r>
              <a:rPr lang="zh-TW" altLang="en-US" sz="40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zh-HK" altLang="zh-HK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劉</a:t>
            </a:r>
            <a:r>
              <a:rPr lang="zh-HK" altLang="zh-HK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禹錫</a:t>
            </a:r>
            <a:endParaRPr lang="zh-TW" altLang="zh-HK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altLang="zh-TW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</a:t>
            </a:r>
            <a:r>
              <a:rPr lang="zh-TW" altLang="zh-HK" sz="3600" kern="100" spc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山</a:t>
            </a:r>
            <a:r>
              <a:rPr lang="zh-TW" altLang="zh-HK" sz="36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不在高，有仙則名。水不</a:t>
            </a:r>
            <a:r>
              <a:rPr lang="zh-HK" altLang="zh-HK" sz="36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在</a:t>
            </a:r>
            <a:r>
              <a:rPr lang="zh-TW" altLang="zh-HK" sz="36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深，有龍則靈。斯是陋室，惟吾德馨。苔痕上階綠，草色入簾青。談笑有鴻儒，往來無白丁。可以調素琴，閱金經。無絲竹之亂耳，無案牘之勞形。南陽諸葛廬，西蜀子雲亭。孔子云：「何陋之有？</a:t>
            </a:r>
            <a:r>
              <a:rPr lang="zh-TW" altLang="zh-HK" sz="3600" kern="100" spc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」</a:t>
            </a:r>
            <a:endParaRPr lang="en-US" altLang="zh-TW" sz="3600" kern="100" spc="1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algn="r">
              <a:spcBef>
                <a:spcPts val="1200"/>
              </a:spcBef>
              <a:buNone/>
            </a:pPr>
            <a:r>
              <a:rPr lang="zh-HK" altLang="zh-HK" sz="2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（本文朗</a:t>
            </a:r>
            <a:r>
              <a:rPr lang="zh-TW" altLang="zh-HK" sz="2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讀</a:t>
            </a:r>
            <a:r>
              <a:rPr lang="zh-HK" altLang="zh-HK" sz="2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配樂為《出水蓮》</a:t>
            </a:r>
            <a:r>
              <a:rPr lang="zh-HK" altLang="zh-HK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endParaRPr lang="zh-HK" altLang="en-US" dirty="0"/>
          </a:p>
        </p:txBody>
      </p:sp>
      <p:pic>
        <p:nvPicPr>
          <p:cNvPr id="6" name="25_lou shi ming_music 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7115" y="56061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54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24000"/>
    </mc:Choice>
    <mc:Fallback xmlns="">
      <p:transition spd="slow" advTm="1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EF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2872" y="0"/>
            <a:ext cx="4589128" cy="677442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477347" y="874130"/>
            <a:ext cx="6142653" cy="1514506"/>
          </a:xfrm>
        </p:spPr>
        <p:txBody>
          <a:bodyPr/>
          <a:lstStyle/>
          <a:p>
            <a:r>
              <a:rPr lang="zh-TW" altLang="en-US" dirty="0" smtClean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人生的價值</a:t>
            </a:r>
            <a:endParaRPr lang="zh-HK" altLang="en-US" dirty="0">
              <a:latin typeface="華康標楷體" panose="03000509000000000000" pitchFamily="65" charset="-120"/>
              <a:ea typeface="華康標楷體" panose="03000509000000000000" pitchFamily="65" charset="-120"/>
              <a:cs typeface="華康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45418" y="3036271"/>
            <a:ext cx="3606512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TW" altLang="en-US" sz="2800" dirty="0" smtClean="0">
                <a:latin typeface="Times New Roman" panose="02020603050405020304" pitchFamily="18" charset="0"/>
                <a:ea typeface="華康標楷體" panose="03000509000000000000" pitchFamily="65" charset="-120"/>
                <a:cs typeface="Times New Roman" panose="02020603050405020304" pitchFamily="18" charset="0"/>
              </a:rPr>
              <a:t>普通話</a:t>
            </a:r>
            <a:r>
              <a:rPr lang="en-US" altLang="zh-TW" sz="2800" dirty="0" smtClean="0">
                <a:latin typeface="Times New Roman" panose="02020603050405020304" pitchFamily="18" charset="0"/>
                <a:ea typeface="華康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dirty="0">
                <a:latin typeface="Times New Roman" panose="02020603050405020304" pitchFamily="18" charset="0"/>
                <a:ea typeface="華康標楷體" panose="03000509000000000000" pitchFamily="65" charset="-120"/>
                <a:cs typeface="Times New Roman" panose="02020603050405020304" pitchFamily="18" charset="0"/>
              </a:rPr>
              <a:t>中</a:t>
            </a:r>
            <a:r>
              <a:rPr lang="zh-TW" altLang="en-US" sz="2800" dirty="0" smtClean="0">
                <a:latin typeface="Times New Roman" panose="02020603050405020304" pitchFamily="18" charset="0"/>
                <a:ea typeface="華康標楷體" panose="03000509000000000000" pitchFamily="65" charset="-120"/>
                <a:cs typeface="Times New Roman" panose="02020603050405020304" pitchFamily="18" charset="0"/>
              </a:rPr>
              <a:t>學</a:t>
            </a:r>
            <a:r>
              <a:rPr lang="en-US" altLang="zh-TW" sz="2800" dirty="0" smtClean="0">
                <a:latin typeface="Times New Roman" panose="02020603050405020304" pitchFamily="18" charset="0"/>
                <a:ea typeface="華康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en-US" altLang="zh-TW" sz="2800" dirty="0">
              <a:latin typeface="Times New Roman" panose="02020603050405020304" pitchFamily="18" charset="0"/>
              <a:ea typeface="華康標楷體" panose="03000509000000000000" pitchFamily="65" charset="-12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en-US" altLang="zh-TW" sz="2800" dirty="0" smtClean="0">
              <a:latin typeface="Times New Roman" panose="02020603050405020304" pitchFamily="18" charset="0"/>
              <a:ea typeface="華康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音訊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94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2055"/>
    </mc:Choice>
    <mc:Fallback xmlns="">
      <p:transition spd="slow" advTm="32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E7">
            <a:alpha val="4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9187" y="440172"/>
            <a:ext cx="8738824" cy="1051171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延伸活動</a:t>
            </a:r>
            <a:endParaRPr lang="zh-HK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9786" y="1491343"/>
            <a:ext cx="7261903" cy="4114799"/>
          </a:xfrm>
        </p:spPr>
        <p:txBody>
          <a:bodyPr>
            <a:normAutofit fontScale="92500" lnSpcReduction="10000"/>
          </a:bodyPr>
          <a:lstStyle/>
          <a:p>
            <a:pPr marL="446088" indent="-446088">
              <a:lnSpc>
                <a:spcPct val="110000"/>
              </a:lnSpc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在網上可以找到不少名家，用普通話朗誦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陋室銘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的片段，請細心觀看和聆聽，然後選出兩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個你欣賞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的片段，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並向同學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推薦，說說喜歡的原因。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46088" indent="-446088">
              <a:lnSpc>
                <a:spcPct val="110000"/>
              </a:lnSpc>
              <a:spcBef>
                <a:spcPts val="1800"/>
              </a:spcBef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讀了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樹根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陋室銘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後，再想一想，你還讀過哪些篇章，是作者在遇到困難、挫折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的時候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，表達他們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對人生的價值和生命意義的看法和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感悟的？試找找這些作品的普通話朗讀示範，聽一聽、讀一讀。</a:t>
            </a:r>
            <a:endParaRPr lang="zh-HK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288" y="1112592"/>
            <a:ext cx="4009052" cy="526643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文字方塊 4"/>
          <p:cNvSpPr txBox="1"/>
          <p:nvPr/>
        </p:nvSpPr>
        <p:spPr>
          <a:xfrm>
            <a:off x="3516086" y="5606142"/>
            <a:ext cx="4137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446088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小提示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︰</a:t>
            </a:r>
          </a:p>
          <a:p>
            <a:pPr marL="446088" indent="-358775">
              <a:buFont typeface="Wingdings" panose="05000000000000000000" pitchFamily="2" charset="2"/>
              <a:buChar char="Ø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現代作品如杏林子的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生命生命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</a:p>
          <a:p>
            <a:pPr marL="446088" indent="-358775">
              <a:buFont typeface="Wingdings" panose="05000000000000000000" pitchFamily="2" charset="2"/>
              <a:buChar char="Ø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古代作品如蘇軾的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定風波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zh-HK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9359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EF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2373" y="875714"/>
            <a:ext cx="10515600" cy="1325562"/>
          </a:xfrm>
        </p:spPr>
        <p:txBody>
          <a:bodyPr/>
          <a:lstStyle/>
          <a:p>
            <a:r>
              <a:rPr lang="zh-TW" altLang="en-US" dirty="0" smtClean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學習目標</a:t>
            </a:r>
            <a:endParaRPr lang="zh-HK" altLang="en-US" dirty="0">
              <a:latin typeface="華康標楷體" panose="03000509000000000000" pitchFamily="65" charset="-120"/>
              <a:ea typeface="華康標楷體" panose="03000509000000000000" pitchFamily="65" charset="-120"/>
              <a:cs typeface="華康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6086" y="2489806"/>
            <a:ext cx="10515600" cy="2230047"/>
          </a:xfrm>
        </p:spPr>
        <p:txBody>
          <a:bodyPr/>
          <a:lstStyle/>
          <a:p>
            <a:r>
              <a:rPr lang="zh-TW" altLang="en-US" dirty="0" smtClean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透過聆聽、朗讀、說話活動，提升學生普通話的表達能力和學習興趣。</a:t>
            </a:r>
            <a:endParaRPr lang="en-US" altLang="zh-TW" dirty="0" smtClean="0">
              <a:latin typeface="華康標楷體" panose="03000509000000000000" pitchFamily="65" charset="-120"/>
              <a:ea typeface="華康標楷體" panose="03000509000000000000" pitchFamily="65" charset="-120"/>
              <a:cs typeface="華康標楷體" panose="03000509000000000000" pitchFamily="65" charset="-120"/>
            </a:endParaRPr>
          </a:p>
          <a:p>
            <a:pPr>
              <a:spcBef>
                <a:spcPts val="2400"/>
              </a:spcBef>
            </a:pPr>
            <a:r>
              <a:rPr lang="zh-TW" altLang="en-US" dirty="0" smtClean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培養品德情意：泰然面對逆</a:t>
            </a:r>
            <a:r>
              <a:rPr lang="zh-TW" altLang="en-US" dirty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境</a:t>
            </a:r>
            <a:r>
              <a:rPr lang="zh-TW" altLang="en-US" dirty="0" smtClean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，熱愛生命，安貧樂道。</a:t>
            </a:r>
            <a:endParaRPr lang="en-US" altLang="zh-TW" dirty="0" smtClean="0">
              <a:latin typeface="華康標楷體" panose="03000509000000000000" pitchFamily="65" charset="-120"/>
              <a:ea typeface="華康標楷體" panose="03000509000000000000" pitchFamily="65" charset="-120"/>
              <a:cs typeface="華康標楷體" panose="03000509000000000000" pitchFamily="65" charset="-120"/>
            </a:endParaRPr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77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897"/>
    </mc:Choice>
    <mc:Fallback xmlns="">
      <p:transition spd="slow" advTm="3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181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FF">
            <a:alpha val="6666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46841" y="641914"/>
            <a:ext cx="8235829" cy="30379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同學們，在遇到疫情的時候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生活中會有各種不方便、不順利</a:t>
            </a:r>
            <a:r>
              <a:rPr lang="zh-CN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事情。碰上不如意的事，或者遇到挫折的時候，我們應該以怎樣的態度來看待呢？這次我們學習朗讀的兩篇作品，作者都表達了他們對人生的價值和生命意義的看法和感悟。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讓我們一起來聽一聽，讀一讀以下</a:t>
            </a:r>
            <a:r>
              <a:rPr lang="zh-CN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作品，看看能不能對我們有一些啟發。</a:t>
            </a:r>
            <a:endParaRPr lang="zh-HK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5177243" y="4208210"/>
            <a:ext cx="5078402" cy="207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這兩篇作品是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︰</a:t>
            </a:r>
          </a:p>
          <a:p>
            <a:pPr marL="0" indent="0">
              <a:buNone/>
            </a:pPr>
            <a:r>
              <a:rPr lang="en-US" altLang="zh-HK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樹根三頌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》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王良和     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陃室銘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》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劉禹錫</a:t>
            </a:r>
            <a:endParaRPr lang="en-US" altLang="zh-HK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Wingdings 2" pitchFamily="18" charset="2"/>
              <a:buNone/>
            </a:pPr>
            <a:endParaRPr lang="zh-HK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21626" cy="6867013"/>
          </a:xfrm>
          <a:prstGeom prst="rect">
            <a:avLst/>
          </a:prstGeom>
        </p:spPr>
      </p:pic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18"/>
    </mc:Choice>
    <mc:Fallback xmlns="">
      <p:transition spd="slow" advTm="44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EF">
            <a:alpha val="6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4264" y="0"/>
            <a:ext cx="5507736" cy="6858000"/>
          </a:xfrm>
          <a:prstGeom prst="rect">
            <a:avLst/>
          </a:prstGeom>
        </p:spPr>
      </p:pic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90896" y="1944088"/>
            <a:ext cx="4854076" cy="3262432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zh-TW" altLang="zh-HK" sz="2800" dirty="0">
                <a:solidFill>
                  <a:srgbClr val="660033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《樹根三頌》由三首詩歌組成，這是其中一首</a:t>
            </a:r>
            <a:r>
              <a:rPr lang="zh-CN" altLang="en-US" sz="2800" dirty="0">
                <a:solidFill>
                  <a:srgbClr val="660033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。</a:t>
            </a:r>
            <a:r>
              <a:rPr lang="zh-TW" altLang="en-US" sz="2800" dirty="0">
                <a:solidFill>
                  <a:srgbClr val="660033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作者</a:t>
            </a:r>
            <a:r>
              <a:rPr lang="zh-HK" altLang="zh-HK" sz="2800" kern="100" dirty="0">
                <a:solidFill>
                  <a:srgbClr val="660033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  <a:cs typeface="Times New Roman" panose="02020603050405020304" pitchFamily="18" charset="0"/>
              </a:rPr>
              <a:t>王良和</a:t>
            </a:r>
            <a:r>
              <a:rPr lang="zh-TW" altLang="en-US" sz="2800" dirty="0">
                <a:solidFill>
                  <a:srgbClr val="660033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在詩歌中歌頌</a:t>
            </a:r>
            <a:r>
              <a:rPr lang="zh-CN" altLang="en-US" sz="2800" dirty="0">
                <a:solidFill>
                  <a:srgbClr val="660033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了</a:t>
            </a:r>
            <a:r>
              <a:rPr lang="zh-TW" altLang="en-US" sz="2800" dirty="0">
                <a:solidFill>
                  <a:srgbClr val="660033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深埋在泥土之下的樹根，雖然寂寂無聞，卻為世界默默</a:t>
            </a:r>
            <a:r>
              <a:rPr lang="zh-CN" altLang="en-US" sz="2800" dirty="0">
                <a:solidFill>
                  <a:srgbClr val="660033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做出</a:t>
            </a:r>
            <a:r>
              <a:rPr lang="zh-TW" altLang="en-US" sz="2800" dirty="0">
                <a:solidFill>
                  <a:srgbClr val="660033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奉獻。</a:t>
            </a:r>
            <a:endParaRPr lang="en-US" altLang="zh-TW" sz="2800" dirty="0">
              <a:solidFill>
                <a:srgbClr val="660033"/>
              </a:solidFill>
              <a:latin typeface="華康新特圓體" panose="020F0909000000000000" pitchFamily="49" charset="-120"/>
              <a:ea typeface="華康新特圓體" panose="020F0909000000000000" pitchFamily="49" charset="-120"/>
            </a:endParaRPr>
          </a:p>
          <a:p>
            <a:pPr marL="457200" lvl="0" indent="-4572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TW" altLang="en-US" sz="2800" dirty="0">
                <a:solidFill>
                  <a:srgbClr val="660033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現在讓我們聽老師讀一讀</a:t>
            </a:r>
            <a:r>
              <a:rPr lang="zh-TW" altLang="en-US" sz="2800" dirty="0" smtClean="0">
                <a:solidFill>
                  <a:srgbClr val="660033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。</a:t>
            </a:r>
            <a:endParaRPr lang="zh-TW" altLang="en-US" sz="2800" dirty="0">
              <a:solidFill>
                <a:srgbClr val="660033"/>
              </a:solidFill>
              <a:latin typeface="華康新特圓體" panose="020F0909000000000000" pitchFamily="49" charset="-120"/>
              <a:ea typeface="華康新特圓體" panose="020F0909000000000000" pitchFamily="49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99873" y="802558"/>
            <a:ext cx="584391" cy="5122754"/>
          </a:xfrm>
          <a:prstGeom prst="rect">
            <a:avLst/>
          </a:prstGeom>
        </p:spPr>
        <p:txBody>
          <a:bodyPr vert="wordArtVertRtl" wrap="square">
            <a:spAutoFit/>
          </a:bodyPr>
          <a:lstStyle/>
          <a:p>
            <a:r>
              <a:rPr lang="zh-HK" altLang="zh-HK" sz="2400" b="1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樹根三頌</a:t>
            </a:r>
            <a:r>
              <a:rPr lang="zh-HK" altLang="zh-HK" sz="2000" b="1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（節錄</a:t>
            </a:r>
            <a:r>
              <a:rPr lang="zh-TW" altLang="zh-HK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r>
              <a:rPr lang="zh-HK" altLang="zh-HK" sz="1600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王良和</a:t>
            </a:r>
            <a:endParaRPr lang="zh-TW" altLang="zh-HK" sz="1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21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24"/>
    </mc:Choice>
    <mc:Fallback xmlns="">
      <p:transition spd="slow" advTm="28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EF">
            <a:alpha val="6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43492" y="1043492"/>
            <a:ext cx="56907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19200" indent="7620">
              <a:spcAft>
                <a:spcPts val="0"/>
              </a:spcAft>
            </a:pPr>
            <a:r>
              <a:rPr lang="zh-TW" altLang="zh-HK" b="1" kern="100" spc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每一</a:t>
            </a: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次路過我都默默注視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219200" indent="762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以俯身臨崖之姿立在斜坡上的那株樹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219200" indent="762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從容地在風裏晃動綠葉爆開一朵朵紅花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219200" indent="762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我突然感到一股強大的力度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219200" indent="762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無聲地沉潛在泥土下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219200" indent="762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抓緊一個隨時傾頹的世界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219200" indent="7620">
              <a:spcAft>
                <a:spcPts val="0"/>
              </a:spcAft>
            </a:pPr>
            <a:r>
              <a:rPr lang="en-US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 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219200" indent="762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當我的意識裏突然刮起暴風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219200" indent="762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你仍然靜止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219200" indent="762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在混亂的秩序咆哮的殺伐聲中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219200" indent="762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你仍然靜止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219200" indent="762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憑藉甚麼？沉默而堅持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219200" indent="762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撕開心靈的根緊緊抱住大地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219200" indent="762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默默催勁固持天地的軸心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219200" indent="762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不讓一片泥土碎散成塵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219200" indent="762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我知道你無時不在我的腳下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219200" indent="762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托起我也拖起這世界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219200" indent="762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一切風光的根源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219200" indent="762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你把自己留在黑暗裏卻包孕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219200" indent="762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鳥聲，和塵世的花季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43492" y="45043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HK" altLang="zh-HK" sz="2400" b="1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樹根三頌</a:t>
            </a:r>
            <a:r>
              <a:rPr lang="zh-HK" altLang="zh-HK" sz="2000" b="1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（節錄</a:t>
            </a:r>
            <a:r>
              <a:rPr lang="zh-TW" altLang="zh-HK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r>
              <a:rPr lang="zh-HK" altLang="zh-HK" sz="1600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王良和</a:t>
            </a:r>
            <a:endParaRPr lang="zh-TW" altLang="zh-HK" sz="1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57_shu geng san song 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3221" y="5855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33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39930"/>
    </mc:Choice>
    <mc:Fallback xmlns="">
      <p:transition spd="slow" advTm="139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EF">
            <a:alpha val="6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/>
          <p:cNvSpPr txBox="1">
            <a:spLocks/>
          </p:cNvSpPr>
          <p:nvPr/>
        </p:nvSpPr>
        <p:spPr>
          <a:xfrm>
            <a:off x="888157" y="490507"/>
            <a:ext cx="6297951" cy="612544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學習活動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聽一聽錄音，感受文章的</a:t>
            </a:r>
            <a:r>
              <a:rPr lang="zh-CN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情意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讀一讀，進一步理解文章的內容和作者的思想感情。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想一想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作者眼睛看到的是樹，為甚麼會想起樹下的根？說說你讀這首詩的感受。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在詩中找一找，作者用哪些語句表達他對樹根的稱頌？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你覺得要怎樣朗讀才能讀出作者所要表達深意？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說一說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把在「想一想」中，你想到的，跟同學們說一說，交流交流。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TW" altLang="en-US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聽老師指導朗讀。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2516" y="1513758"/>
            <a:ext cx="43561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40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0648"/>
    </mc:Choice>
    <mc:Fallback xmlns="">
      <p:transition spd="slow" advTm="50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96203" y="1054781"/>
            <a:ext cx="56907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19200" indent="7620">
              <a:spcAft>
                <a:spcPts val="0"/>
              </a:spcAft>
            </a:pPr>
            <a:r>
              <a:rPr lang="zh-TW" altLang="zh-HK" b="1" kern="100" spc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每一</a:t>
            </a: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次路過我都默默注視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219200" indent="7620">
              <a:spcAft>
                <a:spcPts val="0"/>
              </a:spcAft>
            </a:pPr>
            <a:r>
              <a:rPr lang="zh-TW" altLang="zh-HK" b="1" kern="100" spc="1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以俯身臨崖之姿立在斜坡上的那株樹</a:t>
            </a:r>
            <a:endParaRPr lang="zh-TW" altLang="zh-HK" sz="1600" b="1" kern="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219200" indent="7620">
              <a:spcAft>
                <a:spcPts val="0"/>
              </a:spcAft>
            </a:pPr>
            <a:r>
              <a:rPr lang="zh-TW" altLang="zh-HK" b="1" kern="100" spc="1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從容地在風裏晃動綠葉爆開一朵朵紅花</a:t>
            </a:r>
            <a:endParaRPr lang="zh-TW" altLang="zh-HK" sz="1600" b="1" kern="1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219200" indent="7620">
              <a:spcAft>
                <a:spcPts val="0"/>
              </a:spcAft>
            </a:pPr>
            <a:r>
              <a:rPr lang="zh-TW" altLang="zh-HK" b="1" kern="100" spc="1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我突然感到一股強大的力度</a:t>
            </a:r>
            <a:endParaRPr lang="zh-TW" altLang="zh-HK" sz="1600" b="1" kern="1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219200" indent="7620">
              <a:spcAft>
                <a:spcPts val="0"/>
              </a:spcAft>
            </a:pPr>
            <a:r>
              <a:rPr lang="zh-TW" altLang="zh-HK" b="1" kern="100" spc="1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無聲地沉潛在泥土下</a:t>
            </a:r>
            <a:endParaRPr lang="zh-TW" altLang="zh-HK" sz="1600" b="1" kern="1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219200" indent="7620">
              <a:spcAft>
                <a:spcPts val="0"/>
              </a:spcAft>
            </a:pPr>
            <a:r>
              <a:rPr lang="zh-TW" altLang="zh-HK" b="1" kern="100" spc="1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抓緊一個隨時傾頹的</a:t>
            </a:r>
            <a:r>
              <a:rPr lang="zh-TW" altLang="zh-HK" b="1" kern="100" spc="1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世界</a:t>
            </a:r>
            <a:r>
              <a:rPr lang="en-US" altLang="zh-HK" b="1" kern="100" spc="1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 </a:t>
            </a:r>
            <a:endParaRPr lang="zh-TW" altLang="zh-HK" sz="1600" b="1" kern="1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829982" y="473009"/>
            <a:ext cx="4679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HK" altLang="zh-HK" sz="2400" b="1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樹根三頌</a:t>
            </a:r>
            <a:r>
              <a:rPr lang="zh-HK" altLang="zh-HK" sz="2000" b="1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（節錄</a:t>
            </a:r>
            <a:r>
              <a:rPr lang="zh-TW" altLang="zh-HK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r>
              <a:rPr lang="zh-HK" altLang="zh-HK" sz="1600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王良和</a:t>
            </a:r>
            <a:endParaRPr lang="zh-TW" altLang="zh-HK" sz="1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音訊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4601497" cy="690224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333068" y="3692390"/>
            <a:ext cx="56738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TW" altLang="en-US" sz="2800" dirty="0">
                <a:solidFill>
                  <a:srgbClr val="660033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現在我們再聽聽老師的配樂朗讀，學習自己讀。</a:t>
            </a:r>
            <a:endParaRPr lang="en-US" altLang="zh-TW" sz="2800" dirty="0">
              <a:solidFill>
                <a:srgbClr val="660033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461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3"/>
    </mc:Choice>
    <mc:Fallback xmlns="">
      <p:transition spd="slow" advTm="9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09417" y="806855"/>
            <a:ext cx="5412135" cy="6170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350">
              <a:spcAft>
                <a:spcPts val="0"/>
              </a:spcAft>
            </a:pPr>
            <a:r>
              <a:rPr lang="zh-TW" altLang="zh-HK" b="1" kern="100" spc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每一</a:t>
            </a: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次路過我都默默注視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635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以俯身臨崖之姿立在斜坡上的那株樹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635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從容地在風裏晃動綠葉爆開一朵朵紅花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635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我突然感到一股強大的力度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635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無聲地沉潛在泥土下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635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抓緊一個隨時傾頹的世界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6350">
              <a:spcAft>
                <a:spcPts val="0"/>
              </a:spcAft>
            </a:pPr>
            <a:r>
              <a:rPr lang="en-US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 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635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當我的意識裏突然刮起暴風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635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你仍然靜止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635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在混亂的秩序咆哮的殺伐聲中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635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你仍然靜止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635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憑藉甚麼？沉默而堅持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635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撕開心靈的根緊緊抱住大地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635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默默催勁固持天地的軸心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635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不讓一片泥土碎散成塵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635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我知道你無時不在我的腳下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635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托起我也拖起這世界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635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一切風光的根源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635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你把自己留在黑暗裏卻包孕</a:t>
            </a: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6350">
              <a:spcAft>
                <a:spcPts val="0"/>
              </a:spcAft>
            </a:pPr>
            <a:r>
              <a:rPr lang="zh-TW" altLang="zh-HK" b="1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鳥聲，和塵世的</a:t>
            </a:r>
            <a:r>
              <a:rPr lang="zh-TW" altLang="zh-HK" b="1" kern="100" spc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花季</a:t>
            </a:r>
            <a:endParaRPr lang="en-US" altLang="zh-TW" b="1" kern="100" spc="1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indent="6350" algn="r">
              <a:spcBef>
                <a:spcPts val="600"/>
              </a:spcBef>
            </a:pPr>
            <a:r>
              <a:rPr lang="zh-HK" altLang="zh-HK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（本詩朗</a:t>
            </a:r>
            <a:r>
              <a:rPr lang="zh-TW" altLang="zh-HK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讀</a:t>
            </a:r>
            <a:r>
              <a:rPr lang="zh-HK" altLang="zh-HK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配樂為</a:t>
            </a:r>
            <a:r>
              <a:rPr lang="en-US" altLang="zh-HK" sz="14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Edvard</a:t>
            </a:r>
            <a:r>
              <a:rPr lang="en-US" altLang="zh-HK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Grieg</a:t>
            </a:r>
            <a:r>
              <a:rPr lang="zh-TW" altLang="zh-HK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en-US" altLang="zh-HK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altLang="zh-HK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Ase’s</a:t>
            </a:r>
            <a:r>
              <a:rPr lang="en-US" altLang="zh-HK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Death’ from </a:t>
            </a:r>
            <a:r>
              <a:rPr lang="en-US" altLang="zh-HK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Peer </a:t>
            </a:r>
            <a:r>
              <a:rPr lang="en-US" altLang="zh-HK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Gynt</a:t>
            </a:r>
            <a:r>
              <a:rPr lang="en-US" altLang="zh-HK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K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Suite</a:t>
            </a:r>
            <a:r>
              <a:rPr lang="zh-TW" altLang="zh-HK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endParaRPr lang="zh-TW" altLang="zh-HK" sz="1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indent="6350">
              <a:spcAft>
                <a:spcPts val="0"/>
              </a:spcAft>
            </a:pPr>
            <a:endParaRPr lang="zh-TW" altLang="zh-HK" sz="16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935247" y="345190"/>
            <a:ext cx="4679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HK" altLang="zh-HK" sz="2400" b="1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樹根三頌</a:t>
            </a:r>
            <a:r>
              <a:rPr lang="zh-HK" altLang="zh-HK" sz="2000" b="1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（節錄</a:t>
            </a:r>
            <a:r>
              <a:rPr lang="zh-TW" altLang="zh-HK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r>
              <a:rPr lang="zh-HK" altLang="zh-HK" sz="1600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王良和</a:t>
            </a:r>
            <a:endParaRPr lang="zh-TW" altLang="zh-HK" sz="1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57_shu geng san song_music 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9474" y="5843336"/>
            <a:ext cx="609600" cy="6096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0"/>
            <a:ext cx="4601497" cy="690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03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77000"/>
    </mc:Choice>
    <mc:Fallback xmlns="">
      <p:transition spd="slow" advTm="17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71875"/>
            <a:ext cx="12192000" cy="3286125"/>
          </a:xfrm>
          <a:prstGeom prst="rect">
            <a:avLst/>
          </a:prstGeom>
        </p:spPr>
      </p:pic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860084" y="803877"/>
            <a:ext cx="940947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zh-TW" altLang="zh-HK" sz="2800" dirty="0">
                <a:solidFill>
                  <a:srgbClr val="660033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古人</a:t>
            </a:r>
            <a:r>
              <a:rPr lang="zh-TW" altLang="en-US" sz="2800" dirty="0">
                <a:solidFill>
                  <a:srgbClr val="660033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劉禹</a:t>
            </a:r>
            <a:r>
              <a:rPr lang="zh-TW" altLang="en-US" sz="2800" dirty="0" smtClean="0">
                <a:solidFill>
                  <a:srgbClr val="660033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錫</a:t>
            </a:r>
            <a:r>
              <a:rPr lang="zh-TW" altLang="en-US" sz="2800" dirty="0">
                <a:solidFill>
                  <a:srgbClr val="660033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是</a:t>
            </a:r>
            <a:r>
              <a:rPr lang="zh-TW" altLang="zh-HK" sz="2800" dirty="0" smtClean="0">
                <a:solidFill>
                  <a:srgbClr val="660033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怎樣面對逆境呢</a:t>
            </a:r>
            <a:r>
              <a:rPr lang="zh-TW" altLang="zh-HK" sz="2800" dirty="0">
                <a:solidFill>
                  <a:srgbClr val="660033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？</a:t>
            </a:r>
            <a:r>
              <a:rPr lang="en-US" altLang="zh-TW" sz="2800" dirty="0">
                <a:solidFill>
                  <a:srgbClr val="660033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《</a:t>
            </a:r>
            <a:r>
              <a:rPr lang="zh-TW" altLang="zh-HK" sz="2800" kern="100" dirty="0">
                <a:solidFill>
                  <a:srgbClr val="660033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  <a:cs typeface="Times New Roman" panose="02020603050405020304" pitchFamily="18" charset="0"/>
              </a:rPr>
              <a:t>陋室銘</a:t>
            </a:r>
            <a:r>
              <a:rPr lang="en-US" altLang="zh-TW" sz="2800" dirty="0">
                <a:solidFill>
                  <a:srgbClr val="660033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》</a:t>
            </a:r>
            <a:r>
              <a:rPr lang="zh-CN" altLang="en-US" sz="2800" dirty="0">
                <a:solidFill>
                  <a:srgbClr val="660033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是他</a:t>
            </a:r>
            <a:r>
              <a:rPr lang="zh-TW" altLang="en-US" sz="2800" dirty="0">
                <a:solidFill>
                  <a:srgbClr val="660033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被貶官後的作品，</a:t>
            </a:r>
            <a:r>
              <a:rPr lang="zh-TW" altLang="en-US" sz="2800" dirty="0" smtClean="0">
                <a:solidFill>
                  <a:srgbClr val="660033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他失意時，</a:t>
            </a:r>
            <a:r>
              <a:rPr lang="zh-TW" altLang="en-US" sz="2800" dirty="0">
                <a:solidFill>
                  <a:srgbClr val="660033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仍能安於澹泊的生活，住在陋室，心境平和，時而彈琴、時而讀書</a:t>
            </a:r>
            <a:r>
              <a:rPr lang="zh-CN" altLang="en-US" sz="2800" dirty="0">
                <a:solidFill>
                  <a:srgbClr val="660033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，</a:t>
            </a:r>
            <a:r>
              <a:rPr lang="zh-TW" altLang="en-US" sz="2800" dirty="0">
                <a:solidFill>
                  <a:srgbClr val="660033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怡情修德，自得其樂。</a:t>
            </a:r>
            <a:endParaRPr lang="en-US" altLang="zh-TW" sz="2800" dirty="0">
              <a:solidFill>
                <a:srgbClr val="660033"/>
              </a:solidFill>
              <a:latin typeface="華康新特圓體" panose="020F0909000000000000" pitchFamily="49" charset="-120"/>
              <a:ea typeface="華康新特圓體" panose="020F0909000000000000" pitchFamily="49" charset="-12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en-US" altLang="zh-TW" sz="2800" dirty="0">
              <a:solidFill>
                <a:srgbClr val="660033"/>
              </a:solidFill>
              <a:latin typeface="華康新特圓體" panose="020F0909000000000000" pitchFamily="49" charset="-120"/>
              <a:ea typeface="華康新特圓體" panose="020F0909000000000000" pitchFamily="49" charset="-12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zh-TW" altLang="en-US" sz="2800" dirty="0">
                <a:solidFill>
                  <a:srgbClr val="660033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我們先聽一聽老師朗讀這篇作品。</a:t>
            </a:r>
            <a:endParaRPr lang="en-US" altLang="zh-HK" sz="2800" dirty="0">
              <a:solidFill>
                <a:srgbClr val="660033"/>
              </a:solidFill>
              <a:latin typeface="華康新特圓體" panose="020F0909000000000000" pitchFamily="49" charset="-120"/>
              <a:ea typeface="華康新特圓體" panose="020F0909000000000000" pitchFamily="49" charset="-120"/>
            </a:endParaRPr>
          </a:p>
        </p:txBody>
      </p:sp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2481422" y="3845206"/>
            <a:ext cx="8885078" cy="775955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zh-TW" altLang="zh-HK" sz="40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陋室</a:t>
            </a:r>
            <a:r>
              <a:rPr lang="zh-TW" altLang="zh-HK" sz="4000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銘</a:t>
            </a:r>
            <a:r>
              <a:rPr lang="zh-TW" altLang="en-US" sz="40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zh-HK" altLang="zh-HK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劉</a:t>
            </a:r>
            <a:r>
              <a:rPr lang="zh-HK" altLang="zh-HK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禹</a:t>
            </a:r>
            <a:r>
              <a:rPr lang="zh-HK" altLang="zh-HK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錫</a:t>
            </a:r>
            <a:r>
              <a:rPr lang="en-US" altLang="zh-TW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1859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09"/>
    </mc:Choice>
    <mc:Fallback xmlns="">
      <p:transition spd="slow" advTm="37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  <wetp:taskpane dockstate="right" visibility="0" width="350" row="3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5B83D5EB-4B6A-40D2-9FAC-8D134C78AD50}">
  <we:reference id="wa104380121" version="2.0.0.0" store="zh-TW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6602C56E-9C05-47CC-8F85-2E47138094EF}">
  <we:reference id="wa104380907" version="1.0.0.0" store="zh-TW" storeType="OMEX"/>
  <we:alternateReferences>
    <we:reference id="WA104380907" version="1.0.0.0" store="WA10438090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1799</TotalTime>
  <Words>1279</Words>
  <Application>Microsoft Office PowerPoint</Application>
  <PresentationFormat>寬螢幕</PresentationFormat>
  <Paragraphs>119</Paragraphs>
  <Slides>15</Slides>
  <Notes>14</Notes>
  <HiddenSlides>0</HiddenSlides>
  <MMClips>14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7" baseType="lpstr">
      <vt:lpstr>華康中特圓體</vt:lpstr>
      <vt:lpstr>華康新特圓體</vt:lpstr>
      <vt:lpstr>華康標楷體</vt:lpstr>
      <vt:lpstr>新細明體</vt:lpstr>
      <vt:lpstr>標楷體</vt:lpstr>
      <vt:lpstr>Arial</vt:lpstr>
      <vt:lpstr>Calibri</vt:lpstr>
      <vt:lpstr>Calibri Light</vt:lpstr>
      <vt:lpstr>Times New Roman</vt:lpstr>
      <vt:lpstr>Wingdings</vt:lpstr>
      <vt:lpstr>Wingdings 2</vt:lpstr>
      <vt:lpstr>HDOfficeLightV0</vt:lpstr>
      <vt:lpstr>人生的價值</vt:lpstr>
      <vt:lpstr>學習目標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人生的價值</vt:lpstr>
      <vt:lpstr>延伸活動</vt:lpstr>
    </vt:vector>
  </TitlesOfParts>
  <Company>EDB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CHOI, Kam-sheung</dc:creator>
  <cp:lastModifiedBy>CLE</cp:lastModifiedBy>
  <cp:revision>180</cp:revision>
  <cp:lastPrinted>2020-06-18T08:04:35Z</cp:lastPrinted>
  <dcterms:created xsi:type="dcterms:W3CDTF">2020-06-10T00:34:45Z</dcterms:created>
  <dcterms:modified xsi:type="dcterms:W3CDTF">2020-09-14T04:45:05Z</dcterms:modified>
</cp:coreProperties>
</file>