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6"/>
  </p:notesMasterIdLst>
  <p:sldIdLst>
    <p:sldId id="289" r:id="rId2"/>
    <p:sldId id="314" r:id="rId3"/>
    <p:sldId id="778" r:id="rId4"/>
    <p:sldId id="773" r:id="rId5"/>
    <p:sldId id="774" r:id="rId6"/>
    <p:sldId id="775" r:id="rId7"/>
    <p:sldId id="776" r:id="rId8"/>
    <p:sldId id="779" r:id="rId9"/>
    <p:sldId id="777" r:id="rId10"/>
    <p:sldId id="763" r:id="rId11"/>
    <p:sldId id="782" r:id="rId12"/>
    <p:sldId id="765" r:id="rId13"/>
    <p:sldId id="783" r:id="rId14"/>
    <p:sldId id="790" r:id="rId15"/>
    <p:sldId id="793" r:id="rId16"/>
    <p:sldId id="796" r:id="rId17"/>
    <p:sldId id="802" r:id="rId18"/>
    <p:sldId id="801" r:id="rId19"/>
    <p:sldId id="803" r:id="rId20"/>
    <p:sldId id="799" r:id="rId21"/>
    <p:sldId id="800" r:id="rId22"/>
    <p:sldId id="772" r:id="rId23"/>
    <p:sldId id="794" r:id="rId24"/>
    <p:sldId id="767" r:id="rId25"/>
    <p:sldId id="781" r:id="rId26"/>
    <p:sldId id="789" r:id="rId27"/>
    <p:sldId id="770" r:id="rId28"/>
    <p:sldId id="792" r:id="rId29"/>
    <p:sldId id="804" r:id="rId30"/>
    <p:sldId id="784" r:id="rId31"/>
    <p:sldId id="785" r:id="rId32"/>
    <p:sldId id="786" r:id="rId33"/>
    <p:sldId id="787" r:id="rId34"/>
    <p:sldId id="788" r:id="rId3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C63FDC-643D-4C17-981B-45BCD0B9AC72}">
          <p14:sldIdLst>
            <p14:sldId id="289"/>
            <p14:sldId id="314"/>
            <p14:sldId id="778"/>
            <p14:sldId id="773"/>
            <p14:sldId id="774"/>
            <p14:sldId id="775"/>
            <p14:sldId id="776"/>
            <p14:sldId id="779"/>
            <p14:sldId id="777"/>
            <p14:sldId id="763"/>
            <p14:sldId id="782"/>
            <p14:sldId id="765"/>
            <p14:sldId id="783"/>
            <p14:sldId id="790"/>
            <p14:sldId id="793"/>
            <p14:sldId id="796"/>
            <p14:sldId id="802"/>
            <p14:sldId id="801"/>
            <p14:sldId id="803"/>
            <p14:sldId id="799"/>
            <p14:sldId id="800"/>
            <p14:sldId id="772"/>
            <p14:sldId id="794"/>
            <p14:sldId id="767"/>
            <p14:sldId id="781"/>
            <p14:sldId id="789"/>
            <p14:sldId id="770"/>
            <p14:sldId id="792"/>
            <p14:sldId id="804"/>
            <p14:sldId id="784"/>
            <p14:sldId id="785"/>
            <p14:sldId id="786"/>
            <p14:sldId id="787"/>
            <p14:sldId id="7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9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Ralf WM TONG" initials="Ralf" lastIdx="0" clrIdx="1">
    <p:extLst>
      <p:ext uri="{19B8F6BF-5375-455C-9EA6-DF929625EA0E}">
        <p15:presenceInfo xmlns:p15="http://schemas.microsoft.com/office/powerpoint/2012/main" userId="Ralf WM TONG" providerId="None"/>
      </p:ext>
    </p:extLst>
  </p:cmAuthor>
  <p:cmAuthor id="3" name="SO, Chi-shing" initials="SC" lastIdx="14" clrIdx="2">
    <p:extLst>
      <p:ext uri="{19B8F6BF-5375-455C-9EA6-DF929625EA0E}">
        <p15:presenceInfo xmlns:p15="http://schemas.microsoft.com/office/powerpoint/2012/main" userId="S-1-5-21-2637006528-1015924553-1750768987-3276" providerId="AD"/>
      </p:ext>
    </p:extLst>
  </p:cmAuthor>
  <p:cmAuthor id="4" name="YAU, Pui-yan" initials="YP" lastIdx="1" clrIdx="3">
    <p:extLst>
      <p:ext uri="{19B8F6BF-5375-455C-9EA6-DF929625EA0E}">
        <p15:presenceInfo xmlns:p15="http://schemas.microsoft.com/office/powerpoint/2012/main" userId="S-1-5-21-2637006528-1015924553-1750768987-32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772"/>
    <a:srgbClr val="0BB8C5"/>
    <a:srgbClr val="CC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5" autoAdjust="0"/>
    <p:restoredTop sz="88916" autoAdjust="0"/>
  </p:normalViewPr>
  <p:slideViewPr>
    <p:cSldViewPr snapToGrid="0">
      <p:cViewPr varScale="1">
        <p:scale>
          <a:sx n="102" d="100"/>
          <a:sy n="102" d="100"/>
        </p:scale>
        <p:origin x="18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63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HK" sz="1600" dirty="0"/>
              <a:t>基本繁殖率</a:t>
            </a:r>
            <a:r>
              <a:rPr lang="en-US" sz="1600" dirty="0"/>
              <a:t> R</a:t>
            </a:r>
            <a:r>
              <a:rPr lang="en-US" sz="1600" baseline="-25000" dirty="0"/>
              <a:t>0</a:t>
            </a:r>
            <a:r>
              <a:rPr lang="en-US" sz="1600" dirty="0"/>
              <a:t> </a:t>
            </a:r>
            <a:r>
              <a:rPr lang="zh-HK" sz="1600" dirty="0"/>
              <a:t>與群體免疫閥值</a:t>
            </a:r>
            <a:r>
              <a:rPr lang="en-US" sz="1600" dirty="0"/>
              <a:t>(HIT)</a:t>
            </a:r>
            <a:r>
              <a:rPr lang="zh-TW" sz="1600" dirty="0"/>
              <a:t>的</a:t>
            </a:r>
            <a:r>
              <a:rPr lang="zh-HK" sz="1600" dirty="0"/>
              <a:t>關係</a:t>
            </a:r>
          </a:p>
        </c:rich>
      </c:tx>
      <c:layout>
        <c:manualLayout>
          <c:xMode val="edge"/>
          <c:yMode val="edge"/>
          <c:x val="0.15870167995573353"/>
          <c:y val="3.14562718612536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Y 值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工作表1!$A$2:$A$8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xVal>
          <c:yVal>
            <c:numRef>
              <c:f>工作表1!$B$2:$B$8</c:f>
              <c:numCache>
                <c:formatCode>General</c:formatCode>
                <c:ptCount val="7"/>
                <c:pt idx="0">
                  <c:v>0</c:v>
                </c:pt>
                <c:pt idx="1">
                  <c:v>50</c:v>
                </c:pt>
                <c:pt idx="2">
                  <c:v>66.67</c:v>
                </c:pt>
                <c:pt idx="3">
                  <c:v>75</c:v>
                </c:pt>
                <c:pt idx="4">
                  <c:v>80</c:v>
                </c:pt>
                <c:pt idx="5">
                  <c:v>83.3</c:v>
                </c:pt>
                <c:pt idx="6">
                  <c:v>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7F-49B9-A5D6-736205A4F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174840"/>
        <c:axId val="581168280"/>
      </c:scatterChart>
      <c:valAx>
        <c:axId val="581174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</a:t>
                </a:r>
                <a:r>
                  <a:rPr lang="en-US" baseline="-25000" dirty="0"/>
                  <a:t>O</a:t>
                </a:r>
                <a:endParaRPr lang="zh-HK" baseline="-25000" dirty="0"/>
              </a:p>
            </c:rich>
          </c:tx>
          <c:layout>
            <c:manualLayout>
              <c:xMode val="edge"/>
              <c:yMode val="edge"/>
              <c:x val="0.57650906144079272"/>
              <c:y val="0.887924199538178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168280"/>
        <c:crosses val="autoZero"/>
        <c:crossBetween val="midCat"/>
      </c:valAx>
      <c:valAx>
        <c:axId val="581168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HIT (%)</a:t>
                </a:r>
                <a:endParaRPr lang="zh-HK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174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7597F-08EF-47CB-B676-1EEB0F40F0B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 altLang="zh-TW"/>
        </a:p>
      </dgm:t>
    </dgm:pt>
    <dgm:pt modelId="{2C6EB873-0F92-4B1A-9961-E37721223EC3}">
      <dgm:prSet phldrT="[Text]" custT="1"/>
      <dgm:spPr/>
      <dgm:t>
        <a:bodyPr/>
        <a:lstStyle/>
        <a:p>
          <a:endParaRPr lang="en-US" altLang="zh-TW" sz="2000" dirty="0">
            <a:solidFill>
              <a:srgbClr val="FF0000"/>
            </a:solidFill>
          </a:endParaRPr>
        </a:p>
      </dgm:t>
    </dgm:pt>
    <dgm:pt modelId="{31325068-510A-46EF-833C-9576A07C1966}" type="parTrans" cxnId="{A0D9C4E1-6078-48A0-8152-B1F400349022}">
      <dgm:prSet/>
      <dgm:spPr/>
      <dgm:t>
        <a:bodyPr/>
        <a:lstStyle/>
        <a:p>
          <a:endParaRPr lang="en-US" altLang="zh-TW"/>
        </a:p>
      </dgm:t>
    </dgm:pt>
    <dgm:pt modelId="{B022F669-1B52-4149-A9BA-BD905D053998}" type="sibTrans" cxnId="{A0D9C4E1-6078-48A0-8152-B1F400349022}">
      <dgm:prSet/>
      <dgm:spPr/>
      <dgm:t>
        <a:bodyPr/>
        <a:lstStyle/>
        <a:p>
          <a:endParaRPr lang="en-US" altLang="zh-TW"/>
        </a:p>
      </dgm:t>
    </dgm:pt>
    <dgm:pt modelId="{8A3757B3-F22A-4A85-807C-692FBF02DB06}">
      <dgm:prSet phldrT="[Text]" custT="1"/>
      <dgm:spPr/>
      <dgm:t>
        <a:bodyPr/>
        <a:lstStyle/>
        <a:p>
          <a:pPr algn="l"/>
          <a:r>
            <a:rPr lang="zh-TW" sz="2000" dirty="0" smtClean="0">
              <a:solidFill>
                <a:schemeClr val="bg1"/>
              </a:solidFill>
            </a:rPr>
            <a:t>注射後，</a:t>
          </a:r>
          <a:r>
            <a:rPr lang="zh-TW" altLang="en-US" sz="2000" dirty="0" smtClean="0">
              <a:solidFill>
                <a:schemeClr val="bg1"/>
              </a:solidFill>
            </a:rPr>
            <a:t>滅活病毒的抗原會刺激免疫系統</a:t>
          </a:r>
          <a:r>
            <a:rPr lang="zh-TW" sz="2000" dirty="0" smtClean="0">
              <a:solidFill>
                <a:schemeClr val="bg1"/>
              </a:solidFill>
            </a:rPr>
            <a:t>產生免疫</a:t>
          </a:r>
          <a:r>
            <a:rPr lang="zh-TW" altLang="en-US" sz="2000" dirty="0" smtClean="0">
              <a:solidFill>
                <a:schemeClr val="bg1"/>
              </a:solidFill>
            </a:rPr>
            <a:t>反應</a:t>
          </a:r>
          <a:r>
            <a:rPr lang="zh-TW" sz="2000" dirty="0" smtClean="0">
              <a:solidFill>
                <a:schemeClr val="bg1"/>
              </a:solidFill>
            </a:rPr>
            <a:t>。</a:t>
          </a:r>
          <a:endParaRPr lang="en-US" altLang="zh-TW" sz="2000" dirty="0">
            <a:solidFill>
              <a:schemeClr val="bg1"/>
            </a:solidFill>
          </a:endParaRPr>
        </a:p>
      </dgm:t>
    </dgm:pt>
    <dgm:pt modelId="{A2D509FE-B878-4A31-A700-2F9E97CD18EC}" type="parTrans" cxnId="{A5D0A35C-9C7F-423D-94B0-057C2B8A0832}">
      <dgm:prSet/>
      <dgm:spPr/>
      <dgm:t>
        <a:bodyPr/>
        <a:lstStyle/>
        <a:p>
          <a:endParaRPr lang="en-US" altLang="zh-TW"/>
        </a:p>
      </dgm:t>
    </dgm:pt>
    <dgm:pt modelId="{E571C41C-B20F-4A7B-953D-B7B8AFA45EB7}" type="sibTrans" cxnId="{A5D0A35C-9C7F-423D-94B0-057C2B8A0832}">
      <dgm:prSet/>
      <dgm:spPr/>
      <dgm:t>
        <a:bodyPr/>
        <a:lstStyle/>
        <a:p>
          <a:endParaRPr lang="en-US" altLang="zh-TW"/>
        </a:p>
      </dgm:t>
    </dgm:pt>
    <dgm:pt modelId="{98634909-107E-44DC-879C-0B6D50B2C37E}">
      <dgm:prSet phldrT="[Text]"/>
      <dgm:spPr/>
      <dgm:t>
        <a:bodyPr/>
        <a:lstStyle/>
        <a:p>
          <a:r>
            <a:rPr lang="zh-TW" altLang="en-US" dirty="0" smtClean="0"/>
            <a:t>由於</a:t>
          </a:r>
          <a:r>
            <a:rPr lang="zh-TW" dirty="0" smtClean="0"/>
            <a:t>滅活疫苗中的新冠病毒已經死亡，不會在體內繁殖或致病</a:t>
          </a:r>
          <a:r>
            <a:rPr lang="zh-TW" altLang="en-US" dirty="0" smtClean="0"/>
            <a:t>。</a:t>
          </a:r>
          <a:endParaRPr lang="en-US" altLang="zh-TW" dirty="0"/>
        </a:p>
      </dgm:t>
    </dgm:pt>
    <dgm:pt modelId="{5AD523CB-DAF9-4979-AC2F-E9617CAF9ABA}" type="parTrans" cxnId="{B7BD72AE-206C-448A-BDC7-89BC4AA9C001}">
      <dgm:prSet/>
      <dgm:spPr/>
      <dgm:t>
        <a:bodyPr/>
        <a:lstStyle/>
        <a:p>
          <a:endParaRPr lang="en-US" altLang="zh-TW"/>
        </a:p>
      </dgm:t>
    </dgm:pt>
    <dgm:pt modelId="{CA0E6B1E-20E9-4A9C-9EBD-879196A3B068}" type="sibTrans" cxnId="{B7BD72AE-206C-448A-BDC7-89BC4AA9C001}">
      <dgm:prSet/>
      <dgm:spPr/>
      <dgm:t>
        <a:bodyPr/>
        <a:lstStyle/>
        <a:p>
          <a:endParaRPr lang="en-US" altLang="zh-TW"/>
        </a:p>
      </dgm:t>
    </dgm:pt>
    <dgm:pt modelId="{517838D4-1253-462B-8690-3C0A290B4589}" type="pres">
      <dgm:prSet presAssocID="{1D17597F-08EF-47CB-B676-1EEB0F40F0B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CB8DB50-4584-4BA3-BD2B-FEE1F0E65539}" type="pres">
      <dgm:prSet presAssocID="{2C6EB873-0F92-4B1A-9961-E37721223EC3}" presName="composite" presStyleCnt="0"/>
      <dgm:spPr/>
    </dgm:pt>
    <dgm:pt modelId="{719031C3-05F1-4A53-ACC2-D865FCE9FD35}" type="pres">
      <dgm:prSet presAssocID="{2C6EB873-0F92-4B1A-9961-E37721223EC3}" presName="bentUpArrow1" presStyleLbl="alignImgPlace1" presStyleIdx="0" presStyleCnt="2" custLinFactNeighborX="-28303" custLinFactNeighborY="-44713"/>
      <dgm:spPr/>
    </dgm:pt>
    <dgm:pt modelId="{6E060C93-AA87-4AA8-9083-E9989B407733}" type="pres">
      <dgm:prSet presAssocID="{2C6EB873-0F92-4B1A-9961-E37721223EC3}" presName="ParentText" presStyleLbl="node1" presStyleIdx="0" presStyleCnt="3" custScaleX="134651" custScaleY="133219" custLinFactNeighborX="1625" custLinFactNeighborY="-615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161AC9C1-7644-4908-9D7C-087CEB573DFE}" type="pres">
      <dgm:prSet presAssocID="{2C6EB873-0F92-4B1A-9961-E37721223EC3}" presName="ChildText" presStyleLbl="revTx" presStyleIdx="0" presStyleCnt="2" custLinFactNeighborX="34917" custLinFactNeighborY="-66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CAF5F07-6F61-42BB-AB38-0FE2ABB51871}" type="pres">
      <dgm:prSet presAssocID="{B022F669-1B52-4149-A9BA-BD905D053998}" presName="sibTrans" presStyleCnt="0"/>
      <dgm:spPr/>
    </dgm:pt>
    <dgm:pt modelId="{5E4475A0-4132-4114-9F19-EE1B85A3CA63}" type="pres">
      <dgm:prSet presAssocID="{8A3757B3-F22A-4A85-807C-692FBF02DB06}" presName="composite" presStyleCnt="0"/>
      <dgm:spPr/>
    </dgm:pt>
    <dgm:pt modelId="{E3C8D945-2B0C-4B8E-961C-A1103539AF26}" type="pres">
      <dgm:prSet presAssocID="{8A3757B3-F22A-4A85-807C-692FBF02DB06}" presName="bentUpArrow1" presStyleLbl="alignImgPlace1" presStyleIdx="1" presStyleCnt="2" custLinFactNeighborX="-20536" custLinFactNeighborY="-40442"/>
      <dgm:spPr/>
    </dgm:pt>
    <dgm:pt modelId="{B2435E27-1F5F-4E62-8147-FB6BFCCA9A57}" type="pres">
      <dgm:prSet presAssocID="{8A3757B3-F22A-4A85-807C-692FBF02DB06}" presName="ParentText" presStyleLbl="node1" presStyleIdx="1" presStyleCnt="3" custScaleX="148085" custScaleY="107167" custLinFactNeighborX="-672" custLinFactNeighborY="-371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3E61BA3-C342-4358-A482-141ECFD800AB}" type="pres">
      <dgm:prSet presAssocID="{8A3757B3-F22A-4A85-807C-692FBF02DB06}" presName="ChildText" presStyleLbl="revTx" presStyleIdx="1" presStyleCnt="2" custLinFactNeighborX="2532" custLinFactNeighborY="-362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FFAE5E2-C0D1-4BD7-9A88-C351289BCDA9}" type="pres">
      <dgm:prSet presAssocID="{E571C41C-B20F-4A7B-953D-B7B8AFA45EB7}" presName="sibTrans" presStyleCnt="0"/>
      <dgm:spPr/>
    </dgm:pt>
    <dgm:pt modelId="{6B9A16D3-BB27-47E7-A162-12C3842E1654}" type="pres">
      <dgm:prSet presAssocID="{98634909-107E-44DC-879C-0B6D50B2C37E}" presName="composite" presStyleCnt="0"/>
      <dgm:spPr/>
    </dgm:pt>
    <dgm:pt modelId="{EA42359F-0B45-48FB-A284-5001B62FCCF5}" type="pres">
      <dgm:prSet presAssocID="{98634909-107E-44DC-879C-0B6D50B2C37E}" presName="ParentText" presStyleLbl="node1" presStyleIdx="2" presStyleCnt="3" custScaleX="132988" custLinFactNeighborX="-15252" custLinFactNeighborY="-193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</dgm:ptLst>
  <dgm:cxnLst>
    <dgm:cxn modelId="{A5D0A35C-9C7F-423D-94B0-057C2B8A0832}" srcId="{1D17597F-08EF-47CB-B676-1EEB0F40F0BF}" destId="{8A3757B3-F22A-4A85-807C-692FBF02DB06}" srcOrd="1" destOrd="0" parTransId="{A2D509FE-B878-4A31-A700-2F9E97CD18EC}" sibTransId="{E571C41C-B20F-4A7B-953D-B7B8AFA45EB7}"/>
    <dgm:cxn modelId="{B7BD72AE-206C-448A-BDC7-89BC4AA9C001}" srcId="{1D17597F-08EF-47CB-B676-1EEB0F40F0BF}" destId="{98634909-107E-44DC-879C-0B6D50B2C37E}" srcOrd="2" destOrd="0" parTransId="{5AD523CB-DAF9-4979-AC2F-E9617CAF9ABA}" sibTransId="{CA0E6B1E-20E9-4A9C-9EBD-879196A3B068}"/>
    <dgm:cxn modelId="{5328962B-C414-439B-933F-8CA72261FAA1}" type="presOf" srcId="{8A3757B3-F22A-4A85-807C-692FBF02DB06}" destId="{B2435E27-1F5F-4E62-8147-FB6BFCCA9A57}" srcOrd="0" destOrd="0" presId="urn:microsoft.com/office/officeart/2005/8/layout/StepDownProcess"/>
    <dgm:cxn modelId="{A0D9C4E1-6078-48A0-8152-B1F400349022}" srcId="{1D17597F-08EF-47CB-B676-1EEB0F40F0BF}" destId="{2C6EB873-0F92-4B1A-9961-E37721223EC3}" srcOrd="0" destOrd="0" parTransId="{31325068-510A-46EF-833C-9576A07C1966}" sibTransId="{B022F669-1B52-4149-A9BA-BD905D053998}"/>
    <dgm:cxn modelId="{986132B3-21BA-425E-B9AC-866DD1077521}" type="presOf" srcId="{98634909-107E-44DC-879C-0B6D50B2C37E}" destId="{EA42359F-0B45-48FB-A284-5001B62FCCF5}" srcOrd="0" destOrd="0" presId="urn:microsoft.com/office/officeart/2005/8/layout/StepDownProcess"/>
    <dgm:cxn modelId="{DD6AD64F-1A89-4346-923B-DBB9AEEAE0A1}" type="presOf" srcId="{1D17597F-08EF-47CB-B676-1EEB0F40F0BF}" destId="{517838D4-1253-462B-8690-3C0A290B4589}" srcOrd="0" destOrd="0" presId="urn:microsoft.com/office/officeart/2005/8/layout/StepDownProcess"/>
    <dgm:cxn modelId="{85BB77C3-FDF0-42F2-BB2A-A37EB62A2B95}" type="presOf" srcId="{2C6EB873-0F92-4B1A-9961-E37721223EC3}" destId="{6E060C93-AA87-4AA8-9083-E9989B407733}" srcOrd="0" destOrd="0" presId="urn:microsoft.com/office/officeart/2005/8/layout/StepDownProcess"/>
    <dgm:cxn modelId="{9C28AFEF-7051-4B44-9D95-D7BA777C2875}" type="presParOf" srcId="{517838D4-1253-462B-8690-3C0A290B4589}" destId="{3CB8DB50-4584-4BA3-BD2B-FEE1F0E65539}" srcOrd="0" destOrd="0" presId="urn:microsoft.com/office/officeart/2005/8/layout/StepDownProcess"/>
    <dgm:cxn modelId="{033E85CF-F04B-49EF-AD3D-A256705A470B}" type="presParOf" srcId="{3CB8DB50-4584-4BA3-BD2B-FEE1F0E65539}" destId="{719031C3-05F1-4A53-ACC2-D865FCE9FD35}" srcOrd="0" destOrd="0" presId="urn:microsoft.com/office/officeart/2005/8/layout/StepDownProcess"/>
    <dgm:cxn modelId="{17A8A29D-2E49-4147-AF49-46DC44400CB0}" type="presParOf" srcId="{3CB8DB50-4584-4BA3-BD2B-FEE1F0E65539}" destId="{6E060C93-AA87-4AA8-9083-E9989B407733}" srcOrd="1" destOrd="0" presId="urn:microsoft.com/office/officeart/2005/8/layout/StepDownProcess"/>
    <dgm:cxn modelId="{2EBC5312-82AF-411D-82B8-2B9E2C5D1043}" type="presParOf" srcId="{3CB8DB50-4584-4BA3-BD2B-FEE1F0E65539}" destId="{161AC9C1-7644-4908-9D7C-087CEB573DFE}" srcOrd="2" destOrd="0" presId="urn:microsoft.com/office/officeart/2005/8/layout/StepDownProcess"/>
    <dgm:cxn modelId="{226067B5-7544-445F-81F8-BB27150DBEE0}" type="presParOf" srcId="{517838D4-1253-462B-8690-3C0A290B4589}" destId="{0CAF5F07-6F61-42BB-AB38-0FE2ABB51871}" srcOrd="1" destOrd="0" presId="urn:microsoft.com/office/officeart/2005/8/layout/StepDownProcess"/>
    <dgm:cxn modelId="{8B841806-258D-4920-8EBD-2AAB1BECDE23}" type="presParOf" srcId="{517838D4-1253-462B-8690-3C0A290B4589}" destId="{5E4475A0-4132-4114-9F19-EE1B85A3CA63}" srcOrd="2" destOrd="0" presId="urn:microsoft.com/office/officeart/2005/8/layout/StepDownProcess"/>
    <dgm:cxn modelId="{5EDED084-6E2D-4C6D-ABDE-F802788DEC8E}" type="presParOf" srcId="{5E4475A0-4132-4114-9F19-EE1B85A3CA63}" destId="{E3C8D945-2B0C-4B8E-961C-A1103539AF26}" srcOrd="0" destOrd="0" presId="urn:microsoft.com/office/officeart/2005/8/layout/StepDownProcess"/>
    <dgm:cxn modelId="{B290E105-E20C-45EB-B081-7787E64FCE78}" type="presParOf" srcId="{5E4475A0-4132-4114-9F19-EE1B85A3CA63}" destId="{B2435E27-1F5F-4E62-8147-FB6BFCCA9A57}" srcOrd="1" destOrd="0" presId="urn:microsoft.com/office/officeart/2005/8/layout/StepDownProcess"/>
    <dgm:cxn modelId="{2C6493FA-C253-4F8B-B777-8F4491DCE43C}" type="presParOf" srcId="{5E4475A0-4132-4114-9F19-EE1B85A3CA63}" destId="{03E61BA3-C342-4358-A482-141ECFD800AB}" srcOrd="2" destOrd="0" presId="urn:microsoft.com/office/officeart/2005/8/layout/StepDownProcess"/>
    <dgm:cxn modelId="{EA54C771-B4E5-4811-A5D4-13CD1F262315}" type="presParOf" srcId="{517838D4-1253-462B-8690-3C0A290B4589}" destId="{0FFAE5E2-C0D1-4BD7-9A88-C351289BCDA9}" srcOrd="3" destOrd="0" presId="urn:microsoft.com/office/officeart/2005/8/layout/StepDownProcess"/>
    <dgm:cxn modelId="{7481EACB-530E-44A3-9E78-DA9B4554C83A}" type="presParOf" srcId="{517838D4-1253-462B-8690-3C0A290B4589}" destId="{6B9A16D3-BB27-47E7-A162-12C3842E1654}" srcOrd="4" destOrd="0" presId="urn:microsoft.com/office/officeart/2005/8/layout/StepDownProcess"/>
    <dgm:cxn modelId="{DFFCB942-9480-4F76-B0A4-CF436693B802}" type="presParOf" srcId="{6B9A16D3-BB27-47E7-A162-12C3842E1654}" destId="{EA42359F-0B45-48FB-A284-5001B62FCCF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17597F-08EF-47CB-B676-1EEB0F40F0B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 altLang="zh-TW"/>
        </a:p>
      </dgm:t>
    </dgm:pt>
    <dgm:pt modelId="{2C6EB873-0F92-4B1A-9961-E37721223EC3}">
      <dgm:prSet phldrT="[Text]" custT="1"/>
      <dgm:spPr/>
      <dgm:t>
        <a:bodyPr/>
        <a:lstStyle/>
        <a:p>
          <a:pPr algn="l"/>
          <a:endParaRPr lang="en-US" altLang="zh-TW" sz="1600" dirty="0"/>
        </a:p>
      </dgm:t>
    </dgm:pt>
    <dgm:pt modelId="{31325068-510A-46EF-833C-9576A07C1966}" type="parTrans" cxnId="{A0D9C4E1-6078-48A0-8152-B1F400349022}">
      <dgm:prSet/>
      <dgm:spPr/>
      <dgm:t>
        <a:bodyPr/>
        <a:lstStyle/>
        <a:p>
          <a:endParaRPr lang="en-US" altLang="zh-TW"/>
        </a:p>
      </dgm:t>
    </dgm:pt>
    <dgm:pt modelId="{B022F669-1B52-4149-A9BA-BD905D053998}" type="sibTrans" cxnId="{A0D9C4E1-6078-48A0-8152-B1F400349022}">
      <dgm:prSet/>
      <dgm:spPr/>
      <dgm:t>
        <a:bodyPr/>
        <a:lstStyle/>
        <a:p>
          <a:endParaRPr lang="en-US" altLang="zh-TW"/>
        </a:p>
      </dgm:t>
    </dgm:pt>
    <dgm:pt modelId="{CCBDAAE8-9F37-42ED-9E2E-297247FBC91A}">
      <dgm:prSet phldrT="[Text]" custT="1"/>
      <dgm:spPr/>
      <dgm:t>
        <a:bodyPr/>
        <a:lstStyle/>
        <a:p>
          <a:r>
            <a:rPr lang="zh-TW" altLang="en-US" sz="2000" dirty="0" smtClean="0">
              <a:solidFill>
                <a:schemeClr val="tx1"/>
              </a:solidFill>
            </a:rPr>
            <a:t>抽取新冠病毒內某一節特定的</a:t>
          </a:r>
          <a:r>
            <a:rPr lang="en-US" altLang="en-US" sz="2000" dirty="0" smtClean="0">
              <a:solidFill>
                <a:schemeClr val="tx1"/>
              </a:solidFill>
            </a:rPr>
            <a:t>RNA</a:t>
          </a:r>
          <a:r>
            <a:rPr lang="zh-TW" altLang="en-US" sz="2000" dirty="0" smtClean="0">
              <a:solidFill>
                <a:schemeClr val="tx1"/>
              </a:solidFill>
            </a:rPr>
            <a:t>，複製成</a:t>
          </a:r>
          <a:r>
            <a:rPr lang="en-US" altLang="en-US" sz="2000" dirty="0" smtClean="0">
              <a:solidFill>
                <a:schemeClr val="tx1"/>
              </a:solidFill>
            </a:rPr>
            <a:t>mRNA</a:t>
          </a:r>
          <a:endParaRPr lang="en-US" altLang="zh-TW" sz="2000" b="0" i="0" dirty="0">
            <a:solidFill>
              <a:schemeClr val="tx1"/>
            </a:solidFill>
          </a:endParaRPr>
        </a:p>
      </dgm:t>
    </dgm:pt>
    <dgm:pt modelId="{C15625AE-44F0-4793-9052-B7838BBC9BD7}" type="parTrans" cxnId="{DAEF676B-2698-4574-BE50-2BA00A5E8FF8}">
      <dgm:prSet/>
      <dgm:spPr/>
      <dgm:t>
        <a:bodyPr/>
        <a:lstStyle/>
        <a:p>
          <a:endParaRPr lang="en-US" altLang="zh-TW"/>
        </a:p>
      </dgm:t>
    </dgm:pt>
    <dgm:pt modelId="{781AC318-4004-417C-9DA9-99C88552E3BD}" type="sibTrans" cxnId="{DAEF676B-2698-4574-BE50-2BA00A5E8FF8}">
      <dgm:prSet/>
      <dgm:spPr/>
      <dgm:t>
        <a:bodyPr/>
        <a:lstStyle/>
        <a:p>
          <a:endParaRPr lang="en-US" altLang="zh-TW"/>
        </a:p>
      </dgm:t>
    </dgm:pt>
    <dgm:pt modelId="{8A3757B3-F22A-4A85-807C-692FBF02DB06}">
      <dgm:prSet phldrT="[Text]" custT="1"/>
      <dgm:spPr/>
      <dgm:t>
        <a:bodyPr/>
        <a:lstStyle/>
        <a:p>
          <a:pPr algn="l"/>
          <a:endParaRPr lang="en-US" altLang="zh-TW" sz="1400" dirty="0"/>
        </a:p>
      </dgm:t>
    </dgm:pt>
    <dgm:pt modelId="{A2D509FE-B878-4A31-A700-2F9E97CD18EC}" type="parTrans" cxnId="{A5D0A35C-9C7F-423D-94B0-057C2B8A0832}">
      <dgm:prSet/>
      <dgm:spPr/>
      <dgm:t>
        <a:bodyPr/>
        <a:lstStyle/>
        <a:p>
          <a:endParaRPr lang="en-US" altLang="zh-TW"/>
        </a:p>
      </dgm:t>
    </dgm:pt>
    <dgm:pt modelId="{E571C41C-B20F-4A7B-953D-B7B8AFA45EB7}" type="sibTrans" cxnId="{A5D0A35C-9C7F-423D-94B0-057C2B8A0832}">
      <dgm:prSet/>
      <dgm:spPr/>
      <dgm:t>
        <a:bodyPr/>
        <a:lstStyle/>
        <a:p>
          <a:endParaRPr lang="en-US" altLang="zh-TW"/>
        </a:p>
      </dgm:t>
    </dgm:pt>
    <dgm:pt modelId="{E39234DE-C0BE-43B6-91B2-70B1414466FC}">
      <dgm:prSet phldrT="[Text]" custT="1"/>
      <dgm:spPr/>
      <dgm:t>
        <a:bodyPr/>
        <a:lstStyle/>
        <a:p>
          <a:r>
            <a:rPr lang="zh-TW" altLang="en-US" sz="2000" b="0" dirty="0" smtClean="0">
              <a:effectLst/>
            </a:rPr>
            <a:t>注射後，</a:t>
          </a:r>
          <a:r>
            <a:rPr lang="en-US" altLang="zh-TW" sz="2000" b="0" dirty="0" smtClean="0">
              <a:effectLst/>
            </a:rPr>
            <a:t>mRNA</a:t>
          </a:r>
          <a:r>
            <a:rPr lang="zh-TW" altLang="en-US" sz="2000" b="0" dirty="0" smtClean="0">
              <a:effectLst/>
            </a:rPr>
            <a:t>進入體細胞</a:t>
          </a:r>
          <a:endParaRPr lang="en-US" altLang="zh-TW" sz="2000" dirty="0"/>
        </a:p>
      </dgm:t>
    </dgm:pt>
    <dgm:pt modelId="{E31704B3-1361-4F39-9824-179766898956}" type="parTrans" cxnId="{38445430-B41B-46F0-A8A1-D2FD9409A057}">
      <dgm:prSet/>
      <dgm:spPr/>
      <dgm:t>
        <a:bodyPr/>
        <a:lstStyle/>
        <a:p>
          <a:endParaRPr lang="en-US" altLang="zh-TW"/>
        </a:p>
      </dgm:t>
    </dgm:pt>
    <dgm:pt modelId="{F8475850-F509-46EC-B00A-05A908A9C2AB}" type="sibTrans" cxnId="{38445430-B41B-46F0-A8A1-D2FD9409A057}">
      <dgm:prSet/>
      <dgm:spPr/>
      <dgm:t>
        <a:bodyPr/>
        <a:lstStyle/>
        <a:p>
          <a:endParaRPr lang="en-US" altLang="zh-TW"/>
        </a:p>
      </dgm:t>
    </dgm:pt>
    <dgm:pt modelId="{98634909-107E-44DC-879C-0B6D50B2C37E}">
      <dgm:prSet phldrT="[Text]" custT="1"/>
      <dgm:spPr/>
      <dgm:t>
        <a:bodyPr/>
        <a:lstStyle/>
        <a:p>
          <a:pPr algn="l"/>
          <a:r>
            <a:rPr lang="en-US" altLang="zh-TW" sz="2000" dirty="0" smtClean="0"/>
            <a:t>mRNA</a:t>
          </a:r>
          <a:r>
            <a:rPr lang="zh-TW" altLang="en-US" sz="2000" dirty="0" smtClean="0"/>
            <a:t>不會進入人體的細胞核，也不會改變基因或殘留人體內</a:t>
          </a:r>
          <a:endParaRPr lang="en-US" altLang="zh-TW" sz="2000" dirty="0"/>
        </a:p>
      </dgm:t>
    </dgm:pt>
    <dgm:pt modelId="{5AD523CB-DAF9-4979-AC2F-E9617CAF9ABA}" type="parTrans" cxnId="{B7BD72AE-206C-448A-BDC7-89BC4AA9C001}">
      <dgm:prSet/>
      <dgm:spPr/>
      <dgm:t>
        <a:bodyPr/>
        <a:lstStyle/>
        <a:p>
          <a:endParaRPr lang="en-US" altLang="zh-TW"/>
        </a:p>
      </dgm:t>
    </dgm:pt>
    <dgm:pt modelId="{CA0E6B1E-20E9-4A9C-9EBD-879196A3B068}" type="sibTrans" cxnId="{B7BD72AE-206C-448A-BDC7-89BC4AA9C001}">
      <dgm:prSet/>
      <dgm:spPr/>
      <dgm:t>
        <a:bodyPr/>
        <a:lstStyle/>
        <a:p>
          <a:endParaRPr lang="en-US" altLang="zh-TW"/>
        </a:p>
      </dgm:t>
    </dgm:pt>
    <dgm:pt modelId="{C766E4D6-E2FE-4C31-9016-F84E6D648E77}">
      <dgm:prSet phldrT="[Text]" custT="1"/>
      <dgm:spPr/>
      <dgm:t>
        <a:bodyPr/>
        <a:lstStyle/>
        <a:p>
          <a:r>
            <a:rPr lang="zh-TW" altLang="en-US" sz="2000" b="0" dirty="0" smtClean="0">
              <a:effectLst/>
            </a:rPr>
            <a:t>細胞透過轉譯（</a:t>
          </a:r>
          <a:r>
            <a:rPr lang="en-US" altLang="zh-TW" sz="2000" b="0" dirty="0" smtClean="0">
              <a:effectLst/>
            </a:rPr>
            <a:t>translation)</a:t>
          </a:r>
          <a:r>
            <a:rPr lang="zh-TW" altLang="en-US" sz="2000" b="0" dirty="0" smtClean="0">
              <a:effectLst/>
            </a:rPr>
            <a:t>，製造出</a:t>
          </a:r>
          <a:r>
            <a:rPr lang="en-US" altLang="zh-TW" sz="2000" b="0" dirty="0" smtClean="0">
              <a:effectLst/>
            </a:rPr>
            <a:t>S</a:t>
          </a:r>
          <a:r>
            <a:rPr lang="zh-TW" altLang="en-US" sz="2000" b="0" dirty="0" smtClean="0">
              <a:effectLst/>
            </a:rPr>
            <a:t>蛋白</a:t>
          </a:r>
          <a:r>
            <a:rPr lang="zh-TW" altLang="en-US" sz="2000" dirty="0" smtClean="0"/>
            <a:t>（新冠病毒的抗原）</a:t>
          </a:r>
          <a:endParaRPr lang="en-US" altLang="zh-TW" sz="2000" dirty="0"/>
        </a:p>
      </dgm:t>
    </dgm:pt>
    <dgm:pt modelId="{760E2D39-6B8A-4027-9083-AF749DA678F9}" type="parTrans" cxnId="{546FC250-1E50-4CC0-ABAE-6B955C2EBA51}">
      <dgm:prSet/>
      <dgm:spPr/>
      <dgm:t>
        <a:bodyPr/>
        <a:lstStyle/>
        <a:p>
          <a:endParaRPr lang="en-US" altLang="zh-TW"/>
        </a:p>
      </dgm:t>
    </dgm:pt>
    <dgm:pt modelId="{B195AF73-0212-418C-B30B-2EEA9123814D}" type="sibTrans" cxnId="{546FC250-1E50-4CC0-ABAE-6B955C2EBA51}">
      <dgm:prSet/>
      <dgm:spPr/>
      <dgm:t>
        <a:bodyPr/>
        <a:lstStyle/>
        <a:p>
          <a:endParaRPr lang="en-US" altLang="zh-TW"/>
        </a:p>
      </dgm:t>
    </dgm:pt>
    <dgm:pt modelId="{AD571F4F-A832-451D-9A58-C48201BA63D4}">
      <dgm:prSet phldrT="[Text]" custT="1"/>
      <dgm:spPr/>
      <dgm:t>
        <a:bodyPr/>
        <a:lstStyle/>
        <a:p>
          <a:r>
            <a:rPr lang="zh-TW" altLang="en-US" sz="2000" b="0" dirty="0" smtClean="0">
              <a:effectLst/>
            </a:rPr>
            <a:t>繼而刺激免疫系統</a:t>
          </a:r>
          <a:r>
            <a:rPr lang="zh-TW" altLang="en-US" sz="2000" b="0" i="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產生</a:t>
          </a:r>
          <a:r>
            <a:rPr lang="zh-TW" altLang="en-US" sz="2000" dirty="0" smtClean="0">
              <a:sym typeface="Wingdings" panose="05000000000000000000" pitchFamily="2" charset="2"/>
            </a:rPr>
            <a:t>免疫反應</a:t>
          </a:r>
          <a:endParaRPr lang="en-US" altLang="zh-TW" sz="2000" dirty="0"/>
        </a:p>
      </dgm:t>
    </dgm:pt>
    <dgm:pt modelId="{CFD31E35-D655-462F-BC5A-162951580C6C}" type="parTrans" cxnId="{3C734C96-4C9A-4CA7-B413-3942C16C0182}">
      <dgm:prSet/>
      <dgm:spPr/>
      <dgm:t>
        <a:bodyPr/>
        <a:lstStyle/>
        <a:p>
          <a:endParaRPr lang="en-US" altLang="zh-TW"/>
        </a:p>
      </dgm:t>
    </dgm:pt>
    <dgm:pt modelId="{6C1CD4FD-7AF5-45AA-B673-D2BFFB9BF306}" type="sibTrans" cxnId="{3C734C96-4C9A-4CA7-B413-3942C16C0182}">
      <dgm:prSet/>
      <dgm:spPr/>
      <dgm:t>
        <a:bodyPr/>
        <a:lstStyle/>
        <a:p>
          <a:endParaRPr lang="en-US" altLang="zh-TW"/>
        </a:p>
      </dgm:t>
    </dgm:pt>
    <dgm:pt modelId="{4DE19CDE-B6AF-49F8-BBD7-DCFB7C30C690}">
      <dgm:prSet custT="1"/>
      <dgm:spPr/>
      <dgm:t>
        <a:bodyPr/>
        <a:lstStyle/>
        <a:p>
          <a:r>
            <a:rPr lang="zh-TW" altLang="en-US" sz="2000" dirty="0" smtClean="0">
              <a:solidFill>
                <a:schemeClr val="tx1"/>
              </a:solidFill>
            </a:rPr>
            <a:t>然後將這節</a:t>
          </a:r>
          <a:r>
            <a:rPr lang="en-US" altLang="en-US" sz="2000" dirty="0" smtClean="0">
              <a:solidFill>
                <a:schemeClr val="tx1"/>
              </a:solidFill>
            </a:rPr>
            <a:t>mRNA</a:t>
          </a:r>
          <a:r>
            <a:rPr lang="zh-TW" altLang="en-US" sz="2000" dirty="0" smtClean="0">
              <a:solidFill>
                <a:schemeClr val="tx1"/>
              </a:solidFill>
            </a:rPr>
            <a:t>包裹在一些脂質納米粒子內，</a:t>
          </a:r>
          <a:r>
            <a:rPr lang="zh-TW" altLang="en-US" sz="2000" dirty="0" smtClean="0"/>
            <a:t>製成疫苗</a:t>
          </a:r>
          <a:endParaRPr lang="en-US" altLang="en-US" sz="2000" dirty="0" smtClean="0">
            <a:solidFill>
              <a:srgbClr val="FF0000"/>
            </a:solidFill>
          </a:endParaRPr>
        </a:p>
      </dgm:t>
    </dgm:pt>
    <dgm:pt modelId="{C82588BA-9FA7-45CD-8147-44DDA30EE681}" type="parTrans" cxnId="{DE370922-33A4-493F-A749-CBC26C71E98D}">
      <dgm:prSet/>
      <dgm:spPr/>
      <dgm:t>
        <a:bodyPr/>
        <a:lstStyle/>
        <a:p>
          <a:endParaRPr lang="en-US"/>
        </a:p>
      </dgm:t>
    </dgm:pt>
    <dgm:pt modelId="{7C14A2EA-783B-474F-9EC1-532EBE869C59}" type="sibTrans" cxnId="{DE370922-33A4-493F-A749-CBC26C71E98D}">
      <dgm:prSet/>
      <dgm:spPr/>
      <dgm:t>
        <a:bodyPr/>
        <a:lstStyle/>
        <a:p>
          <a:endParaRPr lang="en-US"/>
        </a:p>
      </dgm:t>
    </dgm:pt>
    <dgm:pt modelId="{517838D4-1253-462B-8690-3C0A290B4589}" type="pres">
      <dgm:prSet presAssocID="{1D17597F-08EF-47CB-B676-1EEB0F40F0B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CB8DB50-4584-4BA3-BD2B-FEE1F0E65539}" type="pres">
      <dgm:prSet presAssocID="{2C6EB873-0F92-4B1A-9961-E37721223EC3}" presName="composite" presStyleCnt="0"/>
      <dgm:spPr/>
    </dgm:pt>
    <dgm:pt modelId="{719031C3-05F1-4A53-ACC2-D865FCE9FD35}" type="pres">
      <dgm:prSet presAssocID="{2C6EB873-0F92-4B1A-9961-E37721223EC3}" presName="bentUpArrow1" presStyleLbl="alignImgPlace1" presStyleIdx="0" presStyleCnt="2" custScaleX="40545" custScaleY="71594" custLinFactNeighborX="-46260" custLinFactNeighborY="-50982"/>
      <dgm:spPr/>
    </dgm:pt>
    <dgm:pt modelId="{6E060C93-AA87-4AA8-9083-E9989B407733}" type="pres">
      <dgm:prSet presAssocID="{2C6EB873-0F92-4B1A-9961-E37721223EC3}" presName="ParentText" presStyleLbl="node1" presStyleIdx="0" presStyleCnt="3" custScaleX="124044" custScaleY="85933" custLinFactNeighborX="9467" custLinFactNeighborY="-271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161AC9C1-7644-4908-9D7C-087CEB573DFE}" type="pres">
      <dgm:prSet presAssocID="{2C6EB873-0F92-4B1A-9961-E37721223EC3}" presName="ChildText" presStyleLbl="revTx" presStyleIdx="0" presStyleCnt="2" custScaleX="275806" custLinFactX="17875" custLinFactNeighborX="100000" custLinFactNeighborY="-284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CAF5F07-6F61-42BB-AB38-0FE2ABB51871}" type="pres">
      <dgm:prSet presAssocID="{B022F669-1B52-4149-A9BA-BD905D053998}" presName="sibTrans" presStyleCnt="0"/>
      <dgm:spPr/>
    </dgm:pt>
    <dgm:pt modelId="{5E4475A0-4132-4114-9F19-EE1B85A3CA63}" type="pres">
      <dgm:prSet presAssocID="{8A3757B3-F22A-4A85-807C-692FBF02DB06}" presName="composite" presStyleCnt="0"/>
      <dgm:spPr/>
    </dgm:pt>
    <dgm:pt modelId="{E3C8D945-2B0C-4B8E-961C-A1103539AF26}" type="pres">
      <dgm:prSet presAssocID="{8A3757B3-F22A-4A85-807C-692FBF02DB06}" presName="bentUpArrow1" presStyleLbl="alignImgPlace1" presStyleIdx="1" presStyleCnt="2" custScaleX="60339" custScaleY="43299" custLinFactNeighborX="-32074" custLinFactNeighborY="-13205"/>
      <dgm:spPr/>
    </dgm:pt>
    <dgm:pt modelId="{B2435E27-1F5F-4E62-8147-FB6BFCCA9A57}" type="pres">
      <dgm:prSet presAssocID="{8A3757B3-F22A-4A85-807C-692FBF02DB06}" presName="ParentText" presStyleLbl="node1" presStyleIdx="1" presStyleCnt="3" custScaleX="135290" custScaleY="150546" custLinFactNeighborX="-80161" custLinFactNeighborY="-277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3E61BA3-C342-4358-A482-141ECFD800AB}" type="pres">
      <dgm:prSet presAssocID="{8A3757B3-F22A-4A85-807C-692FBF02DB06}" presName="ChildText" presStyleLbl="revTx" presStyleIdx="1" presStyleCnt="2" custScaleX="238849" custScaleY="123287" custLinFactNeighborX="-6837" custLinFactNeighborY="-424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FFAE5E2-C0D1-4BD7-9A88-C351289BCDA9}" type="pres">
      <dgm:prSet presAssocID="{E571C41C-B20F-4A7B-953D-B7B8AFA45EB7}" presName="sibTrans" presStyleCnt="0"/>
      <dgm:spPr/>
    </dgm:pt>
    <dgm:pt modelId="{6B9A16D3-BB27-47E7-A162-12C3842E1654}" type="pres">
      <dgm:prSet presAssocID="{98634909-107E-44DC-879C-0B6D50B2C37E}" presName="composite" presStyleCnt="0"/>
      <dgm:spPr/>
    </dgm:pt>
    <dgm:pt modelId="{EA42359F-0B45-48FB-A284-5001B62FCCF5}" type="pres">
      <dgm:prSet presAssocID="{98634909-107E-44DC-879C-0B6D50B2C37E}" presName="ParentText" presStyleLbl="node1" presStyleIdx="2" presStyleCnt="3" custScaleX="132988" custScaleY="59335" custLinFactNeighborX="-52420" custLinFactNeighborY="31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</dgm:ptLst>
  <dgm:cxnLst>
    <dgm:cxn modelId="{65BE440E-A656-4B04-992F-121F926ACE4E}" type="presOf" srcId="{AD571F4F-A832-451D-9A58-C48201BA63D4}" destId="{03E61BA3-C342-4358-A482-141ECFD800AB}" srcOrd="0" destOrd="2" presId="urn:microsoft.com/office/officeart/2005/8/layout/StepDownProcess"/>
    <dgm:cxn modelId="{38445430-B41B-46F0-A8A1-D2FD9409A057}" srcId="{8A3757B3-F22A-4A85-807C-692FBF02DB06}" destId="{E39234DE-C0BE-43B6-91B2-70B1414466FC}" srcOrd="0" destOrd="0" parTransId="{E31704B3-1361-4F39-9824-179766898956}" sibTransId="{F8475850-F509-46EC-B00A-05A908A9C2AB}"/>
    <dgm:cxn modelId="{DE370922-33A4-493F-A749-CBC26C71E98D}" srcId="{2C6EB873-0F92-4B1A-9961-E37721223EC3}" destId="{4DE19CDE-B6AF-49F8-BBD7-DCFB7C30C690}" srcOrd="1" destOrd="0" parTransId="{C82588BA-9FA7-45CD-8147-44DDA30EE681}" sibTransId="{7C14A2EA-783B-474F-9EC1-532EBE869C59}"/>
    <dgm:cxn modelId="{172C7044-F152-4008-A58A-51A5979E92D2}" type="presOf" srcId="{4DE19CDE-B6AF-49F8-BBD7-DCFB7C30C690}" destId="{161AC9C1-7644-4908-9D7C-087CEB573DFE}" srcOrd="0" destOrd="1" presId="urn:microsoft.com/office/officeart/2005/8/layout/StepDownProcess"/>
    <dgm:cxn modelId="{A5D0A35C-9C7F-423D-94B0-057C2B8A0832}" srcId="{1D17597F-08EF-47CB-B676-1EEB0F40F0BF}" destId="{8A3757B3-F22A-4A85-807C-692FBF02DB06}" srcOrd="1" destOrd="0" parTransId="{A2D509FE-B878-4A31-A700-2F9E97CD18EC}" sibTransId="{E571C41C-B20F-4A7B-953D-B7B8AFA45EB7}"/>
    <dgm:cxn modelId="{DA14C964-2D0B-47A1-B03D-A8688043F066}" type="presOf" srcId="{CCBDAAE8-9F37-42ED-9E2E-297247FBC91A}" destId="{161AC9C1-7644-4908-9D7C-087CEB573DFE}" srcOrd="0" destOrd="0" presId="urn:microsoft.com/office/officeart/2005/8/layout/StepDownProcess"/>
    <dgm:cxn modelId="{B7BD72AE-206C-448A-BDC7-89BC4AA9C001}" srcId="{1D17597F-08EF-47CB-B676-1EEB0F40F0BF}" destId="{98634909-107E-44DC-879C-0B6D50B2C37E}" srcOrd="2" destOrd="0" parTransId="{5AD523CB-DAF9-4979-AC2F-E9617CAF9ABA}" sibTransId="{CA0E6B1E-20E9-4A9C-9EBD-879196A3B068}"/>
    <dgm:cxn modelId="{5328962B-C414-439B-933F-8CA72261FAA1}" type="presOf" srcId="{8A3757B3-F22A-4A85-807C-692FBF02DB06}" destId="{B2435E27-1F5F-4E62-8147-FB6BFCCA9A57}" srcOrd="0" destOrd="0" presId="urn:microsoft.com/office/officeart/2005/8/layout/StepDownProcess"/>
    <dgm:cxn modelId="{5B6D8030-7E11-4781-B465-F23D1E3D5408}" type="presOf" srcId="{E39234DE-C0BE-43B6-91B2-70B1414466FC}" destId="{03E61BA3-C342-4358-A482-141ECFD800AB}" srcOrd="0" destOrd="0" presId="urn:microsoft.com/office/officeart/2005/8/layout/StepDownProcess"/>
    <dgm:cxn modelId="{DAEF676B-2698-4574-BE50-2BA00A5E8FF8}" srcId="{2C6EB873-0F92-4B1A-9961-E37721223EC3}" destId="{CCBDAAE8-9F37-42ED-9E2E-297247FBC91A}" srcOrd="0" destOrd="0" parTransId="{C15625AE-44F0-4793-9052-B7838BBC9BD7}" sibTransId="{781AC318-4004-417C-9DA9-99C88552E3BD}"/>
    <dgm:cxn modelId="{3C734C96-4C9A-4CA7-B413-3942C16C0182}" srcId="{8A3757B3-F22A-4A85-807C-692FBF02DB06}" destId="{AD571F4F-A832-451D-9A58-C48201BA63D4}" srcOrd="2" destOrd="0" parTransId="{CFD31E35-D655-462F-BC5A-162951580C6C}" sibTransId="{6C1CD4FD-7AF5-45AA-B673-D2BFFB9BF306}"/>
    <dgm:cxn modelId="{A0D9C4E1-6078-48A0-8152-B1F400349022}" srcId="{1D17597F-08EF-47CB-B676-1EEB0F40F0BF}" destId="{2C6EB873-0F92-4B1A-9961-E37721223EC3}" srcOrd="0" destOrd="0" parTransId="{31325068-510A-46EF-833C-9576A07C1966}" sibTransId="{B022F669-1B52-4149-A9BA-BD905D053998}"/>
    <dgm:cxn modelId="{546FC250-1E50-4CC0-ABAE-6B955C2EBA51}" srcId="{8A3757B3-F22A-4A85-807C-692FBF02DB06}" destId="{C766E4D6-E2FE-4C31-9016-F84E6D648E77}" srcOrd="1" destOrd="0" parTransId="{760E2D39-6B8A-4027-9083-AF749DA678F9}" sibTransId="{B195AF73-0212-418C-B30B-2EEA9123814D}"/>
    <dgm:cxn modelId="{986132B3-21BA-425E-B9AC-866DD1077521}" type="presOf" srcId="{98634909-107E-44DC-879C-0B6D50B2C37E}" destId="{EA42359F-0B45-48FB-A284-5001B62FCCF5}" srcOrd="0" destOrd="0" presId="urn:microsoft.com/office/officeart/2005/8/layout/StepDownProcess"/>
    <dgm:cxn modelId="{DD6AD64F-1A89-4346-923B-DBB9AEEAE0A1}" type="presOf" srcId="{1D17597F-08EF-47CB-B676-1EEB0F40F0BF}" destId="{517838D4-1253-462B-8690-3C0A290B4589}" srcOrd="0" destOrd="0" presId="urn:microsoft.com/office/officeart/2005/8/layout/StepDownProcess"/>
    <dgm:cxn modelId="{85BB77C3-FDF0-42F2-BB2A-A37EB62A2B95}" type="presOf" srcId="{2C6EB873-0F92-4B1A-9961-E37721223EC3}" destId="{6E060C93-AA87-4AA8-9083-E9989B407733}" srcOrd="0" destOrd="0" presId="urn:microsoft.com/office/officeart/2005/8/layout/StepDownProcess"/>
    <dgm:cxn modelId="{BFE87C16-D01F-487E-8FCF-4A8D1BF5D63E}" type="presOf" srcId="{C766E4D6-E2FE-4C31-9016-F84E6D648E77}" destId="{03E61BA3-C342-4358-A482-141ECFD800AB}" srcOrd="0" destOrd="1" presId="urn:microsoft.com/office/officeart/2005/8/layout/StepDownProcess"/>
    <dgm:cxn modelId="{9C28AFEF-7051-4B44-9D95-D7BA777C2875}" type="presParOf" srcId="{517838D4-1253-462B-8690-3C0A290B4589}" destId="{3CB8DB50-4584-4BA3-BD2B-FEE1F0E65539}" srcOrd="0" destOrd="0" presId="urn:microsoft.com/office/officeart/2005/8/layout/StepDownProcess"/>
    <dgm:cxn modelId="{033E85CF-F04B-49EF-AD3D-A256705A470B}" type="presParOf" srcId="{3CB8DB50-4584-4BA3-BD2B-FEE1F0E65539}" destId="{719031C3-05F1-4A53-ACC2-D865FCE9FD35}" srcOrd="0" destOrd="0" presId="urn:microsoft.com/office/officeart/2005/8/layout/StepDownProcess"/>
    <dgm:cxn modelId="{17A8A29D-2E49-4147-AF49-46DC44400CB0}" type="presParOf" srcId="{3CB8DB50-4584-4BA3-BD2B-FEE1F0E65539}" destId="{6E060C93-AA87-4AA8-9083-E9989B407733}" srcOrd="1" destOrd="0" presId="urn:microsoft.com/office/officeart/2005/8/layout/StepDownProcess"/>
    <dgm:cxn modelId="{2EBC5312-82AF-411D-82B8-2B9E2C5D1043}" type="presParOf" srcId="{3CB8DB50-4584-4BA3-BD2B-FEE1F0E65539}" destId="{161AC9C1-7644-4908-9D7C-087CEB573DFE}" srcOrd="2" destOrd="0" presId="urn:microsoft.com/office/officeart/2005/8/layout/StepDownProcess"/>
    <dgm:cxn modelId="{226067B5-7544-445F-81F8-BB27150DBEE0}" type="presParOf" srcId="{517838D4-1253-462B-8690-3C0A290B4589}" destId="{0CAF5F07-6F61-42BB-AB38-0FE2ABB51871}" srcOrd="1" destOrd="0" presId="urn:microsoft.com/office/officeart/2005/8/layout/StepDownProcess"/>
    <dgm:cxn modelId="{8B841806-258D-4920-8EBD-2AAB1BECDE23}" type="presParOf" srcId="{517838D4-1253-462B-8690-3C0A290B4589}" destId="{5E4475A0-4132-4114-9F19-EE1B85A3CA63}" srcOrd="2" destOrd="0" presId="urn:microsoft.com/office/officeart/2005/8/layout/StepDownProcess"/>
    <dgm:cxn modelId="{5EDED084-6E2D-4C6D-ABDE-F802788DEC8E}" type="presParOf" srcId="{5E4475A0-4132-4114-9F19-EE1B85A3CA63}" destId="{E3C8D945-2B0C-4B8E-961C-A1103539AF26}" srcOrd="0" destOrd="0" presId="urn:microsoft.com/office/officeart/2005/8/layout/StepDownProcess"/>
    <dgm:cxn modelId="{B290E105-E20C-45EB-B081-7787E64FCE78}" type="presParOf" srcId="{5E4475A0-4132-4114-9F19-EE1B85A3CA63}" destId="{B2435E27-1F5F-4E62-8147-FB6BFCCA9A57}" srcOrd="1" destOrd="0" presId="urn:microsoft.com/office/officeart/2005/8/layout/StepDownProcess"/>
    <dgm:cxn modelId="{2C6493FA-C253-4F8B-B777-8F4491DCE43C}" type="presParOf" srcId="{5E4475A0-4132-4114-9F19-EE1B85A3CA63}" destId="{03E61BA3-C342-4358-A482-141ECFD800AB}" srcOrd="2" destOrd="0" presId="urn:microsoft.com/office/officeart/2005/8/layout/StepDownProcess"/>
    <dgm:cxn modelId="{EA54C771-B4E5-4811-A5D4-13CD1F262315}" type="presParOf" srcId="{517838D4-1253-462B-8690-3C0A290B4589}" destId="{0FFAE5E2-C0D1-4BD7-9A88-C351289BCDA9}" srcOrd="3" destOrd="0" presId="urn:microsoft.com/office/officeart/2005/8/layout/StepDownProcess"/>
    <dgm:cxn modelId="{7481EACB-530E-44A3-9E78-DA9B4554C83A}" type="presParOf" srcId="{517838D4-1253-462B-8690-3C0A290B4589}" destId="{6B9A16D3-BB27-47E7-A162-12C3842E1654}" srcOrd="4" destOrd="0" presId="urn:microsoft.com/office/officeart/2005/8/layout/StepDownProcess"/>
    <dgm:cxn modelId="{DFFCB942-9480-4F76-B0A4-CF436693B802}" type="presParOf" srcId="{6B9A16D3-BB27-47E7-A162-12C3842E1654}" destId="{EA42359F-0B45-48FB-A284-5001B62FCCF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17597F-08EF-47CB-B676-1EEB0F40F0B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 altLang="zh-TW"/>
        </a:p>
      </dgm:t>
    </dgm:pt>
    <dgm:pt modelId="{2C6EB873-0F92-4B1A-9961-E37721223EC3}">
      <dgm:prSet phldrT="[Text]" custT="1"/>
      <dgm:spPr/>
      <dgm:t>
        <a:bodyPr/>
        <a:lstStyle/>
        <a:p>
          <a:pPr algn="l"/>
          <a:endParaRPr lang="en-US" altLang="zh-TW" sz="1600" dirty="0"/>
        </a:p>
      </dgm:t>
    </dgm:pt>
    <dgm:pt modelId="{31325068-510A-46EF-833C-9576A07C1966}" type="parTrans" cxnId="{A0D9C4E1-6078-48A0-8152-B1F400349022}">
      <dgm:prSet/>
      <dgm:spPr/>
      <dgm:t>
        <a:bodyPr/>
        <a:lstStyle/>
        <a:p>
          <a:endParaRPr lang="en-US" altLang="zh-TW"/>
        </a:p>
      </dgm:t>
    </dgm:pt>
    <dgm:pt modelId="{B022F669-1B52-4149-A9BA-BD905D053998}" type="sibTrans" cxnId="{A0D9C4E1-6078-48A0-8152-B1F400349022}">
      <dgm:prSet/>
      <dgm:spPr/>
      <dgm:t>
        <a:bodyPr/>
        <a:lstStyle/>
        <a:p>
          <a:endParaRPr lang="en-US" altLang="zh-TW"/>
        </a:p>
      </dgm:t>
    </dgm:pt>
    <dgm:pt modelId="{CCBDAAE8-9F37-42ED-9E2E-297247FBC91A}">
      <dgm:prSet phldrT="[Text]" custT="1"/>
      <dgm:spPr/>
      <dgm:t>
        <a:bodyPr/>
        <a:lstStyle/>
        <a:p>
          <a:endParaRPr lang="en-US" altLang="zh-TW" sz="1600" b="0" i="0" dirty="0"/>
        </a:p>
      </dgm:t>
    </dgm:pt>
    <dgm:pt modelId="{C15625AE-44F0-4793-9052-B7838BBC9BD7}" type="parTrans" cxnId="{DAEF676B-2698-4574-BE50-2BA00A5E8FF8}">
      <dgm:prSet/>
      <dgm:spPr/>
      <dgm:t>
        <a:bodyPr/>
        <a:lstStyle/>
        <a:p>
          <a:endParaRPr lang="en-US" altLang="zh-TW"/>
        </a:p>
      </dgm:t>
    </dgm:pt>
    <dgm:pt modelId="{781AC318-4004-417C-9DA9-99C88552E3BD}" type="sibTrans" cxnId="{DAEF676B-2698-4574-BE50-2BA00A5E8FF8}">
      <dgm:prSet/>
      <dgm:spPr/>
      <dgm:t>
        <a:bodyPr/>
        <a:lstStyle/>
        <a:p>
          <a:endParaRPr lang="en-US" altLang="zh-TW"/>
        </a:p>
      </dgm:t>
    </dgm:pt>
    <dgm:pt modelId="{8A3757B3-F22A-4A85-807C-692FBF02DB06}">
      <dgm:prSet phldrT="[Text]" custT="1"/>
      <dgm:spPr/>
      <dgm:t>
        <a:bodyPr/>
        <a:lstStyle/>
        <a:p>
          <a:r>
            <a:rPr lang="zh-TW" altLang="en-US" sz="1800" b="0" dirty="0" smtClean="0">
              <a:solidFill>
                <a:schemeClr val="bg1"/>
              </a:solidFill>
              <a:effectLst/>
            </a:rPr>
            <a:t>注射後，人體細胞會產生冠狀病毒的抗原蛋白</a:t>
          </a:r>
          <a:r>
            <a:rPr lang="en-US" altLang="zh-TW" sz="1800" b="0" dirty="0" smtClean="0">
              <a:solidFill>
                <a:schemeClr val="bg1"/>
              </a:solidFill>
              <a:effectLst/>
            </a:rPr>
            <a:t>(S</a:t>
          </a:r>
          <a:r>
            <a:rPr lang="zh-TW" altLang="en-US" sz="1800" b="0" dirty="0" smtClean="0">
              <a:solidFill>
                <a:schemeClr val="bg1"/>
              </a:solidFill>
              <a:effectLst/>
            </a:rPr>
            <a:t>蛋白</a:t>
          </a:r>
          <a:r>
            <a:rPr lang="en-US" altLang="zh-TW" sz="1800" b="0" dirty="0" smtClean="0">
              <a:solidFill>
                <a:schemeClr val="bg1"/>
              </a:solidFill>
              <a:effectLst/>
            </a:rPr>
            <a:t>)</a:t>
          </a:r>
          <a:r>
            <a:rPr lang="zh-TW" altLang="en-US" sz="1800" b="0" dirty="0" smtClean="0">
              <a:solidFill>
                <a:schemeClr val="bg1"/>
              </a:solidFill>
              <a:effectLst/>
            </a:rPr>
            <a:t>，刺激免疫系統產生免疫反應</a:t>
          </a:r>
          <a:endParaRPr lang="en-US" altLang="zh-TW" sz="1800" dirty="0">
            <a:solidFill>
              <a:schemeClr val="bg1"/>
            </a:solidFill>
          </a:endParaRPr>
        </a:p>
      </dgm:t>
    </dgm:pt>
    <dgm:pt modelId="{A2D509FE-B878-4A31-A700-2F9E97CD18EC}" type="parTrans" cxnId="{A5D0A35C-9C7F-423D-94B0-057C2B8A0832}">
      <dgm:prSet/>
      <dgm:spPr/>
      <dgm:t>
        <a:bodyPr/>
        <a:lstStyle/>
        <a:p>
          <a:endParaRPr lang="en-US" altLang="zh-TW"/>
        </a:p>
      </dgm:t>
    </dgm:pt>
    <dgm:pt modelId="{E571C41C-B20F-4A7B-953D-B7B8AFA45EB7}" type="sibTrans" cxnId="{A5D0A35C-9C7F-423D-94B0-057C2B8A0832}">
      <dgm:prSet/>
      <dgm:spPr/>
      <dgm:t>
        <a:bodyPr/>
        <a:lstStyle/>
        <a:p>
          <a:endParaRPr lang="en-US" altLang="zh-TW"/>
        </a:p>
      </dgm:t>
    </dgm:pt>
    <dgm:pt modelId="{E39234DE-C0BE-43B6-91B2-70B1414466FC}">
      <dgm:prSet phldrT="[Text]" custT="1"/>
      <dgm:spPr/>
      <dgm:t>
        <a:bodyPr/>
        <a:lstStyle/>
        <a:p>
          <a:r>
            <a:rPr lang="zh-TW" altLang="en-US" sz="1800" dirty="0" smtClean="0">
              <a:sym typeface="Wingdings" panose="05000000000000000000" pitchFamily="2" charset="2"/>
            </a:rPr>
            <a:t>誘發免疫反應</a:t>
          </a:r>
          <a:endParaRPr lang="en-US" altLang="zh-TW" sz="1800" dirty="0"/>
        </a:p>
      </dgm:t>
    </dgm:pt>
    <dgm:pt modelId="{E31704B3-1361-4F39-9824-179766898956}" type="parTrans" cxnId="{38445430-B41B-46F0-A8A1-D2FD9409A057}">
      <dgm:prSet/>
      <dgm:spPr/>
      <dgm:t>
        <a:bodyPr/>
        <a:lstStyle/>
        <a:p>
          <a:endParaRPr lang="en-US" altLang="zh-TW"/>
        </a:p>
      </dgm:t>
    </dgm:pt>
    <dgm:pt modelId="{F8475850-F509-46EC-B00A-05A908A9C2AB}" type="sibTrans" cxnId="{38445430-B41B-46F0-A8A1-D2FD9409A057}">
      <dgm:prSet/>
      <dgm:spPr/>
      <dgm:t>
        <a:bodyPr/>
        <a:lstStyle/>
        <a:p>
          <a:endParaRPr lang="en-US" altLang="zh-TW"/>
        </a:p>
      </dgm:t>
    </dgm:pt>
    <dgm:pt modelId="{98634909-107E-44DC-879C-0B6D50B2C37E}">
      <dgm:prSet phldrT="[Text]" custT="1"/>
      <dgm:spPr/>
      <dgm:t>
        <a:bodyPr/>
        <a:lstStyle/>
        <a:p>
          <a:pPr algn="l"/>
          <a:r>
            <a:rPr lang="zh-TW" sz="1800" dirty="0" smtClean="0"/>
            <a:t>作為載體的腺病毒，</a:t>
          </a:r>
          <a:r>
            <a:rPr lang="zh-TW" altLang="en-US" sz="1800" dirty="0" smtClean="0"/>
            <a:t>其</a:t>
          </a:r>
          <a:r>
            <a:rPr lang="zh-TW" sz="1800" dirty="0" smtClean="0"/>
            <a:t>致病的基因已被移除，不會在人體內繁殖</a:t>
          </a:r>
          <a:endParaRPr lang="en-US" altLang="zh-TW" sz="1800" dirty="0"/>
        </a:p>
      </dgm:t>
    </dgm:pt>
    <dgm:pt modelId="{5AD523CB-DAF9-4979-AC2F-E9617CAF9ABA}" type="parTrans" cxnId="{B7BD72AE-206C-448A-BDC7-89BC4AA9C001}">
      <dgm:prSet/>
      <dgm:spPr/>
      <dgm:t>
        <a:bodyPr/>
        <a:lstStyle/>
        <a:p>
          <a:endParaRPr lang="en-US" altLang="zh-TW"/>
        </a:p>
      </dgm:t>
    </dgm:pt>
    <dgm:pt modelId="{CA0E6B1E-20E9-4A9C-9EBD-879196A3B068}" type="sibTrans" cxnId="{B7BD72AE-206C-448A-BDC7-89BC4AA9C001}">
      <dgm:prSet/>
      <dgm:spPr/>
      <dgm:t>
        <a:bodyPr/>
        <a:lstStyle/>
        <a:p>
          <a:endParaRPr lang="en-US" altLang="zh-TW"/>
        </a:p>
      </dgm:t>
    </dgm:pt>
    <dgm:pt modelId="{517838D4-1253-462B-8690-3C0A290B4589}" type="pres">
      <dgm:prSet presAssocID="{1D17597F-08EF-47CB-B676-1EEB0F40F0B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CB8DB50-4584-4BA3-BD2B-FEE1F0E65539}" type="pres">
      <dgm:prSet presAssocID="{2C6EB873-0F92-4B1A-9961-E37721223EC3}" presName="composite" presStyleCnt="0"/>
      <dgm:spPr/>
    </dgm:pt>
    <dgm:pt modelId="{719031C3-05F1-4A53-ACC2-D865FCE9FD35}" type="pres">
      <dgm:prSet presAssocID="{2C6EB873-0F92-4B1A-9961-E37721223EC3}" presName="bentUpArrow1" presStyleLbl="alignImgPlace1" presStyleIdx="0" presStyleCnt="2" custScaleX="56816" custScaleY="82693" custLinFactNeighborX="-32415" custLinFactNeighborY="-44091"/>
      <dgm:spPr/>
      <dgm:t>
        <a:bodyPr/>
        <a:lstStyle/>
        <a:p>
          <a:endParaRPr lang="en-US"/>
        </a:p>
      </dgm:t>
    </dgm:pt>
    <dgm:pt modelId="{6E060C93-AA87-4AA8-9083-E9989B407733}" type="pres">
      <dgm:prSet presAssocID="{2C6EB873-0F92-4B1A-9961-E37721223EC3}" presName="ParentText" presStyleLbl="node1" presStyleIdx="0" presStyleCnt="3" custScaleX="119518" custScaleY="114241" custLinFactNeighborX="4209" custLinFactNeighborY="-7103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161AC9C1-7644-4908-9D7C-087CEB573DFE}" type="pres">
      <dgm:prSet presAssocID="{2C6EB873-0F92-4B1A-9961-E37721223EC3}" presName="ChildText" presStyleLbl="revTx" presStyleIdx="0" presStyleCnt="2" custLinFactNeighborX="34917" custLinFactNeighborY="-66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CAF5F07-6F61-42BB-AB38-0FE2ABB51871}" type="pres">
      <dgm:prSet presAssocID="{B022F669-1B52-4149-A9BA-BD905D053998}" presName="sibTrans" presStyleCnt="0"/>
      <dgm:spPr/>
    </dgm:pt>
    <dgm:pt modelId="{5E4475A0-4132-4114-9F19-EE1B85A3CA63}" type="pres">
      <dgm:prSet presAssocID="{8A3757B3-F22A-4A85-807C-692FBF02DB06}" presName="composite" presStyleCnt="0"/>
      <dgm:spPr/>
    </dgm:pt>
    <dgm:pt modelId="{E3C8D945-2B0C-4B8E-961C-A1103539AF26}" type="pres">
      <dgm:prSet presAssocID="{8A3757B3-F22A-4A85-807C-692FBF02DB06}" presName="bentUpArrow1" presStyleLbl="alignImgPlace1" presStyleIdx="1" presStyleCnt="2" custScaleX="70389" custScaleY="77074" custLinFactNeighborX="18660" custLinFactNeighborY="-31334"/>
      <dgm:spPr/>
      <dgm:t>
        <a:bodyPr/>
        <a:lstStyle/>
        <a:p>
          <a:endParaRPr lang="en-US"/>
        </a:p>
      </dgm:t>
    </dgm:pt>
    <dgm:pt modelId="{B2435E27-1F5F-4E62-8147-FB6BFCCA9A57}" type="pres">
      <dgm:prSet presAssocID="{8A3757B3-F22A-4A85-807C-692FBF02DB06}" presName="ParentText" presStyleLbl="node1" presStyleIdx="1" presStyleCnt="3" custScaleX="112199" custScaleY="94738" custLinFactNeighborX="-37945" custLinFactNeighborY="-123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3E61BA3-C342-4358-A482-141ECFD800AB}" type="pres">
      <dgm:prSet presAssocID="{8A3757B3-F22A-4A85-807C-692FBF02DB06}" presName="ChildText" presStyleLbl="revTx" presStyleIdx="1" presStyleCnt="2" custScaleX="185367" custScaleY="116887" custLinFactNeighborX="694" custLinFactNeighborY="-130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FFAE5E2-C0D1-4BD7-9A88-C351289BCDA9}" type="pres">
      <dgm:prSet presAssocID="{E571C41C-B20F-4A7B-953D-B7B8AFA45EB7}" presName="sibTrans" presStyleCnt="0"/>
      <dgm:spPr/>
    </dgm:pt>
    <dgm:pt modelId="{6B9A16D3-BB27-47E7-A162-12C3842E1654}" type="pres">
      <dgm:prSet presAssocID="{98634909-107E-44DC-879C-0B6D50B2C37E}" presName="composite" presStyleCnt="0"/>
      <dgm:spPr/>
    </dgm:pt>
    <dgm:pt modelId="{EA42359F-0B45-48FB-A284-5001B62FCCF5}" type="pres">
      <dgm:prSet presAssocID="{98634909-107E-44DC-879C-0B6D50B2C37E}" presName="ParentText" presStyleLbl="node1" presStyleIdx="2" presStyleCnt="3" custScaleX="132988" custLinFactNeighborX="14187" custLinFactNeighborY="-305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</dgm:ptLst>
  <dgm:cxnLst>
    <dgm:cxn modelId="{38445430-B41B-46F0-A8A1-D2FD9409A057}" srcId="{8A3757B3-F22A-4A85-807C-692FBF02DB06}" destId="{E39234DE-C0BE-43B6-91B2-70B1414466FC}" srcOrd="0" destOrd="0" parTransId="{E31704B3-1361-4F39-9824-179766898956}" sibTransId="{F8475850-F509-46EC-B00A-05A908A9C2AB}"/>
    <dgm:cxn modelId="{A5D0A35C-9C7F-423D-94B0-057C2B8A0832}" srcId="{1D17597F-08EF-47CB-B676-1EEB0F40F0BF}" destId="{8A3757B3-F22A-4A85-807C-692FBF02DB06}" srcOrd="1" destOrd="0" parTransId="{A2D509FE-B878-4A31-A700-2F9E97CD18EC}" sibTransId="{E571C41C-B20F-4A7B-953D-B7B8AFA45EB7}"/>
    <dgm:cxn modelId="{DA14C964-2D0B-47A1-B03D-A8688043F066}" type="presOf" srcId="{CCBDAAE8-9F37-42ED-9E2E-297247FBC91A}" destId="{161AC9C1-7644-4908-9D7C-087CEB573DFE}" srcOrd="0" destOrd="0" presId="urn:microsoft.com/office/officeart/2005/8/layout/StepDownProcess"/>
    <dgm:cxn modelId="{B7BD72AE-206C-448A-BDC7-89BC4AA9C001}" srcId="{1D17597F-08EF-47CB-B676-1EEB0F40F0BF}" destId="{98634909-107E-44DC-879C-0B6D50B2C37E}" srcOrd="2" destOrd="0" parTransId="{5AD523CB-DAF9-4979-AC2F-E9617CAF9ABA}" sibTransId="{CA0E6B1E-20E9-4A9C-9EBD-879196A3B068}"/>
    <dgm:cxn modelId="{5328962B-C414-439B-933F-8CA72261FAA1}" type="presOf" srcId="{8A3757B3-F22A-4A85-807C-692FBF02DB06}" destId="{B2435E27-1F5F-4E62-8147-FB6BFCCA9A57}" srcOrd="0" destOrd="0" presId="urn:microsoft.com/office/officeart/2005/8/layout/StepDownProcess"/>
    <dgm:cxn modelId="{5B6D8030-7E11-4781-B465-F23D1E3D5408}" type="presOf" srcId="{E39234DE-C0BE-43B6-91B2-70B1414466FC}" destId="{03E61BA3-C342-4358-A482-141ECFD800AB}" srcOrd="0" destOrd="0" presId="urn:microsoft.com/office/officeart/2005/8/layout/StepDownProcess"/>
    <dgm:cxn modelId="{DAEF676B-2698-4574-BE50-2BA00A5E8FF8}" srcId="{2C6EB873-0F92-4B1A-9961-E37721223EC3}" destId="{CCBDAAE8-9F37-42ED-9E2E-297247FBC91A}" srcOrd="0" destOrd="0" parTransId="{C15625AE-44F0-4793-9052-B7838BBC9BD7}" sibTransId="{781AC318-4004-417C-9DA9-99C88552E3BD}"/>
    <dgm:cxn modelId="{A0D9C4E1-6078-48A0-8152-B1F400349022}" srcId="{1D17597F-08EF-47CB-B676-1EEB0F40F0BF}" destId="{2C6EB873-0F92-4B1A-9961-E37721223EC3}" srcOrd="0" destOrd="0" parTransId="{31325068-510A-46EF-833C-9576A07C1966}" sibTransId="{B022F669-1B52-4149-A9BA-BD905D053998}"/>
    <dgm:cxn modelId="{986132B3-21BA-425E-B9AC-866DD1077521}" type="presOf" srcId="{98634909-107E-44DC-879C-0B6D50B2C37E}" destId="{EA42359F-0B45-48FB-A284-5001B62FCCF5}" srcOrd="0" destOrd="0" presId="urn:microsoft.com/office/officeart/2005/8/layout/StepDownProcess"/>
    <dgm:cxn modelId="{DD6AD64F-1A89-4346-923B-DBB9AEEAE0A1}" type="presOf" srcId="{1D17597F-08EF-47CB-B676-1EEB0F40F0BF}" destId="{517838D4-1253-462B-8690-3C0A290B4589}" srcOrd="0" destOrd="0" presId="urn:microsoft.com/office/officeart/2005/8/layout/StepDownProcess"/>
    <dgm:cxn modelId="{85BB77C3-FDF0-42F2-BB2A-A37EB62A2B95}" type="presOf" srcId="{2C6EB873-0F92-4B1A-9961-E37721223EC3}" destId="{6E060C93-AA87-4AA8-9083-E9989B407733}" srcOrd="0" destOrd="0" presId="urn:microsoft.com/office/officeart/2005/8/layout/StepDownProcess"/>
    <dgm:cxn modelId="{9C28AFEF-7051-4B44-9D95-D7BA777C2875}" type="presParOf" srcId="{517838D4-1253-462B-8690-3C0A290B4589}" destId="{3CB8DB50-4584-4BA3-BD2B-FEE1F0E65539}" srcOrd="0" destOrd="0" presId="urn:microsoft.com/office/officeart/2005/8/layout/StepDownProcess"/>
    <dgm:cxn modelId="{033E85CF-F04B-49EF-AD3D-A256705A470B}" type="presParOf" srcId="{3CB8DB50-4584-4BA3-BD2B-FEE1F0E65539}" destId="{719031C3-05F1-4A53-ACC2-D865FCE9FD35}" srcOrd="0" destOrd="0" presId="urn:microsoft.com/office/officeart/2005/8/layout/StepDownProcess"/>
    <dgm:cxn modelId="{17A8A29D-2E49-4147-AF49-46DC44400CB0}" type="presParOf" srcId="{3CB8DB50-4584-4BA3-BD2B-FEE1F0E65539}" destId="{6E060C93-AA87-4AA8-9083-E9989B407733}" srcOrd="1" destOrd="0" presId="urn:microsoft.com/office/officeart/2005/8/layout/StepDownProcess"/>
    <dgm:cxn modelId="{2EBC5312-82AF-411D-82B8-2B9E2C5D1043}" type="presParOf" srcId="{3CB8DB50-4584-4BA3-BD2B-FEE1F0E65539}" destId="{161AC9C1-7644-4908-9D7C-087CEB573DFE}" srcOrd="2" destOrd="0" presId="urn:microsoft.com/office/officeart/2005/8/layout/StepDownProcess"/>
    <dgm:cxn modelId="{226067B5-7544-445F-81F8-BB27150DBEE0}" type="presParOf" srcId="{517838D4-1253-462B-8690-3C0A290B4589}" destId="{0CAF5F07-6F61-42BB-AB38-0FE2ABB51871}" srcOrd="1" destOrd="0" presId="urn:microsoft.com/office/officeart/2005/8/layout/StepDownProcess"/>
    <dgm:cxn modelId="{8B841806-258D-4920-8EBD-2AAB1BECDE23}" type="presParOf" srcId="{517838D4-1253-462B-8690-3C0A290B4589}" destId="{5E4475A0-4132-4114-9F19-EE1B85A3CA63}" srcOrd="2" destOrd="0" presId="urn:microsoft.com/office/officeart/2005/8/layout/StepDownProcess"/>
    <dgm:cxn modelId="{5EDED084-6E2D-4C6D-ABDE-F802788DEC8E}" type="presParOf" srcId="{5E4475A0-4132-4114-9F19-EE1B85A3CA63}" destId="{E3C8D945-2B0C-4B8E-961C-A1103539AF26}" srcOrd="0" destOrd="0" presId="urn:microsoft.com/office/officeart/2005/8/layout/StepDownProcess"/>
    <dgm:cxn modelId="{B290E105-E20C-45EB-B081-7787E64FCE78}" type="presParOf" srcId="{5E4475A0-4132-4114-9F19-EE1B85A3CA63}" destId="{B2435E27-1F5F-4E62-8147-FB6BFCCA9A57}" srcOrd="1" destOrd="0" presId="urn:microsoft.com/office/officeart/2005/8/layout/StepDownProcess"/>
    <dgm:cxn modelId="{2C6493FA-C253-4F8B-B777-8F4491DCE43C}" type="presParOf" srcId="{5E4475A0-4132-4114-9F19-EE1B85A3CA63}" destId="{03E61BA3-C342-4358-A482-141ECFD800AB}" srcOrd="2" destOrd="0" presId="urn:microsoft.com/office/officeart/2005/8/layout/StepDownProcess"/>
    <dgm:cxn modelId="{EA54C771-B4E5-4811-A5D4-13CD1F262315}" type="presParOf" srcId="{517838D4-1253-462B-8690-3C0A290B4589}" destId="{0FFAE5E2-C0D1-4BD7-9A88-C351289BCDA9}" srcOrd="3" destOrd="0" presId="urn:microsoft.com/office/officeart/2005/8/layout/StepDownProcess"/>
    <dgm:cxn modelId="{7481EACB-530E-44A3-9E78-DA9B4554C83A}" type="presParOf" srcId="{517838D4-1253-462B-8690-3C0A290B4589}" destId="{6B9A16D3-BB27-47E7-A162-12C3842E1654}" srcOrd="4" destOrd="0" presId="urn:microsoft.com/office/officeart/2005/8/layout/StepDownProcess"/>
    <dgm:cxn modelId="{DFFCB942-9480-4F76-B0A4-CF436693B802}" type="presParOf" srcId="{6B9A16D3-BB27-47E7-A162-12C3842E1654}" destId="{EA42359F-0B45-48FB-A284-5001B62FCCF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031C3-05F1-4A53-ACC2-D865FCE9FD35}">
      <dsp:nvSpPr>
        <dsp:cNvPr id="0" name=""/>
        <dsp:cNvSpPr/>
      </dsp:nvSpPr>
      <dsp:spPr>
        <a:xfrm rot="5400000">
          <a:off x="254791" y="1465673"/>
          <a:ext cx="1084527" cy="12346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60C93-AA87-4AA8-9083-E9989B407733}">
      <dsp:nvSpPr>
        <dsp:cNvPr id="0" name=""/>
        <dsp:cNvSpPr/>
      </dsp:nvSpPr>
      <dsp:spPr>
        <a:xfrm>
          <a:off x="30268" y="0"/>
          <a:ext cx="2458331" cy="170245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kern="1200" dirty="0">
            <a:solidFill>
              <a:srgbClr val="FF0000"/>
            </a:solidFill>
          </a:endParaRPr>
        </a:p>
      </dsp:txBody>
      <dsp:txXfrm>
        <a:off x="113390" y="83122"/>
        <a:ext cx="2292087" cy="1536208"/>
      </dsp:txXfrm>
    </dsp:sp>
    <dsp:sp modelId="{161AC9C1-7644-4908-9D7C-087CEB573DFE}">
      <dsp:nvSpPr>
        <dsp:cNvPr id="0" name=""/>
        <dsp:cNvSpPr/>
      </dsp:nvSpPr>
      <dsp:spPr>
        <a:xfrm>
          <a:off x="2606263" y="188090"/>
          <a:ext cx="1327844" cy="1032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8D945-2B0C-4B8E-961C-A1103539AF26}">
      <dsp:nvSpPr>
        <dsp:cNvPr id="0" name=""/>
        <dsp:cNvSpPr/>
      </dsp:nvSpPr>
      <dsp:spPr>
        <a:xfrm rot="5400000">
          <a:off x="2138857" y="2993331"/>
          <a:ext cx="1084527" cy="12346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5E27-1F5F-4E62-8147-FB6BFCCA9A57}">
      <dsp:nvSpPr>
        <dsp:cNvPr id="0" name=""/>
        <dsp:cNvSpPr/>
      </dsp:nvSpPr>
      <dsp:spPr>
        <a:xfrm>
          <a:off x="1653867" y="1709474"/>
          <a:ext cx="2703597" cy="136952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000" kern="1200" dirty="0" smtClean="0">
              <a:solidFill>
                <a:schemeClr val="bg1"/>
              </a:solidFill>
            </a:rPr>
            <a:t>注射後，</a:t>
          </a:r>
          <a:r>
            <a:rPr lang="zh-TW" altLang="en-US" sz="2000" kern="1200" dirty="0" smtClean="0">
              <a:solidFill>
                <a:schemeClr val="bg1"/>
              </a:solidFill>
            </a:rPr>
            <a:t>滅活病毒的抗原會刺激免疫系統</a:t>
          </a:r>
          <a:r>
            <a:rPr lang="zh-TW" sz="2000" kern="1200" dirty="0" smtClean="0">
              <a:solidFill>
                <a:schemeClr val="bg1"/>
              </a:solidFill>
            </a:rPr>
            <a:t>產生免疫</a:t>
          </a:r>
          <a:r>
            <a:rPr lang="zh-TW" altLang="en-US" sz="2000" kern="1200" dirty="0" smtClean="0">
              <a:solidFill>
                <a:schemeClr val="bg1"/>
              </a:solidFill>
            </a:rPr>
            <a:t>反應</a:t>
          </a:r>
          <a:r>
            <a:rPr lang="zh-TW" sz="2000" kern="1200" dirty="0" smtClean="0">
              <a:solidFill>
                <a:schemeClr val="bg1"/>
              </a:solidFill>
            </a:rPr>
            <a:t>。</a:t>
          </a:r>
          <a:endParaRPr lang="en-US" altLang="zh-TW" sz="2000" kern="1200" dirty="0">
            <a:solidFill>
              <a:schemeClr val="bg1"/>
            </a:solidFill>
          </a:endParaRPr>
        </a:p>
      </dsp:txBody>
      <dsp:txXfrm>
        <a:off x="1720734" y="1776341"/>
        <a:ext cx="2569863" cy="1235790"/>
      </dsp:txXfrm>
    </dsp:sp>
    <dsp:sp modelId="{03E61BA3-C342-4358-A482-141ECFD800AB}">
      <dsp:nvSpPr>
        <dsp:cNvPr id="0" name=""/>
        <dsp:cNvSpPr/>
      </dsp:nvSpPr>
      <dsp:spPr>
        <a:xfrm>
          <a:off x="3964408" y="1977320"/>
          <a:ext cx="1327844" cy="1032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42359F-0B45-48FB-A284-5001B62FCCF5}">
      <dsp:nvSpPr>
        <dsp:cNvPr id="0" name=""/>
        <dsp:cNvSpPr/>
      </dsp:nvSpPr>
      <dsp:spPr>
        <a:xfrm>
          <a:off x="3053213" y="3418016"/>
          <a:ext cx="2427970" cy="127793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由於</a:t>
          </a:r>
          <a:r>
            <a:rPr lang="zh-TW" sz="1800" kern="1200" dirty="0" smtClean="0"/>
            <a:t>滅活疫苗中的新冠病毒已經死亡，不會在體內繁殖或致病</a:t>
          </a:r>
          <a:r>
            <a:rPr lang="zh-TW" altLang="en-US" sz="1800" kern="1200" dirty="0" smtClean="0"/>
            <a:t>。</a:t>
          </a:r>
          <a:endParaRPr lang="en-US" altLang="zh-TW" sz="1800" kern="1200" dirty="0"/>
        </a:p>
      </dsp:txBody>
      <dsp:txXfrm>
        <a:off x="3115608" y="3480411"/>
        <a:ext cx="2303180" cy="11531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031C3-05F1-4A53-ACC2-D865FCE9FD35}">
      <dsp:nvSpPr>
        <dsp:cNvPr id="0" name=""/>
        <dsp:cNvSpPr/>
      </dsp:nvSpPr>
      <dsp:spPr>
        <a:xfrm rot="5400000">
          <a:off x="123230" y="1612413"/>
          <a:ext cx="1020096" cy="6576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60C93-AA87-4AA8-9083-E9989B407733}">
      <dsp:nvSpPr>
        <dsp:cNvPr id="0" name=""/>
        <dsp:cNvSpPr/>
      </dsp:nvSpPr>
      <dsp:spPr>
        <a:xfrm>
          <a:off x="232477" y="0"/>
          <a:ext cx="2975299" cy="144275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</dsp:txBody>
      <dsp:txXfrm>
        <a:off x="302919" y="70442"/>
        <a:ext cx="2834415" cy="1301871"/>
      </dsp:txXfrm>
    </dsp:sp>
    <dsp:sp modelId="{161AC9C1-7644-4908-9D7C-087CEB573DFE}">
      <dsp:nvSpPr>
        <dsp:cNvPr id="0" name=""/>
        <dsp:cNvSpPr/>
      </dsp:nvSpPr>
      <dsp:spPr>
        <a:xfrm>
          <a:off x="3215207" y="50679"/>
          <a:ext cx="4811439" cy="135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solidFill>
                <a:schemeClr val="tx1"/>
              </a:solidFill>
            </a:rPr>
            <a:t>抽取新冠病毒內某一節特定的</a:t>
          </a:r>
          <a:r>
            <a:rPr lang="en-US" altLang="en-US" sz="2000" kern="1200" dirty="0" smtClean="0">
              <a:solidFill>
                <a:schemeClr val="tx1"/>
              </a:solidFill>
            </a:rPr>
            <a:t>RNA</a:t>
          </a:r>
          <a:r>
            <a:rPr lang="zh-TW" altLang="en-US" sz="2000" kern="1200" dirty="0" smtClean="0">
              <a:solidFill>
                <a:schemeClr val="tx1"/>
              </a:solidFill>
            </a:rPr>
            <a:t>，複製成</a:t>
          </a:r>
          <a:r>
            <a:rPr lang="en-US" altLang="en-US" sz="2000" kern="1200" dirty="0" smtClean="0">
              <a:solidFill>
                <a:schemeClr val="tx1"/>
              </a:solidFill>
            </a:rPr>
            <a:t>mRNA</a:t>
          </a:r>
          <a:endParaRPr lang="en-US" altLang="zh-TW" sz="2000" b="0" i="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solidFill>
                <a:schemeClr val="tx1"/>
              </a:solidFill>
            </a:rPr>
            <a:t>然後將這節</a:t>
          </a:r>
          <a:r>
            <a:rPr lang="en-US" altLang="en-US" sz="2000" kern="1200" dirty="0" smtClean="0">
              <a:solidFill>
                <a:schemeClr val="tx1"/>
              </a:solidFill>
            </a:rPr>
            <a:t>mRNA</a:t>
          </a:r>
          <a:r>
            <a:rPr lang="zh-TW" altLang="en-US" sz="2000" kern="1200" dirty="0" smtClean="0">
              <a:solidFill>
                <a:schemeClr val="tx1"/>
              </a:solidFill>
            </a:rPr>
            <a:t>包裹在一些脂質納米粒子內，</a:t>
          </a:r>
          <a:r>
            <a:rPr lang="zh-TW" altLang="en-US" sz="2000" kern="1200" dirty="0" smtClean="0"/>
            <a:t>製成疫苗</a:t>
          </a:r>
          <a:endParaRPr lang="en-US" altLang="en-US" sz="2000" kern="1200" dirty="0" smtClean="0">
            <a:solidFill>
              <a:srgbClr val="FF0000"/>
            </a:solidFill>
          </a:endParaRPr>
        </a:p>
      </dsp:txBody>
      <dsp:txXfrm>
        <a:off x="3215207" y="50679"/>
        <a:ext cx="4811439" cy="1356986"/>
      </dsp:txXfrm>
    </dsp:sp>
    <dsp:sp modelId="{E3C8D945-2B0C-4B8E-961C-A1103539AF26}">
      <dsp:nvSpPr>
        <dsp:cNvPr id="0" name=""/>
        <dsp:cNvSpPr/>
      </dsp:nvSpPr>
      <dsp:spPr>
        <a:xfrm rot="5400000">
          <a:off x="3552954" y="4098072"/>
          <a:ext cx="616939" cy="9787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5E27-1F5F-4E62-8147-FB6BFCCA9A57}">
      <dsp:nvSpPr>
        <dsp:cNvPr id="0" name=""/>
        <dsp:cNvSpPr/>
      </dsp:nvSpPr>
      <dsp:spPr>
        <a:xfrm>
          <a:off x="945832" y="1494364"/>
          <a:ext cx="3245044" cy="252756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kern="1200" dirty="0"/>
        </a:p>
      </dsp:txBody>
      <dsp:txXfrm>
        <a:off x="1069240" y="1617772"/>
        <a:ext cx="2998228" cy="2280747"/>
      </dsp:txXfrm>
    </dsp:sp>
    <dsp:sp modelId="{03E61BA3-C342-4358-A482-141ECFD800AB}">
      <dsp:nvSpPr>
        <dsp:cNvPr id="0" name=""/>
        <dsp:cNvSpPr/>
      </dsp:nvSpPr>
      <dsp:spPr>
        <a:xfrm>
          <a:off x="4359992" y="1811672"/>
          <a:ext cx="4166724" cy="1672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0" kern="1200" dirty="0" smtClean="0">
              <a:effectLst/>
            </a:rPr>
            <a:t>注射後，</a:t>
          </a:r>
          <a:r>
            <a:rPr lang="en-US" altLang="zh-TW" sz="2000" b="0" kern="1200" dirty="0" smtClean="0">
              <a:effectLst/>
            </a:rPr>
            <a:t>mRNA</a:t>
          </a:r>
          <a:r>
            <a:rPr lang="zh-TW" altLang="en-US" sz="2000" b="0" kern="1200" dirty="0" smtClean="0">
              <a:effectLst/>
            </a:rPr>
            <a:t>進入體細胞</a:t>
          </a:r>
          <a:endParaRPr lang="en-US" altLang="zh-TW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0" kern="1200" dirty="0" smtClean="0">
              <a:effectLst/>
            </a:rPr>
            <a:t>細胞透過轉譯（</a:t>
          </a:r>
          <a:r>
            <a:rPr lang="en-US" altLang="zh-TW" sz="2000" b="0" kern="1200" dirty="0" smtClean="0">
              <a:effectLst/>
            </a:rPr>
            <a:t>translation)</a:t>
          </a:r>
          <a:r>
            <a:rPr lang="zh-TW" altLang="en-US" sz="2000" b="0" kern="1200" dirty="0" smtClean="0">
              <a:effectLst/>
            </a:rPr>
            <a:t>，製造出</a:t>
          </a:r>
          <a:r>
            <a:rPr lang="en-US" altLang="zh-TW" sz="2000" b="0" kern="1200" dirty="0" smtClean="0">
              <a:effectLst/>
            </a:rPr>
            <a:t>S</a:t>
          </a:r>
          <a:r>
            <a:rPr lang="zh-TW" altLang="en-US" sz="2000" b="0" kern="1200" dirty="0" smtClean="0">
              <a:effectLst/>
            </a:rPr>
            <a:t>蛋白</a:t>
          </a:r>
          <a:r>
            <a:rPr lang="zh-TW" altLang="en-US" sz="2000" kern="1200" dirty="0" smtClean="0"/>
            <a:t>（新冠病毒的抗原）</a:t>
          </a:r>
          <a:endParaRPr lang="en-US" altLang="zh-TW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0" kern="1200" dirty="0" smtClean="0">
              <a:effectLst/>
            </a:rPr>
            <a:t>繼而刺激免疫系統</a:t>
          </a:r>
          <a:r>
            <a:rPr lang="zh-TW" altLang="en-US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產生</a:t>
          </a:r>
          <a:r>
            <a:rPr lang="zh-TW" altLang="en-US" sz="2000" kern="1200" dirty="0" smtClean="0">
              <a:sym typeface="Wingdings" panose="05000000000000000000" pitchFamily="2" charset="2"/>
            </a:rPr>
            <a:t>免疫反應</a:t>
          </a:r>
          <a:endParaRPr lang="en-US" altLang="zh-TW" sz="2000" kern="1200" dirty="0"/>
        </a:p>
      </dsp:txBody>
      <dsp:txXfrm>
        <a:off x="4359992" y="1811672"/>
        <a:ext cx="4166724" cy="1672987"/>
      </dsp:txXfrm>
    </dsp:sp>
    <dsp:sp modelId="{EA42359F-0B45-48FB-A284-5001B62FCCF5}">
      <dsp:nvSpPr>
        <dsp:cNvPr id="0" name=""/>
        <dsp:cNvSpPr/>
      </dsp:nvSpPr>
      <dsp:spPr>
        <a:xfrm>
          <a:off x="4474381" y="3919482"/>
          <a:ext cx="3189829" cy="99619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/>
            <a:t>mRNA</a:t>
          </a:r>
          <a:r>
            <a:rPr lang="zh-TW" altLang="en-US" sz="2000" kern="1200" dirty="0" smtClean="0"/>
            <a:t>不會進入人體的細胞核，也不會改變基因或殘留人體內</a:t>
          </a:r>
          <a:endParaRPr lang="en-US" altLang="zh-TW" sz="2000" kern="1200" dirty="0"/>
        </a:p>
      </dsp:txBody>
      <dsp:txXfrm>
        <a:off x="4523020" y="3968121"/>
        <a:ext cx="3092551" cy="898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031C3-05F1-4A53-ACC2-D865FCE9FD35}">
      <dsp:nvSpPr>
        <dsp:cNvPr id="0" name=""/>
        <dsp:cNvSpPr/>
      </dsp:nvSpPr>
      <dsp:spPr>
        <a:xfrm rot="5400000">
          <a:off x="190194" y="1824365"/>
          <a:ext cx="1053402" cy="8239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60C93-AA87-4AA8-9083-E9989B407733}">
      <dsp:nvSpPr>
        <dsp:cNvPr id="0" name=""/>
        <dsp:cNvSpPr/>
      </dsp:nvSpPr>
      <dsp:spPr>
        <a:xfrm>
          <a:off x="93545" y="0"/>
          <a:ext cx="2563002" cy="171480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</dsp:txBody>
      <dsp:txXfrm>
        <a:off x="177270" y="83725"/>
        <a:ext cx="2395552" cy="1547358"/>
      </dsp:txXfrm>
    </dsp:sp>
    <dsp:sp modelId="{161AC9C1-7644-4908-9D7C-087CEB573DFE}">
      <dsp:nvSpPr>
        <dsp:cNvPr id="0" name=""/>
        <dsp:cNvSpPr/>
      </dsp:nvSpPr>
      <dsp:spPr>
        <a:xfrm>
          <a:off x="2901600" y="2670"/>
          <a:ext cx="1559668" cy="1213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altLang="zh-TW" sz="1600" b="0" i="0" kern="1200" dirty="0"/>
        </a:p>
      </dsp:txBody>
      <dsp:txXfrm>
        <a:off x="2901600" y="2670"/>
        <a:ext cx="1559668" cy="1213210"/>
      </dsp:txXfrm>
    </dsp:sp>
    <dsp:sp modelId="{E3C8D945-2B0C-4B8E-961C-A1103539AF26}">
      <dsp:nvSpPr>
        <dsp:cNvPr id="0" name=""/>
        <dsp:cNvSpPr/>
      </dsp:nvSpPr>
      <dsp:spPr>
        <a:xfrm rot="5400000">
          <a:off x="2766655" y="3424893"/>
          <a:ext cx="981823" cy="10208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5E27-1F5F-4E62-8147-FB6BFCCA9A57}">
      <dsp:nvSpPr>
        <dsp:cNvPr id="0" name=""/>
        <dsp:cNvSpPr/>
      </dsp:nvSpPr>
      <dsp:spPr>
        <a:xfrm>
          <a:off x="1068003" y="2050596"/>
          <a:ext cx="2406050" cy="142205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solidFill>
                <a:schemeClr val="bg1"/>
              </a:solidFill>
              <a:effectLst/>
            </a:rPr>
            <a:t>注射後，人體細胞會產生冠狀病毒的抗原蛋白</a:t>
          </a:r>
          <a:r>
            <a:rPr lang="en-US" altLang="zh-TW" sz="1800" b="0" kern="1200" dirty="0" smtClean="0">
              <a:solidFill>
                <a:schemeClr val="bg1"/>
              </a:solidFill>
              <a:effectLst/>
            </a:rPr>
            <a:t>(S</a:t>
          </a:r>
          <a:r>
            <a:rPr lang="zh-TW" altLang="en-US" sz="1800" b="0" kern="1200" dirty="0" smtClean="0">
              <a:solidFill>
                <a:schemeClr val="bg1"/>
              </a:solidFill>
              <a:effectLst/>
            </a:rPr>
            <a:t>蛋白</a:t>
          </a:r>
          <a:r>
            <a:rPr lang="en-US" altLang="zh-TW" sz="1800" b="0" kern="1200" dirty="0" smtClean="0">
              <a:solidFill>
                <a:schemeClr val="bg1"/>
              </a:solidFill>
              <a:effectLst/>
            </a:rPr>
            <a:t>)</a:t>
          </a:r>
          <a:r>
            <a:rPr lang="zh-TW" altLang="en-US" sz="1800" b="0" kern="1200" dirty="0" smtClean="0">
              <a:solidFill>
                <a:schemeClr val="bg1"/>
              </a:solidFill>
              <a:effectLst/>
            </a:rPr>
            <a:t>，刺激免疫系統產生免疫反應</a:t>
          </a:r>
          <a:endParaRPr lang="en-US" altLang="zh-TW" sz="1800" kern="1200" dirty="0">
            <a:solidFill>
              <a:schemeClr val="bg1"/>
            </a:solidFill>
          </a:endParaRPr>
        </a:p>
      </dsp:txBody>
      <dsp:txXfrm>
        <a:off x="1137435" y="2120028"/>
        <a:ext cx="2267186" cy="1283195"/>
      </dsp:txXfrm>
    </dsp:sp>
    <dsp:sp modelId="{03E61BA3-C342-4358-A482-141ECFD800AB}">
      <dsp:nvSpPr>
        <dsp:cNvPr id="0" name=""/>
        <dsp:cNvSpPr/>
      </dsp:nvSpPr>
      <dsp:spPr>
        <a:xfrm>
          <a:off x="3502067" y="2079082"/>
          <a:ext cx="2891109" cy="141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ym typeface="Wingdings" panose="05000000000000000000" pitchFamily="2" charset="2"/>
            </a:rPr>
            <a:t>誘發免疫反應</a:t>
          </a:r>
          <a:endParaRPr lang="en-US" altLang="zh-TW" sz="1800" kern="1200" dirty="0"/>
        </a:p>
      </dsp:txBody>
      <dsp:txXfrm>
        <a:off x="3502067" y="2079082"/>
        <a:ext cx="2891109" cy="1418085"/>
      </dsp:txXfrm>
    </dsp:sp>
    <dsp:sp modelId="{EA42359F-0B45-48FB-A284-5001B62FCCF5}">
      <dsp:nvSpPr>
        <dsp:cNvPr id="0" name=""/>
        <dsp:cNvSpPr/>
      </dsp:nvSpPr>
      <dsp:spPr>
        <a:xfrm>
          <a:off x="3763428" y="3279169"/>
          <a:ext cx="2851860" cy="150104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800" kern="1200" dirty="0" smtClean="0"/>
            <a:t>作為載體的腺病毒，</a:t>
          </a:r>
          <a:r>
            <a:rPr lang="zh-TW" altLang="en-US" sz="1800" kern="1200" dirty="0" smtClean="0"/>
            <a:t>其</a:t>
          </a:r>
          <a:r>
            <a:rPr lang="zh-TW" sz="1800" kern="1200" dirty="0" smtClean="0"/>
            <a:t>致病的基因已被移除，不會在人體內繁殖</a:t>
          </a:r>
          <a:endParaRPr lang="en-US" altLang="zh-TW" sz="1800" kern="1200" dirty="0"/>
        </a:p>
      </dsp:txBody>
      <dsp:txXfrm>
        <a:off x="3836716" y="3352457"/>
        <a:ext cx="2705284" cy="1354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055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055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CB57B493-F364-47BC-827D-89D7336264EF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1" tIns="45661" rIns="91321" bIns="45661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21" tIns="45661" rIns="91321" bIns="45661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7B78F2FE-8883-43B3-B442-C810B2E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6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8F2FE-8883-43B3-B442-C810B2E52D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4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F2FE-8883-43B3-B442-C810B2E52D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3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https://www.chp.gov.hk/files/pdf/battle_between_human_and_viruses_covid19_vaccines_02.pdf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F2FE-8883-43B3-B442-C810B2E52D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24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https://www.chp.gov.hk/files/pdf/how_hong_kong_defeats_viruses_covid19_vaccines.pdf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F2FE-8883-43B3-B442-C810B2E52D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19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F2FE-8883-43B3-B442-C810B2E52D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57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211">
              <a:defRPr/>
            </a:pPr>
            <a:r>
              <a:rPr lang="en-US" dirty="0"/>
              <a:t>Last update: 24 Feb 2020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8F2FE-8883-43B3-B442-C810B2E52D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40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211">
              <a:defRPr/>
            </a:pPr>
            <a:r>
              <a:rPr lang="en-US" dirty="0"/>
              <a:t>Last update: 24 Feb 2020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8F2FE-8883-43B3-B442-C810B2E52D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14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8F2FE-8883-43B3-B442-C810B2E52D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61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35408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929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9674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0764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45157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1105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9620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87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978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692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0625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88E68C2-AAE2-443B-AA18-FD83F6D7E529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3D4FE9-3229-4022-AFC0-C0446DB352A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91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p.gov.hk/files/pdf/battle_between_human_and_viruses_covid19_vaccines_02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p.gov.hk/files/pdf/how_hong_kong_defeats_viruses_covid19_vaccines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ZbpyE8dbDs0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hyperlink" Target="https://youtu.be/EMM8BoaetsA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lnNyF3oH-8&amp;feature=youtu.b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gov.hk/chi/2021/03/20210308/20210308_195053_830.html" TargetMode="External"/><Relationship Id="rId2" Type="http://schemas.openxmlformats.org/officeDocument/2006/relationships/hyperlink" Target="https://www.news.gov.hk/chi/2021/03/20210303/20210303_211405_209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b.gov.hk/attachment/en/curriculum-development/kla/science-edu/ref-and-resources/Biology_Glossary_2020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zh/news-room/feature-stories/detail/how-do-vaccines-wor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Y9h1feXRAIw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covidvaccine.gov.hk/zh-HK/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coronavirus.gov.hk/chi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www.who.int/zh/emergencies/diseases/novel-coronavirus-2019" TargetMode="External"/><Relationship Id="rId4" Type="http://schemas.openxmlformats.org/officeDocument/2006/relationships/hyperlink" Target="http://www.chinacdc.cn/" TargetMode="External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who.int/emergencies/diseases/novel-coronavirus-2019/covid-19-vaccines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inacdc.cn/jkzt/ymyjz/" TargetMode="External"/><Relationship Id="rId5" Type="http://schemas.openxmlformats.org/officeDocument/2006/relationships/hyperlink" Target="http://www.chinacdc.cn/jkzt/crb/zl/szkb_11803/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www.who.int/features/qa/84/zh/" TargetMode="External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p.gov.hk/tc/features/17980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fhs.gov.hk/tc_chi/main_ser/child_health/child_health_recommend.htm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emm.edcity.hk/media/0_ylcqtx47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www.edb.gov.hk/tc/curriculum-development/resource-support/learning-teaching-resource-list/kla-resource-lists/index.html" TargetMode="External"/><Relationship Id="rId4" Type="http://schemas.openxmlformats.org/officeDocument/2006/relationships/hyperlink" Target="https://emm.edcity.hk/media/0_spmjtdha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zh/news-room/feature-stories/detail/the-oxford-astrazeneca-covid-19-vaccine-what-you-need-to-know" TargetMode="External"/><Relationship Id="rId2" Type="http://schemas.openxmlformats.org/officeDocument/2006/relationships/hyperlink" Target="https://www.info.gov.hk/gia/general/202106/03/P2021060300631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ho.int/publications/i/item/WHO-2019-nCoV-vaccines-SAGE_recommendation-AZD1222-2021.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who.int/zh/news-room/feature-stories/detail/the-race-for-a-covid-19-vaccine-explaine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zh/news-room/feature-stories/detail/the-race-for-a-covid-19-vaccine-explained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emf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youtu.be/e2QvCMgwZyI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www.coronavirus.gov.hk/chi/covid-vaccine.html#FAQ2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zh/news-room/feature-stories/detail/the-race-for-a-covid-19-vaccine-explained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8.emf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www.coronavirus.gov.hk/chi/covid-vaccine.html#FAQ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BTqtHWQuUi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zh/news-room/feature-stories/detail/the-race-for-a-covid-19-vaccine-explained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0.emf"/><Relationship Id="rId5" Type="http://schemas.openxmlformats.org/officeDocument/2006/relationships/diagramQuickStyle" Target="../diagrams/quickStyle3.xml"/><Relationship Id="rId10" Type="http://schemas.openxmlformats.org/officeDocument/2006/relationships/hyperlink" Target="https://youtu.be/BsprijMVEEo" TargetMode="External"/><Relationship Id="rId4" Type="http://schemas.openxmlformats.org/officeDocument/2006/relationships/diagramLayout" Target="../diagrams/layout3.xml"/><Relationship Id="rId9" Type="http://schemas.openxmlformats.org/officeDocument/2006/relationships/hyperlink" Target="https://www.coronavirus.gov.hk/chi/covid-vaccine.html#FAQ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81742" y="899652"/>
            <a:ext cx="9100351" cy="2465991"/>
          </a:xfrm>
        </p:spPr>
        <p:txBody>
          <a:bodyPr>
            <a:noAutofit/>
          </a:bodyPr>
          <a:lstStyle/>
          <a:p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zh-TW" altLang="zh-TW" sz="4400" b="1" cap="all" spc="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預防</a:t>
            </a:r>
            <a:r>
              <a:rPr lang="en-US" altLang="zh-TW" sz="4400" b="1" cap="all" spc="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2019</a:t>
            </a:r>
            <a:r>
              <a:rPr lang="zh-TW" altLang="en-US" sz="4400" b="1" cap="all" spc="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冠狀病毒病 </a:t>
            </a:r>
            <a:r>
              <a:rPr lang="en-US" altLang="zh-TW" sz="4400" b="1" cap="all" spc="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lang="en-US" altLang="zh-TW" sz="4400" b="1" cap="all" spc="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en-US" altLang="zh-TW" sz="4400" b="1" cap="all" spc="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en-US" altLang="zh-TW" sz="4400" b="1" cap="all" spc="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COVID-19)</a:t>
            </a:r>
            <a:br>
              <a:rPr lang="en-US" altLang="zh-TW" sz="4400" b="1" cap="all" spc="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en-US" altLang="zh-TW" sz="4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1</a:t>
            </a:fld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997031" y="2904118"/>
            <a:ext cx="53472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群體免疫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公民責任</a:t>
            </a:r>
            <a:endParaRPr lang="en-US" altLang="zh-TW" sz="4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400" b="1" spc="-5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zh-TW" altLang="en-US" sz="4400" b="1" spc="-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進階</a:t>
            </a:r>
            <a:r>
              <a:rPr lang="zh-TW" altLang="en-US" sz="4400" b="1" spc="-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篇</a:t>
            </a:r>
            <a:endParaRPr lang="zh-TW" altLang="en-US" sz="1600" dirty="0"/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20D6AF17-CDEC-4B2B-90D7-F938936DCB19}"/>
              </a:ext>
            </a:extLst>
          </p:cNvPr>
          <p:cNvSpPr txBox="1">
            <a:spLocks/>
          </p:cNvSpPr>
          <p:nvPr/>
        </p:nvSpPr>
        <p:spPr>
          <a:xfrm>
            <a:off x="997031" y="3850337"/>
            <a:ext cx="7927049" cy="2538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0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7275" indent="-2327275">
              <a:lnSpc>
                <a:spcPct val="120000"/>
              </a:lnSpc>
            </a:pP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適合高中學生 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7275" indent="-2327275">
              <a:lnSpc>
                <a:spcPct val="120000"/>
              </a:lnSpc>
            </a:pP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配合高中生物科及高中健康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管理與社會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關懷科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spcBef>
                <a:spcPts val="600"/>
              </a:spcBef>
            </a:pP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	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教育局課程發展處 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spcBef>
                <a:spcPts val="600"/>
              </a:spcBef>
            </a:pP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zh-HK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88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028" y="534652"/>
            <a:ext cx="7584335" cy="111799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疫苗接種成功對抗病毒的例子 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endParaRPr 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584" y="1687400"/>
            <a:ext cx="8314441" cy="1187506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閱讀以下文章</a:t>
            </a:r>
            <a:r>
              <a:rPr lang="zh-TW" alt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：</a:t>
            </a:r>
            <a:endParaRPr lang="en-US" altLang="zh-TW" sz="2400" dirty="0" smtClean="0"/>
          </a:p>
          <a:p>
            <a:pPr marL="0" lvl="0" indent="0">
              <a:spcBef>
                <a:spcPts val="200"/>
              </a:spcBef>
              <a:buClr>
                <a:srgbClr val="1CADE4"/>
              </a:buClr>
              <a:buNone/>
            </a:pPr>
            <a:r>
              <a:rPr lang="zh-TW" alt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人類</a:t>
            </a:r>
            <a:r>
              <a:rPr lang="zh-TW" altLang="en-US" sz="1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與病毒之戰 疫苗篇：</a:t>
            </a:r>
            <a:r>
              <a:rPr lang="zh-TW" alt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麻疹   </a:t>
            </a:r>
            <a:endParaRPr lang="en-US" altLang="zh-TW" sz="19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spcBef>
                <a:spcPts val="200"/>
              </a:spcBef>
              <a:buClr>
                <a:srgbClr val="1CADE4"/>
              </a:buClr>
              <a:buNone/>
            </a:pPr>
            <a:r>
              <a:rPr lang="en-US" altLang="zh-TW" sz="17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altLang="zh-TW" sz="17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zh-TW" alt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</a:t>
            </a:r>
            <a:r>
              <a:rPr lang="en-US" altLang="zh-TW" sz="17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https://</a:t>
            </a: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www.chp.gov.hk/files/pdf/battle_between_human_and_viruses_covid19_vaccines_02.pdf</a:t>
            </a:r>
            <a:r>
              <a:rPr lang="en-US" altLang="zh-TW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3889" y="2874906"/>
            <a:ext cx="8418136" cy="336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回答以下問題：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2400" dirty="0" smtClean="0"/>
              <a:t>(1) </a:t>
            </a:r>
            <a:r>
              <a:rPr lang="zh-TW" altLang="en-US" sz="2400" dirty="0" smtClean="0"/>
              <a:t>麻疹的</a:t>
            </a:r>
            <a:r>
              <a:rPr lang="zh-TW" altLang="en-US" sz="2400" dirty="0" smtClean="0">
                <a:solidFill>
                  <a:srgbClr val="0000FF"/>
                </a:solidFill>
              </a:rPr>
              <a:t>致病原</a:t>
            </a:r>
            <a:r>
              <a:rPr lang="zh-TW" altLang="en-US" sz="2400" dirty="0" smtClean="0"/>
              <a:t>是甚麼</a:t>
            </a:r>
            <a:r>
              <a:rPr lang="en-US" altLang="zh-TW" sz="2400" dirty="0" smtClean="0"/>
              <a:t>?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2400" dirty="0" smtClean="0"/>
              <a:t>(2) </a:t>
            </a:r>
            <a:r>
              <a:rPr lang="zh-TW" altLang="en-US" sz="2400" dirty="0" smtClean="0">
                <a:solidFill>
                  <a:srgbClr val="0000FF"/>
                </a:solidFill>
              </a:rPr>
              <a:t>比較香港的麻疹個案</a:t>
            </a:r>
            <a:r>
              <a:rPr lang="zh-TW" altLang="en-US" sz="2400" dirty="0" smtClean="0"/>
              <a:t>在</a:t>
            </a:r>
            <a:r>
              <a:rPr lang="en-US" altLang="zh-TW" sz="2400" dirty="0" smtClean="0"/>
              <a:t>1960</a:t>
            </a:r>
            <a:r>
              <a:rPr lang="zh-TW" altLang="en-US" sz="2400" dirty="0" smtClean="0"/>
              <a:t>年代和</a:t>
            </a:r>
            <a:r>
              <a:rPr lang="en-US" altLang="zh-TW" sz="2400" dirty="0" smtClean="0"/>
              <a:t>2000</a:t>
            </a:r>
            <a:r>
              <a:rPr lang="zh-TW" altLang="en-US" sz="2400" dirty="0" smtClean="0"/>
              <a:t>年代</a:t>
            </a:r>
            <a:r>
              <a:rPr lang="zh-TW" altLang="en-US" sz="2400" dirty="0" smtClean="0">
                <a:solidFill>
                  <a:srgbClr val="0000FF"/>
                </a:solidFill>
              </a:rPr>
              <a:t>的變化</a:t>
            </a:r>
            <a:r>
              <a:rPr lang="zh-TW" altLang="en-US" sz="2400" dirty="0" smtClean="0"/>
              <a:t>。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2400" dirty="0" smtClean="0"/>
              <a:t>(3) </a:t>
            </a:r>
            <a:r>
              <a:rPr lang="zh-TW" altLang="en-US" sz="2400" dirty="0" smtClean="0"/>
              <a:t>香港是何時將</a:t>
            </a:r>
            <a:r>
              <a:rPr lang="zh-TW" altLang="en-US" sz="2400" dirty="0" smtClean="0">
                <a:solidFill>
                  <a:srgbClr val="0000FF"/>
                </a:solidFill>
              </a:rPr>
              <a:t>麻疹疫苗</a:t>
            </a:r>
            <a:r>
              <a:rPr lang="zh-TW" altLang="en-US" sz="2400" dirty="0" smtClean="0"/>
              <a:t>納入本港兒童免疫接種計劃</a:t>
            </a:r>
            <a:r>
              <a:rPr lang="en-US" altLang="zh-TW" sz="2400" dirty="0" smtClean="0"/>
              <a:t>?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2400" dirty="0" smtClean="0"/>
              <a:t>(4) </a:t>
            </a:r>
            <a:r>
              <a:rPr lang="zh-TW" altLang="en-US" sz="2400" dirty="0" smtClean="0"/>
              <a:t>於</a:t>
            </a:r>
            <a:r>
              <a:rPr lang="en-US" altLang="zh-TW" sz="2400" dirty="0" smtClean="0"/>
              <a:t>1996 </a:t>
            </a:r>
            <a:r>
              <a:rPr lang="zh-TW" altLang="en-US" sz="2400" dirty="0" smtClean="0"/>
              <a:t>及</a:t>
            </a:r>
            <a:r>
              <a:rPr lang="en-US" altLang="zh-TW" sz="2400" dirty="0" smtClean="0"/>
              <a:t>1997</a:t>
            </a:r>
            <a:r>
              <a:rPr lang="zh-TW" altLang="en-US" sz="2400" dirty="0" smtClean="0"/>
              <a:t>年，</a:t>
            </a:r>
            <a:r>
              <a:rPr lang="zh-TW" altLang="en-US" sz="2400" dirty="0"/>
              <a:t>衞</a:t>
            </a:r>
            <a:r>
              <a:rPr lang="zh-TW" altLang="en-US" sz="2400" dirty="0" smtClean="0"/>
              <a:t>生署分別推行哪些</a:t>
            </a:r>
            <a:r>
              <a:rPr lang="zh-TW" altLang="en-US" sz="2400" dirty="0" smtClean="0">
                <a:solidFill>
                  <a:srgbClr val="0000FF"/>
                </a:solidFill>
              </a:rPr>
              <a:t>與麻疹疫苗相關的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2400" dirty="0">
                <a:solidFill>
                  <a:srgbClr val="0000FF"/>
                </a:solidFill>
              </a:rPr>
              <a:t> </a:t>
            </a:r>
            <a:r>
              <a:rPr lang="en-US" altLang="zh-TW" sz="2400" dirty="0" smtClean="0">
                <a:solidFill>
                  <a:srgbClr val="0000FF"/>
                </a:solidFill>
              </a:rPr>
              <a:t>     </a:t>
            </a:r>
            <a:r>
              <a:rPr lang="zh-TW" altLang="en-US" sz="2400" dirty="0" smtClean="0">
                <a:solidFill>
                  <a:srgbClr val="0000FF"/>
                </a:solidFill>
              </a:rPr>
              <a:t>措施</a:t>
            </a:r>
            <a:r>
              <a:rPr lang="zh-TW" altLang="en-US" sz="2400" dirty="0" smtClean="0"/>
              <a:t>，這些措施對</a:t>
            </a:r>
            <a:r>
              <a:rPr lang="zh-TW" altLang="en-US" sz="2400" dirty="0" smtClean="0">
                <a:solidFill>
                  <a:srgbClr val="0000FF"/>
                </a:solidFill>
              </a:rPr>
              <a:t>控制麻疹病毒在本地傳播</a:t>
            </a:r>
            <a:r>
              <a:rPr lang="zh-TW" altLang="en-US" sz="2400" dirty="0" smtClean="0"/>
              <a:t>起了甚麼作用</a:t>
            </a:r>
            <a:r>
              <a:rPr lang="en-US" altLang="zh-TW" sz="2400" dirty="0" smtClean="0"/>
              <a:t>?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2400" dirty="0" smtClean="0"/>
              <a:t>(5) </a:t>
            </a:r>
            <a:r>
              <a:rPr lang="zh-TW" altLang="en-US" sz="2400" dirty="0" smtClean="0"/>
              <a:t>香港在哪一年被世界衞生組織確認</a:t>
            </a:r>
            <a:r>
              <a:rPr lang="zh-TW" altLang="en-US" sz="2400" dirty="0" smtClean="0">
                <a:solidFill>
                  <a:srgbClr val="0000FF"/>
                </a:solidFill>
              </a:rPr>
              <a:t>已達至中斷麻疹病毒在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2400" dirty="0">
                <a:solidFill>
                  <a:srgbClr val="0000FF"/>
                </a:solidFill>
              </a:rPr>
              <a:t> </a:t>
            </a:r>
            <a:r>
              <a:rPr lang="en-US" altLang="zh-TW" sz="2400" dirty="0" smtClean="0">
                <a:solidFill>
                  <a:srgbClr val="0000FF"/>
                </a:solidFill>
              </a:rPr>
              <a:t>     </a:t>
            </a:r>
            <a:r>
              <a:rPr lang="zh-TW" altLang="en-US" sz="2400" dirty="0" smtClean="0">
                <a:solidFill>
                  <a:srgbClr val="0000FF"/>
                </a:solidFill>
              </a:rPr>
              <a:t>本地傳播</a:t>
            </a:r>
            <a:r>
              <a:rPr lang="zh-TW" altLang="en-US" sz="2400" dirty="0" smtClean="0"/>
              <a:t>的目標</a:t>
            </a:r>
            <a:r>
              <a:rPr lang="en-US" altLang="zh-TW" sz="2400" dirty="0" smtClean="0"/>
              <a:t>?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747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疫苗接種成功對抗病毒的例子 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建議答案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(1) </a:t>
            </a:r>
            <a:r>
              <a:rPr lang="zh-TW" altLang="en-US" dirty="0" smtClean="0">
                <a:solidFill>
                  <a:prstClr val="black"/>
                </a:solidFill>
              </a:rPr>
              <a:t>麻疹</a:t>
            </a:r>
            <a:r>
              <a:rPr lang="zh-TW" altLang="en-US" dirty="0">
                <a:solidFill>
                  <a:prstClr val="black"/>
                </a:solidFill>
              </a:rPr>
              <a:t>的</a:t>
            </a:r>
            <a:r>
              <a:rPr lang="zh-TW" altLang="en-US" dirty="0">
                <a:solidFill>
                  <a:schemeClr val="tx1"/>
                </a:solidFill>
              </a:rPr>
              <a:t>致病原</a:t>
            </a:r>
            <a:r>
              <a:rPr lang="zh-TW" altLang="en-US" dirty="0" smtClean="0">
                <a:solidFill>
                  <a:schemeClr val="tx1"/>
                </a:solidFill>
              </a:rPr>
              <a:t>是</a:t>
            </a:r>
            <a:r>
              <a:rPr lang="zh-TW" altLang="en-US" dirty="0">
                <a:solidFill>
                  <a:srgbClr val="0000FF"/>
                </a:solidFill>
              </a:rPr>
              <a:t>麻疹</a:t>
            </a:r>
            <a:r>
              <a:rPr lang="zh-TW" altLang="en-US" dirty="0" smtClean="0">
                <a:solidFill>
                  <a:srgbClr val="0000FF"/>
                </a:solidFill>
              </a:rPr>
              <a:t>病毒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en-US" altLang="zh-TW" dirty="0" smtClean="0"/>
              <a:t>(2) </a:t>
            </a:r>
            <a:r>
              <a:rPr lang="zh-TW" altLang="en-US" dirty="0" smtClean="0"/>
              <a:t>香港</a:t>
            </a:r>
            <a:r>
              <a:rPr lang="zh-TW" altLang="en-US" dirty="0"/>
              <a:t>的麻疹個案在</a:t>
            </a:r>
            <a:r>
              <a:rPr lang="en-US" altLang="zh-TW" dirty="0">
                <a:solidFill>
                  <a:srgbClr val="0000FF"/>
                </a:solidFill>
              </a:rPr>
              <a:t>1960</a:t>
            </a:r>
            <a:r>
              <a:rPr lang="zh-TW" altLang="en-US" dirty="0" smtClean="0">
                <a:solidFill>
                  <a:srgbClr val="0000FF"/>
                </a:solidFill>
              </a:rPr>
              <a:t>年代大概是每年一千宗至五千多宗</a:t>
            </a:r>
            <a:r>
              <a:rPr lang="zh-TW" altLang="en-US" dirty="0" smtClean="0"/>
              <a:t>，至</a:t>
            </a:r>
            <a:endParaRPr lang="en-US" altLang="zh-TW" dirty="0" smtClean="0"/>
          </a:p>
          <a:p>
            <a:pPr>
              <a:spcBef>
                <a:spcPts val="600"/>
              </a:spcBef>
            </a:pPr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smtClean="0">
                <a:solidFill>
                  <a:srgbClr val="0000FF"/>
                </a:solidFill>
              </a:rPr>
              <a:t>    2000</a:t>
            </a:r>
            <a:r>
              <a:rPr lang="zh-TW" altLang="en-US" dirty="0" smtClean="0">
                <a:solidFill>
                  <a:srgbClr val="0000FF"/>
                </a:solidFill>
              </a:rPr>
              <a:t>年代</a:t>
            </a:r>
            <a:r>
              <a:rPr lang="zh-TW" altLang="en-US" dirty="0" smtClean="0"/>
              <a:t>，</a:t>
            </a:r>
            <a:r>
              <a:rPr lang="zh-TW" altLang="en-US" dirty="0"/>
              <a:t>麻疹</a:t>
            </a:r>
            <a:r>
              <a:rPr lang="zh-TW" altLang="en-US" dirty="0">
                <a:solidFill>
                  <a:srgbClr val="0000FF"/>
                </a:solidFill>
              </a:rPr>
              <a:t>發病率大幅下降</a:t>
            </a:r>
            <a:r>
              <a:rPr lang="zh-TW" altLang="en-US" dirty="0"/>
              <a:t>，個案</a:t>
            </a:r>
            <a:r>
              <a:rPr lang="zh-TW" altLang="en-US" dirty="0" smtClean="0"/>
              <a:t>數字</a:t>
            </a:r>
            <a:r>
              <a:rPr lang="zh-TW" altLang="en-US" dirty="0"/>
              <a:t>更於</a:t>
            </a:r>
            <a:r>
              <a:rPr lang="en-US" altLang="zh-TW" dirty="0">
                <a:solidFill>
                  <a:srgbClr val="0000FF"/>
                </a:solidFill>
              </a:rPr>
              <a:t>2012</a:t>
            </a:r>
            <a:r>
              <a:rPr lang="zh-TW" altLang="en-US" dirty="0">
                <a:solidFill>
                  <a:srgbClr val="0000FF"/>
                </a:solidFill>
              </a:rPr>
              <a:t>年跌至</a:t>
            </a:r>
            <a:r>
              <a:rPr lang="en-US" altLang="zh-TW" dirty="0">
                <a:solidFill>
                  <a:srgbClr val="0000FF"/>
                </a:solidFill>
              </a:rPr>
              <a:t>8</a:t>
            </a:r>
            <a:r>
              <a:rPr lang="zh-TW" altLang="en-US" dirty="0" smtClean="0">
                <a:solidFill>
                  <a:srgbClr val="0000FF"/>
                </a:solidFill>
              </a:rPr>
              <a:t>宗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spcAft>
                <a:spcPts val="1200"/>
              </a:spcAft>
            </a:pPr>
            <a:r>
              <a:rPr lang="en-US" altLang="zh-TW" dirty="0" smtClean="0"/>
              <a:t>(3) </a:t>
            </a:r>
            <a:r>
              <a:rPr lang="zh-TW" altLang="en-US" dirty="0"/>
              <a:t>政府於</a:t>
            </a:r>
            <a:r>
              <a:rPr lang="en-US" altLang="zh-TW" dirty="0">
                <a:solidFill>
                  <a:srgbClr val="0000FF"/>
                </a:solidFill>
              </a:rPr>
              <a:t>1967</a:t>
            </a:r>
            <a:r>
              <a:rPr lang="zh-TW" altLang="en-US" dirty="0">
                <a:solidFill>
                  <a:srgbClr val="0000FF"/>
                </a:solidFill>
              </a:rPr>
              <a:t>年</a:t>
            </a:r>
            <a:r>
              <a:rPr lang="zh-TW" altLang="en-US" dirty="0"/>
              <a:t>將麻疹疫苗納入本港兒童免疫</a:t>
            </a:r>
            <a:r>
              <a:rPr lang="zh-TW" altLang="en-US" dirty="0" smtClean="0"/>
              <a:t>接種計劃</a:t>
            </a:r>
            <a:endParaRPr lang="en-US" altLang="zh-TW" dirty="0" smtClean="0"/>
          </a:p>
          <a:p>
            <a:pPr>
              <a:spcBef>
                <a:spcPts val="200"/>
              </a:spcBef>
            </a:pPr>
            <a:r>
              <a:rPr lang="en-US" altLang="zh-TW" dirty="0"/>
              <a:t>(4</a:t>
            </a:r>
            <a:r>
              <a:rPr lang="en-US" altLang="zh-TW" dirty="0" smtClean="0"/>
              <a:t>)</a:t>
            </a:r>
            <a:r>
              <a:rPr lang="zh-TW" altLang="en-US" dirty="0"/>
              <a:t>衞生署於</a:t>
            </a:r>
            <a:r>
              <a:rPr lang="en-US" altLang="zh-TW" dirty="0" smtClean="0"/>
              <a:t>1996/97</a:t>
            </a:r>
            <a:r>
              <a:rPr lang="zh-TW" altLang="en-US" dirty="0"/>
              <a:t>學年</a:t>
            </a:r>
            <a:r>
              <a:rPr lang="zh-TW" altLang="en-US" dirty="0" smtClean="0"/>
              <a:t>起</a:t>
            </a:r>
            <a:r>
              <a:rPr lang="zh-TW" altLang="en-US" dirty="0">
                <a:solidFill>
                  <a:srgbClr val="0000FF"/>
                </a:solidFill>
              </a:rPr>
              <a:t>為</a:t>
            </a:r>
            <a:r>
              <a:rPr lang="zh-TW" altLang="en-US" dirty="0" smtClean="0">
                <a:solidFill>
                  <a:srgbClr val="0000FF"/>
                </a:solidFill>
              </a:rPr>
              <a:t>兒童</a:t>
            </a:r>
            <a:r>
              <a:rPr lang="zh-TW" altLang="en-US" dirty="0">
                <a:solidFill>
                  <a:srgbClr val="0000FF"/>
                </a:solidFill>
              </a:rPr>
              <a:t>接種共兩劑麻疹</a:t>
            </a:r>
            <a:r>
              <a:rPr lang="zh-TW" altLang="en-US" dirty="0" smtClean="0">
                <a:solidFill>
                  <a:srgbClr val="0000FF"/>
                </a:solidFill>
              </a:rPr>
              <a:t>疫苗</a:t>
            </a:r>
            <a:r>
              <a:rPr lang="zh-TW" altLang="en-US" dirty="0" smtClean="0"/>
              <a:t>，</a:t>
            </a:r>
            <a:r>
              <a:rPr lang="en-US" altLang="zh-TW" dirty="0" smtClean="0"/>
              <a:t>1997 </a:t>
            </a:r>
            <a:r>
              <a:rPr lang="zh-TW" altLang="en-US" dirty="0" smtClean="0"/>
              <a:t>年則</a:t>
            </a:r>
            <a:endParaRPr lang="en-US" altLang="zh-TW" dirty="0" smtClean="0"/>
          </a:p>
          <a:p>
            <a:pPr>
              <a:spcBef>
                <a:spcPts val="200"/>
              </a:spcBef>
            </a:pPr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smtClean="0">
                <a:solidFill>
                  <a:srgbClr val="0000FF"/>
                </a:solidFill>
              </a:rPr>
              <a:t>   </a:t>
            </a:r>
            <a:r>
              <a:rPr lang="zh-TW" altLang="en-US" dirty="0" smtClean="0">
                <a:solidFill>
                  <a:srgbClr val="0000FF"/>
                </a:solidFill>
              </a:rPr>
              <a:t>推行</a:t>
            </a:r>
            <a:r>
              <a:rPr lang="zh-TW" altLang="en-US" dirty="0">
                <a:solidFill>
                  <a:srgbClr val="0000FF"/>
                </a:solidFill>
              </a:rPr>
              <a:t>「麻疹疫苗加強</a:t>
            </a:r>
            <a:r>
              <a:rPr lang="zh-TW" altLang="en-US" dirty="0" smtClean="0">
                <a:solidFill>
                  <a:srgbClr val="0000FF"/>
                </a:solidFill>
              </a:rPr>
              <a:t>劑注射</a:t>
            </a:r>
            <a:r>
              <a:rPr lang="zh-TW" altLang="en-US" dirty="0">
                <a:solidFill>
                  <a:srgbClr val="0000FF"/>
                </a:solidFill>
              </a:rPr>
              <a:t>運動」，為超過</a:t>
            </a:r>
            <a:r>
              <a:rPr lang="en-US" altLang="zh-TW" dirty="0">
                <a:solidFill>
                  <a:srgbClr val="0000FF"/>
                </a:solidFill>
              </a:rPr>
              <a:t>100</a:t>
            </a:r>
            <a:r>
              <a:rPr lang="zh-TW" altLang="en-US" dirty="0">
                <a:solidFill>
                  <a:srgbClr val="0000FF"/>
                </a:solidFill>
              </a:rPr>
              <a:t>萬名</a:t>
            </a:r>
            <a:r>
              <a:rPr lang="en-US" altLang="zh-TW" dirty="0" smtClean="0">
                <a:solidFill>
                  <a:srgbClr val="0000FF"/>
                </a:solidFill>
              </a:rPr>
              <a:t>1 </a:t>
            </a:r>
            <a:r>
              <a:rPr lang="zh-TW" altLang="en-US" dirty="0" smtClean="0">
                <a:solidFill>
                  <a:srgbClr val="0000FF"/>
                </a:solidFill>
              </a:rPr>
              <a:t>至</a:t>
            </a:r>
            <a:r>
              <a:rPr lang="en-US" altLang="zh-TW" dirty="0" smtClean="0">
                <a:solidFill>
                  <a:srgbClr val="0000FF"/>
                </a:solidFill>
              </a:rPr>
              <a:t>19</a:t>
            </a:r>
            <a:r>
              <a:rPr lang="zh-TW" altLang="en-US" dirty="0">
                <a:solidFill>
                  <a:srgbClr val="0000FF"/>
                </a:solidFill>
              </a:rPr>
              <a:t>歲</a:t>
            </a:r>
            <a:r>
              <a:rPr lang="zh-TW" altLang="en-US" dirty="0" smtClean="0">
                <a:solidFill>
                  <a:srgbClr val="0000FF"/>
                </a:solidFill>
              </a:rPr>
              <a:t>兒童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smtClean="0">
                <a:solidFill>
                  <a:srgbClr val="0000FF"/>
                </a:solidFill>
              </a:rPr>
              <a:t>   </a:t>
            </a:r>
            <a:r>
              <a:rPr lang="zh-TW" altLang="en-US" dirty="0" smtClean="0">
                <a:solidFill>
                  <a:srgbClr val="0000FF"/>
                </a:solidFill>
              </a:rPr>
              <a:t>和青少年</a:t>
            </a:r>
            <a:r>
              <a:rPr lang="zh-TW" altLang="en-US" dirty="0">
                <a:solidFill>
                  <a:srgbClr val="0000FF"/>
                </a:solidFill>
              </a:rPr>
              <a:t>安排注射。</a:t>
            </a:r>
            <a:r>
              <a:rPr lang="zh-TW" altLang="en-US" dirty="0"/>
              <a:t>這些</a:t>
            </a:r>
            <a:r>
              <a:rPr lang="zh-TW" altLang="en-US" dirty="0" smtClean="0"/>
              <a:t>措施能有效控制麻疹病毒</a:t>
            </a:r>
            <a:r>
              <a:rPr lang="zh-TW" altLang="en-US" dirty="0"/>
              <a:t>在本地</a:t>
            </a:r>
            <a:r>
              <a:rPr lang="zh-TW" altLang="en-US" dirty="0" smtClean="0"/>
              <a:t>傳播。</a:t>
            </a:r>
            <a:endParaRPr lang="en-US" altLang="zh-TW" dirty="0" smtClean="0"/>
          </a:p>
          <a:p>
            <a:pPr marL="269875" indent="-269875">
              <a:spcBef>
                <a:spcPts val="200"/>
              </a:spcBef>
            </a:pPr>
            <a:r>
              <a:rPr lang="en-US" altLang="zh-TW" dirty="0"/>
              <a:t> </a:t>
            </a:r>
            <a:r>
              <a:rPr lang="zh-TW" altLang="en-US" dirty="0" smtClean="0"/>
              <a:t>（麻疹</a:t>
            </a:r>
            <a:r>
              <a:rPr lang="zh-TW" altLang="en-US" dirty="0"/>
              <a:t>發病率大幅下降，個案數字更於</a:t>
            </a:r>
            <a:r>
              <a:rPr lang="en-US" altLang="zh-TW" dirty="0"/>
              <a:t>2012</a:t>
            </a:r>
            <a:r>
              <a:rPr lang="zh-TW" altLang="en-US" dirty="0"/>
              <a:t>年跌至</a:t>
            </a:r>
            <a:r>
              <a:rPr lang="en-US" altLang="zh-TW" dirty="0"/>
              <a:t>8</a:t>
            </a:r>
            <a:r>
              <a:rPr lang="zh-TW" altLang="en-US" dirty="0"/>
              <a:t>宗，是有</a:t>
            </a:r>
            <a:r>
              <a:rPr lang="zh-TW" altLang="en-US" dirty="0" smtClean="0"/>
              <a:t>紀錄以來</a:t>
            </a:r>
            <a:r>
              <a:rPr lang="zh-TW" altLang="en-US" dirty="0"/>
              <a:t>最少</a:t>
            </a:r>
            <a:r>
              <a:rPr lang="zh-TW" altLang="en-US" dirty="0" smtClean="0"/>
              <a:t>。）</a:t>
            </a:r>
            <a:endParaRPr lang="en-US" altLang="zh-TW" dirty="0" smtClean="0"/>
          </a:p>
          <a:p>
            <a:r>
              <a:rPr lang="en-US" dirty="0" smtClean="0"/>
              <a:t>(5) </a:t>
            </a:r>
            <a:r>
              <a:rPr lang="en-US" dirty="0" smtClean="0">
                <a:solidFill>
                  <a:srgbClr val="0000FF"/>
                </a:solidFill>
              </a:rPr>
              <a:t>2016</a:t>
            </a:r>
            <a:r>
              <a:rPr lang="zh-TW" altLang="en-US" dirty="0" smtClean="0">
                <a:solidFill>
                  <a:srgbClr val="0000FF"/>
                </a:solidFill>
              </a:rPr>
              <a:t>年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41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疫苗接種成功對抗病毒的例子 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737361"/>
            <a:ext cx="7953395" cy="1126155"/>
          </a:xfrm>
        </p:spPr>
        <p:txBody>
          <a:bodyPr/>
          <a:lstStyle/>
          <a:p>
            <a:r>
              <a:rPr lang="zh-TW" altLang="en-US" dirty="0"/>
              <a:t>閱讀以下</a:t>
            </a:r>
            <a:r>
              <a:rPr lang="zh-TW" altLang="en-US" dirty="0" smtClean="0"/>
              <a:t>文章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：</a:t>
            </a:r>
            <a:endParaRPr lang="zh-TW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 </a:t>
            </a:r>
            <a:r>
              <a:rPr lang="zh-TW" altLang="en-US" sz="1800" dirty="0" smtClean="0"/>
              <a:t>香港如何戰勝病毒 疫苗篇：小兒麻痺症在港絕跡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dirty="0" smtClean="0"/>
              <a:t>   (</a:t>
            </a:r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www.chp.gov.hk/files/pdf/how_hong_kong_defeats_viruses_covid19_vaccines.pdf</a:t>
            </a:r>
            <a:r>
              <a:rPr lang="en-US" altLang="zh-TW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1558" y="2863516"/>
            <a:ext cx="8094797" cy="331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回答以下問題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：</a:t>
            </a:r>
            <a:endParaRPr lang="en-US" altLang="zh-HK" sz="2400" dirty="0" smtClean="0"/>
          </a:p>
          <a:p>
            <a:pPr marL="342900" indent="-342900">
              <a:buAutoNum type="arabicParenBoth"/>
            </a:pPr>
            <a:r>
              <a:rPr lang="zh-HK" altLang="en-US" sz="2400" dirty="0" smtClean="0"/>
              <a:t>小兒麻痺症</a:t>
            </a:r>
            <a:r>
              <a:rPr lang="zh-TW" altLang="en-US" sz="2400" dirty="0" smtClean="0"/>
              <a:t>主要影響幼童，它的</a:t>
            </a:r>
            <a:r>
              <a:rPr lang="zh-TW" altLang="en-US" sz="2400" dirty="0" smtClean="0">
                <a:solidFill>
                  <a:srgbClr val="0000FF"/>
                </a:solidFill>
              </a:rPr>
              <a:t>致病原</a:t>
            </a:r>
            <a:r>
              <a:rPr lang="zh-TW" altLang="en-US" sz="2400" dirty="0" smtClean="0"/>
              <a:t>是甚麼</a:t>
            </a:r>
            <a:r>
              <a:rPr lang="en-US" altLang="zh-TW" sz="2400" dirty="0" smtClean="0"/>
              <a:t>? </a:t>
            </a:r>
            <a:r>
              <a:rPr lang="zh-TW" altLang="en-US" sz="2400" dirty="0" smtClean="0"/>
              <a:t>現時有藥物可治療此病嗎</a:t>
            </a:r>
            <a:r>
              <a:rPr lang="en-US" altLang="zh-TW" sz="2400" dirty="0" smtClean="0"/>
              <a:t>?</a:t>
            </a:r>
          </a:p>
          <a:p>
            <a:pPr marL="342900" indent="-342900">
              <a:buAutoNum type="arabicParenBoth"/>
            </a:pPr>
            <a:r>
              <a:rPr lang="zh-TW" altLang="en-US" sz="2400" dirty="0" smtClean="0"/>
              <a:t>描述自</a:t>
            </a:r>
            <a:r>
              <a:rPr lang="en-US" altLang="zh-TW" sz="2400" dirty="0" smtClean="0"/>
              <a:t>1963</a:t>
            </a:r>
            <a:r>
              <a:rPr lang="zh-TW" altLang="en-US" sz="2400" dirty="0" smtClean="0"/>
              <a:t>年引入口服小兒麻痺症疫苗後，</a:t>
            </a:r>
            <a:r>
              <a:rPr lang="zh-TW" altLang="en-US" sz="2400" dirty="0" smtClean="0">
                <a:solidFill>
                  <a:srgbClr val="0000FF"/>
                </a:solidFill>
              </a:rPr>
              <a:t>本港小兒麻痺症個案的變化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en-US" altLang="zh-TW" sz="2400" dirty="0" smtClean="0"/>
              <a:t>(3)</a:t>
            </a:r>
            <a:r>
              <a:rPr lang="zh-TW" altLang="en-US" sz="2400" dirty="0" smtClean="0"/>
              <a:t>世衞在哪一年</a:t>
            </a:r>
            <a:r>
              <a:rPr lang="zh-TW" altLang="en-US" sz="2400" dirty="0"/>
              <a:t>宣布在包括</a:t>
            </a:r>
            <a:r>
              <a:rPr lang="zh-TW" altLang="en-US" sz="2400" dirty="0" smtClean="0"/>
              <a:t>香港</a:t>
            </a:r>
            <a:r>
              <a:rPr lang="zh-TW" altLang="en-US" sz="2400" dirty="0"/>
              <a:t>的西太平洋地區，</a:t>
            </a:r>
            <a:r>
              <a:rPr lang="zh-TW" altLang="en-US" sz="2400" dirty="0" smtClean="0"/>
              <a:t>小兒麻</a:t>
            </a:r>
            <a:endParaRPr lang="en-US" altLang="zh-TW" sz="2400" dirty="0" smtClean="0"/>
          </a:p>
          <a:p>
            <a:r>
              <a:rPr lang="en-US" altLang="zh-TW" sz="2400" dirty="0"/>
              <a:t> </a:t>
            </a:r>
            <a:r>
              <a:rPr lang="en-US" altLang="zh-TW" sz="2400" dirty="0" smtClean="0"/>
              <a:t>    </a:t>
            </a:r>
            <a:r>
              <a:rPr lang="zh-TW" altLang="en-US" sz="2400" dirty="0" smtClean="0"/>
              <a:t>痺症</a:t>
            </a:r>
            <a:r>
              <a:rPr lang="zh-TW" altLang="en-US" sz="2400" dirty="0"/>
              <a:t>已絕</a:t>
            </a:r>
            <a:r>
              <a:rPr lang="zh-TW" altLang="en-US" sz="2400" dirty="0" smtClean="0"/>
              <a:t>迹</a:t>
            </a:r>
            <a:r>
              <a:rPr lang="en-US" altLang="zh-TW" sz="2400" dirty="0" smtClean="0"/>
              <a:t>? </a:t>
            </a:r>
            <a:r>
              <a:rPr lang="zh-TW" altLang="en-US" sz="2400" dirty="0" smtClean="0"/>
              <a:t>你認為哪項因素是</a:t>
            </a:r>
            <a:r>
              <a:rPr lang="zh-TW" altLang="en-US" sz="2400" dirty="0" smtClean="0">
                <a:solidFill>
                  <a:srgbClr val="0000FF"/>
                </a:solidFill>
              </a:rPr>
              <a:t>令這</a:t>
            </a:r>
            <a:r>
              <a:rPr lang="zh-TW" altLang="en-US" sz="2400" dirty="0">
                <a:solidFill>
                  <a:srgbClr val="0000FF"/>
                </a:solidFill>
              </a:rPr>
              <a:t>種疾病絕</a:t>
            </a:r>
            <a:r>
              <a:rPr lang="zh-TW" altLang="en-US" sz="2400" dirty="0" smtClean="0">
                <a:solidFill>
                  <a:srgbClr val="0000FF"/>
                </a:solidFill>
              </a:rPr>
              <a:t>迹香港的主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r>
              <a:rPr lang="en-US" altLang="zh-TW" sz="2400" dirty="0">
                <a:solidFill>
                  <a:srgbClr val="0000FF"/>
                </a:solidFill>
              </a:rPr>
              <a:t> </a:t>
            </a:r>
            <a:r>
              <a:rPr lang="en-US" altLang="zh-TW" sz="2400" dirty="0" smtClean="0">
                <a:solidFill>
                  <a:srgbClr val="0000FF"/>
                </a:solidFill>
              </a:rPr>
              <a:t>    </a:t>
            </a:r>
            <a:r>
              <a:rPr lang="zh-TW" altLang="en-US" sz="2400" dirty="0" smtClean="0">
                <a:solidFill>
                  <a:srgbClr val="0000FF"/>
                </a:solidFill>
              </a:rPr>
              <a:t>因</a:t>
            </a:r>
            <a:r>
              <a:rPr lang="zh-TW" altLang="en-US" sz="2400" dirty="0"/>
              <a:t>。請提出</a:t>
            </a:r>
            <a:r>
              <a:rPr lang="zh-TW" altLang="en-US" sz="2400" dirty="0" smtClean="0"/>
              <a:t>數據支持</a:t>
            </a:r>
            <a:r>
              <a:rPr lang="zh-TW" altLang="en-US" sz="2400" dirty="0"/>
              <a:t>你的答案</a:t>
            </a:r>
            <a:r>
              <a:rPr lang="zh-TW" altLang="en-US" sz="2400" dirty="0" smtClean="0"/>
              <a:t>。</a:t>
            </a:r>
            <a:endParaRPr lang="zh-TW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疫苗接種成功對抗病毒的例子 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b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建議答案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(1)</a:t>
            </a:r>
            <a:r>
              <a:rPr lang="zh-TW" altLang="en-US" dirty="0">
                <a:solidFill>
                  <a:prstClr val="black"/>
                </a:solidFill>
              </a:rPr>
              <a:t> 小兒麻痺症的</a:t>
            </a:r>
            <a:r>
              <a:rPr lang="zh-TW" altLang="en-US" dirty="0">
                <a:solidFill>
                  <a:schemeClr val="tx1"/>
                </a:solidFill>
              </a:rPr>
              <a:t>致病原是</a:t>
            </a:r>
            <a:r>
              <a:rPr lang="zh-TW" altLang="en-US" dirty="0">
                <a:solidFill>
                  <a:srgbClr val="0000FF"/>
                </a:solidFill>
              </a:rPr>
              <a:t>脊髓灰質</a:t>
            </a:r>
            <a:r>
              <a:rPr lang="zh-TW" altLang="en-US" dirty="0" smtClean="0">
                <a:solidFill>
                  <a:srgbClr val="0000FF"/>
                </a:solidFill>
              </a:rPr>
              <a:t>炎病毒</a:t>
            </a:r>
            <a:r>
              <a:rPr lang="zh-TW" altLang="en-US" dirty="0">
                <a:solidFill>
                  <a:srgbClr val="0000FF"/>
                </a:solidFill>
              </a:rPr>
              <a:t>，</a:t>
            </a:r>
            <a:r>
              <a:rPr lang="zh-TW" altLang="en-US" dirty="0" smtClean="0">
                <a:solidFill>
                  <a:schemeClr val="tx1"/>
                </a:solidFill>
              </a:rPr>
              <a:t>現時仍然</a:t>
            </a:r>
            <a:r>
              <a:rPr lang="zh-TW" altLang="en-US" dirty="0" smtClean="0">
                <a:solidFill>
                  <a:srgbClr val="0000FF"/>
                </a:solidFill>
              </a:rPr>
              <a:t>沒有</a:t>
            </a:r>
            <a:r>
              <a:rPr lang="zh-TW" altLang="en-US" dirty="0">
                <a:solidFill>
                  <a:srgbClr val="0000FF"/>
                </a:solidFill>
              </a:rPr>
              <a:t>藥物</a:t>
            </a:r>
            <a:r>
              <a:rPr lang="zh-TW" altLang="en-US" dirty="0" smtClean="0">
                <a:solidFill>
                  <a:srgbClr val="0000FF"/>
                </a:solidFill>
              </a:rPr>
              <a:t>可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smtClean="0">
                <a:solidFill>
                  <a:srgbClr val="0000FF"/>
                </a:solidFill>
              </a:rPr>
              <a:t>     </a:t>
            </a:r>
            <a:r>
              <a:rPr lang="zh-TW" altLang="en-US" dirty="0" smtClean="0">
                <a:solidFill>
                  <a:srgbClr val="0000FF"/>
                </a:solidFill>
              </a:rPr>
              <a:t>治療</a:t>
            </a:r>
            <a:r>
              <a:rPr lang="zh-TW" altLang="en-US" dirty="0">
                <a:solidFill>
                  <a:srgbClr val="0000FF"/>
                </a:solidFill>
              </a:rPr>
              <a:t>此</a:t>
            </a:r>
            <a:r>
              <a:rPr lang="zh-TW" altLang="en-US" dirty="0" smtClean="0">
                <a:solidFill>
                  <a:srgbClr val="0000FF"/>
                </a:solidFill>
              </a:rPr>
              <a:t>病。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en-US" altLang="zh-TW" dirty="0" smtClean="0"/>
              <a:t>(2) </a:t>
            </a:r>
            <a:r>
              <a:rPr lang="zh-TW" altLang="en-US" dirty="0"/>
              <a:t>隨着口服小兒麻痺症疫苗於</a:t>
            </a:r>
            <a:r>
              <a:rPr lang="en-US" altLang="zh-TW" dirty="0" smtClean="0">
                <a:solidFill>
                  <a:srgbClr val="0000FF"/>
                </a:solidFill>
              </a:rPr>
              <a:t>1963</a:t>
            </a:r>
            <a:r>
              <a:rPr lang="zh-TW" altLang="en-US" dirty="0" smtClean="0">
                <a:solidFill>
                  <a:srgbClr val="0000FF"/>
                </a:solidFill>
              </a:rPr>
              <a:t>年</a:t>
            </a:r>
            <a:r>
              <a:rPr lang="zh-TW" altLang="en-US" dirty="0"/>
              <a:t>引入，本港錄得的</a:t>
            </a:r>
            <a:r>
              <a:rPr lang="zh-TW" altLang="en-US" dirty="0" smtClean="0"/>
              <a:t>小兒麻痺</a:t>
            </a:r>
            <a:endParaRPr lang="en-US" altLang="zh-TW" dirty="0" smtClean="0"/>
          </a:p>
          <a:p>
            <a:r>
              <a:rPr lang="en-US" altLang="zh-TW" dirty="0"/>
              <a:t> </a:t>
            </a:r>
            <a:r>
              <a:rPr lang="en-US" altLang="zh-TW" dirty="0" smtClean="0"/>
              <a:t>    </a:t>
            </a:r>
            <a:r>
              <a:rPr lang="zh-TW" altLang="en-US" dirty="0" smtClean="0"/>
              <a:t>症個案</a:t>
            </a:r>
            <a:r>
              <a:rPr lang="zh-TW" altLang="en-US" dirty="0"/>
              <a:t>數字</a:t>
            </a:r>
            <a:r>
              <a:rPr lang="zh-TW" altLang="en-US" dirty="0" smtClean="0"/>
              <a:t>急劇下跌。</a:t>
            </a:r>
            <a:endParaRPr lang="en-US" altLang="zh-TW" dirty="0" smtClean="0"/>
          </a:p>
          <a:p>
            <a:pPr>
              <a:spcAft>
                <a:spcPts val="1200"/>
              </a:spcAft>
            </a:pPr>
            <a:r>
              <a:rPr lang="en-US" altLang="zh-TW" dirty="0" smtClean="0"/>
              <a:t>(3) </a:t>
            </a:r>
            <a:r>
              <a:rPr lang="zh-TW" altLang="en-US" dirty="0"/>
              <a:t>世界衞生組織（世衞）在</a:t>
            </a:r>
            <a:r>
              <a:rPr lang="en-US" altLang="zh-TW" dirty="0">
                <a:solidFill>
                  <a:srgbClr val="0000FF"/>
                </a:solidFill>
              </a:rPr>
              <a:t>2000</a:t>
            </a:r>
            <a:r>
              <a:rPr lang="zh-TW" altLang="en-US" dirty="0">
                <a:solidFill>
                  <a:srgbClr val="0000FF"/>
                </a:solidFill>
              </a:rPr>
              <a:t>年</a:t>
            </a:r>
            <a:r>
              <a:rPr lang="zh-TW" altLang="en-US" dirty="0"/>
              <a:t>宣布在包括</a:t>
            </a:r>
            <a:r>
              <a:rPr lang="zh-TW" altLang="en-US" dirty="0" smtClean="0"/>
              <a:t>香港</a:t>
            </a:r>
            <a:r>
              <a:rPr lang="zh-TW" altLang="en-US" dirty="0"/>
              <a:t>的西太平洋</a:t>
            </a:r>
            <a:r>
              <a:rPr lang="zh-TW" altLang="en-US" dirty="0" smtClean="0"/>
              <a:t>地</a:t>
            </a:r>
            <a:endParaRPr lang="en-US" altLang="zh-TW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 </a:t>
            </a:r>
            <a:r>
              <a:rPr lang="en-US" altLang="zh-TW" dirty="0" smtClean="0"/>
              <a:t>     </a:t>
            </a:r>
            <a:r>
              <a:rPr lang="zh-TW" altLang="en-US" dirty="0" smtClean="0"/>
              <a:t>區</a:t>
            </a:r>
            <a:r>
              <a:rPr lang="zh-TW" altLang="en-US" dirty="0"/>
              <a:t>，小兒麻痺症已絕迹</a:t>
            </a:r>
            <a:r>
              <a:rPr lang="zh-TW" altLang="en-US" dirty="0" smtClean="0"/>
              <a:t>。在香港推行的</a:t>
            </a:r>
            <a:r>
              <a:rPr lang="zh-TW" altLang="en-US" dirty="0" smtClean="0">
                <a:solidFill>
                  <a:srgbClr val="0000FF"/>
                </a:solidFill>
              </a:rPr>
              <a:t>疫苗接種計劃和高接種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smtClean="0">
                <a:solidFill>
                  <a:srgbClr val="0000FF"/>
                </a:solidFill>
              </a:rPr>
              <a:t>     </a:t>
            </a:r>
            <a:r>
              <a:rPr lang="zh-TW" altLang="en-US" dirty="0" smtClean="0">
                <a:solidFill>
                  <a:srgbClr val="0000FF"/>
                </a:solidFill>
              </a:rPr>
              <a:t>率</a:t>
            </a:r>
            <a:r>
              <a:rPr lang="zh-TW" altLang="en-US" dirty="0" smtClean="0"/>
              <a:t>是令</a:t>
            </a:r>
            <a:r>
              <a:rPr lang="zh-TW" altLang="en-US" dirty="0"/>
              <a:t>這種疾病絕迹香港的</a:t>
            </a:r>
            <a:r>
              <a:rPr lang="zh-TW" altLang="en-US" dirty="0" smtClean="0"/>
              <a:t>主</a:t>
            </a:r>
            <a:r>
              <a:rPr lang="zh-TW" altLang="en-US" dirty="0"/>
              <a:t>因，</a:t>
            </a:r>
            <a:r>
              <a:rPr lang="zh-TW" altLang="en-US" dirty="0">
                <a:solidFill>
                  <a:srgbClr val="0000FF"/>
                </a:solidFill>
              </a:rPr>
              <a:t>根據</a:t>
            </a:r>
            <a:r>
              <a:rPr lang="en-US" altLang="zh-TW" dirty="0">
                <a:solidFill>
                  <a:srgbClr val="0000FF"/>
                </a:solidFill>
              </a:rPr>
              <a:t>2018</a:t>
            </a:r>
            <a:r>
              <a:rPr lang="zh-TW" altLang="en-US" dirty="0">
                <a:solidFill>
                  <a:srgbClr val="0000FF"/>
                </a:solidFill>
              </a:rPr>
              <a:t>年的一項</a:t>
            </a:r>
            <a:r>
              <a:rPr lang="zh-TW" altLang="en-US" dirty="0" smtClean="0">
                <a:solidFill>
                  <a:srgbClr val="0000FF"/>
                </a:solidFill>
              </a:rPr>
              <a:t>調查估計，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smtClean="0">
                <a:solidFill>
                  <a:srgbClr val="0000FF"/>
                </a:solidFill>
              </a:rPr>
              <a:t>     </a:t>
            </a:r>
            <a:r>
              <a:rPr lang="zh-TW" altLang="en-US" dirty="0" smtClean="0">
                <a:solidFill>
                  <a:srgbClr val="0000FF"/>
                </a:solidFill>
              </a:rPr>
              <a:t>本地</a:t>
            </a:r>
            <a:r>
              <a:rPr lang="zh-TW" altLang="en-US" dirty="0">
                <a:solidFill>
                  <a:srgbClr val="0000FF"/>
                </a:solidFill>
              </a:rPr>
              <a:t>兒童的小兒麻痺</a:t>
            </a:r>
            <a:r>
              <a:rPr lang="zh-TW" altLang="en-US">
                <a:solidFill>
                  <a:srgbClr val="0000FF"/>
                </a:solidFill>
              </a:rPr>
              <a:t>疫苗</a:t>
            </a:r>
            <a:r>
              <a:rPr lang="zh-TW" altLang="en-US" smtClean="0">
                <a:solidFill>
                  <a:srgbClr val="0000FF"/>
                </a:solidFill>
              </a:rPr>
              <a:t>的接種</a:t>
            </a:r>
            <a:r>
              <a:rPr lang="zh-TW" altLang="en-US" dirty="0">
                <a:solidFill>
                  <a:srgbClr val="0000FF"/>
                </a:solidFill>
              </a:rPr>
              <a:t>率</a:t>
            </a:r>
            <a:r>
              <a:rPr lang="zh-TW" altLang="en-US" dirty="0" smtClean="0">
                <a:solidFill>
                  <a:srgbClr val="0000FF"/>
                </a:solidFill>
              </a:rPr>
              <a:t>超過</a:t>
            </a:r>
            <a:r>
              <a:rPr lang="en-US" altLang="zh-TW" dirty="0">
                <a:solidFill>
                  <a:srgbClr val="0000FF"/>
                </a:solidFill>
              </a:rPr>
              <a:t>95</a:t>
            </a:r>
            <a:r>
              <a:rPr lang="zh-TW" altLang="en-US" dirty="0">
                <a:solidFill>
                  <a:srgbClr val="0000FF"/>
                </a:solidFill>
              </a:rPr>
              <a:t>％。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8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K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群體免疫</a:t>
            </a:r>
            <a:endParaRPr 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2391" y="262123"/>
            <a:ext cx="5254361" cy="649914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7963" y="1894787"/>
            <a:ext cx="3044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當群體中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有足夠人數通過接種疫苗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或先前患有該病而具有免疫力，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沒有免疫力的人也能夠受到保護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，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這種效應就是群體免疫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接種疫苗可以間接保護沒有注射疫苗的人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，可以降低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同一群體中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未接種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未能接種者的患病風險。</a:t>
            </a:r>
          </a:p>
        </p:txBody>
      </p:sp>
    </p:spTree>
    <p:extLst>
      <p:ext uri="{BB962C8B-B14F-4D97-AF65-F5344CB8AC3E}">
        <p14:creationId xmlns:p14="http://schemas.microsoft.com/office/powerpoint/2010/main" val="13139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15</a:t>
            </a:fld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群體免疫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的關鍵：</a:t>
            </a:r>
            <a:r>
              <a:rPr lang="zh-HK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HK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接種率</a:t>
            </a: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00638" y="913810"/>
            <a:ext cx="8421244" cy="166571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zh-TW" altLang="en-US" sz="22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如果</a:t>
            </a:r>
            <a:r>
              <a:rPr lang="zh-TW" altLang="en-US" sz="2200" dirty="0" smtClean="0">
                <a:solidFill>
                  <a:srgbClr val="0000FF"/>
                </a:solidFill>
                <a:latin typeface="Calibri" panose="020F0502020204030204"/>
                <a:ea typeface="新細明體" panose="02020500000000000000" pitchFamily="18" charset="-120"/>
              </a:rPr>
              <a:t>疫苗</a:t>
            </a:r>
            <a:r>
              <a:rPr lang="zh-TW" altLang="en-US" sz="2200" dirty="0">
                <a:solidFill>
                  <a:srgbClr val="0000FF"/>
                </a:solidFill>
                <a:latin typeface="Calibri" panose="020F0502020204030204"/>
                <a:ea typeface="新細明體" panose="02020500000000000000" pitchFamily="18" charset="-120"/>
              </a:rPr>
              <a:t>接種率</a:t>
            </a:r>
            <a:r>
              <a:rPr lang="zh-TW" altLang="en-US" sz="2200" dirty="0" smtClean="0">
                <a:solidFill>
                  <a:srgbClr val="0000FF"/>
                </a:solidFill>
                <a:latin typeface="Calibri" panose="020F0502020204030204"/>
                <a:ea typeface="新細明體" panose="02020500000000000000" pitchFamily="18" charset="-120"/>
              </a:rPr>
              <a:t>足夠高</a:t>
            </a:r>
            <a:r>
              <a:rPr lang="zh-TW" altLang="en-US" sz="22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，有足夠人數受到保護，就可以</a:t>
            </a:r>
            <a:r>
              <a:rPr lang="zh-TW" altLang="en-US" sz="2200" dirty="0" smtClean="0">
                <a:solidFill>
                  <a:prstClr val="black"/>
                </a:solidFill>
              </a:rPr>
              <a:t>控制</a:t>
            </a:r>
            <a:r>
              <a:rPr lang="zh-TW" altLang="en-US" sz="2200" dirty="0" smtClean="0">
                <a:solidFill>
                  <a:schemeClr val="tx1"/>
                </a:solidFill>
              </a:rPr>
              <a:t>傳染病</a:t>
            </a:r>
            <a:r>
              <a:rPr lang="zh-TW" altLang="en-US" sz="2200" dirty="0" smtClean="0">
                <a:solidFill>
                  <a:prstClr val="black"/>
                </a:solidFill>
              </a:rPr>
              <a:t>的</a:t>
            </a:r>
            <a:r>
              <a:rPr lang="zh-TW" altLang="en-US" sz="22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擴散，最終可以消滅</a:t>
            </a:r>
            <a:r>
              <a:rPr lang="zh-TW" altLang="en-US" sz="2200" dirty="0" smtClean="0">
                <a:solidFill>
                  <a:schemeClr val="tx1"/>
                </a:solidFill>
                <a:latin typeface="Calibri" panose="020F0502020204030204"/>
                <a:ea typeface="新細明體" panose="02020500000000000000" pitchFamily="18" charset="-120"/>
              </a:rPr>
              <a:t>該種</a:t>
            </a:r>
            <a:r>
              <a:rPr lang="zh-TW" altLang="en-US" sz="22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傳染病。天花就是其中一個例子。</a:t>
            </a:r>
          </a:p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zh-TW" altLang="en-US" sz="22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能產生群體免疫</a:t>
            </a:r>
            <a:r>
              <a:rPr lang="zh-TW" altLang="en-US" sz="2200" dirty="0" smtClean="0">
                <a:solidFill>
                  <a:srgbClr val="0000FF"/>
                </a:solidFill>
                <a:latin typeface="Calibri" panose="020F0502020204030204"/>
                <a:ea typeface="新細明體" panose="02020500000000000000" pitchFamily="18" charset="-120"/>
              </a:rPr>
              <a:t>所需要的免疫人口比例因病種而異</a:t>
            </a:r>
            <a:r>
              <a:rPr lang="zh-TW" altLang="en-US" sz="22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。</a:t>
            </a:r>
            <a:r>
              <a:rPr lang="zh-TW" altLang="en-US" sz="2200" dirty="0" smtClean="0">
                <a:solidFill>
                  <a:srgbClr val="0000FF"/>
                </a:solidFill>
                <a:latin typeface="Calibri" panose="020F0502020204030204"/>
                <a:ea typeface="新細明體" panose="02020500000000000000" pitchFamily="18" charset="-120"/>
              </a:rPr>
              <a:t>傳播能力越</a:t>
            </a:r>
            <a:r>
              <a:rPr lang="zh-TW" altLang="en-US" sz="2200" dirty="0" smtClean="0">
                <a:solidFill>
                  <a:srgbClr val="0000FF"/>
                </a:solidFill>
              </a:rPr>
              <a:t>強的傳染病，</a:t>
            </a:r>
            <a:r>
              <a:rPr lang="zh-TW" altLang="en-US" sz="2200" dirty="0" smtClean="0">
                <a:solidFill>
                  <a:srgbClr val="0000FF"/>
                </a:solidFill>
                <a:latin typeface="Calibri" panose="020F0502020204030204"/>
                <a:ea typeface="新細明體" panose="02020500000000000000" pitchFamily="18" charset="-120"/>
              </a:rPr>
              <a:t>便需要更多的人接種疫苗</a:t>
            </a:r>
            <a:r>
              <a:rPr lang="zh-TW" altLang="en-US" sz="22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才能預防並消滅傳染病。</a:t>
            </a:r>
            <a:endParaRPr lang="zh-TW" altLang="en-US" sz="22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矩形 4"/>
          <p:cNvSpPr/>
          <p:nvPr/>
        </p:nvSpPr>
        <p:spPr>
          <a:xfrm>
            <a:off x="-4" y="6334780"/>
            <a:ext cx="8389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參考：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世界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衞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生組織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《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2019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冠状病毒病（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COVID-19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）：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群體免疫和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封鎖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」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措施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》</a:t>
            </a:r>
          </a:p>
          <a:p>
            <a:pPr lvl="0">
              <a:defRPr/>
            </a:pPr>
            <a:r>
              <a:rPr lang="zh-TW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於</a:t>
            </a:r>
            <a:r>
              <a:rPr lang="en-US" altLang="zh-TW" sz="1400" dirty="0">
                <a:solidFill>
                  <a:schemeClr val="bg1"/>
                </a:solidFill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2021</a:t>
            </a:r>
            <a:r>
              <a:rPr lang="zh-TW" alt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年</a:t>
            </a:r>
            <a:r>
              <a:rPr lang="en-US" altLang="zh-TW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6</a:t>
            </a:r>
            <a:r>
              <a:rPr lang="zh-TW" alt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月</a:t>
            </a:r>
            <a:r>
              <a:rPr lang="en-US" altLang="zh-TW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4</a:t>
            </a:r>
            <a:r>
              <a:rPr lang="zh-TW" alt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日</a:t>
            </a:r>
            <a:r>
              <a:rPr lang="zh-TW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擷取自 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https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rPr>
              <a:t>://www.who.int/zh/news-room/q-a-detail/herd-immunity-lockdowns-and-covid-19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724873"/>
              </p:ext>
            </p:extLst>
          </p:nvPr>
        </p:nvGraphicFramePr>
        <p:xfrm>
          <a:off x="325222" y="2681153"/>
          <a:ext cx="6101809" cy="1280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361">
                  <a:extLst>
                    <a:ext uri="{9D8B030D-6E8A-4147-A177-3AD203B41FA5}">
                      <a16:colId xmlns:a16="http://schemas.microsoft.com/office/drawing/2014/main" val="323398497"/>
                    </a:ext>
                  </a:extLst>
                </a:gridCol>
                <a:gridCol w="1002503">
                  <a:extLst>
                    <a:ext uri="{9D8B030D-6E8A-4147-A177-3AD203B41FA5}">
                      <a16:colId xmlns:a16="http://schemas.microsoft.com/office/drawing/2014/main" val="2157466996"/>
                    </a:ext>
                  </a:extLst>
                </a:gridCol>
                <a:gridCol w="3719945">
                  <a:extLst>
                    <a:ext uri="{9D8B030D-6E8A-4147-A177-3AD203B41FA5}">
                      <a16:colId xmlns:a16="http://schemas.microsoft.com/office/drawing/2014/main" val="906617034"/>
                    </a:ext>
                  </a:extLst>
                </a:gridCol>
              </a:tblGrid>
              <a:tr h="434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600" dirty="0" smtClean="0"/>
                        <a:t>傳染病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傳播能力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能產生群體免疫</a:t>
                      </a:r>
                      <a:r>
                        <a:rPr lang="zh-TW" alt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所需要的免疫人口比例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987082"/>
                  </a:ext>
                </a:extLst>
              </a:tr>
              <a:tr h="481533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脊髓灰質炎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強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HK" altLang="en-US" dirty="0" smtClean="0">
                          <a:solidFill>
                            <a:schemeClr val="tx1"/>
                          </a:solidFill>
                        </a:rPr>
                        <a:t>大約</a:t>
                      </a:r>
                      <a:r>
                        <a:rPr lang="en-US" altLang="zh-HK" dirty="0" smtClean="0">
                          <a:solidFill>
                            <a:schemeClr val="tx1"/>
                          </a:solidFill>
                        </a:rPr>
                        <a:t>80%</a:t>
                      </a:r>
                      <a:r>
                        <a:rPr lang="zh-HK" altLang="en-US" dirty="0" smtClean="0">
                          <a:solidFill>
                            <a:schemeClr val="tx1"/>
                          </a:solidFill>
                        </a:rPr>
                        <a:t>的人口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9659096"/>
                  </a:ext>
                </a:extLst>
              </a:tr>
              <a:tr h="36525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700"/>
                        </a:lnSpc>
                      </a:pPr>
                      <a:r>
                        <a:rPr lang="zh-HK" alt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麻疹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7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更強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700"/>
                        </a:lnSpc>
                      </a:pPr>
                      <a:r>
                        <a:rPr lang="zh-HK" alt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大約</a:t>
                      </a:r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r>
                        <a:rPr lang="en-US" altLang="zh-HK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zh-HK" alt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的人口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307103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0638" y="4163800"/>
            <a:ext cx="86352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即使疫苗</a:t>
            </a:r>
            <a:r>
              <a:rPr lang="zh-TW" altLang="en-US" sz="2200" dirty="0"/>
              <a:t>接種率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達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不到消滅傳染病的程度，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傳染病的「傳染力」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（未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受感染者被感染的</a:t>
            </a:r>
            <a:r>
              <a:rPr lang="zh-TW" altLang="en-US" sz="2200" dirty="0">
                <a:solidFill>
                  <a:prstClr val="black"/>
                </a:solidFill>
              </a:rPr>
              <a:t>速率</a:t>
            </a:r>
            <a:r>
              <a:rPr lang="zh-TW" altLang="en-US" sz="2200" dirty="0" smtClean="0">
                <a:solidFill>
                  <a:prstClr val="black"/>
                </a:solidFill>
              </a:rPr>
              <a:t>）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仍然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會下降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未接種疫苗的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人士被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感染的速率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會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在實施接種計劃後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放慢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zh-TW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因此</a:t>
            </a:r>
            <a:r>
              <a:rPr kumimoji="0" lang="zh-TW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，</a:t>
            </a:r>
            <a:r>
              <a:rPr lang="zh-TW" altLang="en-US" sz="2200" smtClean="0">
                <a:solidFill>
                  <a:srgbClr val="0000FF"/>
                </a:solidFill>
              </a:rPr>
              <a:t>市民</a:t>
            </a:r>
            <a:r>
              <a:rPr lang="zh-TW" altLang="en-US" sz="2200" dirty="0">
                <a:solidFill>
                  <a:srgbClr val="0000FF"/>
                </a:solidFill>
              </a:rPr>
              <a:t>應盡公民責任去接種疫苗，令接種率足以制止傳染病擴散，達致群體免疫。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4"/>
          <p:cNvSpPr/>
          <p:nvPr/>
        </p:nvSpPr>
        <p:spPr>
          <a:xfrm>
            <a:off x="6523348" y="2848443"/>
            <a:ext cx="2512588" cy="12926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/>
              <a:t>請觀看以下影片：</a:t>
            </a:r>
            <a:endParaRPr lang="en-US" altLang="zh-TW" sz="1600" b="1" dirty="0" smtClean="0"/>
          </a:p>
          <a:p>
            <a:pPr algn="ctr"/>
            <a:r>
              <a:rPr lang="zh-TW" altLang="en-US" sz="1600" dirty="0" smtClean="0"/>
              <a:t>「疫苗追蹤」系列 </a:t>
            </a:r>
            <a:r>
              <a:rPr lang="en-US" altLang="zh-TW" sz="1600" dirty="0" smtClean="0"/>
              <a:t>-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疫苗接種率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(</a:t>
            </a:r>
            <a:r>
              <a:rPr lang="zh-TW" altLang="en-US" sz="1600" dirty="0" smtClean="0"/>
              <a:t>曾浩輝醫生</a:t>
            </a:r>
            <a:r>
              <a:rPr lang="en-US" altLang="zh-TW" sz="1600" dirty="0" smtClean="0"/>
              <a:t>) (24.12.2020)</a:t>
            </a:r>
          </a:p>
          <a:p>
            <a:pPr algn="ctr"/>
            <a:r>
              <a:rPr lang="en-US" altLang="zh-TW" sz="1400" dirty="0" smtClean="0">
                <a:hlinkClick r:id="rId2"/>
              </a:rPr>
              <a:t>https://youtu.be/ZbpyE8dbDs0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2718981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5980" y="421103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如何估計群體免疫所需的人口比例？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88424" y="1337293"/>
            <a:ext cx="816715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要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產生群體免疫，需有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足夠比例的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人口對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傳染病具有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免疫力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，這個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比例取決於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傳染病的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基本繁殖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率</a:t>
            </a:r>
            <a:r>
              <a:rPr kumimoji="0" lang="en-US" altLang="zh-TW" sz="2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TW" sz="22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)</a:t>
            </a:r>
            <a:r>
              <a:rPr kumimoji="0" lang="en-US" altLang="zh-TW" sz="2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即在沒有實施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防疫措施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下，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名感染者平均可以傳染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給多少人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例如：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38265" y="2914710"/>
            <a:ext cx="104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HK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=2</a:t>
            </a:r>
            <a:endParaRPr kumimoji="0" lang="zh-HK" alt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6" name="群組 55"/>
          <p:cNvGrpSpPr/>
          <p:nvPr/>
        </p:nvGrpSpPr>
        <p:grpSpPr>
          <a:xfrm>
            <a:off x="834608" y="3526583"/>
            <a:ext cx="2219060" cy="1874072"/>
            <a:chOff x="2550348" y="1637508"/>
            <a:chExt cx="2219060" cy="1874072"/>
          </a:xfrm>
        </p:grpSpPr>
        <p:grpSp>
          <p:nvGrpSpPr>
            <p:cNvPr id="57" name="群組 56"/>
            <p:cNvGrpSpPr/>
            <p:nvPr/>
          </p:nvGrpSpPr>
          <p:grpSpPr>
            <a:xfrm>
              <a:off x="3530924" y="1637508"/>
              <a:ext cx="264603" cy="461648"/>
              <a:chOff x="4472797" y="793631"/>
              <a:chExt cx="405441" cy="707364"/>
            </a:xfrm>
          </p:grpSpPr>
          <p:sp>
            <p:nvSpPr>
              <p:cNvPr id="82" name="橢圓 81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83" name="套索 82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>
              <a:off x="4178468" y="2256343"/>
              <a:ext cx="264603" cy="461648"/>
              <a:chOff x="4472797" y="793631"/>
              <a:chExt cx="405441" cy="707364"/>
            </a:xfrm>
          </p:grpSpPr>
          <p:sp>
            <p:nvSpPr>
              <p:cNvPr id="80" name="橢圓 79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81" name="套索 80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>
              <a:off x="2867616" y="2256343"/>
              <a:ext cx="264603" cy="461648"/>
              <a:chOff x="4472797" y="793631"/>
              <a:chExt cx="405441" cy="707364"/>
            </a:xfrm>
          </p:grpSpPr>
          <p:sp>
            <p:nvSpPr>
              <p:cNvPr id="78" name="橢圓 77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9" name="套索 78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>
              <a:off x="3164735" y="3049932"/>
              <a:ext cx="264604" cy="461648"/>
              <a:chOff x="4472797" y="793631"/>
              <a:chExt cx="405441" cy="707364"/>
            </a:xfrm>
          </p:grpSpPr>
          <p:sp>
            <p:nvSpPr>
              <p:cNvPr id="76" name="橢圓 75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7" name="套索 76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>
              <a:off x="2550348" y="3046799"/>
              <a:ext cx="264604" cy="461648"/>
              <a:chOff x="4472797" y="793631"/>
              <a:chExt cx="405441" cy="707364"/>
            </a:xfrm>
          </p:grpSpPr>
          <p:sp>
            <p:nvSpPr>
              <p:cNvPr id="74" name="橢圓 73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5" name="套索 74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62" name="直線單箭頭接點 61"/>
            <p:cNvCxnSpPr/>
            <p:nvPr/>
          </p:nvCxnSpPr>
          <p:spPr>
            <a:xfrm flipH="1">
              <a:off x="3139763" y="1942422"/>
              <a:ext cx="318085" cy="3922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單箭頭接點 62"/>
            <p:cNvCxnSpPr/>
            <p:nvPr/>
          </p:nvCxnSpPr>
          <p:spPr>
            <a:xfrm flipH="1">
              <a:off x="2705705" y="2667322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單箭頭接點 63"/>
            <p:cNvCxnSpPr/>
            <p:nvPr/>
          </p:nvCxnSpPr>
          <p:spPr>
            <a:xfrm>
              <a:off x="3851037" y="1942422"/>
              <a:ext cx="318085" cy="3922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64"/>
            <p:cNvCxnSpPr/>
            <p:nvPr/>
          </p:nvCxnSpPr>
          <p:spPr>
            <a:xfrm>
              <a:off x="3007464" y="2667548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群組 65"/>
            <p:cNvGrpSpPr/>
            <p:nvPr/>
          </p:nvGrpSpPr>
          <p:grpSpPr>
            <a:xfrm>
              <a:off x="4504804" y="3049932"/>
              <a:ext cx="264604" cy="461648"/>
              <a:chOff x="4472797" y="793631"/>
              <a:chExt cx="405441" cy="707364"/>
            </a:xfrm>
          </p:grpSpPr>
          <p:sp>
            <p:nvSpPr>
              <p:cNvPr id="72" name="橢圓 71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3" name="套索 72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>
              <a:off x="3890417" y="3046799"/>
              <a:ext cx="264604" cy="461648"/>
              <a:chOff x="4472797" y="793631"/>
              <a:chExt cx="405441" cy="707364"/>
            </a:xfrm>
          </p:grpSpPr>
          <p:sp>
            <p:nvSpPr>
              <p:cNvPr id="70" name="橢圓 69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1" name="套索 70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68" name="直線單箭頭接點 67"/>
            <p:cNvCxnSpPr/>
            <p:nvPr/>
          </p:nvCxnSpPr>
          <p:spPr>
            <a:xfrm flipH="1">
              <a:off x="4045774" y="2667322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/>
            <p:cNvCxnSpPr/>
            <p:nvPr/>
          </p:nvCxnSpPr>
          <p:spPr>
            <a:xfrm>
              <a:off x="4347533" y="2667548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文字方塊 83"/>
          <p:cNvSpPr txBox="1"/>
          <p:nvPr/>
        </p:nvSpPr>
        <p:spPr>
          <a:xfrm>
            <a:off x="4506939" y="2912730"/>
            <a:ext cx="99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HK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=3</a:t>
            </a:r>
            <a:endParaRPr kumimoji="0" lang="zh-HK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362767" y="6368664"/>
            <a:ext cx="6705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參考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Understanding “Effective Reproduction Number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”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LK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Faculty of Medicine, 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HKU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zh-TW" alt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於</a:t>
            </a:r>
            <a:r>
              <a:rPr lang="en-US" altLang="zh-TW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zh-TW" alt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TW" alt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TW" alt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zh-TW" alt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擷取自 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https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://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www.med.hku.hk/en/covid-19/articles/R0-and-Rt 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65482" y="5600029"/>
            <a:ext cx="2642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在沒有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實施</a:t>
            </a: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防疫措施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 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名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感染者平均可以傳染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給 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 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人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3752937" y="5603238"/>
            <a:ext cx="2642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在沒有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實施</a:t>
            </a: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防疫措施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 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名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感染者平均可以傳染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給 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 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人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6769168" y="3305726"/>
            <a:ext cx="1998853" cy="2031325"/>
          </a:xfrm>
          <a:prstGeom prst="rect">
            <a:avLst/>
          </a:prstGeom>
          <a:solidFill>
            <a:srgbClr val="FFFFCC"/>
          </a:solidFill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just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假如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TW" sz="1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&lt; 1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，即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 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名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感染者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平均傳染給少於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 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人，病者的數目會漸漸減少，即傳染病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將會逐漸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消失。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7" name="群組 106"/>
          <p:cNvGrpSpPr/>
          <p:nvPr/>
        </p:nvGrpSpPr>
        <p:grpSpPr>
          <a:xfrm>
            <a:off x="3663636" y="3526583"/>
            <a:ext cx="2671257" cy="1896361"/>
            <a:chOff x="3663636" y="3526583"/>
            <a:chExt cx="2671257" cy="1896361"/>
          </a:xfrm>
        </p:grpSpPr>
        <p:grpSp>
          <p:nvGrpSpPr>
            <p:cNvPr id="7" name="群組 6"/>
            <p:cNvGrpSpPr/>
            <p:nvPr/>
          </p:nvGrpSpPr>
          <p:grpSpPr>
            <a:xfrm>
              <a:off x="3663636" y="3526583"/>
              <a:ext cx="2671257" cy="1896361"/>
              <a:chOff x="1012223" y="1311907"/>
              <a:chExt cx="4093058" cy="2905717"/>
            </a:xfrm>
          </p:grpSpPr>
          <p:grpSp>
            <p:nvGrpSpPr>
              <p:cNvPr id="8" name="群組 7"/>
              <p:cNvGrpSpPr/>
              <p:nvPr/>
            </p:nvGrpSpPr>
            <p:grpSpPr>
              <a:xfrm>
                <a:off x="2928495" y="1311907"/>
                <a:ext cx="405441" cy="707364"/>
                <a:chOff x="4472797" y="793631"/>
                <a:chExt cx="405441" cy="707364"/>
              </a:xfrm>
            </p:grpSpPr>
            <p:sp>
              <p:nvSpPr>
                <p:cNvPr id="54" name="橢圓 53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55" name="套索 54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9" name="群組 8"/>
              <p:cNvGrpSpPr/>
              <p:nvPr/>
            </p:nvGrpSpPr>
            <p:grpSpPr>
              <a:xfrm>
                <a:off x="2954546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52" name="橢圓 51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53" name="套索 52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10" name="群組 9"/>
              <p:cNvGrpSpPr/>
              <p:nvPr/>
            </p:nvGrpSpPr>
            <p:grpSpPr>
              <a:xfrm>
                <a:off x="3920701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50" name="橢圓 49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51" name="套索 50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11" name="群組 10"/>
              <p:cNvGrpSpPr/>
              <p:nvPr/>
            </p:nvGrpSpPr>
            <p:grpSpPr>
              <a:xfrm>
                <a:off x="1912136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48" name="橢圓 47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49" name="套索 48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12" name="群組 11"/>
              <p:cNvGrpSpPr/>
              <p:nvPr/>
            </p:nvGrpSpPr>
            <p:grpSpPr>
              <a:xfrm>
                <a:off x="1012223" y="3510260"/>
                <a:ext cx="1137135" cy="707364"/>
                <a:chOff x="979100" y="3717987"/>
                <a:chExt cx="1137135" cy="707364"/>
              </a:xfrm>
            </p:grpSpPr>
            <p:grpSp>
              <p:nvGrpSpPr>
                <p:cNvPr id="39" name="群組 38"/>
                <p:cNvGrpSpPr/>
                <p:nvPr/>
              </p:nvGrpSpPr>
              <p:grpSpPr>
                <a:xfrm>
                  <a:off x="1352799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46" name="橢圓 45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47" name="套索 46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40" name="群組 39"/>
                <p:cNvGrpSpPr/>
                <p:nvPr/>
              </p:nvGrpSpPr>
              <p:grpSpPr>
                <a:xfrm>
                  <a:off x="1710794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44" name="橢圓 43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45" name="套索 44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41" name="群組 40"/>
                <p:cNvGrpSpPr/>
                <p:nvPr/>
              </p:nvGrpSpPr>
              <p:grpSpPr>
                <a:xfrm>
                  <a:off x="979100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42" name="橢圓 41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43" name="套索 42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" name="群組 12"/>
              <p:cNvGrpSpPr/>
              <p:nvPr/>
            </p:nvGrpSpPr>
            <p:grpSpPr>
              <a:xfrm>
                <a:off x="2554191" y="3510260"/>
                <a:ext cx="1137135" cy="707364"/>
                <a:chOff x="979100" y="3717987"/>
                <a:chExt cx="1137135" cy="707364"/>
              </a:xfrm>
            </p:grpSpPr>
            <p:grpSp>
              <p:nvGrpSpPr>
                <p:cNvPr id="30" name="群組 29"/>
                <p:cNvGrpSpPr/>
                <p:nvPr/>
              </p:nvGrpSpPr>
              <p:grpSpPr>
                <a:xfrm>
                  <a:off x="1352799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37" name="橢圓 36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38" name="套索 37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31" name="群組 30"/>
                <p:cNvGrpSpPr/>
                <p:nvPr/>
              </p:nvGrpSpPr>
              <p:grpSpPr>
                <a:xfrm>
                  <a:off x="1710794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35" name="橢圓 34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36" name="套索 35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32" name="群組 31"/>
                <p:cNvGrpSpPr/>
                <p:nvPr/>
              </p:nvGrpSpPr>
              <p:grpSpPr>
                <a:xfrm>
                  <a:off x="979100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33" name="橢圓 32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34" name="套索 33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" name="群組 13"/>
              <p:cNvGrpSpPr/>
              <p:nvPr/>
            </p:nvGrpSpPr>
            <p:grpSpPr>
              <a:xfrm>
                <a:off x="3968146" y="3510260"/>
                <a:ext cx="1137135" cy="707364"/>
                <a:chOff x="979100" y="3717987"/>
                <a:chExt cx="1137135" cy="707364"/>
              </a:xfrm>
            </p:grpSpPr>
            <p:grpSp>
              <p:nvGrpSpPr>
                <p:cNvPr id="21" name="群組 20"/>
                <p:cNvGrpSpPr/>
                <p:nvPr/>
              </p:nvGrpSpPr>
              <p:grpSpPr>
                <a:xfrm>
                  <a:off x="1352799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28" name="橢圓 27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9" name="套索 28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2" name="群組 21"/>
                <p:cNvGrpSpPr/>
                <p:nvPr/>
              </p:nvGrpSpPr>
              <p:grpSpPr>
                <a:xfrm>
                  <a:off x="1710794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26" name="橢圓 25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7" name="套索 26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3" name="群組 22"/>
                <p:cNvGrpSpPr/>
                <p:nvPr/>
              </p:nvGrpSpPr>
              <p:grpSpPr>
                <a:xfrm>
                  <a:off x="979100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24" name="橢圓 23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5" name="套索 24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5" name="直線單箭頭接點 14"/>
              <p:cNvCxnSpPr/>
              <p:nvPr/>
            </p:nvCxnSpPr>
            <p:spPr>
              <a:xfrm flipH="1">
                <a:off x="2329135" y="1779114"/>
                <a:ext cx="487389" cy="60108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單箭頭接點 15"/>
              <p:cNvCxnSpPr/>
              <p:nvPr/>
            </p:nvCxnSpPr>
            <p:spPr>
              <a:xfrm flipH="1">
                <a:off x="1434060" y="2889849"/>
                <a:ext cx="416310" cy="51913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單箭頭接點 16"/>
              <p:cNvCxnSpPr/>
              <p:nvPr/>
            </p:nvCxnSpPr>
            <p:spPr>
              <a:xfrm>
                <a:off x="3418991" y="1779114"/>
                <a:ext cx="487389" cy="60108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單箭頭接點 17"/>
              <p:cNvCxnSpPr/>
              <p:nvPr/>
            </p:nvCxnSpPr>
            <p:spPr>
              <a:xfrm>
                <a:off x="4283530" y="2890195"/>
                <a:ext cx="263443" cy="553769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單箭頭接點 18"/>
              <p:cNvCxnSpPr/>
              <p:nvPr/>
            </p:nvCxnSpPr>
            <p:spPr>
              <a:xfrm>
                <a:off x="3152091" y="2889849"/>
                <a:ext cx="0" cy="58866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/>
              <p:cNvCxnSpPr/>
              <p:nvPr/>
            </p:nvCxnSpPr>
            <p:spPr>
              <a:xfrm>
                <a:off x="3152091" y="1906441"/>
                <a:ext cx="0" cy="36472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直線單箭頭接點 93"/>
            <p:cNvCxnSpPr/>
            <p:nvPr/>
          </p:nvCxnSpPr>
          <p:spPr>
            <a:xfrm flipH="1">
              <a:off x="4089606" y="4570921"/>
              <a:ext cx="221033" cy="36495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/>
            <p:cNvCxnSpPr/>
            <p:nvPr/>
          </p:nvCxnSpPr>
          <p:spPr>
            <a:xfrm flipH="1">
              <a:off x="4295822" y="4599078"/>
              <a:ext cx="65480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單箭頭接點 97"/>
            <p:cNvCxnSpPr/>
            <p:nvPr/>
          </p:nvCxnSpPr>
          <p:spPr>
            <a:xfrm flipH="1">
              <a:off x="4822611" y="4567421"/>
              <a:ext cx="174182" cy="35060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單箭頭接點 99"/>
            <p:cNvCxnSpPr/>
            <p:nvPr/>
          </p:nvCxnSpPr>
          <p:spPr>
            <a:xfrm>
              <a:off x="5146348" y="4573842"/>
              <a:ext cx="107057" cy="34697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單箭頭接點 101"/>
            <p:cNvCxnSpPr/>
            <p:nvPr/>
          </p:nvCxnSpPr>
          <p:spPr>
            <a:xfrm flipH="1">
              <a:off x="5725064" y="4562485"/>
              <a:ext cx="3548" cy="35554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/>
            <p:cNvCxnSpPr/>
            <p:nvPr/>
          </p:nvCxnSpPr>
          <p:spPr>
            <a:xfrm>
              <a:off x="5891928" y="4535400"/>
              <a:ext cx="310662" cy="36287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群組 107"/>
          <p:cNvGrpSpPr/>
          <p:nvPr/>
        </p:nvGrpSpPr>
        <p:grpSpPr>
          <a:xfrm>
            <a:off x="463003" y="3488905"/>
            <a:ext cx="767017" cy="272002"/>
            <a:chOff x="7441856" y="3410416"/>
            <a:chExt cx="767017" cy="272002"/>
          </a:xfrm>
        </p:grpSpPr>
        <p:grpSp>
          <p:nvGrpSpPr>
            <p:cNvPr id="114" name="群組 113"/>
            <p:cNvGrpSpPr/>
            <p:nvPr/>
          </p:nvGrpSpPr>
          <p:grpSpPr>
            <a:xfrm>
              <a:off x="7441856" y="3460016"/>
              <a:ext cx="138407" cy="222402"/>
              <a:chOff x="7461314" y="4549274"/>
              <a:chExt cx="138407" cy="222402"/>
            </a:xfrm>
            <a:solidFill>
              <a:schemeClr val="accent1"/>
            </a:solidFill>
          </p:grpSpPr>
          <p:sp>
            <p:nvSpPr>
              <p:cNvPr id="116" name="橢圓 115"/>
              <p:cNvSpPr/>
              <p:nvPr/>
            </p:nvSpPr>
            <p:spPr>
              <a:xfrm>
                <a:off x="7479386" y="4549274"/>
                <a:ext cx="106013" cy="986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7" name="套索 116"/>
              <p:cNvSpPr/>
              <p:nvPr/>
            </p:nvSpPr>
            <p:spPr>
              <a:xfrm rot="6738110">
                <a:off x="7466095" y="4638050"/>
                <a:ext cx="128845" cy="138407"/>
              </a:xfrm>
              <a:prstGeom prst="chor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15" name="矩形 114"/>
            <p:cNvSpPr/>
            <p:nvPr/>
          </p:nvSpPr>
          <p:spPr>
            <a:xfrm>
              <a:off x="7620250" y="3410416"/>
              <a:ext cx="58862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受感染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0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5980" y="421103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如何估計群體免疫所需的人口比例？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88424" y="1337293"/>
            <a:ext cx="816715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>
              <a:spcBef>
                <a:spcPts val="600"/>
              </a:spcBef>
              <a:spcAft>
                <a:spcPts val="1200"/>
              </a:spcAft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在估計達成群體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免疫所需的人口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比例時，我們會考慮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哪一個比例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的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人口對傳染病有免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疫力才能</a:t>
            </a:r>
            <a:r>
              <a:rPr kumimoji="0" lang="zh-TW" alt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令</a:t>
            </a:r>
            <a:r>
              <a:rPr kumimoji="0" lang="zh-TW" alt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kumimoji="0" lang="en-US" altLang="zh-TW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R</a:t>
            </a:r>
            <a:r>
              <a:rPr kumimoji="0" lang="en-US" altLang="zh-TW" sz="2200" i="0" u="none" strike="noStrike" kern="1200" cap="none" spc="0" normalizeH="0" baseline="-25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O </a:t>
            </a:r>
            <a:r>
              <a:rPr lang="zh-TW" altLang="en-US" sz="2200" dirty="0" smtClean="0">
                <a:solidFill>
                  <a:srgbClr val="7030A0"/>
                </a:solidFill>
                <a:latin typeface="新細明體" panose="02020500000000000000" pitchFamily="18" charset="-120"/>
              </a:rPr>
              <a:t>由</a:t>
            </a:r>
            <a:r>
              <a:rPr lang="zh-TW" altLang="en-US" sz="2200" dirty="0">
                <a:solidFill>
                  <a:srgbClr val="7030A0"/>
                </a:solidFill>
                <a:latin typeface="新細明體" panose="02020500000000000000" pitchFamily="18" charset="-120"/>
              </a:rPr>
              <a:t>大於 </a:t>
            </a:r>
            <a:r>
              <a:rPr lang="en-US" altLang="zh-TW" sz="2200" dirty="0">
                <a:solidFill>
                  <a:srgbClr val="7030A0"/>
                </a:solidFill>
                <a:latin typeface="新細明體" panose="02020500000000000000" pitchFamily="18" charset="-120"/>
              </a:rPr>
              <a:t>1 </a:t>
            </a:r>
            <a:r>
              <a:rPr lang="en-US" altLang="zh-TW" sz="2200" dirty="0" smtClean="0">
                <a:solidFill>
                  <a:srgbClr val="7030A0"/>
                </a:solidFill>
                <a:latin typeface="新細明體" panose="02020500000000000000" pitchFamily="18" charset="-120"/>
              </a:rPr>
              <a:t>(</a:t>
            </a:r>
            <a:r>
              <a:rPr lang="en-US" altLang="zh-TW" sz="2200" dirty="0">
                <a:solidFill>
                  <a:srgbClr val="7030A0"/>
                </a:solidFill>
              </a:rPr>
              <a:t>R</a:t>
            </a:r>
            <a:r>
              <a:rPr lang="en-US" altLang="zh-TW" sz="2200" baseline="-25000" dirty="0">
                <a:solidFill>
                  <a:srgbClr val="7030A0"/>
                </a:solidFill>
              </a:rPr>
              <a:t>O </a:t>
            </a:r>
            <a:r>
              <a:rPr kumimoji="0" lang="en-US" altLang="zh-TW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= 2, </a:t>
            </a:r>
            <a:r>
              <a:rPr lang="en-US" altLang="zh-TW" sz="2200" dirty="0">
                <a:solidFill>
                  <a:srgbClr val="7030A0"/>
                </a:solidFill>
              </a:rPr>
              <a:t>R</a:t>
            </a:r>
            <a:r>
              <a:rPr lang="en-US" altLang="zh-TW" sz="2200" baseline="-25000" dirty="0">
                <a:solidFill>
                  <a:srgbClr val="7030A0"/>
                </a:solidFill>
              </a:rPr>
              <a:t>O </a:t>
            </a:r>
            <a:r>
              <a:rPr kumimoji="0" lang="en-US" altLang="zh-TW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=3 </a:t>
            </a:r>
            <a:r>
              <a:rPr kumimoji="0" lang="zh-TW" alt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等）下降為 </a:t>
            </a:r>
            <a:r>
              <a:rPr kumimoji="0" lang="en-US" altLang="zh-TW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kumimoji="0" lang="en-US" altLang="zh-TW" sz="2200" i="0" u="none" strike="noStrike" kern="1200" cap="none" spc="0" normalizeH="0" baseline="30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，並稱這個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比例為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群體免疫閥值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（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Herd Immunity Threshold, HIT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）。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0" algn="just" hangingPunct="0">
              <a:spcBef>
                <a:spcPts val="600"/>
              </a:spcBef>
              <a:spcAft>
                <a:spcPts val="1200"/>
              </a:spcAft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當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有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免疫力（例如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接種了疫苗）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的人口比例大於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HIT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時，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TW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將進一步下降至小於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1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，傳染病會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逐漸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消失。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5" name="文字方塊 84"/>
          <p:cNvSpPr txBox="1"/>
          <p:nvPr/>
        </p:nvSpPr>
        <p:spPr>
          <a:xfrm>
            <a:off x="488424" y="3900088"/>
            <a:ext cx="4030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>
              <a:spcBef>
                <a:spcPts val="600"/>
              </a:spcBef>
              <a:spcAft>
                <a:spcPts val="1200"/>
              </a:spcAft>
              <a:defRPr/>
            </a:pPr>
            <a:r>
              <a:rPr lang="zh-TW" altLang="en-US" sz="2200" noProof="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下兩頁會以兩個例子說明</a:t>
            </a:r>
            <a:r>
              <a:rPr lang="zh-TW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kumimoji="0" lang="en-US" altLang="zh-TW" sz="2200" b="0" i="0" u="non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362767" y="6357908"/>
            <a:ext cx="7725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參考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Fine P, Eames K, Heymann D L.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en-US" altLang="zh-HK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“Herd Immunity”: A Rough Guide 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Clinical Infectious Diseases, 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52(7), 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 April 2011, Pages 911–916, https://doi.org/10.1093/cid/cir007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5980" y="421103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如何估計群體免疫所需的人口比例？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7" name="群組 86"/>
          <p:cNvGrpSpPr/>
          <p:nvPr/>
        </p:nvGrpSpPr>
        <p:grpSpPr>
          <a:xfrm>
            <a:off x="5372885" y="4305615"/>
            <a:ext cx="2219060" cy="1874072"/>
            <a:chOff x="2550348" y="1637508"/>
            <a:chExt cx="2219060" cy="1874072"/>
          </a:xfrm>
        </p:grpSpPr>
        <p:grpSp>
          <p:nvGrpSpPr>
            <p:cNvPr id="88" name="群組 87"/>
            <p:cNvGrpSpPr/>
            <p:nvPr/>
          </p:nvGrpSpPr>
          <p:grpSpPr>
            <a:xfrm>
              <a:off x="3530924" y="1637508"/>
              <a:ext cx="264603" cy="461648"/>
              <a:chOff x="4472797" y="793631"/>
              <a:chExt cx="405441" cy="707364"/>
            </a:xfrm>
          </p:grpSpPr>
          <p:sp>
            <p:nvSpPr>
              <p:cNvPr id="113" name="橢圓 112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4" name="套索 113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4178468" y="2256343"/>
              <a:ext cx="264603" cy="461648"/>
              <a:chOff x="4472797" y="793631"/>
              <a:chExt cx="405441" cy="707364"/>
            </a:xfrm>
          </p:grpSpPr>
          <p:sp>
            <p:nvSpPr>
              <p:cNvPr id="111" name="橢圓 110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2" name="套索 111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>
              <a:off x="2867616" y="2256343"/>
              <a:ext cx="264603" cy="461648"/>
              <a:chOff x="4472797" y="793631"/>
              <a:chExt cx="405441" cy="707364"/>
            </a:xfrm>
          </p:grpSpPr>
          <p:sp>
            <p:nvSpPr>
              <p:cNvPr id="109" name="橢圓 108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0" name="套索 109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>
              <a:off x="3164735" y="3049932"/>
              <a:ext cx="264604" cy="461648"/>
              <a:chOff x="4472797" y="793631"/>
              <a:chExt cx="405441" cy="707364"/>
            </a:xfrm>
          </p:grpSpPr>
          <p:sp>
            <p:nvSpPr>
              <p:cNvPr id="107" name="橢圓 106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8" name="套索 107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2550348" y="3046799"/>
              <a:ext cx="264604" cy="461648"/>
              <a:chOff x="4472797" y="793631"/>
              <a:chExt cx="405441" cy="707364"/>
            </a:xfrm>
          </p:grpSpPr>
          <p:sp>
            <p:nvSpPr>
              <p:cNvPr id="105" name="橢圓 104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6" name="套索 105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93" name="直線單箭頭接點 92"/>
            <p:cNvCxnSpPr/>
            <p:nvPr/>
          </p:nvCxnSpPr>
          <p:spPr>
            <a:xfrm flipH="1">
              <a:off x="3139763" y="1942422"/>
              <a:ext cx="318085" cy="3922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/>
            <p:cNvCxnSpPr/>
            <p:nvPr/>
          </p:nvCxnSpPr>
          <p:spPr>
            <a:xfrm flipH="1">
              <a:off x="2705705" y="2667322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單箭頭接點 94"/>
            <p:cNvCxnSpPr/>
            <p:nvPr/>
          </p:nvCxnSpPr>
          <p:spPr>
            <a:xfrm>
              <a:off x="3851037" y="1942422"/>
              <a:ext cx="318085" cy="39228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/>
            <p:cNvCxnSpPr/>
            <p:nvPr/>
          </p:nvCxnSpPr>
          <p:spPr>
            <a:xfrm>
              <a:off x="3007464" y="2667548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群組 96"/>
            <p:cNvGrpSpPr/>
            <p:nvPr/>
          </p:nvGrpSpPr>
          <p:grpSpPr>
            <a:xfrm>
              <a:off x="4504804" y="3049932"/>
              <a:ext cx="264604" cy="461648"/>
              <a:chOff x="4472797" y="793631"/>
              <a:chExt cx="405441" cy="707364"/>
            </a:xfrm>
          </p:grpSpPr>
          <p:sp>
            <p:nvSpPr>
              <p:cNvPr id="103" name="橢圓 102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4" name="套索 103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98" name="群組 97"/>
            <p:cNvGrpSpPr/>
            <p:nvPr/>
          </p:nvGrpSpPr>
          <p:grpSpPr>
            <a:xfrm>
              <a:off x="3890417" y="3046799"/>
              <a:ext cx="264604" cy="461648"/>
              <a:chOff x="4472797" y="793631"/>
              <a:chExt cx="405441" cy="707364"/>
            </a:xfrm>
          </p:grpSpPr>
          <p:sp>
            <p:nvSpPr>
              <p:cNvPr id="101" name="橢圓 100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2" name="套索 101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sp>
        <p:nvSpPr>
          <p:cNvPr id="129" name="橢圓 128"/>
          <p:cNvSpPr/>
          <p:nvPr/>
        </p:nvSpPr>
        <p:spPr>
          <a:xfrm>
            <a:off x="6892193" y="4895259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0" name="橢圓 129"/>
          <p:cNvSpPr/>
          <p:nvPr/>
        </p:nvSpPr>
        <p:spPr>
          <a:xfrm>
            <a:off x="5875685" y="5690351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1" name="橢圓 130"/>
          <p:cNvSpPr/>
          <p:nvPr/>
        </p:nvSpPr>
        <p:spPr>
          <a:xfrm>
            <a:off x="7217368" y="5692572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8" name="文字方塊 137"/>
          <p:cNvSpPr txBox="1"/>
          <p:nvPr/>
        </p:nvSpPr>
        <p:spPr>
          <a:xfrm>
            <a:off x="6743918" y="4495243"/>
            <a:ext cx="3072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9" name="文字方塊 138"/>
          <p:cNvSpPr txBox="1"/>
          <p:nvPr/>
        </p:nvSpPr>
        <p:spPr>
          <a:xfrm>
            <a:off x="5929367" y="5269431"/>
            <a:ext cx="3072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40" name="群組 139"/>
          <p:cNvGrpSpPr/>
          <p:nvPr/>
        </p:nvGrpSpPr>
        <p:grpSpPr>
          <a:xfrm>
            <a:off x="893117" y="4268099"/>
            <a:ext cx="2219060" cy="1874072"/>
            <a:chOff x="2550348" y="1637508"/>
            <a:chExt cx="2219060" cy="1874072"/>
          </a:xfrm>
        </p:grpSpPr>
        <p:grpSp>
          <p:nvGrpSpPr>
            <p:cNvPr id="141" name="群組 140"/>
            <p:cNvGrpSpPr/>
            <p:nvPr/>
          </p:nvGrpSpPr>
          <p:grpSpPr>
            <a:xfrm>
              <a:off x="3530924" y="1637508"/>
              <a:ext cx="264603" cy="461648"/>
              <a:chOff x="4472797" y="793631"/>
              <a:chExt cx="405441" cy="707364"/>
            </a:xfrm>
          </p:grpSpPr>
          <p:sp>
            <p:nvSpPr>
              <p:cNvPr id="166" name="橢圓 165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7" name="套索 166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2" name="群組 141"/>
            <p:cNvGrpSpPr/>
            <p:nvPr/>
          </p:nvGrpSpPr>
          <p:grpSpPr>
            <a:xfrm>
              <a:off x="4178468" y="2256343"/>
              <a:ext cx="264603" cy="461648"/>
              <a:chOff x="4472797" y="793631"/>
              <a:chExt cx="405441" cy="707364"/>
            </a:xfrm>
          </p:grpSpPr>
          <p:sp>
            <p:nvSpPr>
              <p:cNvPr id="164" name="橢圓 163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5" name="套索 164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3" name="群組 142"/>
            <p:cNvGrpSpPr/>
            <p:nvPr/>
          </p:nvGrpSpPr>
          <p:grpSpPr>
            <a:xfrm>
              <a:off x="2867616" y="2256343"/>
              <a:ext cx="264603" cy="461648"/>
              <a:chOff x="4472797" y="793631"/>
              <a:chExt cx="405441" cy="707364"/>
            </a:xfrm>
          </p:grpSpPr>
          <p:sp>
            <p:nvSpPr>
              <p:cNvPr id="162" name="橢圓 161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3" name="套索 162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4" name="群組 143"/>
            <p:cNvGrpSpPr/>
            <p:nvPr/>
          </p:nvGrpSpPr>
          <p:grpSpPr>
            <a:xfrm>
              <a:off x="3164735" y="3049932"/>
              <a:ext cx="264604" cy="461648"/>
              <a:chOff x="4472797" y="793631"/>
              <a:chExt cx="405441" cy="707364"/>
            </a:xfrm>
          </p:grpSpPr>
          <p:sp>
            <p:nvSpPr>
              <p:cNvPr id="160" name="橢圓 159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1" name="套索 160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5" name="群組 144"/>
            <p:cNvGrpSpPr/>
            <p:nvPr/>
          </p:nvGrpSpPr>
          <p:grpSpPr>
            <a:xfrm>
              <a:off x="2550348" y="3046799"/>
              <a:ext cx="264604" cy="461648"/>
              <a:chOff x="4472797" y="793631"/>
              <a:chExt cx="405441" cy="707364"/>
            </a:xfrm>
          </p:grpSpPr>
          <p:sp>
            <p:nvSpPr>
              <p:cNvPr id="158" name="橢圓 157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9" name="套索 158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46" name="直線單箭頭接點 145"/>
            <p:cNvCxnSpPr/>
            <p:nvPr/>
          </p:nvCxnSpPr>
          <p:spPr>
            <a:xfrm flipH="1">
              <a:off x="3139763" y="1942422"/>
              <a:ext cx="318085" cy="3922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單箭頭接點 146"/>
            <p:cNvCxnSpPr/>
            <p:nvPr/>
          </p:nvCxnSpPr>
          <p:spPr>
            <a:xfrm flipH="1">
              <a:off x="2705705" y="2667322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單箭頭接點 147"/>
            <p:cNvCxnSpPr/>
            <p:nvPr/>
          </p:nvCxnSpPr>
          <p:spPr>
            <a:xfrm>
              <a:off x="3851037" y="1942422"/>
              <a:ext cx="318085" cy="3922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單箭頭接點 148"/>
            <p:cNvCxnSpPr/>
            <p:nvPr/>
          </p:nvCxnSpPr>
          <p:spPr>
            <a:xfrm>
              <a:off x="3007464" y="2667548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群組 149"/>
            <p:cNvGrpSpPr/>
            <p:nvPr/>
          </p:nvGrpSpPr>
          <p:grpSpPr>
            <a:xfrm>
              <a:off x="4504804" y="3049932"/>
              <a:ext cx="264604" cy="461648"/>
              <a:chOff x="4472797" y="793631"/>
              <a:chExt cx="405441" cy="707364"/>
            </a:xfrm>
          </p:grpSpPr>
          <p:sp>
            <p:nvSpPr>
              <p:cNvPr id="156" name="橢圓 155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7" name="套索 156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51" name="群組 150"/>
            <p:cNvGrpSpPr/>
            <p:nvPr/>
          </p:nvGrpSpPr>
          <p:grpSpPr>
            <a:xfrm>
              <a:off x="3890417" y="3046799"/>
              <a:ext cx="264604" cy="461648"/>
              <a:chOff x="4472797" y="793631"/>
              <a:chExt cx="405441" cy="707364"/>
            </a:xfrm>
          </p:grpSpPr>
          <p:sp>
            <p:nvSpPr>
              <p:cNvPr id="154" name="橢圓 153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5" name="套索 154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52" name="直線單箭頭接點 151"/>
            <p:cNvCxnSpPr/>
            <p:nvPr/>
          </p:nvCxnSpPr>
          <p:spPr>
            <a:xfrm flipH="1">
              <a:off x="4045774" y="2667322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單箭頭接點 152"/>
            <p:cNvCxnSpPr/>
            <p:nvPr/>
          </p:nvCxnSpPr>
          <p:spPr>
            <a:xfrm>
              <a:off x="4347533" y="2667548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文字方塊 167"/>
          <p:cNvSpPr txBox="1"/>
          <p:nvPr/>
        </p:nvSpPr>
        <p:spPr>
          <a:xfrm>
            <a:off x="1466737" y="3725439"/>
            <a:ext cx="104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HK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=2</a:t>
            </a:r>
            <a:endParaRPr kumimoji="0" lang="zh-HK" alt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9" name="文字方塊 168"/>
          <p:cNvSpPr txBox="1"/>
          <p:nvPr/>
        </p:nvSpPr>
        <p:spPr>
          <a:xfrm>
            <a:off x="5689867" y="3749783"/>
            <a:ext cx="131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HK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=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2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1</a:t>
            </a:r>
            <a:endParaRPr kumimoji="0" lang="zh-HK" alt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矩形 173"/>
              <p:cNvSpPr/>
              <p:nvPr/>
            </p:nvSpPr>
            <p:spPr>
              <a:xfrm>
                <a:off x="3946672" y="5052442"/>
                <a:ext cx="1018162" cy="1269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平均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H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TW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altLang="zh-TW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zh-HK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</a:t>
                </a:r>
                <a: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/>
                </a:r>
                <a:b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</a:br>
                <a:r>
                  <a:rPr kumimoji="0" lang="zh-HK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有免疫力</a:t>
                </a:r>
                <a:endParaRPr kumimoji="0" lang="en-US" altLang="zh-HK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(</a:t>
                </a:r>
                <a:r>
                  <a:rPr lang="zh-TW" altLang="en-US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即 </a:t>
                </a:r>
                <a:r>
                  <a:rPr lang="en-US" altLang="zh-TW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50%)</a:t>
                </a:r>
                <a:endParaRPr kumimoji="0" lang="zh-HK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74" name="矩形 1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672" y="5052442"/>
                <a:ext cx="1018162" cy="1269643"/>
              </a:xfrm>
              <a:prstGeom prst="rect">
                <a:avLst/>
              </a:prstGeom>
              <a:blipFill>
                <a:blip r:embed="rId2"/>
                <a:stretch>
                  <a:fillRect b="-3365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左大括弧 174"/>
          <p:cNvSpPr/>
          <p:nvPr/>
        </p:nvSpPr>
        <p:spPr>
          <a:xfrm>
            <a:off x="4915074" y="4933122"/>
            <a:ext cx="221150" cy="1143418"/>
          </a:xfrm>
          <a:prstGeom prst="leftBrace">
            <a:avLst>
              <a:gd name="adj1" fmla="val 693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6" name="文字方塊 85"/>
          <p:cNvSpPr txBox="1"/>
          <p:nvPr/>
        </p:nvSpPr>
        <p:spPr>
          <a:xfrm>
            <a:off x="1057213" y="1399119"/>
            <a:ext cx="6623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Bef>
                <a:spcPts val="600"/>
              </a:spcBef>
              <a:spcAft>
                <a:spcPts val="1200"/>
              </a:spcAft>
              <a:defRPr/>
            </a:pPr>
            <a:r>
              <a:rPr lang="zh-TW" altLang="en-US" sz="2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例子一</a:t>
            </a:r>
            <a:r>
              <a:rPr lang="zh-TW" altLang="en-US" sz="2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200" i="1" dirty="0" smtClean="0">
                <a:solidFill>
                  <a:srgbClr val="0070C0"/>
                </a:solidFill>
                <a:latin typeface="新細明體" panose="02020500000000000000" pitchFamily="18" charset="-120"/>
              </a:rPr>
              <a:t>當 </a:t>
            </a:r>
            <a:r>
              <a:rPr lang="en-US" altLang="zh-TW" sz="2200" i="1" dirty="0" smtClean="0">
                <a:solidFill>
                  <a:srgbClr val="0070C0"/>
                </a:solidFill>
              </a:rPr>
              <a:t>R</a:t>
            </a:r>
            <a:r>
              <a:rPr lang="en-US" altLang="zh-TW" sz="2200" i="1" baseline="-25000" dirty="0" smtClean="0">
                <a:solidFill>
                  <a:srgbClr val="0070C0"/>
                </a:solidFill>
              </a:rPr>
              <a:t>O </a:t>
            </a:r>
            <a:r>
              <a:rPr lang="en-US" altLang="zh-TW" sz="2200" i="1" dirty="0" smtClean="0">
                <a:solidFill>
                  <a:srgbClr val="0070C0"/>
                </a:solidFill>
                <a:latin typeface="新細明體" panose="02020500000000000000" pitchFamily="18" charset="-120"/>
              </a:rPr>
              <a:t>= 2</a:t>
            </a:r>
            <a:r>
              <a:rPr lang="zh-TW" altLang="en-US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，哪一個比例的人口對傳染病有免</a:t>
            </a:r>
            <a:r>
              <a:rPr lang="zh-TW" altLang="en-US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疫力才能令</a:t>
            </a:r>
            <a:r>
              <a:rPr lang="zh-TW" altLang="en-US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 </a:t>
            </a:r>
            <a:r>
              <a:rPr lang="en-US" altLang="zh-TW" sz="2200" i="1" dirty="0">
                <a:solidFill>
                  <a:srgbClr val="0070C0"/>
                </a:solidFill>
              </a:rPr>
              <a:t>R</a:t>
            </a:r>
            <a:r>
              <a:rPr lang="en-US" altLang="zh-TW" sz="2200" i="1" baseline="-25000" dirty="0">
                <a:solidFill>
                  <a:srgbClr val="0070C0"/>
                </a:solidFill>
              </a:rPr>
              <a:t>O</a:t>
            </a:r>
            <a:r>
              <a:rPr lang="en-US" altLang="zh-TW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 </a:t>
            </a:r>
            <a:r>
              <a:rPr lang="zh-TW" altLang="en-US" sz="2200" i="1" dirty="0" smtClean="0">
                <a:solidFill>
                  <a:srgbClr val="0070C0"/>
                </a:solidFill>
                <a:latin typeface="新細明體" panose="02020500000000000000" pitchFamily="18" charset="-120"/>
              </a:rPr>
              <a:t>由 </a:t>
            </a:r>
            <a:r>
              <a:rPr lang="en-US" altLang="zh-TW" sz="2200" i="1" dirty="0" smtClean="0">
                <a:solidFill>
                  <a:srgbClr val="0070C0"/>
                </a:solidFill>
                <a:latin typeface="新細明體" panose="02020500000000000000" pitchFamily="18" charset="-120"/>
              </a:rPr>
              <a:t>2 </a:t>
            </a:r>
            <a:r>
              <a:rPr lang="zh-TW" altLang="en-US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下降為</a:t>
            </a:r>
            <a:r>
              <a:rPr lang="en-US" altLang="zh-TW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 1</a:t>
            </a:r>
            <a:r>
              <a:rPr lang="en-US" altLang="zh-TW" sz="22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zh-TW" alt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kumimoji="0" lang="en-US" altLang="zh-TW" sz="22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3254855" y="4968146"/>
            <a:ext cx="786852" cy="367283"/>
          </a:xfrm>
          <a:prstGeom prst="rightArrow">
            <a:avLst>
              <a:gd name="adj1" fmla="val 50000"/>
              <a:gd name="adj2" fmla="val 766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矩形圖說文字 189"/>
              <p:cNvSpPr/>
              <p:nvPr/>
            </p:nvSpPr>
            <p:spPr>
              <a:xfrm>
                <a:off x="1057213" y="2279853"/>
                <a:ext cx="6575043" cy="1119423"/>
              </a:xfrm>
              <a:prstGeom prst="wedgeRectCallout">
                <a:avLst>
                  <a:gd name="adj1" fmla="val 33547"/>
                  <a:gd name="adj2" fmla="val 33770"/>
                </a:avLst>
              </a:prstGeom>
              <a:solidFill>
                <a:srgbClr val="FFFFCC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lvl="0">
                  <a:defRPr/>
                </a:pP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當 </a:t>
                </a:r>
                <a:r>
                  <a:rPr kumimoji="0" lang="en-US" altLang="zh-HK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R</a:t>
                </a:r>
                <a:r>
                  <a:rPr kumimoji="0" lang="en-US" altLang="zh-HK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O</a:t>
                </a:r>
                <a:r>
                  <a:rPr kumimoji="0" lang="en-US" altLang="zh-HK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= 2</a:t>
                </a: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，假如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平均每 </a:t>
                </a:r>
                <a:r>
                  <a:rPr kumimoji="0" lang="en-US" altLang="zh-TW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2 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人中有 </a:t>
                </a:r>
                <a:r>
                  <a:rPr kumimoji="0" lang="en-US" altLang="zh-TW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1 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人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有免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疫力</a:t>
                </a: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，則平均每名感染者只可以傳染給 </a:t>
                </a:r>
                <a:r>
                  <a:rPr kumimoji="0" lang="en-US" altLang="zh-TW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1</a:t>
                </a: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人，因此若有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TW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 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人口</a:t>
                </a:r>
                <a:r>
                  <a:rPr lang="zh-TW" alt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（即 </a:t>
                </a:r>
                <a:r>
                  <a:rPr lang="en-US" altLang="zh-TW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50% </a:t>
                </a:r>
                <a:r>
                  <a:rPr lang="zh-TW" alt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的人口）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對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傳染病有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免疫力，則 </a:t>
                </a:r>
                <a:r>
                  <a:rPr lang="en-US" altLang="zh-HK" sz="2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</a:t>
                </a:r>
                <a:r>
                  <a:rPr lang="en-US" altLang="zh-HK" sz="2000" baseline="-25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O 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會由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下降為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kumimoji="0" lang="zh-HK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90" name="矩形圖說文字 1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13" y="2279853"/>
                <a:ext cx="6575043" cy="1119423"/>
              </a:xfrm>
              <a:prstGeom prst="wedgeRectCallout">
                <a:avLst>
                  <a:gd name="adj1" fmla="val 33547"/>
                  <a:gd name="adj2" fmla="val 33770"/>
                </a:avLst>
              </a:prstGeom>
              <a:blipFill>
                <a:blip r:embed="rId3"/>
                <a:stretch>
                  <a:fillRect l="-832" t="-3209" r="-92" b="-5882"/>
                </a:stretch>
              </a:blip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群組 98"/>
          <p:cNvGrpSpPr/>
          <p:nvPr/>
        </p:nvGrpSpPr>
        <p:grpSpPr>
          <a:xfrm>
            <a:off x="7768076" y="3683566"/>
            <a:ext cx="1076293" cy="995098"/>
            <a:chOff x="7391325" y="3410416"/>
            <a:chExt cx="1076293" cy="995098"/>
          </a:xfrm>
        </p:grpSpPr>
        <p:sp>
          <p:nvSpPr>
            <p:cNvPr id="100" name="橢圓 99"/>
            <p:cNvSpPr/>
            <p:nvPr/>
          </p:nvSpPr>
          <p:spPr>
            <a:xfrm>
              <a:off x="7391325" y="3737886"/>
              <a:ext cx="228925" cy="221495"/>
            </a:xfrm>
            <a:prstGeom prst="ellipse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7620250" y="3706181"/>
              <a:ext cx="7489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HK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有免疫力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117" name="群組 116"/>
            <p:cNvGrpSpPr/>
            <p:nvPr/>
          </p:nvGrpSpPr>
          <p:grpSpPr>
            <a:xfrm>
              <a:off x="7439023" y="3751473"/>
              <a:ext cx="138407" cy="222402"/>
              <a:chOff x="10710520" y="2729377"/>
              <a:chExt cx="138407" cy="222402"/>
            </a:xfrm>
          </p:grpSpPr>
          <p:sp>
            <p:nvSpPr>
              <p:cNvPr id="126" name="橢圓 125"/>
              <p:cNvSpPr/>
              <p:nvPr/>
            </p:nvSpPr>
            <p:spPr>
              <a:xfrm>
                <a:off x="10728592" y="2729377"/>
                <a:ext cx="106013" cy="9868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7" name="套索 126"/>
              <p:cNvSpPr/>
              <p:nvPr/>
            </p:nvSpPr>
            <p:spPr>
              <a:xfrm rot="6738110">
                <a:off x="10715301" y="2818153"/>
                <a:ext cx="128845" cy="138407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18" name="群組 117"/>
            <p:cNvGrpSpPr/>
            <p:nvPr/>
          </p:nvGrpSpPr>
          <p:grpSpPr>
            <a:xfrm>
              <a:off x="7431297" y="4039616"/>
              <a:ext cx="138407" cy="222402"/>
              <a:chOff x="7461314" y="4549274"/>
              <a:chExt cx="138407" cy="222402"/>
            </a:xfrm>
          </p:grpSpPr>
          <p:sp>
            <p:nvSpPr>
              <p:cNvPr id="124" name="橢圓 123"/>
              <p:cNvSpPr/>
              <p:nvPr/>
            </p:nvSpPr>
            <p:spPr>
              <a:xfrm>
                <a:off x="7479386" y="4549274"/>
                <a:ext cx="106013" cy="9868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5" name="套索 124"/>
              <p:cNvSpPr/>
              <p:nvPr/>
            </p:nvSpPr>
            <p:spPr>
              <a:xfrm rot="6738110">
                <a:off x="7466095" y="4638050"/>
                <a:ext cx="128845" cy="138407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19" name="矩形 118"/>
            <p:cNvSpPr/>
            <p:nvPr/>
          </p:nvSpPr>
          <p:spPr>
            <a:xfrm>
              <a:off x="7609691" y="3990016"/>
              <a:ext cx="85792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無</a:t>
              </a:r>
              <a:r>
                <a:rPr kumimoji="0" lang="zh-HK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免疫力</a:t>
              </a:r>
              <a:r>
                <a:rPr kumimoji="0" lang="en-US" altLang="zh-HK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/>
              </a:r>
              <a:br>
                <a:rPr kumimoji="0" lang="en-US" altLang="zh-HK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</a:b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但未受感染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120" name="群組 119"/>
            <p:cNvGrpSpPr/>
            <p:nvPr/>
          </p:nvGrpSpPr>
          <p:grpSpPr>
            <a:xfrm>
              <a:off x="7441856" y="3460016"/>
              <a:ext cx="138407" cy="222402"/>
              <a:chOff x="7461314" y="4549274"/>
              <a:chExt cx="138407" cy="222402"/>
            </a:xfrm>
            <a:solidFill>
              <a:schemeClr val="accent1"/>
            </a:solidFill>
          </p:grpSpPr>
          <p:sp>
            <p:nvSpPr>
              <p:cNvPr id="122" name="橢圓 121"/>
              <p:cNvSpPr/>
              <p:nvPr/>
            </p:nvSpPr>
            <p:spPr>
              <a:xfrm>
                <a:off x="7479386" y="4549274"/>
                <a:ext cx="106013" cy="986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3" name="套索 122"/>
              <p:cNvSpPr/>
              <p:nvPr/>
            </p:nvSpPr>
            <p:spPr>
              <a:xfrm rot="6738110">
                <a:off x="7466095" y="4638050"/>
                <a:ext cx="128845" cy="138407"/>
              </a:xfrm>
              <a:prstGeom prst="chor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21" name="矩形 120"/>
            <p:cNvSpPr/>
            <p:nvPr/>
          </p:nvSpPr>
          <p:spPr>
            <a:xfrm>
              <a:off x="7620250" y="3410416"/>
              <a:ext cx="58862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受感染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6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5980" y="421103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如何估計群體免疫所需的人口比例？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8" name="文字方塊 167"/>
          <p:cNvSpPr txBox="1"/>
          <p:nvPr/>
        </p:nvSpPr>
        <p:spPr>
          <a:xfrm>
            <a:off x="1466737" y="3725439"/>
            <a:ext cx="104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HK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O 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=</a:t>
            </a:r>
            <a:r>
              <a:rPr kumimoji="0" lang="en-US" altLang="zh-HK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3</a:t>
            </a:r>
            <a:endParaRPr kumimoji="0" lang="zh-HK" alt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9" name="文字方塊 168"/>
          <p:cNvSpPr txBox="1"/>
          <p:nvPr/>
        </p:nvSpPr>
        <p:spPr>
          <a:xfrm>
            <a:off x="6236194" y="3749783"/>
            <a:ext cx="131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HK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=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3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1</a:t>
            </a:r>
            <a:endParaRPr kumimoji="0" lang="zh-HK" alt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矩形 173"/>
              <p:cNvSpPr/>
              <p:nvPr/>
            </p:nvSpPr>
            <p:spPr>
              <a:xfrm>
                <a:off x="3857772" y="5052442"/>
                <a:ext cx="1018162" cy="12730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平均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H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zh-HK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</a:t>
                </a:r>
                <a: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/>
                </a:r>
                <a:b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</a:br>
                <a:r>
                  <a:rPr kumimoji="0" lang="zh-HK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有免疫力</a:t>
                </a:r>
                <a:endParaRPr kumimoji="0" lang="en-US" altLang="zh-HK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(</a:t>
                </a:r>
                <a:r>
                  <a:rPr lang="zh-TW" altLang="en-US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即約 </a:t>
                </a:r>
                <a:r>
                  <a:rPr lang="en-US" altLang="zh-TW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66.7%)</a:t>
                </a:r>
                <a:endParaRPr kumimoji="0" lang="zh-HK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74" name="矩形 1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772" y="5052442"/>
                <a:ext cx="1018162" cy="1273041"/>
              </a:xfrm>
              <a:prstGeom prst="rect">
                <a:avLst/>
              </a:prstGeom>
              <a:blipFill>
                <a:blip r:embed="rId2"/>
                <a:stretch>
                  <a:fillRect b="-2871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左大括弧 174"/>
          <p:cNvSpPr/>
          <p:nvPr/>
        </p:nvSpPr>
        <p:spPr>
          <a:xfrm>
            <a:off x="4826174" y="4933122"/>
            <a:ext cx="221150" cy="1143418"/>
          </a:xfrm>
          <a:prstGeom prst="leftBrace">
            <a:avLst>
              <a:gd name="adj1" fmla="val 693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85" name="群組 84"/>
          <p:cNvGrpSpPr/>
          <p:nvPr/>
        </p:nvGrpSpPr>
        <p:grpSpPr>
          <a:xfrm>
            <a:off x="653685" y="4225791"/>
            <a:ext cx="2671257" cy="1896361"/>
            <a:chOff x="3663636" y="3526583"/>
            <a:chExt cx="2671257" cy="1896361"/>
          </a:xfrm>
        </p:grpSpPr>
        <p:grpSp>
          <p:nvGrpSpPr>
            <p:cNvPr id="99" name="群組 98"/>
            <p:cNvGrpSpPr/>
            <p:nvPr/>
          </p:nvGrpSpPr>
          <p:grpSpPr>
            <a:xfrm>
              <a:off x="3663636" y="3526583"/>
              <a:ext cx="2671257" cy="1896361"/>
              <a:chOff x="1012223" y="1311907"/>
              <a:chExt cx="4093058" cy="2905717"/>
            </a:xfrm>
          </p:grpSpPr>
          <p:grpSp>
            <p:nvGrpSpPr>
              <p:cNvPr id="120" name="群組 119"/>
              <p:cNvGrpSpPr/>
              <p:nvPr/>
            </p:nvGrpSpPr>
            <p:grpSpPr>
              <a:xfrm>
                <a:off x="2928495" y="1311907"/>
                <a:ext cx="405441" cy="707364"/>
                <a:chOff x="4472797" y="793631"/>
                <a:chExt cx="405441" cy="707364"/>
              </a:xfrm>
            </p:grpSpPr>
            <p:sp>
              <p:nvSpPr>
                <p:cNvPr id="218" name="橢圓 217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19" name="套索 218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121" name="群組 120"/>
              <p:cNvGrpSpPr/>
              <p:nvPr/>
            </p:nvGrpSpPr>
            <p:grpSpPr>
              <a:xfrm>
                <a:off x="2954546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16" name="橢圓 215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17" name="套索 216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122" name="群組 121"/>
              <p:cNvGrpSpPr/>
              <p:nvPr/>
            </p:nvGrpSpPr>
            <p:grpSpPr>
              <a:xfrm>
                <a:off x="3920701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14" name="橢圓 213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15" name="套索 214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123" name="群組 122"/>
              <p:cNvGrpSpPr/>
              <p:nvPr/>
            </p:nvGrpSpPr>
            <p:grpSpPr>
              <a:xfrm>
                <a:off x="1912136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12" name="橢圓 211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13" name="套索 212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124" name="群組 123"/>
              <p:cNvGrpSpPr/>
              <p:nvPr/>
            </p:nvGrpSpPr>
            <p:grpSpPr>
              <a:xfrm>
                <a:off x="1012223" y="3510260"/>
                <a:ext cx="1137135" cy="707364"/>
                <a:chOff x="979100" y="3717987"/>
                <a:chExt cx="1137135" cy="707364"/>
              </a:xfrm>
            </p:grpSpPr>
            <p:grpSp>
              <p:nvGrpSpPr>
                <p:cNvPr id="203" name="群組 202"/>
                <p:cNvGrpSpPr/>
                <p:nvPr/>
              </p:nvGrpSpPr>
              <p:grpSpPr>
                <a:xfrm>
                  <a:off x="1352799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210" name="橢圓 209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11" name="套索 210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04" name="群組 203"/>
                <p:cNvGrpSpPr/>
                <p:nvPr/>
              </p:nvGrpSpPr>
              <p:grpSpPr>
                <a:xfrm>
                  <a:off x="1710794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208" name="橢圓 207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09" name="套索 208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05" name="群組 204"/>
                <p:cNvGrpSpPr/>
                <p:nvPr/>
              </p:nvGrpSpPr>
              <p:grpSpPr>
                <a:xfrm>
                  <a:off x="979100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206" name="橢圓 205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07" name="套索 206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5" name="群組 124"/>
              <p:cNvGrpSpPr/>
              <p:nvPr/>
            </p:nvGrpSpPr>
            <p:grpSpPr>
              <a:xfrm>
                <a:off x="2554191" y="3510260"/>
                <a:ext cx="1137135" cy="707364"/>
                <a:chOff x="979100" y="3717987"/>
                <a:chExt cx="1137135" cy="707364"/>
              </a:xfrm>
            </p:grpSpPr>
            <p:grpSp>
              <p:nvGrpSpPr>
                <p:cNvPr id="194" name="群組 193"/>
                <p:cNvGrpSpPr/>
                <p:nvPr/>
              </p:nvGrpSpPr>
              <p:grpSpPr>
                <a:xfrm>
                  <a:off x="1352799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201" name="橢圓 200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02" name="套索 201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195" name="群組 194"/>
                <p:cNvGrpSpPr/>
                <p:nvPr/>
              </p:nvGrpSpPr>
              <p:grpSpPr>
                <a:xfrm>
                  <a:off x="1710794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199" name="橢圓 198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00" name="套索 199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196" name="群組 195"/>
                <p:cNvGrpSpPr/>
                <p:nvPr/>
              </p:nvGrpSpPr>
              <p:grpSpPr>
                <a:xfrm>
                  <a:off x="979100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197" name="橢圓 196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198" name="套索 197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6" name="群組 125"/>
              <p:cNvGrpSpPr/>
              <p:nvPr/>
            </p:nvGrpSpPr>
            <p:grpSpPr>
              <a:xfrm>
                <a:off x="3968146" y="3510260"/>
                <a:ext cx="1137135" cy="707364"/>
                <a:chOff x="979100" y="3717987"/>
                <a:chExt cx="1137135" cy="707364"/>
              </a:xfrm>
            </p:grpSpPr>
            <p:grpSp>
              <p:nvGrpSpPr>
                <p:cNvPr id="136" name="群組 135"/>
                <p:cNvGrpSpPr/>
                <p:nvPr/>
              </p:nvGrpSpPr>
              <p:grpSpPr>
                <a:xfrm>
                  <a:off x="1352799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192" name="橢圓 191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193" name="套索 192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137" name="群組 136"/>
                <p:cNvGrpSpPr/>
                <p:nvPr/>
              </p:nvGrpSpPr>
              <p:grpSpPr>
                <a:xfrm>
                  <a:off x="1710794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173" name="橢圓 172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191" name="套索 190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170" name="群組 169"/>
                <p:cNvGrpSpPr/>
                <p:nvPr/>
              </p:nvGrpSpPr>
              <p:grpSpPr>
                <a:xfrm>
                  <a:off x="979100" y="3717987"/>
                  <a:ext cx="405441" cy="707364"/>
                  <a:chOff x="4472797" y="793631"/>
                  <a:chExt cx="405441" cy="707364"/>
                </a:xfrm>
              </p:grpSpPr>
              <p:sp>
                <p:nvSpPr>
                  <p:cNvPr id="171" name="橢圓 170"/>
                  <p:cNvSpPr/>
                  <p:nvPr/>
                </p:nvSpPr>
                <p:spPr>
                  <a:xfrm>
                    <a:off x="4520242" y="793631"/>
                    <a:ext cx="310550" cy="31055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172" name="套索 171"/>
                  <p:cNvSpPr/>
                  <p:nvPr/>
                </p:nvSpPr>
                <p:spPr>
                  <a:xfrm rot="6738110">
                    <a:off x="4472797" y="1095554"/>
                    <a:ext cx="405441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27" name="直線單箭頭接點 126"/>
              <p:cNvCxnSpPr/>
              <p:nvPr/>
            </p:nvCxnSpPr>
            <p:spPr>
              <a:xfrm flipH="1">
                <a:off x="2329135" y="1779114"/>
                <a:ext cx="487389" cy="60108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單箭頭接點 127"/>
              <p:cNvCxnSpPr/>
              <p:nvPr/>
            </p:nvCxnSpPr>
            <p:spPr>
              <a:xfrm flipH="1">
                <a:off x="1434060" y="2889849"/>
                <a:ext cx="416310" cy="51913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單箭頭接點 131"/>
              <p:cNvCxnSpPr/>
              <p:nvPr/>
            </p:nvCxnSpPr>
            <p:spPr>
              <a:xfrm>
                <a:off x="3418991" y="1779114"/>
                <a:ext cx="487389" cy="60108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單箭頭接點 132"/>
              <p:cNvCxnSpPr/>
              <p:nvPr/>
            </p:nvCxnSpPr>
            <p:spPr>
              <a:xfrm>
                <a:off x="4283530" y="2890195"/>
                <a:ext cx="263443" cy="553769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單箭頭接點 133"/>
              <p:cNvCxnSpPr/>
              <p:nvPr/>
            </p:nvCxnSpPr>
            <p:spPr>
              <a:xfrm>
                <a:off x="3152091" y="2889849"/>
                <a:ext cx="0" cy="58866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單箭頭接點 134"/>
              <p:cNvCxnSpPr/>
              <p:nvPr/>
            </p:nvCxnSpPr>
            <p:spPr>
              <a:xfrm>
                <a:off x="3152091" y="1906441"/>
                <a:ext cx="0" cy="36472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直線單箭頭接點 99"/>
            <p:cNvCxnSpPr/>
            <p:nvPr/>
          </p:nvCxnSpPr>
          <p:spPr>
            <a:xfrm flipH="1">
              <a:off x="4089606" y="4570921"/>
              <a:ext cx="221033" cy="36495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單箭頭接點 114"/>
            <p:cNvCxnSpPr/>
            <p:nvPr/>
          </p:nvCxnSpPr>
          <p:spPr>
            <a:xfrm flipH="1">
              <a:off x="4295822" y="4599078"/>
              <a:ext cx="65480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單箭頭接點 115"/>
            <p:cNvCxnSpPr/>
            <p:nvPr/>
          </p:nvCxnSpPr>
          <p:spPr>
            <a:xfrm flipH="1">
              <a:off x="4822611" y="4567421"/>
              <a:ext cx="174182" cy="35060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單箭頭接點 116"/>
            <p:cNvCxnSpPr/>
            <p:nvPr/>
          </p:nvCxnSpPr>
          <p:spPr>
            <a:xfrm>
              <a:off x="5146348" y="4573842"/>
              <a:ext cx="107057" cy="34697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單箭頭接點 117"/>
            <p:cNvCxnSpPr/>
            <p:nvPr/>
          </p:nvCxnSpPr>
          <p:spPr>
            <a:xfrm flipH="1">
              <a:off x="5725064" y="4562485"/>
              <a:ext cx="3548" cy="35554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單箭頭接點 118"/>
            <p:cNvCxnSpPr/>
            <p:nvPr/>
          </p:nvCxnSpPr>
          <p:spPr>
            <a:xfrm>
              <a:off x="5891928" y="4535400"/>
              <a:ext cx="310662" cy="36287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0" name="橢圓 219"/>
          <p:cNvSpPr/>
          <p:nvPr/>
        </p:nvSpPr>
        <p:spPr>
          <a:xfrm>
            <a:off x="6673970" y="4838378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1" name="文字方塊 220"/>
          <p:cNvSpPr txBox="1"/>
          <p:nvPr/>
        </p:nvSpPr>
        <p:spPr>
          <a:xfrm>
            <a:off x="7225798" y="4493380"/>
            <a:ext cx="3072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22" name="群組 221"/>
          <p:cNvGrpSpPr/>
          <p:nvPr/>
        </p:nvGrpSpPr>
        <p:grpSpPr>
          <a:xfrm>
            <a:off x="5169451" y="4236287"/>
            <a:ext cx="3408949" cy="1896362"/>
            <a:chOff x="3320576" y="3526583"/>
            <a:chExt cx="3408949" cy="1896362"/>
          </a:xfrm>
        </p:grpSpPr>
        <p:grpSp>
          <p:nvGrpSpPr>
            <p:cNvPr id="223" name="群組 222"/>
            <p:cNvGrpSpPr/>
            <p:nvPr/>
          </p:nvGrpSpPr>
          <p:grpSpPr>
            <a:xfrm>
              <a:off x="3320576" y="3526583"/>
              <a:ext cx="3408949" cy="1896362"/>
              <a:chOff x="486567" y="1311907"/>
              <a:chExt cx="5223394" cy="2905718"/>
            </a:xfrm>
          </p:grpSpPr>
          <p:grpSp>
            <p:nvGrpSpPr>
              <p:cNvPr id="226" name="群組 225"/>
              <p:cNvGrpSpPr/>
              <p:nvPr/>
            </p:nvGrpSpPr>
            <p:grpSpPr>
              <a:xfrm>
                <a:off x="2928495" y="1311907"/>
                <a:ext cx="405441" cy="707364"/>
                <a:chOff x="4472797" y="793631"/>
                <a:chExt cx="405441" cy="707364"/>
              </a:xfrm>
            </p:grpSpPr>
            <p:sp>
              <p:nvSpPr>
                <p:cNvPr id="270" name="橢圓 269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71" name="套索 270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27" name="群組 226"/>
              <p:cNvGrpSpPr/>
              <p:nvPr/>
            </p:nvGrpSpPr>
            <p:grpSpPr>
              <a:xfrm>
                <a:off x="2954546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68" name="橢圓 267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9" name="套索 268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28" name="群組 227"/>
              <p:cNvGrpSpPr/>
              <p:nvPr/>
            </p:nvGrpSpPr>
            <p:grpSpPr>
              <a:xfrm>
                <a:off x="3920701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66" name="橢圓 265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7" name="套索 266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29" name="群組 228"/>
              <p:cNvGrpSpPr/>
              <p:nvPr/>
            </p:nvGrpSpPr>
            <p:grpSpPr>
              <a:xfrm>
                <a:off x="1912136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64" name="橢圓 263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5" name="套索 264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30" name="群組 229"/>
              <p:cNvGrpSpPr/>
              <p:nvPr/>
            </p:nvGrpSpPr>
            <p:grpSpPr>
              <a:xfrm>
                <a:off x="486567" y="3510260"/>
                <a:ext cx="1611719" cy="707365"/>
                <a:chOff x="453444" y="3717987"/>
                <a:chExt cx="1611719" cy="707365"/>
              </a:xfrm>
            </p:grpSpPr>
            <p:grpSp>
              <p:nvGrpSpPr>
                <p:cNvPr id="255" name="群組 254"/>
                <p:cNvGrpSpPr/>
                <p:nvPr/>
              </p:nvGrpSpPr>
              <p:grpSpPr>
                <a:xfrm>
                  <a:off x="1076327" y="3717988"/>
                  <a:ext cx="405440" cy="707363"/>
                  <a:chOff x="4196325" y="793632"/>
                  <a:chExt cx="405440" cy="707363"/>
                </a:xfrm>
              </p:grpSpPr>
              <p:sp>
                <p:nvSpPr>
                  <p:cNvPr id="262" name="橢圓 261"/>
                  <p:cNvSpPr/>
                  <p:nvPr/>
                </p:nvSpPr>
                <p:spPr>
                  <a:xfrm>
                    <a:off x="4243768" y="793632"/>
                    <a:ext cx="310549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63" name="套索 262"/>
                  <p:cNvSpPr/>
                  <p:nvPr/>
                </p:nvSpPr>
                <p:spPr>
                  <a:xfrm rot="6738110">
                    <a:off x="4196325" y="1095555"/>
                    <a:ext cx="405440" cy="405440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56" name="群組 255"/>
                <p:cNvGrpSpPr/>
                <p:nvPr/>
              </p:nvGrpSpPr>
              <p:grpSpPr>
                <a:xfrm>
                  <a:off x="1659722" y="3717987"/>
                  <a:ext cx="405441" cy="707364"/>
                  <a:chOff x="4421725" y="793631"/>
                  <a:chExt cx="405441" cy="707364"/>
                </a:xfrm>
              </p:grpSpPr>
              <p:sp>
                <p:nvSpPr>
                  <p:cNvPr id="260" name="橢圓 259"/>
                  <p:cNvSpPr/>
                  <p:nvPr/>
                </p:nvSpPr>
                <p:spPr>
                  <a:xfrm>
                    <a:off x="4469170" y="793631"/>
                    <a:ext cx="310550" cy="31055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61" name="套索 260"/>
                  <p:cNvSpPr/>
                  <p:nvPr/>
                </p:nvSpPr>
                <p:spPr>
                  <a:xfrm rot="6738110">
                    <a:off x="4421725" y="1095554"/>
                    <a:ext cx="405441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57" name="群組 256"/>
                <p:cNvGrpSpPr/>
                <p:nvPr/>
              </p:nvGrpSpPr>
              <p:grpSpPr>
                <a:xfrm>
                  <a:off x="453444" y="3717987"/>
                  <a:ext cx="405441" cy="707365"/>
                  <a:chOff x="3947141" y="793631"/>
                  <a:chExt cx="405441" cy="707365"/>
                </a:xfrm>
              </p:grpSpPr>
              <p:sp>
                <p:nvSpPr>
                  <p:cNvPr id="258" name="橢圓 257"/>
                  <p:cNvSpPr/>
                  <p:nvPr/>
                </p:nvSpPr>
                <p:spPr>
                  <a:xfrm>
                    <a:off x="3994584" y="793631"/>
                    <a:ext cx="310551" cy="31054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59" name="套索 258"/>
                  <p:cNvSpPr/>
                  <p:nvPr/>
                </p:nvSpPr>
                <p:spPr>
                  <a:xfrm rot="6738110">
                    <a:off x="3947141" y="1095554"/>
                    <a:ext cx="405442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31" name="群組 230"/>
              <p:cNvGrpSpPr/>
              <p:nvPr/>
            </p:nvGrpSpPr>
            <p:grpSpPr>
              <a:xfrm>
                <a:off x="2426382" y="3510260"/>
                <a:ext cx="1456822" cy="707365"/>
                <a:chOff x="851291" y="3717987"/>
                <a:chExt cx="1456822" cy="707365"/>
              </a:xfrm>
            </p:grpSpPr>
            <p:grpSp>
              <p:nvGrpSpPr>
                <p:cNvPr id="246" name="群組 245"/>
                <p:cNvGrpSpPr/>
                <p:nvPr/>
              </p:nvGrpSpPr>
              <p:grpSpPr>
                <a:xfrm>
                  <a:off x="1361896" y="3717987"/>
                  <a:ext cx="405441" cy="707365"/>
                  <a:chOff x="4481894" y="793631"/>
                  <a:chExt cx="405441" cy="707365"/>
                </a:xfrm>
              </p:grpSpPr>
              <p:sp>
                <p:nvSpPr>
                  <p:cNvPr id="253" name="橢圓 252"/>
                  <p:cNvSpPr/>
                  <p:nvPr/>
                </p:nvSpPr>
                <p:spPr>
                  <a:xfrm>
                    <a:off x="4529340" y="793631"/>
                    <a:ext cx="310550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54" name="套索 253"/>
                  <p:cNvSpPr/>
                  <p:nvPr/>
                </p:nvSpPr>
                <p:spPr>
                  <a:xfrm rot="6738110">
                    <a:off x="4481894" y="1095555"/>
                    <a:ext cx="405441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47" name="群組 246"/>
                <p:cNvGrpSpPr/>
                <p:nvPr/>
              </p:nvGrpSpPr>
              <p:grpSpPr>
                <a:xfrm>
                  <a:off x="1902672" y="3717987"/>
                  <a:ext cx="405441" cy="707365"/>
                  <a:chOff x="4664675" y="793631"/>
                  <a:chExt cx="405441" cy="707365"/>
                </a:xfrm>
              </p:grpSpPr>
              <p:sp>
                <p:nvSpPr>
                  <p:cNvPr id="251" name="橢圓 250"/>
                  <p:cNvSpPr/>
                  <p:nvPr/>
                </p:nvSpPr>
                <p:spPr>
                  <a:xfrm>
                    <a:off x="4712121" y="793631"/>
                    <a:ext cx="310550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52" name="套索 251"/>
                  <p:cNvSpPr/>
                  <p:nvPr/>
                </p:nvSpPr>
                <p:spPr>
                  <a:xfrm rot="6738110">
                    <a:off x="4664675" y="1095554"/>
                    <a:ext cx="405442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48" name="群組 247"/>
                <p:cNvGrpSpPr/>
                <p:nvPr/>
              </p:nvGrpSpPr>
              <p:grpSpPr>
                <a:xfrm>
                  <a:off x="851291" y="3717987"/>
                  <a:ext cx="405441" cy="707364"/>
                  <a:chOff x="4344988" y="793631"/>
                  <a:chExt cx="405441" cy="707364"/>
                </a:xfrm>
              </p:grpSpPr>
              <p:sp>
                <p:nvSpPr>
                  <p:cNvPr id="249" name="橢圓 248"/>
                  <p:cNvSpPr/>
                  <p:nvPr/>
                </p:nvSpPr>
                <p:spPr>
                  <a:xfrm>
                    <a:off x="4392433" y="793631"/>
                    <a:ext cx="310550" cy="31055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50" name="套索 249"/>
                  <p:cNvSpPr/>
                  <p:nvPr/>
                </p:nvSpPr>
                <p:spPr>
                  <a:xfrm rot="6738110">
                    <a:off x="4344988" y="1095554"/>
                    <a:ext cx="405441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32" name="群組 231"/>
              <p:cNvGrpSpPr/>
              <p:nvPr/>
            </p:nvGrpSpPr>
            <p:grpSpPr>
              <a:xfrm>
                <a:off x="4258709" y="3510258"/>
                <a:ext cx="1451252" cy="707365"/>
                <a:chOff x="1269663" y="3717985"/>
                <a:chExt cx="1451252" cy="707365"/>
              </a:xfrm>
            </p:grpSpPr>
            <p:grpSp>
              <p:nvGrpSpPr>
                <p:cNvPr id="237" name="群組 236"/>
                <p:cNvGrpSpPr/>
                <p:nvPr/>
              </p:nvGrpSpPr>
              <p:grpSpPr>
                <a:xfrm>
                  <a:off x="1757131" y="3717985"/>
                  <a:ext cx="405440" cy="707363"/>
                  <a:chOff x="4877129" y="793629"/>
                  <a:chExt cx="405440" cy="707363"/>
                </a:xfrm>
              </p:grpSpPr>
              <p:sp>
                <p:nvSpPr>
                  <p:cNvPr id="244" name="橢圓 243"/>
                  <p:cNvSpPr/>
                  <p:nvPr/>
                </p:nvSpPr>
                <p:spPr>
                  <a:xfrm>
                    <a:off x="4924572" y="793629"/>
                    <a:ext cx="310550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45" name="套索 244"/>
                  <p:cNvSpPr/>
                  <p:nvPr/>
                </p:nvSpPr>
                <p:spPr>
                  <a:xfrm rot="6738110">
                    <a:off x="4877128" y="1095552"/>
                    <a:ext cx="405441" cy="405440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38" name="群組 237"/>
                <p:cNvGrpSpPr/>
                <p:nvPr/>
              </p:nvGrpSpPr>
              <p:grpSpPr>
                <a:xfrm>
                  <a:off x="2315475" y="3717985"/>
                  <a:ext cx="405440" cy="707365"/>
                  <a:chOff x="5077478" y="793629"/>
                  <a:chExt cx="405440" cy="707365"/>
                </a:xfrm>
              </p:grpSpPr>
              <p:sp>
                <p:nvSpPr>
                  <p:cNvPr id="242" name="橢圓 241"/>
                  <p:cNvSpPr/>
                  <p:nvPr/>
                </p:nvSpPr>
                <p:spPr>
                  <a:xfrm>
                    <a:off x="5124921" y="793629"/>
                    <a:ext cx="310550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43" name="套索 242"/>
                  <p:cNvSpPr/>
                  <p:nvPr/>
                </p:nvSpPr>
                <p:spPr>
                  <a:xfrm rot="6738110">
                    <a:off x="5077477" y="1095553"/>
                    <a:ext cx="405442" cy="405440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39" name="群組 238"/>
                <p:cNvGrpSpPr/>
                <p:nvPr/>
              </p:nvGrpSpPr>
              <p:grpSpPr>
                <a:xfrm>
                  <a:off x="1269663" y="3717986"/>
                  <a:ext cx="405441" cy="707363"/>
                  <a:chOff x="4763360" y="793630"/>
                  <a:chExt cx="405441" cy="707363"/>
                </a:xfrm>
              </p:grpSpPr>
              <p:sp>
                <p:nvSpPr>
                  <p:cNvPr id="240" name="橢圓 239"/>
                  <p:cNvSpPr/>
                  <p:nvPr/>
                </p:nvSpPr>
                <p:spPr>
                  <a:xfrm>
                    <a:off x="4810806" y="793630"/>
                    <a:ext cx="310550" cy="310551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41" name="套索 240"/>
                  <p:cNvSpPr/>
                  <p:nvPr/>
                </p:nvSpPr>
                <p:spPr>
                  <a:xfrm rot="6738110">
                    <a:off x="4763360" y="1095552"/>
                    <a:ext cx="405441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233" name="直線單箭頭接點 232"/>
              <p:cNvCxnSpPr/>
              <p:nvPr/>
            </p:nvCxnSpPr>
            <p:spPr>
              <a:xfrm flipH="1">
                <a:off x="2329135" y="1779114"/>
                <a:ext cx="487389" cy="60108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線單箭頭接點 233"/>
              <p:cNvCxnSpPr/>
              <p:nvPr/>
            </p:nvCxnSpPr>
            <p:spPr>
              <a:xfrm flipH="1">
                <a:off x="857576" y="2889849"/>
                <a:ext cx="992795" cy="57208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線單箭頭接點 234"/>
              <p:cNvCxnSpPr/>
              <p:nvPr/>
            </p:nvCxnSpPr>
            <p:spPr>
              <a:xfrm>
                <a:off x="3365593" y="1801945"/>
                <a:ext cx="453863" cy="49263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單箭頭接點 235"/>
              <p:cNvCxnSpPr/>
              <p:nvPr/>
            </p:nvCxnSpPr>
            <p:spPr>
              <a:xfrm>
                <a:off x="3152091" y="1906441"/>
                <a:ext cx="0" cy="36472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4" name="直線單箭頭接點 223"/>
            <p:cNvCxnSpPr/>
            <p:nvPr/>
          </p:nvCxnSpPr>
          <p:spPr>
            <a:xfrm flipH="1">
              <a:off x="3976086" y="4570921"/>
              <a:ext cx="334554" cy="33323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單箭頭接點 224"/>
            <p:cNvCxnSpPr/>
            <p:nvPr/>
          </p:nvCxnSpPr>
          <p:spPr>
            <a:xfrm flipH="1">
              <a:off x="4295822" y="4599078"/>
              <a:ext cx="65480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橢圓 271"/>
          <p:cNvSpPr/>
          <p:nvPr/>
        </p:nvSpPr>
        <p:spPr>
          <a:xfrm>
            <a:off x="7309870" y="4835180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3" name="橢圓 272"/>
          <p:cNvSpPr/>
          <p:nvPr/>
        </p:nvSpPr>
        <p:spPr>
          <a:xfrm>
            <a:off x="8211013" y="5641999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4" name="橢圓 273"/>
          <p:cNvSpPr/>
          <p:nvPr/>
        </p:nvSpPr>
        <p:spPr>
          <a:xfrm>
            <a:off x="7849427" y="5640181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5" name="橢圓 274"/>
          <p:cNvSpPr/>
          <p:nvPr/>
        </p:nvSpPr>
        <p:spPr>
          <a:xfrm>
            <a:off x="7021050" y="5654319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6" name="橢圓 275"/>
          <p:cNvSpPr/>
          <p:nvPr/>
        </p:nvSpPr>
        <p:spPr>
          <a:xfrm>
            <a:off x="6666230" y="5649081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7" name="橢圓 276"/>
          <p:cNvSpPr/>
          <p:nvPr/>
        </p:nvSpPr>
        <p:spPr>
          <a:xfrm>
            <a:off x="5865457" y="5646219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8" name="橢圓 277"/>
          <p:cNvSpPr/>
          <p:nvPr/>
        </p:nvSpPr>
        <p:spPr>
          <a:xfrm>
            <a:off x="5477486" y="5642457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9" name="文字方塊 278"/>
          <p:cNvSpPr txBox="1"/>
          <p:nvPr/>
        </p:nvSpPr>
        <p:spPr>
          <a:xfrm>
            <a:off x="6633443" y="4521868"/>
            <a:ext cx="3072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0" name="文字方塊 279"/>
          <p:cNvSpPr txBox="1"/>
          <p:nvPr/>
        </p:nvSpPr>
        <p:spPr>
          <a:xfrm>
            <a:off x="6161288" y="5280677"/>
            <a:ext cx="2213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1" name="文字方塊 280"/>
          <p:cNvSpPr txBox="1"/>
          <p:nvPr/>
        </p:nvSpPr>
        <p:spPr>
          <a:xfrm>
            <a:off x="5924603" y="5293544"/>
            <a:ext cx="204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2" name="向右箭號 281"/>
          <p:cNvSpPr/>
          <p:nvPr/>
        </p:nvSpPr>
        <p:spPr>
          <a:xfrm>
            <a:off x="3254855" y="4968146"/>
            <a:ext cx="786852" cy="367283"/>
          </a:xfrm>
          <a:prstGeom prst="rightArrow">
            <a:avLst>
              <a:gd name="adj1" fmla="val 50000"/>
              <a:gd name="adj2" fmla="val 766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143" name="文字方塊 142"/>
          <p:cNvSpPr txBox="1"/>
          <p:nvPr/>
        </p:nvSpPr>
        <p:spPr>
          <a:xfrm>
            <a:off x="1057213" y="1399119"/>
            <a:ext cx="6623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Bef>
                <a:spcPts val="600"/>
              </a:spcBef>
              <a:spcAft>
                <a:spcPts val="1200"/>
              </a:spcAft>
              <a:defRPr/>
            </a:pPr>
            <a:r>
              <a:rPr lang="zh-TW" altLang="en-US" sz="2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例子二：</a:t>
            </a:r>
            <a:r>
              <a:rPr lang="zh-TW" altLang="en-US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當 </a:t>
            </a:r>
            <a:r>
              <a:rPr lang="en-US" altLang="zh-TW" sz="2200" i="1" dirty="0">
                <a:solidFill>
                  <a:srgbClr val="0070C0"/>
                </a:solidFill>
              </a:rPr>
              <a:t>R</a:t>
            </a:r>
            <a:r>
              <a:rPr lang="en-US" altLang="zh-TW" sz="2200" i="1" baseline="-25000" dirty="0">
                <a:solidFill>
                  <a:srgbClr val="0070C0"/>
                </a:solidFill>
              </a:rPr>
              <a:t>O </a:t>
            </a:r>
            <a:r>
              <a:rPr lang="en-US" altLang="zh-TW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= </a:t>
            </a:r>
            <a:r>
              <a:rPr lang="en-US" altLang="zh-TW" sz="2200" i="1" dirty="0" smtClean="0">
                <a:solidFill>
                  <a:srgbClr val="0070C0"/>
                </a:solidFill>
                <a:latin typeface="新細明體" panose="02020500000000000000" pitchFamily="18" charset="-120"/>
              </a:rPr>
              <a:t>3</a:t>
            </a:r>
            <a:r>
              <a:rPr lang="zh-TW" altLang="en-US" sz="2200" i="1" dirty="0" smtClean="0">
                <a:solidFill>
                  <a:srgbClr val="0070C0"/>
                </a:solidFill>
                <a:latin typeface="新細明體" panose="02020500000000000000" pitchFamily="18" charset="-120"/>
              </a:rPr>
              <a:t>，</a:t>
            </a:r>
            <a:r>
              <a:rPr lang="zh-TW" altLang="en-US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哪一個比例的人口對傳染病有免</a:t>
            </a:r>
            <a:r>
              <a:rPr lang="zh-TW" altLang="en-US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疫力才能令</a:t>
            </a:r>
            <a:r>
              <a:rPr lang="zh-TW" altLang="en-US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 </a:t>
            </a:r>
            <a:r>
              <a:rPr lang="en-US" altLang="zh-TW" sz="2200" i="1" dirty="0">
                <a:solidFill>
                  <a:srgbClr val="0070C0"/>
                </a:solidFill>
              </a:rPr>
              <a:t>R</a:t>
            </a:r>
            <a:r>
              <a:rPr lang="en-US" altLang="zh-TW" sz="2200" i="1" baseline="-25000" dirty="0">
                <a:solidFill>
                  <a:srgbClr val="0070C0"/>
                </a:solidFill>
              </a:rPr>
              <a:t>O</a:t>
            </a:r>
            <a:r>
              <a:rPr lang="en-US" altLang="zh-TW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 </a:t>
            </a:r>
            <a:r>
              <a:rPr lang="zh-TW" altLang="en-US" sz="2200" i="1" dirty="0" smtClean="0">
                <a:solidFill>
                  <a:srgbClr val="0070C0"/>
                </a:solidFill>
                <a:latin typeface="新細明體" panose="02020500000000000000" pitchFamily="18" charset="-120"/>
              </a:rPr>
              <a:t>由 </a:t>
            </a:r>
            <a:r>
              <a:rPr lang="en-US" altLang="zh-TW" sz="2200" i="1" dirty="0" smtClean="0">
                <a:solidFill>
                  <a:srgbClr val="0070C0"/>
                </a:solidFill>
                <a:latin typeface="新細明體" panose="02020500000000000000" pitchFamily="18" charset="-120"/>
              </a:rPr>
              <a:t>3 </a:t>
            </a:r>
            <a:r>
              <a:rPr lang="zh-TW" altLang="en-US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下降為</a:t>
            </a:r>
            <a:r>
              <a:rPr lang="en-US" altLang="zh-TW" sz="2200" i="1" dirty="0">
                <a:solidFill>
                  <a:srgbClr val="0070C0"/>
                </a:solidFill>
                <a:latin typeface="新細明體" panose="02020500000000000000" pitchFamily="18" charset="-120"/>
              </a:rPr>
              <a:t> 1</a:t>
            </a:r>
            <a:r>
              <a:rPr lang="en-US" altLang="zh-TW" sz="22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zh-TW" alt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kumimoji="0" lang="en-US" altLang="zh-TW" sz="22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45" name="群組 144"/>
          <p:cNvGrpSpPr/>
          <p:nvPr/>
        </p:nvGrpSpPr>
        <p:grpSpPr>
          <a:xfrm>
            <a:off x="7768076" y="3683566"/>
            <a:ext cx="1076293" cy="995098"/>
            <a:chOff x="7391325" y="3410416"/>
            <a:chExt cx="1076293" cy="995098"/>
          </a:xfrm>
        </p:grpSpPr>
        <p:sp>
          <p:nvSpPr>
            <p:cNvPr id="146" name="橢圓 145"/>
            <p:cNvSpPr/>
            <p:nvPr/>
          </p:nvSpPr>
          <p:spPr>
            <a:xfrm>
              <a:off x="7391325" y="3737886"/>
              <a:ext cx="228925" cy="221495"/>
            </a:xfrm>
            <a:prstGeom prst="ellipse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7" name="矩形 146"/>
            <p:cNvSpPr/>
            <p:nvPr/>
          </p:nvSpPr>
          <p:spPr>
            <a:xfrm>
              <a:off x="7620250" y="3706181"/>
              <a:ext cx="7489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HK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有免疫力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148" name="群組 147"/>
            <p:cNvGrpSpPr/>
            <p:nvPr/>
          </p:nvGrpSpPr>
          <p:grpSpPr>
            <a:xfrm>
              <a:off x="7439023" y="3751473"/>
              <a:ext cx="138407" cy="222402"/>
              <a:chOff x="10710520" y="2729377"/>
              <a:chExt cx="138407" cy="222402"/>
            </a:xfrm>
          </p:grpSpPr>
          <p:sp>
            <p:nvSpPr>
              <p:cNvPr id="157" name="橢圓 156"/>
              <p:cNvSpPr/>
              <p:nvPr/>
            </p:nvSpPr>
            <p:spPr>
              <a:xfrm>
                <a:off x="10728592" y="2729377"/>
                <a:ext cx="106013" cy="9868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8" name="套索 157"/>
              <p:cNvSpPr/>
              <p:nvPr/>
            </p:nvSpPr>
            <p:spPr>
              <a:xfrm rot="6738110">
                <a:off x="10715301" y="2818153"/>
                <a:ext cx="128845" cy="138407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9" name="群組 148"/>
            <p:cNvGrpSpPr/>
            <p:nvPr/>
          </p:nvGrpSpPr>
          <p:grpSpPr>
            <a:xfrm>
              <a:off x="7431297" y="4039616"/>
              <a:ext cx="138407" cy="222402"/>
              <a:chOff x="7461314" y="4549274"/>
              <a:chExt cx="138407" cy="222402"/>
            </a:xfrm>
          </p:grpSpPr>
          <p:sp>
            <p:nvSpPr>
              <p:cNvPr id="155" name="橢圓 154"/>
              <p:cNvSpPr/>
              <p:nvPr/>
            </p:nvSpPr>
            <p:spPr>
              <a:xfrm>
                <a:off x="7479386" y="4549274"/>
                <a:ext cx="106013" cy="9868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6" name="套索 155"/>
              <p:cNvSpPr/>
              <p:nvPr/>
            </p:nvSpPr>
            <p:spPr>
              <a:xfrm rot="6738110">
                <a:off x="7466095" y="4638050"/>
                <a:ext cx="128845" cy="138407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50" name="矩形 149"/>
            <p:cNvSpPr/>
            <p:nvPr/>
          </p:nvSpPr>
          <p:spPr>
            <a:xfrm>
              <a:off x="7609691" y="3990016"/>
              <a:ext cx="85792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無</a:t>
              </a:r>
              <a:r>
                <a:rPr kumimoji="0" lang="zh-HK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免疫力</a:t>
              </a:r>
              <a:r>
                <a:rPr kumimoji="0" lang="en-US" altLang="zh-HK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/>
              </a:r>
              <a:br>
                <a:rPr kumimoji="0" lang="en-US" altLang="zh-HK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</a:b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但未受感染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151" name="群組 150"/>
            <p:cNvGrpSpPr/>
            <p:nvPr/>
          </p:nvGrpSpPr>
          <p:grpSpPr>
            <a:xfrm>
              <a:off x="7441856" y="3460016"/>
              <a:ext cx="138407" cy="222402"/>
              <a:chOff x="7461314" y="4549274"/>
              <a:chExt cx="138407" cy="222402"/>
            </a:xfrm>
            <a:solidFill>
              <a:schemeClr val="accent1"/>
            </a:solidFill>
          </p:grpSpPr>
          <p:sp>
            <p:nvSpPr>
              <p:cNvPr id="153" name="橢圓 152"/>
              <p:cNvSpPr/>
              <p:nvPr/>
            </p:nvSpPr>
            <p:spPr>
              <a:xfrm>
                <a:off x="7479386" y="4549274"/>
                <a:ext cx="106013" cy="986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4" name="套索 153"/>
              <p:cNvSpPr/>
              <p:nvPr/>
            </p:nvSpPr>
            <p:spPr>
              <a:xfrm rot="6738110">
                <a:off x="7466095" y="4638050"/>
                <a:ext cx="128845" cy="138407"/>
              </a:xfrm>
              <a:prstGeom prst="chor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52" name="矩形 151"/>
            <p:cNvSpPr/>
            <p:nvPr/>
          </p:nvSpPr>
          <p:spPr>
            <a:xfrm>
              <a:off x="7620250" y="3410416"/>
              <a:ext cx="58862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受感染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圖說文字 158"/>
              <p:cNvSpPr/>
              <p:nvPr/>
            </p:nvSpPr>
            <p:spPr>
              <a:xfrm>
                <a:off x="1057213" y="2264213"/>
                <a:ext cx="6623294" cy="1135012"/>
              </a:xfrm>
              <a:prstGeom prst="wedgeRectCallout">
                <a:avLst>
                  <a:gd name="adj1" fmla="val 33547"/>
                  <a:gd name="adj2" fmla="val 33770"/>
                </a:avLst>
              </a:prstGeom>
              <a:solidFill>
                <a:srgbClr val="FFFFCC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lvl="0">
                  <a:defRPr/>
                </a:pP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當 </a:t>
                </a:r>
                <a:r>
                  <a:rPr kumimoji="0" lang="en-US" altLang="zh-HK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R</a:t>
                </a:r>
                <a:r>
                  <a:rPr kumimoji="0" lang="en-US" altLang="zh-HK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O</a:t>
                </a:r>
                <a:r>
                  <a:rPr kumimoji="0" lang="en-US" altLang="zh-HK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= 3</a:t>
                </a: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，假如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平均每 </a:t>
                </a:r>
                <a:r>
                  <a:rPr kumimoji="0" lang="en-US" altLang="zh-TW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3 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人中有 </a:t>
                </a:r>
                <a:r>
                  <a:rPr kumimoji="0" lang="en-US" altLang="zh-TW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2 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</a:rPr>
                  <a:t>人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有免</a:t>
                </a:r>
                <a:r>
                  <a:rPr kumimoji="0" lang="zh-TW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疫力</a:t>
                </a: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，則平均每名感染者只可以傳染給 </a:t>
                </a:r>
                <a:r>
                  <a:rPr kumimoji="0" lang="en-US" altLang="zh-TW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1</a:t>
                </a: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人，因此若有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TW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TW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zh-TW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TW" sz="2000" dirty="0">
                    <a:solidFill>
                      <a:srgbClr val="0BB8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人口（即約 </a:t>
                </a:r>
                <a:r>
                  <a:rPr lang="en-US" altLang="zh-TW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66.7</a:t>
                </a:r>
                <a:r>
                  <a:rPr lang="en-US" altLang="zh-TW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 </a:t>
                </a:r>
                <a:r>
                  <a:rPr lang="zh-TW" alt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的人口）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對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傳染病有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免疫力，則 </a:t>
                </a:r>
                <a:r>
                  <a:rPr lang="en-US" altLang="zh-HK" sz="2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</a:t>
                </a:r>
                <a:r>
                  <a:rPr lang="en-US" altLang="zh-HK" sz="2000" baseline="-25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O 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會由 </a:t>
                </a:r>
                <a:r>
                  <a:rPr lang="en-US" altLang="zh-TW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下降為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kumimoji="0" lang="zh-HK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59" name="矩形圖說文字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13" y="2264213"/>
                <a:ext cx="6623294" cy="1135012"/>
              </a:xfrm>
              <a:prstGeom prst="wedgeRectCallout">
                <a:avLst>
                  <a:gd name="adj1" fmla="val 33547"/>
                  <a:gd name="adj2" fmla="val 33770"/>
                </a:avLst>
              </a:prstGeom>
              <a:blipFill>
                <a:blip r:embed="rId3"/>
                <a:stretch>
                  <a:fillRect l="-826" t="-2632" r="-734" b="-4211"/>
                </a:stretch>
              </a:blip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0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9794" y="904876"/>
            <a:ext cx="7772400" cy="826324"/>
          </a:xfrm>
        </p:spPr>
        <p:txBody>
          <a:bodyPr>
            <a:noAutofit/>
          </a:bodyPr>
          <a:lstStyle/>
          <a:p>
            <a:r>
              <a:rPr lang="zh-TW" altLang="en-US" sz="4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要點</a:t>
            </a:r>
            <a:endParaRPr lang="en-US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2232" y="1395167"/>
            <a:ext cx="8597244" cy="4994747"/>
          </a:xfrm>
        </p:spPr>
        <p:txBody>
          <a:bodyPr>
            <a:normAutofit fontScale="92500"/>
          </a:bodyPr>
          <a:lstStyle/>
          <a:p>
            <a:pPr marL="228600" lvl="1" indent="0">
              <a:lnSpc>
                <a:spcPct val="110000"/>
              </a:lnSpc>
              <a:buNone/>
            </a:pPr>
            <a:endParaRPr lang="en-US" altLang="zh-TW" sz="2200" dirty="0">
              <a:solidFill>
                <a:schemeClr val="tx1"/>
              </a:solidFill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認識現有的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冠狀病毒病疫苗種類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及原理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學生明白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群體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免疫的重要性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接種疫苗是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香港、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以至全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球抗疫的關鍵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明白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疫苗是公民的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應盡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責任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HK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讓學生</a:t>
            </a:r>
            <a:r>
              <a:rPr lang="zh-HK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懂得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如何評估坊間流傳有關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冠狀病毒病疫苗的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HK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HK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明白如何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衡量風險和得益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以作出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明智決定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讓學生懂得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欣賞和感謝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為研發疫苗和執行疫苗接種等人士作出的努力和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貢獻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5980" y="421103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如何估計群體免疫所需的人口比例？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88424" y="1337293"/>
                <a:ext cx="8167152" cy="1707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rPr>
                  <a:t>由</a:t>
                </a:r>
                <a:r>
                  <a:rPr lang="zh-TW" altLang="en-US" sz="2200" b="1" dirty="0" smtClean="0">
                    <a:solidFill>
                      <a:prstClr val="black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例子一</a:t>
                </a:r>
                <a:r>
                  <a:rPr lang="zh-TW" altLang="en-US" sz="2200" dirty="0" smtClean="0">
                    <a:solidFill>
                      <a:prstClr val="black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和</a:t>
                </a:r>
                <a:r>
                  <a:rPr lang="zh-TW" altLang="en-US" sz="2200" b="1" dirty="0" smtClean="0">
                    <a:solidFill>
                      <a:prstClr val="black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例子二</a:t>
                </a:r>
                <a:r>
                  <a:rPr kumimoji="0" lang="zh-TW" alt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rPr>
                  <a:t>可見，若</a:t>
                </a:r>
                <a:r>
                  <a:rPr kumimoji="0" lang="zh-TW" alt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有 </a:t>
                </a:r>
                <a14:m>
                  <m:oMath xmlns:m="http://schemas.openxmlformats.org/officeDocument/2006/math">
                    <m:r>
                      <a:rPr kumimoji="0" lang="en-US" altLang="zh-TW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altLang="zh-TW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zh-TW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TW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US" altLang="zh-TW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0" lang="en-US" altLang="zh-TW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sSub>
                          <m:sSubPr>
                            <m:ctrlPr>
                              <a:rPr kumimoji="0" lang="en-US" altLang="zh-TW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TW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US" altLang="zh-TW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zh-TW" alt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 的人口有免疫力（例如</a:t>
                </a:r>
                <a:r>
                  <a:rPr kumimoji="0" lang="zh-TW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接種了疫苗</a:t>
                </a:r>
                <a:r>
                  <a:rPr kumimoji="0" lang="zh-TW" alt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）</a:t>
                </a:r>
                <a:r>
                  <a:rPr kumimoji="0" lang="zh-TW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，則傳染病的基本繁殖</a:t>
                </a:r>
                <a:r>
                  <a:rPr kumimoji="0" lang="zh-TW" alt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率會降為 </a:t>
                </a:r>
                <a:r>
                  <a:rPr kumimoji="0" lang="en-US" altLang="zh-TW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1</a:t>
                </a:r>
                <a:r>
                  <a:rPr kumimoji="0" lang="zh-TW" alt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，即</a:t>
                </a:r>
                <a:endParaRPr kumimoji="0" lang="en-US" altLang="zh-TW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群體</a:t>
                </a:r>
                <a:r>
                  <a:rPr kumimoji="0" lang="zh-TW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免疫閥</a:t>
                </a:r>
                <a:r>
                  <a:rPr kumimoji="0" lang="zh-TW" altLang="en-US" sz="2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值</a:t>
                </a:r>
                <a:r>
                  <a:rPr kumimoji="0" lang="en-US" altLang="zh-TW" sz="2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zh-TW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HIT)</a:t>
                </a:r>
                <a:r>
                  <a:rPr kumimoji="0" lang="en-US" altLang="zh-TW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sSub>
                          <m:sSubPr>
                            <m:ctrlP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en-US" altLang="zh-TW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altLang="zh-TW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</m:t>
                    </m:r>
                    <m:f>
                      <m:fPr>
                        <m:ctrl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TW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US" altLang="zh-TW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kumimoji="0" lang="en-US" altLang="zh-TW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24" y="1337293"/>
                <a:ext cx="8167152" cy="1707519"/>
              </a:xfrm>
              <a:prstGeom prst="rect">
                <a:avLst/>
              </a:prstGeom>
              <a:blipFill>
                <a:blip r:embed="rId2"/>
                <a:stretch>
                  <a:fillRect l="-970" r="-97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橢圓 128"/>
          <p:cNvSpPr/>
          <p:nvPr/>
        </p:nvSpPr>
        <p:spPr>
          <a:xfrm>
            <a:off x="6792469" y="4812978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8" name="文字方塊 137"/>
          <p:cNvSpPr txBox="1"/>
          <p:nvPr/>
        </p:nvSpPr>
        <p:spPr>
          <a:xfrm>
            <a:off x="7344297" y="4467980"/>
            <a:ext cx="3072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9" name="文字方塊 168"/>
          <p:cNvSpPr txBox="1"/>
          <p:nvPr/>
        </p:nvSpPr>
        <p:spPr>
          <a:xfrm>
            <a:off x="6292088" y="3724383"/>
            <a:ext cx="1556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HK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=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3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 1</a:t>
            </a:r>
            <a:endParaRPr kumimoji="0" lang="zh-HK" alt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08" name="群組 207"/>
          <p:cNvGrpSpPr/>
          <p:nvPr/>
        </p:nvGrpSpPr>
        <p:grpSpPr>
          <a:xfrm>
            <a:off x="5287950" y="4210887"/>
            <a:ext cx="3408949" cy="1896362"/>
            <a:chOff x="3320576" y="3526583"/>
            <a:chExt cx="3408949" cy="1896362"/>
          </a:xfrm>
        </p:grpSpPr>
        <p:grpSp>
          <p:nvGrpSpPr>
            <p:cNvPr id="209" name="群組 208"/>
            <p:cNvGrpSpPr/>
            <p:nvPr/>
          </p:nvGrpSpPr>
          <p:grpSpPr>
            <a:xfrm>
              <a:off x="3320576" y="3526583"/>
              <a:ext cx="3408949" cy="1896362"/>
              <a:chOff x="486567" y="1311907"/>
              <a:chExt cx="5223394" cy="2905718"/>
            </a:xfrm>
          </p:grpSpPr>
          <p:grpSp>
            <p:nvGrpSpPr>
              <p:cNvPr id="216" name="群組 215"/>
              <p:cNvGrpSpPr/>
              <p:nvPr/>
            </p:nvGrpSpPr>
            <p:grpSpPr>
              <a:xfrm>
                <a:off x="2928495" y="1311907"/>
                <a:ext cx="405441" cy="707364"/>
                <a:chOff x="4472797" y="793631"/>
                <a:chExt cx="405441" cy="707364"/>
              </a:xfrm>
            </p:grpSpPr>
            <p:sp>
              <p:nvSpPr>
                <p:cNvPr id="262" name="橢圓 261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3" name="套索 262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17" name="群組 216"/>
              <p:cNvGrpSpPr/>
              <p:nvPr/>
            </p:nvGrpSpPr>
            <p:grpSpPr>
              <a:xfrm>
                <a:off x="2954546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60" name="橢圓 259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61" name="套索 260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18" name="群組 217"/>
              <p:cNvGrpSpPr/>
              <p:nvPr/>
            </p:nvGrpSpPr>
            <p:grpSpPr>
              <a:xfrm>
                <a:off x="3920701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58" name="橢圓 257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59" name="套索 258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19" name="群組 218"/>
              <p:cNvGrpSpPr/>
              <p:nvPr/>
            </p:nvGrpSpPr>
            <p:grpSpPr>
              <a:xfrm>
                <a:off x="1912136" y="2260122"/>
                <a:ext cx="405441" cy="707364"/>
                <a:chOff x="4472797" y="793631"/>
                <a:chExt cx="405441" cy="707364"/>
              </a:xfrm>
            </p:grpSpPr>
            <p:sp>
              <p:nvSpPr>
                <p:cNvPr id="256" name="橢圓 255"/>
                <p:cNvSpPr/>
                <p:nvPr/>
              </p:nvSpPr>
              <p:spPr>
                <a:xfrm>
                  <a:off x="4520242" y="793631"/>
                  <a:ext cx="310550" cy="31055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57" name="套索 256"/>
                <p:cNvSpPr/>
                <p:nvPr/>
              </p:nvSpPr>
              <p:spPr>
                <a:xfrm rot="6738110">
                  <a:off x="4472797" y="1095554"/>
                  <a:ext cx="405441" cy="405441"/>
                </a:xfrm>
                <a:prstGeom prst="chord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HK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grpSp>
            <p:nvGrpSpPr>
              <p:cNvPr id="220" name="群組 219"/>
              <p:cNvGrpSpPr/>
              <p:nvPr/>
            </p:nvGrpSpPr>
            <p:grpSpPr>
              <a:xfrm>
                <a:off x="486567" y="3510260"/>
                <a:ext cx="1611719" cy="707365"/>
                <a:chOff x="453444" y="3717987"/>
                <a:chExt cx="1611719" cy="707365"/>
              </a:xfrm>
            </p:grpSpPr>
            <p:grpSp>
              <p:nvGrpSpPr>
                <p:cNvPr id="247" name="群組 246"/>
                <p:cNvGrpSpPr/>
                <p:nvPr/>
              </p:nvGrpSpPr>
              <p:grpSpPr>
                <a:xfrm>
                  <a:off x="1076327" y="3717988"/>
                  <a:ext cx="405440" cy="707363"/>
                  <a:chOff x="4196325" y="793632"/>
                  <a:chExt cx="405440" cy="707363"/>
                </a:xfrm>
              </p:grpSpPr>
              <p:sp>
                <p:nvSpPr>
                  <p:cNvPr id="254" name="橢圓 253"/>
                  <p:cNvSpPr/>
                  <p:nvPr/>
                </p:nvSpPr>
                <p:spPr>
                  <a:xfrm>
                    <a:off x="4243768" y="793632"/>
                    <a:ext cx="310549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55" name="套索 254"/>
                  <p:cNvSpPr/>
                  <p:nvPr/>
                </p:nvSpPr>
                <p:spPr>
                  <a:xfrm rot="6738110">
                    <a:off x="4196325" y="1095555"/>
                    <a:ext cx="405440" cy="405440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48" name="群組 247"/>
                <p:cNvGrpSpPr/>
                <p:nvPr/>
              </p:nvGrpSpPr>
              <p:grpSpPr>
                <a:xfrm>
                  <a:off x="1659722" y="3717987"/>
                  <a:ext cx="405441" cy="707364"/>
                  <a:chOff x="4421725" y="793631"/>
                  <a:chExt cx="405441" cy="707364"/>
                </a:xfrm>
              </p:grpSpPr>
              <p:sp>
                <p:nvSpPr>
                  <p:cNvPr id="252" name="橢圓 251"/>
                  <p:cNvSpPr/>
                  <p:nvPr/>
                </p:nvSpPr>
                <p:spPr>
                  <a:xfrm>
                    <a:off x="4469170" y="793631"/>
                    <a:ext cx="310550" cy="31055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53" name="套索 252"/>
                  <p:cNvSpPr/>
                  <p:nvPr/>
                </p:nvSpPr>
                <p:spPr>
                  <a:xfrm rot="6738110">
                    <a:off x="4421725" y="1095554"/>
                    <a:ext cx="405441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49" name="群組 248"/>
                <p:cNvGrpSpPr/>
                <p:nvPr/>
              </p:nvGrpSpPr>
              <p:grpSpPr>
                <a:xfrm>
                  <a:off x="453444" y="3717987"/>
                  <a:ext cx="405441" cy="707365"/>
                  <a:chOff x="3947141" y="793631"/>
                  <a:chExt cx="405441" cy="707365"/>
                </a:xfrm>
              </p:grpSpPr>
              <p:sp>
                <p:nvSpPr>
                  <p:cNvPr id="250" name="橢圓 249"/>
                  <p:cNvSpPr/>
                  <p:nvPr/>
                </p:nvSpPr>
                <p:spPr>
                  <a:xfrm>
                    <a:off x="3994584" y="793631"/>
                    <a:ext cx="310551" cy="31054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51" name="套索 250"/>
                  <p:cNvSpPr/>
                  <p:nvPr/>
                </p:nvSpPr>
                <p:spPr>
                  <a:xfrm rot="6738110">
                    <a:off x="3947141" y="1095554"/>
                    <a:ext cx="405442" cy="405441"/>
                  </a:xfrm>
                  <a:prstGeom prst="chord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1" name="群組 220"/>
              <p:cNvGrpSpPr/>
              <p:nvPr/>
            </p:nvGrpSpPr>
            <p:grpSpPr>
              <a:xfrm>
                <a:off x="2426382" y="3510260"/>
                <a:ext cx="1456822" cy="707365"/>
                <a:chOff x="851291" y="3717987"/>
                <a:chExt cx="1456822" cy="707365"/>
              </a:xfrm>
            </p:grpSpPr>
            <p:grpSp>
              <p:nvGrpSpPr>
                <p:cNvPr id="238" name="群組 237"/>
                <p:cNvGrpSpPr/>
                <p:nvPr/>
              </p:nvGrpSpPr>
              <p:grpSpPr>
                <a:xfrm>
                  <a:off x="1361896" y="3717987"/>
                  <a:ext cx="405441" cy="707365"/>
                  <a:chOff x="4481894" y="793631"/>
                  <a:chExt cx="405441" cy="707365"/>
                </a:xfrm>
              </p:grpSpPr>
              <p:sp>
                <p:nvSpPr>
                  <p:cNvPr id="245" name="橢圓 244"/>
                  <p:cNvSpPr/>
                  <p:nvPr/>
                </p:nvSpPr>
                <p:spPr>
                  <a:xfrm>
                    <a:off x="4529340" y="793631"/>
                    <a:ext cx="310550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46" name="套索 245"/>
                  <p:cNvSpPr/>
                  <p:nvPr/>
                </p:nvSpPr>
                <p:spPr>
                  <a:xfrm rot="6738110">
                    <a:off x="4481894" y="1095555"/>
                    <a:ext cx="405441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39" name="群組 238"/>
                <p:cNvGrpSpPr/>
                <p:nvPr/>
              </p:nvGrpSpPr>
              <p:grpSpPr>
                <a:xfrm>
                  <a:off x="1902672" y="3717987"/>
                  <a:ext cx="405441" cy="707365"/>
                  <a:chOff x="4664675" y="793631"/>
                  <a:chExt cx="405441" cy="707365"/>
                </a:xfrm>
              </p:grpSpPr>
              <p:sp>
                <p:nvSpPr>
                  <p:cNvPr id="243" name="橢圓 242"/>
                  <p:cNvSpPr/>
                  <p:nvPr/>
                </p:nvSpPr>
                <p:spPr>
                  <a:xfrm>
                    <a:off x="4712121" y="793631"/>
                    <a:ext cx="310550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44" name="套索 243"/>
                  <p:cNvSpPr/>
                  <p:nvPr/>
                </p:nvSpPr>
                <p:spPr>
                  <a:xfrm rot="6738110">
                    <a:off x="4664675" y="1095554"/>
                    <a:ext cx="405442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40" name="群組 239"/>
                <p:cNvGrpSpPr/>
                <p:nvPr/>
              </p:nvGrpSpPr>
              <p:grpSpPr>
                <a:xfrm>
                  <a:off x="851291" y="3717987"/>
                  <a:ext cx="405441" cy="707364"/>
                  <a:chOff x="4344988" y="793631"/>
                  <a:chExt cx="405441" cy="707364"/>
                </a:xfrm>
              </p:grpSpPr>
              <p:sp>
                <p:nvSpPr>
                  <p:cNvPr id="241" name="橢圓 240"/>
                  <p:cNvSpPr/>
                  <p:nvPr/>
                </p:nvSpPr>
                <p:spPr>
                  <a:xfrm>
                    <a:off x="4392433" y="793631"/>
                    <a:ext cx="310550" cy="31055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42" name="套索 241"/>
                  <p:cNvSpPr/>
                  <p:nvPr/>
                </p:nvSpPr>
                <p:spPr>
                  <a:xfrm rot="6738110">
                    <a:off x="4344988" y="1095554"/>
                    <a:ext cx="405441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2" name="群組 221"/>
              <p:cNvGrpSpPr/>
              <p:nvPr/>
            </p:nvGrpSpPr>
            <p:grpSpPr>
              <a:xfrm>
                <a:off x="4258709" y="3510258"/>
                <a:ext cx="1451252" cy="707365"/>
                <a:chOff x="1269663" y="3717985"/>
                <a:chExt cx="1451252" cy="707365"/>
              </a:xfrm>
            </p:grpSpPr>
            <p:grpSp>
              <p:nvGrpSpPr>
                <p:cNvPr id="229" name="群組 228"/>
                <p:cNvGrpSpPr/>
                <p:nvPr/>
              </p:nvGrpSpPr>
              <p:grpSpPr>
                <a:xfrm>
                  <a:off x="1757131" y="3717985"/>
                  <a:ext cx="405440" cy="707363"/>
                  <a:chOff x="4877129" y="793629"/>
                  <a:chExt cx="405440" cy="707363"/>
                </a:xfrm>
              </p:grpSpPr>
              <p:sp>
                <p:nvSpPr>
                  <p:cNvPr id="236" name="橢圓 235"/>
                  <p:cNvSpPr/>
                  <p:nvPr/>
                </p:nvSpPr>
                <p:spPr>
                  <a:xfrm>
                    <a:off x="4924572" y="793629"/>
                    <a:ext cx="310550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37" name="套索 236"/>
                  <p:cNvSpPr/>
                  <p:nvPr/>
                </p:nvSpPr>
                <p:spPr>
                  <a:xfrm rot="6738110">
                    <a:off x="4877128" y="1095552"/>
                    <a:ext cx="405441" cy="405440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30" name="群組 229"/>
                <p:cNvGrpSpPr/>
                <p:nvPr/>
              </p:nvGrpSpPr>
              <p:grpSpPr>
                <a:xfrm>
                  <a:off x="2315475" y="3717985"/>
                  <a:ext cx="405440" cy="707365"/>
                  <a:chOff x="5077478" y="793629"/>
                  <a:chExt cx="405440" cy="707365"/>
                </a:xfrm>
              </p:grpSpPr>
              <p:sp>
                <p:nvSpPr>
                  <p:cNvPr id="234" name="橢圓 233"/>
                  <p:cNvSpPr/>
                  <p:nvPr/>
                </p:nvSpPr>
                <p:spPr>
                  <a:xfrm>
                    <a:off x="5124921" y="793629"/>
                    <a:ext cx="310550" cy="310549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35" name="套索 234"/>
                  <p:cNvSpPr/>
                  <p:nvPr/>
                </p:nvSpPr>
                <p:spPr>
                  <a:xfrm rot="6738110">
                    <a:off x="5077477" y="1095553"/>
                    <a:ext cx="405442" cy="405440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  <p:grpSp>
              <p:nvGrpSpPr>
                <p:cNvPr id="231" name="群組 230"/>
                <p:cNvGrpSpPr/>
                <p:nvPr/>
              </p:nvGrpSpPr>
              <p:grpSpPr>
                <a:xfrm>
                  <a:off x="1269663" y="3717986"/>
                  <a:ext cx="405441" cy="707363"/>
                  <a:chOff x="4763360" y="793630"/>
                  <a:chExt cx="405441" cy="707363"/>
                </a:xfrm>
              </p:grpSpPr>
              <p:sp>
                <p:nvSpPr>
                  <p:cNvPr id="232" name="橢圓 231"/>
                  <p:cNvSpPr/>
                  <p:nvPr/>
                </p:nvSpPr>
                <p:spPr>
                  <a:xfrm>
                    <a:off x="4810806" y="793630"/>
                    <a:ext cx="310550" cy="310551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  <p:sp>
                <p:nvSpPr>
                  <p:cNvPr id="233" name="套索 232"/>
                  <p:cNvSpPr/>
                  <p:nvPr/>
                </p:nvSpPr>
                <p:spPr>
                  <a:xfrm rot="6738110">
                    <a:off x="4763360" y="1095552"/>
                    <a:ext cx="405441" cy="405441"/>
                  </a:xfrm>
                  <a:prstGeom prst="chord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HK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223" name="直線單箭頭接點 222"/>
              <p:cNvCxnSpPr/>
              <p:nvPr/>
            </p:nvCxnSpPr>
            <p:spPr>
              <a:xfrm flipH="1">
                <a:off x="2329135" y="1779114"/>
                <a:ext cx="487389" cy="60108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線單箭頭接點 223"/>
              <p:cNvCxnSpPr/>
              <p:nvPr/>
            </p:nvCxnSpPr>
            <p:spPr>
              <a:xfrm flipH="1">
                <a:off x="857576" y="2889849"/>
                <a:ext cx="992795" cy="57208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線單箭頭接點 224"/>
              <p:cNvCxnSpPr>
                <a:endCxn id="138" idx="2"/>
              </p:cNvCxnSpPr>
              <p:nvPr/>
            </p:nvCxnSpPr>
            <p:spPr>
              <a:xfrm>
                <a:off x="3418991" y="1740195"/>
                <a:ext cx="453863" cy="49263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線單箭頭接點 227"/>
              <p:cNvCxnSpPr/>
              <p:nvPr/>
            </p:nvCxnSpPr>
            <p:spPr>
              <a:xfrm>
                <a:off x="3152091" y="1906441"/>
                <a:ext cx="0" cy="36472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直線單箭頭接點 209"/>
            <p:cNvCxnSpPr/>
            <p:nvPr/>
          </p:nvCxnSpPr>
          <p:spPr>
            <a:xfrm flipH="1">
              <a:off x="3976086" y="4570921"/>
              <a:ext cx="334554" cy="33323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單箭頭接點 210"/>
            <p:cNvCxnSpPr/>
            <p:nvPr/>
          </p:nvCxnSpPr>
          <p:spPr>
            <a:xfrm flipH="1">
              <a:off x="4295822" y="4599078"/>
              <a:ext cx="65480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4" name="橢圓 263"/>
          <p:cNvSpPr/>
          <p:nvPr/>
        </p:nvSpPr>
        <p:spPr>
          <a:xfrm>
            <a:off x="7428369" y="4809780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5" name="橢圓 264"/>
          <p:cNvSpPr/>
          <p:nvPr/>
        </p:nvSpPr>
        <p:spPr>
          <a:xfrm>
            <a:off x="8329512" y="5616599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6" name="橢圓 265"/>
          <p:cNvSpPr/>
          <p:nvPr/>
        </p:nvSpPr>
        <p:spPr>
          <a:xfrm>
            <a:off x="7967926" y="5614781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7" name="橢圓 266"/>
          <p:cNvSpPr/>
          <p:nvPr/>
        </p:nvSpPr>
        <p:spPr>
          <a:xfrm>
            <a:off x="7139549" y="5628919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8" name="橢圓 267"/>
          <p:cNvSpPr/>
          <p:nvPr/>
        </p:nvSpPr>
        <p:spPr>
          <a:xfrm>
            <a:off x="6784729" y="5623681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9" name="橢圓 268"/>
          <p:cNvSpPr/>
          <p:nvPr/>
        </p:nvSpPr>
        <p:spPr>
          <a:xfrm>
            <a:off x="5983956" y="5620819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0" name="橢圓 269"/>
          <p:cNvSpPr/>
          <p:nvPr/>
        </p:nvSpPr>
        <p:spPr>
          <a:xfrm>
            <a:off x="5595985" y="5617057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1" name="文字方塊 270"/>
          <p:cNvSpPr txBox="1"/>
          <p:nvPr/>
        </p:nvSpPr>
        <p:spPr>
          <a:xfrm>
            <a:off x="6978206" y="4500247"/>
            <a:ext cx="3072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2" name="文字方塊 271"/>
          <p:cNvSpPr txBox="1"/>
          <p:nvPr/>
        </p:nvSpPr>
        <p:spPr>
          <a:xfrm>
            <a:off x="6279787" y="5255277"/>
            <a:ext cx="2213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3" name="文字方塊 272"/>
          <p:cNvSpPr txBox="1"/>
          <p:nvPr/>
        </p:nvSpPr>
        <p:spPr>
          <a:xfrm>
            <a:off x="6043102" y="5268144"/>
            <a:ext cx="204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40" name="群組 139"/>
          <p:cNvGrpSpPr/>
          <p:nvPr/>
        </p:nvGrpSpPr>
        <p:grpSpPr>
          <a:xfrm>
            <a:off x="1524494" y="4280215"/>
            <a:ext cx="2219060" cy="1874072"/>
            <a:chOff x="2550348" y="1637508"/>
            <a:chExt cx="2219060" cy="1874072"/>
          </a:xfrm>
        </p:grpSpPr>
        <p:grpSp>
          <p:nvGrpSpPr>
            <p:cNvPr id="141" name="群組 140"/>
            <p:cNvGrpSpPr/>
            <p:nvPr/>
          </p:nvGrpSpPr>
          <p:grpSpPr>
            <a:xfrm>
              <a:off x="3530924" y="1637508"/>
              <a:ext cx="264603" cy="461648"/>
              <a:chOff x="4472797" y="793631"/>
              <a:chExt cx="405441" cy="707364"/>
            </a:xfrm>
          </p:grpSpPr>
          <p:sp>
            <p:nvSpPr>
              <p:cNvPr id="164" name="橢圓 163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5" name="套索 164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2" name="群組 141"/>
            <p:cNvGrpSpPr/>
            <p:nvPr/>
          </p:nvGrpSpPr>
          <p:grpSpPr>
            <a:xfrm>
              <a:off x="4178468" y="2256343"/>
              <a:ext cx="264603" cy="461648"/>
              <a:chOff x="4472797" y="793631"/>
              <a:chExt cx="405441" cy="707364"/>
            </a:xfrm>
          </p:grpSpPr>
          <p:sp>
            <p:nvSpPr>
              <p:cNvPr id="162" name="橢圓 161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3" name="套索 162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3" name="群組 142"/>
            <p:cNvGrpSpPr/>
            <p:nvPr/>
          </p:nvGrpSpPr>
          <p:grpSpPr>
            <a:xfrm>
              <a:off x="2867616" y="2256343"/>
              <a:ext cx="264603" cy="461648"/>
              <a:chOff x="4472797" y="793631"/>
              <a:chExt cx="405441" cy="707364"/>
            </a:xfrm>
          </p:grpSpPr>
          <p:sp>
            <p:nvSpPr>
              <p:cNvPr id="160" name="橢圓 159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1" name="套索 160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4" name="群組 143"/>
            <p:cNvGrpSpPr/>
            <p:nvPr/>
          </p:nvGrpSpPr>
          <p:grpSpPr>
            <a:xfrm>
              <a:off x="3164735" y="3049932"/>
              <a:ext cx="264604" cy="461648"/>
              <a:chOff x="4472797" y="793631"/>
              <a:chExt cx="405441" cy="707364"/>
            </a:xfrm>
          </p:grpSpPr>
          <p:sp>
            <p:nvSpPr>
              <p:cNvPr id="158" name="橢圓 157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9" name="套索 158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5" name="群組 144"/>
            <p:cNvGrpSpPr/>
            <p:nvPr/>
          </p:nvGrpSpPr>
          <p:grpSpPr>
            <a:xfrm>
              <a:off x="2550348" y="3046799"/>
              <a:ext cx="264604" cy="461648"/>
              <a:chOff x="4472797" y="793631"/>
              <a:chExt cx="405441" cy="707364"/>
            </a:xfrm>
          </p:grpSpPr>
          <p:sp>
            <p:nvSpPr>
              <p:cNvPr id="156" name="橢圓 155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7" name="套索 156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146" name="直線單箭頭接點 145"/>
            <p:cNvCxnSpPr/>
            <p:nvPr/>
          </p:nvCxnSpPr>
          <p:spPr>
            <a:xfrm flipH="1">
              <a:off x="3139763" y="1942422"/>
              <a:ext cx="318085" cy="3922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單箭頭接點 146"/>
            <p:cNvCxnSpPr/>
            <p:nvPr/>
          </p:nvCxnSpPr>
          <p:spPr>
            <a:xfrm flipH="1">
              <a:off x="2705705" y="2667322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單箭頭接點 147"/>
            <p:cNvCxnSpPr/>
            <p:nvPr/>
          </p:nvCxnSpPr>
          <p:spPr>
            <a:xfrm>
              <a:off x="3851037" y="1942422"/>
              <a:ext cx="318085" cy="39228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單箭頭接點 148"/>
            <p:cNvCxnSpPr/>
            <p:nvPr/>
          </p:nvCxnSpPr>
          <p:spPr>
            <a:xfrm>
              <a:off x="3007464" y="2667548"/>
              <a:ext cx="271697" cy="33880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群組 149"/>
            <p:cNvGrpSpPr/>
            <p:nvPr/>
          </p:nvGrpSpPr>
          <p:grpSpPr>
            <a:xfrm>
              <a:off x="4504804" y="3049932"/>
              <a:ext cx="264604" cy="461648"/>
              <a:chOff x="4472797" y="793631"/>
              <a:chExt cx="405441" cy="707364"/>
            </a:xfrm>
          </p:grpSpPr>
          <p:sp>
            <p:nvSpPr>
              <p:cNvPr id="154" name="橢圓 153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5" name="套索 154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51" name="群組 150"/>
            <p:cNvGrpSpPr/>
            <p:nvPr/>
          </p:nvGrpSpPr>
          <p:grpSpPr>
            <a:xfrm>
              <a:off x="3890417" y="3046799"/>
              <a:ext cx="264604" cy="461648"/>
              <a:chOff x="4472797" y="793631"/>
              <a:chExt cx="405441" cy="707364"/>
            </a:xfrm>
          </p:grpSpPr>
          <p:sp>
            <p:nvSpPr>
              <p:cNvPr id="152" name="橢圓 151"/>
              <p:cNvSpPr/>
              <p:nvPr/>
            </p:nvSpPr>
            <p:spPr>
              <a:xfrm>
                <a:off x="4520242" y="793631"/>
                <a:ext cx="310550" cy="31055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3" name="套索 152"/>
              <p:cNvSpPr/>
              <p:nvPr/>
            </p:nvSpPr>
            <p:spPr>
              <a:xfrm rot="6738110">
                <a:off x="4472797" y="1095554"/>
                <a:ext cx="405441" cy="405441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sp>
        <p:nvSpPr>
          <p:cNvPr id="274" name="橢圓 273"/>
          <p:cNvSpPr/>
          <p:nvPr/>
        </p:nvSpPr>
        <p:spPr>
          <a:xfrm>
            <a:off x="3043802" y="4869859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5" name="橢圓 274"/>
          <p:cNvSpPr/>
          <p:nvPr/>
        </p:nvSpPr>
        <p:spPr>
          <a:xfrm>
            <a:off x="2027294" y="5664951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6" name="橢圓 275"/>
          <p:cNvSpPr/>
          <p:nvPr/>
        </p:nvSpPr>
        <p:spPr>
          <a:xfrm>
            <a:off x="3368977" y="5667172"/>
            <a:ext cx="470169" cy="454909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7" name="文字方塊 276"/>
          <p:cNvSpPr txBox="1"/>
          <p:nvPr/>
        </p:nvSpPr>
        <p:spPr>
          <a:xfrm>
            <a:off x="2895527" y="4469843"/>
            <a:ext cx="3072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8" name="文字方塊 277"/>
          <p:cNvSpPr txBox="1"/>
          <p:nvPr/>
        </p:nvSpPr>
        <p:spPr>
          <a:xfrm>
            <a:off x="2080976" y="5244031"/>
            <a:ext cx="3072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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9" name="文字方塊 278"/>
          <p:cNvSpPr txBox="1"/>
          <p:nvPr/>
        </p:nvSpPr>
        <p:spPr>
          <a:xfrm>
            <a:off x="1854815" y="3724383"/>
            <a:ext cx="1455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HK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t>= 2 </a:t>
            </a:r>
            <a:r>
              <a:rPr kumimoji="0" lang="en-US" altLang="zh-H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 1</a:t>
            </a:r>
            <a:endParaRPr kumimoji="0" lang="zh-HK" alt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左大括弧 4"/>
          <p:cNvSpPr/>
          <p:nvPr/>
        </p:nvSpPr>
        <p:spPr>
          <a:xfrm>
            <a:off x="1136089" y="4864589"/>
            <a:ext cx="221150" cy="1143418"/>
          </a:xfrm>
          <a:prstGeom prst="leftBrace">
            <a:avLst>
              <a:gd name="adj1" fmla="val 693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6" name="左大括弧 285"/>
          <p:cNvSpPr/>
          <p:nvPr/>
        </p:nvSpPr>
        <p:spPr>
          <a:xfrm>
            <a:off x="4956228" y="4865215"/>
            <a:ext cx="221150" cy="1143418"/>
          </a:xfrm>
          <a:prstGeom prst="leftBrace">
            <a:avLst>
              <a:gd name="adj1" fmla="val 693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88" name="群組 287"/>
          <p:cNvGrpSpPr/>
          <p:nvPr/>
        </p:nvGrpSpPr>
        <p:grpSpPr>
          <a:xfrm>
            <a:off x="270439" y="3648645"/>
            <a:ext cx="1076293" cy="995098"/>
            <a:chOff x="7391325" y="3410416"/>
            <a:chExt cx="1076293" cy="995098"/>
          </a:xfrm>
        </p:grpSpPr>
        <p:sp>
          <p:nvSpPr>
            <p:cNvPr id="289" name="橢圓 288"/>
            <p:cNvSpPr/>
            <p:nvPr/>
          </p:nvSpPr>
          <p:spPr>
            <a:xfrm>
              <a:off x="7391325" y="3737886"/>
              <a:ext cx="228925" cy="221495"/>
            </a:xfrm>
            <a:prstGeom prst="ellipse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0" name="矩形 289"/>
            <p:cNvSpPr/>
            <p:nvPr/>
          </p:nvSpPr>
          <p:spPr>
            <a:xfrm>
              <a:off x="7620250" y="3706181"/>
              <a:ext cx="7489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HK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有免疫力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291" name="群組 290"/>
            <p:cNvGrpSpPr/>
            <p:nvPr/>
          </p:nvGrpSpPr>
          <p:grpSpPr>
            <a:xfrm>
              <a:off x="7439023" y="3751473"/>
              <a:ext cx="138407" cy="222402"/>
              <a:chOff x="10710520" y="2729377"/>
              <a:chExt cx="138407" cy="222402"/>
            </a:xfrm>
          </p:grpSpPr>
          <p:sp>
            <p:nvSpPr>
              <p:cNvPr id="300" name="橢圓 299"/>
              <p:cNvSpPr/>
              <p:nvPr/>
            </p:nvSpPr>
            <p:spPr>
              <a:xfrm>
                <a:off x="10728592" y="2729377"/>
                <a:ext cx="106013" cy="9868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01" name="套索 300"/>
              <p:cNvSpPr/>
              <p:nvPr/>
            </p:nvSpPr>
            <p:spPr>
              <a:xfrm rot="6738110">
                <a:off x="10715301" y="2818153"/>
                <a:ext cx="128845" cy="138407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92" name="群組 291"/>
            <p:cNvGrpSpPr/>
            <p:nvPr/>
          </p:nvGrpSpPr>
          <p:grpSpPr>
            <a:xfrm>
              <a:off x="7431297" y="4039616"/>
              <a:ext cx="138407" cy="222402"/>
              <a:chOff x="7461314" y="4549274"/>
              <a:chExt cx="138407" cy="222402"/>
            </a:xfrm>
          </p:grpSpPr>
          <p:sp>
            <p:nvSpPr>
              <p:cNvPr id="298" name="橢圓 297"/>
              <p:cNvSpPr/>
              <p:nvPr/>
            </p:nvSpPr>
            <p:spPr>
              <a:xfrm>
                <a:off x="7479386" y="4549274"/>
                <a:ext cx="106013" cy="9868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99" name="套索 298"/>
              <p:cNvSpPr/>
              <p:nvPr/>
            </p:nvSpPr>
            <p:spPr>
              <a:xfrm rot="6738110">
                <a:off x="7466095" y="4638050"/>
                <a:ext cx="128845" cy="138407"/>
              </a:xfrm>
              <a:prstGeom prst="chor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293" name="矩形 292"/>
            <p:cNvSpPr/>
            <p:nvPr/>
          </p:nvSpPr>
          <p:spPr>
            <a:xfrm>
              <a:off x="7609691" y="3990016"/>
              <a:ext cx="85792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無</a:t>
              </a:r>
              <a:r>
                <a:rPr kumimoji="0" lang="zh-HK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免疫力</a:t>
              </a:r>
              <a:r>
                <a:rPr kumimoji="0" lang="en-US" altLang="zh-HK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/>
              </a:r>
              <a:br>
                <a:rPr kumimoji="0" lang="en-US" altLang="zh-HK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</a:b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但未受感染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294" name="群組 293"/>
            <p:cNvGrpSpPr/>
            <p:nvPr/>
          </p:nvGrpSpPr>
          <p:grpSpPr>
            <a:xfrm>
              <a:off x="7441856" y="3460016"/>
              <a:ext cx="138407" cy="222402"/>
              <a:chOff x="7461314" y="4549274"/>
              <a:chExt cx="138407" cy="222402"/>
            </a:xfrm>
            <a:solidFill>
              <a:schemeClr val="accent1"/>
            </a:solidFill>
          </p:grpSpPr>
          <p:sp>
            <p:nvSpPr>
              <p:cNvPr id="296" name="橢圓 295"/>
              <p:cNvSpPr/>
              <p:nvPr/>
            </p:nvSpPr>
            <p:spPr>
              <a:xfrm>
                <a:off x="7479386" y="4549274"/>
                <a:ext cx="106013" cy="986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97" name="套索 296"/>
              <p:cNvSpPr/>
              <p:nvPr/>
            </p:nvSpPr>
            <p:spPr>
              <a:xfrm rot="6738110">
                <a:off x="7466095" y="4638050"/>
                <a:ext cx="128845" cy="138407"/>
              </a:xfrm>
              <a:prstGeom prst="chor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295" name="矩形 294"/>
            <p:cNvSpPr/>
            <p:nvPr/>
          </p:nvSpPr>
          <p:spPr>
            <a:xfrm>
              <a:off x="7620250" y="3410416"/>
              <a:ext cx="58862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受感染</a:t>
              </a:r>
              <a:endParaRPr kumimoji="0" lang="zh-HK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矩形 117"/>
              <p:cNvSpPr/>
              <p:nvPr/>
            </p:nvSpPr>
            <p:spPr>
              <a:xfrm>
                <a:off x="226434" y="5027042"/>
                <a:ext cx="1018162" cy="1298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平均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H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TW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altLang="zh-TW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zh-HK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</a:t>
                </a:r>
                <a: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/>
                </a:r>
                <a:b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</a:br>
                <a:r>
                  <a:rPr kumimoji="0" lang="zh-HK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有免疫力</a:t>
                </a:r>
                <a:endParaRPr kumimoji="0" lang="en-US" altLang="zh-HK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(</a:t>
                </a:r>
                <a:r>
                  <a:rPr kumimoji="0" lang="zh-TW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即 </a:t>
                </a:r>
                <a: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50%)</a:t>
                </a:r>
                <a:endParaRPr kumimoji="0" lang="zh-HK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18" name="矩形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34" y="5027042"/>
                <a:ext cx="1018162" cy="1298241"/>
              </a:xfrm>
              <a:prstGeom prst="rect">
                <a:avLst/>
              </a:prstGeom>
              <a:blipFill>
                <a:blip r:embed="rId3"/>
                <a:stretch>
                  <a:fillRect b="-939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矩形 118"/>
              <p:cNvSpPr/>
              <p:nvPr/>
            </p:nvSpPr>
            <p:spPr>
              <a:xfrm>
                <a:off x="4048272" y="5027042"/>
                <a:ext cx="1018162" cy="12730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平均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H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zh-HK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</a:t>
                </a:r>
                <a: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/>
                </a:r>
                <a:br>
                  <a:rPr kumimoji="0" lang="en-US" altLang="zh-TW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</a:br>
                <a:r>
                  <a:rPr kumimoji="0" lang="zh-HK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有免疫力</a:t>
                </a:r>
                <a:endParaRPr kumimoji="0" lang="en-US" altLang="zh-HK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(</a:t>
                </a:r>
                <a:r>
                  <a:rPr lang="zh-TW" altLang="en-US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即約 </a:t>
                </a:r>
                <a:r>
                  <a:rPr lang="en-US" altLang="zh-TW" sz="1200" dirty="0" smtClea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66.7%)</a:t>
                </a:r>
                <a:endParaRPr kumimoji="0" lang="zh-HK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19" name="矩形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272" y="5027042"/>
                <a:ext cx="1018162" cy="1273041"/>
              </a:xfrm>
              <a:prstGeom prst="rect">
                <a:avLst/>
              </a:prstGeom>
              <a:blipFill>
                <a:blip r:embed="rId4"/>
                <a:stretch>
                  <a:fillRect b="-3365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37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023657" y="6459786"/>
            <a:ext cx="98401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5980" y="421103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如何估計群體免疫所需的人口比例？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88424" y="1337293"/>
            <a:ext cx="8167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專家估計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2019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冠狀病毒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病的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TW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約為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，即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HIT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約為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66.7%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。因此我們不時在媒體聽到假若有大約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70%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的市民接種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疫苗，就能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產生群體免疫。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4" name="表格 1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0587143"/>
                  </p:ext>
                </p:extLst>
              </p:nvPr>
            </p:nvGraphicFramePr>
            <p:xfrm>
              <a:off x="606573" y="2942949"/>
              <a:ext cx="2712252" cy="2416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4056">
                      <a:extLst>
                        <a:ext uri="{9D8B030D-6E8A-4147-A177-3AD203B41FA5}">
                          <a16:colId xmlns:a16="http://schemas.microsoft.com/office/drawing/2014/main" val="486886507"/>
                        </a:ext>
                      </a:extLst>
                    </a:gridCol>
                    <a:gridCol w="1668196">
                      <a:extLst>
                        <a:ext uri="{9D8B030D-6E8A-4147-A177-3AD203B41FA5}">
                          <a16:colId xmlns:a16="http://schemas.microsoft.com/office/drawing/2014/main" val="2699000122"/>
                        </a:ext>
                      </a:extLst>
                    </a:gridCol>
                  </a:tblGrid>
                  <a:tr h="548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K" sz="1600" i="1" dirty="0" smtClean="0">
                              <a:latin typeface="+mn-lt"/>
                              <a:ea typeface="+mn-ea"/>
                            </a:rPr>
                            <a:t>R</a:t>
                          </a:r>
                          <a:r>
                            <a:rPr lang="en-US" altLang="zh-HK" sz="1600" baseline="-25000" dirty="0" smtClean="0">
                              <a:latin typeface="+mn-lt"/>
                              <a:ea typeface="+mn-ea"/>
                            </a:rPr>
                            <a:t>O</a:t>
                          </a:r>
                          <a:endParaRPr lang="zh-HK" altLang="en-US" sz="16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600" dirty="0" smtClean="0">
                              <a:latin typeface="+mn-lt"/>
                              <a:ea typeface="+mn-ea"/>
                            </a:rPr>
                            <a:t>HIT =</a:t>
                          </a:r>
                          <a:r>
                            <a:rPr lang="zh-TW" altLang="en-US" sz="1600" dirty="0" smtClean="0">
                              <a:latin typeface="+mn-lt"/>
                              <a:ea typeface="+mn-ea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600" b="1" i="0" kern="100" smtClean="0"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TW" sz="1600" b="1" i="0" kern="100" smtClean="0"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TW" altLang="zh-HK" sz="1600" i="1" kern="100"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HK" sz="1600" i="1" kern="100"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HK" sz="1600" i="1" kern="100"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  <m:r>
                                    <a:rPr lang="en-US" altLang="zh-HK" sz="1600" i="1" kern="100" baseline="-25000"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𝑂</m:t>
                                  </m:r>
                                </m:den>
                              </m:f>
                            </m:oMath>
                          </a14:m>
                          <a:endParaRPr lang="zh-HK" altLang="en-US" sz="16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3254609403"/>
                      </a:ext>
                    </a:extLst>
                  </a:tr>
                  <a:tr h="3689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1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0%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298744067"/>
                      </a:ext>
                    </a:extLst>
                  </a:tr>
                  <a:tr h="3747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2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50%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3788287480"/>
                      </a:ext>
                    </a:extLst>
                  </a:tr>
                  <a:tr h="3747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b="1" dirty="0" smtClean="0">
                              <a:latin typeface="+mn-lt"/>
                              <a:ea typeface="+mn-ea"/>
                            </a:rPr>
                            <a:t>3</a:t>
                          </a:r>
                          <a:endParaRPr lang="zh-HK" altLang="en-US" sz="1400" b="1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b="1" dirty="0" smtClean="0">
                              <a:latin typeface="+mn-lt"/>
                              <a:ea typeface="+mn-ea"/>
                            </a:rPr>
                            <a:t>66.7%</a:t>
                          </a:r>
                          <a:endParaRPr lang="zh-HK" altLang="en-US" sz="1400" b="1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3078983227"/>
                      </a:ext>
                    </a:extLst>
                  </a:tr>
                  <a:tr h="3747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4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75%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1647980220"/>
                      </a:ext>
                    </a:extLst>
                  </a:tr>
                  <a:tr h="3747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5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80%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3396529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4" name="表格 1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0587143"/>
                  </p:ext>
                </p:extLst>
              </p:nvPr>
            </p:nvGraphicFramePr>
            <p:xfrm>
              <a:off x="606573" y="2942949"/>
              <a:ext cx="2712252" cy="2416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4056">
                      <a:extLst>
                        <a:ext uri="{9D8B030D-6E8A-4147-A177-3AD203B41FA5}">
                          <a16:colId xmlns:a16="http://schemas.microsoft.com/office/drawing/2014/main" val="486886507"/>
                        </a:ext>
                      </a:extLst>
                    </a:gridCol>
                    <a:gridCol w="1668196">
                      <a:extLst>
                        <a:ext uri="{9D8B030D-6E8A-4147-A177-3AD203B41FA5}">
                          <a16:colId xmlns:a16="http://schemas.microsoft.com/office/drawing/2014/main" val="2699000122"/>
                        </a:ext>
                      </a:extLst>
                    </a:gridCol>
                  </a:tblGrid>
                  <a:tr h="5481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K" sz="1600" i="1" dirty="0" smtClean="0">
                              <a:latin typeface="+mn-lt"/>
                              <a:ea typeface="+mn-ea"/>
                            </a:rPr>
                            <a:t>R</a:t>
                          </a:r>
                          <a:r>
                            <a:rPr lang="en-US" altLang="zh-HK" sz="1600" baseline="-25000" dirty="0" smtClean="0">
                              <a:latin typeface="+mn-lt"/>
                              <a:ea typeface="+mn-ea"/>
                            </a:rPr>
                            <a:t>O</a:t>
                          </a:r>
                          <a:endParaRPr lang="zh-HK" altLang="en-US" sz="16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endParaRPr lang="zh-HK"/>
                        </a:p>
                      </a:txBody>
                      <a:tcPr marL="72287" marR="72287" marT="36144" marB="36144" anchor="ctr">
                        <a:blipFill>
                          <a:blip r:embed="rId2"/>
                          <a:stretch>
                            <a:fillRect l="-63139" t="-1111" r="-1460" b="-34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4609403"/>
                      </a:ext>
                    </a:extLst>
                  </a:tr>
                  <a:tr h="3689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1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0%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298744067"/>
                      </a:ext>
                    </a:extLst>
                  </a:tr>
                  <a:tr h="3747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2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50%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3788287480"/>
                      </a:ext>
                    </a:extLst>
                  </a:tr>
                  <a:tr h="3747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b="1" dirty="0" smtClean="0">
                              <a:latin typeface="+mn-lt"/>
                              <a:ea typeface="+mn-ea"/>
                            </a:rPr>
                            <a:t>3</a:t>
                          </a:r>
                          <a:endParaRPr lang="zh-HK" altLang="en-US" sz="1400" b="1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b="1" dirty="0" smtClean="0">
                              <a:latin typeface="+mn-lt"/>
                              <a:ea typeface="+mn-ea"/>
                            </a:rPr>
                            <a:t>66.7%</a:t>
                          </a:r>
                          <a:endParaRPr lang="zh-HK" altLang="en-US" sz="1400" b="1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3078983227"/>
                      </a:ext>
                    </a:extLst>
                  </a:tr>
                  <a:tr h="3747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4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75%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1647980220"/>
                      </a:ext>
                    </a:extLst>
                  </a:tr>
                  <a:tr h="3747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5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HK" sz="1400" dirty="0" smtClean="0">
                              <a:latin typeface="+mn-lt"/>
                              <a:ea typeface="+mn-ea"/>
                            </a:rPr>
                            <a:t>80%</a:t>
                          </a:r>
                          <a:endParaRPr lang="zh-HK" altLang="en-US" sz="1400" dirty="0">
                            <a:latin typeface="+mn-lt"/>
                            <a:ea typeface="+mn-ea"/>
                          </a:endParaRPr>
                        </a:p>
                      </a:txBody>
                      <a:tcPr marL="72287" marR="72287" marT="36144" marB="36144" anchor="ctr"/>
                    </a:tc>
                    <a:extLst>
                      <a:ext uri="{0D108BD9-81ED-4DB2-BD59-A6C34878D82A}">
                        <a16:rowId xmlns:a16="http://schemas.microsoft.com/office/drawing/2014/main" val="339652901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5" name="群組 114"/>
          <p:cNvGrpSpPr/>
          <p:nvPr/>
        </p:nvGrpSpPr>
        <p:grpSpPr>
          <a:xfrm>
            <a:off x="3543300" y="2282103"/>
            <a:ext cx="5224721" cy="4261821"/>
            <a:chOff x="6326907" y="1293471"/>
            <a:chExt cx="5338620" cy="4354729"/>
          </a:xfrm>
        </p:grpSpPr>
        <p:graphicFrame>
          <p:nvGraphicFramePr>
            <p:cNvPr id="121" name="圖表 120"/>
            <p:cNvGraphicFramePr/>
            <p:nvPr>
              <p:extLst/>
            </p:nvPr>
          </p:nvGraphicFramePr>
          <p:xfrm>
            <a:off x="6326907" y="1293471"/>
            <a:ext cx="5338620" cy="43547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2" name="矩形 121"/>
            <p:cNvSpPr/>
            <p:nvPr/>
          </p:nvSpPr>
          <p:spPr>
            <a:xfrm>
              <a:off x="7019636" y="5037905"/>
              <a:ext cx="236059" cy="236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4009" y="6380738"/>
            <a:ext cx="8519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kumimoji="0" lang="zh-HK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參考：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Liu Y, Gayle A </a:t>
            </a:r>
            <a:r>
              <a:rPr kumimoji="0" lang="en-US" altLang="zh-HK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Wilder-Smith A, </a:t>
            </a:r>
            <a:r>
              <a:rPr kumimoji="0" lang="en-US" altLang="zh-HK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Rocklöv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J. </a:t>
            </a:r>
            <a:r>
              <a:rPr kumimoji="0" lang="en-US" altLang="zh-HK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The </a:t>
            </a:r>
            <a:r>
              <a:rPr kumimoji="0" lang="en-US" altLang="zh-HK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reproductive number of COVID-19 is higher compared to SARS coronavirus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J 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Travel 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Med, 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2020 March, 27(2</a:t>
            </a:r>
            <a:r>
              <a:rPr kumimoji="0" lang="en-US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), https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://www.ncbi.nlm.nih.gov/pmc/articles/PMC7074654/</a:t>
            </a:r>
            <a:endParaRPr kumimoji="0" lang="en-US" altLang="zh-HK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6574" y="5359930"/>
            <a:ext cx="2712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傳染病</a:t>
            </a:r>
            <a:r>
              <a:rPr lang="zh-TW" alt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的傳染力越</a:t>
            </a:r>
            <a:r>
              <a:rPr lang="zh-TW" altLang="en-US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</a:t>
            </a:r>
            <a:r>
              <a:rPr lang="zh-TW" alt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，群體免疫所需的人口</a:t>
            </a:r>
            <a:r>
              <a:rPr lang="zh-TW" altLang="en-US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比例</a:t>
            </a:r>
            <a:r>
              <a:rPr lang="zh-TW" alt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越</a:t>
            </a:r>
            <a:r>
              <a:rPr lang="zh-TW" altLang="en-US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</a:t>
            </a:r>
            <a:endParaRPr kumimoji="0" lang="en-US" altLang="zh-HK" sz="16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64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K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</a:t>
            </a:r>
            <a:r>
              <a:rPr lang="zh-HK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是全球</a:t>
            </a:r>
            <a:r>
              <a:rPr lang="zh-HK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對抗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傳染病的關鍵</a:t>
            </a:r>
            <a:endParaRPr 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Content Placeholder 4" descr="File:Load Value Injection logo.svg - Wikimedia Commons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7832">
            <a:off x="7755134" y="4965805"/>
            <a:ext cx="978131" cy="7996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71955" y="2034122"/>
            <a:ext cx="2752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i="1" dirty="0" smtClean="0">
                <a:solidFill>
                  <a:srgbClr val="0000FF"/>
                </a:solidFill>
              </a:rPr>
              <a:t>在當今這個相互聯通的世界，傳染病很容易跨越國界，傳染給沒有接種疫苗的人</a:t>
            </a:r>
            <a:endParaRPr lang="en-US" altLang="zh-TW" i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i="1" dirty="0" smtClean="0">
                <a:solidFill>
                  <a:srgbClr val="0000FF"/>
                </a:solidFill>
              </a:rPr>
              <a:t>接種疫苗可以保護自己和別人</a:t>
            </a:r>
            <a:endParaRPr lang="en-US" altLang="zh-TW" i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i="1" dirty="0" smtClean="0">
                <a:solidFill>
                  <a:srgbClr val="0000FF"/>
                </a:solidFill>
              </a:rPr>
              <a:t>提高社區、全國及全球的疫苗</a:t>
            </a:r>
            <a:r>
              <a:rPr lang="zh-TW" altLang="en-US" i="1" dirty="0">
                <a:solidFill>
                  <a:srgbClr val="0000FF"/>
                </a:solidFill>
              </a:rPr>
              <a:t>接種率</a:t>
            </a:r>
            <a:r>
              <a:rPr lang="zh-TW" altLang="en-US" i="1" dirty="0" smtClean="0">
                <a:solidFill>
                  <a:srgbClr val="0000FF"/>
                </a:solidFill>
              </a:rPr>
              <a:t>，可達致群體免疫，提供足夠保護給所有人，並截斷傳播</a:t>
            </a:r>
            <a:endParaRPr lang="en-US" altLang="zh-TW" i="1" dirty="0" smtClean="0">
              <a:solidFill>
                <a:srgbClr val="0000FF"/>
              </a:solidFill>
            </a:endParaRPr>
          </a:p>
        </p:txBody>
      </p:sp>
      <p:pic>
        <p:nvPicPr>
          <p:cNvPr id="8" name="Graphic 5" descr="Group success">
            <a:extLst>
              <a:ext uri="{FF2B5EF4-FFF2-40B4-BE49-F238E27FC236}">
                <a16:creationId xmlns:a16="http://schemas.microsoft.com/office/drawing/2014/main" id="{33A3DE54-069C-403F-934A-FF34BF2558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67167" y="5537386"/>
            <a:ext cx="993634" cy="993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2D76D3-E0FF-4665-975A-638644C79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3906" y="713885"/>
            <a:ext cx="1486894" cy="65774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Video2_C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8611" y="2404341"/>
            <a:ext cx="5774782" cy="3242316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1" name="Rectangle 10"/>
          <p:cNvSpPr/>
          <p:nvPr/>
        </p:nvSpPr>
        <p:spPr>
          <a:xfrm>
            <a:off x="133082" y="5873358"/>
            <a:ext cx="75308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/>
              <a:t>影片來源：世</a:t>
            </a:r>
            <a:r>
              <a:rPr lang="zh-TW" altLang="en-US" sz="1200" dirty="0"/>
              <a:t>界衞生組</a:t>
            </a:r>
            <a:r>
              <a:rPr lang="zh-TW" altLang="en-US" sz="1200" dirty="0" smtClean="0"/>
              <a:t>織（</a:t>
            </a:r>
            <a:r>
              <a:rPr lang="en-US" altLang="zh-TW" sz="1200" dirty="0" smtClean="0"/>
              <a:t>2020</a:t>
            </a:r>
            <a:r>
              <a:rPr lang="zh-TW" altLang="en-US" sz="1200" dirty="0"/>
              <a:t>年世界免疫</a:t>
            </a:r>
            <a:r>
              <a:rPr lang="zh-TW" altLang="en-US" sz="1200" dirty="0" smtClean="0"/>
              <a:t>周</a:t>
            </a:r>
            <a:r>
              <a:rPr lang="zh-TW" altLang="en-US" sz="1200" dirty="0"/>
              <a:t>）</a:t>
            </a:r>
            <a:endParaRPr lang="en-US" altLang="zh-TW" sz="1200" dirty="0" smtClean="0"/>
          </a:p>
          <a:p>
            <a:r>
              <a:rPr lang="zh-TW" altLang="en-US" sz="1100" dirty="0"/>
              <a:t>於</a:t>
            </a:r>
            <a:r>
              <a:rPr lang="en-US" altLang="zh-TW" sz="1100" dirty="0"/>
              <a:t>2021</a:t>
            </a:r>
            <a:r>
              <a:rPr lang="zh-TW" altLang="en-US" sz="1100" dirty="0" smtClean="0"/>
              <a:t>年</a:t>
            </a:r>
            <a:r>
              <a:rPr lang="en-US" altLang="zh-TW" sz="1100" dirty="0" smtClean="0"/>
              <a:t>6</a:t>
            </a:r>
            <a:r>
              <a:rPr lang="zh-TW" altLang="en-US" sz="1100" dirty="0" smtClean="0"/>
              <a:t>月</a:t>
            </a:r>
            <a:r>
              <a:rPr lang="en-US" altLang="zh-TW" sz="1100" dirty="0" smtClean="0"/>
              <a:t>4</a:t>
            </a:r>
            <a:r>
              <a:rPr lang="zh-TW" altLang="en-US" sz="1100" dirty="0" smtClean="0"/>
              <a:t>日</a:t>
            </a:r>
            <a:r>
              <a:rPr lang="zh-TW" altLang="en-US" sz="1100" dirty="0"/>
              <a:t>擷取自 </a:t>
            </a:r>
            <a:r>
              <a:rPr lang="en-US" altLang="zh-TW" sz="1100" dirty="0" smtClean="0"/>
              <a:t>https</a:t>
            </a:r>
            <a:r>
              <a:rPr lang="en-US" altLang="zh-TW" sz="1100" dirty="0"/>
              <a:t>://www.who.int/zh/campaigns/world-immunization-week/world-immunization-week-2020</a:t>
            </a:r>
            <a:endParaRPr lang="zh-TW" altLang="en-US" sz="11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822960" y="1913817"/>
            <a:ext cx="604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觀看以下影片，了解為何要接種疫苗。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疫苗功效</a:t>
            </a:r>
            <a:endParaRPr lang="en-US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751464"/>
            <a:ext cx="7543801" cy="2377474"/>
          </a:xfrm>
        </p:spPr>
        <p:txBody>
          <a:bodyPr>
            <a:normAutofit fontScale="92500"/>
          </a:bodyPr>
          <a:lstStyle/>
          <a:p>
            <a:pPr lvl="0">
              <a:buClr>
                <a:srgbClr val="99CB38"/>
              </a:buClr>
            </a:pPr>
            <a:r>
              <a:rPr lang="zh-TW" alt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觀看以下影片：</a:t>
            </a:r>
            <a:endParaRPr lang="en-US" altLang="zh-TW" sz="2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99CB38"/>
              </a:buClr>
            </a:pPr>
            <a:r>
              <a:rPr lang="zh-TW" alt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新冠疫苗</a:t>
            </a:r>
            <a:r>
              <a:rPr lang="en-US" altLang="zh-TW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Fact Check</a:t>
            </a:r>
            <a:r>
              <a:rPr lang="zh-TW" alt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 </a:t>
            </a:r>
            <a:r>
              <a:rPr lang="en-US" altLang="zh-TW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HK" alt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HK" alt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功效   </a:t>
            </a:r>
            <a:r>
              <a:rPr lang="en-US" altLang="zh-TW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曾浩輝醫生</a:t>
            </a:r>
            <a:r>
              <a:rPr lang="en-US" altLang="zh-TW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(11.3.2021)</a:t>
            </a:r>
            <a:endParaRPr lang="zh-TW" altLang="en-US" sz="2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https://youtu.be/EMM8BoaetsA</a:t>
            </a:r>
            <a:endParaRPr lang="en-US" sz="19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回答以下</a:t>
            </a:r>
            <a:r>
              <a:rPr lang="zh-TW" alt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r>
              <a:rPr lang="zh-TW" alt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200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99CB38"/>
              </a:buClr>
            </a:pPr>
            <a:r>
              <a:rPr lang="en-US" altLang="zh-TW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 </a:t>
            </a:r>
            <a:r>
              <a:rPr lang="zh-TW" alt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寫出科學上用作計算疫苗功效的公式</a:t>
            </a:r>
            <a:r>
              <a:rPr lang="en-US" altLang="zh-TW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7525" y="5293122"/>
            <a:ext cx="2704282" cy="92333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A. </a:t>
            </a:r>
          </a:p>
          <a:p>
            <a:r>
              <a:rPr lang="zh-TW" altLang="en-US" dirty="0" smtClean="0"/>
              <a:t>注射</a:t>
            </a:r>
            <a:r>
              <a:rPr lang="zh-TW" altLang="en-US" dirty="0"/>
              <a:t>了疫苗的人士，仍然有</a:t>
            </a:r>
            <a:r>
              <a:rPr lang="en-US" altLang="zh-TW" dirty="0"/>
              <a:t>10%</a:t>
            </a:r>
            <a:r>
              <a:rPr lang="zh-TW" altLang="en-US" dirty="0"/>
              <a:t>的機會染病病</a:t>
            </a:r>
            <a:r>
              <a:rPr lang="zh-TW" altLang="en-US" dirty="0" smtClean="0"/>
              <a:t>發。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21635" y="5293121"/>
            <a:ext cx="3003709" cy="92333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B. </a:t>
            </a:r>
          </a:p>
          <a:p>
            <a:r>
              <a:rPr lang="zh-TW" altLang="en-US" dirty="0" smtClean="0"/>
              <a:t>接種</a:t>
            </a:r>
            <a:r>
              <a:rPr lang="zh-TW" altLang="en-US" dirty="0"/>
              <a:t>了疫苗的人士比沒</a:t>
            </a:r>
            <a:r>
              <a:rPr lang="zh-TW" altLang="en-US" dirty="0" smtClean="0"/>
              <a:t>接種 疫苗</a:t>
            </a:r>
            <a:r>
              <a:rPr lang="zh-TW" altLang="en-US" dirty="0"/>
              <a:t>人士的發病機會低</a:t>
            </a:r>
            <a:r>
              <a:rPr lang="en-US" altLang="zh-TW" dirty="0"/>
              <a:t>90%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756582" y="5754786"/>
            <a:ext cx="3813142" cy="877163"/>
            <a:chOff x="3756582" y="4755538"/>
            <a:chExt cx="3813142" cy="877163"/>
          </a:xfrm>
        </p:grpSpPr>
        <p:sp>
          <p:nvSpPr>
            <p:cNvPr id="8" name="TextBox 7"/>
            <p:cNvSpPr txBox="1"/>
            <p:nvPr/>
          </p:nvSpPr>
          <p:spPr>
            <a:xfrm>
              <a:off x="7117237" y="4801704"/>
              <a:ext cx="4524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r>
                <a:rPr lang="en-US" dirty="0"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56582" y="4755538"/>
              <a:ext cx="6504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  <a:sym typeface="Wingdings 2" panose="05020102010507070707" pitchFamily="18" charset="2"/>
                </a:rPr>
                <a:t>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22959" y="4749789"/>
            <a:ext cx="7640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/>
              <a:t>(2) </a:t>
            </a:r>
            <a:r>
              <a:rPr lang="zh-TW" altLang="en-US" sz="2200" dirty="0"/>
              <a:t>假若有一種疫苗的功效是</a:t>
            </a:r>
            <a:r>
              <a:rPr lang="en-US" altLang="zh-TW" sz="2200" dirty="0"/>
              <a:t>90%</a:t>
            </a:r>
            <a:r>
              <a:rPr lang="zh-TW" altLang="en-US" sz="2200" dirty="0"/>
              <a:t>，它的意思是甚麼</a:t>
            </a:r>
            <a:r>
              <a:rPr lang="en-US" altLang="zh-TW" sz="2200" dirty="0"/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7525" y="4223208"/>
            <a:ext cx="7086330" cy="52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4"/>
              <p:cNvSpPr txBox="1">
                <a:spLocks/>
              </p:cNvSpPr>
              <p:nvPr/>
            </p:nvSpPr>
            <p:spPr>
              <a:xfrm>
                <a:off x="1115191" y="4083490"/>
                <a:ext cx="8028809" cy="627992"/>
              </a:xfrm>
              <a:prstGeom prst="rect">
                <a:avLst/>
              </a:prstGeom>
              <a:noFill/>
            </p:spPr>
            <p:txBody>
              <a:bodyPr vert="horz" wrap="square" lIns="0" tIns="45720" rIns="0" bIns="45720" rtlCol="0">
                <a:sp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sz="22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m:t>疫苗功效</m:t>
                    </m:r>
                    <m:r>
                      <a:rPr lang="en-US" altLang="zh-TW" sz="2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=</m:t>
                    </m:r>
                  </m:oMath>
                </a14:m>
                <a:r>
                  <a:rPr lang="zh-TW" altLang="en-US" sz="2200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zh-TW" altLang="en-US" dirty="0">
                            <a:solidFill>
                              <a:srgbClr val="FF0000"/>
                            </a:solidFill>
                          </a:rPr>
                          <m:t>（沒接種疫苗群組發病率</m:t>
                        </m:r>
                        <m:r>
                          <m:rPr>
                            <m:nor/>
                          </m:rPr>
                          <a:rPr lang="en-US" altLang="zh-TW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>
                            <a:solidFill>
                              <a:srgbClr val="FF0000"/>
                            </a:solidFill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altLang="zh-TW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zh-TW" altLang="en-US" dirty="0">
                            <a:solidFill>
                              <a:srgbClr val="FF0000"/>
                            </a:solidFill>
                          </a:rPr>
                          <m:t>接種疫苗群組發病率）</m:t>
                        </m:r>
                      </m:num>
                      <m:den>
                        <m:r>
                          <m:rPr>
                            <m:nor/>
                          </m:rPr>
                          <a:rPr lang="zh-TW" altLang="en-US" dirty="0">
                            <a:solidFill>
                              <a:srgbClr val="FF0000"/>
                            </a:solidFill>
                          </a:rPr>
                          <m:t>沒接種疫苗群組發病率</m:t>
                        </m:r>
                      </m:den>
                    </m:f>
                  </m:oMath>
                </a14:m>
                <a:r>
                  <a:rPr lang="en-US" altLang="zh-TW" dirty="0" smtClean="0">
                    <a:solidFill>
                      <a:srgbClr val="FF0000"/>
                    </a:solidFill>
                  </a:rPr>
                  <a:t>x 100%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91" y="4083490"/>
                <a:ext cx="8028809" cy="627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4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如何評估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en-US" altLang="zh-TW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冠狀病毒病疫苗的資訊</a:t>
            </a:r>
            <a:endParaRPr lang="en-US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896835" cy="4023360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99CB38"/>
              </a:buClr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觀看以下影片：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99CB38"/>
              </a:buClr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新冠疫苗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Fact 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Check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 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副作用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 (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曾浩輝醫生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(17.2.2021)</a:t>
            </a:r>
            <a:endParaRPr lang="zh-TW" altLang="en-US" sz="2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99CB38"/>
              </a:buClr>
            </a:pPr>
            <a:r>
              <a:rPr lang="en-US" altLang="zh-TW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https://www.youtube.com/watch?v=plnNyF3oH-8&amp;feature=youtu.be</a:t>
            </a:r>
            <a:endParaRPr lang="en-US" altLang="zh-TW" sz="1200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99CB38"/>
              </a:buClr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思考以下問題：</a:t>
            </a:r>
            <a:endParaRPr lang="en-US" altLang="zh-TW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99CB38"/>
              </a:buClr>
            </a:pP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 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當聽到有人在接種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後短期內發生嚴重副</a:t>
            </a:r>
            <a:endParaRPr lang="en-US" altLang="zh-TW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99CB38"/>
              </a:buClr>
            </a:pP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作用，甚或發生死亡個案，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為何不可妄斷為</a:t>
            </a:r>
            <a:r>
              <a:rPr lang="en-US" altLang="zh-TW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</a:t>
            </a:r>
            <a:endParaRPr lang="en-US" altLang="zh-TW" sz="24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99CB38"/>
              </a:buClr>
            </a:pPr>
            <a:r>
              <a:rPr lang="en-US" altLang="zh-TW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疫苗所引致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buClr>
                <a:srgbClr val="99CB38"/>
              </a:buClr>
            </a:pP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 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如果你的手機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收到一些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副作用的</a:t>
            </a:r>
            <a:endParaRPr lang="en-US" altLang="zh-TW" sz="2400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99CB38"/>
              </a:buClr>
            </a:pP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短訊，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你應否立即轉發給親友</a:t>
            </a:r>
            <a:r>
              <a:rPr lang="en-US" altLang="zh-TW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如何得知短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訊內容的真偽</a:t>
            </a:r>
            <a:r>
              <a:rPr lang="en-US" altLang="zh-TW" sz="2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877980" cy="1450757"/>
          </a:xfrm>
        </p:spPr>
        <p:txBody>
          <a:bodyPr/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如何評估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en-US" altLang="zh-TW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冠狀病毒病疫苗的資訊</a:t>
            </a:r>
            <a:endParaRPr lang="en-US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5AF3A26-47C6-401E-8ABA-CC78962A4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913929"/>
              </p:ext>
            </p:extLst>
          </p:nvPr>
        </p:nvGraphicFramePr>
        <p:xfrm>
          <a:off x="330584" y="1817707"/>
          <a:ext cx="3338191" cy="379519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338191">
                  <a:extLst>
                    <a:ext uri="{9D8B030D-6E8A-4147-A177-3AD203B41FA5}">
                      <a16:colId xmlns:a16="http://schemas.microsoft.com/office/drawing/2014/main" val="3983929112"/>
                    </a:ext>
                  </a:extLst>
                </a:gridCol>
              </a:tblGrid>
              <a:tr h="531124">
                <a:tc>
                  <a:txBody>
                    <a:bodyPr/>
                    <a:lstStyle/>
                    <a:p>
                      <a:r>
                        <a:rPr lang="en-US" altLang="zh-TW" dirty="0"/>
                        <a:t>&lt; 1  </a:t>
                      </a:r>
                      <a:r>
                        <a:rPr lang="en-US" altLang="zh-TW" dirty="0" smtClean="0"/>
                        <a:t>6B</a:t>
                      </a:r>
                      <a:r>
                        <a:rPr lang="zh-TW" altLang="en-US" dirty="0" smtClean="0"/>
                        <a:t>班        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233662"/>
                  </a:ext>
                </a:extLst>
              </a:tr>
              <a:tr h="3264074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092166"/>
                  </a:ext>
                </a:extLst>
              </a:tr>
            </a:tbl>
          </a:graphicData>
        </a:graphic>
      </p:graphicFrame>
      <p:sp>
        <p:nvSpPr>
          <p:cNvPr id="11" name="Speech Bubble: Rectangle 4">
            <a:extLst>
              <a:ext uri="{FF2B5EF4-FFF2-40B4-BE49-F238E27FC236}">
                <a16:creationId xmlns:a16="http://schemas.microsoft.com/office/drawing/2014/main" id="{AA927AB1-069F-4B8A-8B50-8921F36387B2}"/>
              </a:ext>
            </a:extLst>
          </p:cNvPr>
          <p:cNvSpPr/>
          <p:nvPr/>
        </p:nvSpPr>
        <p:spPr>
          <a:xfrm>
            <a:off x="485893" y="2557001"/>
            <a:ext cx="3048458" cy="752843"/>
          </a:xfrm>
          <a:prstGeom prst="wedgeRectCallout">
            <a:avLst>
              <a:gd name="adj1" fmla="val -52741"/>
              <a:gd name="adj2" fmla="val 73714"/>
            </a:avLst>
          </a:prstGeom>
          <a:ln>
            <a:solidFill>
              <a:srgbClr val="0BB8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Speech Bubble: Rectangle 4">
            <a:extLst>
              <a:ext uri="{FF2B5EF4-FFF2-40B4-BE49-F238E27FC236}">
                <a16:creationId xmlns:a16="http://schemas.microsoft.com/office/drawing/2014/main" id="{AA927AB1-069F-4B8A-8B50-8921F36387B2}"/>
              </a:ext>
            </a:extLst>
          </p:cNvPr>
          <p:cNvSpPr/>
          <p:nvPr/>
        </p:nvSpPr>
        <p:spPr>
          <a:xfrm>
            <a:off x="522794" y="3566983"/>
            <a:ext cx="2886454" cy="707969"/>
          </a:xfrm>
          <a:prstGeom prst="wedgeRectCallout">
            <a:avLst>
              <a:gd name="adj1" fmla="val -52957"/>
              <a:gd name="adj2" fmla="val 7598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Speech Bubble: Rectangle 4">
            <a:extLst>
              <a:ext uri="{FF2B5EF4-FFF2-40B4-BE49-F238E27FC236}">
                <a16:creationId xmlns:a16="http://schemas.microsoft.com/office/drawing/2014/main" id="{AA927AB1-069F-4B8A-8B50-8921F36387B2}"/>
              </a:ext>
            </a:extLst>
          </p:cNvPr>
          <p:cNvSpPr/>
          <p:nvPr/>
        </p:nvSpPr>
        <p:spPr>
          <a:xfrm>
            <a:off x="513473" y="4532091"/>
            <a:ext cx="2914034" cy="717658"/>
          </a:xfrm>
          <a:prstGeom prst="wedgeRectCallout">
            <a:avLst>
              <a:gd name="adj1" fmla="val -52957"/>
              <a:gd name="adj2" fmla="val 759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833739" y="1797931"/>
            <a:ext cx="5198068" cy="221626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Clr>
                <a:srgbClr val="99CB38"/>
              </a:buClr>
            </a:pPr>
            <a:r>
              <a:rPr lang="zh-TW" alt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</a:t>
            </a:r>
            <a:r>
              <a:rPr lang="zh-TW" altLang="en-US" sz="1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TW" altLang="en-US" sz="1800" dirty="0" smtClean="0">
                <a:solidFill>
                  <a:schemeClr val="tx1"/>
                </a:solidFill>
              </a:rPr>
              <a:t>假如，</a:t>
            </a:r>
            <a:r>
              <a:rPr lang="zh-TW" altLang="en-US" sz="1800" dirty="0" smtClean="0"/>
              <a:t>同學</a:t>
            </a:r>
            <a:r>
              <a:rPr lang="zh-TW" altLang="en-US" sz="1800" dirty="0" smtClean="0">
                <a:solidFill>
                  <a:schemeClr val="tx1"/>
                </a:solidFill>
              </a:rPr>
              <a:t>在</a:t>
            </a:r>
            <a:r>
              <a:rPr lang="zh-TW" altLang="en-US" sz="1800" dirty="0" smtClean="0"/>
              <a:t>社交群組中，傳來不同傳媒對同一宗新聞的</a:t>
            </a:r>
            <a:r>
              <a:rPr lang="zh-TW" altLang="en-US" sz="1800" dirty="0"/>
              <a:t>報導（</a:t>
            </a:r>
            <a:r>
              <a:rPr lang="zh-TW" altLang="en-US" sz="1800" dirty="0" smtClean="0"/>
              <a:t>左圖</a:t>
            </a:r>
            <a:r>
              <a:rPr lang="zh-TW" altLang="en-US" sz="1800" dirty="0"/>
              <a:t>是手機短訊的畫面截圖）</a:t>
            </a:r>
            <a:r>
              <a:rPr lang="zh-TW" altLang="en-US" sz="1800" dirty="0" smtClean="0"/>
              <a:t>。你會怎樣看待這些訊息</a:t>
            </a:r>
            <a:r>
              <a:rPr lang="en-US" altLang="zh-TW" sz="1800" dirty="0" smtClean="0"/>
              <a:t>? </a:t>
            </a:r>
            <a:r>
              <a:rPr lang="zh-TW" altLang="en-US" sz="1800" dirty="0" smtClean="0"/>
              <a:t>請</a:t>
            </a:r>
            <a:r>
              <a:rPr lang="zh-TW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</a:t>
            </a:r>
            <a:r>
              <a:rPr lang="zh-TW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以下問題</a:t>
            </a:r>
            <a:r>
              <a:rPr lang="zh-TW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800" dirty="0" smtClean="0"/>
          </a:p>
          <a:p>
            <a:pPr>
              <a:buClr>
                <a:srgbClr val="99CB38"/>
              </a:buClr>
              <a:buFont typeface="Wingdings" panose="05000000000000000000" pitchFamily="2" charset="2"/>
              <a:buChar char="Ø"/>
            </a:pPr>
            <a:r>
              <a:rPr lang="zh-TW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媒體的</a:t>
            </a:r>
            <a:r>
              <a:rPr lang="zh-TW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報導是否可以盡信</a:t>
            </a:r>
            <a:r>
              <a:rPr lang="en-US" altLang="zh-TW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內容是否真確</a:t>
            </a:r>
            <a:r>
              <a:rPr lang="en-US" altLang="zh-TW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</a:p>
          <a:p>
            <a:pPr>
              <a:buClr>
                <a:srgbClr val="99CB38"/>
              </a:buClr>
              <a:buFont typeface="Wingdings" panose="05000000000000000000" pitchFamily="2" charset="2"/>
              <a:buChar char="Ø"/>
            </a:pPr>
            <a:r>
              <a:rPr lang="zh-TW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某些標題是否嘩眾取寵</a:t>
            </a:r>
            <a:r>
              <a:rPr lang="en-US" altLang="zh-TW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標題</a:t>
            </a:r>
            <a:r>
              <a:rPr lang="zh-TW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和內容與事實相符嗎</a:t>
            </a:r>
            <a:r>
              <a:rPr lang="en-US" altLang="zh-TW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0">
              <a:buClr>
                <a:srgbClr val="99CB38"/>
              </a:buClr>
            </a:pP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89342" y="5762363"/>
            <a:ext cx="342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慎思明辨要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Fact-check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2793" y="4629310"/>
            <a:ext cx="2733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XX</a:t>
            </a:r>
            <a:r>
              <a:rPr kumimoji="0" lang="zh-TW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疫苗打死人   全民心慌慌  </a:t>
            </a:r>
            <a:endParaRPr kumimoji="0" lang="en-US" altLang="zh-TW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[XY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日報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]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。。。。。。。。。。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793" y="3641325"/>
            <a:ext cx="2733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[AB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新聞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]</a:t>
            </a:r>
            <a:r>
              <a:rPr kumimoji="0" lang="zh-TW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六旬長期病患男子接種疫苗兩天後死亡  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。。。。。。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893" y="2571180"/>
            <a:ext cx="30484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COVID-19</a:t>
            </a:r>
            <a:r>
              <a:rPr kumimoji="0" lang="zh-TW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／本地首例！老翁接種疫苗休克死亡 尚未釐清死因與疫苗關係 </a:t>
            </a:r>
            <a:endParaRPr kumimoji="0" lang="en-US" altLang="zh-TW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[P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報專訊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]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。。。。。。。。。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856876" y="5612904"/>
            <a:ext cx="5231348" cy="659782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zh-TW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我們應思考訊息的內容、檢視資料來源，查證內容的真偽，避免盲目轉發失實的資訊。</a:t>
            </a:r>
            <a:endParaRPr kumimoji="0" lang="en-US" altLang="zh-TW" sz="20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8095" y="4226906"/>
            <a:ext cx="4548378" cy="692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inherit"/>
                <a:ea typeface="新細明體" panose="02020500000000000000" pitchFamily="18" charset="-120"/>
                <a:cs typeface="+mn-cs"/>
              </a:rPr>
              <a:t>死亡個案與疫苗接種無直接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inherit"/>
                <a:ea typeface="新細明體" panose="02020500000000000000" pitchFamily="18" charset="-120"/>
                <a:cs typeface="+mn-cs"/>
              </a:rPr>
              <a:t>關係 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2021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日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Helvetica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  <a:hlinkClick r:id="rId2"/>
              </a:rPr>
              <a:t>https://www.news.gov.hk/chi/2021/03/20210303/20210303_211405_209.html</a:t>
            </a:r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Helvetica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3739" y="4813709"/>
            <a:ext cx="4552487" cy="692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inherit"/>
                <a:ea typeface="新細明體" panose="02020500000000000000" pitchFamily="18" charset="-120"/>
                <a:cs typeface="+mn-cs"/>
              </a:rPr>
              <a:t>異常事件與疫苗接種無直接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inherit"/>
                <a:ea typeface="新細明體" panose="02020500000000000000" pitchFamily="18" charset="-120"/>
                <a:cs typeface="+mn-cs"/>
              </a:rPr>
              <a:t>關係 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2021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年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8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</a:rPr>
              <a:t>日</a:t>
            </a:r>
            <a:r>
              <a:rPr kumimoji="0" lang="en-US" altLang="zh-TW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  <a:hlinkClick r:id="rId3"/>
              </a:rPr>
              <a:t>https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Helvetica" panose="020B0604020202020204" pitchFamily="34" charset="0"/>
                <a:ea typeface="新細明體" panose="02020500000000000000" pitchFamily="18" charset="-120"/>
                <a:cs typeface="+mn-cs"/>
                <a:hlinkClick r:id="rId3"/>
              </a:rPr>
              <a:t>://www.news.gov.hk/chi/2021/03/20210308/20210308_195053_830.html</a:t>
            </a:r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Helvetica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78774" y="3947335"/>
            <a:ext cx="575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以下是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政府就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該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事件發布的新聞短片：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4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68438"/>
          </a:xfrm>
        </p:spPr>
        <p:txBody>
          <a:bodyPr>
            <a:normAutofit fontScale="90000"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衡量風險和得益以作出明智決定</a:t>
            </a:r>
            <a:endParaRPr lang="en-US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Content Placeholder 4" descr="Balance PNG Transparent Images | PNG All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67" y="1574308"/>
            <a:ext cx="4506331" cy="40227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846686" y="1757064"/>
            <a:ext cx="1932495" cy="490194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保護自己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08101" y="2352075"/>
            <a:ext cx="1751817" cy="598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保護家人、親友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13600" y="3795698"/>
            <a:ext cx="2202730" cy="559144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減少病毒傳播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35822" y="4543342"/>
            <a:ext cx="2399436" cy="99327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減低患者出現嚴重併發症的機會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2829" y="5493488"/>
            <a:ext cx="3044858" cy="83833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恢復正常生活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（</a:t>
            </a:r>
            <a:r>
              <a:rPr lang="zh-TW" altLang="en-US" dirty="0">
                <a:solidFill>
                  <a:srgbClr val="FF0000"/>
                </a:solidFill>
              </a:rPr>
              <a:t>包括跨境出行）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90677" y="3074145"/>
            <a:ext cx="1932495" cy="598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保護社區的老弱幼小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9656" y="2625250"/>
            <a:ext cx="1933633" cy="65044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出現輕微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副作用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8440" y="4326641"/>
            <a:ext cx="1933633" cy="7305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或會出現嚴重副作用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3530" y="4066361"/>
            <a:ext cx="1336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00FF"/>
                </a:solidFill>
              </a:rPr>
              <a:t>接種疫苗的</a:t>
            </a:r>
            <a:r>
              <a:rPr lang="zh-TW" altLang="en-US" dirty="0" smtClean="0"/>
              <a:t>風險</a:t>
            </a:r>
            <a:endParaRPr lang="en-US" dirty="0"/>
          </a:p>
        </p:txBody>
      </p:sp>
      <p:pic>
        <p:nvPicPr>
          <p:cNvPr id="14" name="Picture 13" descr="Load value injection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79" y="2426904"/>
            <a:ext cx="1280905" cy="10471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49585" y="4525196"/>
            <a:ext cx="1336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00FF"/>
                </a:solidFill>
              </a:rPr>
              <a:t>接種疫苗的</a:t>
            </a:r>
            <a:r>
              <a:rPr lang="zh-TW" altLang="en-US" dirty="0" smtClean="0">
                <a:solidFill>
                  <a:srgbClr val="FF0000"/>
                </a:solidFill>
              </a:rPr>
              <a:t>得益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分組討論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86404" cy="4023360"/>
          </a:xfrm>
        </p:spPr>
        <p:txBody>
          <a:bodyPr>
            <a:normAutofit fontScale="92500" lnSpcReduction="20000"/>
          </a:bodyPr>
          <a:lstStyle/>
          <a:p>
            <a:pPr marL="180975" lvl="0" indent="-180975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讓同學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討論我們可以如何對抗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2019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冠狀病毒病」疫情和應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保持甚麼態度</a:t>
            </a:r>
            <a:endParaRPr lang="en-US" altLang="zh-TW" sz="2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lvl="0" indent="-180975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</a:t>
            </a:r>
            <a:endParaRPr lang="en-US" altLang="zh-TW" sz="2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/>
              <a:t> 適合接種疫苗的人士應盡</a:t>
            </a:r>
            <a:r>
              <a:rPr lang="zh-TW" altLang="en-US" dirty="0"/>
              <a:t>的公民責任 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dirty="0"/>
              <a:t> </a:t>
            </a:r>
            <a:r>
              <a:rPr lang="zh-TW" altLang="en-US" dirty="0" smtClean="0"/>
              <a:t>審慎檢視有關</a:t>
            </a:r>
            <a:r>
              <a:rPr lang="en-US" altLang="zh-TW" sz="2100" dirty="0"/>
              <a:t>2019</a:t>
            </a:r>
            <a:r>
              <a:rPr lang="zh-TW" altLang="en-US" sz="2100" dirty="0"/>
              <a:t>冠狀病毒病疫苗</a:t>
            </a:r>
            <a:r>
              <a:rPr lang="zh-TW" altLang="en-US" dirty="0"/>
              <a:t>的</a:t>
            </a:r>
            <a:r>
              <a:rPr lang="zh-TW" altLang="en-US" dirty="0" smtClean="0"/>
              <a:t>資訊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/>
              <a:t>如何</a:t>
            </a:r>
            <a:r>
              <a:rPr lang="zh-TW" altLang="en-US" dirty="0"/>
              <a:t>保持個人衞生和社區</a:t>
            </a:r>
            <a:r>
              <a:rPr lang="zh-TW" altLang="en-US" dirty="0" smtClean="0"/>
              <a:t>健康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dirty="0"/>
              <a:t> </a:t>
            </a:r>
            <a:r>
              <a:rPr lang="zh-TW" altLang="en-US" dirty="0"/>
              <a:t>對病人、受檢疫人士，以及其他受疫情影響的人士應有的態度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/>
              <a:t> 對</a:t>
            </a:r>
            <a:r>
              <a:rPr lang="zh-TW" altLang="en-US" dirty="0"/>
              <a:t>研發疫苗的科研人員、採購和運送疫苗的人員、協助疫苗接種的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zh-TW" altLang="en-US" dirty="0" smtClean="0"/>
              <a:t>員</a:t>
            </a:r>
            <a:r>
              <a:rPr lang="zh-TW" altLang="en-US" dirty="0"/>
              <a:t>、醫護人員、執行檢疫人員，以及其他相關工作的人士應有的</a:t>
            </a:r>
            <a:r>
              <a:rPr lang="zh-TW" altLang="en-US" dirty="0" smtClean="0"/>
              <a:t>態度</a:t>
            </a:r>
            <a:endParaRPr lang="en-US" altLang="zh-TW" dirty="0" smtClean="0"/>
          </a:p>
          <a:p>
            <a:pPr lvl="0">
              <a:buClr>
                <a:srgbClr val="1CADE4"/>
              </a:buClr>
              <a:buFont typeface="Wingdings" panose="05000000000000000000" pitchFamily="2" charset="2"/>
              <a:buChar char="Ø"/>
            </a:pPr>
            <a:r>
              <a:rPr lang="zh-TW" altLang="en-US" sz="2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市民</a:t>
            </a:r>
            <a:r>
              <a:rPr lang="zh-TW" altLang="en-US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對抗疫情應有的態度（有公德心、負責任</a:t>
            </a:r>
            <a:r>
              <a:rPr lang="zh-TW" altLang="en-US" sz="2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）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  <a:p>
            <a:pPr>
              <a:buFont typeface="Wingdings" panose="05000000000000000000" pitchFamily="2" charset="2"/>
              <a:buChar char="Ø"/>
            </a:pPr>
            <a:endParaRPr lang="zh-TW" alt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27</a:t>
            </a:fld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28" y="2683876"/>
            <a:ext cx="1725152" cy="1554434"/>
          </a:xfrm>
          <a:prstGeom prst="rect">
            <a:avLst/>
          </a:prstGeom>
        </p:spPr>
      </p:pic>
      <p:pic>
        <p:nvPicPr>
          <p:cNvPr id="6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27" y="254226"/>
            <a:ext cx="1483135" cy="148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798598"/>
            <a:ext cx="7543801" cy="4771883"/>
          </a:xfrm>
        </p:spPr>
        <p:txBody>
          <a:bodyPr>
            <a:normAutofit fontScale="62500" lnSpcReduction="20000"/>
          </a:bodyPr>
          <a:lstStyle/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</a:t>
            </a:r>
            <a:r>
              <a:rPr lang="en-US" altLang="zh-TW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各以不同</a:t>
            </a:r>
            <a:r>
              <a:rPr lang="zh-TW" altLang="en-US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的機制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引發身體產生免疫反應，對抗新型冠狀病毒</a:t>
            </a:r>
            <a:endParaRPr lang="en-US" altLang="zh-TW" sz="29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Clr>
                <a:srgbClr val="1CADE4"/>
              </a:buClr>
              <a:buFont typeface="Wingdings" panose="05000000000000000000" pitchFamily="2" charset="2"/>
              <a:buChar char="Ø"/>
            </a:pPr>
            <a:r>
              <a:rPr lang="zh-TW" altLang="en-US" sz="2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</a:t>
            </a:r>
            <a:r>
              <a:rPr lang="en-US" altLang="zh-TW" sz="2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冠狀病毒病疫苗，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除了保護接種人士外，亦可以減低傳播給其他人的機會，間接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保護不適合接種疫苗的人，</a:t>
            </a:r>
            <a:r>
              <a:rPr lang="zh-TW" altLang="en-US" sz="2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例如身體較弱的長者、</a:t>
            </a:r>
            <a:r>
              <a:rPr lang="zh-TW" altLang="en-US" sz="2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幼童和一些</a:t>
            </a:r>
            <a:r>
              <a:rPr lang="zh-TW" altLang="en-US" sz="2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嚴重</a:t>
            </a:r>
            <a:r>
              <a:rPr lang="zh-TW" altLang="en-US" sz="2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病患者</a:t>
            </a:r>
            <a:endParaRPr lang="zh-TW" altLang="en-US" sz="29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Clr>
                <a:srgbClr val="1CADE4"/>
              </a:buClr>
              <a:buFont typeface="Wingdings" panose="05000000000000000000" pitchFamily="2" charset="2"/>
              <a:buChar char="Ø"/>
            </a:pP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提高疫苗接種率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，可截斷</a:t>
            </a:r>
            <a:r>
              <a:rPr lang="en-US" altLang="zh-TW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冠狀病毒病傳播，是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香港、國家以至全球抗疫的關鍵，高接種率可為各地區建立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免疫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屏障，讓各地人民的生活可以恢復正常，並且可以互相往來</a:t>
            </a:r>
            <a:endParaRPr lang="en-US" altLang="zh-TW" sz="29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</a:t>
            </a:r>
            <a:r>
              <a:rPr lang="en-US" altLang="zh-TW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公民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應盡的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責任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，我們應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鼓勵適合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接種疫苗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的人士盡快接種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，令疫苗</a:t>
            </a:r>
            <a:r>
              <a:rPr lang="zh-TW" altLang="en-US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接種率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足以</a:t>
            </a:r>
            <a:r>
              <a:rPr lang="zh-TW" altLang="en-US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制止傳染病擴散，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以達致群體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免疫</a:t>
            </a:r>
            <a:endParaRPr lang="en-US" altLang="zh-TW" sz="29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正確解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疫苗的功效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，並思考</a:t>
            </a:r>
            <a:r>
              <a:rPr lang="zh-TW" altLang="en-US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坊間流傳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en-US" altLang="zh-TW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冠狀病毒病疫苗的內容、檢視資料來源，查證內容的真偽</a:t>
            </a:r>
            <a:r>
              <a:rPr lang="zh-TW" altLang="en-US" sz="2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不應盲目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轉發失實的資</a:t>
            </a: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</a:t>
            </a:r>
            <a:endParaRPr lang="en-US" altLang="zh-TW" sz="29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lvl="1" indent="-3333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29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我們應該欣</a:t>
            </a:r>
            <a:r>
              <a:rPr lang="zh-TW" altLang="en-US" sz="2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賞和感謝</a:t>
            </a:r>
            <a:r>
              <a:rPr lang="zh-TW" altLang="en-US" sz="2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為研發疫苗和執行疫苗接種等人士作出的努力和貢獻</a:t>
            </a:r>
            <a:endParaRPr lang="en-US" altLang="zh-TW" sz="29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0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927" y="342899"/>
            <a:ext cx="5565416" cy="762547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辭彙表 </a:t>
            </a:r>
            <a:endParaRPr lang="en-US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43D4FE9-3229-4022-AFC0-C0446DB352A7}" type="slidenum">
              <a:rPr lang="en-US">
                <a:latin typeface="Calibri" panose="020F0502020204030204"/>
              </a:rPr>
              <a:pPr defTabSz="342900">
                <a:defRPr/>
              </a:pPr>
              <a:t>29</a:t>
            </a:fld>
            <a:endParaRPr lang="en-US"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038" y="5969793"/>
            <a:ext cx="63178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00" dirty="0"/>
              <a:t>參考連結（中學生物科常用英漢辭彙）：</a:t>
            </a:r>
            <a:endParaRPr lang="en-US" altLang="zh-TW" sz="900" dirty="0"/>
          </a:p>
          <a:p>
            <a:r>
              <a:rPr lang="zh-TW" altLang="en-US" sz="900" dirty="0">
                <a:hlinkClick r:id="rId2"/>
              </a:rPr>
              <a:t>https://www.edb.gov.hk/attachment/en/curriculum-development/kla/science-edu/ref-and-resources/Biology_Glossary_2020.pdf</a:t>
            </a:r>
            <a:endParaRPr lang="en-US" altLang="zh-TW" sz="900" dirty="0"/>
          </a:p>
          <a:p>
            <a:endParaRPr lang="zh-TW" altLang="en-US" sz="9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49446" y="1139709"/>
          <a:ext cx="8661203" cy="479582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70129">
                  <a:extLst>
                    <a:ext uri="{9D8B030D-6E8A-4147-A177-3AD203B41FA5}">
                      <a16:colId xmlns:a16="http://schemas.microsoft.com/office/drawing/2014/main" val="650136385"/>
                    </a:ext>
                  </a:extLst>
                </a:gridCol>
                <a:gridCol w="4791074">
                  <a:extLst>
                    <a:ext uri="{9D8B030D-6E8A-4147-A177-3AD203B41FA5}">
                      <a16:colId xmlns:a16="http://schemas.microsoft.com/office/drawing/2014/main" val="1994378261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 smtClean="0"/>
                        <a:t>腺病毒          </a:t>
                      </a:r>
                      <a:r>
                        <a:rPr lang="en-US" altLang="zh-TW" sz="2000" b="0" kern="1200" dirty="0" smtClean="0"/>
                        <a:t>adenovirus </a:t>
                      </a:r>
                      <a:endParaRPr lang="zh-TW" alt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/>
                        <a:t>滅活病毒技術  </a:t>
                      </a:r>
                      <a:r>
                        <a:rPr lang="en-US" altLang="zh-TW" sz="2000" b="0" dirty="0" smtClean="0"/>
                        <a:t>inactivated virus</a:t>
                      </a:r>
                      <a:r>
                        <a:rPr lang="en-US" altLang="zh-TW" sz="2000" b="0" baseline="0" dirty="0" smtClean="0"/>
                        <a:t> </a:t>
                      </a:r>
                      <a:r>
                        <a:rPr lang="en-US" altLang="zh-TW" sz="2000" b="0" dirty="0" smtClean="0"/>
                        <a:t>technology</a:t>
                      </a:r>
                      <a:endParaRPr lang="zh-TW" altLang="en-US" sz="2000" b="0" dirty="0" smtClean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3140547"/>
                  </a:ext>
                </a:extLst>
              </a:tr>
              <a:tr h="72674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zh-TW" altLang="en-US" sz="2000" dirty="0" smtClean="0"/>
                        <a:t>抗體               </a:t>
                      </a:r>
                      <a:r>
                        <a:rPr lang="en-US" altLang="zh-TW" sz="2000" dirty="0" smtClean="0"/>
                        <a:t>antibody </a:t>
                      </a:r>
                      <a:endParaRPr lang="zh-TW" alt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zh-TW" altLang="en-US" sz="2000" dirty="0" smtClean="0"/>
                        <a:t>信使核糖核酸  </a:t>
                      </a:r>
                      <a:r>
                        <a:rPr lang="en-US" altLang="zh-TW" sz="2000" dirty="0" smtClean="0"/>
                        <a:t>messenger RNA (mRNA) </a:t>
                      </a:r>
                      <a:endParaRPr lang="zh-TW" altLang="en-US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7406233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抗原               </a:t>
                      </a:r>
                      <a:r>
                        <a:rPr lang="en-US" altLang="zh-TW" sz="2000" dirty="0" smtClean="0"/>
                        <a:t>antigen </a:t>
                      </a:r>
                      <a:endParaRPr lang="zh-TW" altLang="en-US" sz="20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病原體               </a:t>
                      </a:r>
                      <a:r>
                        <a:rPr lang="en-US" altLang="zh-TW" sz="2000" dirty="0" smtClean="0"/>
                        <a:t>pathogen</a:t>
                      </a:r>
                      <a:endParaRPr lang="zh-TW" altLang="en-US" sz="2000" dirty="0" smtClean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6718322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基因工程      </a:t>
                      </a:r>
                      <a:r>
                        <a:rPr lang="en-US" altLang="zh-TW" sz="2000" dirty="0" smtClean="0"/>
                        <a:t>genetic engineering </a:t>
                      </a:r>
                      <a:r>
                        <a:rPr lang="zh-TW" altLang="en-US" sz="2000" dirty="0" smtClean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zh-TW" altLang="en-US" sz="2000" dirty="0" smtClean="0"/>
                        <a:t>轉譯                   </a:t>
                      </a:r>
                      <a:r>
                        <a:rPr lang="en-US" altLang="zh-TW" sz="2000" dirty="0" smtClean="0"/>
                        <a:t>translation</a:t>
                      </a:r>
                      <a:endParaRPr lang="zh-TW" altLang="en-US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2700999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基因改造      </a:t>
                      </a:r>
                      <a:r>
                        <a:rPr lang="en-US" altLang="zh-TW" sz="2000" dirty="0" smtClean="0"/>
                        <a:t>genetic modification </a:t>
                      </a:r>
                      <a:endParaRPr lang="zh-TW" altLang="en-US" sz="20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zh-TW" altLang="en-US" sz="2000" dirty="0" smtClean="0"/>
                        <a:t>疫苗                   </a:t>
                      </a:r>
                      <a:r>
                        <a:rPr lang="en-US" altLang="zh-TW" sz="2000" dirty="0" smtClean="0"/>
                        <a:t>vaccine</a:t>
                      </a:r>
                      <a:endParaRPr lang="zh-TW" altLang="en-US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825204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群體免疫      </a:t>
                      </a:r>
                      <a:r>
                        <a:rPr lang="en-US" altLang="zh-TW" sz="2000" dirty="0" smtClean="0"/>
                        <a:t>herd immunity</a:t>
                      </a:r>
                      <a:endParaRPr lang="zh-TW" alt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疫苗接種          </a:t>
                      </a:r>
                      <a:r>
                        <a:rPr lang="en-US" altLang="zh-TW" sz="2000" dirty="0" smtClean="0"/>
                        <a:t>vaccination</a:t>
                      </a:r>
                      <a:endParaRPr lang="zh-TW" altLang="en-US" sz="2000" dirty="0" smtClean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069787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免疫反應      </a:t>
                      </a:r>
                      <a:r>
                        <a:rPr lang="en-US" altLang="zh-TW" sz="2000" dirty="0" smtClean="0"/>
                        <a:t>immune response</a:t>
                      </a:r>
                      <a:endParaRPr lang="zh-TW" altLang="en-US" sz="2000" b="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zh-TW" altLang="en-US" sz="2000" dirty="0" smtClean="0"/>
                        <a:t>載體                   </a:t>
                      </a:r>
                      <a:r>
                        <a:rPr lang="en-US" altLang="zh-TW" sz="2000" dirty="0" smtClean="0"/>
                        <a:t>vector</a:t>
                      </a:r>
                      <a:endParaRPr lang="zh-TW" altLang="en-US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97937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6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650" y="943717"/>
            <a:ext cx="1491344" cy="17072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4FE9-3229-4022-AFC0-C0446DB352A7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9918" y="39991"/>
            <a:ext cx="6909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了解疫苗如何發揮作用</a:t>
            </a:r>
            <a:endParaRPr kumimoji="0" lang="en-US" altLang="zh-TW" sz="4000" b="1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3956" y="5533834"/>
            <a:ext cx="3215038" cy="6617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zh-TW" altLang="en-US" sz="1000" dirty="0" smtClean="0"/>
              <a:t>資料來源：</a:t>
            </a:r>
            <a:endParaRPr lang="en-US" altLang="zh-TW" sz="1000" dirty="0" smtClean="0"/>
          </a:p>
          <a:p>
            <a:r>
              <a:rPr lang="zh-TW" altLang="en-US" sz="900" dirty="0" smtClean="0"/>
              <a:t>世</a:t>
            </a:r>
            <a:r>
              <a:rPr lang="zh-TW" altLang="en-US" sz="900" dirty="0"/>
              <a:t>界衞生組織（疫苗如何發揮作用）</a:t>
            </a:r>
            <a:endParaRPr lang="en-US" altLang="zh-TW" sz="900" dirty="0" smtClean="0"/>
          </a:p>
          <a:p>
            <a:r>
              <a:rPr lang="zh-TW" altLang="en-US" sz="900" dirty="0" smtClean="0"/>
              <a:t>於</a:t>
            </a:r>
            <a:r>
              <a:rPr lang="en-US" altLang="zh-TW" sz="900" dirty="0" smtClean="0"/>
              <a:t>2021</a:t>
            </a:r>
            <a:r>
              <a:rPr lang="zh-TW" altLang="en-US" sz="900" dirty="0" smtClean="0"/>
              <a:t>年</a:t>
            </a:r>
            <a:r>
              <a:rPr lang="en-US" altLang="zh-TW" sz="900" dirty="0" smtClean="0"/>
              <a:t>6</a:t>
            </a:r>
            <a:r>
              <a:rPr lang="zh-TW" altLang="en-US" sz="900" dirty="0" smtClean="0"/>
              <a:t>月</a:t>
            </a:r>
            <a:r>
              <a:rPr lang="en-US" altLang="zh-TW" sz="900" dirty="0" smtClean="0"/>
              <a:t>4</a:t>
            </a:r>
            <a:r>
              <a:rPr lang="zh-TW" altLang="en-US" sz="900" dirty="0" smtClean="0"/>
              <a:t>日</a:t>
            </a:r>
            <a:r>
              <a:rPr lang="zh-HK" altLang="en-US" sz="900" dirty="0" smtClean="0"/>
              <a:t>擷取自 </a:t>
            </a:r>
            <a:r>
              <a:rPr lang="zh-TW" altLang="en-US" sz="900" dirty="0" smtClean="0"/>
              <a:t>：</a:t>
            </a:r>
            <a:r>
              <a:rPr lang="zh-HK" altLang="en-US" sz="900" dirty="0" smtClean="0">
                <a:hlinkClick r:id="rId3"/>
              </a:rPr>
              <a:t> </a:t>
            </a:r>
            <a:r>
              <a:rPr lang="en-US" altLang="zh-TW" sz="900" dirty="0" smtClean="0">
                <a:hlinkClick r:id="rId3"/>
              </a:rPr>
              <a:t>https</a:t>
            </a:r>
            <a:r>
              <a:rPr lang="en-US" altLang="zh-TW" sz="900" dirty="0">
                <a:hlinkClick r:id="rId3"/>
              </a:rPr>
              <a:t>://</a:t>
            </a:r>
            <a:r>
              <a:rPr lang="en-US" altLang="zh-TW" sz="900" dirty="0" smtClean="0">
                <a:hlinkClick r:id="rId3"/>
              </a:rPr>
              <a:t>www.who.int/zh/news-room/feature-stories/detail/how-do-vaccines-work</a:t>
            </a:r>
            <a:endParaRPr lang="en-US" altLang="zh-TW" sz="9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50525" y="1207949"/>
            <a:ext cx="83080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觀看以下影片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，了解接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種疫苗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後的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免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疫反應</a:t>
            </a:r>
            <a:endPara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同心抗疫：疫苗知多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 -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免疫系統篇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(30.12.2020)</a:t>
            </a:r>
          </a:p>
          <a:p>
            <a:r>
              <a:rPr lang="en-US" altLang="zh-TW" sz="2400" dirty="0">
                <a:hlinkClick r:id="rId4"/>
              </a:rPr>
              <a:t>https://</a:t>
            </a:r>
            <a:r>
              <a:rPr lang="en-US" altLang="zh-TW" sz="2400" dirty="0" smtClean="0">
                <a:hlinkClick r:id="rId4"/>
              </a:rPr>
              <a:t>youtu.be/Y9h1feXRAIw</a:t>
            </a:r>
            <a:endParaRPr lang="en-US" altLang="zh-TW" sz="2400" dirty="0" smtClean="0"/>
          </a:p>
          <a:p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zh-TW" alt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接種疫苗後的免疫反應：</a:t>
            </a:r>
            <a:endParaRPr lang="en-US" altLang="zh-TW" sz="2000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接種疫苗令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身體對指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定的病原體產生抗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體（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抗體是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免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疫系統為抵抗疾病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而產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一種蛋白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質），並且對相關疾病產生記憶。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zh-TW" alt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再次接觸相同病原體時：</a:t>
            </a:r>
            <a:endParaRPr lang="en-US" altLang="zh-TW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免疫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系統便會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在患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病之前迅速摧毀它。由於免疫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系統有記憶功能，接種疫苗後能夠在一段時間保持對疾病的抵禦能力，保護身體，不會生病。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1610" y="67496"/>
            <a:ext cx="7420555" cy="150876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一些參考網站的例子</a:t>
            </a:r>
            <a:r>
              <a:rPr lang="en-US" altLang="zh-TW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195528"/>
              </p:ext>
            </p:extLst>
          </p:nvPr>
        </p:nvGraphicFramePr>
        <p:xfrm>
          <a:off x="378856" y="1747655"/>
          <a:ext cx="8440839" cy="44074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25865">
                  <a:extLst>
                    <a:ext uri="{9D8B030D-6E8A-4147-A177-3AD203B41FA5}">
                      <a16:colId xmlns:a16="http://schemas.microsoft.com/office/drawing/2014/main" val="174576767"/>
                    </a:ext>
                  </a:extLst>
                </a:gridCol>
                <a:gridCol w="5514974">
                  <a:extLst>
                    <a:ext uri="{9D8B030D-6E8A-4147-A177-3AD203B41FA5}">
                      <a16:colId xmlns:a16="http://schemas.microsoft.com/office/drawing/2014/main" val="3167682697"/>
                    </a:ext>
                  </a:extLst>
                </a:gridCol>
              </a:tblGrid>
              <a:tr h="1061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衞生署衞生防護中心</a:t>
                      </a:r>
                      <a:endParaRPr lang="en-US" altLang="zh-TW" sz="1600" b="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effectLst/>
                        </a:rPr>
                        <a:t>（</a:t>
                      </a:r>
                      <a:r>
                        <a:rPr lang="en-US" sz="1600" b="0" kern="100" dirty="0">
                          <a:effectLst/>
                        </a:rPr>
                        <a:t>2019</a:t>
                      </a:r>
                      <a:r>
                        <a:rPr lang="zh-TW" sz="1600" b="0" kern="100" dirty="0">
                          <a:effectLst/>
                        </a:rPr>
                        <a:t>冠狀病毒病專頁</a:t>
                      </a:r>
                      <a:r>
                        <a:rPr lang="zh-TW" altLang="en-US" sz="1600" b="0" kern="100" dirty="0">
                          <a:effectLst/>
                        </a:rPr>
                        <a:t>）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u="sng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</a:t>
                      </a:r>
                      <a:r>
                        <a:rPr lang="en-US" sz="1600" b="0" u="sng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www.coronavirus.gov.hk/chi/index.html</a:t>
                      </a:r>
                      <a:endParaRPr lang="en-US" sz="160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967304"/>
                  </a:ext>
                </a:extLst>
              </a:tr>
              <a:tr h="1380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衞生署衞生防護中心</a:t>
                      </a:r>
                      <a:endParaRPr kumimoji="0" lang="en-US" altLang="zh-TW" sz="1600" b="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kumimoji="0" lang="en-US" sz="16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r>
                        <a:rPr kumimoji="0" lang="zh-TW" altLang="en-US" sz="16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冠狀病毒病疫苗接種計劃專頁）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https://www.covidvaccine.gov.hk/zh-HK/</a:t>
                      </a:r>
                      <a:endParaRPr lang="en-US" altLang="zh-TW" sz="16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3866753"/>
                  </a:ext>
                </a:extLst>
              </a:tr>
              <a:tr h="1002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中國疾病</a:t>
                      </a: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</a:rPr>
                        <a:t>預防控制中心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</a:rPr>
                        <a:t> 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effectLst/>
                          <a:hlinkClick r:id="rId4"/>
                        </a:rPr>
                        <a:t>http://www.chinacdc.cn/</a:t>
                      </a:r>
                      <a:endParaRPr lang="zh-TW" sz="16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9704340"/>
                  </a:ext>
                </a:extLst>
              </a:tr>
              <a:tr h="962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世界衞生組織</a:t>
                      </a:r>
                      <a:endParaRPr lang="en-US" altLang="zh-TW" sz="1600" b="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effectLst/>
                        </a:rPr>
                        <a:t>（</a:t>
                      </a:r>
                      <a:r>
                        <a:rPr lang="en-US" sz="1600" b="0" kern="100" dirty="0">
                          <a:effectLst/>
                        </a:rPr>
                        <a:t>2019</a:t>
                      </a:r>
                      <a:r>
                        <a:rPr lang="zh-TW" sz="1600" b="0" kern="100" dirty="0">
                          <a:effectLst/>
                        </a:rPr>
                        <a:t>冠狀病毒病</a:t>
                      </a:r>
                      <a:r>
                        <a:rPr lang="zh-TW" altLang="en-US" sz="1600" b="0" kern="100" dirty="0">
                          <a:effectLst/>
                        </a:rPr>
                        <a:t>）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effectLst/>
                          <a:hlinkClick r:id="rId5"/>
                        </a:rPr>
                        <a:t>https://www.who.int/zh/emergencies/diseases/novel-coronavirus-2019</a:t>
                      </a:r>
                      <a:endParaRPr lang="zh-TW" sz="16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5953312"/>
                  </a:ext>
                </a:extLst>
              </a:tr>
            </a:tbl>
          </a:graphicData>
        </a:graphic>
      </p:graphicFrame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8" y="1815980"/>
            <a:ext cx="819539" cy="934152"/>
          </a:xfrm>
          <a:prstGeom prst="rect">
            <a:avLst/>
          </a:prstGeom>
        </p:spPr>
      </p:pic>
      <p:pic>
        <p:nvPicPr>
          <p:cNvPr id="18" name="Picture 17" descr="C:\Users\ralfwmtong\Downloads\下載 (42)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53" y="4212614"/>
            <a:ext cx="778982" cy="86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3" y="5319050"/>
            <a:ext cx="800099" cy="80009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35848" y="1141434"/>
            <a:ext cx="76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marR="0" lvl="0" indent="-4508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註：由於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2019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冠</a:t>
            </a:r>
            <a:r>
              <a:rPr kumimoji="0" lang="zh-TW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狀病毒病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疫苗的研究仍在發展中，教師和學生應從可靠的來源（例如官方網站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文件）獲取新的資訊。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4484" y="3138468"/>
            <a:ext cx="832968" cy="8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512331"/>
              </p:ext>
            </p:extLst>
          </p:nvPr>
        </p:nvGraphicFramePr>
        <p:xfrm>
          <a:off x="240775" y="1792304"/>
          <a:ext cx="8617860" cy="48768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82260">
                  <a:extLst>
                    <a:ext uri="{9D8B030D-6E8A-4147-A177-3AD203B41FA5}">
                      <a16:colId xmlns:a16="http://schemas.microsoft.com/office/drawing/2014/main" val="174576767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3167682697"/>
                    </a:ext>
                  </a:extLst>
                </a:gridCol>
              </a:tblGrid>
              <a:tr h="827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HK" sz="1600" b="0" kern="100" dirty="0">
                          <a:effectLst/>
                        </a:rPr>
                        <a:t>世界衛生組</a:t>
                      </a:r>
                      <a:r>
                        <a:rPr lang="zh-TW" sz="1600" b="0" kern="100" dirty="0">
                          <a:effectLst/>
                        </a:rPr>
                        <a:t>織</a:t>
                      </a:r>
                      <a:endParaRPr lang="en-US" altLang="zh-TW" sz="1600" b="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effectLst/>
                        </a:rPr>
                        <a:t>（</a:t>
                      </a:r>
                      <a:r>
                        <a:rPr lang="zh-TW" sz="1600" b="0" kern="100" dirty="0">
                          <a:effectLst/>
                        </a:rPr>
                        <a:t>推進</a:t>
                      </a:r>
                      <a:r>
                        <a:rPr lang="en-US" sz="1600" b="0" kern="100" dirty="0">
                          <a:effectLst/>
                        </a:rPr>
                        <a:t>COVID-19</a:t>
                      </a:r>
                      <a:r>
                        <a:rPr lang="zh-TW" sz="1600" b="0" kern="100" dirty="0">
                          <a:effectLst/>
                        </a:rPr>
                        <a:t>疫苗工作</a:t>
                      </a:r>
                      <a:r>
                        <a:rPr lang="zh-TW" altLang="en-US" sz="1600" b="0" kern="100" dirty="0">
                          <a:effectLst/>
                        </a:rPr>
                        <a:t>）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sng" kern="100" dirty="0" smtClean="0">
                          <a:effectLst/>
                          <a:hlinkClick r:id="rId3"/>
                        </a:rPr>
                        <a:t>https://www.who.int/emergencies/diseases/novel-coronavirus-2019/covid-19-vaccines</a:t>
                      </a:r>
                      <a:endParaRPr lang="en-US" sz="1600" b="0" u="sng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967304"/>
                  </a:ext>
                </a:extLst>
              </a:tr>
              <a:tr h="8274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世界衛生組織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關於免疫和疫苗安全的問答</a:t>
                      </a: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sng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https://www.who.int/features/qa/84/zh/</a:t>
                      </a:r>
                      <a:endParaRPr lang="zh-TW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440675"/>
                  </a:ext>
                </a:extLst>
              </a:tr>
              <a:tr h="850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中國疾病預防控制中心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新型冠状病毒肺炎</a:t>
                      </a: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sng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http://www.chinacdc.cn/jkzt/crb/zl/szkb_11803/</a:t>
                      </a:r>
                      <a:endParaRPr lang="zh-TW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9704340"/>
                  </a:ext>
                </a:extLst>
              </a:tr>
              <a:tr h="617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中國疾病預防控制</a:t>
                      </a:r>
                      <a:r>
                        <a:rPr lang="zh-HK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中心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免疫規劃</a:t>
                      </a: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sng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http://www.chinacdc.cn/jkzt/ymyjz/</a:t>
                      </a:r>
                      <a:endParaRPr lang="zh-TW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5953312"/>
                  </a:ext>
                </a:extLst>
              </a:tr>
            </a:tbl>
          </a:graphicData>
        </a:graphic>
      </p:graphicFrame>
      <p:pic>
        <p:nvPicPr>
          <p:cNvPr id="6" name="Picture 5" descr="C:\Users\ralfwmtong\Downloads\下載 (38)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53" y="3162512"/>
            <a:ext cx="912452" cy="90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ralfwmtong\Downloads\下載 (40)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17" y="4299193"/>
            <a:ext cx="918060" cy="88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ralfwmtong\Downloads\下載 (41)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928" y="5521773"/>
            <a:ext cx="841064" cy="8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839428" y="450475"/>
            <a:ext cx="7420555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TW" altLang="en-US" sz="4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一些參考網站的例子</a:t>
            </a:r>
            <a:r>
              <a:rPr kumimoji="0" lang="en-US" altLang="zh-TW" sz="3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3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endParaRPr kumimoji="0" lang="en-US" sz="3200" b="0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23" y="2131134"/>
            <a:ext cx="804342" cy="8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150568"/>
              </p:ext>
            </p:extLst>
          </p:nvPr>
        </p:nvGraphicFramePr>
        <p:xfrm>
          <a:off x="240775" y="1794876"/>
          <a:ext cx="8617860" cy="39589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82260">
                  <a:extLst>
                    <a:ext uri="{9D8B030D-6E8A-4147-A177-3AD203B41FA5}">
                      <a16:colId xmlns:a16="http://schemas.microsoft.com/office/drawing/2014/main" val="174576767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3167682697"/>
                    </a:ext>
                  </a:extLst>
                </a:gridCol>
              </a:tblGrid>
              <a:tr h="1994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effectLst/>
                        </a:rPr>
                        <a:t>衞生署衞生防護中心 </a:t>
                      </a:r>
                      <a:endParaRPr lang="en-US" altLang="zh-TW" sz="1600" b="0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effectLst/>
                        </a:rPr>
                        <a:t>（疫苗接種計劃）</a:t>
                      </a:r>
                      <a:endParaRPr lang="zh-TW" altLang="zh-TW" sz="16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u="sng" kern="100" dirty="0" smtClean="0">
                          <a:effectLst/>
                          <a:hlinkClick r:id="rId3"/>
                        </a:rPr>
                        <a:t>https://www.chp.gov.hk/tc/features/17980.html</a:t>
                      </a:r>
                      <a:endParaRPr lang="en-US" altLang="zh-TW" sz="1600" b="0" u="sng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600" b="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967304"/>
                  </a:ext>
                </a:extLst>
              </a:tr>
              <a:tr h="19643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衞生署家庭健康服務</a:t>
                      </a:r>
                      <a:endParaRPr lang="en-US" altLang="zh-TW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（香港兒童免疫接種計劃）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sng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https://www.fhs.gov.hk/tc_chi/main_ser/child_health/child_health_recommend.html</a:t>
                      </a: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440675"/>
                  </a:ext>
                </a:extLst>
              </a:tr>
            </a:tbl>
          </a:graphicData>
        </a:graphic>
      </p:graphicFrame>
      <p:pic>
        <p:nvPicPr>
          <p:cNvPr id="9" name="Picture 8" descr="C:\Users\ralfwmtong\Downloads\下載 (44)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20" y="2093788"/>
            <a:ext cx="991870" cy="99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ralfwmtong\Downloads\下載 (46)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15" y="4430059"/>
            <a:ext cx="930275" cy="930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839428" y="450475"/>
            <a:ext cx="7420555" cy="150876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一些參考網站的例子</a:t>
            </a:r>
            <a:r>
              <a:rPr lang="en-US" altLang="zh-TW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2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23528" y="1914423"/>
          <a:ext cx="8617860" cy="42690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174576767"/>
                    </a:ext>
                  </a:extLst>
                </a:gridCol>
                <a:gridCol w="5809548">
                  <a:extLst>
                    <a:ext uri="{9D8B030D-6E8A-4147-A177-3AD203B41FA5}">
                      <a16:colId xmlns:a16="http://schemas.microsoft.com/office/drawing/2014/main" val="3167682697"/>
                    </a:ext>
                  </a:extLst>
                </a:gridCol>
              </a:tblGrid>
              <a:tr h="158676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effectLst/>
                        </a:rPr>
                        <a:t>教育局教育多媒體短片</a:t>
                      </a:r>
                      <a:endParaRPr lang="en-US" altLang="zh-TW" sz="1600" b="0" kern="100" dirty="0" smtClean="0">
                        <a:effectLst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effectLst/>
                        </a:rPr>
                        <a:t>（「同心抗疫 你我出力」有聲故事繪本）</a:t>
                      </a:r>
                      <a:endParaRPr lang="zh-TW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sng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https://emm.edcity.hk/media/0_ylcqtx47</a:t>
                      </a: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0" u="sng" kern="100" dirty="0" smtClean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967304"/>
                  </a:ext>
                </a:extLst>
              </a:tr>
              <a:tr h="6556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effectLst/>
                        </a:rPr>
                        <a:t>教育局教育多媒體短片</a:t>
                      </a:r>
                      <a:endParaRPr lang="en-US" altLang="zh-TW" sz="1600" b="0" kern="100" dirty="0" smtClean="0">
                        <a:effectLst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effectLst/>
                        </a:rPr>
                        <a:t>（「感恩珍惜 同心抗疫」──中學篇）</a:t>
                      </a:r>
                      <a:endParaRPr lang="zh-TW" altLang="en-US" sz="1600" b="0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TW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sng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https://emm.edcity.hk/media/0_spmjtdha</a:t>
                      </a: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875488"/>
                  </a:ext>
                </a:extLst>
              </a:tr>
              <a:tr h="6556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effectLst/>
                        </a:rPr>
                        <a:t>教育局課程發展處</a:t>
                      </a:r>
                      <a:endParaRPr lang="en-US" altLang="zh-TW" sz="1600" b="0" kern="100" dirty="0" smtClean="0">
                        <a:effectLst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（與</a:t>
                      </a:r>
                      <a:r>
                        <a:rPr lang="en-US" altLang="zh-TW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r>
                        <a:rPr lang="zh-TW" altLang="en-US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冠狀病毒病相關的課程資源）</a:t>
                      </a:r>
                      <a:endParaRPr lang="zh-TW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sng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https://www.edb.gov.hk/tc/curriculum-development/resource-support/learning-teaching-resource-list/kla-resource-lists/index.html</a:t>
                      </a: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0" u="sng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111035"/>
                  </a:ext>
                </a:extLst>
              </a:tr>
            </a:tbl>
          </a:graphicData>
        </a:graphic>
      </p:graphicFrame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76741" y="635741"/>
            <a:ext cx="7420555" cy="1059676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一些參考網站的例子</a:t>
            </a:r>
            <a:endParaRPr lang="en-US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55" y="2088322"/>
            <a:ext cx="855477" cy="855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60" y="3561246"/>
            <a:ext cx="859872" cy="8598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55" y="5343861"/>
            <a:ext cx="839568" cy="8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39" y="181484"/>
            <a:ext cx="2179711" cy="2179711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840562CD-E3A8-A849-9E2A-C1387987518E}"/>
              </a:ext>
            </a:extLst>
          </p:cNvPr>
          <p:cNvSpPr txBox="1">
            <a:spLocks/>
          </p:cNvSpPr>
          <p:nvPr/>
        </p:nvSpPr>
        <p:spPr>
          <a:xfrm>
            <a:off x="2922464" y="2179518"/>
            <a:ext cx="4578896" cy="1959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HK" altLang="en-US" sz="6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保持健康</a:t>
            </a:r>
            <a:r>
              <a:rPr kumimoji="1" lang="en-US" altLang="zh-HK" sz="6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1" lang="en-US" altLang="zh-HK" sz="6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kumimoji="1" lang="zh-HK" altLang="en-US" sz="6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傳送關懷</a:t>
            </a:r>
            <a:endParaRPr kumimoji="1" lang="zh-HK" altLang="en-US" sz="6600" b="1" i="0" u="none" strike="noStrike" kern="1200" cap="none" spc="-5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7" name="圖片 6" descr="一張含有 輪子 的圖片&#10;&#10;自動產生的描述">
            <a:extLst>
              <a:ext uri="{FF2B5EF4-FFF2-40B4-BE49-F238E27FC236}">
                <a16:creationId xmlns:a16="http://schemas.microsoft.com/office/drawing/2014/main" id="{BAE0CB90-5F7E-B84A-87A2-D85DEC225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1340"/>
            <a:ext cx="2454920" cy="2454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103079"/>
            <a:ext cx="8383810" cy="21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609557"/>
              </p:ext>
            </p:extLst>
          </p:nvPr>
        </p:nvGraphicFramePr>
        <p:xfrm>
          <a:off x="226852" y="880803"/>
          <a:ext cx="8757127" cy="4058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424">
                  <a:extLst>
                    <a:ext uri="{9D8B030D-6E8A-4147-A177-3AD203B41FA5}">
                      <a16:colId xmlns:a16="http://schemas.microsoft.com/office/drawing/2014/main" val="424716332"/>
                    </a:ext>
                  </a:extLst>
                </a:gridCol>
                <a:gridCol w="2262433">
                  <a:extLst>
                    <a:ext uri="{9D8B030D-6E8A-4147-A177-3AD203B41FA5}">
                      <a16:colId xmlns:a16="http://schemas.microsoft.com/office/drawing/2014/main" val="2012359346"/>
                    </a:ext>
                  </a:extLst>
                </a:gridCol>
                <a:gridCol w="2733773">
                  <a:extLst>
                    <a:ext uri="{9D8B030D-6E8A-4147-A177-3AD203B41FA5}">
                      <a16:colId xmlns:a16="http://schemas.microsoft.com/office/drawing/2014/main" val="641879434"/>
                    </a:ext>
                  </a:extLst>
                </a:gridCol>
                <a:gridCol w="2413497">
                  <a:extLst>
                    <a:ext uri="{9D8B030D-6E8A-4147-A177-3AD203B41FA5}">
                      <a16:colId xmlns:a16="http://schemas.microsoft.com/office/drawing/2014/main" val="2196373130"/>
                    </a:ext>
                  </a:extLst>
                </a:gridCol>
              </a:tblGrid>
              <a:tr h="1029657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疫苗名稱</a:t>
                      </a:r>
                      <a:endParaRPr lang="zh-TW" alt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「克爾來福」</a:t>
                      </a:r>
                      <a:endParaRPr lang="en-US" altLang="zh-TW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en-US" altLang="zh-TW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CoronaVac</a:t>
                      </a:r>
                      <a:endParaRPr lang="en-US" altLang="zh-TW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「復必泰」</a:t>
                      </a:r>
                      <a:endParaRPr lang="en-US" altLang="zh-TW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Comirnaty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牛津／阿斯利康</a:t>
                      </a:r>
                      <a:r>
                        <a:rPr lang="en-US" altLang="zh-TW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COVID-19</a:t>
                      </a:r>
                      <a:r>
                        <a:rPr lang="zh-TW" alt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疫苗（</a:t>
                      </a:r>
                      <a:r>
                        <a:rPr lang="en-US" altLang="zh-TW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AZD1222</a:t>
                      </a:r>
                      <a:r>
                        <a:rPr lang="zh-TW" alt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zh-TW" altLang="en-US" sz="20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  <a:r>
                        <a:rPr kumimoji="0" lang="zh-TW" alt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＃</a:t>
                      </a:r>
                      <a:endParaRPr lang="zh-TW" altLang="en-US" sz="2000" baseline="30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526879"/>
                  </a:ext>
                </a:extLst>
              </a:tr>
              <a:tr h="77604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疫苗生產商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科興</a:t>
                      </a:r>
                      <a:r>
                        <a:rPr lang="zh-TW" altLang="en-US" sz="18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altLang="en-US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16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Sinovac</a:t>
                      </a:r>
                      <a:r>
                        <a:rPr lang="zh-TW" altLang="en-US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復星醫藥／德國藥廠</a:t>
                      </a:r>
                      <a:r>
                        <a:rPr lang="en-US" altLang="zh-TW" sz="18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BioNTech</a:t>
                      </a:r>
                      <a:endParaRPr lang="en-US" altLang="zh-TW" sz="1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16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Fosun</a:t>
                      </a:r>
                      <a:r>
                        <a:rPr lang="en-US" altLang="zh-TW" sz="16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Pharma/</a:t>
                      </a:r>
                      <a:r>
                        <a:rPr lang="en-US" altLang="zh-TW" sz="16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BioNTech</a:t>
                      </a:r>
                      <a:r>
                        <a:rPr lang="zh-TW" altLang="en-US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TW" sz="16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阿斯</a:t>
                      </a:r>
                      <a:r>
                        <a:rPr lang="zh-TW" altLang="en-US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利康</a:t>
                      </a:r>
                      <a:r>
                        <a:rPr lang="zh-TW" altLang="en-US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AstraZeneca</a:t>
                      </a:r>
                      <a:r>
                        <a:rPr lang="zh-TW" altLang="en-US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TW" altLang="en-US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437348"/>
                  </a:ext>
                </a:extLst>
              </a:tr>
              <a:tr h="921562"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採用技術</a:t>
                      </a:r>
                      <a:endParaRPr lang="zh-TW" alt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滅活病毒技術</a:t>
                      </a:r>
                      <a:endParaRPr lang="zh-TW" alt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信使核糖核酸（</a:t>
                      </a:r>
                      <a:r>
                        <a:rPr lang="en-US" altLang="zh-TW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mRNA</a:t>
                      </a:r>
                      <a:r>
                        <a:rPr lang="zh-TW" alt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）技術</a:t>
                      </a:r>
                      <a:endParaRPr lang="zh-TW" alt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非複製型病毒載</a:t>
                      </a:r>
                      <a:r>
                        <a:rPr lang="zh-TW" alt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體技</a:t>
                      </a:r>
                      <a:r>
                        <a:rPr lang="zh-TW" alt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443990"/>
                  </a:ext>
                </a:extLst>
              </a:tr>
              <a:tr h="522664">
                <a:tc>
                  <a:txBody>
                    <a:bodyPr/>
                    <a:lstStyle/>
                    <a:p>
                      <a:r>
                        <a:rPr lang="zh-TW" alt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接種劑次</a:t>
                      </a:r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zh-TW" alt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次</a:t>
                      </a:r>
                      <a:endParaRPr lang="en-US" altLang="zh-TW" sz="20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zh-TW" alt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次</a:t>
                      </a:r>
                      <a:endParaRPr lang="en-US" altLang="zh-TW" sz="20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zh-TW" alt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次</a:t>
                      </a:r>
                      <a:endParaRPr lang="en-US" altLang="zh-TW" sz="20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448940"/>
                  </a:ext>
                </a:extLst>
              </a:tr>
              <a:tr h="518748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zh-TW" alt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適用對象</a:t>
                      </a:r>
                      <a:endParaRPr lang="zh-TW" altLang="en-US" sz="18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spcBef>
                          <a:spcPts val="0"/>
                        </a:spcBef>
                      </a:pPr>
                      <a:r>
                        <a:rPr lang="en-US" altLang="zh-TW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歲及以上</a:t>
                      </a:r>
                      <a:endParaRPr lang="zh-TW" alt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歲及</a:t>
                      </a:r>
                      <a:r>
                        <a:rPr lang="zh-TW" alt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以上</a:t>
                      </a:r>
                      <a:r>
                        <a:rPr kumimoji="0" lang="zh-TW" altLang="en-US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＃</a:t>
                      </a:r>
                      <a:endParaRPr lang="zh-TW" alt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>
                        <a:spcBef>
                          <a:spcPts val="0"/>
                        </a:spcBef>
                      </a:pPr>
                      <a:endParaRPr lang="zh-TW" alt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歲及以上</a:t>
                      </a:r>
                      <a:r>
                        <a:rPr lang="zh-TW" altLang="en-US" sz="20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  <a:r>
                        <a:rPr lang="zh-TW" altLang="en-US" sz="20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＃</a:t>
                      </a:r>
                      <a:r>
                        <a:rPr kumimoji="0" lang="zh-TW" altLang="en-US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＃</a:t>
                      </a:r>
                      <a:endParaRPr lang="zh-TW" alt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8825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32862" y="4940545"/>
            <a:ext cx="875111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＃</a:t>
            </a:r>
            <a:r>
              <a:rPr kumimoji="0" lang="zh-TW" altLang="en-US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香港特別行政區</a:t>
            </a:r>
            <a:r>
              <a:rPr lang="zh-TW" altLang="en-US" sz="1200" kern="100" noProof="0" dirty="0" smtClean="0">
                <a:solidFill>
                  <a:prstClr val="black"/>
                </a:solidFill>
              </a:rPr>
              <a:t>政府新聞</a:t>
            </a:r>
            <a:r>
              <a:rPr lang="zh-TW" altLang="en-US" sz="1200" kern="100" dirty="0" smtClean="0">
                <a:solidFill>
                  <a:prstClr val="black"/>
                </a:solidFill>
              </a:rPr>
              <a:t>公報</a:t>
            </a:r>
            <a:endParaRPr lang="en-US" altLang="zh-TW" sz="1200" kern="100" dirty="0" smtClean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zh-TW" altLang="en-US" sz="1200" kern="100" dirty="0">
                <a:solidFill>
                  <a:prstClr val="black"/>
                </a:solidFill>
              </a:rPr>
              <a:t>於</a:t>
            </a:r>
            <a:r>
              <a:rPr lang="en-US" altLang="zh-TW" sz="1200" kern="100" dirty="0" smtClean="0">
                <a:solidFill>
                  <a:prstClr val="black"/>
                </a:solidFill>
              </a:rPr>
              <a:t>2021</a:t>
            </a:r>
            <a:r>
              <a:rPr lang="zh-TW" altLang="en-US" sz="1200" kern="100" dirty="0">
                <a:solidFill>
                  <a:prstClr val="black"/>
                </a:solidFill>
              </a:rPr>
              <a:t>年</a:t>
            </a:r>
            <a:r>
              <a:rPr lang="en-US" altLang="zh-TW" sz="1200" kern="100" dirty="0">
                <a:solidFill>
                  <a:prstClr val="black"/>
                </a:solidFill>
              </a:rPr>
              <a:t>6</a:t>
            </a:r>
            <a:r>
              <a:rPr lang="zh-TW" altLang="en-US" sz="1200" kern="100" dirty="0">
                <a:solidFill>
                  <a:prstClr val="black"/>
                </a:solidFill>
              </a:rPr>
              <a:t>月</a:t>
            </a:r>
            <a:r>
              <a:rPr lang="en-US" altLang="zh-TW" sz="1200" kern="100" dirty="0">
                <a:solidFill>
                  <a:prstClr val="black"/>
                </a:solidFill>
              </a:rPr>
              <a:t>4</a:t>
            </a:r>
            <a:r>
              <a:rPr lang="zh-TW" altLang="en-US" sz="1200" kern="100" dirty="0">
                <a:solidFill>
                  <a:prstClr val="black"/>
                </a:solidFill>
              </a:rPr>
              <a:t>日</a:t>
            </a:r>
            <a:r>
              <a:rPr lang="zh-HK" altLang="en-US" sz="1200" kern="100" dirty="0">
                <a:solidFill>
                  <a:prstClr val="black"/>
                </a:solidFill>
              </a:rPr>
              <a:t>擷取</a:t>
            </a:r>
            <a:r>
              <a:rPr lang="zh-HK" altLang="en-US" sz="1200" kern="100" dirty="0" smtClean="0">
                <a:solidFill>
                  <a:prstClr val="black"/>
                </a:solidFill>
              </a:rPr>
              <a:t>自</a:t>
            </a:r>
            <a:r>
              <a:rPr lang="en-US" altLang="zh-TW" sz="1000" dirty="0" smtClean="0">
                <a:solidFill>
                  <a:prstClr val="black"/>
                </a:solidFill>
                <a:hlinkClick r:id="rId2"/>
              </a:rPr>
              <a:t>https</a:t>
            </a:r>
            <a:r>
              <a:rPr lang="en-US" altLang="zh-TW" sz="1000" dirty="0">
                <a:solidFill>
                  <a:prstClr val="black"/>
                </a:solidFill>
                <a:hlinkClick r:id="rId2"/>
              </a:rPr>
              <a:t>://</a:t>
            </a:r>
            <a:r>
              <a:rPr lang="en-US" altLang="zh-TW" sz="1000" dirty="0" smtClean="0">
                <a:solidFill>
                  <a:prstClr val="black"/>
                </a:solidFill>
                <a:hlinkClick r:id="rId2"/>
              </a:rPr>
              <a:t>www.info.gov.hk/gia/general/202106/03/P2021060300631.htm</a:t>
            </a:r>
            <a:endParaRPr lang="en-US" altLang="zh-TW" sz="1000" dirty="0" smtClean="0">
              <a:solidFill>
                <a:prstClr val="black"/>
              </a:solidFill>
            </a:endParaRPr>
          </a:p>
          <a:p>
            <a:pPr lvl="0">
              <a:defRPr/>
            </a:pPr>
            <a:endParaRPr kumimoji="0" lang="en-US" altLang="zh-TW" sz="1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  <a:p>
            <a:pPr lvl="0">
              <a:defRPr/>
            </a:pPr>
            <a:r>
              <a:rPr lang="zh-TW" altLang="en-US" sz="1200" baseline="30000" dirty="0" smtClean="0">
                <a:solidFill>
                  <a:prstClr val="black"/>
                </a:solidFill>
              </a:rPr>
              <a:t>＃＃</a:t>
            </a:r>
            <a:r>
              <a:rPr kumimoji="0" lang="zh-TW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世界</a:t>
            </a:r>
            <a:r>
              <a:rPr kumimoji="0" lang="zh-TW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衛生組</a:t>
            </a:r>
            <a:r>
              <a:rPr kumimoji="0" lang="zh-TW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織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（</a:t>
            </a:r>
            <a:r>
              <a: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牛津</a:t>
            </a:r>
            <a:r>
              <a:rPr kumimoji="0" lang="en-US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阿斯利康</a:t>
            </a:r>
            <a:r>
              <a:rPr kumimoji="0" lang="en-US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COVID-19</a:t>
            </a:r>
            <a:r>
              <a: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疫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苗專題）</a:t>
            </a:r>
            <a:r>
              <a:rPr kumimoji="0" lang="en-US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</a:t>
            </a:r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lvl="0">
              <a:defRPr/>
            </a:pPr>
            <a:r>
              <a:rPr lang="zh-TW" altLang="en-US" sz="1200" kern="1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於</a:t>
            </a:r>
            <a:r>
              <a:rPr lang="en-US" altLang="zh-TW" sz="1200" kern="1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2021</a:t>
            </a:r>
            <a:r>
              <a:rPr lang="zh-TW" altLang="en-US" sz="1200" kern="1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年</a:t>
            </a:r>
            <a:r>
              <a:rPr lang="en-US" altLang="zh-TW" sz="1200" kern="1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6</a:t>
            </a:r>
            <a:r>
              <a:rPr lang="zh-TW" altLang="en-US" sz="1200" kern="1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月</a:t>
            </a:r>
            <a:r>
              <a:rPr lang="en-US" altLang="zh-TW" sz="1200" kern="1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4</a:t>
            </a:r>
            <a:r>
              <a:rPr lang="zh-TW" altLang="en-US" sz="1200" kern="1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日</a:t>
            </a:r>
            <a:r>
              <a:rPr lang="zh-HK" altLang="en-US" sz="1200" kern="1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擷取自 </a:t>
            </a:r>
            <a:r>
              <a:rPr kumimoji="0" lang="en-US" altLang="zh-TW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https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://</a:t>
            </a:r>
            <a:r>
              <a:rPr kumimoji="0" lang="en-US" altLang="zh-TW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www.who.int/zh/news-room/feature-stories/detail/the-oxford-astrazeneca-covid-19-vaccine-what-you-need-to-know</a:t>
            </a:r>
            <a:endParaRPr kumimoji="0" lang="en-US" altLang="zh-TW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＃＃</a:t>
            </a:r>
            <a:r>
              <a:rPr kumimoji="0" lang="zh-TW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世界</a:t>
            </a:r>
            <a:r>
              <a:rPr kumimoji="0" lang="zh-TW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衛生組</a:t>
            </a:r>
            <a:r>
              <a:rPr kumimoji="0" lang="zh-TW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織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於</a:t>
            </a:r>
            <a:r>
              <a:rPr kumimoji="0" lang="en-US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2021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年</a:t>
            </a:r>
            <a:r>
              <a:rPr kumimoji="0" lang="en-US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月</a:t>
            </a:r>
            <a:r>
              <a:rPr kumimoji="0" lang="en-US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11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日發表對牛</a:t>
            </a:r>
            <a:r>
              <a: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津</a:t>
            </a:r>
            <a:r>
              <a:rPr kumimoji="0" lang="en-US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阿斯利康</a:t>
            </a:r>
            <a:r>
              <a:rPr kumimoji="0" lang="en-US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COVID-19</a:t>
            </a:r>
            <a:r>
              <a: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疫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苗的臨時建議</a:t>
            </a:r>
            <a:r>
              <a:rPr kumimoji="0" lang="en-US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</a:t>
            </a:r>
          </a:p>
          <a:p>
            <a:pPr lvl="0">
              <a:defRPr/>
            </a:pPr>
            <a:r>
              <a:rPr lang="zh-TW" altLang="en-US" sz="1200" kern="100" dirty="0">
                <a:solidFill>
                  <a:prstClr val="black"/>
                </a:solidFill>
              </a:rPr>
              <a:t>於</a:t>
            </a:r>
            <a:r>
              <a:rPr lang="en-US" altLang="zh-TW" sz="1200" kern="100" dirty="0">
                <a:solidFill>
                  <a:prstClr val="black"/>
                </a:solidFill>
              </a:rPr>
              <a:t>2021</a:t>
            </a:r>
            <a:r>
              <a:rPr lang="zh-TW" altLang="en-US" sz="12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12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12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1200" kern="100" dirty="0" smtClean="0">
                <a:solidFill>
                  <a:prstClr val="black"/>
                </a:solidFill>
              </a:rPr>
              <a:t>4</a:t>
            </a:r>
            <a:r>
              <a:rPr lang="zh-TW" altLang="en-US" sz="12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1200" kern="100" dirty="0">
                <a:solidFill>
                  <a:prstClr val="black"/>
                </a:solidFill>
              </a:rPr>
              <a:t>擷取自 </a:t>
            </a:r>
            <a:r>
              <a:rPr kumimoji="0" lang="en-US" altLang="zh-TW" sz="10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https</a:t>
            </a:r>
            <a:r>
              <a:rPr kumimoji="0" lang="en-US" altLang="zh-TW" sz="1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://</a:t>
            </a:r>
            <a:r>
              <a:rPr kumimoji="0" lang="en-US" altLang="zh-TW" sz="10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www.who.int/publications/i/item/WHO-2019-nCoV-vaccines-SAGE_recommendation-AZD1222-2021.1</a:t>
            </a:r>
            <a:endParaRPr kumimoji="0" lang="en-US" altLang="zh-TW" sz="10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094" y="376527"/>
            <a:ext cx="906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特區政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府計劃為市民提供的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2019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冠狀病毒病疫苗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8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445098"/>
              </p:ext>
            </p:extLst>
          </p:nvPr>
        </p:nvGraphicFramePr>
        <p:xfrm>
          <a:off x="232686" y="90312"/>
          <a:ext cx="8644380" cy="6116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380">
                  <a:extLst>
                    <a:ext uri="{9D8B030D-6E8A-4147-A177-3AD203B41FA5}">
                      <a16:colId xmlns:a16="http://schemas.microsoft.com/office/drawing/2014/main" val="1323749094"/>
                    </a:ext>
                  </a:extLst>
                </a:gridCol>
                <a:gridCol w="3218540">
                  <a:extLst>
                    <a:ext uri="{9D8B030D-6E8A-4147-A177-3AD203B41FA5}">
                      <a16:colId xmlns:a16="http://schemas.microsoft.com/office/drawing/2014/main" val="224275136"/>
                    </a:ext>
                  </a:extLst>
                </a:gridCol>
                <a:gridCol w="2881460">
                  <a:extLst>
                    <a:ext uri="{9D8B030D-6E8A-4147-A177-3AD203B41FA5}">
                      <a16:colId xmlns:a16="http://schemas.microsoft.com/office/drawing/2014/main" val="2143715553"/>
                    </a:ext>
                  </a:extLst>
                </a:gridCol>
              </a:tblGrid>
              <a:tr h="638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u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</a:t>
                      </a:r>
                      <a:r>
                        <a:rPr lang="zh-TW" altLang="en-US" sz="2000" u="non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疫苗類型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主要的技術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產生抗體的基本原理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60533"/>
                  </a:ext>
                </a:extLst>
              </a:tr>
              <a:tr h="18437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effectLst/>
                        </a:rPr>
                        <a:t>滅活</a:t>
                      </a:r>
                      <a:r>
                        <a:rPr lang="zh-TW" alt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病毒</a:t>
                      </a:r>
                      <a:r>
                        <a:rPr lang="zh-TW" altLang="en-US" b="1" dirty="0" smtClean="0">
                          <a:effectLst/>
                        </a:rPr>
                        <a:t>疫苗</a:t>
                      </a:r>
                      <a:endParaRPr lang="en-US" altLang="zh-TW" b="1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>
                          <a:effectLst/>
                        </a:rPr>
                        <a:t>（</a:t>
                      </a:r>
                      <a:r>
                        <a:rPr lang="zh-TW" altLang="en-US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「克爾來福」）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採用滅活病毒</a:t>
                      </a:r>
                      <a:endParaRPr lang="zh-TW" altLang="en-US" sz="1800" dirty="0" smtClean="0"/>
                    </a:p>
                    <a:p>
                      <a:pPr fontAlgn="t"/>
                      <a:endParaRPr lang="zh-TW" alt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b="0" dirty="0">
                          <a:effectLst/>
                        </a:rPr>
                        <a:t>在體外培養新冠病毒，然後將其滅活，之後再將失去毒性的病毒注入體內，刺激免疫系統產生抗體</a:t>
                      </a:r>
                      <a:endParaRPr lang="zh-TW" alt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662204"/>
                  </a:ext>
                </a:extLst>
              </a:tr>
              <a:tr h="17169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>
                          <a:effectLst/>
                        </a:rPr>
                        <a:t>mRNA</a:t>
                      </a:r>
                      <a:r>
                        <a:rPr lang="zh-TW" altLang="en-US" b="1" dirty="0" smtClean="0">
                          <a:effectLst/>
                        </a:rPr>
                        <a:t>疫苗</a:t>
                      </a:r>
                      <a:endParaRPr lang="zh-TW" altLang="en-US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>
                          <a:effectLst/>
                        </a:rPr>
                        <a:t>（</a:t>
                      </a:r>
                      <a:r>
                        <a:rPr lang="zh-TW" altLang="en-US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「復必泰」）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利用信使核糖核酸</a:t>
                      </a:r>
                      <a:endParaRPr lang="en-US" altLang="zh-TW" strike="sngStrike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(mRNA)</a:t>
                      </a:r>
                      <a:endParaRPr lang="zh-TW" altLang="en-US" dirty="0" smtClean="0"/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b="0" dirty="0" smtClean="0">
                          <a:effectLst/>
                        </a:rPr>
                        <a:t>使用經過基因工程改造的</a:t>
                      </a:r>
                      <a:r>
                        <a:rPr lang="en-US" altLang="zh-TW" b="0" dirty="0" smtClean="0">
                          <a:effectLst/>
                        </a:rPr>
                        <a:t>mRNA</a:t>
                      </a:r>
                      <a:r>
                        <a:rPr lang="zh-TW" altLang="en-US" b="0" dirty="0" smtClean="0">
                          <a:effectLst/>
                        </a:rPr>
                        <a:t>，當</a:t>
                      </a:r>
                      <a:r>
                        <a:rPr lang="en-US" altLang="zh-TW" b="0" dirty="0" smtClean="0">
                          <a:effectLst/>
                        </a:rPr>
                        <a:t>mRNA</a:t>
                      </a:r>
                      <a:r>
                        <a:rPr lang="zh-TW" altLang="en-US" b="0" dirty="0" smtClean="0">
                          <a:effectLst/>
                        </a:rPr>
                        <a:t>進入人體細胞，細胞會產生冠狀病毒蛋白</a:t>
                      </a:r>
                      <a:r>
                        <a:rPr lang="en-US" altLang="zh-TW" b="0" dirty="0" smtClean="0">
                          <a:effectLst/>
                        </a:rPr>
                        <a:t>(S</a:t>
                      </a:r>
                      <a:r>
                        <a:rPr lang="zh-TW" altLang="en-US" b="0" dirty="0" smtClean="0">
                          <a:effectLst/>
                        </a:rPr>
                        <a:t>蛋白</a:t>
                      </a:r>
                      <a:r>
                        <a:rPr lang="en-US" altLang="zh-TW" b="0" dirty="0" smtClean="0">
                          <a:effectLst/>
                        </a:rPr>
                        <a:t>)</a:t>
                      </a:r>
                      <a:r>
                        <a:rPr lang="zh-TW" altLang="en-US" b="0" dirty="0" smtClean="0">
                          <a:effectLst/>
                        </a:rPr>
                        <a:t>，該種蛋白質可以安全地引發免疫反應</a:t>
                      </a:r>
                      <a:endParaRPr lang="zh-TW" alt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742409"/>
                  </a:ext>
                </a:extLst>
              </a:tr>
              <a:tr h="18969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非複製型病毒載體技術疫苗</a:t>
                      </a:r>
                      <a:endParaRPr lang="en-US" altLang="zh-TW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（牛津／阿斯利康</a:t>
                      </a:r>
                      <a:r>
                        <a:rPr lang="en-US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COVID-19</a:t>
                      </a:r>
                      <a:r>
                        <a:rPr lang="zh-TW" alt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疫苗）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zh-TW" altLang="zh-TW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利用</a:t>
                      </a:r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不可複製</a:t>
                      </a:r>
                      <a:r>
                        <a:rPr lang="zh-TW" alt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型</a:t>
                      </a:r>
                      <a:r>
                        <a:rPr lang="zh-HK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腺病毒作為載體</a:t>
                      </a:r>
                      <a:endParaRPr lang="zh-TW" alt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b="0" dirty="0" smtClean="0">
                          <a:effectLst/>
                        </a:rPr>
                        <a:t>將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  <a:effectLst/>
                        </a:rPr>
                        <a:t>基因改造的載體</a:t>
                      </a:r>
                      <a:r>
                        <a:rPr lang="zh-TW" altLang="en-US" b="0" dirty="0" smtClean="0">
                          <a:effectLst/>
                        </a:rPr>
                        <a:t>病毒，使其不會致病，能使人體在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  <a:effectLst/>
                        </a:rPr>
                        <a:t>接種疫苗</a:t>
                      </a:r>
                      <a:r>
                        <a:rPr lang="zh-TW" altLang="en-US" b="0" dirty="0" smtClean="0">
                          <a:effectLst/>
                        </a:rPr>
                        <a:t>後產生冠狀病毒蛋白</a:t>
                      </a:r>
                      <a:r>
                        <a:rPr lang="en-US" altLang="zh-TW" b="0" dirty="0" smtClean="0">
                          <a:effectLst/>
                        </a:rPr>
                        <a:t>(S</a:t>
                      </a:r>
                      <a:r>
                        <a:rPr lang="zh-TW" altLang="en-US" b="0" dirty="0" smtClean="0">
                          <a:effectLst/>
                        </a:rPr>
                        <a:t>蛋白</a:t>
                      </a:r>
                      <a:r>
                        <a:rPr lang="en-US" altLang="zh-TW" b="0" dirty="0" smtClean="0">
                          <a:effectLst/>
                        </a:rPr>
                        <a:t>)</a:t>
                      </a:r>
                      <a:r>
                        <a:rPr lang="zh-TW" altLang="en-US" b="0" dirty="0" smtClean="0">
                          <a:effectLst/>
                        </a:rPr>
                        <a:t>，刺激免疫系統產生抗體</a:t>
                      </a:r>
                      <a:endParaRPr lang="zh-TW" alt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786308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32685" y="6004415"/>
            <a:ext cx="8368704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1000" kern="100" dirty="0">
                <a:solidFill>
                  <a:prstClr val="black"/>
                </a:solidFill>
              </a:rPr>
              <a:t>圖片及資料來源：（世界衞生組織）</a:t>
            </a:r>
            <a:endParaRPr lang="en-US" altLang="zh-TW" sz="1000" kern="100" dirty="0">
              <a:solidFill>
                <a:prstClr val="black"/>
              </a:solidFill>
              <a:hlinkClick r:id="rId2"/>
            </a:endParaRPr>
          </a:p>
          <a:p>
            <a:pPr>
              <a:spcAft>
                <a:spcPts val="0"/>
              </a:spcAft>
            </a:pPr>
            <a:r>
              <a:rPr lang="zh-TW" altLang="en-US" sz="1000" kern="100" dirty="0">
                <a:solidFill>
                  <a:prstClr val="black"/>
                </a:solidFill>
              </a:rPr>
              <a:t>於</a:t>
            </a:r>
            <a:r>
              <a:rPr lang="en-US" altLang="zh-TW" sz="1000" kern="100" dirty="0">
                <a:solidFill>
                  <a:prstClr val="black"/>
                </a:solidFill>
              </a:rPr>
              <a:t>2021</a:t>
            </a:r>
            <a:r>
              <a:rPr lang="zh-TW" altLang="en-US" sz="10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10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10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1000" kern="100" dirty="0" smtClean="0">
                <a:solidFill>
                  <a:prstClr val="black"/>
                </a:solidFill>
              </a:rPr>
              <a:t>4</a:t>
            </a:r>
            <a:r>
              <a:rPr lang="zh-TW" altLang="en-US" sz="10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1000" kern="100" dirty="0">
                <a:solidFill>
                  <a:prstClr val="black"/>
                </a:solidFill>
              </a:rPr>
              <a:t>擷取自 </a:t>
            </a:r>
            <a:r>
              <a:rPr lang="en-US" altLang="zh-TW" sz="1000" u="sng" kern="1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1000" u="sng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zh-TW" sz="1000" u="sng" kern="1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www.who.int/zh/news-room/feature-stories/detail/the-race-for-a-covid-19-vaccine-explained</a:t>
            </a:r>
            <a:endParaRPr lang="en-US" altLang="zh-TW" sz="1000" u="sng" kern="1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TW" sz="1000" kern="100" dirty="0">
                <a:solidFill>
                  <a:prstClr val="black"/>
                </a:solidFill>
              </a:rPr>
              <a:t>(</a:t>
            </a:r>
            <a:r>
              <a:rPr lang="zh-TW" altLang="en-US" sz="1000" kern="100" dirty="0">
                <a:solidFill>
                  <a:prstClr val="black"/>
                </a:solidFill>
              </a:rPr>
              <a:t>衞生署衞生防護中心 </a:t>
            </a:r>
            <a:r>
              <a:rPr lang="en-US" altLang="zh-TW" sz="1000" kern="100" dirty="0">
                <a:solidFill>
                  <a:prstClr val="black"/>
                </a:solidFill>
              </a:rPr>
              <a:t>- 2019</a:t>
            </a:r>
            <a:r>
              <a:rPr lang="zh-TW" altLang="en-US" sz="1000" kern="100" dirty="0">
                <a:solidFill>
                  <a:prstClr val="black"/>
                </a:solidFill>
              </a:rPr>
              <a:t>冠狀病毒病疫苗資訊</a:t>
            </a:r>
            <a:r>
              <a:rPr lang="en-US" altLang="zh-TW" sz="1000" kern="100" dirty="0">
                <a:solidFill>
                  <a:prstClr val="black"/>
                </a:solidFill>
              </a:rPr>
              <a:t>)</a:t>
            </a:r>
          </a:p>
          <a:p>
            <a:r>
              <a:rPr lang="zh-TW" altLang="en-US" sz="1000" kern="100" dirty="0">
                <a:solidFill>
                  <a:prstClr val="black"/>
                </a:solidFill>
              </a:rPr>
              <a:t>於</a:t>
            </a:r>
            <a:r>
              <a:rPr lang="en-US" altLang="zh-TW" sz="1000" kern="100" dirty="0">
                <a:solidFill>
                  <a:prstClr val="black"/>
                </a:solidFill>
              </a:rPr>
              <a:t>2021</a:t>
            </a:r>
            <a:r>
              <a:rPr lang="zh-TW" altLang="en-US" sz="10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10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10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1000" kern="100" dirty="0" smtClean="0">
                <a:solidFill>
                  <a:prstClr val="black"/>
                </a:solidFill>
              </a:rPr>
              <a:t>4</a:t>
            </a:r>
            <a:r>
              <a:rPr lang="zh-TW" altLang="en-US" sz="10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1000" kern="100" dirty="0">
                <a:solidFill>
                  <a:prstClr val="black"/>
                </a:solidFill>
              </a:rPr>
              <a:t>擷取自 </a:t>
            </a:r>
            <a:r>
              <a:rPr lang="en-US" altLang="zh-TW" sz="1000" u="sng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en-US" altLang="zh-TW" sz="1000" u="sng" kern="100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://www.coronavirus.gov.hk/chi/covid-vaccine.html#FAQ2</a:t>
            </a:r>
            <a:endParaRPr lang="zh-TW" altLang="zh-TW" sz="1000" u="sng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710" y="1122866"/>
            <a:ext cx="2243522" cy="1316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211" r="13591"/>
          <a:stretch/>
        </p:blipFill>
        <p:spPr>
          <a:xfrm>
            <a:off x="4370663" y="2908817"/>
            <a:ext cx="1536569" cy="1329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4821"/>
          <a:stretch/>
        </p:blipFill>
        <p:spPr>
          <a:xfrm>
            <a:off x="4415949" y="4622118"/>
            <a:ext cx="140615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8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415" y="417614"/>
            <a:ext cx="5606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疫苗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發免疫反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應的機制：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滅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活病毒疫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苗（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「克爾來福」）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672" y="3552134"/>
            <a:ext cx="1446492" cy="1655865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565515682"/>
              </p:ext>
            </p:extLst>
          </p:nvPr>
        </p:nvGraphicFramePr>
        <p:xfrm>
          <a:off x="112889" y="1458425"/>
          <a:ext cx="5760242" cy="5479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/>
          <p:cNvSpPr/>
          <p:nvPr/>
        </p:nvSpPr>
        <p:spPr>
          <a:xfrm>
            <a:off x="5599522" y="5326227"/>
            <a:ext cx="365333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900" u="sng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資料來源</a:t>
            </a:r>
            <a:r>
              <a:rPr lang="zh-TW" altLang="en-US" sz="900" u="sng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endParaRPr lang="en-US" altLang="zh-TW" sz="900" u="sng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zh-TW" altLang="en-US" sz="9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世界衞生組織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endParaRPr lang="en-US" altLang="zh-TW" sz="9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900" kern="100" dirty="0">
                <a:solidFill>
                  <a:prstClr val="black"/>
                </a:solidFill>
              </a:rPr>
              <a:t>於</a:t>
            </a:r>
            <a:r>
              <a:rPr lang="en-US" altLang="zh-TW" sz="900" kern="100" dirty="0">
                <a:solidFill>
                  <a:prstClr val="black"/>
                </a:solidFill>
              </a:rPr>
              <a:t>2021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4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900" kern="100" dirty="0">
                <a:solidFill>
                  <a:prstClr val="black"/>
                </a:solidFill>
              </a:rPr>
              <a:t>擷取自 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</a:t>
            </a:r>
            <a:r>
              <a:rPr lang="en-US" altLang="zh-TW" sz="900" kern="100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www.who.int/zh/news-room/feature-stories/detail/the-race-for-a-covid-19-vaccine-explained</a:t>
            </a:r>
            <a:endParaRPr lang="en-US" altLang="zh-TW" sz="900" kern="100" dirty="0" smtClean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TW" sz="900" u="sng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衞生署衞生防護中心 </a:t>
            </a:r>
            <a:r>
              <a:rPr lang="en-US" altLang="zh-TW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- 2019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冠狀病毒病疫苗資訊</a:t>
            </a:r>
            <a:r>
              <a:rPr lang="en-US" altLang="zh-TW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900" kern="100" dirty="0">
                <a:solidFill>
                  <a:prstClr val="black"/>
                </a:solidFill>
              </a:rPr>
              <a:t>於</a:t>
            </a:r>
            <a:r>
              <a:rPr lang="en-US" altLang="zh-TW" sz="900" kern="100" dirty="0">
                <a:solidFill>
                  <a:prstClr val="black"/>
                </a:solidFill>
              </a:rPr>
              <a:t>2021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4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900" kern="100" dirty="0">
                <a:solidFill>
                  <a:prstClr val="black"/>
                </a:solidFill>
              </a:rPr>
              <a:t>擷取自 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</a:t>
            </a:r>
            <a:r>
              <a:rPr lang="en-US" altLang="zh-TW" sz="900" kern="100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9"/>
              </a:rPr>
              <a:t>://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9"/>
              </a:rPr>
              <a:t>www.coronavirus.gov.hk/chi/covid-vaccine.html#FAQ2</a:t>
            </a:r>
            <a:endParaRPr lang="en-US" altLang="zh-TW" sz="900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en-US" sz="900" u="sng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sz="900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84632" y="1551172"/>
            <a:ext cx="4083031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觀看以下影片，</a:t>
            </a:r>
            <a:r>
              <a:rPr lang="zh-TW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了解滅活病毒疫</a:t>
            </a:r>
            <a:r>
              <a:rPr lang="zh-TW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苗</a:t>
            </a:r>
            <a:endPara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影片</a:t>
            </a:r>
            <a:r>
              <a:rPr lang="zh-TW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新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冠疫苗「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 Check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」系列第五集：「滅活」新冠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疫苗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(8.2.2021)</a:t>
            </a:r>
          </a:p>
          <a:p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youtu.be/e2QvCMgwZyI</a:t>
            </a:r>
            <a:endParaRPr lang="en-US" altLang="zh-TW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0074" y="1762812"/>
            <a:ext cx="20644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/>
              <a:t>由</a:t>
            </a:r>
            <a:r>
              <a:rPr lang="zh-TW" altLang="en-US" sz="2000" dirty="0" smtClean="0"/>
              <a:t>已殺滅的</a:t>
            </a:r>
            <a:r>
              <a:rPr lang="zh-HK" altLang="en-US" sz="2000" dirty="0"/>
              <a:t>新冠病毒</a:t>
            </a:r>
            <a:r>
              <a:rPr lang="zh-TW" altLang="en-US" sz="2000" dirty="0" smtClean="0"/>
              <a:t>製成</a:t>
            </a:r>
            <a:endParaRPr lang="en-US" altLang="zh-TW" sz="20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415" y="1644641"/>
            <a:ext cx="2246813" cy="1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242" y="168954"/>
            <a:ext cx="5606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疫苗引發免疫反應的機制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mRNA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苗（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「復必泰」）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76261431"/>
              </p:ext>
            </p:extLst>
          </p:nvPr>
        </p:nvGraphicFramePr>
        <p:xfrm>
          <a:off x="132207" y="1163035"/>
          <a:ext cx="8926952" cy="5479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393" y="0"/>
            <a:ext cx="1483135" cy="14831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6747" y="5303518"/>
            <a:ext cx="353544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9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資料來源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endParaRPr lang="en-US" altLang="zh-TW" sz="9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zh-TW" altLang="en-US" sz="9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世界衞生組織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endParaRPr lang="en-US" altLang="zh-TW" sz="9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900" kern="100" dirty="0">
                <a:solidFill>
                  <a:prstClr val="black"/>
                </a:solidFill>
              </a:rPr>
              <a:t>於</a:t>
            </a:r>
            <a:r>
              <a:rPr lang="en-US" altLang="zh-TW" sz="900" kern="100" dirty="0">
                <a:solidFill>
                  <a:prstClr val="black"/>
                </a:solidFill>
              </a:rPr>
              <a:t>2021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4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900" kern="100" dirty="0">
                <a:solidFill>
                  <a:prstClr val="black"/>
                </a:solidFill>
              </a:rPr>
              <a:t>擷取自 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</a:t>
            </a:r>
            <a:r>
              <a:rPr lang="en-US" altLang="zh-TW" sz="900" kern="100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www.who.int/zh/news-room/feature-stories/detail/the-race-for-a-covid-19-vaccine-explained</a:t>
            </a:r>
            <a:endParaRPr lang="en-US" altLang="zh-TW" sz="900" kern="100" dirty="0" smtClean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TW" sz="900" u="sng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衞</a:t>
            </a:r>
            <a:r>
              <a:rPr lang="zh-TW" altLang="en-US" sz="9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生署衞生防護中心 </a:t>
            </a:r>
            <a:r>
              <a:rPr lang="en-US" altLang="zh-TW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- 2019</a:t>
            </a:r>
            <a:r>
              <a:rPr lang="zh-TW" altLang="en-US" sz="9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冠狀病毒病疫苗資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訊</a:t>
            </a:r>
            <a:r>
              <a:rPr lang="en-US" altLang="zh-TW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900" kern="100" dirty="0">
                <a:solidFill>
                  <a:prstClr val="black"/>
                </a:solidFill>
              </a:rPr>
              <a:t>於</a:t>
            </a:r>
            <a:r>
              <a:rPr lang="en-US" altLang="zh-TW" sz="900" kern="100" dirty="0">
                <a:solidFill>
                  <a:prstClr val="black"/>
                </a:solidFill>
              </a:rPr>
              <a:t>2021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4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900" kern="100" dirty="0">
                <a:solidFill>
                  <a:prstClr val="black"/>
                </a:solidFill>
              </a:rPr>
              <a:t>擷取自 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</a:t>
            </a:r>
            <a:r>
              <a:rPr lang="en-US" altLang="zh-TW" sz="900" kern="100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9"/>
              </a:rPr>
              <a:t>://www.coronavirus.gov.hk/chi/covid-vaccine.html#FAQ2</a:t>
            </a:r>
            <a:endParaRPr lang="en-US" altLang="zh-TW" sz="900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en-US" sz="900" u="sng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sz="900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668" y="2883281"/>
            <a:ext cx="3050395" cy="20388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73370" y="4139014"/>
            <a:ext cx="6216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轉譯</a:t>
            </a:r>
            <a:endParaRPr lang="en-US" altLang="zh-TW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2441541" y="4108820"/>
            <a:ext cx="204367" cy="35335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347" y="1229107"/>
            <a:ext cx="2153670" cy="13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262" y="314509"/>
            <a:ext cx="5606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疫苗引發免疫反應的機制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mRNA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苗（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「復必泰」）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701" y="738036"/>
            <a:ext cx="1453843" cy="1664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949" y="2657698"/>
            <a:ext cx="3090168" cy="2714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11929" y="2109833"/>
            <a:ext cx="5350039" cy="32624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觀看以下影片</a:t>
            </a:r>
            <a:r>
              <a:rPr lang="zh-TW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，了解「信使核糖核酸</a:t>
            </a:r>
            <a:r>
              <a:rPr lang="zh-TW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」疫</a:t>
            </a:r>
            <a:r>
              <a:rPr lang="zh-TW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苗</a:t>
            </a:r>
            <a:endParaRPr lang="en-US" altLang="zh-TW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影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片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新冠疫苗「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 Check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」系列第三集：「信使核糖核酸」新冠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疫苗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(28.1.2021)</a:t>
            </a:r>
          </a:p>
          <a:p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youtu.be/BTqtHWQuUiA</a:t>
            </a:r>
            <a:endPara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7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D4FE9-3229-4022-AFC0-C0446DB352A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818" y="134986"/>
            <a:ext cx="82296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疫苗引發免疫反應的機制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非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複製型病毒載體技術疫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苗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牛津／阿斯利康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COVID-19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疫苗）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79" y="0"/>
            <a:ext cx="1416454" cy="1621480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73086343"/>
              </p:ext>
            </p:extLst>
          </p:nvPr>
        </p:nvGraphicFramePr>
        <p:xfrm>
          <a:off x="112888" y="1458425"/>
          <a:ext cx="6615289" cy="5792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2732726" y="1582324"/>
            <a:ext cx="26782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ym typeface="Wingdings" panose="05000000000000000000" pitchFamily="2" charset="2"/>
              </a:rPr>
              <a:t>利用基因改造的腺病毒作為疫苗的活性</a:t>
            </a:r>
            <a:r>
              <a:rPr lang="zh-TW" altLang="en-US" dirty="0" smtClean="0">
                <a:sym typeface="Wingdings" panose="05000000000000000000" pitchFamily="2" charset="2"/>
              </a:rPr>
              <a:t>成分</a:t>
            </a:r>
            <a:endParaRPr lang="en-US" altLang="zh-TW" dirty="0" smtClean="0">
              <a:sym typeface="Wingdings" panose="05000000000000000000" pitchFamily="2" charset="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ym typeface="Wingdings" panose="05000000000000000000" pitchFamily="2" charset="2"/>
              </a:rPr>
              <a:t>此</a:t>
            </a:r>
            <a:r>
              <a:rPr lang="zh-TW" altLang="en-US" dirty="0">
                <a:sym typeface="Wingdings" panose="05000000000000000000" pitchFamily="2" charset="2"/>
              </a:rPr>
              <a:t>腺病毒載有編碼新冠</a:t>
            </a:r>
            <a:r>
              <a:rPr lang="zh-TW" altLang="en-US" dirty="0" smtClean="0">
                <a:sym typeface="Wingdings" panose="05000000000000000000" pitchFamily="2" charset="2"/>
              </a:rPr>
              <a:t>病毒</a:t>
            </a:r>
            <a:r>
              <a:rPr lang="en-US" altLang="zh-TW" dirty="0" smtClean="0">
                <a:sym typeface="Wingdings" panose="05000000000000000000" pitchFamily="2" charset="2"/>
              </a:rPr>
              <a:t>S</a:t>
            </a:r>
            <a:r>
              <a:rPr lang="zh-TW" altLang="en-US" dirty="0">
                <a:sym typeface="Wingdings" panose="05000000000000000000" pitchFamily="2" charset="2"/>
              </a:rPr>
              <a:t>蛋白的基因</a:t>
            </a:r>
            <a:endParaRPr lang="en-US" altLang="zh-TW" dirty="0"/>
          </a:p>
        </p:txBody>
      </p:sp>
      <p:sp>
        <p:nvSpPr>
          <p:cNvPr id="11" name="Rectangle 10"/>
          <p:cNvSpPr/>
          <p:nvPr/>
        </p:nvSpPr>
        <p:spPr>
          <a:xfrm>
            <a:off x="43734" y="5026521"/>
            <a:ext cx="279492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900" u="sng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資料來源</a:t>
            </a:r>
            <a:r>
              <a:rPr lang="zh-TW" altLang="en-US" sz="900" u="sng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endParaRPr lang="en-US" altLang="zh-TW" sz="900" u="sng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zh-TW" altLang="en-US" sz="9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世界衞生組織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endParaRPr lang="en-US" altLang="zh-TW" sz="9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900" kern="100" dirty="0">
                <a:solidFill>
                  <a:prstClr val="black"/>
                </a:solidFill>
              </a:rPr>
              <a:t>於</a:t>
            </a:r>
            <a:r>
              <a:rPr lang="en-US" altLang="zh-TW" sz="900" kern="100" dirty="0">
                <a:solidFill>
                  <a:prstClr val="black"/>
                </a:solidFill>
              </a:rPr>
              <a:t>2021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4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900" kern="100" dirty="0">
                <a:solidFill>
                  <a:prstClr val="black"/>
                </a:solidFill>
              </a:rPr>
              <a:t>擷取自 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</a:t>
            </a:r>
            <a:r>
              <a:rPr lang="en-US" altLang="zh-TW" sz="900" kern="100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www.who.int/zh/news-room/feature-stories/detail/the-race-for-a-covid-19-vaccine-explained</a:t>
            </a:r>
            <a:endParaRPr lang="en-US" altLang="zh-TW" sz="900" kern="100" dirty="0" smtClean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TW" sz="900" u="sng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衞</a:t>
            </a:r>
            <a:r>
              <a:rPr lang="zh-TW" altLang="en-US" sz="9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生署衞生防護中心 </a:t>
            </a:r>
            <a:r>
              <a:rPr lang="en-US" altLang="zh-TW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- 2019</a:t>
            </a:r>
            <a:r>
              <a:rPr lang="zh-TW" altLang="en-US" sz="9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冠狀病毒病疫苗資</a:t>
            </a:r>
            <a:r>
              <a:rPr lang="zh-TW" altLang="en-US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訊</a:t>
            </a:r>
            <a:r>
              <a:rPr lang="en-US" altLang="zh-TW" sz="9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900" kern="100" dirty="0">
                <a:solidFill>
                  <a:prstClr val="black"/>
                </a:solidFill>
              </a:rPr>
              <a:t>於</a:t>
            </a:r>
            <a:r>
              <a:rPr lang="en-US" altLang="zh-TW" sz="900" kern="100" dirty="0">
                <a:solidFill>
                  <a:prstClr val="black"/>
                </a:solidFill>
              </a:rPr>
              <a:t>2021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年</a:t>
            </a:r>
            <a:r>
              <a:rPr lang="en-US" altLang="zh-TW" sz="900" kern="100" dirty="0" smtClean="0">
                <a:solidFill>
                  <a:prstClr val="black"/>
                </a:solidFill>
              </a:rPr>
              <a:t>6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月</a:t>
            </a:r>
            <a:r>
              <a:rPr lang="en-US" altLang="zh-TW" sz="900" kern="100" dirty="0">
                <a:solidFill>
                  <a:prstClr val="black"/>
                </a:solidFill>
              </a:rPr>
              <a:t>4</a:t>
            </a:r>
            <a:r>
              <a:rPr lang="zh-TW" altLang="en-US" sz="900" kern="100" dirty="0" smtClean="0">
                <a:solidFill>
                  <a:prstClr val="black"/>
                </a:solidFill>
              </a:rPr>
              <a:t>日</a:t>
            </a:r>
            <a:r>
              <a:rPr lang="zh-HK" altLang="en-US" sz="900" kern="100" dirty="0">
                <a:solidFill>
                  <a:prstClr val="black"/>
                </a:solidFill>
              </a:rPr>
              <a:t>擷取自 </a:t>
            </a:r>
            <a:r>
              <a:rPr lang="en-US" altLang="zh-TW" sz="900" kern="100" dirty="0" smtClean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</a:t>
            </a:r>
            <a:r>
              <a:rPr lang="en-US" altLang="zh-TW" sz="900" kern="100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9"/>
              </a:rPr>
              <a:t>://www.coronavirus.gov.hk/chi/covid-vaccine.html#FAQ2</a:t>
            </a:r>
            <a:endParaRPr lang="en-US" altLang="zh-TW" sz="900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en-US" sz="900" u="sng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sz="900" kern="100" dirty="0">
              <a:solidFill>
                <a:srgbClr val="92D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8356" y="1684903"/>
            <a:ext cx="3616857" cy="28315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觀看以下影片，</a:t>
            </a:r>
            <a:r>
              <a:rPr lang="zh-TW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了解「病毒載體</a:t>
            </a:r>
            <a:r>
              <a:rPr lang="zh-TW" alt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」疫苗</a:t>
            </a:r>
            <a:endParaRPr lang="en-US" altLang="zh-TW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影片</a:t>
            </a:r>
            <a:r>
              <a:rPr lang="zh-TW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新冠疫苗「</a:t>
            </a: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 Check</a:t>
            </a:r>
            <a:r>
              <a:rPr lang="zh-TW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」系列第四集：「病毒載體」新冠</a:t>
            </a:r>
            <a:r>
              <a:rPr lang="zh-TW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疫苗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(30.1.2021)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0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altLang="zh-TW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youtu.be/BsprijMVEEo</a:t>
            </a:r>
            <a:endParaRPr lang="en-US" altLang="zh-TW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502" y="1672534"/>
            <a:ext cx="2435720" cy="12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4773</TotalTime>
  <Words>4448</Words>
  <Application>Microsoft Office PowerPoint</Application>
  <PresentationFormat>On-screen Show (4:3)</PresentationFormat>
  <Paragraphs>516</Paragraphs>
  <Slides>34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inherit</vt:lpstr>
      <vt:lpstr>細明體</vt:lpstr>
      <vt:lpstr>微軟正黑體</vt:lpstr>
      <vt:lpstr>新細明體</vt:lpstr>
      <vt:lpstr>Arial</vt:lpstr>
      <vt:lpstr>Calibri</vt:lpstr>
      <vt:lpstr>Calibri Light</vt:lpstr>
      <vt:lpstr>Cambria Math</vt:lpstr>
      <vt:lpstr>Century Gothic</vt:lpstr>
      <vt:lpstr>Helvetica</vt:lpstr>
      <vt:lpstr>Times New Roman</vt:lpstr>
      <vt:lpstr>Wingdings</vt:lpstr>
      <vt:lpstr>Wingdings 2</vt:lpstr>
      <vt:lpstr>Retrospect</vt:lpstr>
      <vt:lpstr>  預防2019冠狀病毒病  (COVID-19)  </vt:lpstr>
      <vt:lpstr>學習要點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疫苗接種成功對抗病毒的例子 (1)</vt:lpstr>
      <vt:lpstr>疫苗接種成功對抗病毒的例子 (1) ~建議答案</vt:lpstr>
      <vt:lpstr>疫苗接種成功對抗病毒的例子 (2)</vt:lpstr>
      <vt:lpstr>疫苗接種成功對抗病毒的例子 (2) ~建議答案</vt:lpstr>
      <vt:lpstr>群體免疫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接種疫苗是全球對抗傳染病的關鍵</vt:lpstr>
      <vt:lpstr>疫苗功效</vt:lpstr>
      <vt:lpstr>如何評估有關2019冠狀病毒病疫苗的資訊</vt:lpstr>
      <vt:lpstr>如何評估有關2019冠狀病毒病疫苗的資訊</vt:lpstr>
      <vt:lpstr>衡量風險和得益以作出明智決定</vt:lpstr>
      <vt:lpstr>分組討論</vt:lpstr>
      <vt:lpstr>總結</vt:lpstr>
      <vt:lpstr>辭彙表 </vt:lpstr>
      <vt:lpstr>一些參考網站的例子 </vt:lpstr>
      <vt:lpstr>PowerPoint Presentation</vt:lpstr>
      <vt:lpstr>一些參考網站的例子 </vt:lpstr>
      <vt:lpstr>一些參考網站的例子</vt:lpstr>
      <vt:lpstr>PowerPoint Presentation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傳染病</dc:title>
  <dc:creator>SO, Chi-shing</dc:creator>
  <cp:lastModifiedBy>YAU, Pui-yan</cp:lastModifiedBy>
  <cp:revision>593</cp:revision>
  <cp:lastPrinted>2021-03-22T07:33:58Z</cp:lastPrinted>
  <dcterms:created xsi:type="dcterms:W3CDTF">2020-02-06T00:53:28Z</dcterms:created>
  <dcterms:modified xsi:type="dcterms:W3CDTF">2021-06-04T03:23:08Z</dcterms:modified>
</cp:coreProperties>
</file>