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494" r:id="rId7"/>
    <p:sldId id="547" r:id="rId8"/>
    <p:sldId id="258" r:id="rId9"/>
    <p:sldId id="554" r:id="rId10"/>
    <p:sldId id="555" r:id="rId11"/>
    <p:sldId id="556" r:id="rId12"/>
    <p:sldId id="523" r:id="rId13"/>
    <p:sldId id="544" r:id="rId14"/>
    <p:sldId id="541" r:id="rId15"/>
    <p:sldId id="542" r:id="rId16"/>
    <p:sldId id="498" r:id="rId17"/>
    <p:sldId id="543" r:id="rId18"/>
    <p:sldId id="291" r:id="rId19"/>
    <p:sldId id="559" r:id="rId20"/>
    <p:sldId id="551" r:id="rId21"/>
    <p:sldId id="563" r:id="rId22"/>
    <p:sldId id="546" r:id="rId23"/>
    <p:sldId id="548" r:id="rId24"/>
    <p:sldId id="287" r:id="rId25"/>
    <p:sldId id="553" r:id="rId26"/>
    <p:sldId id="289" r:id="rId27"/>
    <p:sldId id="549" r:id="rId28"/>
    <p:sldId id="560" r:id="rId29"/>
    <p:sldId id="561" r:id="rId30"/>
    <p:sldId id="564" r:id="rId31"/>
    <p:sldId id="550" r:id="rId32"/>
  </p:sldIdLst>
  <p:sldSz cx="12192000" cy="6858000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5A9D9"/>
    <a:srgbClr val="162B4B"/>
    <a:srgbClr val="D9ECFC"/>
    <a:srgbClr val="E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626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59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CC495-2726-4B30-9DBA-EF21D0BED4AF}" type="doc">
      <dgm:prSet loTypeId="urn:microsoft.com/office/officeart/2005/8/layout/gear1" loCatId="relationship" qsTypeId="urn:microsoft.com/office/officeart/2005/8/quickstyle/simple1" qsCatId="simple" csTypeId="urn:microsoft.com/office/officeart/2005/8/colors/accent2_2" csCatId="accent2" phldr="1"/>
      <dgm:spPr/>
    </dgm:pt>
    <dgm:pt modelId="{EEF0F1F1-7AAF-4DB8-A4A1-78A7511FD4D2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Yu Gothic" panose="020B0400000000000000" pitchFamily="34" charset="-128"/>
              <a:ea typeface="Yu Gothic" panose="020B0400000000000000" pitchFamily="34" charset="-128"/>
            </a:rPr>
            <a:t>建立更鞏固的親子關係</a:t>
          </a:r>
          <a:endParaRPr lang="en-HK" b="1" dirty="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BD47A6F-6391-48F6-9301-67730D53E76E}" type="parTrans" cxnId="{83F6B89D-8522-42DF-ADC3-554C9ADA3ED8}">
      <dgm:prSet/>
      <dgm:spPr/>
      <dgm:t>
        <a:bodyPr/>
        <a:lstStyle/>
        <a:p>
          <a:endParaRPr lang="en-HK"/>
        </a:p>
      </dgm:t>
    </dgm:pt>
    <dgm:pt modelId="{B2C4DA20-78C2-4A09-9FD9-E0D7C322C2D6}" type="sibTrans" cxnId="{83F6B89D-8522-42DF-ADC3-554C9ADA3ED8}">
      <dgm:prSet/>
      <dgm:spPr/>
      <dgm:t>
        <a:bodyPr/>
        <a:lstStyle/>
        <a:p>
          <a:endParaRPr lang="en-HK"/>
        </a:p>
      </dgm:t>
    </dgm:pt>
    <dgm:pt modelId="{FBC77381-B431-4540-9173-AF3850912CEC}">
      <dgm:prSet phldrT="[文字]"/>
      <dgm:spPr/>
      <dgm:t>
        <a:bodyPr/>
        <a:lstStyle/>
        <a:p>
          <a:r>
            <a:rPr lang="zh-TW" altLang="en-US" b="1" dirty="0">
              <a:latin typeface="Yu Gothic" panose="020B0400000000000000" pitchFamily="34" charset="-128"/>
              <a:ea typeface="Yu Gothic" panose="020B0400000000000000" pitchFamily="34" charset="-128"/>
            </a:rPr>
            <a:t>建立正面行為</a:t>
          </a:r>
          <a:endParaRPr lang="en-HK" b="1" dirty="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E122A7A-D9DF-45AF-A034-FFFCF9C7DE3F}" type="parTrans" cxnId="{4C14A9C4-747B-4ACC-AC01-99FCDA609D11}">
      <dgm:prSet/>
      <dgm:spPr/>
      <dgm:t>
        <a:bodyPr/>
        <a:lstStyle/>
        <a:p>
          <a:endParaRPr lang="en-HK"/>
        </a:p>
      </dgm:t>
    </dgm:pt>
    <dgm:pt modelId="{24827D0F-5870-48E2-8802-8439FAFAFB6D}" type="sibTrans" cxnId="{4C14A9C4-747B-4ACC-AC01-99FCDA609D11}">
      <dgm:prSet/>
      <dgm:spPr/>
      <dgm:t>
        <a:bodyPr/>
        <a:lstStyle/>
        <a:p>
          <a:endParaRPr lang="en-HK"/>
        </a:p>
      </dgm:t>
    </dgm:pt>
    <dgm:pt modelId="{D4B93DDC-F64E-4F00-885C-4E84AD9EF599}">
      <dgm:prSet phldrT="[文字]"/>
      <dgm:spPr/>
      <dgm:t>
        <a:bodyPr/>
        <a:lstStyle/>
        <a:p>
          <a:r>
            <a:rPr lang="zh-TW" altLang="en-US" b="1" dirty="0">
              <a:latin typeface="Yu Gothic" panose="020B0400000000000000" pitchFamily="34" charset="-128"/>
              <a:ea typeface="Yu Gothic" panose="020B0400000000000000" pitchFamily="34" charset="-128"/>
            </a:rPr>
            <a:t>減少負面行為</a:t>
          </a:r>
          <a:endParaRPr lang="en-HK" b="1" dirty="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C667DB2-603A-4AFA-AC7B-36C60AF7BAEB}" type="parTrans" cxnId="{5F2921B6-2E79-4A40-911B-7C6B0E3D0EB9}">
      <dgm:prSet/>
      <dgm:spPr/>
      <dgm:t>
        <a:bodyPr/>
        <a:lstStyle/>
        <a:p>
          <a:endParaRPr lang="en-HK"/>
        </a:p>
      </dgm:t>
    </dgm:pt>
    <dgm:pt modelId="{259E857E-4E2A-4DAF-AD38-B2733CF96F02}" type="sibTrans" cxnId="{5F2921B6-2E79-4A40-911B-7C6B0E3D0EB9}">
      <dgm:prSet/>
      <dgm:spPr/>
      <dgm:t>
        <a:bodyPr/>
        <a:lstStyle/>
        <a:p>
          <a:endParaRPr lang="en-HK"/>
        </a:p>
      </dgm:t>
    </dgm:pt>
    <dgm:pt modelId="{9CBA0715-1E78-43BD-AFEB-9823E42B0E8C}" type="pres">
      <dgm:prSet presAssocID="{BC3CC495-2726-4B30-9DBA-EF21D0BED4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32D3062-3F8B-49C2-9297-D71979C7CE12}" type="pres">
      <dgm:prSet presAssocID="{EEF0F1F1-7AAF-4DB8-A4A1-78A7511FD4D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FD82AA-5765-4DED-A631-4B66AF6BED1B}" type="pres">
      <dgm:prSet presAssocID="{EEF0F1F1-7AAF-4DB8-A4A1-78A7511FD4D2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EC91134C-FD62-493B-A918-EC2F28C3C911}" type="pres">
      <dgm:prSet presAssocID="{EEF0F1F1-7AAF-4DB8-A4A1-78A7511FD4D2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48787FF4-9C0F-469B-9E31-50E14605E9B6}" type="pres">
      <dgm:prSet presAssocID="{FBC77381-B431-4540-9173-AF3850912CE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EDC332-7D3A-4235-8A82-5084A5F54223}" type="pres">
      <dgm:prSet presAssocID="{FBC77381-B431-4540-9173-AF3850912CEC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B7949473-5FE8-4F65-A3C6-5A346A70B0B4}" type="pres">
      <dgm:prSet presAssocID="{FBC77381-B431-4540-9173-AF3850912CEC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42CBD6E8-10C4-4BE3-9EBC-3E58709FF120}" type="pres">
      <dgm:prSet presAssocID="{D4B93DDC-F64E-4F00-885C-4E84AD9EF599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B99AD348-DECF-4432-98A8-ECD963A403FA}" type="pres">
      <dgm:prSet presAssocID="{D4B93DDC-F64E-4F00-885C-4E84AD9EF59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EDF8BC-A336-43E3-A01E-5EDDAFF848A0}" type="pres">
      <dgm:prSet presAssocID="{D4B93DDC-F64E-4F00-885C-4E84AD9EF599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51B8D094-6026-4461-9551-4B68806CF208}" type="pres">
      <dgm:prSet presAssocID="{D4B93DDC-F64E-4F00-885C-4E84AD9EF599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3A444C9C-2105-4C7E-A805-014FC8F4D48B}" type="pres">
      <dgm:prSet presAssocID="{B2C4DA20-78C2-4A09-9FD9-E0D7C322C2D6}" presName="connector1" presStyleLbl="sibTrans2D1" presStyleIdx="0" presStyleCnt="3" custLinFactNeighborY="1273"/>
      <dgm:spPr/>
      <dgm:t>
        <a:bodyPr/>
        <a:lstStyle/>
        <a:p>
          <a:endParaRPr lang="zh-TW" altLang="en-US"/>
        </a:p>
      </dgm:t>
    </dgm:pt>
    <dgm:pt modelId="{0255134E-BC27-4DB3-A059-14D15972EDB6}" type="pres">
      <dgm:prSet presAssocID="{24827D0F-5870-48E2-8802-8439FAFAFB6D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A7D344A0-D84C-41A7-94FA-4B4D4B725843}" type="pres">
      <dgm:prSet presAssocID="{259E857E-4E2A-4DAF-AD38-B2733CF96F02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19A5605-2435-40AA-8D18-A9B8DED30C99}" type="presOf" srcId="{EEF0F1F1-7AAF-4DB8-A4A1-78A7511FD4D2}" destId="{EC91134C-FD62-493B-A918-EC2F28C3C911}" srcOrd="2" destOrd="0" presId="urn:microsoft.com/office/officeart/2005/8/layout/gear1"/>
    <dgm:cxn modelId="{C01B19D1-3B3F-43FC-8D99-D34CA4EE586A}" type="presOf" srcId="{D4B93DDC-F64E-4F00-885C-4E84AD9EF599}" destId="{B99AD348-DECF-4432-98A8-ECD963A403FA}" srcOrd="1" destOrd="0" presId="urn:microsoft.com/office/officeart/2005/8/layout/gear1"/>
    <dgm:cxn modelId="{B94CBB49-3703-4725-889B-42825E6D252E}" type="presOf" srcId="{259E857E-4E2A-4DAF-AD38-B2733CF96F02}" destId="{A7D344A0-D84C-41A7-94FA-4B4D4B725843}" srcOrd="0" destOrd="0" presId="urn:microsoft.com/office/officeart/2005/8/layout/gear1"/>
    <dgm:cxn modelId="{332323A6-3FA4-4310-B2BC-0A8A6012F620}" type="presOf" srcId="{FBC77381-B431-4540-9173-AF3850912CEC}" destId="{7CEDC332-7D3A-4235-8A82-5084A5F54223}" srcOrd="1" destOrd="0" presId="urn:microsoft.com/office/officeart/2005/8/layout/gear1"/>
    <dgm:cxn modelId="{CDA7298D-F24E-427F-8C47-9D85CB93AECD}" type="presOf" srcId="{BC3CC495-2726-4B30-9DBA-EF21D0BED4AF}" destId="{9CBA0715-1E78-43BD-AFEB-9823E42B0E8C}" srcOrd="0" destOrd="0" presId="urn:microsoft.com/office/officeart/2005/8/layout/gear1"/>
    <dgm:cxn modelId="{4C14A9C4-747B-4ACC-AC01-99FCDA609D11}" srcId="{BC3CC495-2726-4B30-9DBA-EF21D0BED4AF}" destId="{FBC77381-B431-4540-9173-AF3850912CEC}" srcOrd="1" destOrd="0" parTransId="{1E122A7A-D9DF-45AF-A034-FFFCF9C7DE3F}" sibTransId="{24827D0F-5870-48E2-8802-8439FAFAFB6D}"/>
    <dgm:cxn modelId="{4D903577-AFDB-4E69-96F2-9937C8CFAD8C}" type="presOf" srcId="{EEF0F1F1-7AAF-4DB8-A4A1-78A7511FD4D2}" destId="{332D3062-3F8B-49C2-9297-D71979C7CE12}" srcOrd="0" destOrd="0" presId="urn:microsoft.com/office/officeart/2005/8/layout/gear1"/>
    <dgm:cxn modelId="{3F526B91-F4F4-4DA4-B03E-A581C959784F}" type="presOf" srcId="{D4B93DDC-F64E-4F00-885C-4E84AD9EF599}" destId="{42CBD6E8-10C4-4BE3-9EBC-3E58709FF120}" srcOrd="0" destOrd="0" presId="urn:microsoft.com/office/officeart/2005/8/layout/gear1"/>
    <dgm:cxn modelId="{BD9F3715-1982-4E04-9D57-B4257D106B43}" type="presOf" srcId="{FBC77381-B431-4540-9173-AF3850912CEC}" destId="{48787FF4-9C0F-469B-9E31-50E14605E9B6}" srcOrd="0" destOrd="0" presId="urn:microsoft.com/office/officeart/2005/8/layout/gear1"/>
    <dgm:cxn modelId="{CD7BDAB4-3075-409C-83D6-713ED92D612F}" type="presOf" srcId="{EEF0F1F1-7AAF-4DB8-A4A1-78A7511FD4D2}" destId="{FDFD82AA-5765-4DED-A631-4B66AF6BED1B}" srcOrd="1" destOrd="0" presId="urn:microsoft.com/office/officeart/2005/8/layout/gear1"/>
    <dgm:cxn modelId="{3FFA6263-116A-4BBB-B881-EDB5B7E059FA}" type="presOf" srcId="{D4B93DDC-F64E-4F00-885C-4E84AD9EF599}" destId="{C0EDF8BC-A336-43E3-A01E-5EDDAFF848A0}" srcOrd="2" destOrd="0" presId="urn:microsoft.com/office/officeart/2005/8/layout/gear1"/>
    <dgm:cxn modelId="{5F2921B6-2E79-4A40-911B-7C6B0E3D0EB9}" srcId="{BC3CC495-2726-4B30-9DBA-EF21D0BED4AF}" destId="{D4B93DDC-F64E-4F00-885C-4E84AD9EF599}" srcOrd="2" destOrd="0" parTransId="{1C667DB2-603A-4AFA-AC7B-36C60AF7BAEB}" sibTransId="{259E857E-4E2A-4DAF-AD38-B2733CF96F02}"/>
    <dgm:cxn modelId="{83F6B89D-8522-42DF-ADC3-554C9ADA3ED8}" srcId="{BC3CC495-2726-4B30-9DBA-EF21D0BED4AF}" destId="{EEF0F1F1-7AAF-4DB8-A4A1-78A7511FD4D2}" srcOrd="0" destOrd="0" parTransId="{6BD47A6F-6391-48F6-9301-67730D53E76E}" sibTransId="{B2C4DA20-78C2-4A09-9FD9-E0D7C322C2D6}"/>
    <dgm:cxn modelId="{57592BFE-0474-4102-920A-B62DCD841C68}" type="presOf" srcId="{B2C4DA20-78C2-4A09-9FD9-E0D7C322C2D6}" destId="{3A444C9C-2105-4C7E-A805-014FC8F4D48B}" srcOrd="0" destOrd="0" presId="urn:microsoft.com/office/officeart/2005/8/layout/gear1"/>
    <dgm:cxn modelId="{0B127F76-B888-4F26-AB2A-79EE4ABA9F90}" type="presOf" srcId="{D4B93DDC-F64E-4F00-885C-4E84AD9EF599}" destId="{51B8D094-6026-4461-9551-4B68806CF208}" srcOrd="3" destOrd="0" presId="urn:microsoft.com/office/officeart/2005/8/layout/gear1"/>
    <dgm:cxn modelId="{3754DFCD-B525-4200-9D74-550F624D65A3}" type="presOf" srcId="{FBC77381-B431-4540-9173-AF3850912CEC}" destId="{B7949473-5FE8-4F65-A3C6-5A346A70B0B4}" srcOrd="2" destOrd="0" presId="urn:microsoft.com/office/officeart/2005/8/layout/gear1"/>
    <dgm:cxn modelId="{C04EC288-918F-4CAC-9D5C-F2DDDE9E51DD}" type="presOf" srcId="{24827D0F-5870-48E2-8802-8439FAFAFB6D}" destId="{0255134E-BC27-4DB3-A059-14D15972EDB6}" srcOrd="0" destOrd="0" presId="urn:microsoft.com/office/officeart/2005/8/layout/gear1"/>
    <dgm:cxn modelId="{3B6C0E91-067B-4FBD-8BB2-3398187C597C}" type="presParOf" srcId="{9CBA0715-1E78-43BD-AFEB-9823E42B0E8C}" destId="{332D3062-3F8B-49C2-9297-D71979C7CE12}" srcOrd="0" destOrd="0" presId="urn:microsoft.com/office/officeart/2005/8/layout/gear1"/>
    <dgm:cxn modelId="{24B04334-F5CB-4262-9044-1413D3731B8F}" type="presParOf" srcId="{9CBA0715-1E78-43BD-AFEB-9823E42B0E8C}" destId="{FDFD82AA-5765-4DED-A631-4B66AF6BED1B}" srcOrd="1" destOrd="0" presId="urn:microsoft.com/office/officeart/2005/8/layout/gear1"/>
    <dgm:cxn modelId="{C1582176-F175-4B62-9609-1E7711790027}" type="presParOf" srcId="{9CBA0715-1E78-43BD-AFEB-9823E42B0E8C}" destId="{EC91134C-FD62-493B-A918-EC2F28C3C911}" srcOrd="2" destOrd="0" presId="urn:microsoft.com/office/officeart/2005/8/layout/gear1"/>
    <dgm:cxn modelId="{9B7587EF-B3B0-40F0-B035-7D40813C1E52}" type="presParOf" srcId="{9CBA0715-1E78-43BD-AFEB-9823E42B0E8C}" destId="{48787FF4-9C0F-469B-9E31-50E14605E9B6}" srcOrd="3" destOrd="0" presId="urn:microsoft.com/office/officeart/2005/8/layout/gear1"/>
    <dgm:cxn modelId="{E0CCF04E-C354-42F5-8F92-2CFE36CDD568}" type="presParOf" srcId="{9CBA0715-1E78-43BD-AFEB-9823E42B0E8C}" destId="{7CEDC332-7D3A-4235-8A82-5084A5F54223}" srcOrd="4" destOrd="0" presId="urn:microsoft.com/office/officeart/2005/8/layout/gear1"/>
    <dgm:cxn modelId="{2935B049-9CA0-4616-A1BD-85989EB23727}" type="presParOf" srcId="{9CBA0715-1E78-43BD-AFEB-9823E42B0E8C}" destId="{B7949473-5FE8-4F65-A3C6-5A346A70B0B4}" srcOrd="5" destOrd="0" presId="urn:microsoft.com/office/officeart/2005/8/layout/gear1"/>
    <dgm:cxn modelId="{C9F005CD-52B4-4082-B99B-A8B2EB2F1852}" type="presParOf" srcId="{9CBA0715-1E78-43BD-AFEB-9823E42B0E8C}" destId="{42CBD6E8-10C4-4BE3-9EBC-3E58709FF120}" srcOrd="6" destOrd="0" presId="urn:microsoft.com/office/officeart/2005/8/layout/gear1"/>
    <dgm:cxn modelId="{772DC720-948E-4AA6-9643-594955528F03}" type="presParOf" srcId="{9CBA0715-1E78-43BD-AFEB-9823E42B0E8C}" destId="{B99AD348-DECF-4432-98A8-ECD963A403FA}" srcOrd="7" destOrd="0" presId="urn:microsoft.com/office/officeart/2005/8/layout/gear1"/>
    <dgm:cxn modelId="{0CC03BB7-399F-4FDE-83EB-DD50AA6DB759}" type="presParOf" srcId="{9CBA0715-1E78-43BD-AFEB-9823E42B0E8C}" destId="{C0EDF8BC-A336-43E3-A01E-5EDDAFF848A0}" srcOrd="8" destOrd="0" presId="urn:microsoft.com/office/officeart/2005/8/layout/gear1"/>
    <dgm:cxn modelId="{C7F8C1F9-FE74-48A3-A539-9494F4DB1F3B}" type="presParOf" srcId="{9CBA0715-1E78-43BD-AFEB-9823E42B0E8C}" destId="{51B8D094-6026-4461-9551-4B68806CF208}" srcOrd="9" destOrd="0" presId="urn:microsoft.com/office/officeart/2005/8/layout/gear1"/>
    <dgm:cxn modelId="{111C3C85-6C59-485A-B604-A58FB631D61E}" type="presParOf" srcId="{9CBA0715-1E78-43BD-AFEB-9823E42B0E8C}" destId="{3A444C9C-2105-4C7E-A805-014FC8F4D48B}" srcOrd="10" destOrd="0" presId="urn:microsoft.com/office/officeart/2005/8/layout/gear1"/>
    <dgm:cxn modelId="{1C76AF94-90CB-4249-A349-3BE8EE1B589C}" type="presParOf" srcId="{9CBA0715-1E78-43BD-AFEB-9823E42B0E8C}" destId="{0255134E-BC27-4DB3-A059-14D15972EDB6}" srcOrd="11" destOrd="0" presId="urn:microsoft.com/office/officeart/2005/8/layout/gear1"/>
    <dgm:cxn modelId="{DF56A884-8ABF-4DA5-92ED-1FBFFBF0A3F5}" type="presParOf" srcId="{9CBA0715-1E78-43BD-AFEB-9823E42B0E8C}" destId="{A7D344A0-D84C-41A7-94FA-4B4D4B72584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E025CE-0DAE-4BE5-A0D7-8A59C45E556E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HK" altLang="en-US"/>
        </a:p>
      </dgm:t>
    </dgm:pt>
    <dgm:pt modelId="{D9468F06-9231-4E07-AE8C-6952F7B11835}">
      <dgm:prSet phldrT="[文字]" custT="1"/>
      <dgm:spPr/>
      <dgm:t>
        <a:bodyPr/>
        <a:lstStyle/>
        <a:p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行動服務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0722AD-09ED-4986-9C36-0D01E456BE9E}" type="parTrans" cxnId="{A6CBB39D-36AA-4580-8B97-28F15760A6C1}">
      <dgm:prSet/>
      <dgm:spPr/>
      <dgm:t>
        <a:bodyPr/>
        <a:lstStyle/>
        <a:p>
          <a:endParaRPr lang="zh-HK" altLang="en-US"/>
        </a:p>
      </dgm:t>
    </dgm:pt>
    <dgm:pt modelId="{205CA74E-645D-420A-9E20-D0CFE2178059}" type="sibTrans" cxnId="{A6CBB39D-36AA-4580-8B97-28F15760A6C1}">
      <dgm:prSet/>
      <dgm:spPr/>
      <dgm:t>
        <a:bodyPr/>
        <a:lstStyle/>
        <a:p>
          <a:endParaRPr lang="zh-HK" altLang="en-US"/>
        </a:p>
      </dgm:t>
    </dgm:pt>
    <dgm:pt modelId="{93E79743-E9E2-4930-9DA5-8E45ACA02D50}">
      <dgm:prSet phldrT="[文字]" custT="1"/>
      <dgm:spPr/>
      <dgm:t>
        <a:bodyPr/>
        <a:lstStyle/>
        <a:p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真心禮物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B7D465-7B48-415A-AF72-1915770EC1A1}" type="parTrans" cxnId="{1414A7D7-4DB5-4C9D-8F04-AFD8820CCD1E}">
      <dgm:prSet/>
      <dgm:spPr/>
      <dgm:t>
        <a:bodyPr/>
        <a:lstStyle/>
        <a:p>
          <a:endParaRPr lang="zh-HK" altLang="en-US"/>
        </a:p>
      </dgm:t>
    </dgm:pt>
    <dgm:pt modelId="{6C5F1C59-1D55-4C7C-A5CC-B5E4DBD134F1}" type="sibTrans" cxnId="{1414A7D7-4DB5-4C9D-8F04-AFD8820CCD1E}">
      <dgm:prSet/>
      <dgm:spPr/>
      <dgm:t>
        <a:bodyPr/>
        <a:lstStyle/>
        <a:p>
          <a:endParaRPr lang="zh-HK" altLang="en-US"/>
        </a:p>
      </dgm:t>
    </dgm:pt>
    <dgm:pt modelId="{4BFB4EFD-71F3-4E23-8EAC-0216D8E5CFE7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親子接觸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CA912D-4E11-4127-839B-34B2EC0DEC71}" type="parTrans" cxnId="{8D4D54BC-8DCC-40F1-BB48-06DD05ECA8EF}">
      <dgm:prSet/>
      <dgm:spPr/>
      <dgm:t>
        <a:bodyPr/>
        <a:lstStyle/>
        <a:p>
          <a:endParaRPr lang="zh-HK" altLang="en-US"/>
        </a:p>
      </dgm:t>
    </dgm:pt>
    <dgm:pt modelId="{5D22ABDF-CA59-4FCF-BD01-3027F9983F86}" type="sibTrans" cxnId="{8D4D54BC-8DCC-40F1-BB48-06DD05ECA8EF}">
      <dgm:prSet/>
      <dgm:spPr/>
      <dgm:t>
        <a:bodyPr/>
        <a:lstStyle/>
        <a:p>
          <a:endParaRPr lang="zh-HK" altLang="en-US"/>
        </a:p>
      </dgm:t>
    </dgm:pt>
    <dgm:pt modelId="{AB25841F-3113-43AF-BA96-D799E8922A82}">
      <dgm:prSet phldrT="[文字]" custT="1"/>
      <dgm:spPr/>
      <dgm:t>
        <a:bodyPr/>
        <a:lstStyle/>
        <a:p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肯定語言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1FE5C2-BA68-4BF8-93C1-A0E690798767}" type="parTrans" cxnId="{FEA2B88E-AA75-4AB2-AE31-D2EF66C9342E}">
      <dgm:prSet/>
      <dgm:spPr/>
      <dgm:t>
        <a:bodyPr/>
        <a:lstStyle/>
        <a:p>
          <a:endParaRPr lang="zh-HK" altLang="en-US"/>
        </a:p>
      </dgm:t>
    </dgm:pt>
    <dgm:pt modelId="{4A064720-AC37-4DED-AF8D-63B53ECA55A4}" type="sibTrans" cxnId="{FEA2B88E-AA75-4AB2-AE31-D2EF66C9342E}">
      <dgm:prSet/>
      <dgm:spPr/>
      <dgm:t>
        <a:bodyPr/>
        <a:lstStyle/>
        <a:p>
          <a:endParaRPr lang="zh-HK" altLang="en-US"/>
        </a:p>
      </dgm:t>
    </dgm:pt>
    <dgm:pt modelId="{EE1950D0-63E3-4E62-BF36-19550C088BA9}">
      <dgm:prSet phldrT="[文字]" custT="1"/>
      <dgm:spPr/>
      <dgm:t>
        <a:bodyPr/>
        <a:lstStyle/>
        <a:p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優質時間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3B1022-CBF7-4958-B9F4-A0B4CF2EA767}" type="parTrans" cxnId="{DF048880-7206-40B8-8174-588EE7786645}">
      <dgm:prSet/>
      <dgm:spPr/>
      <dgm:t>
        <a:bodyPr/>
        <a:lstStyle/>
        <a:p>
          <a:endParaRPr lang="zh-HK" altLang="en-US"/>
        </a:p>
      </dgm:t>
    </dgm:pt>
    <dgm:pt modelId="{94D0B27E-DA79-4719-B4A0-9572D42B8826}" type="sibTrans" cxnId="{DF048880-7206-40B8-8174-588EE7786645}">
      <dgm:prSet/>
      <dgm:spPr/>
      <dgm:t>
        <a:bodyPr/>
        <a:lstStyle/>
        <a:p>
          <a:endParaRPr lang="zh-HK" altLang="en-US"/>
        </a:p>
      </dgm:t>
    </dgm:pt>
    <dgm:pt modelId="{BFA3DCF7-44EC-4E40-B68B-15CE10660571}" type="pres">
      <dgm:prSet presAssocID="{45E025CE-0DAE-4BE5-A0D7-8A59C45E55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CEF523-B1FD-4118-9643-93837B57108A}" type="pres">
      <dgm:prSet presAssocID="{45E025CE-0DAE-4BE5-A0D7-8A59C45E556E}" presName="cycle" presStyleCnt="0"/>
      <dgm:spPr/>
      <dgm:t>
        <a:bodyPr/>
        <a:lstStyle/>
        <a:p>
          <a:endParaRPr lang="en-US"/>
        </a:p>
      </dgm:t>
    </dgm:pt>
    <dgm:pt modelId="{3AB767ED-FAA3-4934-BDA1-B527E7358368}" type="pres">
      <dgm:prSet presAssocID="{D9468F06-9231-4E07-AE8C-6952F7B1183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7B5BA-9710-4C35-9BE7-F338A9CCE786}" type="pres">
      <dgm:prSet presAssocID="{205CA74E-645D-420A-9E20-D0CFE2178059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7B49EAEF-7DD2-427F-BB4B-2DD1A2E4FA41}" type="pres">
      <dgm:prSet presAssocID="{93E79743-E9E2-4930-9DA5-8E45ACA02D5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A1AA9F-EA8B-409E-A36F-1D9CD280BDB5}" type="pres">
      <dgm:prSet presAssocID="{4BFB4EFD-71F3-4E23-8EAC-0216D8E5CFE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2778D1-E186-4A96-AE3D-20FA6FC6B920}" type="pres">
      <dgm:prSet presAssocID="{AB25841F-3113-43AF-BA96-D799E8922A8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A7E85-AB27-44A4-968A-583D88BEB9A5}" type="pres">
      <dgm:prSet presAssocID="{EE1950D0-63E3-4E62-BF36-19550C088BA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9CB3C5-CBBC-4036-A96F-DFBD39771EF3}" type="presOf" srcId="{45E025CE-0DAE-4BE5-A0D7-8A59C45E556E}" destId="{BFA3DCF7-44EC-4E40-B68B-15CE10660571}" srcOrd="0" destOrd="0" presId="urn:microsoft.com/office/officeart/2005/8/layout/cycle3"/>
    <dgm:cxn modelId="{C82E7C7A-D9F6-43CE-BAB9-0D8DB5C82A14}" type="presOf" srcId="{4BFB4EFD-71F3-4E23-8EAC-0216D8E5CFE7}" destId="{9CA1AA9F-EA8B-409E-A36F-1D9CD280BDB5}" srcOrd="0" destOrd="0" presId="urn:microsoft.com/office/officeart/2005/8/layout/cycle3"/>
    <dgm:cxn modelId="{A6CBB39D-36AA-4580-8B97-28F15760A6C1}" srcId="{45E025CE-0DAE-4BE5-A0D7-8A59C45E556E}" destId="{D9468F06-9231-4E07-AE8C-6952F7B11835}" srcOrd="0" destOrd="0" parTransId="{800722AD-09ED-4986-9C36-0D01E456BE9E}" sibTransId="{205CA74E-645D-420A-9E20-D0CFE2178059}"/>
    <dgm:cxn modelId="{1414A7D7-4DB5-4C9D-8F04-AFD8820CCD1E}" srcId="{45E025CE-0DAE-4BE5-A0D7-8A59C45E556E}" destId="{93E79743-E9E2-4930-9DA5-8E45ACA02D50}" srcOrd="1" destOrd="0" parTransId="{CBB7D465-7B48-415A-AF72-1915770EC1A1}" sibTransId="{6C5F1C59-1D55-4C7C-A5CC-B5E4DBD134F1}"/>
    <dgm:cxn modelId="{8D4D54BC-8DCC-40F1-BB48-06DD05ECA8EF}" srcId="{45E025CE-0DAE-4BE5-A0D7-8A59C45E556E}" destId="{4BFB4EFD-71F3-4E23-8EAC-0216D8E5CFE7}" srcOrd="2" destOrd="0" parTransId="{B4CA912D-4E11-4127-839B-34B2EC0DEC71}" sibTransId="{5D22ABDF-CA59-4FCF-BD01-3027F9983F86}"/>
    <dgm:cxn modelId="{DF048880-7206-40B8-8174-588EE7786645}" srcId="{45E025CE-0DAE-4BE5-A0D7-8A59C45E556E}" destId="{EE1950D0-63E3-4E62-BF36-19550C088BA9}" srcOrd="4" destOrd="0" parTransId="{873B1022-CBF7-4958-B9F4-A0B4CF2EA767}" sibTransId="{94D0B27E-DA79-4719-B4A0-9572D42B8826}"/>
    <dgm:cxn modelId="{FEA2B88E-AA75-4AB2-AE31-D2EF66C9342E}" srcId="{45E025CE-0DAE-4BE5-A0D7-8A59C45E556E}" destId="{AB25841F-3113-43AF-BA96-D799E8922A82}" srcOrd="3" destOrd="0" parTransId="{E31FE5C2-BA68-4BF8-93C1-A0E690798767}" sibTransId="{4A064720-AC37-4DED-AF8D-63B53ECA55A4}"/>
    <dgm:cxn modelId="{152DFE06-96AD-4838-A613-764054C7ECD5}" type="presOf" srcId="{205CA74E-645D-420A-9E20-D0CFE2178059}" destId="{3E17B5BA-9710-4C35-9BE7-F338A9CCE786}" srcOrd="0" destOrd="0" presId="urn:microsoft.com/office/officeart/2005/8/layout/cycle3"/>
    <dgm:cxn modelId="{ED8B79F1-DC9B-4FF7-B8BD-55AABF064633}" type="presOf" srcId="{93E79743-E9E2-4930-9DA5-8E45ACA02D50}" destId="{7B49EAEF-7DD2-427F-BB4B-2DD1A2E4FA41}" srcOrd="0" destOrd="0" presId="urn:microsoft.com/office/officeart/2005/8/layout/cycle3"/>
    <dgm:cxn modelId="{608A7207-7572-45D8-BEEF-AAAC23DCBCBB}" type="presOf" srcId="{D9468F06-9231-4E07-AE8C-6952F7B11835}" destId="{3AB767ED-FAA3-4934-BDA1-B527E7358368}" srcOrd="0" destOrd="0" presId="urn:microsoft.com/office/officeart/2005/8/layout/cycle3"/>
    <dgm:cxn modelId="{E603D740-A2F5-4CE5-B960-3AFEBCB5699A}" type="presOf" srcId="{EE1950D0-63E3-4E62-BF36-19550C088BA9}" destId="{0C2A7E85-AB27-44A4-968A-583D88BEB9A5}" srcOrd="0" destOrd="0" presId="urn:microsoft.com/office/officeart/2005/8/layout/cycle3"/>
    <dgm:cxn modelId="{E17540FF-7D65-47DA-9946-1597A79B3BFD}" type="presOf" srcId="{AB25841F-3113-43AF-BA96-D799E8922A82}" destId="{642778D1-E186-4A96-AE3D-20FA6FC6B920}" srcOrd="0" destOrd="0" presId="urn:microsoft.com/office/officeart/2005/8/layout/cycle3"/>
    <dgm:cxn modelId="{0FC1AB4F-A9D7-4071-9881-4D92980FCD47}" type="presParOf" srcId="{BFA3DCF7-44EC-4E40-B68B-15CE10660571}" destId="{EFCEF523-B1FD-4118-9643-93837B57108A}" srcOrd="0" destOrd="0" presId="urn:microsoft.com/office/officeart/2005/8/layout/cycle3"/>
    <dgm:cxn modelId="{BB662E8C-A75F-4EFB-969C-BFED29B05B1D}" type="presParOf" srcId="{EFCEF523-B1FD-4118-9643-93837B57108A}" destId="{3AB767ED-FAA3-4934-BDA1-B527E7358368}" srcOrd="0" destOrd="0" presId="urn:microsoft.com/office/officeart/2005/8/layout/cycle3"/>
    <dgm:cxn modelId="{83B33314-D491-4D9B-B477-E90C90774D37}" type="presParOf" srcId="{EFCEF523-B1FD-4118-9643-93837B57108A}" destId="{3E17B5BA-9710-4C35-9BE7-F338A9CCE786}" srcOrd="1" destOrd="0" presId="urn:microsoft.com/office/officeart/2005/8/layout/cycle3"/>
    <dgm:cxn modelId="{460D7C3D-582E-4B9C-8BE3-6C9B18A20A2D}" type="presParOf" srcId="{EFCEF523-B1FD-4118-9643-93837B57108A}" destId="{7B49EAEF-7DD2-427F-BB4B-2DD1A2E4FA41}" srcOrd="2" destOrd="0" presId="urn:microsoft.com/office/officeart/2005/8/layout/cycle3"/>
    <dgm:cxn modelId="{2749A22F-437E-4DD1-A118-9781302F37F5}" type="presParOf" srcId="{EFCEF523-B1FD-4118-9643-93837B57108A}" destId="{9CA1AA9F-EA8B-409E-A36F-1D9CD280BDB5}" srcOrd="3" destOrd="0" presId="urn:microsoft.com/office/officeart/2005/8/layout/cycle3"/>
    <dgm:cxn modelId="{4A197E05-3A2F-44EA-ACC2-F69DBCEC06F8}" type="presParOf" srcId="{EFCEF523-B1FD-4118-9643-93837B57108A}" destId="{642778D1-E186-4A96-AE3D-20FA6FC6B920}" srcOrd="4" destOrd="0" presId="urn:microsoft.com/office/officeart/2005/8/layout/cycle3"/>
    <dgm:cxn modelId="{EC80A164-8CF3-42B5-8554-849CD6612FAE}" type="presParOf" srcId="{EFCEF523-B1FD-4118-9643-93837B57108A}" destId="{0C2A7E85-AB27-44A4-968A-583D88BEB9A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3062-3F8B-49C2-9297-D71979C7CE12}">
      <dsp:nvSpPr>
        <dsp:cNvPr id="0" name=""/>
        <dsp:cNvSpPr/>
      </dsp:nvSpPr>
      <dsp:spPr>
        <a:xfrm>
          <a:off x="3194779" y="2094836"/>
          <a:ext cx="2560355" cy="256035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Yu Gothic" panose="020B0400000000000000" pitchFamily="34" charset="-128"/>
              <a:ea typeface="Yu Gothic" panose="020B0400000000000000" pitchFamily="34" charset="-128"/>
            </a:rPr>
            <a:t>建立更鞏固的親子關係</a:t>
          </a:r>
          <a:endParaRPr lang="en-HK" sz="2200" b="1" kern="1200" dirty="0"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>
        <a:off x="3709524" y="2694587"/>
        <a:ext cx="1530865" cy="1316075"/>
      </dsp:txXfrm>
    </dsp:sp>
    <dsp:sp modelId="{48787FF4-9C0F-469B-9E31-50E14605E9B6}">
      <dsp:nvSpPr>
        <dsp:cNvPr id="0" name=""/>
        <dsp:cNvSpPr/>
      </dsp:nvSpPr>
      <dsp:spPr>
        <a:xfrm>
          <a:off x="1705117" y="1489661"/>
          <a:ext cx="1862076" cy="1862076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建立正面行為</a:t>
          </a:r>
          <a:endParaRPr lang="en-HK" sz="2200" b="1" kern="1200" dirty="0"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>
        <a:off x="2173900" y="1961278"/>
        <a:ext cx="924510" cy="918842"/>
      </dsp:txXfrm>
    </dsp:sp>
    <dsp:sp modelId="{42CBD6E8-10C4-4BE3-9EBC-3E58709FF120}">
      <dsp:nvSpPr>
        <dsp:cNvPr id="0" name=""/>
        <dsp:cNvSpPr/>
      </dsp:nvSpPr>
      <dsp:spPr>
        <a:xfrm rot="20700000">
          <a:off x="2748070" y="205018"/>
          <a:ext cx="1824455" cy="1824455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減少負面行為</a:t>
          </a:r>
          <a:endParaRPr lang="en-HK" sz="2200" b="1" kern="1200" dirty="0"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 rot="-20700000">
        <a:off x="3148227" y="605174"/>
        <a:ext cx="1024142" cy="1024142"/>
      </dsp:txXfrm>
    </dsp:sp>
    <dsp:sp modelId="{3A444C9C-2105-4C7E-A805-014FC8F4D48B}">
      <dsp:nvSpPr>
        <dsp:cNvPr id="0" name=""/>
        <dsp:cNvSpPr/>
      </dsp:nvSpPr>
      <dsp:spPr>
        <a:xfrm>
          <a:off x="3002994" y="1747302"/>
          <a:ext cx="3277255" cy="3277255"/>
        </a:xfrm>
        <a:prstGeom prst="circularArrow">
          <a:avLst>
            <a:gd name="adj1" fmla="val 4687"/>
            <a:gd name="adj2" fmla="val 299029"/>
            <a:gd name="adj3" fmla="val 2526178"/>
            <a:gd name="adj4" fmla="val 15839874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5134E-BC27-4DB3-A059-14D15972EDB6}">
      <dsp:nvSpPr>
        <dsp:cNvPr id="0" name=""/>
        <dsp:cNvSpPr/>
      </dsp:nvSpPr>
      <dsp:spPr>
        <a:xfrm>
          <a:off x="1375347" y="1075676"/>
          <a:ext cx="2381130" cy="23811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344A0-D84C-41A7-94FA-4B4D4B725843}">
      <dsp:nvSpPr>
        <dsp:cNvPr id="0" name=""/>
        <dsp:cNvSpPr/>
      </dsp:nvSpPr>
      <dsp:spPr>
        <a:xfrm>
          <a:off x="2326055" y="-196583"/>
          <a:ext cx="2567338" cy="25673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7B5BA-9710-4C35-9BE7-F338A9CCE786}">
      <dsp:nvSpPr>
        <dsp:cNvPr id="0" name=""/>
        <dsp:cNvSpPr/>
      </dsp:nvSpPr>
      <dsp:spPr>
        <a:xfrm>
          <a:off x="1521787" y="-23086"/>
          <a:ext cx="3960963" cy="3960963"/>
        </a:xfrm>
        <a:prstGeom prst="circularArrow">
          <a:avLst>
            <a:gd name="adj1" fmla="val 5544"/>
            <a:gd name="adj2" fmla="val 330680"/>
            <a:gd name="adj3" fmla="val 13790027"/>
            <a:gd name="adj4" fmla="val 1737738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767ED-FAA3-4934-BDA1-B527E7358368}">
      <dsp:nvSpPr>
        <dsp:cNvPr id="0" name=""/>
        <dsp:cNvSpPr/>
      </dsp:nvSpPr>
      <dsp:spPr>
        <a:xfrm>
          <a:off x="2580529" y="1097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行動服務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25525" y="46093"/>
        <a:ext cx="1753487" cy="831747"/>
      </dsp:txXfrm>
    </dsp:sp>
    <dsp:sp modelId="{7B49EAEF-7DD2-427F-BB4B-2DD1A2E4FA41}">
      <dsp:nvSpPr>
        <dsp:cNvPr id="0" name=""/>
        <dsp:cNvSpPr/>
      </dsp:nvSpPr>
      <dsp:spPr>
        <a:xfrm>
          <a:off x="4186968" y="1168244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真心禮物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31964" y="1213240"/>
        <a:ext cx="1753487" cy="831747"/>
      </dsp:txXfrm>
    </dsp:sp>
    <dsp:sp modelId="{9CA1AA9F-EA8B-409E-A36F-1D9CD280BDB5}">
      <dsp:nvSpPr>
        <dsp:cNvPr id="0" name=""/>
        <dsp:cNvSpPr/>
      </dsp:nvSpPr>
      <dsp:spPr>
        <a:xfrm>
          <a:off x="3573363" y="3056727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親子接觸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18359" y="3101723"/>
        <a:ext cx="1753487" cy="831747"/>
      </dsp:txXfrm>
    </dsp:sp>
    <dsp:sp modelId="{642778D1-E186-4A96-AE3D-20FA6FC6B920}">
      <dsp:nvSpPr>
        <dsp:cNvPr id="0" name=""/>
        <dsp:cNvSpPr/>
      </dsp:nvSpPr>
      <dsp:spPr>
        <a:xfrm>
          <a:off x="1587695" y="3056727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肯定語言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2691" y="3101723"/>
        <a:ext cx="1753487" cy="831747"/>
      </dsp:txXfrm>
    </dsp:sp>
    <dsp:sp modelId="{0C2A7E85-AB27-44A4-968A-583D88BEB9A5}">
      <dsp:nvSpPr>
        <dsp:cNvPr id="0" name=""/>
        <dsp:cNvSpPr/>
      </dsp:nvSpPr>
      <dsp:spPr>
        <a:xfrm>
          <a:off x="974089" y="1168244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優質時間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9085" y="1213240"/>
        <a:ext cx="1753487" cy="83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6065" cy="34050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2" y="1"/>
            <a:ext cx="4306065" cy="34050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FE68E90B-D7B0-49E2-8675-CB4FDAF3263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1935"/>
            <a:ext cx="4306065" cy="34050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2" y="6461935"/>
            <a:ext cx="4306065" cy="34050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FE52AB10-58F5-4280-BC3F-B63A9578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982" cy="34130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7295" y="0"/>
            <a:ext cx="4304982" cy="34130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459" y="3273674"/>
            <a:ext cx="7947660" cy="2678460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61136"/>
            <a:ext cx="4304982" cy="34130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103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32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496" name="Google Shape;496;p32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33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504" name="Google Shape;504;p33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90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34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 dirty="0"/>
          </a:p>
        </p:txBody>
      </p:sp>
      <p:sp>
        <p:nvSpPr>
          <p:cNvPr id="512" name="Google Shape;512;p34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短片</a:t>
            </a:r>
            <a:r>
              <a:rPr lang="zh-TW" altLang="en-US" dirty="0" smtClean="0"/>
              <a:t>：</a:t>
            </a:r>
            <a:r>
              <a:rPr lang="en-US" dirty="0" smtClean="0"/>
              <a:t>https://www.youtube.com/watch?v=P5mg0pS4fMA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910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730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009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短片：</a:t>
            </a:r>
            <a:r>
              <a:rPr lang="en-US" dirty="0"/>
              <a:t>https://www.youtube.com/watch?v=I_rMIMlVddg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483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99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36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536" name="Google Shape;536;p36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91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36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r>
              <a:rPr lang="zh-TW" altLang="en-US" dirty="0" smtClean="0"/>
              <a:t>短片：</a:t>
            </a:r>
            <a:r>
              <a:rPr lang="en-US" altLang="zh-TW" dirty="0" smtClean="0"/>
              <a:t>https://youtu.be/wWzIyNinMjg?si=hrLLC155rKyIZLPX</a:t>
            </a:r>
            <a:endParaRPr dirty="0"/>
          </a:p>
        </p:txBody>
      </p:sp>
      <p:sp>
        <p:nvSpPr>
          <p:cNvPr id="536" name="Google Shape;536;p36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02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37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544" name="Google Shape;544;p37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935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37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544" name="Google Shape;544;p37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24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38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r>
              <a:rPr lang="zh-TW" altLang="en-US" dirty="0"/>
              <a:t>遊戲一：</a:t>
            </a:r>
            <a:r>
              <a:rPr lang="en-US" altLang="zh-TW" dirty="0"/>
              <a:t>https://www.youtube.com/watch?v=euljNFmdre8&amp;list=PLH5Tll_SkIgmAse-LYOm_Qt1ZQUtDmn6n&amp;index=16</a:t>
            </a:r>
          </a:p>
          <a:p>
            <a:r>
              <a:rPr lang="zh-TW" altLang="en-US" dirty="0"/>
              <a:t>遊戲二：</a:t>
            </a:r>
            <a:r>
              <a:rPr lang="en-US" altLang="zh-TW" dirty="0"/>
              <a:t>https://www.youtube.com/watch?v=xr2e9Mwvys8&amp;list=PLH5Tll_SkIgmAse-LYOm_Qt1ZQUtDmn6n&amp;index=20</a:t>
            </a:r>
            <a:endParaRPr dirty="0"/>
          </a:p>
        </p:txBody>
      </p:sp>
      <p:sp>
        <p:nvSpPr>
          <p:cNvPr id="563" name="Google Shape;563;p38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57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32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496" name="Google Shape;496;p32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41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34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30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40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50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01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95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048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252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603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83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29/1/2024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建立穩固的發展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如何建立正面的親子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13F669-D26F-65EC-9791-6FE97FE819C4}"/>
              </a:ext>
            </a:extLst>
          </p:cNvPr>
          <p:cNvSpPr/>
          <p:nvPr/>
        </p:nvSpPr>
        <p:spPr>
          <a:xfrm>
            <a:off x="4250837" y="3255962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認識兒童發展</a:t>
            </a:r>
            <a:endParaRPr lang="zh-TW" altLang="zh-HK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D24983-672E-7A6B-6E20-844F23492EE5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510" cy="2907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親子接觸</a:t>
            </a:r>
            <a:r>
              <a:rPr lang="zh-TW" altLang="en-US" sz="3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對行為的正面影響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在壓力中表現得更穩定、更能控制自己的情緒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對同儕更友善、較少出現暴力行為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838200" y="5776605"/>
            <a:ext cx="10515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Field, T. (2010). Touch for socioemotional and physical well-being: A review. </a:t>
            </a:r>
            <a:r>
              <a:rPr lang="en-US" sz="1400" i="1" dirty="0">
                <a:latin typeface="Century Gothic" panose="020B0502020202020204" pitchFamily="34" charset="0"/>
              </a:rPr>
              <a:t>Developmental Review, 30</a:t>
            </a:r>
            <a:r>
              <a:rPr lang="en-US" sz="1400" dirty="0">
                <a:latin typeface="Century Gothic" panose="020B0502020202020204" pitchFamily="34" charset="0"/>
              </a:rPr>
              <a:t>(4), 367-383.</a:t>
            </a:r>
          </a:p>
        </p:txBody>
      </p:sp>
    </p:spTree>
    <p:extLst>
      <p:ext uri="{BB962C8B-B14F-4D97-AF65-F5344CB8AC3E}">
        <p14:creationId xmlns:p14="http://schemas.microsoft.com/office/powerpoint/2010/main" val="30515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肯定語言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0358EDF-299E-2113-2719-F6E4E915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0" y="4663924"/>
            <a:ext cx="2187390" cy="1019292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C"/>
              <a:defRPr/>
            </a:pPr>
            <a:r>
              <a:rPr lang="zh-TW" altLang="en-US" sz="36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 策略 </a:t>
            </a:r>
            <a:r>
              <a:rPr lang="en-US" altLang="zh-TW" sz="36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12" name="Speech Bubble: Rectangle with Corners Rounded 14">
            <a:extLst>
              <a:ext uri="{FF2B5EF4-FFF2-40B4-BE49-F238E27FC236}">
                <a16:creationId xmlns:a16="http://schemas.microsoft.com/office/drawing/2014/main" id="{1480D157-DF99-F89C-33A1-3D57996B6D89}"/>
              </a:ext>
            </a:extLst>
          </p:cNvPr>
          <p:cNvSpPr/>
          <p:nvPr/>
        </p:nvSpPr>
        <p:spPr>
          <a:xfrm>
            <a:off x="3071437" y="4537224"/>
            <a:ext cx="5150826" cy="1054873"/>
          </a:xfrm>
          <a:prstGeom prst="wedgeRoundRectCallout">
            <a:avLst>
              <a:gd name="adj1" fmla="val 84268"/>
              <a:gd name="adj2" fmla="val 8936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「你將考試內容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製成圖表幫助自己記憶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，真是個好方法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Speech Bubble: Rectangle with Corners Rounded 21">
            <a:extLst>
              <a:ext uri="{FF2B5EF4-FFF2-40B4-BE49-F238E27FC236}">
                <a16:creationId xmlns:a16="http://schemas.microsoft.com/office/drawing/2014/main" id="{365CD1CB-E515-3A06-4AFE-629AC058E8BE}"/>
              </a:ext>
            </a:extLst>
          </p:cNvPr>
          <p:cNvSpPr/>
          <p:nvPr/>
        </p:nvSpPr>
        <p:spPr>
          <a:xfrm>
            <a:off x="3031959" y="3205478"/>
            <a:ext cx="5190304" cy="1147104"/>
          </a:xfrm>
          <a:prstGeom prst="wedgeRoundRectCallout">
            <a:avLst>
              <a:gd name="adj1" fmla="val 83220"/>
              <a:gd name="adj2" fmla="val 1941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「你每天都花兩小時溫習，大家都見到你的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專心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sz="28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peech Bubble: Rectangle with Corners Rounded 22">
            <a:extLst>
              <a:ext uri="{FF2B5EF4-FFF2-40B4-BE49-F238E27FC236}">
                <a16:creationId xmlns:a16="http://schemas.microsoft.com/office/drawing/2014/main" id="{62D59992-FA23-83C6-E3E6-C1D5FF654461}"/>
              </a:ext>
            </a:extLst>
          </p:cNvPr>
          <p:cNvSpPr/>
          <p:nvPr/>
        </p:nvSpPr>
        <p:spPr>
          <a:xfrm>
            <a:off x="3031958" y="2049383"/>
            <a:ext cx="5112213" cy="1019292"/>
          </a:xfrm>
          <a:prstGeom prst="wedgeRoundRectCallout">
            <a:avLst>
              <a:gd name="adj1" fmla="val 84743"/>
              <a:gd name="adj2" fmla="val 671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「見到你</a:t>
            </a:r>
            <a:r>
              <a:rPr lang="zh-TW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自動自覺溫習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，爸爸很開心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﹗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」</a:t>
            </a:r>
            <a:endParaRPr lang="en-HK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3D64AD1-DDE5-FB0E-A9DC-5D49079E29BC}"/>
              </a:ext>
            </a:extLst>
          </p:cNvPr>
          <p:cNvSpPr txBox="1">
            <a:spLocks/>
          </p:cNvSpPr>
          <p:nvPr/>
        </p:nvSpPr>
        <p:spPr>
          <a:xfrm>
            <a:off x="10004610" y="3517125"/>
            <a:ext cx="2302140" cy="1067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C"/>
              <a:defRPr/>
            </a:pPr>
            <a:r>
              <a:rPr lang="zh-TW" altLang="en-US" sz="36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 努力</a:t>
            </a:r>
            <a:endParaRPr lang="en-US" altLang="zh-TW" sz="36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1009D9D-FC05-5C69-7D8C-CCD42D079EF1}"/>
              </a:ext>
            </a:extLst>
          </p:cNvPr>
          <p:cNvSpPr txBox="1">
            <a:spLocks/>
          </p:cNvSpPr>
          <p:nvPr/>
        </p:nvSpPr>
        <p:spPr>
          <a:xfrm>
            <a:off x="10004610" y="2137618"/>
            <a:ext cx="2302140" cy="1067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C"/>
              <a:defRPr/>
            </a:pPr>
            <a:r>
              <a:rPr lang="zh-TW" altLang="en-US" sz="36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 行為</a:t>
            </a:r>
            <a:endParaRPr lang="en-US" altLang="zh-TW" sz="36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8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850232" y="5811028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林俊彬、張溢明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親子相處的魔法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愉快教養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61068" y="2681669"/>
            <a:ext cx="2376055" cy="16709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叻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做得好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1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  <p:bldP spid="13" grpId="0" animBg="1"/>
      <p:bldP spid="14" grpId="0" animBg="1"/>
      <p:bldP spid="15" grpId="0"/>
      <p:bldP spid="1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16" y="277583"/>
            <a:ext cx="10058400" cy="916555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肯定語言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844254" y="5769240"/>
            <a:ext cx="1051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Park, N., Peterson, C., &amp; Seligman, M. E. (2004). Strengths of character and well-being. </a:t>
            </a:r>
            <a:r>
              <a:rPr lang="en-US" sz="1400" i="1" dirty="0">
                <a:latin typeface="Century Gothic" panose="020B0502020202020204" pitchFamily="34" charset="0"/>
              </a:rPr>
              <a:t>Journal of Social and Clinical Psychology, 23</a:t>
            </a:r>
            <a:r>
              <a:rPr lang="en-US" sz="1400" dirty="0">
                <a:latin typeface="Century Gothic" panose="020B0502020202020204" pitchFamily="34" charset="0"/>
              </a:rPr>
              <a:t>, 603-619.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83" y="1259081"/>
            <a:ext cx="9840933" cy="45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75;p5">
            <a:extLst>
              <a:ext uri="{FF2B5EF4-FFF2-40B4-BE49-F238E27FC236}">
                <a16:creationId xmlns:a16="http://schemas.microsoft.com/office/drawing/2014/main" id="{3556453B-FE85-BA2C-BEFC-2FD8FDE2B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781763"/>
              </p:ext>
            </p:extLst>
          </p:nvPr>
        </p:nvGraphicFramePr>
        <p:xfrm>
          <a:off x="806116" y="2009274"/>
          <a:ext cx="10515600" cy="38405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6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6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描述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的正面行為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「媽媽欣賞你剛才主動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與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伯伯打招呼﹗」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6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讓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知道自己的行為</a:t>
                      </a:r>
                      <a:r>
                        <a:rPr lang="zh-TW"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對別人的影響</a:t>
                      </a:r>
                      <a:endParaRPr sz="2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「媽媽欣賞你剛才主動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與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伯伯打招呼﹗</a:t>
                      </a:r>
                      <a:r>
                        <a:rPr lang="zh-TW"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剛才你有沒有看到？伯伯笑到『見牙唔見眼』哩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﹗」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把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的正面行為和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</a:t>
                      </a:r>
                      <a:r>
                        <a:rPr lang="zh-TW"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長處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連結起來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「媽媽欣賞你剛才主動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與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伯伯打招呼﹗剛才你有沒有看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到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？伯伯笑到『見牙唔見眼』哩﹗</a:t>
                      </a:r>
                      <a:r>
                        <a:rPr lang="zh-TW"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你真的很懂與人交朋友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﹗」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CB6A70E9-356E-E87F-53ED-8556FB32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06129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肯定語言</a:t>
            </a:r>
          </a:p>
        </p:txBody>
      </p:sp>
    </p:spTree>
    <p:extLst>
      <p:ext uri="{BB962C8B-B14F-4D97-AF65-F5344CB8AC3E}">
        <p14:creationId xmlns:p14="http://schemas.microsoft.com/office/powerpoint/2010/main" val="16164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75;p5">
            <a:extLst>
              <a:ext uri="{FF2B5EF4-FFF2-40B4-BE49-F238E27FC236}">
                <a16:creationId xmlns:a16="http://schemas.microsoft.com/office/drawing/2014/main" id="{3556453B-FE85-BA2C-BEFC-2FD8FDE2B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067544"/>
              </p:ext>
            </p:extLst>
          </p:nvPr>
        </p:nvGraphicFramePr>
        <p:xfrm>
          <a:off x="660131" y="1871162"/>
          <a:ext cx="11064241" cy="4277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6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描述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的正面行為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「謝謝你主動打掃房間</a:t>
                      </a:r>
                      <a:r>
                        <a:rPr lang="en-US" alt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</a:t>
                      </a:r>
                      <a:endParaRPr lang="en-US" altLang="zh-TW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讓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知道自己的行為</a:t>
                      </a:r>
                      <a:r>
                        <a:rPr lang="zh-TW"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對別人的影響</a:t>
                      </a:r>
                      <a:endParaRPr sz="2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「謝謝你主動打掃房間</a:t>
                      </a:r>
                      <a:r>
                        <a:rPr lang="en-US" alt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當我放工回家，見到你房間一切都整整齊齊，</a:t>
                      </a:r>
                      <a:r>
                        <a:rPr lang="zh-TW" altLang="en-US"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真的覺得很舒服、很安慰</a:t>
                      </a:r>
                      <a:r>
                        <a:rPr lang="en-US" alt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</a:t>
                      </a:r>
                      <a:endParaRPr lang="en-US" altLang="zh-TW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TW" altLang="en-US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把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的正面行為和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</a:t>
                      </a:r>
                      <a:r>
                        <a:rPr lang="zh-TW"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長處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連結起來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「謝謝你主動打掃房間</a:t>
                      </a:r>
                      <a:r>
                        <a:rPr lang="en-US" alt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當我放工回家，見到你房間一切都整整齊齊，真的覺得很舒服、很安慰，</a:t>
                      </a:r>
                      <a:r>
                        <a:rPr lang="zh-TW" altLang="en-US"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覺得你真的自律了很多，真的大個仔了</a:t>
                      </a:r>
                      <a:r>
                        <a:rPr lang="en-US" alt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</a:t>
                      </a:r>
                      <a:endParaRPr lang="en-US" altLang="zh-TW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TW" altLang="en-US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CB6A70E9-356E-E87F-53ED-8556FB32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06129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肯定語言</a:t>
            </a:r>
          </a:p>
        </p:txBody>
      </p:sp>
    </p:spTree>
    <p:extLst>
      <p:ext uri="{BB962C8B-B14F-4D97-AF65-F5344CB8AC3E}">
        <p14:creationId xmlns:p14="http://schemas.microsoft.com/office/powerpoint/2010/main" val="11997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E7F5A13-B0A4-2210-2D51-1C5FBCC2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優質時間：遊戲篇</a:t>
            </a:r>
          </a:p>
        </p:txBody>
      </p:sp>
      <p:sp>
        <p:nvSpPr>
          <p:cNvPr id="539" name="Google Shape;539;p36"/>
          <p:cNvSpPr txBox="1">
            <a:spLocks noGrp="1"/>
          </p:cNvSpPr>
          <p:nvPr>
            <p:ph idx="1"/>
          </p:nvPr>
        </p:nvSpPr>
        <p:spPr>
          <a:xfrm>
            <a:off x="546798" y="2192422"/>
            <a:ext cx="10515600" cy="377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運用</a:t>
            </a: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</a:t>
            </a:r>
            <a:r>
              <a:rPr lang="zh-TW" altLang="en-US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小組件</a:t>
            </a: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」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4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小</a:t>
            </a:r>
            <a:r>
              <a:rPr lang="zh-TW" altLang="en-US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組件</a:t>
            </a: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可以</a:t>
            </a: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是生活製成品、回</a:t>
            </a:r>
            <a:r>
              <a:rPr lang="zh-TW" altLang="en-US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收</a:t>
            </a: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塑材或自然材料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4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小</a:t>
            </a:r>
            <a:r>
              <a:rPr lang="zh-TW" altLang="en-US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組件</a:t>
            </a: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應該</a:t>
            </a: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是：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容易搬動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可以重新配置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可以用不同方式組合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可以排列不同的樣子</a:t>
            </a:r>
            <a:endParaRPr sz="30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640081" y="5964709"/>
            <a:ext cx="105155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Nicholson, S. (1971). How not to cheat children: The theory of loose parts</a:t>
            </a:r>
            <a:r>
              <a:rPr lang="zh-TW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Landscape Architecture, 62</a:t>
            </a: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30-34.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47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E7F5A13-B0A4-2210-2D51-1C5FBCC2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優質時間：遊戲篇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329"/>
          <a:stretch/>
        </p:blipFill>
        <p:spPr>
          <a:xfrm>
            <a:off x="1012718" y="1976550"/>
            <a:ext cx="6815919" cy="3859566"/>
          </a:xfrm>
          <a:prstGeom prst="rect">
            <a:avLst/>
          </a:prstGeom>
        </p:spPr>
      </p:pic>
      <p:sp>
        <p:nvSpPr>
          <p:cNvPr id="13" name="Google Shape;568;p38"/>
          <p:cNvSpPr txBox="1"/>
          <p:nvPr/>
        </p:nvSpPr>
        <p:spPr>
          <a:xfrm>
            <a:off x="8098157" y="5491084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89" y="3713509"/>
            <a:ext cx="1825200" cy="18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B004C16-9816-21FC-C63F-953CDC16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27" y="549291"/>
            <a:ext cx="10058400" cy="942122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優質時間：遊戲篇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9" y="1993895"/>
            <a:ext cx="3600000" cy="36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002" y="5656738"/>
            <a:ext cx="354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家長在遊戲當中描述子女的正面行為，並表達讚賞。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993895"/>
            <a:ext cx="3600000" cy="36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6000" y="5656738"/>
            <a:ext cx="36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家長留心子女的話語，反映及擴展子女的意思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40" y="1993895"/>
            <a:ext cx="3600000" cy="360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52505" y="5656738"/>
            <a:ext cx="3712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家長模仿子女遊戲的方法，並描述自己的意圖。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2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B004C16-9816-21FC-C63F-953CDC16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549291"/>
            <a:ext cx="10058400" cy="942122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優質時間：遊戲篇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6880" y="5702903"/>
            <a:ext cx="36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家長留心子女的一舉一動，並描述子女的行為和意圖。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1484" y="584140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家長和子女遊戲時專注於此時此刻。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0" y="1958741"/>
            <a:ext cx="3600000" cy="3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84" y="2102903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8"/>
          <p:cNvSpPr txBox="1"/>
          <p:nvPr/>
        </p:nvSpPr>
        <p:spPr>
          <a:xfrm>
            <a:off x="4242089" y="5721882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下載資源套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1F1F16A-BF96-6293-C635-673202BA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069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優質時間：遊戲篇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B72D6F-E665-C316-5F56-D9621662D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121"/>
          <a:stretch/>
        </p:blipFill>
        <p:spPr>
          <a:xfrm>
            <a:off x="989734" y="1905740"/>
            <a:ext cx="3089996" cy="426219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76B808B-FC9D-D97A-EA8F-E4550C987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28" y="4036837"/>
            <a:ext cx="1800000" cy="1800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32521"/>
              </p:ext>
            </p:extLst>
          </p:nvPr>
        </p:nvGraphicFramePr>
        <p:xfrm>
          <a:off x="6660127" y="2322375"/>
          <a:ext cx="530167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436">
                  <a:extLst>
                    <a:ext uri="{9D8B030D-6E8A-4147-A177-3AD203B41FA5}">
                      <a16:colId xmlns:a16="http://schemas.microsoft.com/office/drawing/2014/main" val="3571847476"/>
                    </a:ext>
                  </a:extLst>
                </a:gridCol>
                <a:gridCol w="2549238">
                  <a:extLst>
                    <a:ext uri="{9D8B030D-6E8A-4147-A177-3AD203B41FA5}">
                      <a16:colId xmlns:a16="http://schemas.microsoft.com/office/drawing/2014/main" val="1916168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遊戲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二維碼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1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猜猜畫畫</a:t>
                      </a:r>
                      <a:endParaRPr lang="en-US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1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真的假不了</a:t>
                      </a:r>
                      <a:endParaRPr lang="en-US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6961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691" y="2768393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3691" y="457219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行動服務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真心禮物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親子接觸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肯定語言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HK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優質時間：遊戲篇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優質時間：聊天篇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/>
          <p:nvPr/>
        </p:nvSpPr>
        <p:spPr>
          <a:xfrm>
            <a:off x="349638" y="5412187"/>
            <a:ext cx="467956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Gable, S. L., Reis, H. T., Impett, E. A., &amp; Asher, E. R. (2004). What do you do when things go right? The intrapersonal and interpersonal benefits of sharing positive events. </a:t>
            </a:r>
            <a:r>
              <a:rPr lang="zh-TW" sz="1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 of Personality and Social Psychology, 87</a:t>
            </a:r>
            <a:r>
              <a:rPr lang="zh-TW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228-245.</a:t>
            </a:r>
            <a:endParaRPr sz="12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2DB8463-7A87-2556-E629-A6212BA2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89" y="96252"/>
            <a:ext cx="3567552" cy="1521269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優質時間：聊天篇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9265E16-6838-C10F-1CC8-51908889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35" y="1969384"/>
            <a:ext cx="3042168" cy="309094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DC5A998-0408-5692-49B6-C485D1AF4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145" y="96252"/>
            <a:ext cx="3029975" cy="299339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D8C5D5E-73AF-AE9C-5AFB-7B31FB7BB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704" y="96252"/>
            <a:ext cx="3029975" cy="299339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6EFC495-D31F-F5E2-F9A3-B3F1C306A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028" y="3211459"/>
            <a:ext cx="3043861" cy="300711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4E62AB8-F2FC-2881-6471-7E5FD4DBC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145" y="3237370"/>
            <a:ext cx="3084843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/>
          <p:nvPr/>
        </p:nvSpPr>
        <p:spPr>
          <a:xfrm>
            <a:off x="441513" y="5779600"/>
            <a:ext cx="113089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Gable, S. L., Reis, H. T., Impett, E. A., &amp; Asher, E. R. (2004). What do you do when things go right? The intrapersonal and interpersonal benefits of sharing positive events. </a:t>
            </a:r>
            <a:r>
              <a:rPr lang="zh-TW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 of Personality and Social Psychology, 87</a:t>
            </a: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228-245.</a:t>
            </a:r>
            <a:endParaRPr dirty="0"/>
          </a:p>
        </p:txBody>
      </p:sp>
      <p:graphicFrame>
        <p:nvGraphicFramePr>
          <p:cNvPr id="500" name="Google Shape;500;p32"/>
          <p:cNvGraphicFramePr/>
          <p:nvPr>
            <p:extLst>
              <p:ext uri="{D42A27DB-BD31-4B8C-83A1-F6EECF244321}">
                <p14:modId xmlns:p14="http://schemas.microsoft.com/office/powerpoint/2010/main" val="2987636441"/>
              </p:ext>
            </p:extLst>
          </p:nvPr>
        </p:nvGraphicFramePr>
        <p:xfrm>
          <a:off x="441513" y="1730560"/>
          <a:ext cx="11308974" cy="39836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2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2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6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400" b="1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HK" altLang="en-US" sz="3400" b="1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被動</a:t>
                      </a:r>
                      <a:endParaRPr sz="3400" b="1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HK" altLang="en-US" sz="3400" b="1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主動</a:t>
                      </a:r>
                      <a:endParaRPr sz="3400" b="1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4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400" b="1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掃慶</a:t>
                      </a:r>
                      <a:endParaRPr sz="3400" b="1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回應一：家長認為子女的分享</a:t>
                      </a:r>
                      <a:r>
                        <a:rPr lang="zh-TW" altLang="en-US" sz="2600" b="1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並不重要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，所以顯示出一種「我不在乎」的態度。</a:t>
                      </a:r>
                      <a:endParaRPr sz="2600" b="0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回應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二：家長認為子女的分享是</a:t>
                      </a:r>
                      <a:r>
                        <a:rPr lang="zh-TW" altLang="en-US" sz="2600" b="1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壞事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，覺得子女感到興趣的事對子女有害無益。</a:t>
                      </a:r>
                      <a:endParaRPr sz="2600" b="0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5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400" b="1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鼓勵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回應三：家長認為子女的分享是</a:t>
                      </a:r>
                      <a:r>
                        <a:rPr lang="zh-TW" altLang="en-US" sz="2600" b="1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好事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，但不大有興趣知道事情的細節和孩子的感受。</a:t>
                      </a:r>
                      <a:endParaRPr sz="2600" b="0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回應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四：家長認為子女的分享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</a:t>
                      </a:r>
                      <a:r>
                        <a:rPr lang="zh-TW" altLang="en-US" sz="2600" b="1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好事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，亦很想知道子女的看法和感受，所以問了一個又一個的問題。</a:t>
                      </a:r>
                      <a:endParaRPr sz="2600" b="0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32DB8463-7A87-2556-E629-A6212BA2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64" y="0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優質時間：聊天篇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39147B1-5AEF-9A06-43BD-40DB43592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43629"/>
              </p:ext>
            </p:extLst>
          </p:nvPr>
        </p:nvGraphicFramePr>
        <p:xfrm>
          <a:off x="777224" y="1847850"/>
          <a:ext cx="11048219" cy="3952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775">
                  <a:extLst>
                    <a:ext uri="{9D8B030D-6E8A-4147-A177-3AD203B41FA5}">
                      <a16:colId xmlns:a16="http://schemas.microsoft.com/office/drawing/2014/main" val="3475591306"/>
                    </a:ext>
                  </a:extLst>
                </a:gridCol>
                <a:gridCol w="4048018">
                  <a:extLst>
                    <a:ext uri="{9D8B030D-6E8A-4147-A177-3AD203B41FA5}">
                      <a16:colId xmlns:a16="http://schemas.microsoft.com/office/drawing/2014/main" val="2346174267"/>
                    </a:ext>
                  </a:extLst>
                </a:gridCol>
                <a:gridCol w="3633426">
                  <a:extLst>
                    <a:ext uri="{9D8B030D-6E8A-4147-A177-3AD203B41FA5}">
                      <a16:colId xmlns:a16="http://schemas.microsoft.com/office/drawing/2014/main" val="656882257"/>
                    </a:ext>
                  </a:extLst>
                </a:gridCol>
              </a:tblGrid>
              <a:tr h="560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多發問</a:t>
                      </a:r>
                      <a:endParaRPr lang="en-US" sz="2600" b="0" strike="sng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描述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讚</a:t>
                      </a:r>
                      <a:r>
                        <a:rPr lang="zh-TW" altLang="en-US" sz="26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賞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表現雀躍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49434"/>
                  </a:ext>
                </a:extLst>
              </a:tr>
              <a:tr h="33527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開放式問題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六何式問題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何人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何事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何時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何地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為何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如何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讚</a:t>
                      </a:r>
                      <a:r>
                        <a:rPr lang="zh-TW" altLang="en-US" sz="26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賞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的策略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讚</a:t>
                      </a:r>
                      <a:r>
                        <a:rPr lang="zh-TW" altLang="en-US" sz="26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賞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的行為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讚</a:t>
                      </a:r>
                      <a:r>
                        <a:rPr lang="zh-TW" altLang="en-US" sz="26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賞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的努力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微笑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大笑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點頭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拍手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輕拍膊頭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舉起大姆指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600" b="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47548"/>
                  </a:ext>
                </a:extLst>
              </a:tr>
            </a:tbl>
          </a:graphicData>
        </a:graphic>
      </p:graphicFrame>
      <p:sp>
        <p:nvSpPr>
          <p:cNvPr id="506" name="Google Shape;506;p33"/>
          <p:cNvSpPr/>
          <p:nvPr/>
        </p:nvSpPr>
        <p:spPr>
          <a:xfrm>
            <a:off x="2893888" y="532505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8" name="Google Shape;508;p33"/>
          <p:cNvSpPr/>
          <p:nvPr/>
        </p:nvSpPr>
        <p:spPr>
          <a:xfrm>
            <a:off x="876487" y="5836276"/>
            <a:ext cx="10515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Gable, S. L., Reis, H. T., Impett, E. A., &amp; Asher, E. R. (2004). What do you do when things go right? The intrapersonal and interpersonal benefits of sharing positive events. </a:t>
            </a:r>
            <a:r>
              <a:rPr lang="zh-TW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 of Personality and Social Psychology, 87</a:t>
            </a: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228-245.</a:t>
            </a:r>
            <a:endParaRPr dirty="0"/>
          </a:p>
        </p:txBody>
      </p:sp>
      <p:sp>
        <p:nvSpPr>
          <p:cNvPr id="2" name="Google Shape;515;p34">
            <a:extLst>
              <a:ext uri="{FF2B5EF4-FFF2-40B4-BE49-F238E27FC236}">
                <a16:creationId xmlns:a16="http://schemas.microsoft.com/office/drawing/2014/main" id="{3D63114F-94F8-685D-CBD8-F99743D1147F}"/>
              </a:ext>
            </a:extLst>
          </p:cNvPr>
          <p:cNvSpPr txBox="1">
            <a:spLocks/>
          </p:cNvSpPr>
          <p:nvPr/>
        </p:nvSpPr>
        <p:spPr>
          <a:xfrm>
            <a:off x="684088" y="1159956"/>
            <a:ext cx="11317412" cy="826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/>
                <a:ea typeface="Century Gothic"/>
                <a:cs typeface="Century Gothic"/>
                <a:sym typeface="Century Gothic"/>
              </a:rPr>
              <a:t>主動鼓勵</a:t>
            </a:r>
            <a:r>
              <a:rPr lang="zh-TW" altLang="en-US" sz="3000" dirty="0" smtClean="0">
                <a:latin typeface="Century Gothic"/>
                <a:ea typeface="Century Gothic"/>
                <a:cs typeface="Century Gothic"/>
                <a:sym typeface="Century Gothic"/>
              </a:rPr>
              <a:t>包括三個步驟：</a:t>
            </a: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174EB833-7E6B-2EEF-7334-B314A66C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67" y="49119"/>
            <a:ext cx="10515600" cy="111999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優質時間：聊天篇</a:t>
            </a:r>
          </a:p>
        </p:txBody>
      </p:sp>
    </p:spTree>
    <p:extLst>
      <p:ext uri="{BB962C8B-B14F-4D97-AF65-F5344CB8AC3E}">
        <p14:creationId xmlns:p14="http://schemas.microsoft.com/office/powerpoint/2010/main" val="4690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0270C30-2F27-C169-FE66-8CE804432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54191"/>
              </p:ext>
            </p:extLst>
          </p:nvPr>
        </p:nvGraphicFramePr>
        <p:xfrm>
          <a:off x="1215189" y="1810436"/>
          <a:ext cx="10307446" cy="420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885">
                  <a:extLst>
                    <a:ext uri="{9D8B030D-6E8A-4147-A177-3AD203B41FA5}">
                      <a16:colId xmlns:a16="http://schemas.microsoft.com/office/drawing/2014/main" val="3475591306"/>
                    </a:ext>
                  </a:extLst>
                </a:gridCol>
                <a:gridCol w="3181261">
                  <a:extLst>
                    <a:ext uri="{9D8B030D-6E8A-4147-A177-3AD203B41FA5}">
                      <a16:colId xmlns:a16="http://schemas.microsoft.com/office/drawing/2014/main" val="2346174267"/>
                    </a:ext>
                  </a:extLst>
                </a:gridCol>
                <a:gridCol w="1762634">
                  <a:extLst>
                    <a:ext uri="{9D8B030D-6E8A-4147-A177-3AD203B41FA5}">
                      <a16:colId xmlns:a16="http://schemas.microsoft.com/office/drawing/2014/main" val="656882257"/>
                    </a:ext>
                  </a:extLst>
                </a:gridCol>
                <a:gridCol w="2024666">
                  <a:extLst>
                    <a:ext uri="{9D8B030D-6E8A-4147-A177-3AD203B41FA5}">
                      <a16:colId xmlns:a16="http://schemas.microsoft.com/office/drawing/2014/main" val="1401109721"/>
                    </a:ext>
                  </a:extLst>
                </a:gridCol>
              </a:tblGrid>
              <a:tr h="554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多發問</a:t>
                      </a:r>
                      <a:endParaRPr lang="en-US" sz="2800" b="0" strike="sng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反映內容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反映負面情緒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49434"/>
                  </a:ext>
                </a:extLst>
              </a:tr>
              <a:tr h="35851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開放式問題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六何式問題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何人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何事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何時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何地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為何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如何</a:t>
                      </a:r>
                      <a:endParaRPr lang="en-US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用自己的語言將子女提及的內容精要地覆述一次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內疚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失望</a:t>
                      </a:r>
                      <a:endParaRPr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難過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擔心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生氣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迷失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HK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孤單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害怕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緊張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疲倦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灰心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挫敗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妒忌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不公平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47548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174EB833-7E6B-2EEF-7334-B314A66C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67" y="49119"/>
            <a:ext cx="10515600" cy="111999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優質時間：聊天篇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F9C5D06-C290-2F82-C3FA-A04B9D8FE609}"/>
              </a:ext>
            </a:extLst>
          </p:cNvPr>
          <p:cNvSpPr txBox="1"/>
          <p:nvPr/>
        </p:nvSpPr>
        <p:spPr>
          <a:xfrm>
            <a:off x="669367" y="6183130"/>
            <a:ext cx="1085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>
                <a:latin typeface="Century Gothic" panose="020B0502020202020204" pitchFamily="34" charset="0"/>
              </a:rPr>
              <a:t>Jones, S. M., Bodie, G. D., &amp; Hughes, S. D. (2019). The impact of mindfulness on empathy, active listening, and perceived provisions of emotional support. </a:t>
            </a:r>
            <a:r>
              <a:rPr lang="en-US" altLang="zh-HK" sz="1400" i="1" dirty="0">
                <a:latin typeface="Century Gothic" panose="020B0502020202020204" pitchFamily="34" charset="0"/>
              </a:rPr>
              <a:t>Communication Research, 46</a:t>
            </a:r>
            <a:r>
              <a:rPr lang="en-US" altLang="zh-HK" sz="1400" dirty="0">
                <a:latin typeface="Century Gothic" panose="020B0502020202020204" pitchFamily="34" charset="0"/>
              </a:rPr>
              <a:t>(6), 838-865.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7" name="Google Shape;515;p34">
            <a:extLst>
              <a:ext uri="{FF2B5EF4-FFF2-40B4-BE49-F238E27FC236}">
                <a16:creationId xmlns:a16="http://schemas.microsoft.com/office/drawing/2014/main" id="{3D63114F-94F8-685D-CBD8-F99743D1147F}"/>
              </a:ext>
            </a:extLst>
          </p:cNvPr>
          <p:cNvSpPr txBox="1">
            <a:spLocks/>
          </p:cNvSpPr>
          <p:nvPr/>
        </p:nvSpPr>
        <p:spPr>
          <a:xfrm>
            <a:off x="684088" y="1159956"/>
            <a:ext cx="11317412" cy="826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/>
                <a:ea typeface="Century Gothic"/>
                <a:cs typeface="Century Gothic"/>
                <a:sym typeface="Century Gothic"/>
              </a:rPr>
              <a:t>積極聆聽包括</a:t>
            </a:r>
            <a:r>
              <a:rPr lang="zh-TW" altLang="en-US" sz="3000" dirty="0" smtClean="0">
                <a:latin typeface="Century Gothic"/>
                <a:ea typeface="Century Gothic"/>
                <a:cs typeface="Century Gothic"/>
                <a:sym typeface="Century Gothic"/>
              </a:rPr>
              <a:t>三個步驟：</a:t>
            </a:r>
            <a:endParaRPr lang="zh-TW" altLang="en-US" sz="3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5" y="455561"/>
            <a:ext cx="10754424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中的家長可以怎樣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運用「積極聆聽」了解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發生了什麼事呢？</a:t>
            </a:r>
            <a:endParaRPr lang="zh-HK" altLang="en-US" sz="6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Google Shape;568;p38"/>
          <p:cNvSpPr txBox="1"/>
          <p:nvPr/>
        </p:nvSpPr>
        <p:spPr>
          <a:xfrm>
            <a:off x="8098157" y="5491084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10354"/>
          <a:stretch/>
        </p:blipFill>
        <p:spPr>
          <a:xfrm>
            <a:off x="853391" y="1962278"/>
            <a:ext cx="6982571" cy="4033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889" y="381877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5" y="455561"/>
            <a:ext cx="10754424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中的家長可以怎樣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運用「積極聆聽」了解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發生了什麼事呢？</a:t>
            </a:r>
            <a:endParaRPr lang="zh-HK" altLang="en-US" sz="6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442510" cy="431850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角色扮演：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三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人一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組：</a:t>
            </a:r>
            <a:endParaRPr lang="zh-TW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分享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者 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﹙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家長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1﹚ 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扮演女兒，因為同學不和自己玩，而不想回校上課。分享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者可以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隨意發揮，加入情節。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積極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聆聽者  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﹙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家長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2﹚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扮演媽媽，嘗試運用積極聆聽技巧作回應：發問問題、反映女兒回應的內容、說出女兒的負面情緒。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觀察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者 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﹙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家長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3﹚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留心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家長 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 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運用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積極聆聽時為子女來的正面影響。 例如：與媽媽交談後，女兒會否感到被諒解？會否感到如釋重負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？女兒的情緒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會否更加穩定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？</a:t>
            </a:r>
            <a:endParaRPr lang="en-US" altLang="zh-TW" sz="24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8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5" y="455561"/>
            <a:ext cx="10754424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中的家長可以怎樣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運用「積極聆聽」了解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發生了什麼事呢？</a:t>
            </a:r>
            <a:endParaRPr lang="zh-HK" altLang="en-US" sz="6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65" y="1749040"/>
            <a:ext cx="10754424" cy="4747572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：「阿女，你一直躲在床上哭，是不是發生了什麼事情呢？」</a:t>
            </a: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多發問</a:t>
            </a: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女兒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：「同學不和我玩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我不想回校上學了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：「有同學不肯和你玩？你一定很難過了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我明白，現在你難過得以後也不想回校見到這些同學，對嗎？」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反映內容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女兒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：「對呀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她們真的很壞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經常取笑我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：「她們經常取笑你，會不會令你覺得很生氣？」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反映情緒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女兒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：「會呀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已經叫了她們不要再這樣做，但好似越叫她們不要取笑我，她們越笑得凶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：「你叫了她們很多次不要再取笑你，但似乎沒有效果，可能會覺得有點挫敗，有點無助。」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反映內容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反映情緒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女兒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：「對呀，媽咪，我很辛苦呀。」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0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spc="-5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endParaRPr lang="en-US" altLang="zh-TW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endParaRPr lang="en-US" altLang="zh-TW" b="1" spc="-5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6575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積極</a:t>
            </a:r>
            <a:r>
              <a:rPr lang="zh-TW" altLang="en-US" sz="54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聆聽</a:t>
            </a:r>
            <a:endParaRPr lang="en-US" dirty="0"/>
          </a:p>
        </p:txBody>
      </p:sp>
      <p:sp>
        <p:nvSpPr>
          <p:cNvPr id="5" name="Google Shape;539;p36"/>
          <p:cNvSpPr txBox="1">
            <a:spLocks/>
          </p:cNvSpPr>
          <p:nvPr/>
        </p:nvSpPr>
        <p:spPr>
          <a:xfrm>
            <a:off x="868680" y="2096807"/>
            <a:ext cx="10515600" cy="37722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altLang="en-US" sz="32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可以</a:t>
            </a:r>
            <a:r>
              <a:rPr lang="zh-TW" altLang="en-US" sz="3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表現父母的同理心，令到子女覺得被明白、被諒解</a:t>
            </a:r>
            <a:endParaRPr lang="en-US" altLang="zh-TW" sz="32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altLang="zh-TW" sz="3200" b="1" spc="-5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altLang="en-US" sz="32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更</a:t>
            </a:r>
            <a:r>
              <a:rPr lang="zh-TW" altLang="en-US" sz="3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願意去聽從父母的勸解，接受父母的幫助</a:t>
            </a:r>
            <a:endParaRPr lang="en-US" sz="3200" dirty="0"/>
          </a:p>
          <a:p>
            <a:pPr mar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 panose="020F0502020204030204" pitchFamily="34" charset="0"/>
              <a:buNone/>
            </a:pPr>
            <a:endParaRPr lang="zh-TW" altLang="en-US" sz="10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596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541420"/>
            <a:ext cx="10515600" cy="92961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2" y="1937083"/>
            <a:ext cx="5682915" cy="4301891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運用行動服務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如：執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書包、洗衣服和接送上學等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如果子女已經能夠「自己的事自己做」，家長就要放手讓子女自己做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運用真心禮物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如：美食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、文具和玩具等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家長自己親手製作的小手作和特別的親子活動，可能比物質禮物更有吸引力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運用親子接觸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能幫助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子女面對壓力、調節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6581274" y="1937082"/>
            <a:ext cx="5205074" cy="4301891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運用肯定語言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稱讚子女的行為、努力和策略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留心子女的長處，並將子女的正面行為和子女的長處連結起來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運用優質時間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讓子女做主導，運用讚賞、反映、模仿、形容、投入等技巧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運用主動鼓勵和積極聆聽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17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親子關係是教養子女的基礎</a:t>
            </a:r>
            <a:endParaRPr lang="en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DFB2806A-3F75-5256-1C45-B0F4823F7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387026"/>
              </p:ext>
            </p:extLst>
          </p:nvPr>
        </p:nvGraphicFramePr>
        <p:xfrm>
          <a:off x="2320095" y="1579354"/>
          <a:ext cx="6855078" cy="465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0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片中子女最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想家長做什麼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351"/>
          <a:stretch/>
        </p:blipFill>
        <p:spPr>
          <a:xfrm>
            <a:off x="1553799" y="1945919"/>
            <a:ext cx="6770370" cy="3840311"/>
          </a:xfrm>
          <a:prstGeom prst="rect">
            <a:avLst/>
          </a:prstGeom>
        </p:spPr>
      </p:pic>
      <p:sp>
        <p:nvSpPr>
          <p:cNvPr id="6" name="Google Shape;568;p38"/>
          <p:cNvSpPr txBox="1"/>
          <p:nvPr/>
        </p:nvSpPr>
        <p:spPr>
          <a:xfrm>
            <a:off x="8736332" y="5672635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064" y="398623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向子女表達「愛意」的五種方式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868678" y="5929641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Chapman, G., &amp; Campbell, R. (2016). </a:t>
            </a:r>
            <a:r>
              <a:rPr lang="en-US" sz="1200" i="1" dirty="0">
                <a:latin typeface="Century Gothic" panose="020B0502020202020204" pitchFamily="34" charset="0"/>
              </a:rPr>
              <a:t>The 5 Love Languages of children: The Secret to loving children effectively</a:t>
            </a:r>
            <a:r>
              <a:rPr lang="en-US" sz="1200" dirty="0">
                <a:latin typeface="Century Gothic" panose="020B0502020202020204" pitchFamily="34" charset="0"/>
              </a:rPr>
              <a:t>. Moody Publishers.</a:t>
            </a:r>
          </a:p>
        </p:txBody>
      </p:sp>
      <p:graphicFrame>
        <p:nvGraphicFramePr>
          <p:cNvPr id="42" name="資料庫圖表 41">
            <a:extLst>
              <a:ext uri="{FF2B5EF4-FFF2-40B4-BE49-F238E27FC236}">
                <a16:creationId xmlns:a16="http://schemas.microsoft.com/office/drawing/2014/main" id="{174EC4B6-3C3C-BE63-0C30-B76323030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780888"/>
              </p:ext>
            </p:extLst>
          </p:nvPr>
        </p:nvGraphicFramePr>
        <p:xfrm>
          <a:off x="2624210" y="1843718"/>
          <a:ext cx="7004538" cy="397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1778458-3AB1-6187-7F8E-75977FEE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65" y="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向子女表達「愛意」的五種方式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D8BFFB3-997F-78C8-529B-A469A6F8B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22216"/>
              </p:ext>
            </p:extLst>
          </p:nvPr>
        </p:nvGraphicFramePr>
        <p:xfrm>
          <a:off x="733541" y="1450757"/>
          <a:ext cx="10809940" cy="467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831">
                  <a:extLst>
                    <a:ext uri="{9D8B030D-6E8A-4147-A177-3AD203B41FA5}">
                      <a16:colId xmlns:a16="http://schemas.microsoft.com/office/drawing/2014/main" val="206003964"/>
                    </a:ext>
                  </a:extLst>
                </a:gridCol>
                <a:gridCol w="3489511">
                  <a:extLst>
                    <a:ext uri="{9D8B030D-6E8A-4147-A177-3AD203B41FA5}">
                      <a16:colId xmlns:a16="http://schemas.microsoft.com/office/drawing/2014/main" val="3012273771"/>
                    </a:ext>
                  </a:extLst>
                </a:gridCol>
                <a:gridCol w="5943598">
                  <a:extLst>
                    <a:ext uri="{9D8B030D-6E8A-4147-A177-3AD203B41FA5}">
                      <a16:colId xmlns:a16="http://schemas.microsoft.com/office/drawing/2014/main" val="3499065219"/>
                    </a:ext>
                  </a:extLst>
                </a:gridCol>
              </a:tblGrid>
              <a:tr h="4541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5004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行動服務</a:t>
                      </a: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家長根據子女的年齡和能力，照顧子女日常生活所需。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子女執書包、洗衣服、收拾房間、準備膳食、接送上學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、溫習等。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73575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真心禮物</a:t>
                      </a: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家長根據子女的喜好和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性格為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子女準備禮物。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禮物無需昂貴，可以是家長親手製作的小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手工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﹙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如：摺紙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，也可是親手繪畫的一幅畫，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甚或是打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印出來的一張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照片。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37874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親子接觸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通過親子接觸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向子女表達關心、安慰和愛意。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不時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抱抱、親吻子女，把子女摟入懷中，一起看圖書，一起看電視。家長又可以與子女牽牽手，摸摸子女的頭髮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，拍拍他們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的肩膀。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85901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肯定語言</a:t>
                      </a: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家長通過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語言讚賞子女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，讓子女感到被欣賞、受重視。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讚賞子女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的行為、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努力和策略，亦可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以直接告訴子女有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多愛他們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33453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優質時間</a:t>
                      </a: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家長放下手機，關上電視，專心與子女互動。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與孩子談天和玩耍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，與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子女一起逛街、行山、做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手工、做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80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行動服務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7618" cy="38221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行動服務包括：</a:t>
            </a:r>
            <a:endParaRPr lang="en-US" altLang="zh-TW" sz="34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執書包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洗衣服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收拾房間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準備膳食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接送上學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陪伴溫習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D63F0175-4D0E-BA5D-0C6B-F7C71B47E2FD}"/>
              </a:ext>
            </a:extLst>
          </p:cNvPr>
          <p:cNvSpPr/>
          <p:nvPr/>
        </p:nvSpPr>
        <p:spPr>
          <a:xfrm>
            <a:off x="838200" y="5817565"/>
            <a:ext cx="1051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Chapman, G., &amp; Campbell, R. (2016). </a:t>
            </a:r>
            <a:r>
              <a:rPr lang="en-US" sz="1400" i="1" dirty="0">
                <a:latin typeface="Century Gothic" panose="020B0502020202020204" pitchFamily="34" charset="0"/>
              </a:rPr>
              <a:t>The 5 Love Languages of children: The Secret to loving children effectively</a:t>
            </a:r>
            <a:r>
              <a:rPr lang="en-US" sz="1400" dirty="0">
                <a:latin typeface="Century Gothic" panose="020B0502020202020204" pitchFamily="34" charset="0"/>
              </a:rPr>
              <a:t>. Moody Publishers.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540D26D-EB5B-77A8-F736-9E26FC707BF0}"/>
              </a:ext>
            </a:extLst>
          </p:cNvPr>
          <p:cNvGrpSpPr/>
          <p:nvPr/>
        </p:nvGrpSpPr>
        <p:grpSpPr>
          <a:xfrm>
            <a:off x="4646108" y="1222834"/>
            <a:ext cx="7010241" cy="4364568"/>
            <a:chOff x="4686301" y="1384051"/>
            <a:chExt cx="7010241" cy="4364568"/>
          </a:xfrm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4B47445B-BD75-2603-02DA-F5AE90F032EC}"/>
                </a:ext>
              </a:extLst>
            </p:cNvPr>
            <p:cNvSpPr/>
            <p:nvPr/>
          </p:nvSpPr>
          <p:spPr>
            <a:xfrm>
              <a:off x="6437779" y="2591597"/>
              <a:ext cx="5258763" cy="3157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行動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不必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是「大事」。</a:t>
              </a:r>
              <a:endPara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子女已經能夠妥善做好自己的事情，家長儘可能放手讓子女自己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做；為子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女提供過多的行動服務，可能會減弱子女的自立、自律和自主能力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。子女亦可能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會誤會，以為自己做得不夠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好。</a:t>
              </a:r>
              <a:endPara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爆炸: 十四角 4">
              <a:extLst>
                <a:ext uri="{FF2B5EF4-FFF2-40B4-BE49-F238E27FC236}">
                  <a16:creationId xmlns:a16="http://schemas.microsoft.com/office/drawing/2014/main" id="{E6BD9672-371E-6EDD-EBD9-892F97AC2D2F}"/>
                </a:ext>
              </a:extLst>
            </p:cNvPr>
            <p:cNvSpPr/>
            <p:nvPr/>
          </p:nvSpPr>
          <p:spPr>
            <a:xfrm rot="20243961">
              <a:off x="4686301" y="1384051"/>
              <a:ext cx="3502957" cy="1909482"/>
            </a:xfrm>
            <a:prstGeom prst="irregularSeal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家長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要留心</a:t>
              </a:r>
              <a:endPara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真心禮物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5972735" cy="4201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真心禮物包括：</a:t>
            </a:r>
            <a:endParaRPr lang="en-US" altLang="zh-TW" sz="34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美食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衣服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文具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玩具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日常用品</a:t>
            </a: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E8352D2A-F45E-69EC-BBFE-23052EEF9068}"/>
              </a:ext>
            </a:extLst>
          </p:cNvPr>
          <p:cNvSpPr/>
          <p:nvPr/>
        </p:nvSpPr>
        <p:spPr>
          <a:xfrm>
            <a:off x="838199" y="5766007"/>
            <a:ext cx="1051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Chapman, G., &amp; Campbell, R. (2016). </a:t>
            </a:r>
            <a:r>
              <a:rPr lang="en-US" sz="1400" i="1" dirty="0">
                <a:latin typeface="Century Gothic" panose="020B0502020202020204" pitchFamily="34" charset="0"/>
              </a:rPr>
              <a:t>The 5 Love Languages of children: The Secret to loving children effectively</a:t>
            </a:r>
            <a:r>
              <a:rPr lang="en-US" sz="1400" dirty="0">
                <a:latin typeface="Century Gothic" panose="020B0502020202020204" pitchFamily="34" charset="0"/>
              </a:rPr>
              <a:t>. Moody Publishers.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92B70AC-BF9B-B54D-F63F-8B406CB546C0}"/>
              </a:ext>
            </a:extLst>
          </p:cNvPr>
          <p:cNvGrpSpPr/>
          <p:nvPr/>
        </p:nvGrpSpPr>
        <p:grpSpPr>
          <a:xfrm>
            <a:off x="4511488" y="1698215"/>
            <a:ext cx="7010242" cy="3882314"/>
            <a:chOff x="4686300" y="2346262"/>
            <a:chExt cx="7010242" cy="3882314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6E89FD28-7969-CCE9-6BFE-05912D83BB85}"/>
                </a:ext>
              </a:extLst>
            </p:cNvPr>
            <p:cNvSpPr/>
            <p:nvPr/>
          </p:nvSpPr>
          <p:spPr>
            <a:xfrm>
              <a:off x="6437779" y="3847267"/>
              <a:ext cx="5258763" cy="2381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真心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準備小禮物，不必昂貴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家長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親手製作的小手作</a:t>
              </a:r>
              <a:r>
                <a: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﹙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如：摺紙、小玩具</a:t>
              </a:r>
              <a:r>
                <a: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﹚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、家長親手繪畫的一幅畫或非常規性的親子活動</a:t>
              </a:r>
              <a:r>
                <a: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﹙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如：行山、打羽毛球、去主題公園</a:t>
              </a:r>
              <a:r>
                <a: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﹚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，可能比文具、玩具更有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吸引力</a:t>
              </a:r>
              <a:r>
                <a:rPr lang="en-US" altLang="zh-TW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﹗</a:t>
              </a:r>
              <a:endPara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爆炸: 十四角 5">
              <a:extLst>
                <a:ext uri="{FF2B5EF4-FFF2-40B4-BE49-F238E27FC236}">
                  <a16:creationId xmlns:a16="http://schemas.microsoft.com/office/drawing/2014/main" id="{3F16672C-D5D5-4670-3023-0593987E0895}"/>
                </a:ext>
              </a:extLst>
            </p:cNvPr>
            <p:cNvSpPr/>
            <p:nvPr/>
          </p:nvSpPr>
          <p:spPr>
            <a:xfrm rot="20243961">
              <a:off x="4686300" y="2346262"/>
              <a:ext cx="3502957" cy="1909482"/>
            </a:xfrm>
            <a:prstGeom prst="irregularSeal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家長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要留心</a:t>
              </a:r>
              <a:endPara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3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510" cy="39509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親子接觸</a:t>
            </a:r>
            <a:r>
              <a:rPr lang="zh-TW" altLang="en-US" sz="3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對身體的正面影響</a:t>
            </a:r>
            <a:endParaRPr lang="en-US" altLang="zh-TW" sz="34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減低心跳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減低血壓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減低壓力荷爾蒙皮質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醇 </a:t>
            </a:r>
            <a:r>
              <a:rPr lang="en-US" altLang="zh-TW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減少因為壓力而出現的負面身體反應，如：心跳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加速、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頭昏腦脹等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增加愛情荷爾蒙催產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素 </a:t>
            </a:r>
            <a:r>
              <a:rPr lang="en-US" altLang="zh-TW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增加社交互動中出現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的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正向情緒和親社會行為，如：感到溫馨、主動親近等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838200" y="5776605"/>
            <a:ext cx="10515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Field, T. (2010). Touch for socioemotional and physical well-being: A review. </a:t>
            </a:r>
            <a:r>
              <a:rPr lang="en-US" sz="1400" i="1" dirty="0">
                <a:latin typeface="Century Gothic" panose="020B0502020202020204" pitchFamily="34" charset="0"/>
              </a:rPr>
              <a:t>Developmental Review, 30</a:t>
            </a:r>
            <a:r>
              <a:rPr lang="en-US" sz="1400" dirty="0">
                <a:latin typeface="Century Gothic" panose="020B0502020202020204" pitchFamily="34" charset="0"/>
              </a:rPr>
              <a:t>(4), 367-383.</a:t>
            </a:r>
          </a:p>
        </p:txBody>
      </p:sp>
    </p:spTree>
    <p:extLst>
      <p:ext uri="{BB962C8B-B14F-4D97-AF65-F5344CB8AC3E}">
        <p14:creationId xmlns:p14="http://schemas.microsoft.com/office/powerpoint/2010/main" val="32857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58EF348BCF84CB8CEC02C41EFE368" ma:contentTypeVersion="12" ma:contentTypeDescription="Create a new document." ma:contentTypeScope="" ma:versionID="3e485164f63b012158b8bd3735b31150">
  <xsd:schema xmlns:xsd="http://www.w3.org/2001/XMLSchema" xmlns:xs="http://www.w3.org/2001/XMLSchema" xmlns:p="http://schemas.microsoft.com/office/2006/metadata/properties" xmlns:ns3="81dd2c50-08f8-4bdc-84dc-b4d4e0eabb47" targetNamespace="http://schemas.microsoft.com/office/2006/metadata/properties" ma:root="true" ma:fieldsID="42555d281cf5ba10f1de548c846bab6c" ns3:_="">
    <xsd:import namespace="81dd2c50-08f8-4bdc-84dc-b4d4e0eab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d2c50-08f8-4bdc-84dc-b4d4e0eab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d2c50-08f8-4bdc-84dc-b4d4e0eabb47" xsi:nil="true"/>
  </documentManagement>
</p:properties>
</file>

<file path=customXml/itemProps1.xml><?xml version="1.0" encoding="utf-8"?>
<ds:datastoreItem xmlns:ds="http://schemas.openxmlformats.org/officeDocument/2006/customXml" ds:itemID="{CB93CBB4-3B61-4C8A-BF75-909955AA3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d2c50-08f8-4bdc-84dc-b4d4e0eab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6C9C6A-8704-4F29-A82A-05B49DF47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15040-64E6-480B-BC8C-E234B4EB6AB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1dd2c50-08f8-4bdc-84dc-b4d4e0eabb4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2155</TotalTime>
  <Words>2284</Words>
  <Application>Microsoft Office PowerPoint</Application>
  <PresentationFormat>寬螢幕</PresentationFormat>
  <Paragraphs>276</Paragraphs>
  <Slides>28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Yu Gothic</vt:lpstr>
      <vt:lpstr>Microsoft JhengHei</vt:lpstr>
      <vt:lpstr>Microsoft JhengHei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Retrospect</vt:lpstr>
      <vt:lpstr>建立穩固的發展基礎: 如何建立正面的親子關係？</vt:lpstr>
      <vt:lpstr>大綱</vt:lpstr>
      <vt:lpstr>親子關係是教養子女的基礎</vt:lpstr>
      <vt:lpstr>記錄短片中子女最想家長做什麼？</vt:lpstr>
      <vt:lpstr>向子女表達「愛意」的五種方式</vt:lpstr>
      <vt:lpstr>向子女表達「愛意」的五種方式</vt:lpstr>
      <vt:lpstr>行動服務</vt:lpstr>
      <vt:lpstr>真心禮物</vt:lpstr>
      <vt:lpstr>親子接觸</vt:lpstr>
      <vt:lpstr>親子接觸</vt:lpstr>
      <vt:lpstr>肯定語言</vt:lpstr>
      <vt:lpstr>肯定語言</vt:lpstr>
      <vt:lpstr>肯定語言</vt:lpstr>
      <vt:lpstr>肯定語言</vt:lpstr>
      <vt:lpstr>優質時間：遊戲篇</vt:lpstr>
      <vt:lpstr>優質時間：遊戲篇</vt:lpstr>
      <vt:lpstr>優質時間：遊戲篇</vt:lpstr>
      <vt:lpstr>優質時間：遊戲篇</vt:lpstr>
      <vt:lpstr>優質時間：遊戲篇</vt:lpstr>
      <vt:lpstr>優質時間：聊天篇</vt:lpstr>
      <vt:lpstr>優質時間：聊天篇</vt:lpstr>
      <vt:lpstr>優質時間：聊天篇</vt:lpstr>
      <vt:lpstr>優質時間：聊天篇</vt:lpstr>
      <vt:lpstr>影片中的家長可以怎樣運用「積極聆聽」了解發生了什麼事呢？</vt:lpstr>
      <vt:lpstr>影片中的家長可以怎樣運用「積極聆聽」了解發生了什麼事呢？</vt:lpstr>
      <vt:lpstr>影片中的家長可以怎樣運用「積極聆聽」了解發生了什麼事呢？</vt:lpstr>
      <vt:lpstr>PowerPoint 簡報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親子關係</dc:title>
  <dc:creator>LAM, Chun Bun Ian [ECE]</dc:creator>
  <cp:lastModifiedBy>HSC&amp;PEd</cp:lastModifiedBy>
  <cp:revision>117</cp:revision>
  <cp:lastPrinted>2024-01-11T04:32:59Z</cp:lastPrinted>
  <dcterms:created xsi:type="dcterms:W3CDTF">2023-10-05T20:26:47Z</dcterms:created>
  <dcterms:modified xsi:type="dcterms:W3CDTF">2024-01-29T06:19:34Z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0x0101008AC58EF348BCF84CB8CEC02C41EFE368</vt:lpwstr>
  </property>
</Properties>
</file>