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8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60" r:id="rId5"/>
    <p:sldId id="271" r:id="rId6"/>
    <p:sldId id="310" r:id="rId7"/>
    <p:sldId id="287" r:id="rId8"/>
    <p:sldId id="285" r:id="rId9"/>
    <p:sldId id="302" r:id="rId10"/>
    <p:sldId id="294" r:id="rId11"/>
    <p:sldId id="295" r:id="rId12"/>
    <p:sldId id="311" r:id="rId13"/>
    <p:sldId id="277" r:id="rId14"/>
    <p:sldId id="314" r:id="rId15"/>
    <p:sldId id="278" r:id="rId16"/>
    <p:sldId id="297" r:id="rId17"/>
    <p:sldId id="281" r:id="rId18"/>
    <p:sldId id="282" r:id="rId19"/>
    <p:sldId id="284" r:id="rId20"/>
    <p:sldId id="279" r:id="rId21"/>
    <p:sldId id="283" r:id="rId22"/>
    <p:sldId id="313" r:id="rId23"/>
    <p:sldId id="267" r:id="rId24"/>
    <p:sldId id="307" r:id="rId25"/>
    <p:sldId id="269" r:id="rId26"/>
    <p:sldId id="308" r:id="rId27"/>
    <p:sldId id="309" r:id="rId28"/>
    <p:sldId id="275" r:id="rId29"/>
    <p:sldId id="276" r:id="rId30"/>
    <p:sldId id="312" r:id="rId31"/>
    <p:sldId id="315" r:id="rId32"/>
    <p:sldId id="293" r:id="rId3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8653D-B4CA-4B77-B3EF-6DFFBF2DC92F}" type="datetimeFigureOut">
              <a:rPr lang="zh-HK" altLang="en-US" smtClean="0"/>
              <a:t>20/4/2018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2B167-557D-4700-889D-ABE20580EE7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8555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1983D-4AF0-49EB-B965-37519672A632}" type="datetimeFigureOut">
              <a:rPr lang="zh-HK" altLang="en-US" smtClean="0"/>
              <a:t>20/4/2018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D8DFF-C88C-4C8E-B0CD-68AB687AFC6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083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D8DFF-C88C-4C8E-B0CD-68AB687AFC66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552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02E3-093F-498B-BEC2-1772DB8E2F75}" type="datetime1">
              <a:rPr lang="en-US" altLang="zh-HK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30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F882-AD83-4C3D-8BDC-63BABD9B7E1B}" type="datetime1">
              <a:rPr lang="en-US" altLang="zh-HK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3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B279-08F7-4E45-AC32-4C07805771DA}" type="datetime1">
              <a:rPr lang="en-US" altLang="zh-HK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7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1DAF-D393-4FFA-8CD6-2F1A4D1F801F}" type="datetime1">
              <a:rPr lang="en-US" altLang="zh-HK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9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EEAD-7FA7-4805-BC3A-650F4AA56972}" type="datetime1">
              <a:rPr lang="en-US" altLang="zh-HK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71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93FD-A2B3-4F73-87DC-BB951FC518B4}" type="datetime1">
              <a:rPr lang="en-US" altLang="zh-HK" smtClean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6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14BB-EBDD-4BCA-8DD7-F3492EF9A6B5}" type="datetime1">
              <a:rPr lang="en-US" altLang="zh-HK" smtClean="0"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0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B92D-A424-4BDB-82D4-8EC430F33FB1}" type="datetime1">
              <a:rPr lang="en-US" altLang="zh-HK" smtClean="0"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BBD5-5E0D-4AE0-ADC5-2BBC7ADB4251}" type="datetime1">
              <a:rPr lang="en-US" altLang="zh-HK" smtClean="0"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7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10640F2-138E-495D-8E90-C49C2D118B7B}" type="datetime1">
              <a:rPr lang="en-US" altLang="zh-HK" smtClean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9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A6E7-8C61-4D65-AD46-BCBB10930FB6}" type="datetime1">
              <a:rPr lang="en-US" altLang="zh-HK" smtClean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0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3FBBB9-9E82-4DFA-B090-37EA5D753844}" type="datetime1">
              <a:rPr lang="en-US" altLang="zh-HK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92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wAYpLVyeFU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PCyC6GyRk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34478" y="819150"/>
            <a:ext cx="9989893" cy="3275947"/>
          </a:xfrm>
        </p:spPr>
        <p:txBody>
          <a:bodyPr/>
          <a:lstStyle/>
          <a:p>
            <a:pPr algn="ctr"/>
            <a:r>
              <a:rPr lang="zh-TW" altLang="en-US" sz="6000" b="1" dirty="0">
                <a:latin typeface="Snap ITC" panose="04040A07060A02020202" pitchFamily="82" charset="0"/>
                <a:ea typeface="微軟正黑體" panose="020B0604030504040204" pitchFamily="34" charset="-120"/>
              </a:rPr>
              <a:t>「</a:t>
            </a:r>
            <a:r>
              <a:rPr lang="en-US" altLang="zh-HK" sz="6000" b="1" dirty="0" smtClean="0">
                <a:latin typeface="Snap ITC" panose="04040A07060A02020202" pitchFamily="82" charset="0"/>
                <a:ea typeface="微軟正黑體" panose="020B0604030504040204" pitchFamily="34" charset="-120"/>
              </a:rPr>
              <a:t>WE</a:t>
            </a:r>
            <a:r>
              <a:rPr lang="zh-TW" altLang="en-US" sz="6000" b="1" dirty="0" smtClean="0">
                <a:latin typeface="Snap ITC" panose="04040A07060A02020202" pitchFamily="82" charset="0"/>
                <a:ea typeface="微軟正黑體" panose="020B0604030504040204" pitchFamily="34" charset="-120"/>
              </a:rPr>
              <a:t>」正向動力計劃</a:t>
            </a:r>
            <a:r>
              <a:rPr lang="en-US" altLang="zh-TW" sz="4400" dirty="0" smtClean="0">
                <a:latin typeface="Snap ITC" panose="04040A07060A02020202" pitchFamily="82" charset="0"/>
                <a:ea typeface="微軟正黑體" panose="020B0604030504040204" pitchFamily="34" charset="-120"/>
              </a:rPr>
              <a:t/>
            </a:r>
            <a:br>
              <a:rPr lang="en-US" altLang="zh-TW" sz="4400" dirty="0" smtClean="0">
                <a:latin typeface="Snap ITC" panose="04040A07060A02020202" pitchFamily="82" charset="0"/>
                <a:ea typeface="微軟正黑體" panose="020B0604030504040204" pitchFamily="34" charset="-120"/>
              </a:rPr>
            </a:br>
            <a:r>
              <a:rPr lang="en-US" altLang="zh-TW" sz="4400" dirty="0" smtClean="0">
                <a:latin typeface="Snap ITC" panose="04040A07060A02020202" pitchFamily="82" charset="0"/>
                <a:ea typeface="微軟正黑體" panose="020B0604030504040204" pitchFamily="34" charset="-120"/>
              </a:rPr>
              <a:t/>
            </a:r>
            <a:br>
              <a:rPr lang="en-US" altLang="zh-TW" sz="4400" dirty="0" smtClean="0">
                <a:latin typeface="Snap ITC" panose="04040A07060A02020202" pitchFamily="82" charset="0"/>
                <a:ea typeface="微軟正黑體" panose="020B0604030504040204" pitchFamily="34" charset="-120"/>
              </a:rPr>
            </a:br>
            <a:r>
              <a:rPr lang="zh-TW" altLang="en-US" sz="6500" dirty="0" smtClean="0">
                <a:latin typeface="Snap ITC" panose="04040A07060A02020202" pitchFamily="82" charset="0"/>
                <a:ea typeface="微軟正黑體" panose="020B0604030504040204" pitchFamily="34" charset="-120"/>
              </a:rPr>
              <a:t>中學教師工作坊</a:t>
            </a:r>
            <a:endParaRPr lang="zh-HK" altLang="en-US" sz="6500" dirty="0">
              <a:latin typeface="Snap ITC" panose="04040A07060A02020202" pitchFamily="82" charset="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77702" y="4404732"/>
            <a:ext cx="46463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</a:t>
            </a:r>
            <a:r>
              <a:rPr lang="zh-TW" altLang="en-US" sz="5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效讚賞方程式</a:t>
            </a:r>
            <a:endParaRPr lang="zh-HK" altLang="en-US" sz="5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3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154083" y="351705"/>
            <a:ext cx="10058400" cy="1371600"/>
          </a:xfrm>
        </p:spPr>
        <p:txBody>
          <a:bodyPr/>
          <a:lstStyle/>
          <a:p>
            <a:r>
              <a:rPr lang="zh-TW" altLang="en-US" dirty="0" smtClean="0"/>
              <a:t>讚賞的好處</a:t>
            </a:r>
            <a:endParaRPr lang="zh-HK" altLang="en-US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1528" t="66988" r="61376" b="24603"/>
          <a:stretch/>
        </p:blipFill>
        <p:spPr>
          <a:xfrm>
            <a:off x="1371744" y="4906919"/>
            <a:ext cx="2787860" cy="87425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39948" t="66206" r="42801" b="24603"/>
          <a:stretch/>
        </p:blipFill>
        <p:spPr>
          <a:xfrm>
            <a:off x="4575625" y="4782010"/>
            <a:ext cx="2941430" cy="9991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59081" t="43469" r="23016" b="24603"/>
          <a:stretch/>
        </p:blipFill>
        <p:spPr>
          <a:xfrm>
            <a:off x="8013641" y="2052453"/>
            <a:ext cx="3279406" cy="372871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44" y="2449286"/>
            <a:ext cx="2707294" cy="245763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02" y="2544912"/>
            <a:ext cx="2430475" cy="21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154083" y="367010"/>
            <a:ext cx="10058400" cy="1371600"/>
          </a:xfrm>
        </p:spPr>
        <p:txBody>
          <a:bodyPr/>
          <a:lstStyle/>
          <a:p>
            <a:r>
              <a:rPr lang="zh-TW" altLang="en-US" dirty="0" smtClean="0"/>
              <a:t>讚賞的好處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1528" t="66843" r="59706" b="26191"/>
          <a:stretch/>
        </p:blipFill>
        <p:spPr>
          <a:xfrm>
            <a:off x="1910351" y="5327531"/>
            <a:ext cx="3483132" cy="80812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59600" t="66678" r="24108" b="26191"/>
          <a:stretch/>
        </p:blipFill>
        <p:spPr>
          <a:xfrm>
            <a:off x="7738690" y="5222339"/>
            <a:ext cx="3104040" cy="849113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78" y="2408650"/>
            <a:ext cx="3538352" cy="268735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57" y="1997610"/>
            <a:ext cx="4593573" cy="309839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441489" y="3546808"/>
            <a:ext cx="2420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Positive</a:t>
            </a:r>
            <a:endParaRPr lang="zh-HK" alt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以下兩句，好在哪裡？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zh-TW" altLang="zh-HK" sz="4000" dirty="0"/>
              <a:t>「昨日做得好！</a:t>
            </a:r>
            <a:r>
              <a:rPr lang="zh-TW" altLang="zh-HK" sz="4000" dirty="0" smtClean="0"/>
              <a:t>」</a:t>
            </a:r>
            <a:endParaRPr lang="en-US" altLang="zh-TW" sz="4000" dirty="0" smtClean="0"/>
          </a:p>
          <a:p>
            <a:pPr marL="742950" lvl="0" indent="-742950">
              <a:buFont typeface="+mj-lt"/>
              <a:buAutoNum type="arabicPeriod"/>
            </a:pPr>
            <a:r>
              <a:rPr lang="zh-TW" altLang="zh-HK" sz="4000" dirty="0"/>
              <a:t>「</a:t>
            </a:r>
            <a:r>
              <a:rPr lang="zh-HK" altLang="zh-HK" sz="4000" dirty="0"/>
              <a:t>吉姆</a:t>
            </a:r>
            <a:r>
              <a:rPr lang="zh-TW" altLang="zh-HK" sz="4000" dirty="0"/>
              <a:t>，昨日，你真的嚇我一跳。我見你從三點鐘起便有大量訂單要處理，但當我四點鐘回來時，你竟然都處理掉，真厲害！」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0183" y="487972"/>
            <a:ext cx="9393227" cy="121249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zh-HK" sz="3400" dirty="0">
                <a:solidFill>
                  <a:schemeClr val="tx1"/>
                </a:solidFill>
                <a:latin typeface="Broadway" panose="04040905080B02020502" pitchFamily="82" charset="0"/>
                <a:ea typeface="GungsuhChe" panose="02030609000101010101" pitchFamily="49" charset="-127"/>
              </a:rPr>
              <a:t>Being </a:t>
            </a:r>
            <a:r>
              <a:rPr lang="en-US" altLang="zh-HK" sz="3400" dirty="0" smtClean="0">
                <a:solidFill>
                  <a:schemeClr val="tx1"/>
                </a:solidFill>
                <a:latin typeface="Broadway" panose="04040905080B02020502" pitchFamily="82" charset="0"/>
                <a:ea typeface="GungsuhChe" panose="02030609000101010101" pitchFamily="49" charset="-127"/>
              </a:rPr>
              <a:t>Seen</a:t>
            </a:r>
            <a:r>
              <a:rPr lang="zh-TW" altLang="en-US" sz="3400" dirty="0" smtClean="0">
                <a:solidFill>
                  <a:schemeClr val="tx1"/>
                </a:solidFill>
                <a:latin typeface="Broadway" panose="04040905080B02020502" pitchFamily="82" charset="0"/>
                <a:ea typeface="GungsuhChe" panose="02030609000101010101" pitchFamily="49" charset="-127"/>
              </a:rPr>
              <a:t> </a:t>
            </a:r>
            <a:r>
              <a:rPr lang="zh-TW" altLang="en-US" sz="3400" dirty="0" smtClean="0"/>
              <a:t>應用技巧 </a:t>
            </a:r>
            <a:r>
              <a:rPr lang="en-US" altLang="zh-TW" sz="3400" dirty="0" smtClean="0"/>
              <a:t>—</a:t>
            </a:r>
            <a:r>
              <a:rPr lang="zh-TW" altLang="en-US" sz="3400" dirty="0" smtClean="0"/>
              <a:t> </a:t>
            </a:r>
            <a:r>
              <a:rPr lang="zh-TW" alt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zh-TW" alt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必須到位</a:t>
            </a:r>
            <a:r>
              <a:rPr lang="zh-TW" alt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endParaRPr lang="zh-HK" altLang="en-US" sz="3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379621" y="2115841"/>
            <a:ext cx="9832861" cy="3531205"/>
          </a:xfrm>
        </p:spPr>
        <p:txBody>
          <a:bodyPr vert="horz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000" b="1" u="sng" dirty="0">
                <a:solidFill>
                  <a:srgbClr val="7030A0"/>
                </a:solidFill>
              </a:rPr>
              <a:t>清楚</a:t>
            </a:r>
            <a:r>
              <a:rPr lang="zh-TW" altLang="en-US" sz="3000" b="1" u="sng" dirty="0" smtClean="0">
                <a:solidFill>
                  <a:srgbClr val="7030A0"/>
                </a:solidFill>
              </a:rPr>
              <a:t>描述學生的良好行為或態度</a:t>
            </a:r>
            <a:r>
              <a:rPr lang="zh-TW" altLang="en-US" sz="3000" dirty="0"/>
              <a:t>表達了你對他的關注</a:t>
            </a:r>
            <a:r>
              <a:rPr lang="zh-TW" altLang="en-US" sz="3000" dirty="0" smtClean="0"/>
              <a:t>，肯定行為的</a:t>
            </a:r>
            <a:r>
              <a:rPr lang="zh-TW" altLang="en-US" sz="3000" dirty="0"/>
              <a:t>過</a:t>
            </a:r>
            <a:r>
              <a:rPr lang="zh-TW" altLang="en-US" sz="3000" dirty="0" smtClean="0"/>
              <a:t>程，以協助他們理解個人的</a:t>
            </a:r>
            <a:r>
              <a:rPr lang="zh-TW" altLang="en-US" sz="30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性格強項</a:t>
            </a:r>
            <a:r>
              <a:rPr lang="zh-TW" altLang="en-US" sz="3000" dirty="0" smtClean="0"/>
              <a:t>，藉提升成就感，強化良好行為。</a:t>
            </a:r>
            <a:endParaRPr lang="en-US" altLang="zh-TW" sz="3000" dirty="0"/>
          </a:p>
          <a:p>
            <a:pPr marL="0" indent="0">
              <a:buNone/>
            </a:pPr>
            <a:endParaRPr lang="en-US" altLang="zh-TW" sz="3600" b="1" dirty="0"/>
          </a:p>
          <a:p>
            <a:pPr marL="623888" indent="-623888" algn="ctr">
              <a:buFont typeface="Wingdings" panose="05000000000000000000" pitchFamily="2" charset="2"/>
              <a:buChar char="ü"/>
            </a:pPr>
            <a:endParaRPr lang="en-US" altLang="zh-HK" sz="3600" dirty="0" smtClean="0"/>
          </a:p>
          <a:p>
            <a:pPr algn="ctr"/>
            <a:endParaRPr lang="en-US" altLang="zh-HK" sz="36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26" y="3908868"/>
            <a:ext cx="3476356" cy="17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 txBox="1">
            <a:spLocks/>
          </p:cNvSpPr>
          <p:nvPr/>
        </p:nvSpPr>
        <p:spPr bwMode="auto">
          <a:xfrm>
            <a:off x="1960563" y="799307"/>
            <a:ext cx="8229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t>Character Strength </a:t>
            </a:r>
            <a:r>
              <a:rPr lang="zh-TW" altLang="en-US" sz="3600" b="1" dirty="0">
                <a:solidFill>
                  <a:srgbClr val="0070C0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t>性格</a:t>
            </a:r>
            <a:r>
              <a:rPr lang="zh-TW" altLang="en-US" sz="3600" b="1" dirty="0" smtClean="0">
                <a:solidFill>
                  <a:srgbClr val="0070C0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t>強項</a:t>
            </a:r>
            <a:endParaRPr lang="en-US" altLang="en-US" sz="3600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390917"/>
              </p:ext>
            </p:extLst>
          </p:nvPr>
        </p:nvGraphicFramePr>
        <p:xfrm>
          <a:off x="1173707" y="1849105"/>
          <a:ext cx="9976893" cy="4256033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595058"/>
                <a:gridCol w="3643468"/>
                <a:gridCol w="2738367"/>
              </a:tblGrid>
              <a:tr h="630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7360" algn="r"/>
                        </a:tabLst>
                      </a:pPr>
                      <a:r>
                        <a:rPr lang="zh-TW" sz="18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智慧與</a:t>
                      </a:r>
                      <a:r>
                        <a:rPr lang="zh-TW" sz="18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知識</a:t>
                      </a:r>
                      <a:r>
                        <a:rPr lang="en-US" altLang="zh-TW" sz="18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7360" algn="r"/>
                        </a:tabLst>
                      </a:pPr>
                      <a:r>
                        <a:rPr lang="en-US" altLang="zh-TW" sz="18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(Wisdom &amp; Knowledge)</a:t>
                      </a:r>
                      <a:endParaRPr lang="zh-TW" sz="18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55465" marR="5546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勇氣</a:t>
                      </a:r>
                      <a:r>
                        <a:rPr lang="en-US" altLang="zh-TW" sz="18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(Courage)</a:t>
                      </a:r>
                      <a:endParaRPr lang="zh-TW" sz="18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55465" marR="5546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仁愛</a:t>
                      </a:r>
                      <a:r>
                        <a:rPr lang="en-US" altLang="zh-TW" sz="18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(Humanity)</a:t>
                      </a:r>
                      <a:endParaRPr lang="zh-TW" sz="18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55465" marR="55465" marT="0" marB="0">
                    <a:solidFill>
                      <a:srgbClr val="FFC000"/>
                    </a:solidFill>
                  </a:tcPr>
                </a:tc>
              </a:tr>
              <a:tr h="14696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創造力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(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靈巧性和獨創性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好奇心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(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對世界的好奇和興趣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判斷力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批判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性的</a:t>
                      </a:r>
                      <a:r>
                        <a:rPr 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思考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、思維開放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好</a:t>
                      </a:r>
                      <a:r>
                        <a:rPr 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洞察力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(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智慧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55465" marR="55465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勇敢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堅毅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(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堅持、毅力、勤奮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正直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(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誠實、真摯和真誠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生命力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(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對事物具興緻、熱情和幹勁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55465" marR="55465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愛心</a:t>
                      </a:r>
                      <a:r>
                        <a:rPr 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zh-HK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愛和被愛的能力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仁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慈 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樂於助人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社交智慧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55465" marR="55465" marT="0" marB="0"/>
                </a:tc>
              </a:tr>
              <a:tr h="630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克己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 / </a:t>
                      </a:r>
                      <a:r>
                        <a:rPr lang="zh-TW" sz="18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節制</a:t>
                      </a:r>
                      <a:r>
                        <a:rPr lang="en-US" altLang="zh-TW" sz="18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(Temperance)</a:t>
                      </a:r>
                      <a:endParaRPr lang="zh-TW" sz="18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55465" marR="5546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靈性及</a:t>
                      </a:r>
                      <a:r>
                        <a:rPr lang="zh-TW" sz="18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超越</a:t>
                      </a:r>
                      <a:r>
                        <a:rPr lang="en-US" altLang="zh-TW" sz="18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 (Spirituality &amp; Transcendence)</a:t>
                      </a:r>
                      <a:endParaRPr lang="zh-TW" sz="18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55465" marR="5546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公</a:t>
                      </a:r>
                      <a:r>
                        <a:rPr lang="zh-TW" sz="18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義</a:t>
                      </a:r>
                      <a:r>
                        <a:rPr lang="en-US" altLang="zh-TW" sz="18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(Justice)</a:t>
                      </a:r>
                      <a:endParaRPr lang="zh-TW" sz="18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55465" marR="55465" marT="0" marB="0">
                    <a:solidFill>
                      <a:srgbClr val="FFC000"/>
                    </a:solidFill>
                  </a:tcPr>
                </a:tc>
              </a:tr>
              <a:tr h="152450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寬恕和慈悲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謙恭和謙遜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自我控制與自我規範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謹</a:t>
                      </a:r>
                      <a:r>
                        <a:rPr 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慎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和</a:t>
                      </a:r>
                      <a:r>
                        <a:rPr 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慎重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55465" marR="5546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zh-TW" altLang="zh-HK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欣賞</a:t>
                      </a:r>
                      <a:r>
                        <a:rPr 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美麗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和</a:t>
                      </a:r>
                      <a:r>
                        <a:rPr 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卓越</a:t>
                      </a:r>
                      <a:endParaRPr lang="en-US" altLang="zh-TW" sz="1600" b="1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感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恩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希望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樂觀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感和未來</a:t>
                      </a:r>
                      <a:r>
                        <a:rPr 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意識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幽默感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靈修性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55465" marR="55465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團隊精神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社會責任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公正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領導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力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55465" marR="554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9483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03300" y="1947235"/>
            <a:ext cx="10464800" cy="3974594"/>
          </a:xfrm>
        </p:spPr>
        <p:txBody>
          <a:bodyPr vert="horz"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zh-TW" altLang="en-US" sz="3400" dirty="0"/>
              <a:t>運用</a:t>
            </a:r>
            <a:r>
              <a:rPr lang="zh-TW" altLang="en-US" sz="3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我的訊息</a:t>
            </a:r>
            <a:r>
              <a:rPr lang="zh-TW" altLang="en-US" sz="3400" dirty="0" smtClean="0"/>
              <a:t>表達</a:t>
            </a:r>
            <a:r>
              <a:rPr lang="zh-TW" altLang="en-US" sz="3400" b="1" u="sng" dirty="0" smtClean="0">
                <a:solidFill>
                  <a:srgbClr val="7030A0"/>
                </a:solidFill>
              </a:rPr>
              <a:t>信任</a:t>
            </a:r>
            <a:r>
              <a:rPr lang="zh-TW" altLang="en-US" sz="3400" b="1" u="sng" dirty="0">
                <a:solidFill>
                  <a:srgbClr val="7030A0"/>
                </a:solidFill>
              </a:rPr>
              <a:t>和欣賞</a:t>
            </a:r>
            <a:r>
              <a:rPr lang="zh-TW" altLang="en-US" sz="3400" dirty="0" smtClean="0">
                <a:solidFill>
                  <a:srgbClr val="7030A0"/>
                </a:solidFill>
              </a:rPr>
              <a:t>，</a:t>
            </a:r>
            <a:r>
              <a:rPr lang="zh-TW" altLang="en-US" sz="3400" b="1" u="sng" dirty="0">
                <a:solidFill>
                  <a:srgbClr val="7030A0"/>
                </a:solidFill>
              </a:rPr>
              <a:t>以鼓勵代替</a:t>
            </a:r>
            <a:r>
              <a:rPr lang="zh-TW" altLang="en-US" sz="3400" b="1" u="sng" dirty="0" smtClean="0">
                <a:solidFill>
                  <a:srgbClr val="7030A0"/>
                </a:solidFill>
              </a:rPr>
              <a:t>批評</a:t>
            </a:r>
            <a:r>
              <a:rPr lang="zh-TW" altLang="en-US" sz="3400" b="1" dirty="0"/>
              <a:t>去</a:t>
            </a:r>
            <a:r>
              <a:rPr lang="zh-TW" altLang="en-US" sz="3400" b="1" dirty="0" smtClean="0"/>
              <a:t>表達</a:t>
            </a:r>
            <a:r>
              <a:rPr lang="zh-TW" altLang="en-US" sz="3400" dirty="0" smtClean="0"/>
              <a:t>對學生</a:t>
            </a:r>
            <a:r>
              <a:rPr lang="zh-TW" altLang="en-US" sz="3400" dirty="0"/>
              <a:t>的期望，</a:t>
            </a:r>
            <a:r>
              <a:rPr lang="zh-TW" altLang="en-US" sz="3400" b="1" u="sng" dirty="0">
                <a:solidFill>
                  <a:srgbClr val="7030A0"/>
                </a:solidFill>
              </a:rPr>
              <a:t>肯定行為</a:t>
            </a:r>
            <a:r>
              <a:rPr lang="zh-TW" altLang="en-US" sz="3400" b="1" u="sng" dirty="0" smtClean="0">
                <a:solidFill>
                  <a:srgbClr val="7030A0"/>
                </a:solidFill>
              </a:rPr>
              <a:t>背後正向</a:t>
            </a:r>
            <a:r>
              <a:rPr lang="zh-TW" altLang="en-US" sz="3400" b="1" u="sng" dirty="0">
                <a:solidFill>
                  <a:srgbClr val="7030A0"/>
                </a:solidFill>
              </a:rPr>
              <a:t>的</a:t>
            </a:r>
            <a:r>
              <a:rPr lang="zh-TW" altLang="en-US" sz="3400" b="1" u="sng" dirty="0" smtClean="0">
                <a:solidFill>
                  <a:srgbClr val="7030A0"/>
                </a:solidFill>
              </a:rPr>
              <a:t>意圖</a:t>
            </a:r>
            <a:r>
              <a:rPr lang="zh-TW" altLang="en-US" sz="3400" dirty="0" smtClean="0"/>
              <a:t>，讓學生相信自己</a:t>
            </a:r>
            <a:r>
              <a:rPr lang="zh-TW" altLang="en-US" sz="3400" dirty="0"/>
              <a:t>有能力去改變</a:t>
            </a:r>
            <a:r>
              <a:rPr lang="en-US" altLang="zh-TW" sz="3400" dirty="0" smtClean="0"/>
              <a:t>/</a:t>
            </a:r>
            <a:r>
              <a:rPr lang="zh-TW" altLang="en-US" sz="3400" dirty="0" smtClean="0"/>
              <a:t>做得更好，為他們</a:t>
            </a:r>
            <a:r>
              <a:rPr lang="zh-TW" altLang="en-US" sz="3200" dirty="0" smtClean="0"/>
              <a:t>帶來</a:t>
            </a:r>
            <a:r>
              <a:rPr lang="zh-TW" altLang="en-US" sz="3200" dirty="0"/>
              <a:t>希望</a:t>
            </a:r>
            <a:r>
              <a:rPr lang="zh-TW" altLang="en-US" sz="3200" dirty="0" smtClean="0"/>
              <a:t>感</a:t>
            </a:r>
            <a:r>
              <a:rPr lang="zh-TW" altLang="en-US" sz="3400" dirty="0" smtClean="0"/>
              <a:t>。</a:t>
            </a:r>
            <a:endParaRPr lang="en-US" altLang="zh-TW" sz="3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22431" y="830374"/>
            <a:ext cx="11157858" cy="1235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altLang="zh-HK" sz="3600" dirty="0">
                <a:latin typeface="Broadway" panose="04040905080B02020502" pitchFamily="82" charset="0"/>
                <a:ea typeface="GungsuhChe" panose="02030609000101010101" pitchFamily="49" charset="-127"/>
              </a:rPr>
              <a:t>Being </a:t>
            </a:r>
            <a:r>
              <a:rPr lang="en-US" altLang="zh-HK" sz="3600" dirty="0" smtClean="0">
                <a:latin typeface="Broadway" panose="04040905080B02020502" pitchFamily="82" charset="0"/>
                <a:ea typeface="GungsuhChe" panose="02030609000101010101" pitchFamily="49" charset="-127"/>
              </a:rPr>
              <a:t>Recognized</a:t>
            </a:r>
            <a:r>
              <a:rPr lang="zh-TW" altLang="en-US" sz="3600" dirty="0" smtClean="0">
                <a:latin typeface="Broadway" panose="04040905080B02020502" pitchFamily="82" charset="0"/>
                <a:ea typeface="GungsuhChe" panose="02030609000101010101" pitchFamily="49" charset="-127"/>
              </a:rPr>
              <a:t> </a:t>
            </a:r>
            <a:r>
              <a:rPr lang="zh-TW" altLang="en-US" sz="3600" dirty="0" smtClean="0"/>
              <a:t>應用</a:t>
            </a:r>
            <a:r>
              <a:rPr lang="zh-TW" altLang="en-US" sz="3600" dirty="0"/>
              <a:t>技巧 </a:t>
            </a:r>
            <a:r>
              <a:rPr lang="en-US" altLang="zh-TW" sz="3600" dirty="0"/>
              <a:t>—</a:t>
            </a:r>
            <a:r>
              <a:rPr lang="zh-TW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「不帶批評</a:t>
            </a: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endParaRPr lang="zh-HK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2551" t="27936" r="23834" b="6667"/>
          <a:stretch/>
        </p:blipFill>
        <p:spPr>
          <a:xfrm>
            <a:off x="5000175" y="4267200"/>
            <a:ext cx="1822376" cy="179621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097678" y="5349380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latin typeface="方正舒體" panose="03000509000000000000" pitchFamily="65" charset="-120"/>
                <a:ea typeface="方正舒體" panose="03000509000000000000" pitchFamily="65" charset="-120"/>
              </a:rPr>
              <a:t>我的訊息</a:t>
            </a:r>
            <a:endParaRPr lang="zh-HK" altLang="en-US" sz="2800" b="1" dirty="0">
              <a:solidFill>
                <a:srgbClr val="002060"/>
              </a:solidFill>
              <a:latin typeface="方正舒體" panose="03000509000000000000" pitchFamily="65" charset="-120"/>
              <a:ea typeface="方正舒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76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0411" y="307409"/>
            <a:ext cx="10058400" cy="13716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+mj-ea"/>
              </a:rPr>
              <a:t>參考例子</a:t>
            </a:r>
            <a:r>
              <a:rPr lang="en-US" altLang="zh-TW" sz="4000" dirty="0" smtClean="0">
                <a:latin typeface="+mj-ea"/>
              </a:rPr>
              <a:t>﹕</a:t>
            </a:r>
            <a:endParaRPr lang="zh-HK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940411" y="2015191"/>
            <a:ext cx="10476889" cy="34712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直排文字版面配置區 2"/>
          <p:cNvSpPr txBox="1">
            <a:spLocks/>
          </p:cNvSpPr>
          <p:nvPr/>
        </p:nvSpPr>
        <p:spPr>
          <a:xfrm>
            <a:off x="1023266" y="2015190"/>
            <a:ext cx="10311178" cy="3471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TW" altLang="en-US" sz="2800" dirty="0" smtClean="0">
                <a:latin typeface="方正魏碑" panose="03000509000000000000" pitchFamily="65" charset="-120"/>
                <a:ea typeface="方正魏碑" panose="03000509000000000000" pitchFamily="65" charset="-120"/>
              </a:rPr>
              <a:t>「技</a:t>
            </a:r>
            <a:r>
              <a:rPr lang="zh-TW" altLang="en-US" sz="2800" dirty="0">
                <a:latin typeface="方正魏碑" panose="03000509000000000000" pitchFamily="65" charset="-120"/>
                <a:ea typeface="方正魏碑" panose="03000509000000000000" pitchFamily="65" charset="-120"/>
              </a:rPr>
              <a:t>安</a:t>
            </a:r>
            <a:r>
              <a:rPr lang="zh-TW" altLang="en-US" sz="2800" dirty="0" smtClean="0">
                <a:latin typeface="方正魏碑" panose="03000509000000000000" pitchFamily="65" charset="-120"/>
                <a:ea typeface="方正魏碑" panose="03000509000000000000" pitchFamily="65" charset="-120"/>
              </a:rPr>
              <a:t>，</a:t>
            </a:r>
            <a:r>
              <a:rPr lang="en-US" altLang="zh-TW" sz="2800" dirty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&lt;</a:t>
            </a:r>
            <a:r>
              <a:rPr lang="zh-TW" altLang="en-US" sz="2800" dirty="0" smtClean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肯定正</a:t>
            </a:r>
            <a:r>
              <a:rPr lang="zh-TW" altLang="en-US" sz="2800" dirty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向</a:t>
            </a:r>
            <a:r>
              <a:rPr lang="zh-TW" altLang="en-US" sz="2800" dirty="0" smtClean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意圖</a:t>
            </a:r>
            <a:r>
              <a:rPr lang="en-US" altLang="zh-TW" sz="2800" dirty="0" smtClean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&gt;</a:t>
            </a:r>
            <a:r>
              <a:rPr lang="zh-TW" altLang="en-US" sz="2800" dirty="0" smtClean="0">
                <a:latin typeface="方正魏碑" panose="03000509000000000000" pitchFamily="65" charset="-120"/>
                <a:ea typeface="方正魏碑" panose="03000509000000000000" pitchFamily="65" charset="-120"/>
              </a:rPr>
              <a:t>你可能</a:t>
            </a:r>
            <a:r>
              <a:rPr lang="zh-TW" altLang="en-US" sz="2800" dirty="0">
                <a:latin typeface="方正魏碑" panose="03000509000000000000" pitchFamily="65" charset="-120"/>
                <a:ea typeface="方正魏碑" panose="03000509000000000000" pitchFamily="65" charset="-120"/>
              </a:rPr>
              <a:t>是正在「很用力」</a:t>
            </a:r>
            <a:r>
              <a:rPr lang="zh-TW" altLang="en-US" sz="2800" dirty="0" smtClean="0">
                <a:latin typeface="方正魏碑" panose="03000509000000000000" pitchFamily="65" charset="-120"/>
                <a:ea typeface="方正魏碑" panose="03000509000000000000" pitchFamily="65" charset="-120"/>
              </a:rPr>
              <a:t>地想讓</a:t>
            </a:r>
            <a:r>
              <a:rPr lang="zh-TW" altLang="en-US" sz="2800" dirty="0">
                <a:latin typeface="方正魏碑" panose="03000509000000000000" pitchFamily="65" charset="-120"/>
                <a:ea typeface="方正魏碑" panose="03000509000000000000" pitchFamily="65" charset="-120"/>
              </a:rPr>
              <a:t>別人知道自己的感覺與想法</a:t>
            </a:r>
            <a:r>
              <a:rPr lang="zh-TW" altLang="en-US" sz="2800" dirty="0" smtClean="0">
                <a:latin typeface="方正魏碑" panose="03000509000000000000" pitchFamily="65" charset="-120"/>
                <a:ea typeface="方正魏碑" panose="03000509000000000000" pitchFamily="65" charset="-120"/>
              </a:rPr>
              <a:t>，可惜你說話的語氣和態度，</a:t>
            </a:r>
            <a:r>
              <a:rPr lang="en-US" altLang="zh-TW" sz="2800" dirty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&lt;</a:t>
            </a:r>
            <a:r>
              <a:rPr lang="zh-TW" altLang="en-US" sz="2800" dirty="0" smtClean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感受</a:t>
            </a:r>
            <a:r>
              <a:rPr lang="en-US" altLang="zh-TW" sz="2800" dirty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&gt;</a:t>
            </a:r>
            <a:r>
              <a:rPr lang="zh-TW" altLang="en-US" sz="2800" dirty="0" smtClean="0">
                <a:latin typeface="方正魏碑" panose="03000509000000000000" pitchFamily="65" charset="-120"/>
                <a:ea typeface="方正魏碑" panose="03000509000000000000" pitchFamily="65" charset="-120"/>
              </a:rPr>
              <a:t>令</a:t>
            </a:r>
            <a:r>
              <a:rPr lang="zh-TW" altLang="en-US" sz="2800" u="sng" dirty="0" smtClean="0">
                <a:latin typeface="方正魏碑" panose="03000509000000000000" pitchFamily="65" charset="-120"/>
                <a:ea typeface="方正魏碑" panose="03000509000000000000" pitchFamily="65" charset="-120"/>
              </a:rPr>
              <a:t>我覺得</a:t>
            </a:r>
            <a:r>
              <a:rPr lang="zh-TW" altLang="en-US" sz="2800" dirty="0" smtClean="0">
                <a:latin typeface="方正魏碑" panose="03000509000000000000" pitchFamily="65" charset="-120"/>
                <a:ea typeface="方正魏碑" panose="03000509000000000000" pitchFamily="65" charset="-120"/>
              </a:rPr>
              <a:t>好難接受。</a:t>
            </a:r>
            <a:r>
              <a:rPr lang="en-US" altLang="zh-TW" sz="2800" dirty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&lt;</a:t>
            </a:r>
            <a:r>
              <a:rPr lang="zh-TW" altLang="en-US" sz="2800" dirty="0" smtClean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欣賞</a:t>
            </a:r>
            <a:r>
              <a:rPr lang="en-US" altLang="zh-TW" sz="2800" b="1" dirty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&gt;</a:t>
            </a:r>
            <a:r>
              <a:rPr lang="zh-TW" altLang="en-US" sz="2800" u="sng" dirty="0" smtClean="0">
                <a:latin typeface="方正魏碑" panose="03000509000000000000" pitchFamily="65" charset="-120"/>
                <a:ea typeface="方正魏碑" panose="03000509000000000000" pitchFamily="65" charset="-120"/>
              </a:rPr>
              <a:t>我曾看見你能夠</a:t>
            </a:r>
            <a:r>
              <a:rPr lang="zh-TW" altLang="en-US" sz="2800" dirty="0" smtClean="0">
                <a:latin typeface="方正魏碑" panose="03000509000000000000" pitchFamily="65" charset="-120"/>
                <a:ea typeface="方正魏碑" panose="03000509000000000000" pitchFamily="65" charset="-120"/>
              </a:rPr>
              <a:t>以禮待人的時候，</a:t>
            </a:r>
            <a:r>
              <a:rPr lang="en-US" altLang="zh-TW" sz="2800" dirty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&lt;</a:t>
            </a:r>
            <a:r>
              <a:rPr lang="zh-TW" altLang="en-US" sz="2800" dirty="0" smtClean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信任</a:t>
            </a:r>
            <a:r>
              <a:rPr lang="en-US" altLang="zh-TW" sz="2800" dirty="0" smtClean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&gt;</a:t>
            </a:r>
            <a:r>
              <a:rPr lang="zh-TW" altLang="en-US" sz="2800" u="sng" dirty="0" smtClean="0">
                <a:latin typeface="方正魏碑" panose="03000509000000000000" pitchFamily="65" charset="-120"/>
                <a:ea typeface="方正魏碑" panose="03000509000000000000" pitchFamily="65" charset="-120"/>
              </a:rPr>
              <a:t>我相信你是真的</a:t>
            </a:r>
            <a:r>
              <a:rPr lang="zh-TW" altLang="en-US" sz="2800" dirty="0" smtClean="0">
                <a:latin typeface="方正魏碑" panose="03000509000000000000" pitchFamily="65" charset="-120"/>
                <a:ea typeface="方正魏碑" panose="03000509000000000000" pitchFamily="65" charset="-120"/>
              </a:rPr>
              <a:t>知道怎樣尊重別人，</a:t>
            </a:r>
            <a:r>
              <a:rPr lang="en-US" altLang="zh-TW" sz="2800" dirty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&lt;</a:t>
            </a:r>
            <a:r>
              <a:rPr lang="zh-TW" altLang="en-US" sz="2800" dirty="0" smtClean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期望</a:t>
            </a:r>
            <a:r>
              <a:rPr lang="en-US" altLang="zh-TW" sz="2800" dirty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&gt;</a:t>
            </a:r>
            <a:r>
              <a:rPr lang="zh-TW" altLang="en-US" sz="2800" u="sng" dirty="0" smtClean="0">
                <a:latin typeface="方正魏碑" panose="03000509000000000000" pitchFamily="65" charset="-120"/>
                <a:ea typeface="方正魏碑" panose="03000509000000000000" pitchFamily="65" charset="-120"/>
              </a:rPr>
              <a:t>我</a:t>
            </a:r>
            <a:r>
              <a:rPr lang="zh-TW" altLang="en-US" sz="2800" u="sng" dirty="0">
                <a:latin typeface="方正魏碑" panose="03000509000000000000" pitchFamily="65" charset="-120"/>
                <a:ea typeface="方正魏碑" panose="03000509000000000000" pitchFamily="65" charset="-120"/>
              </a:rPr>
              <a:t>等緊</a:t>
            </a:r>
            <a:r>
              <a:rPr lang="zh-TW" altLang="en-US" sz="2800" u="sng" dirty="0" smtClean="0">
                <a:latin typeface="方正魏碑" panose="03000509000000000000" pitchFamily="65" charset="-120"/>
                <a:ea typeface="方正魏碑" panose="03000509000000000000" pitchFamily="65" charset="-120"/>
              </a:rPr>
              <a:t>你</a:t>
            </a:r>
            <a:r>
              <a:rPr lang="zh-TW" altLang="en-US" sz="2800" dirty="0" smtClean="0">
                <a:latin typeface="方正魏碑" panose="03000509000000000000" pitchFamily="65" charset="-120"/>
                <a:ea typeface="方正魏碑" panose="03000509000000000000" pitchFamily="65" charset="-120"/>
              </a:rPr>
              <a:t>能温和地表達你的想法。」</a:t>
            </a:r>
          </a:p>
          <a:p>
            <a:pPr marL="0" indent="0">
              <a:buFont typeface="Arial" pitchFamily="34" charset="0"/>
              <a:buNone/>
            </a:pPr>
            <a:endParaRPr lang="en-US" altLang="zh-TW" sz="3400" dirty="0" smtClean="0"/>
          </a:p>
          <a:p>
            <a:pPr marL="0" indent="0">
              <a:buFont typeface="Arial" pitchFamily="34" charset="0"/>
              <a:buNone/>
            </a:pPr>
            <a:endParaRPr lang="zh-HK" altLang="en-US" sz="3600" dirty="0" smtClean="0"/>
          </a:p>
          <a:p>
            <a:pPr marL="0" indent="0">
              <a:buFont typeface="Arial" pitchFamily="34" charset="0"/>
              <a:buNone/>
            </a:pP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17618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83691" y="1974771"/>
            <a:ext cx="7798447" cy="2531914"/>
          </a:xfrm>
        </p:spPr>
        <p:txBody>
          <a:bodyPr vert="horz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sz="2500" b="1" u="sng" dirty="0">
                <a:solidFill>
                  <a:srgbClr val="7030A0"/>
                </a:solidFill>
              </a:rPr>
              <a:t>表揚學生的良好行為</a:t>
            </a:r>
            <a:r>
              <a:rPr lang="en-US" altLang="zh-TW" sz="2500" b="1" u="sng" dirty="0" smtClean="0">
                <a:solidFill>
                  <a:srgbClr val="7030A0"/>
                </a:solidFill>
              </a:rPr>
              <a:t>(</a:t>
            </a:r>
            <a:r>
              <a:rPr lang="zh-TW" altLang="en-US" sz="2500" b="1" u="sng" dirty="0" smtClean="0">
                <a:solidFill>
                  <a:srgbClr val="7030A0"/>
                </a:solidFill>
              </a:rPr>
              <a:t>例如</a:t>
            </a:r>
            <a:r>
              <a:rPr lang="en-US" altLang="zh-TW" sz="2500" b="1" u="sng" dirty="0" smtClean="0">
                <a:solidFill>
                  <a:srgbClr val="7030A0"/>
                </a:solidFill>
              </a:rPr>
              <a:t>﹕</a:t>
            </a:r>
            <a:r>
              <a:rPr lang="zh-TW" altLang="en-US" sz="2500" b="1" u="sng" dirty="0" smtClean="0">
                <a:solidFill>
                  <a:srgbClr val="7030A0"/>
                </a:solidFill>
              </a:rPr>
              <a:t>分享</a:t>
            </a:r>
            <a:r>
              <a:rPr lang="en-US" altLang="zh-TW" sz="2500" b="1" u="sng" dirty="0">
                <a:solidFill>
                  <a:srgbClr val="7030A0"/>
                </a:solidFill>
              </a:rPr>
              <a:t>/</a:t>
            </a:r>
            <a:r>
              <a:rPr lang="zh-TW" altLang="en-US" sz="2500" b="1" u="sng" dirty="0">
                <a:solidFill>
                  <a:srgbClr val="7030A0"/>
                </a:solidFill>
              </a:rPr>
              <a:t>付出</a:t>
            </a:r>
            <a:r>
              <a:rPr lang="en-US" altLang="zh-TW" sz="2500" b="1" u="sng" dirty="0">
                <a:solidFill>
                  <a:srgbClr val="7030A0"/>
                </a:solidFill>
              </a:rPr>
              <a:t>/</a:t>
            </a:r>
            <a:r>
              <a:rPr lang="zh-TW" altLang="en-US" sz="2500" b="1" u="sng" dirty="0">
                <a:solidFill>
                  <a:srgbClr val="7030A0"/>
                </a:solidFill>
              </a:rPr>
              <a:t>協助</a:t>
            </a:r>
            <a:r>
              <a:rPr lang="en-US" altLang="zh-TW" sz="2500" b="1" u="sng" dirty="0">
                <a:solidFill>
                  <a:srgbClr val="7030A0"/>
                </a:solidFill>
              </a:rPr>
              <a:t>/</a:t>
            </a:r>
            <a:r>
              <a:rPr lang="zh-TW" altLang="en-US" sz="2500" b="1" u="sng" dirty="0">
                <a:solidFill>
                  <a:srgbClr val="7030A0"/>
                </a:solidFill>
              </a:rPr>
              <a:t>參與</a:t>
            </a:r>
            <a:r>
              <a:rPr lang="en-US" altLang="zh-TW" sz="2500" b="1" u="sng" dirty="0">
                <a:solidFill>
                  <a:srgbClr val="7030A0"/>
                </a:solidFill>
              </a:rPr>
              <a:t>)</a:t>
            </a:r>
            <a:r>
              <a:rPr lang="zh-TW" altLang="en-US" sz="2500" b="1" u="sng" dirty="0">
                <a:solidFill>
                  <a:srgbClr val="7030A0"/>
                </a:solidFill>
              </a:rPr>
              <a:t>為他人</a:t>
            </a:r>
            <a:r>
              <a:rPr lang="zh-TW" altLang="en-US" sz="2500" b="1" u="sng" dirty="0" smtClean="0">
                <a:solidFill>
                  <a:srgbClr val="7030A0"/>
                </a:solidFill>
              </a:rPr>
              <a:t>帶來的正面感受、得益及啓發</a:t>
            </a:r>
            <a:r>
              <a:rPr lang="zh-TW" altLang="en-US" sz="2500" dirty="0"/>
              <a:t>，</a:t>
            </a:r>
            <a:r>
              <a:rPr lang="zh-TW" altLang="en-US" sz="2500" dirty="0" smtClean="0"/>
              <a:t>指出其行為</a:t>
            </a:r>
            <a:r>
              <a:rPr lang="zh-TW" altLang="en-US" sz="2500" dirty="0"/>
              <a:t>本身</a:t>
            </a:r>
            <a:r>
              <a:rPr lang="zh-TW" altLang="en-US" sz="2500" dirty="0" smtClean="0"/>
              <a:t>具有意義，讓他們獲得</a:t>
            </a:r>
            <a:r>
              <a:rPr lang="zh-TW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被需要</a:t>
            </a:r>
            <a:r>
              <a:rPr lang="zh-TW" altLang="en-US" sz="2500" dirty="0" smtClean="0"/>
              <a:t>的感覺。</a:t>
            </a:r>
            <a:endParaRPr lang="en-US" altLang="zh-TW" sz="25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sz="2500" dirty="0" smtClean="0"/>
              <a:t>參考例子</a:t>
            </a:r>
            <a:r>
              <a:rPr lang="en-US" altLang="zh-TW" sz="2500" dirty="0" smtClean="0"/>
              <a:t>﹕</a:t>
            </a:r>
            <a:endParaRPr lang="en-US" altLang="zh-TW" sz="25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983691" y="824208"/>
            <a:ext cx="11002829" cy="1134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altLang="zh-HK" sz="3800" dirty="0">
                <a:solidFill>
                  <a:schemeClr val="tx1"/>
                </a:solidFill>
                <a:latin typeface="Broadway" panose="04040905080B02020502" pitchFamily="82" charset="0"/>
                <a:ea typeface="GungsuhChe" panose="02030609000101010101" pitchFamily="49" charset="-127"/>
              </a:rPr>
              <a:t>Being </a:t>
            </a:r>
            <a:r>
              <a:rPr lang="en-US" altLang="zh-HK" sz="3800" dirty="0" smtClean="0">
                <a:solidFill>
                  <a:schemeClr val="tx1"/>
                </a:solidFill>
                <a:latin typeface="Broadway" panose="04040905080B02020502" pitchFamily="82" charset="0"/>
                <a:ea typeface="GungsuhChe" panose="02030609000101010101" pitchFamily="49" charset="-127"/>
              </a:rPr>
              <a:t>Wanted</a:t>
            </a:r>
            <a:r>
              <a:rPr lang="zh-TW" altLang="en-US" sz="3800" dirty="0" smtClean="0">
                <a:solidFill>
                  <a:schemeClr val="tx1"/>
                </a:solidFill>
                <a:latin typeface="Broadway" panose="04040905080B02020502" pitchFamily="82" charset="0"/>
                <a:ea typeface="GungsuhChe" panose="02030609000101010101" pitchFamily="49" charset="-127"/>
              </a:rPr>
              <a:t> </a:t>
            </a:r>
            <a:r>
              <a:rPr lang="zh-TW" altLang="en-US" sz="3800" dirty="0" smtClean="0">
                <a:solidFill>
                  <a:schemeClr val="tx1"/>
                </a:solidFill>
              </a:rPr>
              <a:t>應用</a:t>
            </a:r>
            <a:r>
              <a:rPr lang="zh-TW" altLang="en-US" sz="3800" dirty="0">
                <a:solidFill>
                  <a:schemeClr val="tx1"/>
                </a:solidFill>
              </a:rPr>
              <a:t>技巧 </a:t>
            </a:r>
            <a:r>
              <a:rPr lang="en-US" altLang="zh-TW" sz="3800" dirty="0" smtClean="0">
                <a:solidFill>
                  <a:schemeClr val="tx1"/>
                </a:solidFill>
              </a:rPr>
              <a:t>—</a:t>
            </a:r>
            <a:r>
              <a:rPr lang="zh-TW" altLang="en-US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「表揚存在價值」</a:t>
            </a:r>
            <a:endParaRPr lang="zh-HK" altLang="en-US" sz="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908977" y="4506685"/>
            <a:ext cx="10629880" cy="1602709"/>
            <a:chOff x="877326" y="4156534"/>
            <a:chExt cx="7394986" cy="1949366"/>
          </a:xfrm>
        </p:grpSpPr>
        <p:sp>
          <p:nvSpPr>
            <p:cNvPr id="2" name="矩形 1"/>
            <p:cNvSpPr/>
            <p:nvPr/>
          </p:nvSpPr>
          <p:spPr>
            <a:xfrm>
              <a:off x="877326" y="4156534"/>
              <a:ext cx="7257924" cy="1949366"/>
            </a:xfrm>
            <a:prstGeom prst="rect">
              <a:avLst/>
            </a:prstGeom>
            <a:solidFill>
              <a:srgbClr val="FFFFCC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直排文字版面配置區 2"/>
            <p:cNvSpPr txBox="1">
              <a:spLocks/>
            </p:cNvSpPr>
            <p:nvPr/>
          </p:nvSpPr>
          <p:spPr>
            <a:xfrm>
              <a:off x="952040" y="4176476"/>
              <a:ext cx="7320272" cy="18975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82880" indent="-182880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TW" altLang="en-US" sz="2600" dirty="0" smtClean="0">
                  <a:latin typeface="方正魏碑" panose="03000509000000000000" pitchFamily="65" charset="-120"/>
                  <a:ea typeface="方正魏碑" panose="03000509000000000000" pitchFamily="65" charset="-120"/>
                </a:rPr>
                <a:t>「靜兒，老師在忙於指導同學嘅</a:t>
              </a:r>
              <a:r>
                <a:rPr lang="zh-TW" altLang="en-US" sz="2600" dirty="0">
                  <a:latin typeface="方正魏碑" panose="03000509000000000000" pitchFamily="65" charset="-120"/>
                  <a:ea typeface="方正魏碑" panose="03000509000000000000" pitchFamily="65" charset="-120"/>
                </a:rPr>
                <a:t>時候</a:t>
              </a:r>
              <a:r>
                <a:rPr lang="zh-TW" altLang="en-US" sz="2600" dirty="0" smtClean="0">
                  <a:latin typeface="方正魏碑" panose="03000509000000000000" pitchFamily="65" charset="-120"/>
                  <a:ea typeface="方正魏碑" panose="03000509000000000000" pitchFamily="65" charset="-120"/>
                </a:rPr>
                <a:t>，幸好有你</a:t>
              </a:r>
              <a:r>
                <a:rPr lang="zh-TW" altLang="en-US" sz="2600" dirty="0">
                  <a:latin typeface="方正魏碑" panose="03000509000000000000" pitchFamily="65" charset="-120"/>
                  <a:ea typeface="方正魏碑" panose="03000509000000000000" pitchFamily="65" charset="-120"/>
                </a:rPr>
                <a:t>願意</a:t>
              </a:r>
              <a:r>
                <a:rPr lang="zh-TW" altLang="en-US" sz="2600" dirty="0" smtClean="0">
                  <a:latin typeface="方正魏碑" panose="03000509000000000000" pitchFamily="65" charset="-120"/>
                  <a:ea typeface="方正魏碑" panose="03000509000000000000" pitchFamily="65" charset="-120"/>
                </a:rPr>
                <a:t>幫忙派工作紙，才令老師有</a:t>
              </a:r>
              <a:r>
                <a:rPr lang="zh-TW" altLang="en-US" sz="2600" dirty="0">
                  <a:latin typeface="方正魏碑" panose="03000509000000000000" pitchFamily="65" charset="-120"/>
                  <a:ea typeface="方正魏碑" panose="03000509000000000000" pitchFamily="65" charset="-120"/>
                </a:rPr>
                <a:t>更加多</a:t>
              </a:r>
              <a:r>
                <a:rPr lang="zh-TW" altLang="en-US" sz="2600" dirty="0" smtClean="0">
                  <a:latin typeface="方正魏碑" panose="03000509000000000000" pitchFamily="65" charset="-120"/>
                  <a:ea typeface="方正魏碑" panose="03000509000000000000" pitchFamily="65" charset="-120"/>
                </a:rPr>
                <a:t>時間照顧其他同學。你的幫忙對大家真的很重要呢！」</a:t>
              </a:r>
              <a:endParaRPr lang="en-US" altLang="zh-TW" sz="2600" dirty="0" smtClean="0"/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157" y="2107430"/>
            <a:ext cx="2233326" cy="222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6800" y="2362130"/>
            <a:ext cx="10109200" cy="80554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91203" name="Rectangle 3"/>
          <p:cNvSpPr>
            <a:spLocks noGrp="1" noChangeArrowheads="1"/>
          </p:cNvSpPr>
          <p:nvPr>
            <p:ph idx="1"/>
          </p:nvPr>
        </p:nvSpPr>
        <p:spPr>
          <a:xfrm>
            <a:off x="971946" y="1851102"/>
            <a:ext cx="10934400" cy="4964785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3000" b="1" dirty="0" smtClean="0">
                <a:latin typeface="+mn-ea"/>
              </a:rPr>
              <a:t>練習</a:t>
            </a:r>
            <a:r>
              <a:rPr lang="en-US" altLang="zh-TW" sz="3000" b="1" dirty="0" smtClean="0">
                <a:latin typeface="+mn-ea"/>
              </a:rPr>
              <a:t>﹕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zh-TW" altLang="en-US" sz="3000" dirty="0" smtClean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「你今次測驗比前進步了，做得好，繼續努力！」</a:t>
            </a:r>
            <a:endParaRPr lang="en-US" altLang="zh-TW" sz="3000" dirty="0" smtClean="0">
              <a:solidFill>
                <a:schemeClr val="tx1"/>
              </a:solidFill>
              <a:latin typeface="方正魏碑" panose="03000509000000000000" pitchFamily="65" charset="-120"/>
              <a:ea typeface="方正魏碑" panose="03000509000000000000" pitchFamily="65" charset="-120"/>
            </a:endParaRPr>
          </a:p>
          <a:p>
            <a:pPr marL="0" indent="0">
              <a:spcBef>
                <a:spcPts val="3000"/>
              </a:spcBef>
              <a:spcAft>
                <a:spcPts val="1200"/>
              </a:spcAft>
              <a:buNone/>
            </a:pPr>
            <a:r>
              <a:rPr lang="zh-TW" altLang="en-US" sz="3000" b="1" dirty="0" smtClean="0">
                <a:latin typeface="+mn-ea"/>
              </a:rPr>
              <a:t>提示</a:t>
            </a:r>
            <a:r>
              <a:rPr lang="en-US" altLang="zh-TW" sz="3000" b="1" dirty="0">
                <a:latin typeface="+mn-ea"/>
              </a:rPr>
              <a:t>﹕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TW" altLang="en-US" sz="2600" dirty="0" smtClean="0">
                <a:latin typeface="+mn-ea"/>
              </a:rPr>
              <a:t>如何令學生了解</a:t>
            </a:r>
            <a:r>
              <a:rPr lang="zh-TW" altLang="en-US" sz="2600" dirty="0">
                <a:latin typeface="+mn-ea"/>
              </a:rPr>
              <a:t>自己的性格強項及</a:t>
            </a:r>
            <a:r>
              <a:rPr lang="zh-TW" altLang="en-US" sz="2600" dirty="0" smtClean="0">
                <a:latin typeface="+mn-ea"/>
              </a:rPr>
              <a:t>優點</a:t>
            </a:r>
            <a:r>
              <a:rPr lang="en-US" altLang="zh-TW" sz="2600" dirty="0" smtClean="0">
                <a:latin typeface="+mn-ea"/>
              </a:rPr>
              <a:t>?</a:t>
            </a:r>
            <a:r>
              <a:rPr lang="zh-TW" altLang="en-US" sz="2600" dirty="0" smtClean="0">
                <a:latin typeface="+mn-ea"/>
              </a:rPr>
              <a:t> </a:t>
            </a:r>
            <a:r>
              <a:rPr lang="en-US" altLang="zh-TW" sz="2600" dirty="0" smtClean="0">
                <a:latin typeface="+mn-ea"/>
              </a:rPr>
              <a:t>(</a:t>
            </a:r>
            <a:r>
              <a:rPr lang="en-US" altLang="zh-TW" sz="2600" dirty="0">
                <a:latin typeface="+mn-ea"/>
              </a:rPr>
              <a:t>Being Seen)</a:t>
            </a:r>
            <a:r>
              <a:rPr lang="zh-TW" altLang="en-US" sz="2600" dirty="0">
                <a:latin typeface="+mn-ea"/>
              </a:rPr>
              <a:t> </a:t>
            </a:r>
            <a:endParaRPr lang="en-US" altLang="zh-TW" sz="2600" dirty="0" smtClean="0">
              <a:latin typeface="+mn-ea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TW" altLang="en-US" sz="2600" dirty="0" smtClean="0">
                <a:latin typeface="+mn-ea"/>
              </a:rPr>
              <a:t>如何表達對該學生表現的認同、信任</a:t>
            </a:r>
            <a:r>
              <a:rPr lang="zh-TW" altLang="en-US" sz="2600" dirty="0">
                <a:latin typeface="+mn-ea"/>
              </a:rPr>
              <a:t>和</a:t>
            </a:r>
            <a:r>
              <a:rPr lang="zh-TW" altLang="en-US" sz="2600" dirty="0" smtClean="0">
                <a:latin typeface="+mn-ea"/>
              </a:rPr>
              <a:t>期望？</a:t>
            </a:r>
            <a:r>
              <a:rPr lang="en-US" altLang="zh-TW" sz="2600" dirty="0" smtClean="0">
                <a:latin typeface="+mn-ea"/>
              </a:rPr>
              <a:t>(Being Recognized)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TW" altLang="en-US" sz="2600" dirty="0" smtClean="0">
                <a:latin typeface="+mn-ea"/>
              </a:rPr>
              <a:t>如何令該學生認為自己的行為能為他人帶來幫忙</a:t>
            </a:r>
            <a:r>
              <a:rPr lang="en-US" altLang="zh-TW" sz="2600" dirty="0" smtClean="0">
                <a:latin typeface="+mn-ea"/>
              </a:rPr>
              <a:t>/</a:t>
            </a:r>
            <a:r>
              <a:rPr lang="zh-TW" altLang="en-US" sz="2600" dirty="0" smtClean="0">
                <a:latin typeface="+mn-ea"/>
              </a:rPr>
              <a:t>利益？</a:t>
            </a:r>
            <a:r>
              <a:rPr lang="en-US" altLang="zh-TW" sz="2600" dirty="0">
                <a:latin typeface="+mn-ea"/>
              </a:rPr>
              <a:t>(Being Recognized)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zh-TW" sz="2800" dirty="0" smtClean="0">
              <a:latin typeface="+mn-ea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p"/>
            </a:pPr>
            <a:endParaRPr lang="en-US" altLang="zh-TW" sz="2800" b="1" dirty="0" smtClean="0">
              <a:solidFill>
                <a:srgbClr val="FFFF00"/>
              </a:solidFill>
              <a:latin typeface="方正仿宋" panose="03000509000000000000" pitchFamily="65" charset="-120"/>
              <a:ea typeface="方正仿宋" panose="03000509000000000000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0F00-A261-4E2C-8096-215E94382BFB}" type="slidenum">
              <a:rPr lang="en-US" altLang="zh-TW"/>
              <a:pPr/>
              <a:t>18</a:t>
            </a:fld>
            <a:endParaRPr lang="en-US" altLang="zh-TW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66800" y="978076"/>
            <a:ext cx="100524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000" b="1" dirty="0" smtClean="0"/>
              <a:t>以下的讚賞內容，還有改良的空間嗎？</a:t>
            </a:r>
            <a:endParaRPr lang="zh-TW" altLang="en-US" sz="4000" b="1" dirty="0">
              <a:solidFill>
                <a:schemeClr val="bg1"/>
              </a:solidFill>
              <a:latin typeface="方正行楷" panose="03000509000000000000" pitchFamily="65" charset="-120"/>
              <a:ea typeface="方正行楷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596658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9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9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5577" y="1166586"/>
            <a:ext cx="10825352" cy="463731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91203" name="Rectangle 3"/>
          <p:cNvSpPr>
            <a:spLocks noGrp="1" noChangeArrowheads="1"/>
          </p:cNvSpPr>
          <p:nvPr>
            <p:ph idx="1"/>
          </p:nvPr>
        </p:nvSpPr>
        <p:spPr>
          <a:xfrm>
            <a:off x="648190" y="576944"/>
            <a:ext cx="10616710" cy="5311020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參考答案</a:t>
            </a:r>
            <a:r>
              <a:rPr lang="en-US" altLang="zh-TW" sz="2800" dirty="0" smtClean="0">
                <a:latin typeface="+mj-ea"/>
                <a:ea typeface="+mj-ea"/>
              </a:rPr>
              <a:t>﹕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「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sz="2800" b="1" dirty="0">
                <a:solidFill>
                  <a:srgbClr val="7030A0"/>
                </a:solidFill>
                <a:latin typeface="+mn-ea"/>
              </a:rPr>
              <a:t>&lt;</a:t>
            </a:r>
            <a:r>
              <a:rPr lang="zh-TW" altLang="en-US" sz="2800" dirty="0" smtClean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說出他的名字</a:t>
            </a:r>
            <a:r>
              <a:rPr lang="en-US" altLang="zh-TW" sz="2800" b="1" dirty="0" smtClean="0">
                <a:solidFill>
                  <a:srgbClr val="7030A0"/>
                </a:solidFill>
                <a:latin typeface="+mn-ea"/>
              </a:rPr>
              <a:t>&gt;</a:t>
            </a:r>
            <a:r>
              <a:rPr lang="zh-TW" altLang="en-US" sz="2800" b="1" dirty="0" smtClean="0">
                <a:solidFill>
                  <a:srgbClr val="7030A0"/>
                </a:solidFill>
                <a:latin typeface="+mn-ea"/>
              </a:rPr>
              <a:t> </a:t>
            </a:r>
            <a:r>
              <a:rPr lang="zh-TW" altLang="en-US" sz="2800" u="sng" dirty="0" smtClean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大雄</a:t>
            </a:r>
            <a:r>
              <a:rPr lang="zh-TW" altLang="en-US" sz="2800" dirty="0" smtClean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，</a:t>
            </a:r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sz="2800" b="1" dirty="0" smtClean="0">
                <a:solidFill>
                  <a:srgbClr val="7030A0"/>
                </a:solidFill>
                <a:latin typeface="+mn-ea"/>
              </a:rPr>
              <a:t>&lt;</a:t>
            </a:r>
            <a:r>
              <a:rPr lang="zh-TW" altLang="en-US" sz="2800" dirty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具體說明良好表現</a:t>
            </a:r>
            <a:r>
              <a:rPr lang="en-US" altLang="zh-TW" sz="2800" b="1" dirty="0">
                <a:solidFill>
                  <a:srgbClr val="7030A0"/>
                </a:solidFill>
                <a:latin typeface="+mn-ea"/>
              </a:rPr>
              <a:t>&gt;</a:t>
            </a:r>
            <a:r>
              <a:rPr lang="zh-TW" altLang="en-US" sz="2800" dirty="0" smtClean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你今次測驗</a:t>
            </a:r>
            <a:r>
              <a:rPr lang="zh-TW" altLang="en-US" sz="2800" u="sng" dirty="0" smtClean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比之前進步了二十分</a:t>
            </a:r>
            <a:r>
              <a:rPr lang="zh-TW" altLang="en-US" sz="2800" dirty="0" smtClean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，</a:t>
            </a:r>
            <a:r>
              <a:rPr lang="zh-TW" altLang="en-US" sz="2800" dirty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 </a:t>
            </a:r>
            <a:r>
              <a:rPr lang="en-US" altLang="zh-TW" sz="2800" b="1" dirty="0">
                <a:solidFill>
                  <a:srgbClr val="7030A0"/>
                </a:solidFill>
                <a:latin typeface="+mn-ea"/>
              </a:rPr>
              <a:t>&lt;</a:t>
            </a:r>
            <a:r>
              <a:rPr lang="zh-TW" altLang="en-US" sz="2800" dirty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以我的訊息傳達感受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&gt;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sz="2800" u="sng" dirty="0" smtClean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我真是</a:t>
            </a:r>
            <a:r>
              <a:rPr lang="zh-TW" altLang="en-US" sz="2800" dirty="0" smtClean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好開心，好欣賞你願意</a:t>
            </a:r>
            <a:r>
              <a:rPr lang="zh-TW" altLang="en-US" sz="2800" dirty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付出</a:t>
            </a:r>
            <a:r>
              <a:rPr lang="zh-TW" altLang="en-US" sz="2800" dirty="0" smtClean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努力，總是再接再厲。</a:t>
            </a:r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sz="2800" b="1" dirty="0">
                <a:solidFill>
                  <a:srgbClr val="7030A0"/>
                </a:solidFill>
                <a:latin typeface="+mn-ea"/>
              </a:rPr>
              <a:t>&lt;</a:t>
            </a:r>
            <a:r>
              <a:rPr lang="zh-TW" altLang="en-US" sz="2800" dirty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認同及肯定行為的過程</a:t>
            </a:r>
            <a:r>
              <a:rPr lang="en-US" altLang="zh-TW" sz="2800" b="1" dirty="0" smtClean="0">
                <a:solidFill>
                  <a:srgbClr val="7030A0"/>
                </a:solidFill>
                <a:latin typeface="+mn-ea"/>
              </a:rPr>
              <a:t>&gt;</a:t>
            </a:r>
            <a:r>
              <a:rPr lang="zh-TW" altLang="en-US" sz="2800" b="1" dirty="0" smtClean="0">
                <a:solidFill>
                  <a:srgbClr val="7030A0"/>
                </a:solidFill>
                <a:latin typeface="+mn-ea"/>
              </a:rPr>
              <a:t> </a:t>
            </a:r>
            <a:r>
              <a:rPr lang="zh-TW" altLang="en-US" sz="2800" u="sng" dirty="0" smtClean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我看見</a:t>
            </a:r>
            <a:r>
              <a:rPr lang="zh-TW" altLang="en-US" sz="2800" dirty="0" smtClean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你上課時很專注地留心聽老師講解，亦用心地預備今次測驗，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sz="2800" b="1" dirty="0">
                <a:solidFill>
                  <a:srgbClr val="7030A0"/>
                </a:solidFill>
                <a:latin typeface="+mn-ea"/>
              </a:rPr>
              <a:t>&lt;</a:t>
            </a:r>
            <a:r>
              <a:rPr lang="zh-TW" altLang="en-US" sz="2800" dirty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找出性格強項</a:t>
            </a:r>
            <a:r>
              <a:rPr lang="en-US" altLang="zh-TW" sz="2800" b="1" dirty="0" smtClean="0">
                <a:solidFill>
                  <a:srgbClr val="7030A0"/>
                </a:solidFill>
                <a:latin typeface="+mn-ea"/>
              </a:rPr>
              <a:t>&gt;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真是</a:t>
            </a:r>
            <a:r>
              <a:rPr lang="zh-TW" altLang="en-US" sz="2800" u="sng" dirty="0" smtClean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有毅力</a:t>
            </a:r>
            <a:r>
              <a:rPr lang="zh-TW" altLang="en-US" sz="2800" dirty="0" smtClean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！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sz="2800" b="1" dirty="0" smtClean="0">
                <a:solidFill>
                  <a:srgbClr val="7030A0"/>
                </a:solidFill>
                <a:latin typeface="+mn-ea"/>
              </a:rPr>
              <a:t>&lt;</a:t>
            </a:r>
            <a:r>
              <a:rPr lang="zh-TW" altLang="en-US" sz="2800" dirty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表達信任和期望</a:t>
            </a:r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&gt;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我</a:t>
            </a:r>
            <a:r>
              <a:rPr lang="zh-TW" altLang="en-US" sz="2800" u="sng" dirty="0" smtClean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相信你</a:t>
            </a:r>
            <a:r>
              <a:rPr lang="zh-TW" altLang="en-US" sz="2800" dirty="0" smtClean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定能繼續盡你所能爭取佳績！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sz="2800" b="1" dirty="0" smtClean="0">
                <a:solidFill>
                  <a:srgbClr val="7030A0"/>
                </a:solidFill>
                <a:latin typeface="+mn-ea"/>
              </a:rPr>
              <a:t>&lt;</a:t>
            </a:r>
            <a:r>
              <a:rPr lang="zh-TW" altLang="en-US" sz="2800" dirty="0">
                <a:solidFill>
                  <a:srgbClr val="7030A0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表示對他的需要</a:t>
            </a:r>
            <a:r>
              <a:rPr lang="en-US" altLang="zh-TW" sz="2800" b="1" dirty="0" smtClean="0">
                <a:solidFill>
                  <a:srgbClr val="7030A0"/>
                </a:solidFill>
                <a:latin typeface="+mn-ea"/>
              </a:rPr>
              <a:t>&gt;</a:t>
            </a:r>
            <a:r>
              <a:rPr lang="zh-TW" altLang="en-US" sz="2800" dirty="0" smtClean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你永不</a:t>
            </a:r>
            <a:r>
              <a:rPr lang="zh-TW" altLang="en-US" sz="2800" dirty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放棄</a:t>
            </a:r>
            <a:r>
              <a:rPr lang="zh-TW" altLang="en-US" sz="2800" dirty="0" smtClean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的精神，同學們都以你為榜樣</a:t>
            </a:r>
            <a:r>
              <a:rPr lang="zh-TW" altLang="en-US" sz="2800" dirty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。</a:t>
            </a:r>
            <a:r>
              <a:rPr lang="zh-TW" altLang="en-US" sz="2800" dirty="0" smtClean="0">
                <a:solidFill>
                  <a:schemeClr val="tx1"/>
                </a:solidFill>
                <a:latin typeface="方正魏碑" panose="03000509000000000000" pitchFamily="65" charset="-120"/>
                <a:ea typeface="方正魏碑" panose="03000509000000000000" pitchFamily="65" charset="-120"/>
              </a:rPr>
              <a:t>」</a:t>
            </a:r>
            <a:endParaRPr lang="zh-TW" altLang="en-US" sz="2800" dirty="0">
              <a:solidFill>
                <a:schemeClr val="tx1"/>
              </a:solidFill>
              <a:latin typeface="方正魏碑" panose="03000509000000000000" pitchFamily="65" charset="-120"/>
              <a:ea typeface="方正魏碑" panose="03000509000000000000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260238" y="5887963"/>
            <a:ext cx="1463040" cy="256032"/>
          </a:xfrm>
        </p:spPr>
        <p:txBody>
          <a:bodyPr/>
          <a:lstStyle/>
          <a:p>
            <a:fld id="{A9E20F00-A261-4E2C-8096-215E94382BFB}" type="slidenum">
              <a:rPr lang="en-US" altLang="zh-TW"/>
              <a:pPr/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5616746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心理測驗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你的情人很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甜蜜地跟你</a:t>
            </a:r>
            <a:r>
              <a:rPr lang="zh-TW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說：</a:t>
            </a:r>
            <a:endParaRPr lang="en-US" altLang="zh-TW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「昨晚我看到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六</a:t>
            </a:r>
            <a:r>
              <a:rPr lang="zh-TW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個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很漂亮的月亮！</a:t>
            </a:r>
            <a:r>
              <a:rPr lang="zh-TW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endParaRPr lang="en-US" altLang="zh-TW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0"/>
              </a:spcBef>
            </a:pPr>
            <a:r>
              <a:rPr lang="zh-TW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你會</a:t>
            </a:r>
            <a:r>
              <a:rPr lang="zh-TW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怎樣回應？</a:t>
            </a:r>
            <a:endParaRPr lang="zh-HK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083" y="377468"/>
            <a:ext cx="10058400" cy="1371600"/>
          </a:xfrm>
        </p:spPr>
        <p:txBody>
          <a:bodyPr>
            <a:normAutofit/>
          </a:bodyPr>
          <a:lstStyle/>
          <a:p>
            <a:r>
              <a:rPr lang="zh-HK" altLang="en-US" sz="4000" b="1" dirty="0"/>
              <a:t>讚賞小貼</a:t>
            </a:r>
            <a:r>
              <a:rPr lang="zh-HK" altLang="en-US" sz="4000" b="1" dirty="0" smtClean="0"/>
              <a:t>士</a:t>
            </a:r>
            <a:endParaRPr lang="zh-HK" altLang="en-US" sz="4000" b="1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95283" y="1924037"/>
            <a:ext cx="11176000" cy="4900873"/>
          </a:xfrm>
        </p:spPr>
        <p:txBody>
          <a:bodyPr vert="horz">
            <a:noAutofit/>
          </a:bodyPr>
          <a:lstStyle/>
          <a:p>
            <a:pPr marL="804863" indent="-804863">
              <a:lnSpc>
                <a:spcPct val="170000"/>
              </a:lnSpc>
              <a:buFont typeface="+mj-lt"/>
              <a:buAutoNum type="arabicPeriod"/>
            </a:pPr>
            <a:r>
              <a:rPr lang="zh-TW" altLang="en-US" sz="2800" b="1" u="sng" dirty="0" smtClean="0">
                <a:solidFill>
                  <a:srgbClr val="7030A0"/>
                </a:solidFill>
              </a:rPr>
              <a:t>面對不同特質</a:t>
            </a:r>
            <a:r>
              <a:rPr lang="zh-TW" altLang="en-US" sz="2800" b="1" u="sng" dirty="0">
                <a:solidFill>
                  <a:srgbClr val="7030A0"/>
                </a:solidFill>
              </a:rPr>
              <a:t>的學生</a:t>
            </a:r>
            <a:r>
              <a:rPr lang="zh-TW" altLang="en-US" sz="2800" b="1" u="sng" dirty="0" smtClean="0">
                <a:solidFill>
                  <a:srgbClr val="7030A0"/>
                </a:solidFill>
              </a:rPr>
              <a:t>，讚美的濃度</a:t>
            </a:r>
            <a:r>
              <a:rPr lang="zh-TW" altLang="en-US" sz="2800" b="1" u="sng" dirty="0">
                <a:solidFill>
                  <a:srgbClr val="7030A0"/>
                </a:solidFill>
              </a:rPr>
              <a:t>和</a:t>
            </a:r>
            <a:r>
              <a:rPr lang="zh-TW" altLang="en-US" sz="2800" b="1" u="sng" dirty="0" smtClean="0">
                <a:solidFill>
                  <a:srgbClr val="7030A0"/>
                </a:solidFill>
              </a:rPr>
              <a:t>方式亦不盡相同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。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除了口頭讚賞，亦可透過訊息、微笑、眼神、點頭或大拇指表示支持與鼓勵。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</a:t>
            </a:r>
          </a:p>
          <a:p>
            <a:pPr marL="804863" indent="-804863">
              <a:lnSpc>
                <a:spcPct val="170000"/>
              </a:lnSpc>
              <a:buFont typeface="+mj-lt"/>
              <a:buAutoNum type="arabicPeriod"/>
            </a:pPr>
            <a:r>
              <a:rPr lang="zh-TW" altLang="en-US" sz="2800" b="1" u="sng" dirty="0" smtClean="0">
                <a:solidFill>
                  <a:srgbClr val="7030A0"/>
                </a:solidFill>
              </a:rPr>
              <a:t>不帶批評</a:t>
            </a:r>
            <a:r>
              <a:rPr lang="zh-TW" altLang="en-US" sz="2800" b="1" dirty="0" smtClean="0"/>
              <a:t>，</a:t>
            </a:r>
            <a:r>
              <a:rPr lang="zh-TW" altLang="en-US" sz="2800" b="1" u="sng" dirty="0">
                <a:solidFill>
                  <a:srgbClr val="7030A0"/>
                </a:solidFill>
              </a:rPr>
              <a:t>以事論事</a:t>
            </a:r>
            <a:r>
              <a:rPr lang="zh-TW" altLang="en-US" sz="2800" b="1" dirty="0" smtClean="0"/>
              <a:t>，</a:t>
            </a:r>
            <a:r>
              <a:rPr lang="zh-TW" altLang="en-US" sz="2800" b="1" u="sng" dirty="0" smtClean="0">
                <a:solidFill>
                  <a:srgbClr val="7030A0"/>
                </a:solidFill>
              </a:rPr>
              <a:t>適時稱讚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。</a:t>
            </a:r>
            <a:r>
              <a:rPr lang="en-US" altLang="zh-TW" sz="2800" b="1" dirty="0">
                <a:solidFill>
                  <a:schemeClr val="tx1"/>
                </a:solidFill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</a:rPr>
              <a:t>良好的師生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關係，能有效增加</a:t>
            </a:r>
            <a:r>
              <a:rPr lang="zh-TW" altLang="en-US" sz="2800" b="1" dirty="0">
                <a:solidFill>
                  <a:schemeClr val="tx1"/>
                </a:solidFill>
              </a:rPr>
              <a:t>讚賞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的成效及受到</a:t>
            </a:r>
            <a:r>
              <a:rPr lang="zh-TW" altLang="en-US" sz="2800" b="1" dirty="0">
                <a:solidFill>
                  <a:schemeClr val="tx1"/>
                </a:solidFill>
              </a:rPr>
              <a:t>學生的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重視！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</a:t>
            </a:r>
            <a:endParaRPr lang="en-US" altLang="zh-TW" sz="2800" b="1" dirty="0">
              <a:solidFill>
                <a:schemeClr val="tx1"/>
              </a:solidFill>
            </a:endParaRPr>
          </a:p>
          <a:p>
            <a:pPr marL="804863" indent="-804863">
              <a:lnSpc>
                <a:spcPct val="170000"/>
              </a:lnSpc>
              <a:buFont typeface="+mj-lt"/>
              <a:buAutoNum type="arabicPeriod"/>
            </a:pPr>
            <a:endParaRPr lang="en-US" altLang="zh-TW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083" y="326654"/>
            <a:ext cx="10058400" cy="1371600"/>
          </a:xfrm>
        </p:spPr>
        <p:txBody>
          <a:bodyPr>
            <a:normAutofit/>
          </a:bodyPr>
          <a:lstStyle/>
          <a:p>
            <a:r>
              <a:rPr lang="zh-HK" altLang="en-US" sz="4000" b="1" dirty="0"/>
              <a:t>讚賞小貼</a:t>
            </a:r>
            <a:r>
              <a:rPr lang="zh-HK" altLang="en-US" sz="4000" b="1" dirty="0" smtClean="0"/>
              <a:t>士</a:t>
            </a:r>
            <a:endParaRPr lang="zh-HK" altLang="en-US" sz="4000" b="1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4513" y="1790776"/>
            <a:ext cx="11176000" cy="4900873"/>
          </a:xfrm>
        </p:spPr>
        <p:txBody>
          <a:bodyPr vert="horz">
            <a:noAutofit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 startAt="3"/>
            </a:pPr>
            <a:r>
              <a:rPr lang="zh-TW" altLang="en-US" sz="2800" b="1" dirty="0" smtClean="0">
                <a:solidFill>
                  <a:schemeClr val="tx1"/>
                </a:solidFill>
              </a:rPr>
              <a:t>讚賞時，注意須配以適當</a:t>
            </a:r>
            <a:r>
              <a:rPr lang="zh-TW" altLang="en-US" sz="2800" b="1" dirty="0">
                <a:solidFill>
                  <a:schemeClr val="tx1"/>
                </a:solidFill>
              </a:rPr>
              <a:t>的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行動，以</a:t>
            </a:r>
            <a:r>
              <a:rPr lang="zh-TW" altLang="en-US" sz="2800" b="1" dirty="0">
                <a:solidFill>
                  <a:schemeClr val="tx1"/>
                </a:solidFill>
              </a:rPr>
              <a:t>給予別人</a:t>
            </a:r>
            <a:r>
              <a:rPr lang="zh-TW" altLang="en-US" sz="2800" b="1" u="sng" dirty="0">
                <a:solidFill>
                  <a:srgbClr val="7030A0"/>
                </a:solidFill>
              </a:rPr>
              <a:t>真誠</a:t>
            </a:r>
            <a:r>
              <a:rPr lang="zh-TW" altLang="en-US" sz="2800" b="1" u="sng" dirty="0" smtClean="0">
                <a:solidFill>
                  <a:srgbClr val="7030A0"/>
                </a:solidFill>
              </a:rPr>
              <a:t>的感覺</a:t>
            </a:r>
            <a:r>
              <a:rPr lang="zh-TW" altLang="en-US" sz="2800" b="1" dirty="0" smtClean="0"/>
              <a:t>。</a:t>
            </a:r>
            <a:endParaRPr lang="en-US" altLang="zh-TW" sz="2800" b="1" u="sng" dirty="0">
              <a:solidFill>
                <a:srgbClr val="7030A0"/>
              </a:solidFill>
            </a:endParaRPr>
          </a:p>
          <a:p>
            <a:pPr marL="514350" indent="-514350">
              <a:lnSpc>
                <a:spcPct val="170000"/>
              </a:lnSpc>
              <a:buFont typeface="+mj-lt"/>
              <a:buAutoNum type="arabicPeriod" startAt="3"/>
            </a:pPr>
            <a:endParaRPr lang="en-US" altLang="zh-TW" sz="2800" dirty="0"/>
          </a:p>
          <a:p>
            <a:pPr marL="514350" indent="-514350">
              <a:lnSpc>
                <a:spcPct val="170000"/>
              </a:lnSpc>
              <a:buFont typeface="+mj-lt"/>
              <a:buAutoNum type="arabicPeriod" startAt="3"/>
            </a:pPr>
            <a:endParaRPr lang="en-US" altLang="zh-TW" sz="2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23413" t="67718" r="61643" b="23491"/>
          <a:stretch/>
        </p:blipFill>
        <p:spPr>
          <a:xfrm>
            <a:off x="9470914" y="5518237"/>
            <a:ext cx="2171111" cy="8490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90836" t="73645" r="6151" b="12419"/>
          <a:stretch/>
        </p:blipFill>
        <p:spPr>
          <a:xfrm>
            <a:off x="2907546" y="3930101"/>
            <a:ext cx="751536" cy="217186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012" y="4458112"/>
            <a:ext cx="1060125" cy="10601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13" y="3316373"/>
            <a:ext cx="6400800" cy="2847023"/>
          </a:xfrm>
          <a:prstGeom prst="rect">
            <a:avLst/>
          </a:prstGeom>
        </p:spPr>
      </p:pic>
      <p:cxnSp>
        <p:nvCxnSpPr>
          <p:cNvPr id="11" name="直線單箭頭接點 10"/>
          <p:cNvCxnSpPr/>
          <p:nvPr/>
        </p:nvCxnSpPr>
        <p:spPr>
          <a:xfrm>
            <a:off x="5736713" y="4178421"/>
            <a:ext cx="6858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/>
          <a:srcRect l="43522" t="68076" r="46350" b="24445"/>
          <a:stretch/>
        </p:blipFill>
        <p:spPr>
          <a:xfrm>
            <a:off x="1510651" y="4575915"/>
            <a:ext cx="1354396" cy="66263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6"/>
          <a:srcRect l="25793" t="68076" r="63625" b="25887"/>
          <a:stretch/>
        </p:blipFill>
        <p:spPr>
          <a:xfrm>
            <a:off x="5487374" y="2938832"/>
            <a:ext cx="1529482" cy="57807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200" y="2872301"/>
            <a:ext cx="2151270" cy="144836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/>
          <a:srcRect l="63449" t="68076" r="25894" b="24445"/>
          <a:stretch/>
        </p:blipFill>
        <p:spPr>
          <a:xfrm>
            <a:off x="8694673" y="3044762"/>
            <a:ext cx="1439927" cy="669503"/>
          </a:xfrm>
          <a:prstGeom prst="rect">
            <a:avLst/>
          </a:prstGeom>
        </p:spPr>
      </p:pic>
      <p:cxnSp>
        <p:nvCxnSpPr>
          <p:cNvPr id="16" name="直線單箭頭接點 15"/>
          <p:cNvCxnSpPr/>
          <p:nvPr/>
        </p:nvCxnSpPr>
        <p:spPr>
          <a:xfrm>
            <a:off x="3190724" y="4258623"/>
            <a:ext cx="1" cy="39416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4083" y="2057400"/>
            <a:ext cx="10058400" cy="4179365"/>
          </a:xfrm>
        </p:spPr>
        <p:txBody>
          <a:bodyPr vert="horz">
            <a:normAutofit/>
          </a:bodyPr>
          <a:lstStyle/>
          <a:p>
            <a:pPr marL="742950" indent="-742950">
              <a:spcAft>
                <a:spcPts val="2400"/>
              </a:spcAft>
              <a:buFont typeface="+mj-lt"/>
              <a:buAutoNum type="arabicPeriod" startAt="4"/>
            </a:pPr>
            <a:r>
              <a:rPr lang="zh-TW" altLang="en-US" sz="2800" b="1" dirty="0" smtClean="0">
                <a:solidFill>
                  <a:schemeClr val="tx1"/>
                </a:solidFill>
              </a:rPr>
              <a:t>運用 </a:t>
            </a:r>
            <a:r>
              <a:rPr lang="en-US" altLang="zh-HK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TIPS</a:t>
            </a:r>
            <a:r>
              <a:rPr lang="zh-TW" alt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技巧具體地讚賞一些學生能</a:t>
            </a:r>
            <a:r>
              <a:rPr lang="zh-TW" altLang="en-US" sz="2800" b="1" u="sng" dirty="0" smtClean="0">
                <a:solidFill>
                  <a:srgbClr val="7030A0"/>
                </a:solidFill>
              </a:rPr>
              <a:t>自我掌控的元素</a:t>
            </a:r>
            <a:endParaRPr lang="en-US" altLang="zh-TW" sz="2800" b="1" u="sng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  </a:t>
            </a:r>
            <a:r>
              <a:rPr lang="en-US" altLang="zh-TW" sz="3600" dirty="0" smtClean="0">
                <a:solidFill>
                  <a:srgbClr val="FF0000"/>
                </a:solidFill>
              </a:rPr>
              <a:t>		</a:t>
            </a:r>
            <a:r>
              <a:rPr lang="en-US" altLang="zh-TW" sz="3600" dirty="0" smtClean="0">
                <a:solidFill>
                  <a:srgbClr val="FF0000"/>
                </a:solidFill>
                <a:latin typeface="Snap ITC" panose="04040A07060A02020202" pitchFamily="82" charset="0"/>
              </a:rPr>
              <a:t>T</a:t>
            </a:r>
            <a:r>
              <a:rPr lang="en-US" altLang="zh-TW" sz="3600" dirty="0" smtClean="0"/>
              <a:t>ry 		【</a:t>
            </a:r>
            <a:r>
              <a:rPr lang="zh-TW" altLang="en-US" sz="3600" dirty="0" smtClean="0"/>
              <a:t>勇於嘗試</a:t>
            </a:r>
            <a:r>
              <a:rPr lang="en-US" altLang="zh-TW" sz="3600" dirty="0"/>
              <a:t>】</a:t>
            </a:r>
          </a:p>
          <a:p>
            <a:pPr marL="0" indent="0">
              <a:buNone/>
            </a:pPr>
            <a:r>
              <a:rPr lang="en-US" altLang="zh-TW" sz="3600" dirty="0" smtClean="0">
                <a:solidFill>
                  <a:srgbClr val="FF0000"/>
                </a:solidFill>
              </a:rPr>
              <a:t> </a:t>
            </a:r>
            <a:r>
              <a:rPr lang="zh-TW" altLang="en-US" sz="3600" dirty="0" smtClean="0">
                <a:solidFill>
                  <a:srgbClr val="FF0000"/>
                </a:solidFill>
              </a:rPr>
              <a:t>   </a:t>
            </a:r>
            <a:r>
              <a:rPr lang="en-US" altLang="zh-TW" sz="3600" dirty="0" smtClean="0">
                <a:solidFill>
                  <a:srgbClr val="FF0000"/>
                </a:solidFill>
              </a:rPr>
              <a:t>		</a:t>
            </a:r>
            <a:r>
              <a:rPr lang="en-US" altLang="zh-TW" sz="3600" dirty="0" smtClean="0">
                <a:solidFill>
                  <a:srgbClr val="FF0000"/>
                </a:solidFill>
                <a:latin typeface="Snap ITC" panose="04040A07060A02020202" pitchFamily="82" charset="0"/>
              </a:rPr>
              <a:t>I</a:t>
            </a:r>
            <a:r>
              <a:rPr lang="en-US" altLang="zh-TW" sz="3600" dirty="0" smtClean="0">
                <a:solidFill>
                  <a:schemeClr val="tx1"/>
                </a:solidFill>
              </a:rPr>
              <a:t>mprove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	【</a:t>
            </a:r>
            <a:r>
              <a:rPr lang="zh-TW" altLang="en-US" sz="3600" dirty="0" smtClean="0"/>
              <a:t>自我改善</a:t>
            </a:r>
            <a:r>
              <a:rPr lang="en-US" altLang="zh-TW" sz="3600" dirty="0" smtClean="0"/>
              <a:t>】</a:t>
            </a:r>
          </a:p>
          <a:p>
            <a:pPr marL="0" indent="0">
              <a:buNone/>
            </a:pPr>
            <a:r>
              <a:rPr lang="zh-TW" altLang="en-US" sz="3600" dirty="0">
                <a:solidFill>
                  <a:srgbClr val="FF0000"/>
                </a:solidFill>
              </a:rPr>
              <a:t>  </a:t>
            </a:r>
            <a:r>
              <a:rPr lang="zh-TW" altLang="en-US" sz="3600" dirty="0" smtClean="0">
                <a:solidFill>
                  <a:srgbClr val="FF0000"/>
                </a:solidFill>
              </a:rPr>
              <a:t>      </a:t>
            </a:r>
            <a:r>
              <a:rPr lang="en-US" altLang="zh-TW" sz="3600" dirty="0" smtClean="0">
                <a:solidFill>
                  <a:srgbClr val="FF0000"/>
                </a:solidFill>
              </a:rPr>
              <a:t>		</a:t>
            </a:r>
            <a:r>
              <a:rPr lang="en-US" altLang="zh-HK" sz="3600" dirty="0" smtClean="0">
                <a:solidFill>
                  <a:srgbClr val="FF0000"/>
                </a:solidFill>
                <a:latin typeface="Snap ITC" panose="04040A07060A02020202" pitchFamily="82" charset="0"/>
              </a:rPr>
              <a:t>P</a:t>
            </a:r>
            <a:r>
              <a:rPr lang="en-US" altLang="zh-HK" sz="3600" dirty="0" smtClean="0">
                <a:solidFill>
                  <a:schemeClr val="tx1"/>
                </a:solidFill>
              </a:rPr>
              <a:t>ersist</a:t>
            </a:r>
            <a:r>
              <a:rPr lang="en-US" altLang="zh-TW" sz="3600" dirty="0" smtClean="0">
                <a:solidFill>
                  <a:schemeClr val="tx1"/>
                </a:solidFill>
              </a:rPr>
              <a:t> </a:t>
            </a:r>
            <a:r>
              <a:rPr lang="zh-TW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zh-TW" sz="3600" dirty="0" smtClean="0">
                <a:solidFill>
                  <a:schemeClr val="tx1"/>
                </a:solidFill>
              </a:rPr>
              <a:t>	</a:t>
            </a:r>
            <a:r>
              <a:rPr lang="en-US" altLang="zh-TW" sz="3600" dirty="0" smtClean="0"/>
              <a:t>【</a:t>
            </a:r>
            <a:r>
              <a:rPr lang="zh-TW" altLang="en-US" sz="3600" dirty="0" smtClean="0"/>
              <a:t>堅持不懈</a:t>
            </a:r>
            <a:r>
              <a:rPr lang="en-US" altLang="zh-TW" sz="3600" dirty="0" smtClean="0"/>
              <a:t>】</a:t>
            </a:r>
            <a:endParaRPr lang="zh-HK" altLang="en-US" sz="3600" dirty="0"/>
          </a:p>
          <a:p>
            <a:pPr marL="0" indent="0">
              <a:buNone/>
            </a:pPr>
            <a:r>
              <a:rPr lang="en-US" altLang="zh-HK" sz="3600" dirty="0" smtClean="0">
                <a:solidFill>
                  <a:srgbClr val="FF0000"/>
                </a:solidFill>
              </a:rPr>
              <a:t>		</a:t>
            </a:r>
            <a:r>
              <a:rPr lang="en-US" altLang="zh-HK" sz="3600" dirty="0" smtClean="0">
                <a:solidFill>
                  <a:srgbClr val="FF0000"/>
                </a:solidFill>
                <a:latin typeface="Snap ITC" panose="04040A07060A02020202" pitchFamily="82" charset="0"/>
              </a:rPr>
              <a:t>S</a:t>
            </a:r>
            <a:r>
              <a:rPr lang="en-US" altLang="zh-HK" sz="3600" dirty="0" smtClean="0">
                <a:solidFill>
                  <a:schemeClr val="tx1"/>
                </a:solidFill>
              </a:rPr>
              <a:t>pend</a:t>
            </a:r>
            <a:r>
              <a:rPr lang="en-US" altLang="zh-HK" sz="3600" dirty="0" smtClean="0"/>
              <a:t> 	</a:t>
            </a:r>
            <a:r>
              <a:rPr lang="en-US" altLang="zh-TW" sz="3600" dirty="0" smtClean="0"/>
              <a:t>【</a:t>
            </a:r>
            <a:r>
              <a:rPr lang="zh-TW" altLang="en-US" sz="3600" dirty="0" smtClean="0"/>
              <a:t>付出努力</a:t>
            </a:r>
            <a:r>
              <a:rPr lang="en-US" altLang="zh-TW" sz="3600" dirty="0" smtClean="0"/>
              <a:t>】</a:t>
            </a:r>
            <a:endParaRPr lang="en-US" altLang="zh-HK" sz="36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154083" y="32665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HK" altLang="en-US" sz="4000" b="1" smtClean="0"/>
              <a:t>讚賞小貼士</a:t>
            </a:r>
            <a:endParaRPr lang="zh-HK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854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活動一</a:t>
            </a:r>
            <a:r>
              <a:rPr lang="en-US" altLang="zh-TW" b="1" dirty="0" smtClean="0"/>
              <a:t>【</a:t>
            </a:r>
            <a:r>
              <a:rPr lang="zh-TW" altLang="zh-HK" b="1" dirty="0"/>
              <a:t>人形</a:t>
            </a:r>
            <a:r>
              <a:rPr lang="zh-TW" altLang="zh-HK" b="1" dirty="0" smtClean="0"/>
              <a:t>坦克</a:t>
            </a:r>
            <a:r>
              <a:rPr lang="en-US" altLang="zh-TW" b="1" dirty="0" smtClean="0"/>
              <a:t>】(</a:t>
            </a:r>
            <a:r>
              <a:rPr lang="zh-TW" altLang="en-US" b="1" dirty="0" smtClean="0"/>
              <a:t>建議</a:t>
            </a:r>
            <a:r>
              <a:rPr lang="en-US" altLang="zh-TW" b="1" dirty="0" smtClean="0"/>
              <a:t>5</a:t>
            </a:r>
            <a:r>
              <a:rPr lang="zh-TW" altLang="en-US" b="1" dirty="0" smtClean="0"/>
              <a:t>至</a:t>
            </a:r>
            <a:r>
              <a:rPr lang="en-US" altLang="zh-TW" b="1" dirty="0" smtClean="0"/>
              <a:t>6</a:t>
            </a:r>
            <a:r>
              <a:rPr lang="zh-TW" altLang="en-US" b="1" dirty="0" smtClean="0"/>
              <a:t>人</a:t>
            </a:r>
            <a:r>
              <a:rPr lang="zh-TW" altLang="en-US" b="1" dirty="0"/>
              <a:t>一組</a:t>
            </a:r>
            <a:r>
              <a:rPr lang="en-US" altLang="zh-TW" b="1" dirty="0" smtClean="0"/>
              <a:t>)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951002"/>
            <a:ext cx="10115203" cy="42951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3000" b="1" dirty="0">
                <a:solidFill>
                  <a:schemeClr val="tx1"/>
                </a:solidFill>
              </a:rPr>
              <a:t>各組所得物資</a:t>
            </a:r>
            <a:r>
              <a:rPr lang="en-US" altLang="zh-TW" sz="3000" b="1" dirty="0">
                <a:solidFill>
                  <a:schemeClr val="tx1"/>
                </a:solidFill>
              </a:rPr>
              <a:t>﹕</a:t>
            </a:r>
            <a:r>
              <a:rPr lang="zh-TW" altLang="zh-HK" sz="3000" dirty="0" smtClean="0">
                <a:solidFill>
                  <a:schemeClr val="tx1"/>
                </a:solidFill>
              </a:rPr>
              <a:t>報紙</a:t>
            </a:r>
            <a:r>
              <a:rPr lang="zh-TW" altLang="en-US" sz="3000" dirty="0">
                <a:solidFill>
                  <a:schemeClr val="tx1"/>
                </a:solidFill>
              </a:rPr>
              <a:t>三份 </a:t>
            </a:r>
            <a:r>
              <a:rPr lang="en-US" altLang="zh-TW" sz="3000" dirty="0">
                <a:solidFill>
                  <a:schemeClr val="tx1"/>
                </a:solidFill>
              </a:rPr>
              <a:t>+</a:t>
            </a:r>
            <a:r>
              <a:rPr lang="zh-TW" altLang="en-US" sz="3000" dirty="0">
                <a:solidFill>
                  <a:schemeClr val="tx1"/>
                </a:solidFill>
              </a:rPr>
              <a:t> 一卷</a:t>
            </a:r>
            <a:r>
              <a:rPr lang="zh-TW" altLang="zh-HK" sz="3000" dirty="0">
                <a:solidFill>
                  <a:schemeClr val="tx1"/>
                </a:solidFill>
              </a:rPr>
              <a:t>膠紙</a:t>
            </a:r>
            <a:r>
              <a:rPr lang="zh-TW" altLang="en-US" sz="3000" dirty="0">
                <a:solidFill>
                  <a:schemeClr val="tx1"/>
                </a:solidFill>
              </a:rPr>
              <a:t> </a:t>
            </a:r>
            <a:endParaRPr lang="en-US" altLang="zh-TW" sz="3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000" b="1" dirty="0">
                <a:solidFill>
                  <a:schemeClr val="tx1"/>
                </a:solidFill>
              </a:rPr>
              <a:t>遊戲規則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﹕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sz="3000" dirty="0" smtClean="0">
                <a:solidFill>
                  <a:schemeClr val="tx1"/>
                </a:solidFill>
              </a:rPr>
              <a:t>各組須</a:t>
            </a:r>
            <a:r>
              <a:rPr lang="zh-HK" altLang="zh-HK" sz="3000" dirty="0" smtClean="0">
                <a:solidFill>
                  <a:schemeClr val="tx1"/>
                </a:solidFill>
              </a:rPr>
              <a:t>於</a:t>
            </a:r>
            <a:r>
              <a:rPr lang="zh-HK" altLang="zh-HK" sz="3000" dirty="0">
                <a:solidFill>
                  <a:schemeClr val="tx1"/>
                </a:solidFill>
              </a:rPr>
              <a:t>限時</a:t>
            </a:r>
            <a:r>
              <a:rPr lang="en-US" altLang="zh-HK" sz="3000" dirty="0">
                <a:solidFill>
                  <a:schemeClr val="tx1"/>
                </a:solidFill>
              </a:rPr>
              <a:t>15</a:t>
            </a:r>
            <a:r>
              <a:rPr lang="zh-HK" altLang="zh-HK" sz="3000" dirty="0">
                <a:solidFill>
                  <a:schemeClr val="tx1"/>
                </a:solidFill>
              </a:rPr>
              <a:t>分鐘內製造</a:t>
            </a:r>
            <a:r>
              <a:rPr lang="zh-TW" altLang="zh-HK" sz="3000" dirty="0">
                <a:solidFill>
                  <a:schemeClr val="tx1"/>
                </a:solidFill>
              </a:rPr>
              <a:t>仿</a:t>
            </a:r>
            <a:r>
              <a:rPr lang="zh-HK" altLang="zh-HK" sz="3000" dirty="0">
                <a:solidFill>
                  <a:schemeClr val="tx1"/>
                </a:solidFill>
              </a:rPr>
              <a:t>坦克車輪帶</a:t>
            </a:r>
            <a:r>
              <a:rPr lang="zh-TW" altLang="zh-HK" sz="3000" dirty="0">
                <a:solidFill>
                  <a:schemeClr val="tx1"/>
                </a:solidFill>
              </a:rPr>
              <a:t>，並讓自己成為輪帶中的車輪，共同</a:t>
            </a:r>
            <a:r>
              <a:rPr lang="zh-TW" altLang="zh-HK" sz="3000" dirty="0" smtClean="0">
                <a:solidFill>
                  <a:schemeClr val="tx1"/>
                </a:solidFill>
              </a:rPr>
              <a:t>協力</a:t>
            </a:r>
            <a:r>
              <a:rPr lang="zh-TW" altLang="zh-HK" sz="3000" dirty="0">
                <a:solidFill>
                  <a:schemeClr val="tx1"/>
                </a:solidFill>
              </a:rPr>
              <a:t>在保持輪帶完整</a:t>
            </a:r>
            <a:r>
              <a:rPr lang="zh-TW" altLang="zh-HK" sz="3000" dirty="0" smtClean="0">
                <a:solidFill>
                  <a:schemeClr val="tx1"/>
                </a:solidFill>
              </a:rPr>
              <a:t>的</a:t>
            </a:r>
            <a:r>
              <a:rPr lang="zh-TW" altLang="zh-HK" sz="3000" dirty="0">
                <a:solidFill>
                  <a:schemeClr val="tx1"/>
                </a:solidFill>
              </a:rPr>
              <a:t>情況下</a:t>
            </a:r>
            <a:r>
              <a:rPr lang="zh-TW" altLang="zh-HK" sz="3000" dirty="0" smtClean="0">
                <a:solidFill>
                  <a:schemeClr val="tx1"/>
                </a:solidFill>
              </a:rPr>
              <a:t>前進。</a:t>
            </a:r>
            <a:endParaRPr lang="en-US" altLang="zh-TW" sz="30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TW" sz="3000" dirty="0" smtClean="0">
                <a:solidFill>
                  <a:schemeClr val="tx1"/>
                </a:solidFill>
              </a:rPr>
              <a:t>(</a:t>
            </a:r>
            <a:r>
              <a:rPr lang="zh-HK" altLang="zh-HK" sz="3000" dirty="0" smtClean="0">
                <a:solidFill>
                  <a:schemeClr val="tx1"/>
                </a:solidFill>
              </a:rPr>
              <a:t>最快</a:t>
            </a:r>
            <a:r>
              <a:rPr lang="zh-TW" altLang="en-US" sz="3000" dirty="0" smtClean="0">
                <a:solidFill>
                  <a:schemeClr val="tx1"/>
                </a:solidFill>
              </a:rPr>
              <a:t>的</a:t>
            </a:r>
            <a:r>
              <a:rPr lang="zh-TW" altLang="zh-HK" sz="3000" dirty="0" smtClean="0">
                <a:solidFill>
                  <a:schemeClr val="tx1"/>
                </a:solidFill>
              </a:rPr>
              <a:t>速度</a:t>
            </a:r>
            <a:r>
              <a:rPr lang="zh-HK" altLang="zh-HK" sz="3000" dirty="0">
                <a:solidFill>
                  <a:schemeClr val="tx1"/>
                </a:solidFill>
              </a:rPr>
              <a:t>到達</a:t>
            </a:r>
            <a:r>
              <a:rPr lang="zh-HK" altLang="zh-HK" sz="3000" dirty="0" smtClean="0">
                <a:solidFill>
                  <a:schemeClr val="tx1"/>
                </a:solidFill>
              </a:rPr>
              <a:t>終點</a:t>
            </a:r>
            <a:r>
              <a:rPr lang="zh-TW" altLang="en-US" sz="3000" dirty="0" smtClean="0">
                <a:solidFill>
                  <a:schemeClr val="tx1"/>
                </a:solidFill>
              </a:rPr>
              <a:t>之</a:t>
            </a:r>
            <a:r>
              <a:rPr lang="zh-TW" altLang="zh-HK" sz="3000" dirty="0" smtClean="0">
                <a:solidFill>
                  <a:schemeClr val="tx1"/>
                </a:solidFill>
              </a:rPr>
              <a:t>組</a:t>
            </a:r>
            <a:r>
              <a:rPr lang="zh-TW" altLang="zh-HK" sz="3000" dirty="0">
                <a:solidFill>
                  <a:schemeClr val="tx1"/>
                </a:solidFill>
              </a:rPr>
              <a:t>別</a:t>
            </a:r>
            <a:r>
              <a:rPr lang="zh-HK" altLang="zh-HK" sz="3000" dirty="0">
                <a:solidFill>
                  <a:schemeClr val="tx1"/>
                </a:solidFill>
              </a:rPr>
              <a:t>為</a:t>
            </a:r>
            <a:r>
              <a:rPr lang="zh-HK" altLang="zh-HK" sz="3000" dirty="0" smtClean="0">
                <a:solidFill>
                  <a:schemeClr val="tx1"/>
                </a:solidFill>
              </a:rPr>
              <a:t>勝</a:t>
            </a:r>
            <a:r>
              <a:rPr lang="en-US" altLang="zh-TW" sz="3000" dirty="0">
                <a:solidFill>
                  <a:schemeClr val="tx1"/>
                </a:solidFill>
              </a:rPr>
              <a:t>)</a:t>
            </a:r>
            <a:endParaRPr lang="zh-TW" altLang="zh-HK" sz="3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模擬圖片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53333"/>
          <a:stretch/>
        </p:blipFill>
        <p:spPr>
          <a:xfrm>
            <a:off x="2241145" y="2245895"/>
            <a:ext cx="8315325" cy="320040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989221" y="3898232"/>
            <a:ext cx="8069179" cy="1684421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向右箭號 5"/>
          <p:cNvSpPr/>
          <p:nvPr/>
        </p:nvSpPr>
        <p:spPr>
          <a:xfrm rot="1613359">
            <a:off x="1005556" y="4068246"/>
            <a:ext cx="1143865" cy="2513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40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活動二</a:t>
            </a:r>
            <a:r>
              <a:rPr lang="en-US" altLang="zh-TW" b="1" dirty="0" smtClean="0"/>
              <a:t>【</a:t>
            </a:r>
            <a:r>
              <a:rPr lang="zh-TW" altLang="zh-HK" b="1" dirty="0"/>
              <a:t>一飛衝天</a:t>
            </a:r>
            <a:r>
              <a:rPr lang="en-US" altLang="zh-TW" b="1" dirty="0" smtClean="0"/>
              <a:t>】</a:t>
            </a:r>
            <a:r>
              <a:rPr lang="en-US" altLang="zh-HK" b="1" dirty="0" smtClean="0"/>
              <a:t>(</a:t>
            </a:r>
            <a:r>
              <a:rPr lang="zh-TW" altLang="en-US" b="1" dirty="0" smtClean="0"/>
              <a:t>建議</a:t>
            </a:r>
            <a:r>
              <a:rPr lang="en-US" altLang="zh-TW" b="1" dirty="0" smtClean="0"/>
              <a:t>2</a:t>
            </a:r>
            <a:r>
              <a:rPr lang="zh-TW" altLang="en-US" b="1" dirty="0" smtClean="0"/>
              <a:t>至</a:t>
            </a:r>
            <a:r>
              <a:rPr lang="en-US" altLang="zh-TW" b="1" dirty="0" smtClean="0"/>
              <a:t>4</a:t>
            </a:r>
            <a:r>
              <a:rPr lang="zh-TW" altLang="en-US" b="1" dirty="0" smtClean="0"/>
              <a:t>人</a:t>
            </a:r>
            <a:r>
              <a:rPr lang="zh-HK" altLang="en-US" b="1" dirty="0" smtClean="0"/>
              <a:t>一</a:t>
            </a:r>
            <a:r>
              <a:rPr lang="zh-HK" altLang="en-US" b="1" dirty="0"/>
              <a:t>組</a:t>
            </a:r>
            <a:r>
              <a:rPr lang="en-US" altLang="zh-HK" b="1" dirty="0" smtClean="0"/>
              <a:t>)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1999" y="1845733"/>
            <a:ext cx="10679151" cy="442125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sz="3000" b="1" dirty="0">
                <a:solidFill>
                  <a:schemeClr val="tx1"/>
                </a:solidFill>
              </a:rPr>
              <a:t>各組所得物資</a:t>
            </a:r>
            <a:r>
              <a:rPr lang="en-US" altLang="zh-TW" sz="3000" b="1" dirty="0">
                <a:solidFill>
                  <a:schemeClr val="tx1"/>
                </a:solidFill>
              </a:rPr>
              <a:t>﹕ </a:t>
            </a:r>
            <a:r>
              <a:rPr lang="en-US" altLang="zh-TW" sz="3000" dirty="0" smtClean="0">
                <a:solidFill>
                  <a:schemeClr val="tx1"/>
                </a:solidFill>
              </a:rPr>
              <a:t>5</a:t>
            </a:r>
            <a:r>
              <a:rPr lang="zh-TW" altLang="en-US" sz="3000" dirty="0" smtClean="0">
                <a:solidFill>
                  <a:schemeClr val="tx1"/>
                </a:solidFill>
              </a:rPr>
              <a:t> </a:t>
            </a:r>
            <a:r>
              <a:rPr lang="zh-TW" altLang="zh-HK" sz="3000" dirty="0" smtClean="0">
                <a:solidFill>
                  <a:schemeClr val="tx1"/>
                </a:solidFill>
              </a:rPr>
              <a:t>張</a:t>
            </a:r>
            <a:r>
              <a:rPr lang="en-US" altLang="zh-HK" sz="3000" dirty="0" smtClean="0">
                <a:solidFill>
                  <a:schemeClr val="tx1"/>
                </a:solidFill>
              </a:rPr>
              <a:t>A</a:t>
            </a:r>
            <a:r>
              <a:rPr lang="en-US" altLang="zh-TW" sz="3000" dirty="0" smtClean="0">
                <a:solidFill>
                  <a:schemeClr val="tx1"/>
                </a:solidFill>
              </a:rPr>
              <a:t>4</a:t>
            </a:r>
            <a:r>
              <a:rPr lang="zh-TW" altLang="en-US" sz="3000" dirty="0" smtClean="0">
                <a:solidFill>
                  <a:schemeClr val="tx1"/>
                </a:solidFill>
              </a:rPr>
              <a:t>紙 </a:t>
            </a:r>
            <a:endParaRPr lang="en-US" altLang="zh-TW" sz="3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000" b="1" dirty="0">
                <a:solidFill>
                  <a:schemeClr val="tx1"/>
                </a:solidFill>
              </a:rPr>
              <a:t>遊戲規則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﹕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sz="3000" dirty="0">
                <a:solidFill>
                  <a:schemeClr val="tx1"/>
                </a:solidFill>
              </a:rPr>
              <a:t>每組有</a:t>
            </a:r>
            <a:r>
              <a:rPr lang="en-US" altLang="zh-TW" sz="3000" dirty="0">
                <a:solidFill>
                  <a:schemeClr val="tx1"/>
                </a:solidFill>
              </a:rPr>
              <a:t>10</a:t>
            </a:r>
            <a:r>
              <a:rPr lang="zh-TW" altLang="en-US" sz="3000" dirty="0">
                <a:solidFill>
                  <a:schemeClr val="tx1"/>
                </a:solidFill>
              </a:rPr>
              <a:t>分鐘時間利用分發物資摺成飛機</a:t>
            </a:r>
            <a:r>
              <a:rPr lang="en-US" altLang="zh-TW" sz="3000" dirty="0">
                <a:solidFill>
                  <a:schemeClr val="tx1"/>
                </a:solidFill>
              </a:rPr>
              <a:t>(</a:t>
            </a:r>
            <a:r>
              <a:rPr lang="zh-TW" altLang="en-US" sz="3000" dirty="0">
                <a:solidFill>
                  <a:schemeClr val="tx1"/>
                </a:solidFill>
              </a:rPr>
              <a:t>不限飛機大小及數量，但僅記在飛機寫上組別編號</a:t>
            </a:r>
            <a:r>
              <a:rPr lang="en-US" altLang="zh-TW" sz="3000" dirty="0">
                <a:solidFill>
                  <a:schemeClr val="tx1"/>
                </a:solidFill>
              </a:rPr>
              <a:t>)</a:t>
            </a:r>
            <a:r>
              <a:rPr lang="zh-TW" altLang="en-US" sz="3000" dirty="0">
                <a:solidFill>
                  <a:schemeClr val="tx1"/>
                </a:solidFill>
              </a:rPr>
              <a:t>，並享有兩次試飛機會。在限時</a:t>
            </a:r>
            <a:r>
              <a:rPr lang="en-US" altLang="zh-TW" sz="3000" dirty="0">
                <a:solidFill>
                  <a:schemeClr val="tx1"/>
                </a:solidFill>
              </a:rPr>
              <a:t>5</a:t>
            </a:r>
            <a:r>
              <a:rPr lang="zh-TW" altLang="en-US" sz="3000" dirty="0">
                <a:solidFill>
                  <a:schemeClr val="tx1"/>
                </a:solidFill>
              </a:rPr>
              <a:t>分鐘內，各組須輪流投擲飛機至得分區域，便能獲得該區域的分數。</a:t>
            </a:r>
            <a:r>
              <a:rPr lang="en-US" altLang="zh-TW" sz="3000" dirty="0" smtClean="0">
                <a:solidFill>
                  <a:schemeClr val="tx1"/>
                </a:solidFill>
              </a:rPr>
              <a:t>(</a:t>
            </a:r>
            <a:r>
              <a:rPr lang="zh-TW" altLang="en-US" sz="3000" dirty="0">
                <a:solidFill>
                  <a:schemeClr val="tx1"/>
                </a:solidFill>
              </a:rPr>
              <a:t>得分最高的隊伍為勝</a:t>
            </a:r>
            <a:r>
              <a:rPr lang="en-US" altLang="zh-TW" sz="3000" dirty="0">
                <a:solidFill>
                  <a:schemeClr val="tx1"/>
                </a:solidFill>
              </a:rPr>
              <a:t>)</a:t>
            </a:r>
            <a:endParaRPr lang="zh-TW" altLang="zh-HK" sz="3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9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模擬圖片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871994"/>
              </p:ext>
            </p:extLst>
          </p:nvPr>
        </p:nvGraphicFramePr>
        <p:xfrm>
          <a:off x="5034246" y="2616754"/>
          <a:ext cx="6438900" cy="2952750"/>
        </p:xfrm>
        <a:graphic>
          <a:graphicData uri="http://schemas.openxmlformats.org/drawingml/2006/table">
            <a:tbl>
              <a:tblPr/>
              <a:tblGrid>
                <a:gridCol w="6438900"/>
              </a:tblGrid>
              <a:tr h="2952750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927722"/>
              </p:ext>
            </p:extLst>
          </p:nvPr>
        </p:nvGraphicFramePr>
        <p:xfrm>
          <a:off x="7351056" y="2616754"/>
          <a:ext cx="2331390" cy="2963636"/>
        </p:xfrm>
        <a:graphic>
          <a:graphicData uri="http://schemas.openxmlformats.org/drawingml/2006/table">
            <a:tbl>
              <a:tblPr/>
              <a:tblGrid>
                <a:gridCol w="2331390"/>
              </a:tblGrid>
              <a:tr h="2963636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756827" y="3328587"/>
            <a:ext cx="7393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/>
              <a:t>1</a:t>
            </a:r>
            <a:r>
              <a:rPr lang="zh-TW" altLang="en-US" sz="2500" dirty="0" smtClean="0"/>
              <a:t> 分</a:t>
            </a:r>
            <a:endParaRPr lang="zh-HK" altLang="en-US" sz="25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8008702" y="3371046"/>
            <a:ext cx="7393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/>
              <a:t>2</a:t>
            </a:r>
            <a:r>
              <a:rPr lang="zh-TW" altLang="en-US" sz="2500" dirty="0" smtClean="0"/>
              <a:t> 分</a:t>
            </a:r>
            <a:endParaRPr lang="zh-HK" altLang="en-US" sz="25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0186817" y="3380571"/>
            <a:ext cx="7393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/>
              <a:t>3</a:t>
            </a:r>
            <a:r>
              <a:rPr lang="zh-TW" altLang="en-US" sz="2500" dirty="0" smtClean="0"/>
              <a:t> 分</a:t>
            </a:r>
            <a:endParaRPr lang="zh-HK" altLang="en-US" sz="2500" dirty="0"/>
          </a:p>
        </p:txBody>
      </p:sp>
      <p:sp>
        <p:nvSpPr>
          <p:cNvPr id="11" name="向右箭號 10"/>
          <p:cNvSpPr/>
          <p:nvPr/>
        </p:nvSpPr>
        <p:spPr>
          <a:xfrm>
            <a:off x="3392448" y="2136560"/>
            <a:ext cx="12001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438525" y="18136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飛行方向</a:t>
            </a:r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3163">
            <a:off x="1752612" y="3566632"/>
            <a:ext cx="2105984" cy="10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HK" b="1" dirty="0" smtClean="0"/>
              <a:t>互相欣賞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79" y="2086892"/>
            <a:ext cx="10522291" cy="40233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4000" dirty="0" smtClean="0">
                <a:solidFill>
                  <a:schemeClr val="tx1"/>
                </a:solidFill>
              </a:rPr>
              <a:t>大家須嘗試運用</a:t>
            </a:r>
            <a:r>
              <a:rPr lang="en-US" altLang="zh-TW" sz="4000" dirty="0" smtClean="0">
                <a:solidFill>
                  <a:schemeClr val="tx1"/>
                </a:solidFill>
              </a:rPr>
              <a:t>3B</a:t>
            </a:r>
            <a:r>
              <a:rPr lang="zh-TW" altLang="en-US" sz="4000" dirty="0" smtClean="0">
                <a:solidFill>
                  <a:schemeClr val="tx1"/>
                </a:solidFill>
              </a:rPr>
              <a:t>讚賞技巧，</a:t>
            </a:r>
            <a:r>
              <a:rPr lang="zh-TW" altLang="zh-HK" sz="4000" dirty="0" smtClean="0">
                <a:solidFill>
                  <a:schemeClr val="tx1"/>
                </a:solidFill>
              </a:rPr>
              <a:t>就組員</a:t>
            </a:r>
            <a:r>
              <a:rPr lang="zh-TW" altLang="zh-HK" sz="4000" dirty="0">
                <a:solidFill>
                  <a:schemeClr val="tx1"/>
                </a:solidFill>
              </a:rPr>
              <a:t>在活動中的</a:t>
            </a:r>
            <a:r>
              <a:rPr lang="zh-TW" altLang="zh-HK" sz="4000" dirty="0" smtClean="0">
                <a:solidFill>
                  <a:schemeClr val="tx1"/>
                </a:solidFill>
              </a:rPr>
              <a:t>表現</a:t>
            </a:r>
            <a:r>
              <a:rPr lang="zh-TW" altLang="en-US" sz="4000" dirty="0" smtClean="0">
                <a:solidFill>
                  <a:schemeClr val="tx1"/>
                </a:solidFill>
              </a:rPr>
              <a:t>或展示的性格強項作出讚賞，好讓每位都有</a:t>
            </a:r>
            <a:r>
              <a:rPr lang="zh-HK" altLang="zh-HK" sz="4000" u="sng" dirty="0" smtClean="0">
                <a:solidFill>
                  <a:srgbClr val="7030A0"/>
                </a:solidFill>
              </a:rPr>
              <a:t>被關注</a:t>
            </a:r>
            <a:r>
              <a:rPr lang="zh-TW" altLang="en-US" sz="4000" dirty="0" smtClean="0">
                <a:solidFill>
                  <a:schemeClr val="tx1"/>
                </a:solidFill>
              </a:rPr>
              <a:t>、</a:t>
            </a:r>
            <a:r>
              <a:rPr lang="zh-HK" altLang="zh-HK" sz="4000" u="sng" dirty="0" smtClean="0">
                <a:solidFill>
                  <a:srgbClr val="7030A0"/>
                </a:solidFill>
              </a:rPr>
              <a:t>被認同</a:t>
            </a:r>
            <a:r>
              <a:rPr lang="zh-TW" altLang="en-US" sz="4000" dirty="0" smtClean="0">
                <a:solidFill>
                  <a:schemeClr val="tx1"/>
                </a:solidFill>
              </a:rPr>
              <a:t>及</a:t>
            </a:r>
            <a:r>
              <a:rPr lang="zh-HK" altLang="zh-HK" sz="4000" u="sng" dirty="0" smtClean="0">
                <a:solidFill>
                  <a:srgbClr val="7030A0"/>
                </a:solidFill>
              </a:rPr>
              <a:t>被需要</a:t>
            </a:r>
            <a:r>
              <a:rPr lang="zh-TW" altLang="en-US" sz="4000" dirty="0" smtClean="0">
                <a:solidFill>
                  <a:schemeClr val="tx1"/>
                </a:solidFill>
              </a:rPr>
              <a:t>的感覺</a:t>
            </a:r>
            <a:r>
              <a:rPr lang="zh-TW" altLang="zh-HK" sz="4000" b="1" dirty="0" smtClean="0">
                <a:solidFill>
                  <a:schemeClr val="tx1"/>
                </a:solidFill>
              </a:rPr>
              <a:t>。</a:t>
            </a:r>
            <a:endParaRPr lang="zh-HK" altLang="en-US" sz="4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55109"/>
            <a:ext cx="10058400" cy="1371600"/>
          </a:xfrm>
        </p:spPr>
        <p:txBody>
          <a:bodyPr/>
          <a:lstStyle/>
          <a:p>
            <a:r>
              <a:rPr lang="zh-TW" altLang="en-US" b="1" dirty="0" smtClean="0"/>
              <a:t>大衛像</a:t>
            </a:r>
            <a:r>
              <a:rPr lang="en-US" altLang="zh-TW" b="1" dirty="0" smtClean="0"/>
              <a:t>David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2103120"/>
            <a:ext cx="5878286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 smtClean="0"/>
              <a:t>文藝復興時期米高安哲羅</a:t>
            </a:r>
            <a:r>
              <a:rPr lang="en-US" altLang="zh-TW" sz="4000" dirty="0" smtClean="0"/>
              <a:t>Michelangelo</a:t>
            </a:r>
            <a:r>
              <a:rPr lang="zh-TW" altLang="en-US" sz="4000" dirty="0" smtClean="0"/>
              <a:t>的傑作。</a:t>
            </a:r>
            <a:endParaRPr lang="zh-HK" altLang="en-US" sz="4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43" y="2011680"/>
            <a:ext cx="329184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782" y="2053311"/>
            <a:ext cx="10114701" cy="3459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500" dirty="0" smtClean="0"/>
              <a:t>當人們追問這鬼斧神工的靈感來自何方時，</a:t>
            </a:r>
            <a:endParaRPr lang="en-US" altLang="zh-TW" sz="3500" dirty="0" smtClean="0"/>
          </a:p>
          <a:p>
            <a:pPr marL="0" indent="0">
              <a:buNone/>
            </a:pPr>
            <a:r>
              <a:rPr lang="zh-TW" altLang="en-US" sz="3500" dirty="0" smtClean="0"/>
              <a:t>米</a:t>
            </a:r>
            <a:r>
              <a:rPr lang="zh-TW" altLang="en-US" sz="3500" dirty="0"/>
              <a:t>高安哲</a:t>
            </a:r>
            <a:r>
              <a:rPr lang="zh-TW" altLang="en-US" sz="3500" dirty="0" smtClean="0"/>
              <a:t>羅說：</a:t>
            </a:r>
            <a:endParaRPr lang="en-US" altLang="zh-TW" sz="3500" dirty="0" smtClean="0"/>
          </a:p>
          <a:p>
            <a:pPr marL="0" inden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zh-TW" altLang="en-US" sz="4500" dirty="0" smtClean="0">
                <a:latin typeface="方正魏碑" panose="03000509000000000000" pitchFamily="65" charset="-120"/>
                <a:ea typeface="方正魏碑" panose="03000509000000000000" pitchFamily="65" charset="-120"/>
              </a:rPr>
              <a:t>「</a:t>
            </a:r>
            <a:r>
              <a:rPr lang="zh-TW" altLang="en-US" sz="4500" dirty="0">
                <a:latin typeface="方正魏碑" panose="03000509000000000000" pitchFamily="65" charset="-120"/>
                <a:ea typeface="方正魏碑" panose="03000509000000000000" pitchFamily="65" charset="-120"/>
              </a:rPr>
              <a:t>我看見隱藏在大理石裡面的天使</a:t>
            </a:r>
            <a:r>
              <a:rPr lang="zh-TW" altLang="en-US" sz="4500" dirty="0" smtClean="0">
                <a:latin typeface="方正魏碑" panose="03000509000000000000" pitchFamily="65" charset="-120"/>
                <a:ea typeface="方正魏碑" panose="03000509000000000000" pitchFamily="65" charset="-120"/>
              </a:rPr>
              <a:t>，</a:t>
            </a:r>
            <a:endParaRPr lang="en-US" altLang="zh-TW" sz="4500" dirty="0" smtClean="0">
              <a:latin typeface="方正魏碑" panose="03000509000000000000" pitchFamily="65" charset="-120"/>
              <a:ea typeface="方正魏碑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TW" sz="4500" dirty="0">
                <a:latin typeface="方正魏碑" panose="03000509000000000000" pitchFamily="65" charset="-120"/>
                <a:ea typeface="方正魏碑" panose="03000509000000000000" pitchFamily="65" charset="-120"/>
              </a:rPr>
              <a:t>	</a:t>
            </a:r>
            <a:r>
              <a:rPr lang="zh-TW" altLang="en-US" sz="4500" dirty="0" smtClean="0">
                <a:latin typeface="方正魏碑" panose="03000509000000000000" pitchFamily="65" charset="-120"/>
                <a:ea typeface="方正魏碑" panose="03000509000000000000" pitchFamily="65" charset="-120"/>
              </a:rPr>
              <a:t>我</a:t>
            </a:r>
            <a:r>
              <a:rPr lang="zh-TW" altLang="en-US" sz="4500" dirty="0">
                <a:latin typeface="方正魏碑" panose="03000509000000000000" pitchFamily="65" charset="-120"/>
                <a:ea typeface="方正魏碑" panose="03000509000000000000" pitchFamily="65" charset="-120"/>
              </a:rPr>
              <a:t>只是用</a:t>
            </a:r>
            <a:r>
              <a:rPr lang="zh-TW" altLang="en-US" sz="4500" dirty="0" smtClean="0">
                <a:latin typeface="方正魏碑" panose="03000509000000000000" pitchFamily="65" charset="-120"/>
                <a:ea typeface="方正魏碑" panose="03000509000000000000" pitchFamily="65" charset="-120"/>
              </a:rPr>
              <a:t>雕刻刀，把</a:t>
            </a:r>
            <a:r>
              <a:rPr lang="zh-TW" altLang="en-US" sz="4500" dirty="0">
                <a:latin typeface="方正魏碑" panose="03000509000000000000" pitchFamily="65" charset="-120"/>
                <a:ea typeface="方正魏碑" panose="03000509000000000000" pitchFamily="65" charset="-120"/>
              </a:rPr>
              <a:t>他釋放出來。」</a:t>
            </a:r>
            <a:endParaRPr lang="zh-HK" altLang="en-US" sz="4500" dirty="0">
              <a:latin typeface="方正魏碑" panose="03000509000000000000" pitchFamily="65" charset="-120"/>
              <a:ea typeface="方正魏碑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選項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zh-TW" altLang="en-US" sz="4000" dirty="0" smtClean="0"/>
              <a:t>真的</a:t>
            </a:r>
            <a:r>
              <a:rPr lang="zh-TW" altLang="en-US" sz="4000" dirty="0"/>
              <a:t>嗎</a:t>
            </a:r>
            <a:r>
              <a:rPr lang="zh-TW" altLang="en-US" sz="4000" dirty="0" smtClean="0"/>
              <a:t>？</a:t>
            </a:r>
            <a:r>
              <a:rPr lang="zh-TW" altLang="en-US" sz="4000" dirty="0"/>
              <a:t>在哪裏</a:t>
            </a:r>
            <a:r>
              <a:rPr lang="zh-TW" altLang="en-US" sz="4000" dirty="0" smtClean="0"/>
              <a:t>？我</a:t>
            </a:r>
            <a:r>
              <a:rPr lang="zh-TW" altLang="en-US" sz="4000" dirty="0"/>
              <a:t>也想</a:t>
            </a:r>
            <a:r>
              <a:rPr lang="zh-TW" altLang="en-US" sz="4000" dirty="0" smtClean="0"/>
              <a:t>看看。</a:t>
            </a:r>
            <a:endParaRPr lang="en-US" altLang="zh-TW" sz="4000" dirty="0" smtClean="0"/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zh-TW" altLang="en-US" sz="4000" dirty="0" smtClean="0"/>
              <a:t>真的</a:t>
            </a:r>
            <a:r>
              <a:rPr lang="zh-TW" altLang="en-US" sz="4000" dirty="0"/>
              <a:t>嗎，那送我</a:t>
            </a:r>
            <a:r>
              <a:rPr lang="zh-TW" altLang="en-US" sz="4000" dirty="0" smtClean="0"/>
              <a:t>一個</a:t>
            </a:r>
            <a:r>
              <a:rPr lang="zh-HK" altLang="en-US" sz="4000" dirty="0" smtClean="0"/>
              <a:t>啊</a:t>
            </a:r>
            <a:r>
              <a:rPr lang="zh-TW" altLang="en-US" sz="4000" dirty="0" smtClean="0"/>
              <a:t>！</a:t>
            </a:r>
            <a:endParaRPr lang="en-US" altLang="zh-TW" sz="4000" dirty="0" smtClean="0"/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zh-TW" altLang="en-US" sz="4000" dirty="0"/>
              <a:t>你做夢啊</a:t>
            </a:r>
            <a:r>
              <a:rPr lang="zh-TW" altLang="en-US" sz="4000" dirty="0" smtClean="0"/>
              <a:t>？有病</a:t>
            </a:r>
            <a:r>
              <a:rPr lang="zh-TW" altLang="en-US" sz="4000" dirty="0"/>
              <a:t>快看</a:t>
            </a:r>
            <a:r>
              <a:rPr lang="zh-TW" altLang="en-US" sz="4000" dirty="0" smtClean="0"/>
              <a:t>大夫啦！</a:t>
            </a:r>
            <a:endParaRPr lang="zh-HK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083" y="112484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3400" dirty="0" smtClean="0">
                <a:latin typeface="+mn-lt"/>
                <a:ea typeface="+mn-ea"/>
                <a:cs typeface="+mn-cs"/>
              </a:rPr>
              <a:t>別低估你對別人的影響力</a:t>
            </a:r>
            <a:endParaRPr lang="zh-HK" altLang="en-US" sz="3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4083" y="3219609"/>
            <a:ext cx="10058400" cy="2799323"/>
          </a:xfrm>
        </p:spPr>
        <p:txBody>
          <a:bodyPr>
            <a:normAutofit/>
          </a:bodyPr>
          <a:lstStyle/>
          <a:p>
            <a:pPr algn="ctr"/>
            <a:r>
              <a:rPr lang="zh-TW" altLang="en-US" sz="3000" dirty="0"/>
              <a:t>影片來源</a:t>
            </a:r>
            <a:r>
              <a:rPr lang="en-US" altLang="zh-TW" sz="3000" dirty="0"/>
              <a:t>﹕</a:t>
            </a:r>
            <a:r>
              <a:rPr lang="zh-TW" altLang="en-US" sz="3000" dirty="0"/>
              <a:t> </a:t>
            </a:r>
            <a:r>
              <a:rPr lang="en-US" altLang="zh-TW" sz="3000" dirty="0"/>
              <a:t>Life Vest Inside - Kindness Boomerang - "One Day" </a:t>
            </a:r>
            <a:endParaRPr lang="zh-HK" altLang="en-US" sz="3000" dirty="0"/>
          </a:p>
          <a:p>
            <a:pPr algn="ctr"/>
            <a:r>
              <a:rPr lang="en-US" altLang="zh-HK" sz="2800" dirty="0">
                <a:hlinkClick r:id="rId2"/>
              </a:rPr>
              <a:t>https://www.youtube.com/watch?v=nwAYpLVyeFU</a:t>
            </a:r>
            <a:endParaRPr lang="zh-HK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總結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3"/>
            <a:ext cx="10394950" cy="46140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透過讚賞表達支持</a:t>
            </a:r>
            <a:r>
              <a:rPr lang="zh-TW" altLang="en-US" sz="4000" dirty="0">
                <a:solidFill>
                  <a:schemeClr val="tx1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和</a:t>
            </a:r>
            <a:r>
              <a:rPr lang="zh-TW" altLang="en-US" sz="4000" dirty="0" smtClean="0">
                <a:solidFill>
                  <a:schemeClr val="tx1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鼓勵，都能讓人有</a:t>
            </a:r>
            <a:r>
              <a:rPr lang="zh-TW" altLang="en-US" sz="4000" u="sng" dirty="0" smtClean="0">
                <a:solidFill>
                  <a:srgbClr val="7030A0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被關注</a:t>
            </a:r>
            <a:r>
              <a:rPr lang="zh-TW" altLang="en-US" sz="4000" dirty="0" smtClean="0">
                <a:solidFill>
                  <a:schemeClr val="tx1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、</a:t>
            </a:r>
            <a:r>
              <a:rPr lang="zh-TW" altLang="en-US" sz="4000" u="sng" dirty="0">
                <a:solidFill>
                  <a:srgbClr val="7030A0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被</a:t>
            </a:r>
            <a:r>
              <a:rPr lang="zh-TW" altLang="en-US" sz="4000" u="sng" dirty="0" smtClean="0">
                <a:solidFill>
                  <a:srgbClr val="7030A0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認同</a:t>
            </a:r>
            <a:r>
              <a:rPr lang="zh-TW" altLang="en-US" sz="4000" dirty="0" smtClean="0">
                <a:solidFill>
                  <a:schemeClr val="tx1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及</a:t>
            </a:r>
            <a:r>
              <a:rPr lang="zh-TW" altLang="en-US" sz="4000" u="sng" dirty="0">
                <a:solidFill>
                  <a:srgbClr val="7030A0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被需要</a:t>
            </a:r>
            <a:r>
              <a:rPr lang="zh-TW" altLang="en-US" sz="4000" dirty="0" smtClean="0">
                <a:solidFill>
                  <a:schemeClr val="tx1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的感覺，更是有效提升學生抗逆力的妙藥</a:t>
            </a:r>
            <a:r>
              <a:rPr lang="zh-TW" altLang="en-US" sz="4000" dirty="0" smtClean="0">
                <a:solidFill>
                  <a:schemeClr val="tx1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。惟</a:t>
            </a:r>
            <a:r>
              <a:rPr lang="zh-TW" altLang="en-US" sz="4000" dirty="0" smtClean="0">
                <a:solidFill>
                  <a:schemeClr val="tx1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須謹記，運用時</a:t>
            </a:r>
            <a:r>
              <a:rPr lang="zh-TW" altLang="en-US" sz="4000" dirty="0" smtClean="0">
                <a:solidFill>
                  <a:srgbClr val="7030A0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「必須</a:t>
            </a:r>
            <a:r>
              <a:rPr lang="zh-TW" altLang="en-US" sz="4000" dirty="0">
                <a:solidFill>
                  <a:srgbClr val="7030A0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到</a:t>
            </a:r>
            <a:r>
              <a:rPr lang="zh-TW" altLang="en-US" sz="4000" dirty="0" smtClean="0">
                <a:solidFill>
                  <a:srgbClr val="7030A0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位」，</a:t>
            </a:r>
            <a:r>
              <a:rPr lang="zh-TW" altLang="en-US" sz="4000" dirty="0">
                <a:solidFill>
                  <a:schemeClr val="tx1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且</a:t>
            </a:r>
            <a:r>
              <a:rPr lang="zh-TW" altLang="en-US" sz="4000" dirty="0" smtClean="0">
                <a:solidFill>
                  <a:srgbClr val="7030A0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「不帶批評」</a:t>
            </a:r>
            <a:r>
              <a:rPr lang="zh-TW" altLang="en-US" sz="4000" dirty="0" smtClean="0">
                <a:solidFill>
                  <a:schemeClr val="tx1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，更要</a:t>
            </a:r>
            <a:r>
              <a:rPr lang="zh-TW" altLang="en-US" sz="4000" dirty="0" smtClean="0">
                <a:solidFill>
                  <a:srgbClr val="7030A0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「表揚存在價值」</a:t>
            </a:r>
            <a:r>
              <a:rPr lang="zh-TW" altLang="en-US" sz="4000" dirty="0" smtClean="0">
                <a:latin typeface="方正行楷" panose="03000509000000000000" pitchFamily="65" charset="-120"/>
                <a:ea typeface="方正行楷" panose="03000509000000000000" pitchFamily="65" charset="-120"/>
              </a:rPr>
              <a:t>！</a:t>
            </a:r>
            <a:endParaRPr lang="zh-TW" altLang="en-US" sz="4000" dirty="0">
              <a:latin typeface="方正行楷" panose="03000509000000000000" pitchFamily="65" charset="-120"/>
              <a:ea typeface="方正行楷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9993283" cy="2724150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500" dirty="0" smtClean="0">
                <a:solidFill>
                  <a:schemeClr val="tx1"/>
                </a:solidFill>
                <a:latin typeface="方正行楷" panose="03000509000000000000" pitchFamily="65" charset="-120"/>
                <a:ea typeface="方正行楷" panose="03000509000000000000" pitchFamily="65" charset="-120"/>
                <a:cs typeface="+mn-cs"/>
              </a:rPr>
              <a:t>讚賞要刻意</a:t>
            </a:r>
            <a:r>
              <a:rPr lang="zh-TW" altLang="en-US" sz="4500" dirty="0">
                <a:solidFill>
                  <a:schemeClr val="tx1"/>
                </a:solidFill>
                <a:latin typeface="方正行楷" panose="03000509000000000000" pitchFamily="65" charset="-120"/>
                <a:ea typeface="方正行楷" panose="03000509000000000000" pitchFamily="65" charset="-120"/>
                <a:cs typeface="+mn-cs"/>
              </a:rPr>
              <a:t>練習，不斷</a:t>
            </a:r>
            <a:r>
              <a:rPr lang="zh-TW" altLang="en-US" sz="4500" dirty="0" smtClean="0">
                <a:solidFill>
                  <a:schemeClr val="tx1"/>
                </a:solidFill>
                <a:latin typeface="方正行楷" panose="03000509000000000000" pitchFamily="65" charset="-120"/>
                <a:ea typeface="方正行楷" panose="03000509000000000000" pitchFamily="65" charset="-120"/>
                <a:cs typeface="+mn-cs"/>
              </a:rPr>
              <a:t>練習</a:t>
            </a:r>
            <a:r>
              <a:rPr lang="zh-TW" altLang="en-US" sz="4500" dirty="0" smtClean="0">
                <a:solidFill>
                  <a:schemeClr val="tx1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！</a:t>
            </a:r>
            <a:r>
              <a:rPr lang="en-US" altLang="zh-TW" sz="4500" dirty="0">
                <a:solidFill>
                  <a:schemeClr val="tx1"/>
                </a:solidFill>
                <a:latin typeface="方正行楷" panose="03000509000000000000" pitchFamily="65" charset="-120"/>
                <a:ea typeface="方正行楷" panose="03000509000000000000" pitchFamily="65" charset="-120"/>
                <a:cs typeface="+mn-cs"/>
              </a:rPr>
              <a:t/>
            </a:r>
            <a:br>
              <a:rPr lang="en-US" altLang="zh-TW" sz="4500" dirty="0">
                <a:solidFill>
                  <a:schemeClr val="tx1"/>
                </a:solidFill>
                <a:latin typeface="方正行楷" panose="03000509000000000000" pitchFamily="65" charset="-120"/>
                <a:ea typeface="方正行楷" panose="03000509000000000000" pitchFamily="65" charset="-120"/>
                <a:cs typeface="+mn-cs"/>
              </a:rPr>
            </a:br>
            <a:r>
              <a:rPr lang="zh-TW" altLang="en-US" sz="4500" dirty="0" smtClean="0">
                <a:solidFill>
                  <a:schemeClr val="tx1"/>
                </a:solidFill>
                <a:latin typeface="方正行楷" panose="03000509000000000000" pitchFamily="65" charset="-120"/>
                <a:ea typeface="方正行楷" panose="03000509000000000000" pitchFamily="65" charset="-120"/>
                <a:cs typeface="+mn-cs"/>
              </a:rPr>
              <a:t>成就明日快樂的學生，全賴有你！</a:t>
            </a:r>
            <a:endParaRPr lang="zh-HK" altLang="en-US" sz="4500" dirty="0">
              <a:solidFill>
                <a:schemeClr val="tx1"/>
              </a:solidFill>
              <a:latin typeface="方正行楷" panose="03000509000000000000" pitchFamily="65" charset="-120"/>
              <a:ea typeface="方正行楷" panose="03000509000000000000" pitchFamily="65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  <p:sp>
        <p:nvSpPr>
          <p:cNvPr id="2" name="矩形 1"/>
          <p:cNvSpPr/>
          <p:nvPr/>
        </p:nvSpPr>
        <p:spPr>
          <a:xfrm>
            <a:off x="1219200" y="843618"/>
            <a:ext cx="999328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5500" dirty="0" smtClean="0">
                <a:latin typeface="方正行楷" panose="03000509000000000000" pitchFamily="65" charset="-120"/>
                <a:ea typeface="方正行楷" panose="03000509000000000000" pitchFamily="65" charset="-120"/>
              </a:rPr>
              <a:t>~</a:t>
            </a:r>
            <a:r>
              <a:rPr lang="zh-TW" altLang="en-US" sz="5500" dirty="0" smtClean="0">
                <a:latin typeface="方正行楷" panose="03000509000000000000" pitchFamily="65" charset="-120"/>
                <a:ea typeface="方正行楷" panose="03000509000000000000" pitchFamily="65" charset="-120"/>
              </a:rPr>
              <a:t> 多謝各位</a:t>
            </a:r>
            <a:r>
              <a:rPr lang="en-US" altLang="zh-TW" sz="5500" dirty="0" smtClean="0">
                <a:latin typeface="方正行楷" panose="03000509000000000000" pitchFamily="65" charset="-120"/>
                <a:ea typeface="方正行楷" panose="03000509000000000000" pitchFamily="65" charset="-120"/>
              </a:rPr>
              <a:t>~</a:t>
            </a:r>
            <a:endParaRPr lang="zh-HK" altLang="en-US" sz="5500" dirty="0"/>
          </a:p>
        </p:txBody>
      </p:sp>
    </p:spTree>
    <p:extLst>
      <p:ext uri="{BB962C8B-B14F-4D97-AF65-F5344CB8AC3E}">
        <p14:creationId xmlns:p14="http://schemas.microsoft.com/office/powerpoint/2010/main" val="317876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解說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737360"/>
            <a:ext cx="10710907" cy="3931920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zh-TW" altLang="en-US" sz="4000" dirty="0" smtClean="0"/>
              <a:t>你充滿</a:t>
            </a:r>
            <a:r>
              <a:rPr lang="zh-HK" altLang="en-US" sz="4000" dirty="0" smtClean="0"/>
              <a:t>浪漫</a:t>
            </a:r>
            <a:r>
              <a:rPr lang="zh-HK" altLang="en-US" sz="4000" dirty="0"/>
              <a:t>又有</a:t>
            </a:r>
            <a:r>
              <a:rPr lang="zh-HK" altLang="en-US" sz="4000" dirty="0" smtClean="0"/>
              <a:t>憧憬</a:t>
            </a:r>
            <a:r>
              <a:rPr lang="zh-TW" altLang="en-US" sz="4000" dirty="0" smtClean="0"/>
              <a:t>。</a:t>
            </a:r>
            <a:endParaRPr lang="en-US" altLang="zh-HK" sz="4000" dirty="0" smtClean="0"/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zh-TW" altLang="en-US" sz="4000" dirty="0" smtClean="0"/>
              <a:t>你有一點浪漫，但不</a:t>
            </a:r>
            <a:r>
              <a:rPr lang="zh-TW" altLang="en-US" sz="4000" dirty="0"/>
              <a:t>缺現實</a:t>
            </a:r>
            <a:r>
              <a:rPr lang="zh-TW" altLang="en-US" sz="4000" dirty="0" smtClean="0"/>
              <a:t>思維。</a:t>
            </a:r>
            <a:endParaRPr lang="en-US" altLang="zh-TW" sz="4000" dirty="0" smtClean="0"/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zh-TW" altLang="en-US" sz="4000" dirty="0" smtClean="0"/>
              <a:t>你非常理性，通常已久為人妻</a:t>
            </a:r>
            <a:r>
              <a:rPr lang="en-US" altLang="zh-TW" sz="4000" dirty="0" smtClean="0"/>
              <a:t>/</a:t>
            </a:r>
            <a:r>
              <a:rPr lang="zh-TW" altLang="en-US" sz="4000" dirty="0" smtClean="0"/>
              <a:t>夫或人母</a:t>
            </a:r>
            <a:r>
              <a:rPr lang="en-US" altLang="zh-TW" sz="4000" dirty="0" smtClean="0"/>
              <a:t>/</a:t>
            </a:r>
            <a:r>
              <a:rPr lang="zh-TW" altLang="en-US" sz="4000" dirty="0"/>
              <a:t>父</a:t>
            </a:r>
            <a:r>
              <a:rPr lang="zh-TW" altLang="en-US" sz="4000" dirty="0" smtClean="0"/>
              <a:t>。</a:t>
            </a:r>
            <a:endParaRPr lang="zh-HK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375676"/>
            <a:ext cx="10058400" cy="1371600"/>
          </a:xfrm>
        </p:spPr>
        <p:txBody>
          <a:bodyPr/>
          <a:lstStyle/>
          <a:p>
            <a:pPr algn="ctr"/>
            <a:r>
              <a:rPr lang="zh-TW" altLang="en-US" b="1" dirty="0" smtClean="0">
                <a:latin typeface="Snap ITC" panose="04040A07060A02020202" pitchFamily="82" charset="0"/>
              </a:rPr>
              <a:t>「</a:t>
            </a:r>
            <a:r>
              <a:rPr lang="en-US" altLang="zh-TW" b="1" dirty="0" smtClean="0">
                <a:latin typeface="Snap ITC" panose="04040A07060A02020202" pitchFamily="82" charset="0"/>
              </a:rPr>
              <a:t>WE</a:t>
            </a:r>
            <a:r>
              <a:rPr lang="zh-TW" altLang="en-US" b="1" dirty="0" smtClean="0">
                <a:latin typeface="Snap ITC" panose="04040A07060A02020202" pitchFamily="82" charset="0"/>
              </a:rPr>
              <a:t>」正向動力計劃</a:t>
            </a:r>
            <a:endParaRPr lang="zh-HK" altLang="en-US" b="1" dirty="0">
              <a:latin typeface="Snap ITC" panose="04040A07060A02020202" pitchFamily="8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926771"/>
            <a:ext cx="10604500" cy="4108269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altLang="zh-TW" sz="3500" b="1" dirty="0" smtClean="0">
                <a:latin typeface="Snap ITC" panose="04040A07060A02020202" pitchFamily="82" charset="0"/>
              </a:rPr>
              <a:t>WE</a:t>
            </a:r>
            <a:r>
              <a:rPr lang="zh-TW" altLang="en-US" sz="3500" b="1" dirty="0" smtClean="0"/>
              <a:t> </a:t>
            </a:r>
            <a:r>
              <a:rPr lang="zh-TW" altLang="en-US" sz="3500" dirty="0" smtClean="0"/>
              <a:t>反過來看是 </a:t>
            </a:r>
            <a:endParaRPr lang="en-US" altLang="zh-TW" sz="3500" b="1" dirty="0" smtClean="0"/>
          </a:p>
          <a:p>
            <a:pPr marL="0" indent="0">
              <a:lnSpc>
                <a:spcPct val="160000"/>
              </a:lnSpc>
              <a:buNone/>
            </a:pPr>
            <a:endParaRPr lang="en-US" altLang="zh-TW" sz="3500" b="1" dirty="0"/>
          </a:p>
          <a:p>
            <a:pPr marL="0" indent="0">
              <a:lnSpc>
                <a:spcPct val="160000"/>
              </a:lnSpc>
              <a:buNone/>
            </a:pPr>
            <a:endParaRPr lang="en-US" altLang="zh-TW" sz="3500" b="1" dirty="0" smtClean="0"/>
          </a:p>
          <a:p>
            <a:pPr marL="0" indent="0" algn="ctr">
              <a:lnSpc>
                <a:spcPct val="160000"/>
              </a:lnSpc>
              <a:buNone/>
            </a:pPr>
            <a:r>
              <a:rPr lang="zh-TW" altLang="en-US" sz="3500" dirty="0" smtClean="0"/>
              <a:t>即是</a:t>
            </a:r>
            <a:r>
              <a:rPr lang="zh-TW" altLang="en-US" sz="3500" b="1" dirty="0" smtClean="0"/>
              <a:t>「</a:t>
            </a:r>
            <a:r>
              <a:rPr lang="zh-TW" altLang="en-US" sz="3500" b="1" i="1" dirty="0" smtClean="0"/>
              <a:t>我中有你，你中有我」</a:t>
            </a:r>
            <a:endParaRPr lang="zh-HK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矩形 4"/>
          <p:cNvSpPr>
            <a:spLocks/>
          </p:cNvSpPr>
          <p:nvPr/>
        </p:nvSpPr>
        <p:spPr>
          <a:xfrm>
            <a:off x="4298381" y="2349689"/>
            <a:ext cx="3595235" cy="1631216"/>
          </a:xfrm>
          <a:prstGeom prst="rect">
            <a:avLst/>
          </a:prstGeom>
          <a:noFill/>
          <a:effectLst>
            <a:glow rad="127000">
              <a:srgbClr val="00B050"/>
            </a:glow>
            <a:reflection dir="5400000" sy="-100000" algn="bl" rotWithShape="0"/>
          </a:effectLst>
          <a:scene3d>
            <a:camera prst="orthographicFront">
              <a:rot lat="2400000" lon="0" rev="0"/>
            </a:camera>
            <a:lightRig rig="threePt" dir="t"/>
          </a:scene3d>
          <a:sp3d z="-127000">
            <a:bevelT prst="angle"/>
          </a:sp3d>
        </p:spPr>
        <p:txBody>
          <a:bodyPr wrap="square" lIns="91440" tIns="45720" rIns="91440" bIns="45720">
            <a:spAutoFit/>
            <a:flatTx/>
          </a:bodyPr>
          <a:lstStyle/>
          <a:p>
            <a:pPr algn="ctr"/>
            <a:r>
              <a:rPr lang="en-US" altLang="zh-TW" sz="10000" b="1" dirty="0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1651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4000" dist="38100" dir="5400000" sy="-100000" algn="bl" rotWithShape="0"/>
                </a:effectLst>
                <a:latin typeface="Snap ITC" panose="04040A07060A02020202" pitchFamily="82" charset="0"/>
              </a:rPr>
              <a:t>WE</a:t>
            </a:r>
            <a:endParaRPr lang="zh-TW" altLang="en-US" sz="10000" b="1" dirty="0">
              <a:ln w="9525">
                <a:solidFill>
                  <a:schemeClr val="bg1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glow rad="165100">
                  <a:srgbClr val="FFFF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stA="44000" dist="38100" dir="5400000" sy="-100000" algn="bl" rotWithShape="0"/>
              </a:effectLst>
              <a:latin typeface="Snap ITC" panose="04040A07060A02020202" pitchFamily="8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5287" y="2299448"/>
            <a:ext cx="3321424" cy="2743200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38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375676"/>
            <a:ext cx="10058400" cy="1371600"/>
          </a:xfrm>
        </p:spPr>
        <p:txBody>
          <a:bodyPr/>
          <a:lstStyle/>
          <a:p>
            <a:pPr algn="ctr"/>
            <a:r>
              <a:rPr lang="zh-TW" altLang="en-US" b="1" dirty="0" smtClean="0">
                <a:latin typeface="Bodoni Poster" panose="02070A04080905020204" pitchFamily="18" charset="0"/>
              </a:rPr>
              <a:t>「</a:t>
            </a:r>
            <a:r>
              <a:rPr lang="en-US" altLang="zh-TW" b="1" dirty="0" smtClean="0">
                <a:latin typeface="Bodoni Poster" panose="02070A04080905020204" pitchFamily="18" charset="0"/>
              </a:rPr>
              <a:t>WE</a:t>
            </a:r>
            <a:r>
              <a:rPr lang="zh-TW" altLang="en-US" b="1" dirty="0" smtClean="0">
                <a:latin typeface="Bodoni Poster" panose="02070A04080905020204" pitchFamily="18" charset="0"/>
              </a:rPr>
              <a:t>」</a:t>
            </a:r>
            <a:r>
              <a:rPr lang="en-US" altLang="zh-TW" b="1" dirty="0" smtClean="0">
                <a:latin typeface="Bodoni Poster" panose="02070A04080905020204" pitchFamily="18" charset="0"/>
              </a:rPr>
              <a:t> </a:t>
            </a:r>
            <a:r>
              <a:rPr lang="zh-TW" altLang="en-US" b="1" dirty="0" smtClean="0"/>
              <a:t>正向動力計劃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926771"/>
            <a:ext cx="10604500" cy="4108269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TW" altLang="en-US" sz="3500" dirty="0" smtClean="0"/>
              <a:t>本計劃期望教師能透過</a:t>
            </a:r>
            <a:r>
              <a:rPr lang="en-US" altLang="zh-TW" sz="3500" dirty="0" smtClean="0">
                <a:solidFill>
                  <a:srgbClr val="FF9900"/>
                </a:solidFill>
                <a:latin typeface="Snap ITC" panose="04040A07060A02020202" pitchFamily="82" charset="0"/>
              </a:rPr>
              <a:t>3B</a:t>
            </a:r>
            <a:r>
              <a:rPr lang="zh-TW" altLang="en-US" sz="3500" b="1" dirty="0" smtClean="0">
                <a:solidFill>
                  <a:srgbClr val="7030A0"/>
                </a:solidFill>
              </a:rPr>
              <a:t>讚賞技巧</a:t>
            </a:r>
            <a:r>
              <a:rPr lang="zh-TW" altLang="en-US" sz="3500" dirty="0" smtClean="0"/>
              <a:t>增加師生間正向的</a:t>
            </a:r>
            <a:r>
              <a:rPr lang="zh-TW" altLang="en-US" sz="3500" dirty="0"/>
              <a:t>互動</a:t>
            </a:r>
            <a:r>
              <a:rPr lang="zh-TW" altLang="en-US" sz="3500" dirty="0" smtClean="0"/>
              <a:t>，從而帶給學生更多正能量！</a:t>
            </a:r>
            <a:endParaRPr lang="en-US" altLang="zh-TW" sz="3500" dirty="0" smtClean="0"/>
          </a:p>
          <a:p>
            <a:pPr marL="723900" indent="-6350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altLang="zh-TW" sz="4000" u="sng" dirty="0">
                <a:solidFill>
                  <a:srgbClr val="FF9900"/>
                </a:solidFill>
                <a:latin typeface="Snap ITC" panose="04040A07060A02020202" pitchFamily="82" charset="0"/>
              </a:rPr>
              <a:t>B</a:t>
            </a:r>
            <a:r>
              <a:rPr lang="en-US" altLang="zh-TW" sz="3000" b="1" i="1" dirty="0" smtClean="0"/>
              <a:t>eing </a:t>
            </a:r>
            <a:r>
              <a:rPr lang="en-US" altLang="zh-TW" sz="3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Seen</a:t>
            </a:r>
            <a:r>
              <a:rPr lang="zh-TW" altLang="en-US" sz="3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200" dirty="0"/>
              <a:t>(</a:t>
            </a:r>
            <a:r>
              <a:rPr lang="zh-TW" altLang="en-US" sz="3200" dirty="0"/>
              <a:t>被關注</a:t>
            </a:r>
            <a:r>
              <a:rPr lang="en-US" altLang="zh-TW" sz="3200" dirty="0"/>
              <a:t>) </a:t>
            </a:r>
          </a:p>
          <a:p>
            <a:pPr marL="723900" indent="-635000">
              <a:buFont typeface="Wingdings" panose="05000000000000000000" pitchFamily="2" charset="2"/>
              <a:buChar char="ü"/>
            </a:pPr>
            <a:r>
              <a:rPr lang="en-US" altLang="zh-TW" sz="4000" u="sng" dirty="0">
                <a:solidFill>
                  <a:srgbClr val="FF9900"/>
                </a:solidFill>
                <a:latin typeface="Snap ITC" panose="04040A07060A02020202" pitchFamily="82" charset="0"/>
              </a:rPr>
              <a:t>B</a:t>
            </a:r>
            <a:r>
              <a:rPr lang="en-US" altLang="zh-TW" sz="3000" b="1" i="1" dirty="0" smtClean="0"/>
              <a:t>eing </a:t>
            </a:r>
            <a:r>
              <a:rPr lang="en-US" altLang="zh-TW" sz="3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Recognized</a:t>
            </a:r>
            <a:r>
              <a:rPr lang="zh-TW" altLang="en-US" sz="3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200" dirty="0"/>
              <a:t>(</a:t>
            </a:r>
            <a:r>
              <a:rPr lang="zh-TW" altLang="en-US" sz="3200" dirty="0"/>
              <a:t>被認同</a:t>
            </a:r>
            <a:r>
              <a:rPr lang="en-US" altLang="zh-TW" sz="3200" dirty="0"/>
              <a:t>)</a:t>
            </a:r>
          </a:p>
          <a:p>
            <a:pPr marL="723900" indent="-635000">
              <a:buFont typeface="Wingdings" panose="05000000000000000000" pitchFamily="2" charset="2"/>
              <a:buChar char="ü"/>
            </a:pPr>
            <a:r>
              <a:rPr lang="en-US" altLang="zh-TW" sz="4000" u="sng" dirty="0">
                <a:solidFill>
                  <a:srgbClr val="FF9900"/>
                </a:solidFill>
                <a:latin typeface="Snap ITC" panose="04040A07060A02020202" pitchFamily="82" charset="0"/>
              </a:rPr>
              <a:t>B</a:t>
            </a:r>
            <a:r>
              <a:rPr lang="en-US" altLang="zh-TW" sz="3000" i="1" dirty="0" smtClean="0"/>
              <a:t>e</a:t>
            </a:r>
            <a:r>
              <a:rPr lang="en-US" altLang="zh-TW" sz="3000" b="1" i="1" dirty="0" smtClean="0"/>
              <a:t>ing </a:t>
            </a:r>
            <a:r>
              <a:rPr lang="en-US" altLang="zh-TW" sz="3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Wanted</a:t>
            </a:r>
            <a:r>
              <a:rPr lang="zh-TW" altLang="en-US" sz="3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000" dirty="0" smtClean="0"/>
              <a:t>(</a:t>
            </a:r>
            <a:r>
              <a:rPr lang="zh-TW" altLang="en-US" sz="3200" dirty="0"/>
              <a:t>被需要</a:t>
            </a:r>
            <a:r>
              <a:rPr lang="en-US" altLang="zh-TW" sz="3000" dirty="0" smtClean="0"/>
              <a:t>)</a:t>
            </a:r>
            <a:endParaRPr lang="zh-HK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79284" y="359834"/>
            <a:ext cx="10542815" cy="1371600"/>
          </a:xfrm>
        </p:spPr>
        <p:txBody>
          <a:bodyPr/>
          <a:lstStyle/>
          <a:p>
            <a:r>
              <a:rPr lang="zh-TW" altLang="en-US" dirty="0" smtClean="0"/>
              <a:t>回想你上一次讚賞學生時</a:t>
            </a:r>
            <a:r>
              <a:rPr lang="en-US" altLang="zh-TW" dirty="0" smtClean="0"/>
              <a:t>…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6350000" y="2413763"/>
            <a:ext cx="3420214" cy="3363693"/>
            <a:chOff x="6477000" y="1731435"/>
            <a:chExt cx="3420214" cy="370416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l="47143" t="40170" r="31746" b="33623"/>
            <a:stretch/>
          </p:blipFill>
          <p:spPr>
            <a:xfrm>
              <a:off x="6477000" y="1731435"/>
              <a:ext cx="3420214" cy="2653731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/>
            <a:srcRect l="64538" t="70857" r="31746" b="23248"/>
            <a:stretch/>
          </p:blipFill>
          <p:spPr>
            <a:xfrm>
              <a:off x="9084414" y="4838701"/>
              <a:ext cx="601948" cy="596900"/>
            </a:xfrm>
            <a:prstGeom prst="rect">
              <a:avLst/>
            </a:prstGeom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8" r="23202"/>
          <a:stretch/>
        </p:blipFill>
        <p:spPr>
          <a:xfrm>
            <a:off x="3898900" y="2152509"/>
            <a:ext cx="18669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79286" y="415808"/>
            <a:ext cx="10058400" cy="1371600"/>
          </a:xfrm>
        </p:spPr>
        <p:txBody>
          <a:bodyPr/>
          <a:lstStyle/>
          <a:p>
            <a:r>
              <a:rPr lang="zh-TW" altLang="en-US" dirty="0" smtClean="0"/>
              <a:t>讚賞的迷思</a:t>
            </a:r>
            <a:r>
              <a:rPr lang="en-US" altLang="zh-TW" dirty="0" smtClean="0"/>
              <a:t>…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1179286" y="1787408"/>
            <a:ext cx="102817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45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3000509000000000000" pitchFamily="65" charset="-120"/>
                <a:ea typeface="方正準圓" panose="03000509000000000000" pitchFamily="65" charset="-120"/>
              </a:rPr>
              <a:t>讚完咪又係咁？</a:t>
            </a:r>
            <a:endParaRPr lang="en-US" altLang="zh-TW" sz="45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3000509000000000000" pitchFamily="65" charset="-120"/>
                <a:ea typeface="方正準圓" panose="03000509000000000000" pitchFamily="65" charset="-120"/>
              </a:rPr>
              <a:t>				</a:t>
            </a:r>
            <a:r>
              <a:rPr lang="zh-TW" altLang="en-US" sz="4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3000509000000000000" pitchFamily="65" charset="-120"/>
                <a:ea typeface="方正準圓" panose="03000509000000000000" pitchFamily="65" charset="-120"/>
              </a:rPr>
              <a:t>盡本份都要讚？</a:t>
            </a:r>
            <a:endParaRPr lang="en-US" altLang="zh-TW" sz="45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3000509000000000000" pitchFamily="65" charset="-120"/>
                <a:ea typeface="方正準圓" panose="03000509000000000000" pitchFamily="65" charset="-120"/>
              </a:rPr>
              <a:t>										</a:t>
            </a:r>
            <a:r>
              <a:rPr lang="zh-TW" altLang="en-US" sz="45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3000509000000000000" pitchFamily="65" charset="-120"/>
                <a:ea typeface="方正準圓" panose="03000509000000000000" pitchFamily="65" charset="-120"/>
              </a:rPr>
              <a:t>越讚咪越囂張？</a:t>
            </a:r>
            <a:endParaRPr lang="en-US" altLang="zh-TW" sz="45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32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「讚賞」係乜嘢</a:t>
            </a:r>
            <a:r>
              <a:rPr lang="zh-TW" altLang="en-US" dirty="0" smtClean="0"/>
              <a:t>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4083" y="2937221"/>
            <a:ext cx="10058400" cy="2799323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/>
              <a:t>影片來源</a:t>
            </a:r>
            <a:r>
              <a:rPr lang="en-US" altLang="zh-TW" sz="2800" dirty="0"/>
              <a:t>﹕</a:t>
            </a:r>
            <a:r>
              <a:rPr lang="zh-TW" altLang="en-US" sz="2800" dirty="0"/>
              <a:t> 我讚！ </a:t>
            </a:r>
            <a:r>
              <a:rPr lang="en-US" altLang="zh-TW" sz="2800" dirty="0" err="1"/>
              <a:t>Praisage</a:t>
            </a:r>
            <a:r>
              <a:rPr lang="zh-TW" altLang="en-US" sz="2800" dirty="0"/>
              <a:t>  網上</a:t>
            </a:r>
            <a:r>
              <a:rPr lang="zh-HK" altLang="en-US" sz="2800" dirty="0"/>
              <a:t>讚賞平台</a:t>
            </a:r>
          </a:p>
          <a:p>
            <a:pPr algn="ctr"/>
            <a:r>
              <a:rPr lang="en-US" altLang="zh-HK" sz="2500" dirty="0" smtClean="0">
                <a:hlinkClick r:id="rId2"/>
              </a:rPr>
              <a:t>https</a:t>
            </a:r>
            <a:r>
              <a:rPr lang="en-US" altLang="zh-HK" sz="2500" dirty="0">
                <a:hlinkClick r:id="rId2"/>
              </a:rPr>
              <a:t>://</a:t>
            </a:r>
            <a:r>
              <a:rPr lang="en-US" altLang="zh-HK" sz="2500" dirty="0" smtClean="0">
                <a:hlinkClick r:id="rId2"/>
              </a:rPr>
              <a:t>www.youtube.com/watch?v=APCyC6GyRkU</a:t>
            </a:r>
            <a:endParaRPr lang="zh-HK" altLang="en-US" sz="25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4781</TotalTime>
  <Words>1459</Words>
  <Application>Microsoft Office PowerPoint</Application>
  <PresentationFormat>寬螢幕</PresentationFormat>
  <Paragraphs>170</Paragraphs>
  <Slides>32</Slides>
  <Notes>1</Notes>
  <HiddenSlides>1</HiddenSlides>
  <MMClips>0</MMClips>
  <ScaleCrop>false</ScaleCrop>
  <HeadingPairs>
    <vt:vector size="6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52" baseType="lpstr">
      <vt:lpstr>GungsuhChe</vt:lpstr>
      <vt:lpstr>方正仿宋</vt:lpstr>
      <vt:lpstr>方正行楷</vt:lpstr>
      <vt:lpstr>方正舒體</vt:lpstr>
      <vt:lpstr>方正準圓</vt:lpstr>
      <vt:lpstr>方正魏碑</vt:lpstr>
      <vt:lpstr>微軟正黑體</vt:lpstr>
      <vt:lpstr>新細明體</vt:lpstr>
      <vt:lpstr>標楷體</vt:lpstr>
      <vt:lpstr>Arial</vt:lpstr>
      <vt:lpstr>Bodoni Poster</vt:lpstr>
      <vt:lpstr>Broadway</vt:lpstr>
      <vt:lpstr>Calibri</vt:lpstr>
      <vt:lpstr>Calibri Light</vt:lpstr>
      <vt:lpstr>Candara</vt:lpstr>
      <vt:lpstr>Castellar</vt:lpstr>
      <vt:lpstr>Snap ITC</vt:lpstr>
      <vt:lpstr>Times New Roman</vt:lpstr>
      <vt:lpstr>Wingdings</vt:lpstr>
      <vt:lpstr>回顧</vt:lpstr>
      <vt:lpstr>「WE」正向動力計劃  中學教師工作坊</vt:lpstr>
      <vt:lpstr>心理測驗</vt:lpstr>
      <vt:lpstr>選項</vt:lpstr>
      <vt:lpstr>解說</vt:lpstr>
      <vt:lpstr>「WE」正向動力計劃</vt:lpstr>
      <vt:lpstr>「WE」 正向動力計劃</vt:lpstr>
      <vt:lpstr>回想你上一次讚賞學生時…</vt:lpstr>
      <vt:lpstr>讚賞的迷思…</vt:lpstr>
      <vt:lpstr>「讚賞」係乜嘢？</vt:lpstr>
      <vt:lpstr>讚賞的好處</vt:lpstr>
      <vt:lpstr>讚賞的好處</vt:lpstr>
      <vt:lpstr>以下兩句，好在哪裡？</vt:lpstr>
      <vt:lpstr>Being Seen 應用技巧 — 「必須到位」</vt:lpstr>
      <vt:lpstr>PowerPoint 簡報</vt:lpstr>
      <vt:lpstr>PowerPoint 簡報</vt:lpstr>
      <vt:lpstr>參考例子﹕</vt:lpstr>
      <vt:lpstr>PowerPoint 簡報</vt:lpstr>
      <vt:lpstr>PowerPoint 簡報</vt:lpstr>
      <vt:lpstr>PowerPoint 簡報</vt:lpstr>
      <vt:lpstr>讚賞小貼士</vt:lpstr>
      <vt:lpstr>讚賞小貼士</vt:lpstr>
      <vt:lpstr>PowerPoint 簡報</vt:lpstr>
      <vt:lpstr>活動一【人形坦克】(建議5至6人一組)</vt:lpstr>
      <vt:lpstr>模擬圖片</vt:lpstr>
      <vt:lpstr>活動二【一飛衝天】(建議2至4人一組)</vt:lpstr>
      <vt:lpstr>模擬圖片</vt:lpstr>
      <vt:lpstr>互相欣賞</vt:lpstr>
      <vt:lpstr>大衛像David</vt:lpstr>
      <vt:lpstr>PowerPoint 簡報</vt:lpstr>
      <vt:lpstr>別低估你對別人的影響力</vt:lpstr>
      <vt:lpstr>總結</vt:lpstr>
      <vt:lpstr>讚賞要刻意練習，不斷練習！ 成就明日快樂的學生，全賴有你！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【WE 正向動力計劃】  中學教師工作坊</dc:title>
  <dc:creator>Alex Wong</dc:creator>
  <cp:lastModifiedBy>WONG, Ka-man Carmen</cp:lastModifiedBy>
  <cp:revision>207</cp:revision>
  <cp:lastPrinted>2018-03-21T03:14:41Z</cp:lastPrinted>
  <dcterms:created xsi:type="dcterms:W3CDTF">2017-10-13T06:44:24Z</dcterms:created>
  <dcterms:modified xsi:type="dcterms:W3CDTF">2018-04-20T03:26:42Z</dcterms:modified>
</cp:coreProperties>
</file>