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9"/>
  </p:notesMasterIdLst>
  <p:handoutMasterIdLst>
    <p:handoutMasterId r:id="rId90"/>
  </p:handoutMasterIdLst>
  <p:sldIdLst>
    <p:sldId id="354" r:id="rId5"/>
    <p:sldId id="457" r:id="rId6"/>
    <p:sldId id="458" r:id="rId7"/>
    <p:sldId id="459" r:id="rId8"/>
    <p:sldId id="460" r:id="rId9"/>
    <p:sldId id="506" r:id="rId10"/>
    <p:sldId id="508" r:id="rId11"/>
    <p:sldId id="365" r:id="rId12"/>
    <p:sldId id="461" r:id="rId13"/>
    <p:sldId id="324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503" r:id="rId29"/>
    <p:sldId id="478" r:id="rId30"/>
    <p:sldId id="479" r:id="rId31"/>
    <p:sldId id="480" r:id="rId32"/>
    <p:sldId id="504" r:id="rId33"/>
    <p:sldId id="511" r:id="rId34"/>
    <p:sldId id="512" r:id="rId35"/>
    <p:sldId id="513" r:id="rId36"/>
    <p:sldId id="516" r:id="rId37"/>
    <p:sldId id="514" r:id="rId38"/>
    <p:sldId id="515" r:id="rId39"/>
    <p:sldId id="481" r:id="rId40"/>
    <p:sldId id="482" r:id="rId41"/>
    <p:sldId id="483" r:id="rId42"/>
    <p:sldId id="484" r:id="rId43"/>
    <p:sldId id="486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502" r:id="rId59"/>
    <p:sldId id="385" r:id="rId60"/>
    <p:sldId id="387" r:id="rId61"/>
    <p:sldId id="388" r:id="rId62"/>
    <p:sldId id="389" r:id="rId63"/>
    <p:sldId id="421" r:id="rId64"/>
    <p:sldId id="394" r:id="rId65"/>
    <p:sldId id="449" r:id="rId66"/>
    <p:sldId id="392" r:id="rId67"/>
    <p:sldId id="517" r:id="rId68"/>
    <p:sldId id="518" r:id="rId69"/>
    <p:sldId id="519" r:id="rId70"/>
    <p:sldId id="520" r:id="rId71"/>
    <p:sldId id="521" r:id="rId72"/>
    <p:sldId id="522" r:id="rId73"/>
    <p:sldId id="523" r:id="rId74"/>
    <p:sldId id="524" r:id="rId75"/>
    <p:sldId id="390" r:id="rId76"/>
    <p:sldId id="391" r:id="rId77"/>
    <p:sldId id="393" r:id="rId78"/>
    <p:sldId id="397" r:id="rId79"/>
    <p:sldId id="398" r:id="rId80"/>
    <p:sldId id="399" r:id="rId81"/>
    <p:sldId id="400" r:id="rId82"/>
    <p:sldId id="407" r:id="rId83"/>
    <p:sldId id="408" r:id="rId84"/>
    <p:sldId id="409" r:id="rId85"/>
    <p:sldId id="525" r:id="rId86"/>
    <p:sldId id="529" r:id="rId87"/>
    <p:sldId id="530" r:id="rId88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590"/>
  </p:normalViewPr>
  <p:slideViewPr>
    <p:cSldViewPr>
      <p:cViewPr varScale="1">
        <p:scale>
          <a:sx n="82" d="100"/>
          <a:sy n="82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ED624-DA39-4E03-B889-513243FC023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CAA6-9F1D-4B3D-BB84-0D3D85A861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94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CA9B-7381-414F-8EC2-49DD832F92DC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2E50-F5E2-406C-A25B-FE90902F5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92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E50-F5E2-406C-A25B-FE90902F581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9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E50-F5E2-406C-A25B-FE90902F581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9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E50-F5E2-406C-A25B-FE90902F581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83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E50-F5E2-406C-A25B-FE90902F5819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9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E50-F5E2-406C-A25B-FE90902F5819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7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F097E3-59C5-4416-B61D-0755561DB870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1696B6-FDEB-43F5-9A23-055EC50BB2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9300" y="2420888"/>
            <a:ext cx="9144000" cy="177281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浸信會沙田圍呂明才小學</a:t>
            </a:r>
            <a:endParaRPr kumimoji="1"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「正向教育的理念及推行策略」分享會     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kumimoji="1"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薛鳳鳴校長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44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2774869" y="2284300"/>
            <a:ext cx="2018125" cy="2201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altLang="zh-TW" sz="2800" dirty="0" smtClean="0"/>
          </a:p>
          <a:p>
            <a:pPr lvl="0">
              <a:spcBef>
                <a:spcPct val="0"/>
              </a:spcBef>
            </a:pPr>
            <a:endParaRPr lang="en-US" altLang="zh-TW" sz="3600" dirty="0" smtClean="0"/>
          </a:p>
        </p:txBody>
      </p:sp>
      <p:sp>
        <p:nvSpPr>
          <p:cNvPr id="37" name="文字方塊 36"/>
          <p:cNvSpPr txBox="1"/>
          <p:nvPr/>
        </p:nvSpPr>
        <p:spPr>
          <a:xfrm>
            <a:off x="323528" y="256490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代表</a:t>
            </a:r>
            <a:r>
              <a:rPr kumimoji="1" lang="en-US" altLang="zh-TW" sz="3200" b="1" dirty="0" smtClean="0"/>
              <a:t>24</a:t>
            </a:r>
            <a:r>
              <a:rPr kumimoji="1" lang="zh-TW" altLang="en-US" sz="3200" b="1" dirty="0" smtClean="0"/>
              <a:t>性格強項的正向小子</a:t>
            </a:r>
            <a:endParaRPr kumimoji="1"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6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4464496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dirty="0" smtClean="0"/>
              <a:t>靈性及超越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364775" y="3715895"/>
            <a:ext cx="1324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感恩</a:t>
            </a:r>
            <a:endParaRPr lang="zh-TW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964885" y="6051888"/>
            <a:ext cx="2115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靈修性</a:t>
            </a:r>
            <a:endParaRPr lang="zh-TW" alt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6103699"/>
            <a:ext cx="2115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希望</a:t>
            </a:r>
            <a:endParaRPr lang="zh-TW" alt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4562615" y="3008009"/>
            <a:ext cx="1377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smtClean="0"/>
              <a:t>幽默</a:t>
            </a:r>
            <a:endParaRPr lang="zh-TW" alt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6692976" y="2606239"/>
            <a:ext cx="2451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對美麗與卓越的欣賞</a:t>
            </a:r>
            <a:endParaRPr lang="zh-TW" altLang="en-US" sz="105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95362" y="551496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Embrace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2143102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smtClean="0"/>
              <a:t>仁愛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796192" y="5079824"/>
            <a:ext cx="1382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smtClean="0"/>
              <a:t>仁慈</a:t>
            </a:r>
            <a:endParaRPr lang="zh-TW" alt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6876256" y="4388157"/>
            <a:ext cx="2115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愛與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被愛</a:t>
            </a:r>
            <a:endParaRPr lang="zh-TW" alt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739111" y="4753054"/>
            <a:ext cx="13775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社交智慧</a:t>
            </a:r>
            <a:endParaRPr lang="zh-TW" altLang="en-US" sz="1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607826" y="446206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Feel 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2143102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dirty="0" smtClean="0"/>
              <a:t>節制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587360" y="4388157"/>
            <a:ext cx="1752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審慎</a:t>
            </a:r>
            <a:endParaRPr lang="zh-TW" alt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00" y="4091090"/>
            <a:ext cx="2115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寬恕</a:t>
            </a:r>
            <a:endParaRPr lang="zh-TW" alt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2935009" y="4080380"/>
            <a:ext cx="13775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自我控制</a:t>
            </a:r>
            <a:endParaRPr lang="zh-TW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653990" y="4091089"/>
            <a:ext cx="2115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謙遜</a:t>
            </a:r>
            <a:endParaRPr lang="zh-TW" altLang="en-US" sz="54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2607826" y="446206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Don’t </a:t>
            </a:r>
            <a:r>
              <a:rPr kumimoji="1" lang="en-US" altLang="zh-TW" sz="3600" smtClean="0">
                <a:solidFill>
                  <a:schemeClr val="accent2">
                    <a:lumMod val="75000"/>
                  </a:schemeClr>
                </a:solidFill>
              </a:rPr>
              <a:t>do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2143102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dirty="0" smtClean="0"/>
              <a:t>勇氣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587360" y="4388157"/>
            <a:ext cx="1752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勇氣</a:t>
            </a:r>
            <a:endParaRPr lang="zh-TW" alt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5081774" y="4388157"/>
            <a:ext cx="2115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堅毅</a:t>
            </a:r>
            <a:endParaRPr lang="zh-TW" alt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2627784" y="4158761"/>
            <a:ext cx="19441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 smtClean="0"/>
              <a:t>熱情與幹勁</a:t>
            </a:r>
            <a:endParaRPr lang="zh-TW" alt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7319551" y="4392991"/>
            <a:ext cx="1734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真誠</a:t>
            </a:r>
            <a:endParaRPr lang="zh-TW" altLang="en-US" sz="5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07826" y="446206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Just do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2143102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dirty="0" smtClean="0"/>
              <a:t>公義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553897" y="4358965"/>
            <a:ext cx="1934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公平</a:t>
            </a:r>
            <a:endParaRPr lang="zh-TW" alt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942449" y="4080380"/>
            <a:ext cx="2115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領導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才能</a:t>
            </a:r>
            <a:endParaRPr lang="zh-TW" alt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767340" y="4080380"/>
            <a:ext cx="13775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團隊精神</a:t>
            </a:r>
            <a:endParaRPr lang="zh-TW" altLang="en-US" sz="12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07826" y="446206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Share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62033"/>
            <a:ext cx="4464496" cy="1143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6000" dirty="0" smtClean="0"/>
              <a:t>智慧與知識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364774" y="3715895"/>
            <a:ext cx="2335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 smtClean="0"/>
              <a:t>洞察力</a:t>
            </a:r>
            <a:endParaRPr lang="zh-TW" alt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720902" y="6012805"/>
            <a:ext cx="2115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 smtClean="0"/>
              <a:t>判斷力</a:t>
            </a:r>
            <a:endParaRPr lang="zh-TW" alt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6103699"/>
            <a:ext cx="2115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 smtClean="0"/>
              <a:t>創造力</a:t>
            </a:r>
            <a:endParaRPr lang="zh-TW" alt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454206" y="3140905"/>
            <a:ext cx="1981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 smtClean="0"/>
              <a:t>好奇心</a:t>
            </a:r>
            <a:endParaRPr lang="zh-TW" alt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855169" y="2610800"/>
            <a:ext cx="24510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喜愛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學習</a:t>
            </a:r>
            <a:endParaRPr lang="zh-TW" altLang="en-US" sz="5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17600" y="301221"/>
            <a:ext cx="37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Reflect on it</a:t>
            </a:r>
            <a:endParaRPr kumimoji="1"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圖說文字 6"/>
          <p:cNvSpPr/>
          <p:nvPr/>
        </p:nvSpPr>
        <p:spPr>
          <a:xfrm>
            <a:off x="2483768" y="216024"/>
            <a:ext cx="6408712" cy="4581128"/>
          </a:xfrm>
          <a:prstGeom prst="wedgeRoundRectCallout">
            <a:avLst>
              <a:gd name="adj1" fmla="val -53220"/>
              <a:gd name="adj2" fmla="val 349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03848" y="69269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4800" b="1" dirty="0" smtClean="0"/>
              <a:t>每人也有這</a:t>
            </a:r>
            <a:r>
              <a:rPr lang="en-US" altLang="zh-TW" sz="4800" b="1" dirty="0" smtClean="0"/>
              <a:t>24</a:t>
            </a:r>
            <a:r>
              <a:rPr lang="zh-TW" altLang="en-US" sz="4800" b="1" dirty="0" smtClean="0"/>
              <a:t>強項</a:t>
            </a:r>
            <a:endParaRPr lang="en-US" altLang="zh-TW" sz="4800" b="1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4800" b="1" dirty="0" smtClean="0"/>
              <a:t>恰當地使用</a:t>
            </a:r>
            <a:endParaRPr lang="en-US" altLang="zh-TW" sz="48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sz="4800" b="1" dirty="0" smtClean="0"/>
              <a:t>Overuse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4800" b="1" dirty="0" smtClean="0"/>
              <a:t>Misuse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4800" b="1" dirty="0" smtClean="0"/>
              <a:t>Underuse</a:t>
            </a:r>
          </a:p>
        </p:txBody>
      </p:sp>
    </p:spTree>
    <p:extLst>
      <p:ext uri="{BB962C8B-B14F-4D97-AF65-F5344CB8AC3E}">
        <p14:creationId xmlns:p14="http://schemas.microsoft.com/office/powerpoint/2010/main" val="6610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75" t="23576" r="18898" b="16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4082" r="18794" b="161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7595" y="86890"/>
            <a:ext cx="8229600" cy="1143000"/>
          </a:xfrm>
        </p:spPr>
        <p:txBody>
          <a:bodyPr/>
          <a:lstStyle/>
          <a:p>
            <a:pPr algn="ctr"/>
            <a:r>
              <a:rPr kumimoji="1" lang="zh-TW" altLang="en-US" dirty="0" smtClean="0"/>
              <a:t>心理學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3568" y="342900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TW" sz="3200" dirty="0" smtClean="0"/>
          </a:p>
          <a:p>
            <a:pPr algn="ctr"/>
            <a:r>
              <a:rPr kumimoji="1" lang="zh-TW" altLang="en-US" sz="3200" dirty="0" smtClean="0"/>
              <a:t>處理問題</a:t>
            </a:r>
            <a:endParaRPr kumimoji="1"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59832" y="3429000"/>
            <a:ext cx="30243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dirty="0" smtClean="0"/>
              <a:t>發展／成長研究</a:t>
            </a:r>
            <a:endParaRPr kumimoji="1"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99695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 smtClean="0"/>
              <a:t>正向心理學</a:t>
            </a:r>
            <a:endParaRPr kumimoji="1" lang="en-US" altLang="zh-TW" sz="3200" dirty="0" smtClean="0"/>
          </a:p>
          <a:p>
            <a:r>
              <a:rPr kumimoji="1" lang="zh-TW" altLang="zh-TW" sz="3200" dirty="0" smtClean="0"/>
              <a:t>（</a:t>
            </a:r>
            <a:r>
              <a:rPr kumimoji="1" lang="zh-TW" altLang="en-US" sz="3200" dirty="0" smtClean="0"/>
              <a:t>建立人生）</a:t>
            </a:r>
            <a:endParaRPr kumimoji="1" lang="zh-TW" altLang="en-US" sz="32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22892" y="1166018"/>
            <a:ext cx="8229600" cy="45259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46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3958" r="18794" b="16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57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3220" r="18204" b="15504"/>
          <a:stretch>
            <a:fillRect/>
          </a:stretch>
        </p:blipFill>
        <p:spPr bwMode="auto">
          <a:xfrm>
            <a:off x="0" y="-99393"/>
            <a:ext cx="9144000" cy="69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04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828" t="23344" r="19385" b="16118"/>
          <a:stretch>
            <a:fillRect/>
          </a:stretch>
        </p:blipFill>
        <p:spPr bwMode="auto">
          <a:xfrm>
            <a:off x="0" y="-1"/>
            <a:ext cx="9144000" cy="69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46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4082" r="18794" b="15380"/>
          <a:stretch>
            <a:fillRect/>
          </a:stretch>
        </p:blipFill>
        <p:spPr bwMode="auto">
          <a:xfrm>
            <a:off x="0" y="-1"/>
            <a:ext cx="9144000" cy="69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1278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2483768" y="216024"/>
            <a:ext cx="6408712" cy="3284984"/>
          </a:xfrm>
          <a:prstGeom prst="wedgeRoundRectCallout">
            <a:avLst>
              <a:gd name="adj1" fmla="val -52540"/>
              <a:gd name="adj2" fmla="val 807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71800" y="90872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4400" dirty="0" smtClean="0"/>
              <a:t>每人也有</a:t>
            </a:r>
            <a:r>
              <a:rPr lang="en-US" altLang="zh-TW" sz="4400" dirty="0" smtClean="0"/>
              <a:t>24</a:t>
            </a:r>
            <a:r>
              <a:rPr lang="zh-TW" altLang="en-US" sz="4400" dirty="0" smtClean="0"/>
              <a:t>性格強項</a:t>
            </a:r>
            <a:endParaRPr lang="en-US" altLang="zh-TW" sz="4400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4400" dirty="0" smtClean="0"/>
              <a:t>前</a:t>
            </a:r>
            <a:r>
              <a:rPr lang="en-US" altLang="zh-TW" sz="4400" dirty="0" smtClean="0"/>
              <a:t>5</a:t>
            </a:r>
            <a:r>
              <a:rPr lang="zh-TW" altLang="en-US" sz="4400" dirty="0" smtClean="0"/>
              <a:t>項為顯著性格強項</a:t>
            </a:r>
            <a:endParaRPr lang="en-US" altLang="zh-TW" sz="4400" dirty="0" smtClean="0"/>
          </a:p>
          <a:p>
            <a:r>
              <a:rPr lang="zh-TW" altLang="en-US" sz="2400" dirty="0" smtClean="0"/>
              <a:t>   </a:t>
            </a:r>
            <a:r>
              <a:rPr lang="en-US" altLang="zh-TW" sz="2400" dirty="0" smtClean="0"/>
              <a:t>Signature Character Strengths</a:t>
            </a:r>
          </a:p>
        </p:txBody>
      </p:sp>
    </p:spTree>
    <p:extLst>
      <p:ext uri="{BB962C8B-B14F-4D97-AF65-F5344CB8AC3E}">
        <p14:creationId xmlns:p14="http://schemas.microsoft.com/office/powerpoint/2010/main" val="667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V.I.A.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548680"/>
            <a:ext cx="6067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/>
              <a:t>https://www.viacharacter.org</a:t>
            </a:r>
            <a:endParaRPr lang="zh-TW" altLang="en-US" sz="3200" b="1" dirty="0"/>
          </a:p>
        </p:txBody>
      </p:sp>
      <p:sp>
        <p:nvSpPr>
          <p:cNvPr id="96258" name="AutoShape 2" descr="data:image/png;base64,iVBORw0KGgoAAAANSUhEUgAAAMgAAADICAYAAACtWK6eAAANI0lEQVR4Xu2d7WLcOghEm/d/6N6k2za57trWwYNlZ09+YwTDDCClH28/339++CMCIvAUgTcFIjNEYB0BBSI7RGADAQUiPURAgcgBEagh4ASp4eZXL4KAAnmRQptmDQEFUsPNr14EAQXyIoU2zRoCCqSGm1+9CAIK5EUKbZo1BBRIDTe/ehEEFMiLFNo0awiUBPL29lY77eSv6J/DXMuL+kmlSXFei5P6WYu/238KNxr/1rkK5As6CmSbogpkUMKpjjR4XNmMdn4FokCWCDhBnCDDDcgJMgiVE2QQqINmFOduAnf7PwjX7ud0o/hw6ARxguwS64+BAhmE6i67eqqg3X4GYb+s2d35cNorVmWEJapOCzRrdZmFTwLjTRKtPPvPypfyQYEsEFAgWckkCZmILBlP9A5yl46hQBI0/PSRJGQismQ8CmSgIt5BtkFKEnKgHLsmyXgUyC7cP34oEAUyQJP6SKUrzVowlKh05euOcy0v2vGoPSrux9s/vHSn7Gmc3XyI/x6EBnw1QBTIoyIpwt+dDwrk4OsWnXROkG0BXq1hKhAF8pSTTpAv14nKv82bAvBqHcMVyxVryclTXrG6iUcFS1edlJDpuXSHp48Ss+K5Cx9edsWiBZpFVErgu9yJKP40r1TDVCCDo0GBPIBK4aBATr780o5BC5QixqAed81S8dMJlcKBxu8E2aXE3A6WIsZgmrtmlGD0bpJqOBS33cQXBtQ/xcEVa7AiZxRiMJRfZgok2zC3sH/JV6wUwWinJSLYLBr8Z5do56R5pewpPmc0rpcUCC3ELALQ3TuVFz13Fj4KZMLO+YwcswhAiapAHgjQerliUeYs7CngdIWj4dGVac0/jTPVsem5tFHQeikQykAF8hQxBTJIJKrQO3UMV6x1EigQBfIUgVkNga4Wg+X7a0YblwIZRJgSZtBt2YzG022f2vnLgAx+2E341F1pMJ1d4VfiOeWZlyZI7bsJT/0rkAcCFULS2idW4umX9ETSm0lM+jvUlAB0penGzQmyj7AT5AtGKcI4QZwgTzlAO+q+fscs6ArUba9AFIgCKezYrlhjDe+oFW2Ap91BjiaW/j61MlHAtU9XMuOvsuFE7yCZNHJeFMgDy1mCzVUy40mBLHBUIArkKyUUiAJ52mqdIPVHA1eshmfeWYS82sTMLEY5L04QJ4gTZENPpwkkp+nv6Yk+56Y6/xqaqXi+Z7W2syqtWK8IFMk5RUi6qikQUqUxWwUyhhOyUiAIrksbK5CG8iiQBlAnuVQgDcArkAZQJ7lUIA3AK5AGUCe5LAmEEiCVG33tSZ275ofGQ+1T51I/9LJP85plX+GDAqmg9vub7kJTYtPGRX8vQF/VrmZfKbUCqaCmQP6HWnejSPmvlFqBVFBTIApkizd0lB/g4KFCpM5NrTq0E6bOpX68g3wi4AQ5oCJKeGpPiU0bl3eQ/eKXBJLqMPvh9Vh0EykVNY0zdW63MKl/mhd9HNjclt67yE8agAJJIbbtR4HUcFYgNdz+fkWJF+whKHIaJ3JeME6tiE6QBQKzCEYnXXfhKCcVCEXsYe8EqeHmBDmImxPkIIBJ5R4MZfNz2plnTUAaZydmH74VyEGEqUAoAWiBKLFnxX8Q9t3J2I1DKv4r+pn6zKtAspSgAqd3NCq0bHZzvCmQL7hTgqUEnio9jV+B7COvQBTIPyxJCW2ffte3UCAKRIFs6FSBKBAFkhZIavdO+UkNahrP2rn0MktXmm57ejeh+KdeIykONM4P+9IEoUSigKSIRwGheaXipIXutlcgnwgokIEViwrNCbKNGG2YKXtaRyfIAjEnyDaFuvGZNRm3snaCOEGGG6sCGYSKAkVHZGq3H0znrxnNKxVnd+ek/r2DHLyDUACvtpOn4k8Rjwo5FX/q3JQf2qAorypxllas7gJR4lH7VPypcyuFe/bN1eKheSmQQcRooam9AhksxMlmCmQQcEp4aq9ABgtxspkCGQScEp7aK5DBQpxspkAGAaeEp/YKZLAQJ5t9G4FQQtLEaV3oMzJ9/bh7vhTPlH13XVKNbivf0ivW3QmjQFIS2PajQBb4UEBSZaLnKpAU8grkKQJOkAcsVJgpWs46l8ZP46SNyxVrsCLdhbh7QxiEMW7WXRcFMliy7kIokMFCHFy5v80EoXB1v2KtxUMBp3F2+6c4p3CgnZnGSRtad17xVywKCCUe9Z8CkMapQGqVUiAL3CjxarD/+1U3gbv9z8LBCfKJQOn3ILRwCuSB2F1wUCAK5CkHKIGdILRVPuxdsVyxIgKs0e/4qukEaZogqedQ2pkpkeikoI8A1D/Nl+JMCU/jof4pntR/Kv5fa/G7s2n/R2Gq0Apke3WZRbC7NIot/igQqq4v9rN26VRjSfmhAnSCLBCgRAoOtda7AM3rasRQIPvd0Qmyj9GqhQLZBs8Va/C1ihLJCVIjHsXNCbLfHW81Qbo7Et2lU8JPEfXufmbV99tc0mcBSInXbZ8S8tX8zKqvAtmfpJsW3YSn/q9G7FQ8CqTpzpJ6HeoudGolS8V5NT8KRIGgZ+dZl+5ZE02BKBAF8o4AnaTdG0L8DtKt9Lv7P3jlOe1zinN3YFQ4KXsFMji5ZnaqbvI9869A9lEv/R6EApvapVME7o5/H/ZrWFAcuqNOTYTUHeojXwUyUHUq8AGXlzBRIPtlUCD7GK1eKgc+vbSJAtkvjwLZx0iBDGCUMPn2KxZNsPtOQVej7o56l3goDrTuKRyon4qIoxOEAqVAtktGiUoJ0F2v1GU55YfiE7+kdwO+lmAKwFmEpHlVCv3sm+56ddfFCTLIhO5CDIaxa0YLOkuw9FwqtBQO1M9ugZ4YuGJ9AYUSgwJOCzorHnquAlkwgXbsFOB0FbkLIWleVJj0rpeqF+UJxYHWt4LbKROEJk4LmvJfAZDs9jTOVGdOEZXikxJaCjca/2mXdJqgAnkgoEC2KX2G8J0glbay8w0d/bTQ3fYpSJwgCyRTxHCCOEFGREobxYjPpY0TpIKaE2QINSeIE+QpUVKT1DuId5ChTvTHiBIGOd8wpudSgaQeMb7rakonUQqHb/OKlQKQAtu9A6fyooJNnUsbFG1EKf9bfr7FHaS7oLRwlJBOkNqjhAIZvOMokG2qUMF245ma1ApEgVAOtD4aRIIJ3vVoPLRReAcZRNgVaxCog2YUZ3rcaQKhgV3N/u6Xaxp/tz2t79VWuPglnQJyNXtKGBp/igC0o86yn4UPPdcJMoiYAqm9GlUI9qwkqQYyWO6/ZpX4S8+8NLCr2SsQBTLKSQXyBalKh+nskLNWprs0kFGS/7Gr1FeBKJB/eKZAPiEpCWTWDpnqGDT+SufpnCxXw4EKiuK/lm+qLvFXrFSCtNDUnq4o3YWYhVs3DgpkwZxZhVYgFIHaZZw2CgWiQGrMvAhuTpB6+byDDGCX2nVnTV4FMlDkFRMFMoCdAqmtailh0pVvoKTDJlGBpIg0HP1vQ7oDr/nv9pMq9F3i7MaZ8qRir0C+oHYX4t0lTgWyQMAJ8gCE3jUobgqkMgtq3zhBnCDDzKFCdoI4QZ5ywAmyrbnUBBxW9gFDJ4gTZJg+TpBBqGgHoB2Vvvak4qHPkt32g+Uom9H4ywcNfpiKJyXkX/fJd2c/B+P/a5YiJD2XAnh3e4oPtaf4UP/UPhVPgdKroSqQL9DQAnXbU4JRexo/9U/tU/EokAXyqYlGC9RtTwlG7Wn81D+1T8WjQBQI5d5T+xQhI8G8O0nFo0AUSISTKUJGglEgx2GkBU3ZH48866H7VTAVbWr1TcVTmSxe0gcu6akCpfwokBqSCmSBmxNkm0gVwhBqOkEOEpKA/WGbIjwtHI2z294JUkO40hBcsVyxamwb+Io2opTw10JTIAcnWgXAAZ7ETVJE6s5XgRwkJGXO1VYsSlRKSOo/1TlT59L6puwpzlvnumIdWLEokWjhqH8F8kCA4qxAFgjQ0b8GICUwLRz1r0AUyFMOUMJTewWSWn7O8UMbkRPECYKYmZpc6NCgsQI5SHgnyDYbFcgnPqdc0oPNYcqKRQlDOxgVLLWn+KfypXF221McPuwVyMArVoow9C6TetamxEjl20146p/ioEAWiFFCdr8a0Xjo5KKCpflSAnfbK5CDhKeEpIShhKTxKJCbPvNWlEu+6e48qZVDgWwTuLuOhFN/bL2DeAf5hzephtBNeOp/ukAqAXR+Q1eUVCyzVh268qUIRgV1NZy34olOkFTiKT8KJLvS0BUxVUcq/OS5CiSJ5m9fTpAGUJ+4TOHsBFkg0L0SpAqXipNOUhp/Kk4qKxon9f9h7wSpoLbzTapwKeIpkHqRFUgdu9UvFUgDqHdasc5J31NEYD4CpQkyP2wjEIFzEFAg5+DsKTdFQIHctHCGfQ4CCuQcnD3lpggokJsWzrDPQUCBnIOzp9wUAQVy08IZ9jkIKJBzcPaUmyKgQG5aOMM+BwEFcg7OnnJTBBTITQtn2OcgoEDOwdlTborAf79cKrfnTYX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下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684149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例如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Lincoln</a:t>
            </a:r>
            <a:br>
              <a:rPr lang="en-US" altLang="zh-TW" sz="4400" dirty="0" smtClean="0"/>
            </a:br>
            <a:r>
              <a:rPr lang="zh-TW" altLang="en-US" sz="4400" dirty="0" smtClean="0"/>
              <a:t>可能</a:t>
            </a:r>
            <a:r>
              <a:rPr lang="en-US" altLang="zh-TW" sz="4400" dirty="0" smtClean="0"/>
              <a:t>……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希望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勇敢</a:t>
            </a:r>
            <a:endParaRPr lang="zh-TW" altLang="en-US" sz="3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559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領導</a:t>
            </a:r>
            <a:endParaRPr lang="zh-TW" altLang="en-US" sz="36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28183" y="490837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smtClean="0"/>
              <a:t>公平</a:t>
            </a:r>
            <a:endParaRPr lang="zh-TW" altLang="en-US" sz="36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479715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堅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毅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9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可能</a:t>
            </a:r>
            <a:r>
              <a:rPr lang="en-US" altLang="zh-TW" sz="4400" dirty="0" smtClean="0"/>
              <a:t>……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仁慈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熱情</a:t>
            </a:r>
            <a:endParaRPr lang="zh-TW" altLang="en-US" sz="3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55976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真誠</a:t>
            </a:r>
            <a:endParaRPr lang="zh-TW" altLang="en-US" sz="36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84168" y="4869160"/>
            <a:ext cx="107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希望</a:t>
            </a:r>
            <a:endParaRPr lang="zh-TW" altLang="en-US" sz="36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4797152"/>
            <a:ext cx="140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團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隊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1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67544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rgbClr val="7030A0"/>
                </a:solidFill>
                <a:latin typeface="+mn-ea"/>
              </a:rPr>
              <a:t>先揚帆</a:t>
            </a:r>
            <a:r>
              <a:rPr lang="en-US" altLang="zh-TW" sz="9600" b="1" dirty="0" smtClean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9600" b="1" dirty="0" smtClean="0">
                <a:solidFill>
                  <a:srgbClr val="7030A0"/>
                </a:solidFill>
                <a:latin typeface="+mn-ea"/>
              </a:rPr>
              <a:t>後補洞</a:t>
            </a:r>
            <a:endParaRPr lang="zh-TW" altLang="en-US" b="1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60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04672" y="6978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正向教育心理學</a:t>
            </a:r>
            <a:r>
              <a:rPr kumimoji="1" lang="en-US" altLang="zh-TW" sz="3200" b="1" dirty="0" smtClean="0"/>
              <a:t> </a:t>
            </a:r>
            <a:endParaRPr kumimoji="1" lang="zh-TW" altLang="en-US" sz="3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43082" y="1778418"/>
            <a:ext cx="27053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 smtClean="0"/>
              <a:t>PERMA</a:t>
            </a:r>
            <a:r>
              <a:rPr kumimoji="1" lang="zh-TW" altLang="en-US" sz="3600" b="1" dirty="0" smtClean="0"/>
              <a:t> </a:t>
            </a:r>
            <a:r>
              <a:rPr kumimoji="1" lang="en-US" altLang="zh-TW" sz="3600" b="1" dirty="0" smtClean="0"/>
              <a:t>+</a:t>
            </a:r>
            <a:r>
              <a:rPr kumimoji="1" lang="zh-TW" altLang="en-US" sz="3600" b="1" dirty="0" smtClean="0"/>
              <a:t> </a:t>
            </a:r>
            <a:r>
              <a:rPr kumimoji="1" lang="en-US" altLang="zh-TW" sz="3600" b="1" dirty="0" smtClean="0"/>
              <a:t>H</a:t>
            </a:r>
            <a:endParaRPr kumimoji="1" lang="zh-TW" altLang="en-US" sz="36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80278" y="2835848"/>
            <a:ext cx="20313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/>
              <a:t>六項美德</a:t>
            </a:r>
            <a:endParaRPr kumimoji="1" lang="zh-TW" altLang="en-US" sz="3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7719" y="4911897"/>
            <a:ext cx="25058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/>
              <a:t>性格強項</a:t>
            </a:r>
            <a:r>
              <a:rPr kumimoji="1" lang="en-US" altLang="zh-TW" sz="3600" b="1" dirty="0" smtClean="0"/>
              <a:t>24</a:t>
            </a:r>
            <a:endParaRPr kumimoji="1" lang="zh-TW" altLang="en-US" sz="3600" b="1" dirty="0"/>
          </a:p>
        </p:txBody>
      </p:sp>
      <p:sp>
        <p:nvSpPr>
          <p:cNvPr id="8" name="向左箭號 7"/>
          <p:cNvSpPr/>
          <p:nvPr/>
        </p:nvSpPr>
        <p:spPr>
          <a:xfrm>
            <a:off x="4731419" y="2030952"/>
            <a:ext cx="1172099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 rot="20438724">
            <a:off x="3655920" y="3293763"/>
            <a:ext cx="2191798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>
            <a:off x="4039462" y="4911897"/>
            <a:ext cx="1710538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3378" y="1484784"/>
            <a:ext cx="89258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800" dirty="0" smtClean="0"/>
              <a:t>“Just as the good life is </a:t>
            </a:r>
          </a:p>
          <a:p>
            <a:r>
              <a:rPr lang="en-US" altLang="zh-HK" sz="4800" dirty="0" smtClean="0"/>
              <a:t>something beyond the </a:t>
            </a:r>
          </a:p>
          <a:p>
            <a:r>
              <a:rPr lang="en-US" altLang="zh-HK" sz="4800" dirty="0" smtClean="0"/>
              <a:t>pleasant life, the meaningful </a:t>
            </a:r>
          </a:p>
          <a:p>
            <a:r>
              <a:rPr lang="en-US" altLang="zh-HK" sz="4800" dirty="0" smtClean="0"/>
              <a:t>life is beyond the good life.” </a:t>
            </a:r>
            <a:endParaRPr lang="zh-HK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83625" y="4797152"/>
            <a:ext cx="7085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6400" dirty="0" smtClean="0"/>
              <a:t>-Martin Seligman</a:t>
            </a:r>
            <a:endParaRPr lang="zh-HK" altLang="en-US" sz="6400" dirty="0"/>
          </a:p>
        </p:txBody>
      </p:sp>
    </p:spTree>
    <p:extLst>
      <p:ext uri="{BB962C8B-B14F-4D97-AF65-F5344CB8AC3E}">
        <p14:creationId xmlns:p14="http://schemas.microsoft.com/office/powerpoint/2010/main" val="130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485049" y="165766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正向情緒（</a:t>
            </a:r>
            <a:r>
              <a:rPr kumimoji="1" lang="en-US" altLang="zh-TW" sz="3200" b="1" dirty="0" smtClean="0"/>
              <a:t>P</a:t>
            </a:r>
            <a:r>
              <a:rPr kumimoji="1" lang="zh-TW" altLang="en-US" sz="3200" b="1" dirty="0" smtClean="0"/>
              <a:t>）</a:t>
            </a:r>
            <a:endParaRPr kumimoji="1" lang="zh-TW" altLang="en-US" sz="3200" b="1" dirty="0"/>
          </a:p>
        </p:txBody>
      </p:sp>
      <p:sp>
        <p:nvSpPr>
          <p:cNvPr id="10" name="向左箭號 9"/>
          <p:cNvSpPr/>
          <p:nvPr/>
        </p:nvSpPr>
        <p:spPr>
          <a:xfrm rot="20438724">
            <a:off x="1560908" y="3053725"/>
            <a:ext cx="4697764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9" r="74874" b="40789"/>
          <a:stretch/>
        </p:blipFill>
        <p:spPr bwMode="auto">
          <a:xfrm>
            <a:off x="6217239" y="996456"/>
            <a:ext cx="2578806" cy="3008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04672" y="6978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全情投入（</a:t>
            </a:r>
            <a:r>
              <a:rPr kumimoji="1" lang="en-US" altLang="zh-TW" sz="3200" b="1" dirty="0" smtClean="0"/>
              <a:t>E</a:t>
            </a:r>
            <a:r>
              <a:rPr kumimoji="1" lang="zh-TW" altLang="en-US" sz="3200" b="1" dirty="0" smtClean="0"/>
              <a:t>）</a:t>
            </a:r>
            <a:endParaRPr kumimoji="1" lang="zh-TW" altLang="en-US" sz="3200" b="1" dirty="0"/>
          </a:p>
        </p:txBody>
      </p:sp>
      <p:sp>
        <p:nvSpPr>
          <p:cNvPr id="11" name="向左箭號 10"/>
          <p:cNvSpPr/>
          <p:nvPr/>
        </p:nvSpPr>
        <p:spPr>
          <a:xfrm>
            <a:off x="2699791" y="5733256"/>
            <a:ext cx="3147927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63257" r="55061" b="18051"/>
          <a:stretch/>
        </p:blipFill>
        <p:spPr bwMode="auto">
          <a:xfrm>
            <a:off x="5860620" y="3861048"/>
            <a:ext cx="300489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04672" y="6978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正向人際關係（</a:t>
            </a:r>
            <a:r>
              <a:rPr kumimoji="1" lang="en-US" altLang="zh-TW" sz="3200" b="1" dirty="0" smtClean="0"/>
              <a:t>R</a:t>
            </a:r>
            <a:r>
              <a:rPr kumimoji="1" lang="zh-TW" altLang="en-US" sz="3200" b="1" dirty="0" smtClean="0"/>
              <a:t>）</a:t>
            </a:r>
            <a:endParaRPr kumimoji="1" lang="zh-TW" altLang="en-US" sz="3200" b="1" dirty="0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9" t="65097" r="14849" b="17455"/>
          <a:stretch/>
        </p:blipFill>
        <p:spPr bwMode="auto">
          <a:xfrm>
            <a:off x="5733274" y="1810579"/>
            <a:ext cx="3388241" cy="3099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向左箭號 10"/>
          <p:cNvSpPr/>
          <p:nvPr/>
        </p:nvSpPr>
        <p:spPr>
          <a:xfrm rot="19408930">
            <a:off x="4820502" y="4787326"/>
            <a:ext cx="1710538" cy="551048"/>
          </a:xfrm>
          <a:prstGeom prst="leftArrow">
            <a:avLst>
              <a:gd name="adj1" fmla="val 41050"/>
              <a:gd name="adj2" fmla="val 50000"/>
            </a:avLst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2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705023" y="221106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人生意義（</a:t>
            </a:r>
            <a:r>
              <a:rPr kumimoji="1" lang="en-US" altLang="zh-TW" sz="3200" b="1" dirty="0" smtClean="0"/>
              <a:t>M</a:t>
            </a:r>
            <a:r>
              <a:rPr kumimoji="1" lang="zh-TW" altLang="en-US" sz="3200" b="1" dirty="0" smtClean="0"/>
              <a:t>）</a:t>
            </a:r>
            <a:endParaRPr kumimoji="1" lang="en-US" altLang="zh-TW" sz="3200" b="1" dirty="0" smtClean="0"/>
          </a:p>
        </p:txBody>
      </p:sp>
      <p:sp>
        <p:nvSpPr>
          <p:cNvPr id="8" name="向左箭號 7"/>
          <p:cNvSpPr/>
          <p:nvPr/>
        </p:nvSpPr>
        <p:spPr>
          <a:xfrm>
            <a:off x="4731419" y="2030952"/>
            <a:ext cx="1172099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4" t="15430" r="13670" b="67504"/>
          <a:stretch/>
        </p:blipFill>
        <p:spPr bwMode="auto">
          <a:xfrm>
            <a:off x="6084168" y="1194476"/>
            <a:ext cx="2823428" cy="2666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04672" y="6978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正面成就（</a:t>
            </a:r>
            <a:r>
              <a:rPr kumimoji="1" lang="en-US" altLang="zh-TW" sz="3200" b="1" dirty="0" smtClean="0"/>
              <a:t>A</a:t>
            </a:r>
            <a:r>
              <a:rPr kumimoji="1" lang="zh-TW" altLang="en-US" sz="3200" b="1" dirty="0" smtClean="0"/>
              <a:t>）</a:t>
            </a:r>
            <a:endParaRPr kumimoji="1" lang="zh-TW" altLang="en-US" sz="3200" b="1" dirty="0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7" t="41531" b="43410"/>
          <a:stretch/>
        </p:blipFill>
        <p:spPr bwMode="auto">
          <a:xfrm>
            <a:off x="5929094" y="1573725"/>
            <a:ext cx="2459330" cy="252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向左箭號 10"/>
          <p:cNvSpPr/>
          <p:nvPr/>
        </p:nvSpPr>
        <p:spPr>
          <a:xfrm rot="19966742">
            <a:off x="5508629" y="3729798"/>
            <a:ext cx="795767" cy="455394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2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517310" y="134150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身心健康（</a:t>
            </a:r>
            <a:r>
              <a:rPr kumimoji="1" lang="en-US" altLang="zh-TW" sz="3200" b="1" dirty="0" smtClean="0"/>
              <a:t>H</a:t>
            </a:r>
            <a:r>
              <a:rPr kumimoji="1" lang="zh-TW" altLang="en-US" sz="3200" b="1" dirty="0" smtClean="0"/>
              <a:t>）</a:t>
            </a:r>
            <a:endParaRPr kumimoji="1" lang="zh-TW" altLang="en-US" sz="3200" b="1" dirty="0"/>
          </a:p>
        </p:txBody>
      </p:sp>
      <p:sp>
        <p:nvSpPr>
          <p:cNvPr id="11" name="向左箭號 10"/>
          <p:cNvSpPr/>
          <p:nvPr/>
        </p:nvSpPr>
        <p:spPr>
          <a:xfrm>
            <a:off x="2699792" y="2204864"/>
            <a:ext cx="3816424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12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13423" r="56726" b="67502"/>
          <a:stretch/>
        </p:blipFill>
        <p:spPr bwMode="auto">
          <a:xfrm>
            <a:off x="6051726" y="1214238"/>
            <a:ext cx="2646972" cy="2394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5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smtClean="0"/>
              <a:t>Mindfulness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9442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正向情緒是</a:t>
            </a:r>
            <a:r>
              <a:rPr lang="zh-TW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幸福理論的基石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，它就是指可以讓我們產生愉悅、高興、溫暖、舒服等主觀的感覺，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讓人達致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愉悅的生活</a:t>
            </a:r>
            <a:r>
              <a:rPr lang="en-HK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(Pleasant Life)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儷黑 Pro"/>
                <a:ea typeface="儷黑 Pro"/>
                <a:cs typeface="儷黑 Pro"/>
              </a:rPr>
              <a:t>P</a:t>
            </a:r>
            <a:r>
              <a:rPr lang="en-US" altLang="zh-TW" dirty="0" smtClean="0">
                <a:latin typeface="儷黑 Pro"/>
                <a:ea typeface="儷黑 Pro"/>
                <a:cs typeface="儷黑 Pro"/>
              </a:rPr>
              <a:t>ositive Emotion 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 正向情緒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75635" y="218661"/>
            <a:ext cx="18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05" y="4119307"/>
            <a:ext cx="130648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感恩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寬恕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89141" y="4119307"/>
            <a:ext cx="1306488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mtClean="0"/>
              <a:t>靜觀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427777" y="4130666"/>
            <a:ext cx="1306488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/>
              <a:t>希望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人集中在做一些他真正享受和重視的事情，就會全心投入在此時此刻。這種投入的狀態，稱為「神馳」</a:t>
            </a:r>
            <a:r>
              <a:rPr lang="en-HK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(FLOW)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，讓人沉浸於活動之中，達致忘我的境界。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ositive</a:t>
            </a:r>
            <a:r>
              <a:rPr lang="en-US" altLang="zh-TW" sz="6600" dirty="0" smtClean="0"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6600" dirty="0" smtClean="0">
                <a:solidFill>
                  <a:srgbClr val="FFC000"/>
                </a:solidFill>
                <a:latin typeface="儷黑 Pro"/>
                <a:ea typeface="儷黑 Pro"/>
                <a:cs typeface="儷黑 Pro"/>
              </a:rPr>
              <a:t>E</a:t>
            </a:r>
            <a:r>
              <a:rPr lang="en-US" altLang="zh-TW" dirty="0" smtClean="0">
                <a:latin typeface="儷黑 Pro"/>
                <a:ea typeface="儷黑 Pro"/>
                <a:cs typeface="儷黑 Pro"/>
              </a:rPr>
              <a:t>ngagement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  正向投入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4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41" y="1304651"/>
            <a:ext cx="8229600" cy="342049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不是以治療性為主</a:t>
            </a:r>
            <a:endParaRPr lang="en-US" altLang="zh-TW" sz="4800" dirty="0" smtClean="0"/>
          </a:p>
          <a:p>
            <a:r>
              <a:rPr lang="zh-TW" altLang="en-US" sz="4800" dirty="0" smtClean="0"/>
              <a:t>所有人都適用</a:t>
            </a:r>
            <a:endParaRPr lang="en-US" altLang="zh-TW" sz="4800" dirty="0" smtClean="0"/>
          </a:p>
          <a:p>
            <a:r>
              <a:rPr lang="zh-TW" altLang="en-US" sz="4800" dirty="0" smtClean="0"/>
              <a:t>令生活更美好</a:t>
            </a:r>
            <a:endParaRPr lang="en-US" altLang="zh-TW" sz="4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41" y="13162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正向心理學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7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58" y="26521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>FLOW</a:t>
            </a:r>
            <a:endParaRPr lang="en-US" sz="7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2060848"/>
            <a:ext cx="353873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72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47260" y="34290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857250">
              <a:buFont typeface="Arial" charset="0"/>
              <a:buChar char="•"/>
            </a:pPr>
            <a:r>
              <a:rPr lang="zh-TW" altLang="en-US" sz="4800" dirty="0" smtClean="0"/>
              <a:t>四項快樂的來源之一</a:t>
            </a:r>
            <a:endParaRPr lang="en-US" altLang="zh-TW" sz="4800" dirty="0" smtClean="0"/>
          </a:p>
          <a:p>
            <a:r>
              <a:rPr lang="zh-TW" altLang="en-US" sz="2400" dirty="0" smtClean="0"/>
              <a:t>        （感恩、具意義的事情、人際關係）</a:t>
            </a:r>
            <a:endParaRPr lang="en-US" altLang="zh-TW" sz="2400" dirty="0" smtClean="0"/>
          </a:p>
          <a:p>
            <a:pPr marL="685800" indent="-685800">
              <a:buFont typeface="Arial" charset="0"/>
              <a:buChar char="•"/>
            </a:pPr>
            <a:r>
              <a:rPr lang="zh-TW" altLang="en-US" sz="4400" dirty="0" smtClean="0"/>
              <a:t>提升工作效能</a:t>
            </a:r>
            <a:endParaRPr lang="en-US" altLang="zh-TW" sz="4400" dirty="0" smtClean="0"/>
          </a:p>
          <a:p>
            <a:pPr marL="685800" indent="-685800">
              <a:buFont typeface="Arial" charset="0"/>
              <a:buChar char="•"/>
            </a:pPr>
            <a:r>
              <a:rPr lang="zh-TW" altLang="en-US" sz="4400" dirty="0" smtClean="0"/>
              <a:t>難度和能力的相互關係</a:t>
            </a:r>
            <a:endParaRPr lang="en-US" altLang="zh-TW" sz="4400" dirty="0" smtClean="0"/>
          </a:p>
          <a:p>
            <a:pPr marL="685800" indent="-685800">
              <a:buFont typeface="Arial" charset="0"/>
              <a:buChar char="•"/>
            </a:pPr>
            <a:r>
              <a:rPr lang="zh-TW" altLang="en-US" sz="4400" dirty="0" smtClean="0"/>
              <a:t>著重過程</a:t>
            </a:r>
            <a:endParaRPr lang="en-US" altLang="zh-TW" sz="4400" dirty="0" smtClean="0"/>
          </a:p>
          <a:p>
            <a:endParaRPr lang="en-US" altLang="zh-TW" sz="5400" dirty="0" smtClean="0"/>
          </a:p>
          <a:p>
            <a:endParaRPr lang="en-US" altLang="zh-TW" sz="54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045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溝通、互相關心及幫助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，互相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欣賞及表達謝意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，彼此</a:t>
            </a:r>
            <a:r>
              <a:rPr lang="zh-TW" altLang="en-US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建立互信關係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。使人得到聆聽、安慰、鼓勵和提醒，令自己有足夠的能力</a:t>
            </a:r>
            <a:r>
              <a:rPr lang="zh-TW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面對困難和逆境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ositive</a:t>
            </a:r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  <a:latin typeface="儷黑 Pro"/>
                <a:ea typeface="儷黑 Pro"/>
                <a:cs typeface="儷黑 Pro"/>
              </a:rPr>
              <a:t>R</a:t>
            </a:r>
            <a:r>
              <a:rPr lang="en-US" altLang="zh-TW" dirty="0" smtClean="0">
                <a:latin typeface="儷黑 Pro"/>
                <a:ea typeface="儷黑 Pro"/>
                <a:cs typeface="儷黑 Pro"/>
              </a:rPr>
              <a:t>elationship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 正向關係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64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ACR</a:t>
            </a:r>
            <a:r>
              <a:rPr lang="zh-TW" altLang="en-US" sz="5300" dirty="0" smtClean="0"/>
              <a:t> 積極與建設性的回應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541453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61076"/>
              </p:ext>
            </p:extLst>
          </p:nvPr>
        </p:nvGraphicFramePr>
        <p:xfrm>
          <a:off x="457200" y="1988840"/>
          <a:ext cx="8229600" cy="3688080"/>
        </p:xfrm>
        <a:graphic>
          <a:graphicData uri="http://schemas.openxmlformats.org/drawingml/2006/table">
            <a:tbl>
              <a:tblPr/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建設性的 </a:t>
                      </a:r>
                      <a:endParaRPr lang="zh-TW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>
                          <a:effectLst/>
                          <a:latin typeface="DFKaiShu-SB-Estd-BF" charset="-120"/>
                        </a:rPr>
                        <a:t>破壞性的 </a:t>
                      </a:r>
                      <a:endParaRPr lang="zh-TW" altLang="en-US" sz="440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3600">
                          <a:effectLst/>
                          <a:latin typeface="DFKaiShu-SB-Estd-BF" charset="-120"/>
                        </a:rPr>
                        <a:t>積極的 </a:t>
                      </a:r>
                      <a:endParaRPr lang="zh-TW" altLang="en-US" sz="440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真誠地感興趣， </a:t>
                      </a:r>
                      <a:r>
                        <a:rPr kumimoji="0" lang="zh-TW" altLang="en-US" sz="3600" kern="1200" dirty="0" smtClean="0">
                          <a:solidFill>
                            <a:schemeClr val="tx1"/>
                          </a:solidFill>
                          <a:effectLst/>
                          <a:latin typeface="DFKaiShu-SB-Estd-BF" charset="-120"/>
                          <a:ea typeface="+mn-ea"/>
                          <a:cs typeface="+mn-cs"/>
                        </a:rPr>
                        <a:t>幫</a:t>
                      </a:r>
                      <a:r>
                        <a:rPr lang="zh-TW" altLang="en-US" sz="3600" dirty="0" smtClean="0">
                          <a:effectLst/>
                          <a:latin typeface="DFKaiShu-SB-Estd-BF" charset="-120"/>
                        </a:rPr>
                        <a:t>助</a:t>
                      </a:r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對方擴大經驗 </a:t>
                      </a:r>
                      <a:endParaRPr lang="zh-TW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貶抑好的消息，並發出警報信 號 </a:t>
                      </a:r>
                      <a:endParaRPr lang="zh-TW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3600" dirty="0">
                          <a:effectLst/>
                          <a:latin typeface="DFKaiShu-SB-Estd-BF" charset="-120"/>
                        </a:rPr>
                        <a:t>消極的 </a:t>
                      </a:r>
                      <a:endParaRPr lang="ja-JP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缺乏支持，令</a:t>
                      </a:r>
                      <a:r>
                        <a:rPr lang="zh-TW" altLang="en-US" sz="3600" dirty="0" smtClean="0">
                          <a:effectLst/>
                          <a:latin typeface="DFKaiShu-SB-Estd-BF" charset="-120"/>
                        </a:rPr>
                        <a:t>對話</a:t>
                      </a:r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搪塞 </a:t>
                      </a:r>
                      <a:endParaRPr lang="zh-TW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effectLst/>
                          <a:latin typeface="DFKaiShu-SB-Estd-BF" charset="-120"/>
                        </a:rPr>
                        <a:t>忽略事件，並主導了對話 </a:t>
                      </a:r>
                      <a:endParaRPr lang="zh-TW" altLang="en-US" sz="44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108" y="827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effectLst/>
              </a:rPr>
              <a:t>ACR </a:t>
            </a:r>
            <a:r>
              <a:rPr lang="en-US" sz="4400" smtClean="0">
                <a:effectLst/>
              </a:rPr>
              <a:t/>
            </a:r>
            <a:br>
              <a:rPr lang="en-US" sz="4400" smtClean="0">
                <a:effectLst/>
              </a:rPr>
            </a:br>
            <a:r>
              <a:rPr lang="en-US" sz="4400" smtClean="0">
                <a:effectLst/>
              </a:rPr>
              <a:t>(</a:t>
            </a:r>
            <a:r>
              <a:rPr lang="en-US" sz="4400" dirty="0">
                <a:effectLst/>
              </a:rPr>
              <a:t>Active and Constructive Responding 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93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dirty="0" smtClean="0"/>
              <a:t>你的假期怎樣過？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/>
              <a:t>角色扮演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00776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5</a:t>
            </a:r>
            <a:r>
              <a:rPr lang="zh-TW" altLang="en-US" sz="6600" dirty="0" smtClean="0"/>
              <a:t> </a:t>
            </a:r>
            <a:r>
              <a:rPr lang="en-US" altLang="zh-TW" sz="6600" dirty="0" smtClean="0"/>
              <a:t>languages</a:t>
            </a:r>
            <a:r>
              <a:rPr lang="zh-TW" altLang="en-US" sz="6600" dirty="0" smtClean="0"/>
              <a:t> </a:t>
            </a:r>
            <a:r>
              <a:rPr lang="en-US" altLang="zh-TW" sz="6600" dirty="0" smtClean="0"/>
              <a:t>of</a:t>
            </a:r>
            <a:r>
              <a:rPr lang="zh-TW" altLang="en-US" sz="6600" dirty="0" smtClean="0"/>
              <a:t> </a:t>
            </a:r>
            <a:r>
              <a:rPr lang="en-US" altLang="zh-TW" sz="6600" dirty="0" smtClean="0"/>
              <a:t>love</a:t>
            </a:r>
            <a:endParaRPr lang="en-US" sz="5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22250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一</a:t>
                      </a:r>
                      <a:r>
                        <a:rPr lang="en-US" altLang="zh-TW" sz="4000" b="1" dirty="0">
                          <a:solidFill>
                            <a:srgbClr val="FF0000"/>
                          </a:solidFill>
                          <a:effectLst/>
                          <a:latin typeface="TimesNewRomanPS" charset="0"/>
                        </a:rPr>
                        <a:t>:</a:t>
                      </a:r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肯定的話語 </a:t>
                      </a:r>
                      <a:endParaRPr lang="en-US" altLang="zh-TW" sz="4000" dirty="0" smtClean="0">
                        <a:solidFill>
                          <a:srgbClr val="FF0000"/>
                        </a:solidFill>
                        <a:effectLst/>
                        <a:latin typeface="DFKaiShu-SB-Estd-BF" charset="-12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四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:</a:t>
                      </a:r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服務的</a:t>
                      </a:r>
                      <a:r>
                        <a:rPr lang="zh-TW" altLang="en-US" sz="4000" dirty="0" smtClean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行動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二</a:t>
                      </a:r>
                      <a:r>
                        <a:rPr lang="en-US" altLang="zh-TW" sz="4000" b="1" dirty="0">
                          <a:solidFill>
                            <a:srgbClr val="FF0000"/>
                          </a:solidFill>
                          <a:effectLst/>
                          <a:latin typeface="TimesNewRomanPS" charset="0"/>
                        </a:rPr>
                        <a:t>:</a:t>
                      </a:r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有質素的</a:t>
                      </a:r>
                      <a:r>
                        <a:rPr lang="zh-TW" altLang="en-US" sz="4000" dirty="0" smtClean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時刻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五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:</a:t>
                      </a:r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身體的</a:t>
                      </a:r>
                      <a:r>
                        <a:rPr lang="zh-TW" altLang="en-US" sz="4000" dirty="0" smtClean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接觸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三</a:t>
                      </a:r>
                      <a:r>
                        <a:rPr lang="en-US" altLang="zh-TW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:</a:t>
                      </a:r>
                      <a:r>
                        <a:rPr lang="zh-TW" altLang="en-US" sz="4000" dirty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送贈</a:t>
                      </a:r>
                      <a:r>
                        <a:rPr lang="zh-TW" altLang="en-US" sz="4000" dirty="0" smtClean="0">
                          <a:solidFill>
                            <a:srgbClr val="FF0000"/>
                          </a:solidFill>
                          <a:effectLst/>
                          <a:latin typeface="DFKaiShu-SB-Estd-BF" charset="-120"/>
                        </a:rPr>
                        <a:t>禮物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2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95536" y="148478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187554"/>
            <a:ext cx="3394720" cy="1141625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教師語言</a:t>
            </a:r>
            <a:r>
              <a:rPr kumimoji="1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328498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4800" b="1" strike="sngStrike" dirty="0" smtClean="0">
                <a:latin typeface="標楷體" pitchFamily="65" charset="-120"/>
                <a:ea typeface="標楷體" pitchFamily="65" charset="-120"/>
                <a:cs typeface="+mj-cs"/>
              </a:rPr>
              <a:t>你好聰明</a:t>
            </a:r>
            <a:r>
              <a:rPr kumimoji="1" lang="en-US" altLang="zh-TW" sz="4800" b="1" strike="sngStrike" dirty="0" smtClean="0"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4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你能審慎地計算這問題</a:t>
            </a:r>
            <a:r>
              <a:rPr kumimoji="1" lang="en-US" altLang="zh-TW" sz="4800" b="1" dirty="0" smtClean="0"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4800" b="1" i="0" u="none" strike="sngStrike" kern="1200" cap="none" spc="0" normalizeH="0" noProof="0" dirty="0" smtClean="0">
                <a:ln>
                  <a:noFill/>
                </a:ln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陳小明</a:t>
            </a:r>
            <a:r>
              <a:rPr kumimoji="1" lang="zh-TW" altLang="en-US" sz="4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好認真上課</a:t>
            </a:r>
            <a:endParaRPr kumimoji="1" lang="en-US" altLang="zh-TW" sz="4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4800" b="1" dirty="0" smtClean="0">
                <a:latin typeface="標楷體" pitchFamily="65" charset="-120"/>
                <a:ea typeface="標楷體" pitchFamily="65" charset="-120"/>
                <a:cs typeface="+mj-cs"/>
              </a:rPr>
              <a:t>你地好認真上課</a:t>
            </a:r>
            <a:endParaRPr kumimoji="1" lang="en-US" altLang="zh-TW" sz="48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4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你什麼的處理不當（針對行為），</a:t>
            </a:r>
            <a:r>
              <a:rPr kumimoji="1" lang="en-US" altLang="zh-TW" sz="4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XXXXXX</a:t>
            </a:r>
            <a:r>
              <a:rPr kumimoji="1" lang="zh-TW" altLang="en-US" sz="4800" b="1" dirty="0" smtClean="0">
                <a:latin typeface="標楷體" pitchFamily="65" charset="-120"/>
                <a:ea typeface="標楷體" pitchFamily="65" charset="-120"/>
                <a:cs typeface="+mj-cs"/>
              </a:rPr>
              <a:t>（引導學生計劃改善）</a:t>
            </a:r>
            <a:endParaRPr kumimoji="1" lang="en-US" altLang="zh-TW" sz="4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699792" y="476672"/>
            <a:ext cx="2890664" cy="1141625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3:1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936" y="4869160"/>
            <a:ext cx="4793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 Barbara Fredrickson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772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成就感是一個人完成一件事情或者做一件事情時，為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自己所做的事情感到愉快或成功的感覺。讓人透過奮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鬥及爭取</a:t>
            </a:r>
            <a:r>
              <a:rPr lang="zh-TW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有意義的成果來開發個人潛能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ositive</a:t>
            </a:r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6600" dirty="0" smtClean="0">
                <a:solidFill>
                  <a:srgbClr val="92D050"/>
                </a:solidFill>
                <a:latin typeface="儷黑 Pro"/>
                <a:ea typeface="儷黑 Pro"/>
                <a:cs typeface="儷黑 Pro"/>
              </a:rPr>
              <a:t>A</a:t>
            </a:r>
            <a:r>
              <a:rPr lang="en-US" altLang="zh-TW" dirty="0" smtClean="0">
                <a:latin typeface="儷黑 Pro"/>
                <a:ea typeface="儷黑 Pro"/>
                <a:cs typeface="儷黑 Pro"/>
              </a:rPr>
              <a:t>chievement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     正向成就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505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zh-TW" altLang="en-US" sz="6600" dirty="0" smtClean="0"/>
              <a:t>請分享一項</a:t>
            </a:r>
            <a:r>
              <a:rPr lang="zh-TW" altLang="en-US" sz="6600" dirty="0"/>
              <a:t>成就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dirty="0" smtClean="0"/>
              <a:t>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1176"/>
            </a:srgbClr>
          </a:solidFill>
        </p:spPr>
        <p:txBody>
          <a:bodyPr>
            <a:noAutofit/>
          </a:bodyPr>
          <a:lstStyle/>
          <a:p>
            <a:pPr algn="l"/>
            <a:r>
              <a:rPr lang="zh-TW" altLang="en-US" sz="7200" b="1" dirty="0" smtClean="0">
                <a:ea typeface="DFKai-SB" panose="03000509000000000000" pitchFamily="65" charset="-120"/>
              </a:rPr>
              <a:t>幸福感</a:t>
            </a:r>
            <a:r>
              <a:rPr lang="en-US" altLang="zh-TW" sz="7200" b="1" dirty="0" smtClean="0">
                <a:ea typeface="DFKai-SB" panose="03000509000000000000" pitchFamily="65" charset="-120"/>
              </a:rPr>
              <a:t>(Wellbeing)</a:t>
            </a:r>
            <a:endParaRPr lang="en-US" sz="7200" b="1" dirty="0"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Wellbeing ≠ </a:t>
            </a:r>
            <a:r>
              <a:rPr lang="en-US" altLang="zh-TW" sz="4800" dirty="0" smtClean="0"/>
              <a:t>N</a:t>
            </a:r>
            <a:r>
              <a:rPr lang="en-US" sz="4800" dirty="0" smtClean="0"/>
              <a:t>ot ill being </a:t>
            </a:r>
          </a:p>
          <a:p>
            <a:r>
              <a:rPr lang="en-US" sz="4800" dirty="0" smtClean="0"/>
              <a:t>Value </a:t>
            </a:r>
            <a:r>
              <a:rPr lang="en-US" sz="4400" dirty="0" smtClean="0"/>
              <a:t>good</a:t>
            </a:r>
            <a:r>
              <a:rPr lang="zh-TW" altLang="en-US" sz="4400" dirty="0" smtClean="0"/>
              <a:t>／</a:t>
            </a:r>
            <a:endParaRPr lang="en-US" altLang="zh-TW" sz="4400" dirty="0" smtClean="0"/>
          </a:p>
          <a:p>
            <a:pPr marL="109728" indent="0">
              <a:buNone/>
            </a:pPr>
            <a:r>
              <a:rPr lang="zh-TW" altLang="en-US" sz="4400" dirty="0" smtClean="0"/>
              <a:t>  </a:t>
            </a:r>
            <a:r>
              <a:rPr lang="zh-TW" altLang="zh-TW" sz="4400" dirty="0" smtClean="0"/>
              <a:t>D</a:t>
            </a:r>
            <a:r>
              <a:rPr lang="en-US" altLang="zh-TW" sz="4400" dirty="0" err="1" smtClean="0"/>
              <a:t>oing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good</a:t>
            </a:r>
            <a:r>
              <a:rPr lang="en-US" sz="4400" dirty="0" smtClean="0"/>
              <a:t> </a:t>
            </a:r>
          </a:p>
          <a:p>
            <a:pPr lvl="1">
              <a:buNone/>
            </a:pPr>
            <a:r>
              <a:rPr lang="zh-TW" altLang="en-US" sz="4400" dirty="0" smtClean="0"/>
              <a:t>    </a:t>
            </a:r>
            <a:r>
              <a:rPr lang="en-US" sz="4400" dirty="0" smtClean="0"/>
              <a:t>Not just </a:t>
            </a:r>
          </a:p>
          <a:p>
            <a:pPr lvl="1">
              <a:buNone/>
            </a:pPr>
            <a:r>
              <a:rPr lang="en-US" altLang="zh-TW" sz="4400" dirty="0" smtClean="0"/>
              <a:t>F</a:t>
            </a:r>
            <a:r>
              <a:rPr lang="en-US" sz="4400" dirty="0" smtClean="0"/>
              <a:t>eeling good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9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857250" indent="-857250">
              <a:spcBef>
                <a:spcPts val="0"/>
              </a:spcBef>
              <a:buClrTx/>
              <a:buSzTx/>
              <a:defRPr/>
            </a:pPr>
            <a:r>
              <a:rPr lang="zh-TW" altLang="en-US" sz="6600" dirty="0" smtClean="0"/>
              <a:t>重視過程</a:t>
            </a:r>
            <a:endParaRPr lang="en-US" altLang="zh-TW" sz="6600" dirty="0" smtClean="0"/>
          </a:p>
          <a:p>
            <a:pPr marL="857250" indent="-857250">
              <a:spcBef>
                <a:spcPts val="0"/>
              </a:spcBef>
              <a:buClrTx/>
              <a:buSzTx/>
              <a:defRPr/>
            </a:pPr>
            <a:r>
              <a:rPr lang="zh-TW" altLang="en-US" sz="6600" dirty="0" smtClean="0"/>
              <a:t>廣闊而多元化</a:t>
            </a:r>
            <a:endParaRPr lang="en-US" altLang="zh-TW" sz="6600" dirty="0" smtClean="0"/>
          </a:p>
          <a:p>
            <a:pPr marL="857250" indent="-857250">
              <a:spcBef>
                <a:spcPts val="0"/>
              </a:spcBef>
              <a:buClrTx/>
              <a:buSzTx/>
              <a:defRPr/>
            </a:pPr>
            <a:r>
              <a:rPr lang="zh-TW" altLang="en-US" sz="6600" dirty="0" smtClean="0"/>
              <a:t>重視個人的價值</a:t>
            </a:r>
            <a:endParaRPr lang="en-US" altLang="zh-TW" sz="6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zh-TW" altLang="en-US" sz="8000" dirty="0" smtClean="0"/>
              <a:t>正向成就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42518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提升個人的抗逆力和建立「真實的樂觀感」都能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使人活出身心健康。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ositive</a:t>
            </a:r>
            <a:r>
              <a:rPr lang="en-US" altLang="zh-TW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zh-TW" altLang="en-US" sz="6600" dirty="0" smtClean="0">
                <a:solidFill>
                  <a:schemeClr val="tx1"/>
                </a:solidFill>
                <a:latin typeface="儷黑 Pro"/>
                <a:ea typeface="儷黑 Pro"/>
                <a:cs typeface="儷黑 Pro"/>
              </a:rPr>
              <a:t> </a:t>
            </a:r>
            <a:r>
              <a:rPr lang="en-US" altLang="zh-TW" sz="7200" dirty="0" err="1" smtClean="0">
                <a:solidFill>
                  <a:srgbClr val="7030A0"/>
                </a:solidFill>
                <a:latin typeface="儷黑 Pro"/>
                <a:ea typeface="儷黑 Pro"/>
                <a:cs typeface="儷黑 Pro"/>
              </a:rPr>
              <a:t>H</a:t>
            </a:r>
            <a:r>
              <a:rPr lang="en-US" altLang="zh-TW" dirty="0" err="1" smtClean="0">
                <a:latin typeface="儷黑 Pro"/>
                <a:ea typeface="儷黑 Pro"/>
                <a:cs typeface="儷黑 Pro"/>
              </a:rPr>
              <a:t>ea</a:t>
            </a:r>
            <a:r>
              <a:rPr lang="zh-TW" altLang="zh-TW" dirty="0" smtClean="0">
                <a:latin typeface="儷黑 Pro"/>
                <a:ea typeface="儷黑 Pro"/>
                <a:cs typeface="儷黑 Pro"/>
              </a:rPr>
              <a:t>l</a:t>
            </a:r>
            <a:r>
              <a:rPr lang="en-US" altLang="zh-TW" dirty="0" err="1" smtClean="0">
                <a:latin typeface="儷黑 Pro"/>
                <a:ea typeface="儷黑 Pro"/>
                <a:cs typeface="儷黑 Pro"/>
              </a:rPr>
              <a:t>th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 正向健康</a:t>
            </a:r>
            <a:r>
              <a:rPr lang="en-US" altLang="zh-TW" dirty="0" smtClean="0">
                <a:latin typeface="儷黑 Pro"/>
                <a:ea typeface="儷黑 Pro"/>
                <a:cs typeface="儷黑 Pro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8701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這是個人的歸屬感，這個東西給個人帶來超越它本身的價值。若果人要感到幸福快樂，就必須感到生活有意義和有價值。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900" dirty="0" smtClean="0">
                <a:solidFill>
                  <a:schemeClr val="accent6">
                    <a:lumMod val="75000"/>
                  </a:schemeClr>
                </a:solidFill>
                <a:latin typeface="儷黑 Pro"/>
                <a:ea typeface="儷黑 Pro"/>
                <a:cs typeface="儷黑 Pro"/>
              </a:rPr>
              <a:t>M</a:t>
            </a:r>
            <a:r>
              <a:rPr lang="en-US" altLang="zh-TW" sz="3700" dirty="0" smtClean="0">
                <a:latin typeface="儷黑 Pro"/>
                <a:ea typeface="儷黑 Pro"/>
                <a:cs typeface="儷黑 Pro"/>
              </a:rPr>
              <a:t>eaning (Purpose)</a:t>
            </a:r>
            <a:r>
              <a:rPr lang="zh-TW" altLang="en-US" sz="3700" dirty="0" smtClean="0">
                <a:latin typeface="儷黑 Pro"/>
                <a:ea typeface="儷黑 Pro"/>
                <a:cs typeface="儷黑 Pro"/>
              </a:rPr>
              <a:t>  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人生意義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3470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Journey</a:t>
            </a:r>
            <a:r>
              <a:rPr lang="zh-TW" altLang="en-US" dirty="0" smtClean="0"/>
              <a:t> </a:t>
            </a:r>
            <a:r>
              <a:rPr lang="en-US" altLang="zh-TW" dirty="0" smtClean="0"/>
              <a:t>Map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8052" y="1968961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052" y="3717032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052" y="5517232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96348" y="2146852"/>
            <a:ext cx="7752522" cy="2886518"/>
          </a:xfrm>
          <a:custGeom>
            <a:avLst/>
            <a:gdLst>
              <a:gd name="connsiteX0" fmla="*/ 0 w 7752522"/>
              <a:gd name="connsiteY0" fmla="*/ 1590261 h 2886518"/>
              <a:gd name="connsiteX1" fmla="*/ 79513 w 7752522"/>
              <a:gd name="connsiteY1" fmla="*/ 1311965 h 2886518"/>
              <a:gd name="connsiteX2" fmla="*/ 119269 w 7752522"/>
              <a:gd name="connsiteY2" fmla="*/ 1252331 h 2886518"/>
              <a:gd name="connsiteX3" fmla="*/ 178904 w 7752522"/>
              <a:gd name="connsiteY3" fmla="*/ 1053548 h 2886518"/>
              <a:gd name="connsiteX4" fmla="*/ 198782 w 7752522"/>
              <a:gd name="connsiteY4" fmla="*/ 993913 h 2886518"/>
              <a:gd name="connsiteX5" fmla="*/ 238539 w 7752522"/>
              <a:gd name="connsiteY5" fmla="*/ 934278 h 2886518"/>
              <a:gd name="connsiteX6" fmla="*/ 318052 w 7752522"/>
              <a:gd name="connsiteY6" fmla="*/ 735496 h 2886518"/>
              <a:gd name="connsiteX7" fmla="*/ 397565 w 7752522"/>
              <a:gd name="connsiteY7" fmla="*/ 596348 h 2886518"/>
              <a:gd name="connsiteX8" fmla="*/ 437322 w 7752522"/>
              <a:gd name="connsiteY8" fmla="*/ 457200 h 2886518"/>
              <a:gd name="connsiteX9" fmla="*/ 457200 w 7752522"/>
              <a:gd name="connsiteY9" fmla="*/ 397565 h 2886518"/>
              <a:gd name="connsiteX10" fmla="*/ 516835 w 7752522"/>
              <a:gd name="connsiteY10" fmla="*/ 99391 h 2886518"/>
              <a:gd name="connsiteX11" fmla="*/ 536713 w 7752522"/>
              <a:gd name="connsiteY11" fmla="*/ 39757 h 2886518"/>
              <a:gd name="connsiteX12" fmla="*/ 596348 w 7752522"/>
              <a:gd name="connsiteY12" fmla="*/ 0 h 2886518"/>
              <a:gd name="connsiteX13" fmla="*/ 695739 w 7752522"/>
              <a:gd name="connsiteY13" fmla="*/ 19878 h 2886518"/>
              <a:gd name="connsiteX14" fmla="*/ 914400 w 7752522"/>
              <a:gd name="connsiteY14" fmla="*/ 218661 h 2886518"/>
              <a:gd name="connsiteX15" fmla="*/ 1013791 w 7752522"/>
              <a:gd name="connsiteY15" fmla="*/ 337931 h 2886518"/>
              <a:gd name="connsiteX16" fmla="*/ 1053548 w 7752522"/>
              <a:gd name="connsiteY16" fmla="*/ 417444 h 2886518"/>
              <a:gd name="connsiteX17" fmla="*/ 1133061 w 7752522"/>
              <a:gd name="connsiteY17" fmla="*/ 556591 h 2886518"/>
              <a:gd name="connsiteX18" fmla="*/ 1172817 w 7752522"/>
              <a:gd name="connsiteY18" fmla="*/ 715618 h 2886518"/>
              <a:gd name="connsiteX19" fmla="*/ 1212574 w 7752522"/>
              <a:gd name="connsiteY19" fmla="*/ 854765 h 2886518"/>
              <a:gd name="connsiteX20" fmla="*/ 1252330 w 7752522"/>
              <a:gd name="connsiteY20" fmla="*/ 993913 h 2886518"/>
              <a:gd name="connsiteX21" fmla="*/ 1272209 w 7752522"/>
              <a:gd name="connsiteY21" fmla="*/ 1172818 h 2886518"/>
              <a:gd name="connsiteX22" fmla="*/ 1311965 w 7752522"/>
              <a:gd name="connsiteY22" fmla="*/ 1431235 h 2886518"/>
              <a:gd name="connsiteX23" fmla="*/ 1331843 w 7752522"/>
              <a:gd name="connsiteY23" fmla="*/ 1530626 h 2886518"/>
              <a:gd name="connsiteX24" fmla="*/ 1371600 w 7752522"/>
              <a:gd name="connsiteY24" fmla="*/ 1689652 h 2886518"/>
              <a:gd name="connsiteX25" fmla="*/ 1411356 w 7752522"/>
              <a:gd name="connsiteY25" fmla="*/ 1967948 h 2886518"/>
              <a:gd name="connsiteX26" fmla="*/ 1451113 w 7752522"/>
              <a:gd name="connsiteY26" fmla="*/ 2166731 h 2886518"/>
              <a:gd name="connsiteX27" fmla="*/ 1490869 w 7752522"/>
              <a:gd name="connsiteY27" fmla="*/ 2286000 h 2886518"/>
              <a:gd name="connsiteX28" fmla="*/ 1510748 w 7752522"/>
              <a:gd name="connsiteY28" fmla="*/ 2345635 h 2886518"/>
              <a:gd name="connsiteX29" fmla="*/ 1570382 w 7752522"/>
              <a:gd name="connsiteY29" fmla="*/ 2584174 h 2886518"/>
              <a:gd name="connsiteX30" fmla="*/ 1590261 w 7752522"/>
              <a:gd name="connsiteY30" fmla="*/ 2643809 h 2886518"/>
              <a:gd name="connsiteX31" fmla="*/ 1630017 w 7752522"/>
              <a:gd name="connsiteY31" fmla="*/ 2703444 h 2886518"/>
              <a:gd name="connsiteX32" fmla="*/ 1749287 w 7752522"/>
              <a:gd name="connsiteY32" fmla="*/ 2743200 h 2886518"/>
              <a:gd name="connsiteX33" fmla="*/ 1848678 w 7752522"/>
              <a:gd name="connsiteY33" fmla="*/ 2723322 h 2886518"/>
              <a:gd name="connsiteX34" fmla="*/ 1908313 w 7752522"/>
              <a:gd name="connsiteY34" fmla="*/ 2643809 h 2886518"/>
              <a:gd name="connsiteX35" fmla="*/ 1967948 w 7752522"/>
              <a:gd name="connsiteY35" fmla="*/ 2584174 h 2886518"/>
              <a:gd name="connsiteX36" fmla="*/ 2047461 w 7752522"/>
              <a:gd name="connsiteY36" fmla="*/ 2385391 h 2886518"/>
              <a:gd name="connsiteX37" fmla="*/ 2067339 w 7752522"/>
              <a:gd name="connsiteY37" fmla="*/ 2325757 h 2886518"/>
              <a:gd name="connsiteX38" fmla="*/ 2126974 w 7752522"/>
              <a:gd name="connsiteY38" fmla="*/ 2206487 h 2886518"/>
              <a:gd name="connsiteX39" fmla="*/ 2166730 w 7752522"/>
              <a:gd name="connsiteY39" fmla="*/ 2067339 h 2886518"/>
              <a:gd name="connsiteX40" fmla="*/ 2246243 w 7752522"/>
              <a:gd name="connsiteY40" fmla="*/ 1868557 h 2886518"/>
              <a:gd name="connsiteX41" fmla="*/ 2266122 w 7752522"/>
              <a:gd name="connsiteY41" fmla="*/ 1808922 h 2886518"/>
              <a:gd name="connsiteX42" fmla="*/ 2286000 w 7752522"/>
              <a:gd name="connsiteY42" fmla="*/ 1729409 h 2886518"/>
              <a:gd name="connsiteX43" fmla="*/ 2325756 w 7752522"/>
              <a:gd name="connsiteY43" fmla="*/ 1669774 h 2886518"/>
              <a:gd name="connsiteX44" fmla="*/ 2365513 w 7752522"/>
              <a:gd name="connsiteY44" fmla="*/ 1530626 h 2886518"/>
              <a:gd name="connsiteX45" fmla="*/ 2405269 w 7752522"/>
              <a:gd name="connsiteY45" fmla="*/ 1431235 h 2886518"/>
              <a:gd name="connsiteX46" fmla="*/ 2445026 w 7752522"/>
              <a:gd name="connsiteY46" fmla="*/ 1252331 h 2886518"/>
              <a:gd name="connsiteX47" fmla="*/ 2464904 w 7752522"/>
              <a:gd name="connsiteY47" fmla="*/ 1172818 h 2886518"/>
              <a:gd name="connsiteX48" fmla="*/ 2524539 w 7752522"/>
              <a:gd name="connsiteY48" fmla="*/ 954157 h 2886518"/>
              <a:gd name="connsiteX49" fmla="*/ 2604052 w 7752522"/>
              <a:gd name="connsiteY49" fmla="*/ 834887 h 2886518"/>
              <a:gd name="connsiteX50" fmla="*/ 2723322 w 7752522"/>
              <a:gd name="connsiteY50" fmla="*/ 755374 h 2886518"/>
              <a:gd name="connsiteX51" fmla="*/ 2822713 w 7752522"/>
              <a:gd name="connsiteY51" fmla="*/ 775252 h 2886518"/>
              <a:gd name="connsiteX52" fmla="*/ 2941982 w 7752522"/>
              <a:gd name="connsiteY52" fmla="*/ 854765 h 2886518"/>
              <a:gd name="connsiteX53" fmla="*/ 2981739 w 7752522"/>
              <a:gd name="connsiteY53" fmla="*/ 914400 h 2886518"/>
              <a:gd name="connsiteX54" fmla="*/ 3160643 w 7752522"/>
              <a:gd name="connsiteY54" fmla="*/ 1073426 h 2886518"/>
              <a:gd name="connsiteX55" fmla="*/ 3379304 w 7752522"/>
              <a:gd name="connsiteY55" fmla="*/ 1053548 h 2886518"/>
              <a:gd name="connsiteX56" fmla="*/ 3458817 w 7752522"/>
              <a:gd name="connsiteY56" fmla="*/ 1033670 h 2886518"/>
              <a:gd name="connsiteX57" fmla="*/ 3597965 w 7752522"/>
              <a:gd name="connsiteY57" fmla="*/ 914400 h 2886518"/>
              <a:gd name="connsiteX58" fmla="*/ 3657600 w 7752522"/>
              <a:gd name="connsiteY58" fmla="*/ 834887 h 2886518"/>
              <a:gd name="connsiteX59" fmla="*/ 3717235 w 7752522"/>
              <a:gd name="connsiteY59" fmla="*/ 775252 h 2886518"/>
              <a:gd name="connsiteX60" fmla="*/ 3756991 w 7752522"/>
              <a:gd name="connsiteY60" fmla="*/ 695739 h 2886518"/>
              <a:gd name="connsiteX61" fmla="*/ 3816626 w 7752522"/>
              <a:gd name="connsiteY61" fmla="*/ 636105 h 2886518"/>
              <a:gd name="connsiteX62" fmla="*/ 3955774 w 7752522"/>
              <a:gd name="connsiteY62" fmla="*/ 496957 h 2886518"/>
              <a:gd name="connsiteX63" fmla="*/ 4075043 w 7752522"/>
              <a:gd name="connsiteY63" fmla="*/ 457200 h 2886518"/>
              <a:gd name="connsiteX64" fmla="*/ 4134678 w 7752522"/>
              <a:gd name="connsiteY64" fmla="*/ 596348 h 2886518"/>
              <a:gd name="connsiteX65" fmla="*/ 4174435 w 7752522"/>
              <a:gd name="connsiteY65" fmla="*/ 655983 h 2886518"/>
              <a:gd name="connsiteX66" fmla="*/ 4214191 w 7752522"/>
              <a:gd name="connsiteY66" fmla="*/ 735496 h 2886518"/>
              <a:gd name="connsiteX67" fmla="*/ 4253948 w 7752522"/>
              <a:gd name="connsiteY67" fmla="*/ 795131 h 2886518"/>
              <a:gd name="connsiteX68" fmla="*/ 4293704 w 7752522"/>
              <a:gd name="connsiteY68" fmla="*/ 874644 h 2886518"/>
              <a:gd name="connsiteX69" fmla="*/ 4313582 w 7752522"/>
              <a:gd name="connsiteY69" fmla="*/ 934278 h 2886518"/>
              <a:gd name="connsiteX70" fmla="*/ 4412974 w 7752522"/>
              <a:gd name="connsiteY70" fmla="*/ 1053548 h 2886518"/>
              <a:gd name="connsiteX71" fmla="*/ 4472609 w 7752522"/>
              <a:gd name="connsiteY71" fmla="*/ 1093305 h 2886518"/>
              <a:gd name="connsiteX72" fmla="*/ 4572000 w 7752522"/>
              <a:gd name="connsiteY72" fmla="*/ 1073426 h 2886518"/>
              <a:gd name="connsiteX73" fmla="*/ 4691269 w 7752522"/>
              <a:gd name="connsiteY73" fmla="*/ 954157 h 2886518"/>
              <a:gd name="connsiteX74" fmla="*/ 4770782 w 7752522"/>
              <a:gd name="connsiteY74" fmla="*/ 874644 h 2886518"/>
              <a:gd name="connsiteX75" fmla="*/ 4850295 w 7752522"/>
              <a:gd name="connsiteY75" fmla="*/ 775252 h 2886518"/>
              <a:gd name="connsiteX76" fmla="*/ 4890052 w 7752522"/>
              <a:gd name="connsiteY76" fmla="*/ 715618 h 2886518"/>
              <a:gd name="connsiteX77" fmla="*/ 4949687 w 7752522"/>
              <a:gd name="connsiteY77" fmla="*/ 655983 h 2886518"/>
              <a:gd name="connsiteX78" fmla="*/ 4989443 w 7752522"/>
              <a:gd name="connsiteY78" fmla="*/ 596348 h 2886518"/>
              <a:gd name="connsiteX79" fmla="*/ 5088835 w 7752522"/>
              <a:gd name="connsiteY79" fmla="*/ 496957 h 2886518"/>
              <a:gd name="connsiteX80" fmla="*/ 5148469 w 7752522"/>
              <a:gd name="connsiteY80" fmla="*/ 417444 h 2886518"/>
              <a:gd name="connsiteX81" fmla="*/ 5188226 w 7752522"/>
              <a:gd name="connsiteY81" fmla="*/ 357809 h 2886518"/>
              <a:gd name="connsiteX82" fmla="*/ 5247861 w 7752522"/>
              <a:gd name="connsiteY82" fmla="*/ 318052 h 2886518"/>
              <a:gd name="connsiteX83" fmla="*/ 5367130 w 7752522"/>
              <a:gd name="connsiteY83" fmla="*/ 278296 h 2886518"/>
              <a:gd name="connsiteX84" fmla="*/ 5724939 w 7752522"/>
              <a:gd name="connsiteY84" fmla="*/ 337931 h 2886518"/>
              <a:gd name="connsiteX85" fmla="*/ 5804452 w 7752522"/>
              <a:gd name="connsiteY85" fmla="*/ 437322 h 2886518"/>
              <a:gd name="connsiteX86" fmla="*/ 5903843 w 7752522"/>
              <a:gd name="connsiteY86" fmla="*/ 775252 h 2886518"/>
              <a:gd name="connsiteX87" fmla="*/ 5943600 w 7752522"/>
              <a:gd name="connsiteY87" fmla="*/ 974035 h 2886518"/>
              <a:gd name="connsiteX88" fmla="*/ 5983356 w 7752522"/>
              <a:gd name="connsiteY88" fmla="*/ 1391478 h 2886518"/>
              <a:gd name="connsiteX89" fmla="*/ 6082748 w 7752522"/>
              <a:gd name="connsiteY89" fmla="*/ 1789044 h 2886518"/>
              <a:gd name="connsiteX90" fmla="*/ 6162261 w 7752522"/>
              <a:gd name="connsiteY90" fmla="*/ 2107096 h 2886518"/>
              <a:gd name="connsiteX91" fmla="*/ 6182139 w 7752522"/>
              <a:gd name="connsiteY91" fmla="*/ 2206487 h 2886518"/>
              <a:gd name="connsiteX92" fmla="*/ 6261652 w 7752522"/>
              <a:gd name="connsiteY92" fmla="*/ 2504661 h 2886518"/>
              <a:gd name="connsiteX93" fmla="*/ 6321287 w 7752522"/>
              <a:gd name="connsiteY93" fmla="*/ 2822713 h 2886518"/>
              <a:gd name="connsiteX94" fmla="*/ 6460435 w 7752522"/>
              <a:gd name="connsiteY94" fmla="*/ 2882348 h 2886518"/>
              <a:gd name="connsiteX95" fmla="*/ 6778487 w 7752522"/>
              <a:gd name="connsiteY95" fmla="*/ 2862470 h 2886518"/>
              <a:gd name="connsiteX96" fmla="*/ 6858000 w 7752522"/>
              <a:gd name="connsiteY96" fmla="*/ 2703444 h 2886518"/>
              <a:gd name="connsiteX97" fmla="*/ 6897756 w 7752522"/>
              <a:gd name="connsiteY97" fmla="*/ 2643809 h 2886518"/>
              <a:gd name="connsiteX98" fmla="*/ 6957391 w 7752522"/>
              <a:gd name="connsiteY98" fmla="*/ 2464905 h 2886518"/>
              <a:gd name="connsiteX99" fmla="*/ 6977269 w 7752522"/>
              <a:gd name="connsiteY99" fmla="*/ 2405270 h 2886518"/>
              <a:gd name="connsiteX100" fmla="*/ 6997148 w 7752522"/>
              <a:gd name="connsiteY100" fmla="*/ 2345635 h 2886518"/>
              <a:gd name="connsiteX101" fmla="*/ 7036904 w 7752522"/>
              <a:gd name="connsiteY101" fmla="*/ 2186609 h 2886518"/>
              <a:gd name="connsiteX102" fmla="*/ 7056782 w 7752522"/>
              <a:gd name="connsiteY102" fmla="*/ 2126974 h 2886518"/>
              <a:gd name="connsiteX103" fmla="*/ 7096539 w 7752522"/>
              <a:gd name="connsiteY103" fmla="*/ 1987826 h 2886518"/>
              <a:gd name="connsiteX104" fmla="*/ 7116417 w 7752522"/>
              <a:gd name="connsiteY104" fmla="*/ 1828800 h 2886518"/>
              <a:gd name="connsiteX105" fmla="*/ 7156174 w 7752522"/>
              <a:gd name="connsiteY105" fmla="*/ 1630018 h 2886518"/>
              <a:gd name="connsiteX106" fmla="*/ 7215809 w 7752522"/>
              <a:gd name="connsiteY106" fmla="*/ 1073426 h 2886518"/>
              <a:gd name="connsiteX107" fmla="*/ 7295322 w 7752522"/>
              <a:gd name="connsiteY107" fmla="*/ 1033670 h 2886518"/>
              <a:gd name="connsiteX108" fmla="*/ 7354956 w 7752522"/>
              <a:gd name="connsiteY108" fmla="*/ 993913 h 2886518"/>
              <a:gd name="connsiteX109" fmla="*/ 7454348 w 7752522"/>
              <a:gd name="connsiteY109" fmla="*/ 954157 h 2886518"/>
              <a:gd name="connsiteX110" fmla="*/ 7573617 w 7752522"/>
              <a:gd name="connsiteY110" fmla="*/ 874644 h 2886518"/>
              <a:gd name="connsiteX111" fmla="*/ 7692887 w 7752522"/>
              <a:gd name="connsiteY111" fmla="*/ 834887 h 2886518"/>
              <a:gd name="connsiteX112" fmla="*/ 7752522 w 7752522"/>
              <a:gd name="connsiteY112" fmla="*/ 854765 h 28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752522" h="2886518">
                <a:moveTo>
                  <a:pt x="0" y="1590261"/>
                </a:moveTo>
                <a:cubicBezTo>
                  <a:pt x="5302" y="1569051"/>
                  <a:pt x="56697" y="1346188"/>
                  <a:pt x="79513" y="1311965"/>
                </a:cubicBezTo>
                <a:lnTo>
                  <a:pt x="119269" y="1252331"/>
                </a:lnTo>
                <a:cubicBezTo>
                  <a:pt x="149312" y="1132162"/>
                  <a:pt x="130509" y="1198736"/>
                  <a:pt x="178904" y="1053548"/>
                </a:cubicBezTo>
                <a:cubicBezTo>
                  <a:pt x="185530" y="1033670"/>
                  <a:pt x="187159" y="1011347"/>
                  <a:pt x="198782" y="993913"/>
                </a:cubicBezTo>
                <a:lnTo>
                  <a:pt x="238539" y="934278"/>
                </a:lnTo>
                <a:cubicBezTo>
                  <a:pt x="271121" y="836531"/>
                  <a:pt x="271253" y="817394"/>
                  <a:pt x="318052" y="735496"/>
                </a:cubicBezTo>
                <a:cubicBezTo>
                  <a:pt x="375090" y="635680"/>
                  <a:pt x="346078" y="716486"/>
                  <a:pt x="397565" y="596348"/>
                </a:cubicBezTo>
                <a:cubicBezTo>
                  <a:pt x="417989" y="548692"/>
                  <a:pt x="422914" y="507629"/>
                  <a:pt x="437322" y="457200"/>
                </a:cubicBezTo>
                <a:cubicBezTo>
                  <a:pt x="443078" y="437053"/>
                  <a:pt x="450574" y="417443"/>
                  <a:pt x="457200" y="397565"/>
                </a:cubicBezTo>
                <a:cubicBezTo>
                  <a:pt x="481706" y="177009"/>
                  <a:pt x="458104" y="275584"/>
                  <a:pt x="516835" y="99391"/>
                </a:cubicBezTo>
                <a:cubicBezTo>
                  <a:pt x="523461" y="79513"/>
                  <a:pt x="519279" y="51380"/>
                  <a:pt x="536713" y="39757"/>
                </a:cubicBezTo>
                <a:lnTo>
                  <a:pt x="596348" y="0"/>
                </a:lnTo>
                <a:cubicBezTo>
                  <a:pt x="629478" y="6626"/>
                  <a:pt x="664865" y="6156"/>
                  <a:pt x="695739" y="19878"/>
                </a:cubicBezTo>
                <a:cubicBezTo>
                  <a:pt x="755133" y="46276"/>
                  <a:pt x="895555" y="199816"/>
                  <a:pt x="914400" y="218661"/>
                </a:cubicBezTo>
                <a:cubicBezTo>
                  <a:pt x="969220" y="273481"/>
                  <a:pt x="976890" y="273353"/>
                  <a:pt x="1013791" y="337931"/>
                </a:cubicBezTo>
                <a:cubicBezTo>
                  <a:pt x="1028493" y="363660"/>
                  <a:pt x="1038846" y="391716"/>
                  <a:pt x="1053548" y="417444"/>
                </a:cubicBezTo>
                <a:cubicBezTo>
                  <a:pt x="1110584" y="517256"/>
                  <a:pt x="1081575" y="436456"/>
                  <a:pt x="1133061" y="556591"/>
                </a:cubicBezTo>
                <a:cubicBezTo>
                  <a:pt x="1157652" y="613970"/>
                  <a:pt x="1158458" y="651001"/>
                  <a:pt x="1172817" y="715618"/>
                </a:cubicBezTo>
                <a:cubicBezTo>
                  <a:pt x="1203891" y="855452"/>
                  <a:pt x="1179366" y="738540"/>
                  <a:pt x="1212574" y="854765"/>
                </a:cubicBezTo>
                <a:cubicBezTo>
                  <a:pt x="1262505" y="1029521"/>
                  <a:pt x="1204661" y="850903"/>
                  <a:pt x="1252330" y="993913"/>
                </a:cubicBezTo>
                <a:cubicBezTo>
                  <a:pt x="1258956" y="1053548"/>
                  <a:pt x="1264767" y="1113279"/>
                  <a:pt x="1272209" y="1172818"/>
                </a:cubicBezTo>
                <a:cubicBezTo>
                  <a:pt x="1281144" y="1244293"/>
                  <a:pt x="1298702" y="1358287"/>
                  <a:pt x="1311965" y="1431235"/>
                </a:cubicBezTo>
                <a:cubicBezTo>
                  <a:pt x="1318009" y="1464476"/>
                  <a:pt x="1324246" y="1497705"/>
                  <a:pt x="1331843" y="1530626"/>
                </a:cubicBezTo>
                <a:cubicBezTo>
                  <a:pt x="1344129" y="1583867"/>
                  <a:pt x="1362617" y="1635755"/>
                  <a:pt x="1371600" y="1689652"/>
                </a:cubicBezTo>
                <a:cubicBezTo>
                  <a:pt x="1419036" y="1974273"/>
                  <a:pt x="1361593" y="1619610"/>
                  <a:pt x="1411356" y="1967948"/>
                </a:cubicBezTo>
                <a:cubicBezTo>
                  <a:pt x="1421124" y="2036327"/>
                  <a:pt x="1431357" y="2100878"/>
                  <a:pt x="1451113" y="2166731"/>
                </a:cubicBezTo>
                <a:cubicBezTo>
                  <a:pt x="1463155" y="2206870"/>
                  <a:pt x="1477617" y="2246244"/>
                  <a:pt x="1490869" y="2286000"/>
                </a:cubicBezTo>
                <a:lnTo>
                  <a:pt x="1510748" y="2345635"/>
                </a:lnTo>
                <a:cubicBezTo>
                  <a:pt x="1537515" y="2506237"/>
                  <a:pt x="1517881" y="2426673"/>
                  <a:pt x="1570382" y="2584174"/>
                </a:cubicBezTo>
                <a:cubicBezTo>
                  <a:pt x="1577008" y="2604052"/>
                  <a:pt x="1578638" y="2626374"/>
                  <a:pt x="1590261" y="2643809"/>
                </a:cubicBezTo>
                <a:cubicBezTo>
                  <a:pt x="1603513" y="2663687"/>
                  <a:pt x="1609758" y="2690782"/>
                  <a:pt x="1630017" y="2703444"/>
                </a:cubicBezTo>
                <a:cubicBezTo>
                  <a:pt x="1665554" y="2725655"/>
                  <a:pt x="1749287" y="2743200"/>
                  <a:pt x="1749287" y="2743200"/>
                </a:cubicBezTo>
                <a:cubicBezTo>
                  <a:pt x="1782417" y="2736574"/>
                  <a:pt x="1820027" y="2741229"/>
                  <a:pt x="1848678" y="2723322"/>
                </a:cubicBezTo>
                <a:cubicBezTo>
                  <a:pt x="1876773" y="2705763"/>
                  <a:pt x="1886752" y="2668964"/>
                  <a:pt x="1908313" y="2643809"/>
                </a:cubicBezTo>
                <a:cubicBezTo>
                  <a:pt x="1926608" y="2622465"/>
                  <a:pt x="1948070" y="2604052"/>
                  <a:pt x="1967948" y="2584174"/>
                </a:cubicBezTo>
                <a:cubicBezTo>
                  <a:pt x="2058436" y="2312708"/>
                  <a:pt x="1959715" y="2590130"/>
                  <a:pt x="2047461" y="2385391"/>
                </a:cubicBezTo>
                <a:cubicBezTo>
                  <a:pt x="2055715" y="2366132"/>
                  <a:pt x="2057968" y="2344498"/>
                  <a:pt x="2067339" y="2325757"/>
                </a:cubicBezTo>
                <a:cubicBezTo>
                  <a:pt x="2125416" y="2209601"/>
                  <a:pt x="2093665" y="2323068"/>
                  <a:pt x="2126974" y="2206487"/>
                </a:cubicBezTo>
                <a:cubicBezTo>
                  <a:pt x="2149276" y="2128432"/>
                  <a:pt x="2140252" y="2136183"/>
                  <a:pt x="2166730" y="2067339"/>
                </a:cubicBezTo>
                <a:cubicBezTo>
                  <a:pt x="2192348" y="2000731"/>
                  <a:pt x="2223675" y="1936260"/>
                  <a:pt x="2246243" y="1868557"/>
                </a:cubicBezTo>
                <a:cubicBezTo>
                  <a:pt x="2252869" y="1848679"/>
                  <a:pt x="2260366" y="1829069"/>
                  <a:pt x="2266122" y="1808922"/>
                </a:cubicBezTo>
                <a:cubicBezTo>
                  <a:pt x="2273627" y="1782653"/>
                  <a:pt x="2275238" y="1754520"/>
                  <a:pt x="2286000" y="1729409"/>
                </a:cubicBezTo>
                <a:cubicBezTo>
                  <a:pt x="2295411" y="1707450"/>
                  <a:pt x="2312504" y="1689652"/>
                  <a:pt x="2325756" y="1669774"/>
                </a:cubicBezTo>
                <a:cubicBezTo>
                  <a:pt x="2341420" y="1607121"/>
                  <a:pt x="2344126" y="1587658"/>
                  <a:pt x="2365513" y="1530626"/>
                </a:cubicBezTo>
                <a:cubicBezTo>
                  <a:pt x="2378042" y="1497215"/>
                  <a:pt x="2393985" y="1465086"/>
                  <a:pt x="2405269" y="1431235"/>
                </a:cubicBezTo>
                <a:cubicBezTo>
                  <a:pt x="2421432" y="1382746"/>
                  <a:pt x="2434520" y="1299608"/>
                  <a:pt x="2445026" y="1252331"/>
                </a:cubicBezTo>
                <a:cubicBezTo>
                  <a:pt x="2450952" y="1225662"/>
                  <a:pt x="2458978" y="1199487"/>
                  <a:pt x="2464904" y="1172818"/>
                </a:cubicBezTo>
                <a:cubicBezTo>
                  <a:pt x="2477351" y="1116807"/>
                  <a:pt x="2493508" y="1000703"/>
                  <a:pt x="2524539" y="954157"/>
                </a:cubicBezTo>
                <a:cubicBezTo>
                  <a:pt x="2551043" y="914400"/>
                  <a:pt x="2564295" y="861391"/>
                  <a:pt x="2604052" y="834887"/>
                </a:cubicBezTo>
                <a:lnTo>
                  <a:pt x="2723322" y="755374"/>
                </a:lnTo>
                <a:cubicBezTo>
                  <a:pt x="2756452" y="762000"/>
                  <a:pt x="2791955" y="761271"/>
                  <a:pt x="2822713" y="775252"/>
                </a:cubicBezTo>
                <a:cubicBezTo>
                  <a:pt x="2866211" y="795024"/>
                  <a:pt x="2941982" y="854765"/>
                  <a:pt x="2941982" y="854765"/>
                </a:cubicBezTo>
                <a:cubicBezTo>
                  <a:pt x="2955234" y="874643"/>
                  <a:pt x="2965867" y="896544"/>
                  <a:pt x="2981739" y="914400"/>
                </a:cubicBezTo>
                <a:cubicBezTo>
                  <a:pt x="3080767" y="1025806"/>
                  <a:pt x="3070006" y="1013002"/>
                  <a:pt x="3160643" y="1073426"/>
                </a:cubicBezTo>
                <a:cubicBezTo>
                  <a:pt x="3233530" y="1066800"/>
                  <a:pt x="3306758" y="1063221"/>
                  <a:pt x="3379304" y="1053548"/>
                </a:cubicBezTo>
                <a:cubicBezTo>
                  <a:pt x="3406384" y="1049937"/>
                  <a:pt x="3434381" y="1045888"/>
                  <a:pt x="3458817" y="1033670"/>
                </a:cubicBezTo>
                <a:cubicBezTo>
                  <a:pt x="3498096" y="1014030"/>
                  <a:pt x="3568126" y="949212"/>
                  <a:pt x="3597965" y="914400"/>
                </a:cubicBezTo>
                <a:cubicBezTo>
                  <a:pt x="3619526" y="889245"/>
                  <a:pt x="3636039" y="860042"/>
                  <a:pt x="3657600" y="834887"/>
                </a:cubicBezTo>
                <a:cubicBezTo>
                  <a:pt x="3675895" y="813543"/>
                  <a:pt x="3697357" y="795130"/>
                  <a:pt x="3717235" y="775252"/>
                </a:cubicBezTo>
                <a:cubicBezTo>
                  <a:pt x="3730487" y="748748"/>
                  <a:pt x="3739767" y="719852"/>
                  <a:pt x="3756991" y="695739"/>
                </a:cubicBezTo>
                <a:cubicBezTo>
                  <a:pt x="3773331" y="672863"/>
                  <a:pt x="3801032" y="659496"/>
                  <a:pt x="3816626" y="636105"/>
                </a:cubicBezTo>
                <a:cubicBezTo>
                  <a:pt x="3879472" y="541837"/>
                  <a:pt x="3755543" y="563702"/>
                  <a:pt x="3955774" y="496957"/>
                </a:cubicBezTo>
                <a:lnTo>
                  <a:pt x="4075043" y="457200"/>
                </a:lnTo>
                <a:cubicBezTo>
                  <a:pt x="4174856" y="606918"/>
                  <a:pt x="4057660" y="416639"/>
                  <a:pt x="4134678" y="596348"/>
                </a:cubicBezTo>
                <a:cubicBezTo>
                  <a:pt x="4144089" y="618307"/>
                  <a:pt x="4162582" y="635240"/>
                  <a:pt x="4174435" y="655983"/>
                </a:cubicBezTo>
                <a:cubicBezTo>
                  <a:pt x="4189137" y="681711"/>
                  <a:pt x="4199489" y="709768"/>
                  <a:pt x="4214191" y="735496"/>
                </a:cubicBezTo>
                <a:cubicBezTo>
                  <a:pt x="4226044" y="756239"/>
                  <a:pt x="4242095" y="774388"/>
                  <a:pt x="4253948" y="795131"/>
                </a:cubicBezTo>
                <a:cubicBezTo>
                  <a:pt x="4268650" y="820859"/>
                  <a:pt x="4282031" y="847407"/>
                  <a:pt x="4293704" y="874644"/>
                </a:cubicBezTo>
                <a:cubicBezTo>
                  <a:pt x="4301958" y="893903"/>
                  <a:pt x="4304211" y="915537"/>
                  <a:pt x="4313582" y="934278"/>
                </a:cubicBezTo>
                <a:cubicBezTo>
                  <a:pt x="4335920" y="978954"/>
                  <a:pt x="4375292" y="1022146"/>
                  <a:pt x="4412974" y="1053548"/>
                </a:cubicBezTo>
                <a:cubicBezTo>
                  <a:pt x="4431327" y="1068843"/>
                  <a:pt x="4452731" y="1080053"/>
                  <a:pt x="4472609" y="1093305"/>
                </a:cubicBezTo>
                <a:cubicBezTo>
                  <a:pt x="4505739" y="1086679"/>
                  <a:pt x="4540365" y="1085289"/>
                  <a:pt x="4572000" y="1073426"/>
                </a:cubicBezTo>
                <a:cubicBezTo>
                  <a:pt x="4639312" y="1048184"/>
                  <a:pt x="4644882" y="1007171"/>
                  <a:pt x="4691269" y="954157"/>
                </a:cubicBezTo>
                <a:cubicBezTo>
                  <a:pt x="4715952" y="925948"/>
                  <a:pt x="4745880" y="902659"/>
                  <a:pt x="4770782" y="874644"/>
                </a:cubicBezTo>
                <a:cubicBezTo>
                  <a:pt x="4798969" y="842933"/>
                  <a:pt x="4824838" y="809194"/>
                  <a:pt x="4850295" y="775252"/>
                </a:cubicBezTo>
                <a:cubicBezTo>
                  <a:pt x="4864629" y="756140"/>
                  <a:pt x="4874758" y="733971"/>
                  <a:pt x="4890052" y="715618"/>
                </a:cubicBezTo>
                <a:cubicBezTo>
                  <a:pt x="4908049" y="694022"/>
                  <a:pt x="4931690" y="677579"/>
                  <a:pt x="4949687" y="655983"/>
                </a:cubicBezTo>
                <a:cubicBezTo>
                  <a:pt x="4964981" y="637630"/>
                  <a:pt x="4973711" y="614328"/>
                  <a:pt x="4989443" y="596348"/>
                </a:cubicBezTo>
                <a:cubicBezTo>
                  <a:pt x="5020296" y="561087"/>
                  <a:pt x="5057707" y="531976"/>
                  <a:pt x="5088835" y="496957"/>
                </a:cubicBezTo>
                <a:cubicBezTo>
                  <a:pt x="5110846" y="472195"/>
                  <a:pt x="5129212" y="444403"/>
                  <a:pt x="5148469" y="417444"/>
                </a:cubicBezTo>
                <a:cubicBezTo>
                  <a:pt x="5162355" y="398003"/>
                  <a:pt x="5171333" y="374702"/>
                  <a:pt x="5188226" y="357809"/>
                </a:cubicBezTo>
                <a:cubicBezTo>
                  <a:pt x="5205119" y="340916"/>
                  <a:pt x="5226029" y="327755"/>
                  <a:pt x="5247861" y="318052"/>
                </a:cubicBezTo>
                <a:cubicBezTo>
                  <a:pt x="5286156" y="301032"/>
                  <a:pt x="5367130" y="278296"/>
                  <a:pt x="5367130" y="278296"/>
                </a:cubicBezTo>
                <a:cubicBezTo>
                  <a:pt x="5436700" y="283265"/>
                  <a:pt x="5638167" y="262005"/>
                  <a:pt x="5724939" y="337931"/>
                </a:cubicBezTo>
                <a:cubicBezTo>
                  <a:pt x="5756869" y="365870"/>
                  <a:pt x="5777948" y="404192"/>
                  <a:pt x="5804452" y="437322"/>
                </a:cubicBezTo>
                <a:cubicBezTo>
                  <a:pt x="5849730" y="573156"/>
                  <a:pt x="5876340" y="637738"/>
                  <a:pt x="5903843" y="775252"/>
                </a:cubicBezTo>
                <a:lnTo>
                  <a:pt x="5943600" y="974035"/>
                </a:lnTo>
                <a:cubicBezTo>
                  <a:pt x="5950508" y="1056927"/>
                  <a:pt x="5968168" y="1295287"/>
                  <a:pt x="5983356" y="1391478"/>
                </a:cubicBezTo>
                <a:cubicBezTo>
                  <a:pt x="6020764" y="1628397"/>
                  <a:pt x="6019990" y="1555942"/>
                  <a:pt x="6082748" y="1789044"/>
                </a:cubicBezTo>
                <a:cubicBezTo>
                  <a:pt x="6111158" y="1894567"/>
                  <a:pt x="6140830" y="1999938"/>
                  <a:pt x="6162261" y="2107096"/>
                </a:cubicBezTo>
                <a:cubicBezTo>
                  <a:pt x="6168887" y="2140226"/>
                  <a:pt x="6174542" y="2173566"/>
                  <a:pt x="6182139" y="2206487"/>
                </a:cubicBezTo>
                <a:cubicBezTo>
                  <a:pt x="6213014" y="2340282"/>
                  <a:pt x="6225053" y="2376566"/>
                  <a:pt x="6261652" y="2504661"/>
                </a:cubicBezTo>
                <a:cubicBezTo>
                  <a:pt x="6265525" y="2551143"/>
                  <a:pt x="6252705" y="2754131"/>
                  <a:pt x="6321287" y="2822713"/>
                </a:cubicBezTo>
                <a:cubicBezTo>
                  <a:pt x="6345852" y="2847278"/>
                  <a:pt x="6424794" y="2870468"/>
                  <a:pt x="6460435" y="2882348"/>
                </a:cubicBezTo>
                <a:cubicBezTo>
                  <a:pt x="6566452" y="2875722"/>
                  <a:pt x="6681619" y="2906061"/>
                  <a:pt x="6778487" y="2862470"/>
                </a:cubicBezTo>
                <a:cubicBezTo>
                  <a:pt x="6832532" y="2838150"/>
                  <a:pt x="6825126" y="2752756"/>
                  <a:pt x="6858000" y="2703444"/>
                </a:cubicBezTo>
                <a:cubicBezTo>
                  <a:pt x="6871252" y="2683566"/>
                  <a:pt x="6888053" y="2665641"/>
                  <a:pt x="6897756" y="2643809"/>
                </a:cubicBezTo>
                <a:cubicBezTo>
                  <a:pt x="6897757" y="2643807"/>
                  <a:pt x="6947451" y="2494724"/>
                  <a:pt x="6957391" y="2464905"/>
                </a:cubicBezTo>
                <a:lnTo>
                  <a:pt x="6977269" y="2405270"/>
                </a:lnTo>
                <a:cubicBezTo>
                  <a:pt x="6983895" y="2385392"/>
                  <a:pt x="6992066" y="2365963"/>
                  <a:pt x="6997148" y="2345635"/>
                </a:cubicBezTo>
                <a:cubicBezTo>
                  <a:pt x="7010400" y="2292626"/>
                  <a:pt x="7019626" y="2238445"/>
                  <a:pt x="7036904" y="2186609"/>
                </a:cubicBezTo>
                <a:cubicBezTo>
                  <a:pt x="7043530" y="2166731"/>
                  <a:pt x="7051026" y="2147121"/>
                  <a:pt x="7056782" y="2126974"/>
                </a:cubicBezTo>
                <a:cubicBezTo>
                  <a:pt x="7106703" y="1952252"/>
                  <a:pt x="7048878" y="2130810"/>
                  <a:pt x="7096539" y="1987826"/>
                </a:cubicBezTo>
                <a:cubicBezTo>
                  <a:pt x="7103165" y="1934817"/>
                  <a:pt x="7107635" y="1881494"/>
                  <a:pt x="7116417" y="1828800"/>
                </a:cubicBezTo>
                <a:cubicBezTo>
                  <a:pt x="7127526" y="1762146"/>
                  <a:pt x="7156174" y="1630018"/>
                  <a:pt x="7156174" y="1630018"/>
                </a:cubicBezTo>
                <a:cubicBezTo>
                  <a:pt x="7156547" y="1622551"/>
                  <a:pt x="7153026" y="1178064"/>
                  <a:pt x="7215809" y="1073426"/>
                </a:cubicBezTo>
                <a:cubicBezTo>
                  <a:pt x="7231055" y="1048016"/>
                  <a:pt x="7269594" y="1048372"/>
                  <a:pt x="7295322" y="1033670"/>
                </a:cubicBezTo>
                <a:cubicBezTo>
                  <a:pt x="7316065" y="1021817"/>
                  <a:pt x="7333588" y="1004597"/>
                  <a:pt x="7354956" y="993913"/>
                </a:cubicBezTo>
                <a:cubicBezTo>
                  <a:pt x="7386872" y="977955"/>
                  <a:pt x="7423022" y="971244"/>
                  <a:pt x="7454348" y="954157"/>
                </a:cubicBezTo>
                <a:cubicBezTo>
                  <a:pt x="7496295" y="931277"/>
                  <a:pt x="7528288" y="889754"/>
                  <a:pt x="7573617" y="874644"/>
                </a:cubicBezTo>
                <a:lnTo>
                  <a:pt x="7692887" y="834887"/>
                </a:lnTo>
                <a:lnTo>
                  <a:pt x="7752522" y="854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7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薛校長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8052" y="1968961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052" y="3717032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052" y="5517232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77687" y="1292087"/>
            <a:ext cx="8189858" cy="3776870"/>
          </a:xfrm>
          <a:custGeom>
            <a:avLst/>
            <a:gdLst>
              <a:gd name="connsiteX0" fmla="*/ 0 w 8189858"/>
              <a:gd name="connsiteY0" fmla="*/ 3756991 h 3776870"/>
              <a:gd name="connsiteX1" fmla="*/ 79513 w 8189858"/>
              <a:gd name="connsiteY1" fmla="*/ 3776870 h 3776870"/>
              <a:gd name="connsiteX2" fmla="*/ 298174 w 8189858"/>
              <a:gd name="connsiteY2" fmla="*/ 3737113 h 3776870"/>
              <a:gd name="connsiteX3" fmla="*/ 417443 w 8189858"/>
              <a:gd name="connsiteY3" fmla="*/ 3637722 h 3776870"/>
              <a:gd name="connsiteX4" fmla="*/ 477078 w 8189858"/>
              <a:gd name="connsiteY4" fmla="*/ 3597965 h 3776870"/>
              <a:gd name="connsiteX5" fmla="*/ 755374 w 8189858"/>
              <a:gd name="connsiteY5" fmla="*/ 3578087 h 3776870"/>
              <a:gd name="connsiteX6" fmla="*/ 874643 w 8189858"/>
              <a:gd name="connsiteY6" fmla="*/ 3518452 h 3776870"/>
              <a:gd name="connsiteX7" fmla="*/ 934278 w 8189858"/>
              <a:gd name="connsiteY7" fmla="*/ 3498574 h 3776870"/>
              <a:gd name="connsiteX8" fmla="*/ 1113183 w 8189858"/>
              <a:gd name="connsiteY8" fmla="*/ 3518452 h 3776870"/>
              <a:gd name="connsiteX9" fmla="*/ 1212574 w 8189858"/>
              <a:gd name="connsiteY9" fmla="*/ 3617843 h 3776870"/>
              <a:gd name="connsiteX10" fmla="*/ 1272209 w 8189858"/>
              <a:gd name="connsiteY10" fmla="*/ 3637722 h 3776870"/>
              <a:gd name="connsiteX11" fmla="*/ 1351722 w 8189858"/>
              <a:gd name="connsiteY11" fmla="*/ 3617843 h 3776870"/>
              <a:gd name="connsiteX12" fmla="*/ 1431235 w 8189858"/>
              <a:gd name="connsiteY12" fmla="*/ 3498574 h 3776870"/>
              <a:gd name="connsiteX13" fmla="*/ 1490870 w 8189858"/>
              <a:gd name="connsiteY13" fmla="*/ 3379304 h 3776870"/>
              <a:gd name="connsiteX14" fmla="*/ 1550504 w 8189858"/>
              <a:gd name="connsiteY14" fmla="*/ 3200400 h 3776870"/>
              <a:gd name="connsiteX15" fmla="*/ 1610139 w 8189858"/>
              <a:gd name="connsiteY15" fmla="*/ 3021496 h 3776870"/>
              <a:gd name="connsiteX16" fmla="*/ 1630017 w 8189858"/>
              <a:gd name="connsiteY16" fmla="*/ 2961861 h 3776870"/>
              <a:gd name="connsiteX17" fmla="*/ 1709530 w 8189858"/>
              <a:gd name="connsiteY17" fmla="*/ 2822713 h 3776870"/>
              <a:gd name="connsiteX18" fmla="*/ 1729409 w 8189858"/>
              <a:gd name="connsiteY18" fmla="*/ 2763078 h 3776870"/>
              <a:gd name="connsiteX19" fmla="*/ 1769165 w 8189858"/>
              <a:gd name="connsiteY19" fmla="*/ 2703443 h 3776870"/>
              <a:gd name="connsiteX20" fmla="*/ 1808922 w 8189858"/>
              <a:gd name="connsiteY20" fmla="*/ 2584174 h 3776870"/>
              <a:gd name="connsiteX21" fmla="*/ 1868556 w 8189858"/>
              <a:gd name="connsiteY21" fmla="*/ 2464904 h 3776870"/>
              <a:gd name="connsiteX22" fmla="*/ 1908313 w 8189858"/>
              <a:gd name="connsiteY22" fmla="*/ 2405270 h 3776870"/>
              <a:gd name="connsiteX23" fmla="*/ 2007704 w 8189858"/>
              <a:gd name="connsiteY23" fmla="*/ 2246243 h 3776870"/>
              <a:gd name="connsiteX24" fmla="*/ 2047461 w 8189858"/>
              <a:gd name="connsiteY24" fmla="*/ 2305878 h 3776870"/>
              <a:gd name="connsiteX25" fmla="*/ 2107096 w 8189858"/>
              <a:gd name="connsiteY25" fmla="*/ 2345635 h 3776870"/>
              <a:gd name="connsiteX26" fmla="*/ 2126974 w 8189858"/>
              <a:gd name="connsiteY26" fmla="*/ 2405270 h 3776870"/>
              <a:gd name="connsiteX27" fmla="*/ 2166730 w 8189858"/>
              <a:gd name="connsiteY27" fmla="*/ 2464904 h 3776870"/>
              <a:gd name="connsiteX28" fmla="*/ 2186609 w 8189858"/>
              <a:gd name="connsiteY28" fmla="*/ 2524539 h 3776870"/>
              <a:gd name="connsiteX29" fmla="*/ 2246243 w 8189858"/>
              <a:gd name="connsiteY29" fmla="*/ 2544417 h 3776870"/>
              <a:gd name="connsiteX30" fmla="*/ 2345635 w 8189858"/>
              <a:gd name="connsiteY30" fmla="*/ 2365513 h 3776870"/>
              <a:gd name="connsiteX31" fmla="*/ 2385391 w 8189858"/>
              <a:gd name="connsiteY31" fmla="*/ 2305878 h 3776870"/>
              <a:gd name="connsiteX32" fmla="*/ 2445026 w 8189858"/>
              <a:gd name="connsiteY32" fmla="*/ 2246243 h 3776870"/>
              <a:gd name="connsiteX33" fmla="*/ 2484783 w 8189858"/>
              <a:gd name="connsiteY33" fmla="*/ 2186609 h 3776870"/>
              <a:gd name="connsiteX34" fmla="*/ 2584174 w 8189858"/>
              <a:gd name="connsiteY34" fmla="*/ 2067339 h 3776870"/>
              <a:gd name="connsiteX35" fmla="*/ 2663687 w 8189858"/>
              <a:gd name="connsiteY35" fmla="*/ 1888435 h 3776870"/>
              <a:gd name="connsiteX36" fmla="*/ 2723322 w 8189858"/>
              <a:gd name="connsiteY36" fmla="*/ 1769165 h 3776870"/>
              <a:gd name="connsiteX37" fmla="*/ 2782956 w 8189858"/>
              <a:gd name="connsiteY37" fmla="*/ 1729409 h 3776870"/>
              <a:gd name="connsiteX38" fmla="*/ 2802835 w 8189858"/>
              <a:gd name="connsiteY38" fmla="*/ 1789043 h 3776870"/>
              <a:gd name="connsiteX39" fmla="*/ 2842591 w 8189858"/>
              <a:gd name="connsiteY39" fmla="*/ 2246243 h 3776870"/>
              <a:gd name="connsiteX40" fmla="*/ 2862470 w 8189858"/>
              <a:gd name="connsiteY40" fmla="*/ 2325756 h 3776870"/>
              <a:gd name="connsiteX41" fmla="*/ 2882348 w 8189858"/>
              <a:gd name="connsiteY41" fmla="*/ 2425148 h 3776870"/>
              <a:gd name="connsiteX42" fmla="*/ 3001617 w 8189858"/>
              <a:gd name="connsiteY42" fmla="*/ 2504661 h 3776870"/>
              <a:gd name="connsiteX43" fmla="*/ 3061252 w 8189858"/>
              <a:gd name="connsiteY43" fmla="*/ 2544417 h 3776870"/>
              <a:gd name="connsiteX44" fmla="*/ 3180522 w 8189858"/>
              <a:gd name="connsiteY44" fmla="*/ 2484783 h 3776870"/>
              <a:gd name="connsiteX45" fmla="*/ 3260035 w 8189858"/>
              <a:gd name="connsiteY45" fmla="*/ 2365513 h 3776870"/>
              <a:gd name="connsiteX46" fmla="*/ 3379304 w 8189858"/>
              <a:gd name="connsiteY46" fmla="*/ 2186609 h 3776870"/>
              <a:gd name="connsiteX47" fmla="*/ 3458817 w 8189858"/>
              <a:gd name="connsiteY47" fmla="*/ 2067339 h 3776870"/>
              <a:gd name="connsiteX48" fmla="*/ 3498574 w 8189858"/>
              <a:gd name="connsiteY48" fmla="*/ 2007704 h 3776870"/>
              <a:gd name="connsiteX49" fmla="*/ 3538330 w 8189858"/>
              <a:gd name="connsiteY49" fmla="*/ 1888435 h 3776870"/>
              <a:gd name="connsiteX50" fmla="*/ 3617843 w 8189858"/>
              <a:gd name="connsiteY50" fmla="*/ 1769165 h 3776870"/>
              <a:gd name="connsiteX51" fmla="*/ 3677478 w 8189858"/>
              <a:gd name="connsiteY51" fmla="*/ 1828800 h 3776870"/>
              <a:gd name="connsiteX52" fmla="*/ 3717235 w 8189858"/>
              <a:gd name="connsiteY52" fmla="*/ 1948070 h 3776870"/>
              <a:gd name="connsiteX53" fmla="*/ 3756991 w 8189858"/>
              <a:gd name="connsiteY53" fmla="*/ 2067339 h 3776870"/>
              <a:gd name="connsiteX54" fmla="*/ 3776870 w 8189858"/>
              <a:gd name="connsiteY54" fmla="*/ 2126974 h 3776870"/>
              <a:gd name="connsiteX55" fmla="*/ 3836504 w 8189858"/>
              <a:gd name="connsiteY55" fmla="*/ 2166730 h 3776870"/>
              <a:gd name="connsiteX56" fmla="*/ 3955774 w 8189858"/>
              <a:gd name="connsiteY56" fmla="*/ 2107096 h 3776870"/>
              <a:gd name="connsiteX57" fmla="*/ 3975652 w 8189858"/>
              <a:gd name="connsiteY57" fmla="*/ 2047461 h 3776870"/>
              <a:gd name="connsiteX58" fmla="*/ 4055165 w 8189858"/>
              <a:gd name="connsiteY58" fmla="*/ 1928191 h 3776870"/>
              <a:gd name="connsiteX59" fmla="*/ 4055165 w 8189858"/>
              <a:gd name="connsiteY59" fmla="*/ 1928191 h 3776870"/>
              <a:gd name="connsiteX60" fmla="*/ 4154556 w 8189858"/>
              <a:gd name="connsiteY60" fmla="*/ 1808922 h 3776870"/>
              <a:gd name="connsiteX61" fmla="*/ 4174435 w 8189858"/>
              <a:gd name="connsiteY61" fmla="*/ 1749287 h 3776870"/>
              <a:gd name="connsiteX62" fmla="*/ 4253948 w 8189858"/>
              <a:gd name="connsiteY62" fmla="*/ 1610139 h 3776870"/>
              <a:gd name="connsiteX63" fmla="*/ 4333461 w 8189858"/>
              <a:gd name="connsiteY63" fmla="*/ 1431235 h 3776870"/>
              <a:gd name="connsiteX64" fmla="*/ 4452730 w 8189858"/>
              <a:gd name="connsiteY64" fmla="*/ 1192696 h 3776870"/>
              <a:gd name="connsiteX65" fmla="*/ 4572000 w 8189858"/>
              <a:gd name="connsiteY65" fmla="*/ 1133061 h 3776870"/>
              <a:gd name="connsiteX66" fmla="*/ 4631635 w 8189858"/>
              <a:gd name="connsiteY66" fmla="*/ 1113183 h 3776870"/>
              <a:gd name="connsiteX67" fmla="*/ 4671391 w 8189858"/>
              <a:gd name="connsiteY67" fmla="*/ 2345635 h 3776870"/>
              <a:gd name="connsiteX68" fmla="*/ 4691270 w 8189858"/>
              <a:gd name="connsiteY68" fmla="*/ 2425148 h 3776870"/>
              <a:gd name="connsiteX69" fmla="*/ 4711148 w 8189858"/>
              <a:gd name="connsiteY69" fmla="*/ 2544417 h 3776870"/>
              <a:gd name="connsiteX70" fmla="*/ 4750904 w 8189858"/>
              <a:gd name="connsiteY70" fmla="*/ 2683565 h 3776870"/>
              <a:gd name="connsiteX71" fmla="*/ 4790661 w 8189858"/>
              <a:gd name="connsiteY71" fmla="*/ 2564296 h 3776870"/>
              <a:gd name="connsiteX72" fmla="*/ 4830417 w 8189858"/>
              <a:gd name="connsiteY72" fmla="*/ 2504661 h 3776870"/>
              <a:gd name="connsiteX73" fmla="*/ 4870174 w 8189858"/>
              <a:gd name="connsiteY73" fmla="*/ 2385391 h 3776870"/>
              <a:gd name="connsiteX74" fmla="*/ 4909930 w 8189858"/>
              <a:gd name="connsiteY74" fmla="*/ 2325756 h 3776870"/>
              <a:gd name="connsiteX75" fmla="*/ 4949687 w 8189858"/>
              <a:gd name="connsiteY75" fmla="*/ 2206487 h 3776870"/>
              <a:gd name="connsiteX76" fmla="*/ 5029200 w 8189858"/>
              <a:gd name="connsiteY76" fmla="*/ 2087217 h 3776870"/>
              <a:gd name="connsiteX77" fmla="*/ 5068956 w 8189858"/>
              <a:gd name="connsiteY77" fmla="*/ 2027583 h 3776870"/>
              <a:gd name="connsiteX78" fmla="*/ 5148470 w 8189858"/>
              <a:gd name="connsiteY78" fmla="*/ 1928191 h 3776870"/>
              <a:gd name="connsiteX79" fmla="*/ 5188226 w 8189858"/>
              <a:gd name="connsiteY79" fmla="*/ 1789043 h 3776870"/>
              <a:gd name="connsiteX80" fmla="*/ 5227983 w 8189858"/>
              <a:gd name="connsiteY80" fmla="*/ 1729409 h 3776870"/>
              <a:gd name="connsiteX81" fmla="*/ 5287617 w 8189858"/>
              <a:gd name="connsiteY81" fmla="*/ 1610139 h 3776870"/>
              <a:gd name="connsiteX82" fmla="*/ 5327374 w 8189858"/>
              <a:gd name="connsiteY82" fmla="*/ 1669774 h 3776870"/>
              <a:gd name="connsiteX83" fmla="*/ 5347252 w 8189858"/>
              <a:gd name="connsiteY83" fmla="*/ 1729409 h 3776870"/>
              <a:gd name="connsiteX84" fmla="*/ 5367130 w 8189858"/>
              <a:gd name="connsiteY84" fmla="*/ 1808922 h 3776870"/>
              <a:gd name="connsiteX85" fmla="*/ 5426765 w 8189858"/>
              <a:gd name="connsiteY85" fmla="*/ 1828800 h 3776870"/>
              <a:gd name="connsiteX86" fmla="*/ 5486400 w 8189858"/>
              <a:gd name="connsiteY86" fmla="*/ 1808922 h 3776870"/>
              <a:gd name="connsiteX87" fmla="*/ 5506278 w 8189858"/>
              <a:gd name="connsiteY87" fmla="*/ 1709530 h 3776870"/>
              <a:gd name="connsiteX88" fmla="*/ 5546035 w 8189858"/>
              <a:gd name="connsiteY88" fmla="*/ 1550504 h 3776870"/>
              <a:gd name="connsiteX89" fmla="*/ 5605670 w 8189858"/>
              <a:gd name="connsiteY89" fmla="*/ 1431235 h 3776870"/>
              <a:gd name="connsiteX90" fmla="*/ 5645426 w 8189858"/>
              <a:gd name="connsiteY90" fmla="*/ 1331843 h 3776870"/>
              <a:gd name="connsiteX91" fmla="*/ 5724939 w 8189858"/>
              <a:gd name="connsiteY91" fmla="*/ 1212574 h 3776870"/>
              <a:gd name="connsiteX92" fmla="*/ 5744817 w 8189858"/>
              <a:gd name="connsiteY92" fmla="*/ 1073426 h 3776870"/>
              <a:gd name="connsiteX93" fmla="*/ 5844209 w 8189858"/>
              <a:gd name="connsiteY93" fmla="*/ 874643 h 3776870"/>
              <a:gd name="connsiteX94" fmla="*/ 5903843 w 8189858"/>
              <a:gd name="connsiteY94" fmla="*/ 834887 h 3776870"/>
              <a:gd name="connsiteX95" fmla="*/ 5943600 w 8189858"/>
              <a:gd name="connsiteY95" fmla="*/ 775252 h 3776870"/>
              <a:gd name="connsiteX96" fmla="*/ 6062870 w 8189858"/>
              <a:gd name="connsiteY96" fmla="*/ 834887 h 3776870"/>
              <a:gd name="connsiteX97" fmla="*/ 6102626 w 8189858"/>
              <a:gd name="connsiteY97" fmla="*/ 954156 h 3776870"/>
              <a:gd name="connsiteX98" fmla="*/ 6142383 w 8189858"/>
              <a:gd name="connsiteY98" fmla="*/ 1133061 h 3776870"/>
              <a:gd name="connsiteX99" fmla="*/ 6241774 w 8189858"/>
              <a:gd name="connsiteY99" fmla="*/ 1252330 h 3776870"/>
              <a:gd name="connsiteX100" fmla="*/ 6321287 w 8189858"/>
              <a:gd name="connsiteY100" fmla="*/ 1152939 h 3776870"/>
              <a:gd name="connsiteX101" fmla="*/ 6361043 w 8189858"/>
              <a:gd name="connsiteY101" fmla="*/ 1093304 h 3776870"/>
              <a:gd name="connsiteX102" fmla="*/ 6400800 w 8189858"/>
              <a:gd name="connsiteY102" fmla="*/ 974035 h 3776870"/>
              <a:gd name="connsiteX103" fmla="*/ 6420678 w 8189858"/>
              <a:gd name="connsiteY103" fmla="*/ 914400 h 3776870"/>
              <a:gd name="connsiteX104" fmla="*/ 6440556 w 8189858"/>
              <a:gd name="connsiteY104" fmla="*/ 834887 h 3776870"/>
              <a:gd name="connsiteX105" fmla="*/ 6480313 w 8189858"/>
              <a:gd name="connsiteY105" fmla="*/ 715617 h 3776870"/>
              <a:gd name="connsiteX106" fmla="*/ 6500191 w 8189858"/>
              <a:gd name="connsiteY106" fmla="*/ 655983 h 3776870"/>
              <a:gd name="connsiteX107" fmla="*/ 6520070 w 8189858"/>
              <a:gd name="connsiteY107" fmla="*/ 596348 h 3776870"/>
              <a:gd name="connsiteX108" fmla="*/ 6579704 w 8189858"/>
              <a:gd name="connsiteY108" fmla="*/ 318052 h 3776870"/>
              <a:gd name="connsiteX109" fmla="*/ 6639339 w 8189858"/>
              <a:gd name="connsiteY109" fmla="*/ 298174 h 3776870"/>
              <a:gd name="connsiteX110" fmla="*/ 6698974 w 8189858"/>
              <a:gd name="connsiteY110" fmla="*/ 417443 h 3776870"/>
              <a:gd name="connsiteX111" fmla="*/ 6738730 w 8189858"/>
              <a:gd name="connsiteY111" fmla="*/ 477078 h 3776870"/>
              <a:gd name="connsiteX112" fmla="*/ 6758609 w 8189858"/>
              <a:gd name="connsiteY112" fmla="*/ 536713 h 3776870"/>
              <a:gd name="connsiteX113" fmla="*/ 6798365 w 8189858"/>
              <a:gd name="connsiteY113" fmla="*/ 596348 h 3776870"/>
              <a:gd name="connsiteX114" fmla="*/ 6838122 w 8189858"/>
              <a:gd name="connsiteY114" fmla="*/ 715617 h 3776870"/>
              <a:gd name="connsiteX115" fmla="*/ 6877878 w 8189858"/>
              <a:gd name="connsiteY115" fmla="*/ 854765 h 3776870"/>
              <a:gd name="connsiteX116" fmla="*/ 6897756 w 8189858"/>
              <a:gd name="connsiteY116" fmla="*/ 1013791 h 3776870"/>
              <a:gd name="connsiteX117" fmla="*/ 6917635 w 8189858"/>
              <a:gd name="connsiteY117" fmla="*/ 1331843 h 3776870"/>
              <a:gd name="connsiteX118" fmla="*/ 6937513 w 8189858"/>
              <a:gd name="connsiteY118" fmla="*/ 1391478 h 3776870"/>
              <a:gd name="connsiteX119" fmla="*/ 6997148 w 8189858"/>
              <a:gd name="connsiteY119" fmla="*/ 1431235 h 3776870"/>
              <a:gd name="connsiteX120" fmla="*/ 7096539 w 8189858"/>
              <a:gd name="connsiteY120" fmla="*/ 1272209 h 3776870"/>
              <a:gd name="connsiteX121" fmla="*/ 7156174 w 8189858"/>
              <a:gd name="connsiteY121" fmla="*/ 1133061 h 3776870"/>
              <a:gd name="connsiteX122" fmla="*/ 7195930 w 8189858"/>
              <a:gd name="connsiteY122" fmla="*/ 1053548 h 3776870"/>
              <a:gd name="connsiteX123" fmla="*/ 7255565 w 8189858"/>
              <a:gd name="connsiteY123" fmla="*/ 934278 h 3776870"/>
              <a:gd name="connsiteX124" fmla="*/ 7275443 w 8189858"/>
              <a:gd name="connsiteY124" fmla="*/ 834887 h 3776870"/>
              <a:gd name="connsiteX125" fmla="*/ 7374835 w 8189858"/>
              <a:gd name="connsiteY125" fmla="*/ 675861 h 3776870"/>
              <a:gd name="connsiteX126" fmla="*/ 7434470 w 8189858"/>
              <a:gd name="connsiteY126" fmla="*/ 655983 h 3776870"/>
              <a:gd name="connsiteX127" fmla="*/ 7553739 w 8189858"/>
              <a:gd name="connsiteY127" fmla="*/ 735496 h 3776870"/>
              <a:gd name="connsiteX128" fmla="*/ 7593496 w 8189858"/>
              <a:gd name="connsiteY128" fmla="*/ 854765 h 3776870"/>
              <a:gd name="connsiteX129" fmla="*/ 7613374 w 8189858"/>
              <a:gd name="connsiteY129" fmla="*/ 1013791 h 3776870"/>
              <a:gd name="connsiteX130" fmla="*/ 7633252 w 8189858"/>
              <a:gd name="connsiteY130" fmla="*/ 1073426 h 3776870"/>
              <a:gd name="connsiteX131" fmla="*/ 7692887 w 8189858"/>
              <a:gd name="connsiteY131" fmla="*/ 1093304 h 3776870"/>
              <a:gd name="connsiteX132" fmla="*/ 7712765 w 8189858"/>
              <a:gd name="connsiteY132" fmla="*/ 1152939 h 3776870"/>
              <a:gd name="connsiteX133" fmla="*/ 7772400 w 8189858"/>
              <a:gd name="connsiteY133" fmla="*/ 1172817 h 3776870"/>
              <a:gd name="connsiteX134" fmla="*/ 7891670 w 8189858"/>
              <a:gd name="connsiteY134" fmla="*/ 1113183 h 3776870"/>
              <a:gd name="connsiteX135" fmla="*/ 7971183 w 8189858"/>
              <a:gd name="connsiteY135" fmla="*/ 993913 h 3776870"/>
              <a:gd name="connsiteX136" fmla="*/ 7991061 w 8189858"/>
              <a:gd name="connsiteY136" fmla="*/ 934278 h 3776870"/>
              <a:gd name="connsiteX137" fmla="*/ 8030817 w 8189858"/>
              <a:gd name="connsiteY137" fmla="*/ 675861 h 3776870"/>
              <a:gd name="connsiteX138" fmla="*/ 8070574 w 8189858"/>
              <a:gd name="connsiteY138" fmla="*/ 457200 h 3776870"/>
              <a:gd name="connsiteX139" fmla="*/ 8090452 w 8189858"/>
              <a:gd name="connsiteY139" fmla="*/ 377687 h 3776870"/>
              <a:gd name="connsiteX140" fmla="*/ 8130209 w 8189858"/>
              <a:gd name="connsiteY140" fmla="*/ 258417 h 3776870"/>
              <a:gd name="connsiteX141" fmla="*/ 8150087 w 8189858"/>
              <a:gd name="connsiteY141" fmla="*/ 198783 h 3776870"/>
              <a:gd name="connsiteX142" fmla="*/ 8169965 w 8189858"/>
              <a:gd name="connsiteY142" fmla="*/ 119270 h 3776870"/>
              <a:gd name="connsiteX143" fmla="*/ 8189843 w 8189858"/>
              <a:gd name="connsiteY143" fmla="*/ 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189858" h="3776870">
                <a:moveTo>
                  <a:pt x="0" y="3756991"/>
                </a:moveTo>
                <a:cubicBezTo>
                  <a:pt x="26504" y="3763617"/>
                  <a:pt x="52193" y="3776870"/>
                  <a:pt x="79513" y="3776870"/>
                </a:cubicBezTo>
                <a:cubicBezTo>
                  <a:pt x="191895" y="3776870"/>
                  <a:pt x="214309" y="3765067"/>
                  <a:pt x="298174" y="3737113"/>
                </a:cubicBezTo>
                <a:cubicBezTo>
                  <a:pt x="446237" y="3638403"/>
                  <a:pt x="264387" y="3765269"/>
                  <a:pt x="417443" y="3637722"/>
                </a:cubicBezTo>
                <a:cubicBezTo>
                  <a:pt x="435796" y="3622427"/>
                  <a:pt x="453551" y="3602117"/>
                  <a:pt x="477078" y="3597965"/>
                </a:cubicBezTo>
                <a:cubicBezTo>
                  <a:pt x="568665" y="3581803"/>
                  <a:pt x="662609" y="3584713"/>
                  <a:pt x="755374" y="3578087"/>
                </a:cubicBezTo>
                <a:cubicBezTo>
                  <a:pt x="905269" y="3528123"/>
                  <a:pt x="720505" y="3595522"/>
                  <a:pt x="874643" y="3518452"/>
                </a:cubicBezTo>
                <a:cubicBezTo>
                  <a:pt x="893384" y="3509081"/>
                  <a:pt x="914400" y="3505200"/>
                  <a:pt x="934278" y="3498574"/>
                </a:cubicBezTo>
                <a:cubicBezTo>
                  <a:pt x="993913" y="3505200"/>
                  <a:pt x="1054973" y="3503899"/>
                  <a:pt x="1113183" y="3518452"/>
                </a:cubicBezTo>
                <a:cubicBezTo>
                  <a:pt x="1199920" y="3540136"/>
                  <a:pt x="1152340" y="3569656"/>
                  <a:pt x="1212574" y="3617843"/>
                </a:cubicBezTo>
                <a:cubicBezTo>
                  <a:pt x="1228936" y="3630933"/>
                  <a:pt x="1252331" y="3631096"/>
                  <a:pt x="1272209" y="3637722"/>
                </a:cubicBezTo>
                <a:cubicBezTo>
                  <a:pt x="1298713" y="3631096"/>
                  <a:pt x="1331162" y="3635833"/>
                  <a:pt x="1351722" y="3617843"/>
                </a:cubicBezTo>
                <a:cubicBezTo>
                  <a:pt x="1387681" y="3586379"/>
                  <a:pt x="1431235" y="3498574"/>
                  <a:pt x="1431235" y="3498574"/>
                </a:cubicBezTo>
                <a:cubicBezTo>
                  <a:pt x="1503728" y="3281091"/>
                  <a:pt x="1388113" y="3610507"/>
                  <a:pt x="1490870" y="3379304"/>
                </a:cubicBezTo>
                <a:cubicBezTo>
                  <a:pt x="1490874" y="3379296"/>
                  <a:pt x="1540564" y="3230221"/>
                  <a:pt x="1550504" y="3200400"/>
                </a:cubicBezTo>
                <a:lnTo>
                  <a:pt x="1610139" y="3021496"/>
                </a:lnTo>
                <a:cubicBezTo>
                  <a:pt x="1616765" y="3001618"/>
                  <a:pt x="1618394" y="2979295"/>
                  <a:pt x="1630017" y="2961861"/>
                </a:cubicBezTo>
                <a:cubicBezTo>
                  <a:pt x="1669946" y="2901967"/>
                  <a:pt x="1679264" y="2893334"/>
                  <a:pt x="1709530" y="2822713"/>
                </a:cubicBezTo>
                <a:cubicBezTo>
                  <a:pt x="1717784" y="2803454"/>
                  <a:pt x="1720038" y="2781820"/>
                  <a:pt x="1729409" y="2763078"/>
                </a:cubicBezTo>
                <a:cubicBezTo>
                  <a:pt x="1740093" y="2741710"/>
                  <a:pt x="1759462" y="2725275"/>
                  <a:pt x="1769165" y="2703443"/>
                </a:cubicBezTo>
                <a:cubicBezTo>
                  <a:pt x="1786185" y="2665148"/>
                  <a:pt x="1785676" y="2619043"/>
                  <a:pt x="1808922" y="2584174"/>
                </a:cubicBezTo>
                <a:cubicBezTo>
                  <a:pt x="1922866" y="2413255"/>
                  <a:pt x="1786249" y="2629516"/>
                  <a:pt x="1868556" y="2464904"/>
                </a:cubicBezTo>
                <a:cubicBezTo>
                  <a:pt x="1879240" y="2443536"/>
                  <a:pt x="1895061" y="2425148"/>
                  <a:pt x="1908313" y="2405270"/>
                </a:cubicBezTo>
                <a:cubicBezTo>
                  <a:pt x="1955625" y="2263335"/>
                  <a:pt x="1913201" y="2309246"/>
                  <a:pt x="2007704" y="2246243"/>
                </a:cubicBezTo>
                <a:cubicBezTo>
                  <a:pt x="2020956" y="2266121"/>
                  <a:pt x="2030568" y="2288985"/>
                  <a:pt x="2047461" y="2305878"/>
                </a:cubicBezTo>
                <a:cubicBezTo>
                  <a:pt x="2064354" y="2322771"/>
                  <a:pt x="2092172" y="2326979"/>
                  <a:pt x="2107096" y="2345635"/>
                </a:cubicBezTo>
                <a:cubicBezTo>
                  <a:pt x="2120186" y="2361997"/>
                  <a:pt x="2117603" y="2386529"/>
                  <a:pt x="2126974" y="2405270"/>
                </a:cubicBezTo>
                <a:cubicBezTo>
                  <a:pt x="2137658" y="2426638"/>
                  <a:pt x="2156046" y="2443536"/>
                  <a:pt x="2166730" y="2464904"/>
                </a:cubicBezTo>
                <a:cubicBezTo>
                  <a:pt x="2176101" y="2483646"/>
                  <a:pt x="2171793" y="2509723"/>
                  <a:pt x="2186609" y="2524539"/>
                </a:cubicBezTo>
                <a:cubicBezTo>
                  <a:pt x="2201425" y="2539355"/>
                  <a:pt x="2226365" y="2537791"/>
                  <a:pt x="2246243" y="2544417"/>
                </a:cubicBezTo>
                <a:cubicBezTo>
                  <a:pt x="2281233" y="2439453"/>
                  <a:pt x="2254499" y="2502218"/>
                  <a:pt x="2345635" y="2365513"/>
                </a:cubicBezTo>
                <a:cubicBezTo>
                  <a:pt x="2358887" y="2345635"/>
                  <a:pt x="2368498" y="2322771"/>
                  <a:pt x="2385391" y="2305878"/>
                </a:cubicBezTo>
                <a:cubicBezTo>
                  <a:pt x="2405269" y="2286000"/>
                  <a:pt x="2427029" y="2267839"/>
                  <a:pt x="2445026" y="2246243"/>
                </a:cubicBezTo>
                <a:cubicBezTo>
                  <a:pt x="2460320" y="2227890"/>
                  <a:pt x="2469489" y="2204962"/>
                  <a:pt x="2484783" y="2186609"/>
                </a:cubicBezTo>
                <a:cubicBezTo>
                  <a:pt x="2612325" y="2033558"/>
                  <a:pt x="2485468" y="2215397"/>
                  <a:pt x="2584174" y="2067339"/>
                </a:cubicBezTo>
                <a:cubicBezTo>
                  <a:pt x="2631485" y="1925405"/>
                  <a:pt x="2600684" y="1982938"/>
                  <a:pt x="2663687" y="1888435"/>
                </a:cubicBezTo>
                <a:cubicBezTo>
                  <a:pt x="2679855" y="1839931"/>
                  <a:pt x="2684786" y="1807701"/>
                  <a:pt x="2723322" y="1769165"/>
                </a:cubicBezTo>
                <a:cubicBezTo>
                  <a:pt x="2740215" y="1752272"/>
                  <a:pt x="2763078" y="1742661"/>
                  <a:pt x="2782956" y="1729409"/>
                </a:cubicBezTo>
                <a:cubicBezTo>
                  <a:pt x="2789582" y="1749287"/>
                  <a:pt x="2798290" y="1768589"/>
                  <a:pt x="2802835" y="1789043"/>
                </a:cubicBezTo>
                <a:cubicBezTo>
                  <a:pt x="2840263" y="1957468"/>
                  <a:pt x="2823145" y="2042066"/>
                  <a:pt x="2842591" y="2246243"/>
                </a:cubicBezTo>
                <a:cubicBezTo>
                  <a:pt x="2845181" y="2273440"/>
                  <a:pt x="2856543" y="2299086"/>
                  <a:pt x="2862470" y="2325756"/>
                </a:cubicBezTo>
                <a:cubicBezTo>
                  <a:pt x="2869799" y="2358738"/>
                  <a:pt x="2867238" y="2394928"/>
                  <a:pt x="2882348" y="2425148"/>
                </a:cubicBezTo>
                <a:cubicBezTo>
                  <a:pt x="2920030" y="2500513"/>
                  <a:pt x="2942719" y="2475212"/>
                  <a:pt x="3001617" y="2504661"/>
                </a:cubicBezTo>
                <a:cubicBezTo>
                  <a:pt x="3022985" y="2515345"/>
                  <a:pt x="3041374" y="2531165"/>
                  <a:pt x="3061252" y="2544417"/>
                </a:cubicBezTo>
                <a:cubicBezTo>
                  <a:pt x="3103790" y="2530238"/>
                  <a:pt x="3148788" y="2521050"/>
                  <a:pt x="3180522" y="2484783"/>
                </a:cubicBezTo>
                <a:cubicBezTo>
                  <a:pt x="3211986" y="2448824"/>
                  <a:pt x="3233531" y="2405270"/>
                  <a:pt x="3260035" y="2365513"/>
                </a:cubicBezTo>
                <a:lnTo>
                  <a:pt x="3379304" y="2186609"/>
                </a:lnTo>
                <a:lnTo>
                  <a:pt x="3458817" y="2067339"/>
                </a:lnTo>
                <a:lnTo>
                  <a:pt x="3498574" y="2007704"/>
                </a:lnTo>
                <a:cubicBezTo>
                  <a:pt x="3511826" y="1967948"/>
                  <a:pt x="3515084" y="1923304"/>
                  <a:pt x="3538330" y="1888435"/>
                </a:cubicBezTo>
                <a:lnTo>
                  <a:pt x="3617843" y="1769165"/>
                </a:lnTo>
                <a:cubicBezTo>
                  <a:pt x="3637721" y="1789043"/>
                  <a:pt x="3663825" y="1804226"/>
                  <a:pt x="3677478" y="1828800"/>
                </a:cubicBezTo>
                <a:cubicBezTo>
                  <a:pt x="3697830" y="1865433"/>
                  <a:pt x="3703983" y="1908313"/>
                  <a:pt x="3717235" y="1948070"/>
                </a:cubicBezTo>
                <a:lnTo>
                  <a:pt x="3756991" y="2067339"/>
                </a:lnTo>
                <a:cubicBezTo>
                  <a:pt x="3763617" y="2087217"/>
                  <a:pt x="3759435" y="2115351"/>
                  <a:pt x="3776870" y="2126974"/>
                </a:cubicBezTo>
                <a:lnTo>
                  <a:pt x="3836504" y="2166730"/>
                </a:lnTo>
                <a:cubicBezTo>
                  <a:pt x="3875788" y="2153635"/>
                  <a:pt x="3927749" y="2142127"/>
                  <a:pt x="3955774" y="2107096"/>
                </a:cubicBezTo>
                <a:cubicBezTo>
                  <a:pt x="3968864" y="2090734"/>
                  <a:pt x="3965476" y="2065778"/>
                  <a:pt x="3975652" y="2047461"/>
                </a:cubicBezTo>
                <a:cubicBezTo>
                  <a:pt x="3998857" y="2005692"/>
                  <a:pt x="4028661" y="1967948"/>
                  <a:pt x="4055165" y="1928191"/>
                </a:cubicBezTo>
                <a:lnTo>
                  <a:pt x="4055165" y="1928191"/>
                </a:lnTo>
                <a:cubicBezTo>
                  <a:pt x="4099128" y="1884228"/>
                  <a:pt x="4126881" y="1864272"/>
                  <a:pt x="4154556" y="1808922"/>
                </a:cubicBezTo>
                <a:cubicBezTo>
                  <a:pt x="4163927" y="1790180"/>
                  <a:pt x="4165064" y="1768029"/>
                  <a:pt x="4174435" y="1749287"/>
                </a:cubicBezTo>
                <a:cubicBezTo>
                  <a:pt x="4246150" y="1605857"/>
                  <a:pt x="4184254" y="1784374"/>
                  <a:pt x="4253948" y="1610139"/>
                </a:cubicBezTo>
                <a:cubicBezTo>
                  <a:pt x="4324916" y="1432720"/>
                  <a:pt x="4256972" y="1545968"/>
                  <a:pt x="4333461" y="1431235"/>
                </a:cubicBezTo>
                <a:cubicBezTo>
                  <a:pt x="4348898" y="1384925"/>
                  <a:pt x="4394927" y="1211964"/>
                  <a:pt x="4452730" y="1192696"/>
                </a:cubicBezTo>
                <a:cubicBezTo>
                  <a:pt x="4602631" y="1142727"/>
                  <a:pt x="4417853" y="1210133"/>
                  <a:pt x="4572000" y="1133061"/>
                </a:cubicBezTo>
                <a:cubicBezTo>
                  <a:pt x="4590742" y="1123690"/>
                  <a:pt x="4611757" y="1119809"/>
                  <a:pt x="4631635" y="1113183"/>
                </a:cubicBezTo>
                <a:cubicBezTo>
                  <a:pt x="4634563" y="1271273"/>
                  <a:pt x="4609803" y="1976113"/>
                  <a:pt x="4671391" y="2345635"/>
                </a:cubicBezTo>
                <a:cubicBezTo>
                  <a:pt x="4675882" y="2372583"/>
                  <a:pt x="4685912" y="2398358"/>
                  <a:pt x="4691270" y="2425148"/>
                </a:cubicBezTo>
                <a:cubicBezTo>
                  <a:pt x="4699175" y="2464670"/>
                  <a:pt x="4703244" y="2504895"/>
                  <a:pt x="4711148" y="2544417"/>
                </a:cubicBezTo>
                <a:cubicBezTo>
                  <a:pt x="4723628" y="2606817"/>
                  <a:pt x="4731959" y="2626728"/>
                  <a:pt x="4750904" y="2683565"/>
                </a:cubicBezTo>
                <a:cubicBezTo>
                  <a:pt x="4764156" y="2643809"/>
                  <a:pt x="4767415" y="2599165"/>
                  <a:pt x="4790661" y="2564296"/>
                </a:cubicBezTo>
                <a:cubicBezTo>
                  <a:pt x="4803913" y="2544418"/>
                  <a:pt x="4820714" y="2526493"/>
                  <a:pt x="4830417" y="2504661"/>
                </a:cubicBezTo>
                <a:cubicBezTo>
                  <a:pt x="4847437" y="2466366"/>
                  <a:pt x="4846928" y="2420260"/>
                  <a:pt x="4870174" y="2385391"/>
                </a:cubicBezTo>
                <a:cubicBezTo>
                  <a:pt x="4883426" y="2365513"/>
                  <a:pt x="4900227" y="2347588"/>
                  <a:pt x="4909930" y="2325756"/>
                </a:cubicBezTo>
                <a:cubicBezTo>
                  <a:pt x="4926950" y="2287461"/>
                  <a:pt x="4926441" y="2241356"/>
                  <a:pt x="4949687" y="2206487"/>
                </a:cubicBezTo>
                <a:lnTo>
                  <a:pt x="5029200" y="2087217"/>
                </a:lnTo>
                <a:cubicBezTo>
                  <a:pt x="5042452" y="2067339"/>
                  <a:pt x="5061401" y="2050247"/>
                  <a:pt x="5068956" y="2027583"/>
                </a:cubicBezTo>
                <a:cubicBezTo>
                  <a:pt x="5096390" y="1945283"/>
                  <a:pt x="5071401" y="1979571"/>
                  <a:pt x="5148470" y="1928191"/>
                </a:cubicBezTo>
                <a:cubicBezTo>
                  <a:pt x="5154838" y="1902717"/>
                  <a:pt x="5173968" y="1817559"/>
                  <a:pt x="5188226" y="1789043"/>
                </a:cubicBezTo>
                <a:cubicBezTo>
                  <a:pt x="5198910" y="1767675"/>
                  <a:pt x="5214731" y="1749287"/>
                  <a:pt x="5227983" y="1729409"/>
                </a:cubicBezTo>
                <a:cubicBezTo>
                  <a:pt x="5232885" y="1714704"/>
                  <a:pt x="5261928" y="1610139"/>
                  <a:pt x="5287617" y="1610139"/>
                </a:cubicBezTo>
                <a:cubicBezTo>
                  <a:pt x="5311508" y="1610139"/>
                  <a:pt x="5314122" y="1649896"/>
                  <a:pt x="5327374" y="1669774"/>
                </a:cubicBezTo>
                <a:cubicBezTo>
                  <a:pt x="5334000" y="1689652"/>
                  <a:pt x="5341496" y="1709262"/>
                  <a:pt x="5347252" y="1729409"/>
                </a:cubicBezTo>
                <a:cubicBezTo>
                  <a:pt x="5354757" y="1755678"/>
                  <a:pt x="5350063" y="1787589"/>
                  <a:pt x="5367130" y="1808922"/>
                </a:cubicBezTo>
                <a:cubicBezTo>
                  <a:pt x="5380220" y="1825284"/>
                  <a:pt x="5406887" y="1822174"/>
                  <a:pt x="5426765" y="1828800"/>
                </a:cubicBezTo>
                <a:cubicBezTo>
                  <a:pt x="5446643" y="1822174"/>
                  <a:pt x="5474777" y="1826356"/>
                  <a:pt x="5486400" y="1808922"/>
                </a:cubicBezTo>
                <a:cubicBezTo>
                  <a:pt x="5505141" y="1780810"/>
                  <a:pt x="5498681" y="1742452"/>
                  <a:pt x="5506278" y="1709530"/>
                </a:cubicBezTo>
                <a:cubicBezTo>
                  <a:pt x="5518564" y="1656289"/>
                  <a:pt x="5515726" y="1595967"/>
                  <a:pt x="5546035" y="1550504"/>
                </a:cubicBezTo>
                <a:cubicBezTo>
                  <a:pt x="5606348" y="1460035"/>
                  <a:pt x="5570400" y="1525288"/>
                  <a:pt x="5605670" y="1431235"/>
                </a:cubicBezTo>
                <a:cubicBezTo>
                  <a:pt x="5618199" y="1397824"/>
                  <a:pt x="5628339" y="1363169"/>
                  <a:pt x="5645426" y="1331843"/>
                </a:cubicBezTo>
                <a:cubicBezTo>
                  <a:pt x="5668306" y="1289896"/>
                  <a:pt x="5724939" y="1212574"/>
                  <a:pt x="5724939" y="1212574"/>
                </a:cubicBezTo>
                <a:cubicBezTo>
                  <a:pt x="5731565" y="1166191"/>
                  <a:pt x="5734282" y="1119080"/>
                  <a:pt x="5744817" y="1073426"/>
                </a:cubicBezTo>
                <a:cubicBezTo>
                  <a:pt x="5764233" y="989289"/>
                  <a:pt x="5783793" y="935059"/>
                  <a:pt x="5844209" y="874643"/>
                </a:cubicBezTo>
                <a:cubicBezTo>
                  <a:pt x="5861102" y="857750"/>
                  <a:pt x="5883965" y="848139"/>
                  <a:pt x="5903843" y="834887"/>
                </a:cubicBezTo>
                <a:cubicBezTo>
                  <a:pt x="5917095" y="815009"/>
                  <a:pt x="5921418" y="784125"/>
                  <a:pt x="5943600" y="775252"/>
                </a:cubicBezTo>
                <a:cubicBezTo>
                  <a:pt x="5969319" y="764964"/>
                  <a:pt x="6050313" y="826515"/>
                  <a:pt x="6062870" y="834887"/>
                </a:cubicBezTo>
                <a:cubicBezTo>
                  <a:pt x="6076122" y="874643"/>
                  <a:pt x="6095737" y="912819"/>
                  <a:pt x="6102626" y="954156"/>
                </a:cubicBezTo>
                <a:cubicBezTo>
                  <a:pt x="6110262" y="999972"/>
                  <a:pt x="6117913" y="1084122"/>
                  <a:pt x="6142383" y="1133061"/>
                </a:cubicBezTo>
                <a:cubicBezTo>
                  <a:pt x="6170060" y="1188414"/>
                  <a:pt x="6197808" y="1208365"/>
                  <a:pt x="6241774" y="1252330"/>
                </a:cubicBezTo>
                <a:cubicBezTo>
                  <a:pt x="6342302" y="1185313"/>
                  <a:pt x="6273280" y="1248955"/>
                  <a:pt x="6321287" y="1152939"/>
                </a:cubicBezTo>
                <a:cubicBezTo>
                  <a:pt x="6331971" y="1131570"/>
                  <a:pt x="6351340" y="1115136"/>
                  <a:pt x="6361043" y="1093304"/>
                </a:cubicBezTo>
                <a:cubicBezTo>
                  <a:pt x="6378063" y="1055009"/>
                  <a:pt x="6387548" y="1013791"/>
                  <a:pt x="6400800" y="974035"/>
                </a:cubicBezTo>
                <a:cubicBezTo>
                  <a:pt x="6407426" y="954157"/>
                  <a:pt x="6415596" y="934728"/>
                  <a:pt x="6420678" y="914400"/>
                </a:cubicBezTo>
                <a:cubicBezTo>
                  <a:pt x="6427304" y="887896"/>
                  <a:pt x="6432706" y="861055"/>
                  <a:pt x="6440556" y="834887"/>
                </a:cubicBezTo>
                <a:cubicBezTo>
                  <a:pt x="6452598" y="794747"/>
                  <a:pt x="6467061" y="755374"/>
                  <a:pt x="6480313" y="715617"/>
                </a:cubicBezTo>
                <a:lnTo>
                  <a:pt x="6500191" y="655983"/>
                </a:lnTo>
                <a:lnTo>
                  <a:pt x="6520070" y="596348"/>
                </a:lnTo>
                <a:cubicBezTo>
                  <a:pt x="6525289" y="565031"/>
                  <a:pt x="6562222" y="323879"/>
                  <a:pt x="6579704" y="318052"/>
                </a:cubicBezTo>
                <a:lnTo>
                  <a:pt x="6639339" y="298174"/>
                </a:lnTo>
                <a:cubicBezTo>
                  <a:pt x="6753272" y="469072"/>
                  <a:pt x="6616679" y="252852"/>
                  <a:pt x="6698974" y="417443"/>
                </a:cubicBezTo>
                <a:cubicBezTo>
                  <a:pt x="6709658" y="438811"/>
                  <a:pt x="6728046" y="455710"/>
                  <a:pt x="6738730" y="477078"/>
                </a:cubicBezTo>
                <a:cubicBezTo>
                  <a:pt x="6748101" y="495820"/>
                  <a:pt x="6749238" y="517971"/>
                  <a:pt x="6758609" y="536713"/>
                </a:cubicBezTo>
                <a:cubicBezTo>
                  <a:pt x="6769293" y="558081"/>
                  <a:pt x="6788662" y="574516"/>
                  <a:pt x="6798365" y="596348"/>
                </a:cubicBezTo>
                <a:cubicBezTo>
                  <a:pt x="6815385" y="634643"/>
                  <a:pt x="6824870" y="675861"/>
                  <a:pt x="6838122" y="715617"/>
                </a:cubicBezTo>
                <a:cubicBezTo>
                  <a:pt x="6853877" y="762880"/>
                  <a:pt x="6869559" y="804848"/>
                  <a:pt x="6877878" y="854765"/>
                </a:cubicBezTo>
                <a:cubicBezTo>
                  <a:pt x="6886660" y="907459"/>
                  <a:pt x="6893320" y="960554"/>
                  <a:pt x="6897756" y="1013791"/>
                </a:cubicBezTo>
                <a:cubicBezTo>
                  <a:pt x="6906578" y="1119648"/>
                  <a:pt x="6906515" y="1226202"/>
                  <a:pt x="6917635" y="1331843"/>
                </a:cubicBezTo>
                <a:cubicBezTo>
                  <a:pt x="6919829" y="1352681"/>
                  <a:pt x="6924423" y="1375116"/>
                  <a:pt x="6937513" y="1391478"/>
                </a:cubicBezTo>
                <a:cubicBezTo>
                  <a:pt x="6952437" y="1410134"/>
                  <a:pt x="6977270" y="1417983"/>
                  <a:pt x="6997148" y="1431235"/>
                </a:cubicBezTo>
                <a:cubicBezTo>
                  <a:pt x="7111882" y="1354745"/>
                  <a:pt x="7013742" y="1437800"/>
                  <a:pt x="7096539" y="1272209"/>
                </a:cubicBezTo>
                <a:cubicBezTo>
                  <a:pt x="7228382" y="1008527"/>
                  <a:pt x="7068437" y="1337783"/>
                  <a:pt x="7156174" y="1133061"/>
                </a:cubicBezTo>
                <a:cubicBezTo>
                  <a:pt x="7167847" y="1105824"/>
                  <a:pt x="7184257" y="1080785"/>
                  <a:pt x="7195930" y="1053548"/>
                </a:cubicBezTo>
                <a:cubicBezTo>
                  <a:pt x="7245309" y="938330"/>
                  <a:pt x="7179165" y="1048880"/>
                  <a:pt x="7255565" y="934278"/>
                </a:cubicBezTo>
                <a:cubicBezTo>
                  <a:pt x="7262191" y="901148"/>
                  <a:pt x="7266553" y="867483"/>
                  <a:pt x="7275443" y="834887"/>
                </a:cubicBezTo>
                <a:cubicBezTo>
                  <a:pt x="7304070" y="729923"/>
                  <a:pt x="7290983" y="717786"/>
                  <a:pt x="7374835" y="675861"/>
                </a:cubicBezTo>
                <a:cubicBezTo>
                  <a:pt x="7393577" y="666490"/>
                  <a:pt x="7414592" y="662609"/>
                  <a:pt x="7434470" y="655983"/>
                </a:cubicBezTo>
                <a:cubicBezTo>
                  <a:pt x="7490506" y="674662"/>
                  <a:pt x="7519897" y="674581"/>
                  <a:pt x="7553739" y="735496"/>
                </a:cubicBezTo>
                <a:cubicBezTo>
                  <a:pt x="7574091" y="772129"/>
                  <a:pt x="7593496" y="854765"/>
                  <a:pt x="7593496" y="854765"/>
                </a:cubicBezTo>
                <a:cubicBezTo>
                  <a:pt x="7600122" y="907774"/>
                  <a:pt x="7603818" y="961231"/>
                  <a:pt x="7613374" y="1013791"/>
                </a:cubicBezTo>
                <a:cubicBezTo>
                  <a:pt x="7617122" y="1034407"/>
                  <a:pt x="7618436" y="1058610"/>
                  <a:pt x="7633252" y="1073426"/>
                </a:cubicBezTo>
                <a:cubicBezTo>
                  <a:pt x="7648068" y="1088242"/>
                  <a:pt x="7673009" y="1086678"/>
                  <a:pt x="7692887" y="1093304"/>
                </a:cubicBezTo>
                <a:cubicBezTo>
                  <a:pt x="7699513" y="1113182"/>
                  <a:pt x="7697949" y="1138123"/>
                  <a:pt x="7712765" y="1152939"/>
                </a:cubicBezTo>
                <a:cubicBezTo>
                  <a:pt x="7727581" y="1167755"/>
                  <a:pt x="7751446" y="1172817"/>
                  <a:pt x="7772400" y="1172817"/>
                </a:cubicBezTo>
                <a:cubicBezTo>
                  <a:pt x="7813550" y="1172817"/>
                  <a:pt x="7861518" y="1133284"/>
                  <a:pt x="7891670" y="1113183"/>
                </a:cubicBezTo>
                <a:cubicBezTo>
                  <a:pt x="7918174" y="1073426"/>
                  <a:pt x="7956073" y="1039243"/>
                  <a:pt x="7971183" y="993913"/>
                </a:cubicBezTo>
                <a:cubicBezTo>
                  <a:pt x="7977809" y="974035"/>
                  <a:pt x="7986516" y="954733"/>
                  <a:pt x="7991061" y="934278"/>
                </a:cubicBezTo>
                <a:cubicBezTo>
                  <a:pt x="8003458" y="878492"/>
                  <a:pt x="8022890" y="727386"/>
                  <a:pt x="8030817" y="675861"/>
                </a:cubicBezTo>
                <a:cubicBezTo>
                  <a:pt x="8041604" y="605746"/>
                  <a:pt x="8055069" y="526971"/>
                  <a:pt x="8070574" y="457200"/>
                </a:cubicBezTo>
                <a:cubicBezTo>
                  <a:pt x="8076500" y="430531"/>
                  <a:pt x="8082602" y="403855"/>
                  <a:pt x="8090452" y="377687"/>
                </a:cubicBezTo>
                <a:cubicBezTo>
                  <a:pt x="8102494" y="337547"/>
                  <a:pt x="8116957" y="298174"/>
                  <a:pt x="8130209" y="258417"/>
                </a:cubicBezTo>
                <a:cubicBezTo>
                  <a:pt x="8136835" y="238539"/>
                  <a:pt x="8145005" y="219111"/>
                  <a:pt x="8150087" y="198783"/>
                </a:cubicBezTo>
                <a:cubicBezTo>
                  <a:pt x="8156713" y="172279"/>
                  <a:pt x="8164039" y="145939"/>
                  <a:pt x="8169965" y="119270"/>
                </a:cubicBezTo>
                <a:cubicBezTo>
                  <a:pt x="8191142" y="23970"/>
                  <a:pt x="8189843" y="51588"/>
                  <a:pt x="81898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7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900" dirty="0" smtClean="0">
                <a:solidFill>
                  <a:schemeClr val="accent6">
                    <a:lumMod val="75000"/>
                  </a:schemeClr>
                </a:solidFill>
                <a:latin typeface="儷黑 Pro"/>
                <a:ea typeface="儷黑 Pro"/>
                <a:cs typeface="儷黑 Pro"/>
              </a:rPr>
              <a:t>M</a:t>
            </a:r>
            <a:r>
              <a:rPr lang="en-US" altLang="zh-TW" sz="3700" dirty="0" smtClean="0">
                <a:latin typeface="儷黑 Pro"/>
                <a:ea typeface="儷黑 Pro"/>
                <a:cs typeface="儷黑 Pro"/>
              </a:rPr>
              <a:t>eaning (Purpose)</a:t>
            </a:r>
            <a:r>
              <a:rPr lang="zh-TW" altLang="en-US" sz="3700" dirty="0" smtClean="0">
                <a:latin typeface="儷黑 Pro"/>
                <a:ea typeface="儷黑 Pro"/>
                <a:cs typeface="儷黑 Pro"/>
              </a:rPr>
              <a:t>  </a:t>
            </a:r>
            <a:r>
              <a:rPr lang="zh-TW" altLang="en-US" dirty="0" smtClean="0">
                <a:latin typeface="儷黑 Pro"/>
                <a:ea typeface="儷黑 Pro"/>
                <a:cs typeface="儷黑 Pro"/>
              </a:rPr>
              <a:t>人生意義</a:t>
            </a:r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54767" y="2012755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Arial" charset="0"/>
              <a:buChar char="•"/>
            </a:pPr>
            <a:r>
              <a:rPr lang="zh-TW" altLang="en-US" sz="4000" dirty="0" smtClean="0">
                <a:effectLst/>
              </a:rPr>
              <a:t>外在刺激</a:t>
            </a:r>
            <a:r>
              <a:rPr lang="zh-TW" altLang="en-US" sz="4000" dirty="0">
                <a:effectLst/>
              </a:rPr>
              <a:t>是</a:t>
            </a:r>
            <a:r>
              <a:rPr lang="zh-TW" altLang="en-US" sz="4000" dirty="0" smtClean="0">
                <a:effectLst/>
              </a:rPr>
              <a:t>通過</a:t>
            </a:r>
            <a:r>
              <a:rPr lang="zh-TW" altLang="en-US" sz="4000" dirty="0">
                <a:effectLst/>
              </a:rPr>
              <a:t>目標來影響</a:t>
            </a:r>
            <a:r>
              <a:rPr lang="zh-TW" altLang="en-US" sz="4000" dirty="0" smtClean="0">
                <a:effectLst/>
              </a:rPr>
              <a:t>的</a:t>
            </a:r>
            <a:endParaRPr lang="en-US" altLang="zh-TW" sz="4000" dirty="0" smtClean="0">
              <a:effectLst/>
            </a:endParaRPr>
          </a:p>
          <a:p>
            <a:pPr marL="457200" indent="-457200">
              <a:buFont typeface="Arial" charset="0"/>
              <a:buChar char="•"/>
            </a:pPr>
            <a:r>
              <a:rPr lang="zh-TW" altLang="en-US" sz="4000" dirty="0" smtClean="0">
                <a:effectLst/>
              </a:rPr>
              <a:t>目標</a:t>
            </a:r>
            <a:r>
              <a:rPr lang="zh-TW" altLang="en-US" sz="4000" dirty="0">
                <a:effectLst/>
              </a:rPr>
              <a:t>本身就有激勵的</a:t>
            </a:r>
            <a:r>
              <a:rPr lang="zh-TW" altLang="en-US" sz="4000" dirty="0" smtClean="0">
                <a:effectLst/>
              </a:rPr>
              <a:t>作用</a:t>
            </a:r>
            <a:endParaRPr lang="en-US" altLang="zh-TW" sz="4000" dirty="0" smtClean="0">
              <a:effectLst/>
            </a:endParaRPr>
          </a:p>
          <a:p>
            <a:pPr marL="457200" indent="-457200">
              <a:buFont typeface="Arial" charset="0"/>
              <a:buChar char="•"/>
            </a:pPr>
            <a:r>
              <a:rPr lang="zh-TW" altLang="en-US" sz="4000" dirty="0" smtClean="0">
                <a:effectLst/>
              </a:rPr>
              <a:t>把</a:t>
            </a:r>
            <a:r>
              <a:rPr lang="zh-TW" altLang="en-US" sz="4000" dirty="0">
                <a:effectLst/>
              </a:rPr>
              <a:t>個人的需要轉化為</a:t>
            </a:r>
            <a:r>
              <a:rPr lang="zh-TW" altLang="en-US" sz="4000" dirty="0" smtClean="0">
                <a:effectLst/>
              </a:rPr>
              <a:t>動機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91225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1970203" y="2837468"/>
            <a:ext cx="5674936" cy="180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-10962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 Key Levels </a:t>
            </a:r>
            <a:br>
              <a:rPr kumimoji="1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(The Geelong Grammar School Applied Model for Pos-</a:t>
            </a:r>
            <a:r>
              <a:rPr kumimoji="1" lang="en-US" altLang="zh-TW" sz="22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Edu</a:t>
            </a:r>
            <a:r>
              <a:rPr kumimoji="1"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.) </a:t>
            </a:r>
            <a:endParaRPr kumimoji="1" lang="zh-TW" altLang="en-US" sz="2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400" y="5486400"/>
            <a:ext cx="169080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3200" b="1" dirty="0" smtClean="0">
                <a:solidFill>
                  <a:srgbClr val="00B050"/>
                </a:solidFill>
              </a:rPr>
              <a:t>學習</a:t>
            </a:r>
            <a:endParaRPr kumimoji="1" lang="en-US" altLang="zh-TW" sz="3200" b="1" dirty="0" smtClean="0">
              <a:solidFill>
                <a:srgbClr val="00B050"/>
              </a:solidFill>
            </a:endParaRPr>
          </a:p>
          <a:p>
            <a:pPr algn="ctr"/>
            <a:r>
              <a:rPr kumimoji="1" lang="en-US" altLang="zh-TW" sz="2800" b="1" dirty="0" smtClean="0">
                <a:solidFill>
                  <a:srgbClr val="00B050"/>
                </a:solidFill>
              </a:rPr>
              <a:t>(Learn It) </a:t>
            </a:r>
            <a:endParaRPr lang="zh-TW" altLang="en-US" sz="1100" dirty="0"/>
          </a:p>
        </p:txBody>
      </p:sp>
      <p:sp>
        <p:nvSpPr>
          <p:cNvPr id="9" name="矩形 8"/>
          <p:cNvSpPr/>
          <p:nvPr/>
        </p:nvSpPr>
        <p:spPr>
          <a:xfrm>
            <a:off x="2430708" y="5486400"/>
            <a:ext cx="147198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3200" b="1" dirty="0" smtClean="0">
                <a:solidFill>
                  <a:srgbClr val="7030A0"/>
                </a:solidFill>
              </a:rPr>
              <a:t>活出</a:t>
            </a:r>
            <a:endParaRPr kumimoji="1" lang="en-US" altLang="zh-TW" sz="3200" b="1" dirty="0" smtClean="0">
              <a:solidFill>
                <a:srgbClr val="7030A0"/>
              </a:solidFill>
            </a:endParaRPr>
          </a:p>
          <a:p>
            <a:pPr algn="ctr"/>
            <a:r>
              <a:rPr kumimoji="1" lang="en-US" altLang="zh-TW" sz="2800" b="1" dirty="0" smtClean="0">
                <a:solidFill>
                  <a:srgbClr val="7030A0"/>
                </a:solidFill>
              </a:rPr>
              <a:t>(Live It)</a:t>
            </a:r>
            <a:endParaRPr lang="zh-TW" altLang="en-US" sz="1100" dirty="0"/>
          </a:p>
        </p:txBody>
      </p:sp>
      <p:sp>
        <p:nvSpPr>
          <p:cNvPr id="10" name="矩形 9"/>
          <p:cNvSpPr/>
          <p:nvPr/>
        </p:nvSpPr>
        <p:spPr>
          <a:xfrm>
            <a:off x="4467341" y="5486400"/>
            <a:ext cx="170721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3200" b="1" dirty="0" smtClean="0">
                <a:solidFill>
                  <a:srgbClr val="FF0000"/>
                </a:solidFill>
              </a:rPr>
              <a:t>教導</a:t>
            </a:r>
            <a:endParaRPr kumimoji="1" lang="en-US" altLang="zh-TW" sz="32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zh-TW" sz="2800" b="1" dirty="0" smtClean="0">
                <a:solidFill>
                  <a:srgbClr val="FF0000"/>
                </a:solidFill>
              </a:rPr>
              <a:t>(Teach It) </a:t>
            </a:r>
            <a:endParaRPr lang="zh-TW" altLang="en-US" sz="1100" dirty="0"/>
          </a:p>
        </p:txBody>
      </p:sp>
      <p:sp>
        <p:nvSpPr>
          <p:cNvPr id="11" name="矩形 10"/>
          <p:cNvSpPr/>
          <p:nvPr/>
        </p:nvSpPr>
        <p:spPr>
          <a:xfrm>
            <a:off x="6705748" y="5486400"/>
            <a:ext cx="194193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kumimoji="1" lang="zh-TW" altLang="en-US" sz="3200" b="1" dirty="0" smtClean="0">
                <a:solidFill>
                  <a:srgbClr val="C0504D">
                    <a:lumMod val="75000"/>
                  </a:srgbClr>
                </a:solidFill>
              </a:rPr>
              <a:t>融入</a:t>
            </a:r>
            <a:r>
              <a:rPr kumimoji="1" lang="en-US" altLang="zh-TW" sz="2800" b="1" dirty="0" smtClean="0">
                <a:solidFill>
                  <a:srgbClr val="C0504D">
                    <a:lumMod val="75000"/>
                  </a:srgbClr>
                </a:solidFill>
              </a:rPr>
              <a:t>(Embed It</a:t>
            </a:r>
            <a:r>
              <a:rPr kumimoji="1" lang="en-US" altLang="zh-TW" sz="2000" b="1" dirty="0" smtClean="0">
                <a:solidFill>
                  <a:srgbClr val="C0504D">
                    <a:lumMod val="75000"/>
                  </a:srgbClr>
                </a:solidFill>
              </a:rPr>
              <a:t>)</a:t>
            </a:r>
            <a:endParaRPr kumimoji="1" lang="en-US" altLang="zh-TW" sz="2400" b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 flipV="1">
            <a:off x="904973" y="4637987"/>
            <a:ext cx="509047" cy="725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flipV="1">
            <a:off x="2969443" y="4637987"/>
            <a:ext cx="509047" cy="725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flipV="1">
            <a:off x="5071621" y="4637987"/>
            <a:ext cx="509047" cy="725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flipV="1">
            <a:off x="7136091" y="4637987"/>
            <a:ext cx="509047" cy="725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430708" y="3337088"/>
            <a:ext cx="470538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4800" b="1" dirty="0" smtClean="0">
                <a:solidFill>
                  <a:srgbClr val="FF0000"/>
                </a:solidFill>
              </a:rPr>
              <a:t>PERMA+H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289956" y="2875423"/>
            <a:ext cx="401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</a:rPr>
              <a:t>Character strengths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89956" y="4168085"/>
            <a:ext cx="365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</a:rPr>
              <a:t>Character strengths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7864" y="1340768"/>
            <a:ext cx="27960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</a:rPr>
              <a:t>Flourish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22" name="向下箭號 21"/>
          <p:cNvSpPr/>
          <p:nvPr/>
        </p:nvSpPr>
        <p:spPr>
          <a:xfrm flipV="1">
            <a:off x="4005428" y="2361415"/>
            <a:ext cx="1575240" cy="34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1" lang="en-US" altLang="zh-TW" sz="9600" b="1" dirty="0" smtClean="0">
                <a:solidFill>
                  <a:srgbClr val="FF0000"/>
                </a:solidFill>
              </a:rPr>
              <a:t>Learn It </a:t>
            </a:r>
            <a:r>
              <a:rPr kumimoji="1" lang="zh-TW" altLang="en-US" sz="9600" b="1" dirty="0" smtClean="0">
                <a:solidFill>
                  <a:srgbClr val="FF0000"/>
                </a:solidFill>
              </a:rPr>
              <a:t>學習</a:t>
            </a:r>
            <a:endParaRPr kumimoji="1" lang="zh-TW" altLang="en-US" sz="9600" b="1" dirty="0">
              <a:solidFill>
                <a:srgbClr val="FF0000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zh-TW" altLang="en-US" sz="6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</a:t>
            </a:r>
            <a:r>
              <a:rPr lang="zh-TW" altLang="en-US" sz="6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6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How to do</a:t>
            </a:r>
          </a:p>
          <a:p>
            <a:pPr marL="514350" indent="-514350"/>
            <a:r>
              <a:rPr lang="en-US" altLang="zh-TW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 </a:t>
            </a:r>
            <a:r>
              <a:rPr lang="en-US" altLang="zh-TW" sz="6600" b="1" dirty="0" err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What,Why</a:t>
            </a:r>
            <a:endParaRPr lang="en-US" altLang="zh-TW" sz="6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  <a:p>
            <a:pPr marL="514350" indent="-514350"/>
            <a:r>
              <a:rPr lang="zh-TW" altLang="en-US" sz="6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分享、回顧、反省</a:t>
            </a:r>
            <a:endParaRPr lang="en-US" altLang="zh-TW" sz="6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8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6124"/>
            <a:ext cx="7620000" cy="1781504"/>
          </a:xfrm>
        </p:spPr>
        <p:txBody>
          <a:bodyPr>
            <a:normAutofit fontScale="90000"/>
          </a:bodyPr>
          <a:lstStyle/>
          <a:p>
            <a:r>
              <a:rPr kumimoji="1" lang="zh-TW" altLang="en-US" sz="6700" b="1" dirty="0" smtClean="0">
                <a:latin typeface="標楷體" pitchFamily="65" charset="-120"/>
                <a:ea typeface="標楷體" pitchFamily="65" charset="-120"/>
              </a:rPr>
              <a:t>教職員層面</a:t>
            </a:r>
            <a:r>
              <a:rPr kumimoji="1"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4800" dirty="0" smtClean="0">
                <a:latin typeface="標楷體" pitchFamily="65" charset="-120"/>
                <a:ea typeface="標楷體" pitchFamily="65" charset="-120"/>
              </a:rPr>
              <a:t>目的：讓</a:t>
            </a:r>
            <a:r>
              <a:rPr kumimoji="1" lang="zh-TW" altLang="en-US" sz="4400" dirty="0" smtClean="0">
                <a:latin typeface="標楷體" pitchFamily="65" charset="-120"/>
                <a:ea typeface="標楷體" pitchFamily="65" charset="-120"/>
              </a:rPr>
              <a:t>所有教職員接受培訓</a:t>
            </a:r>
            <a:endParaRPr kumimoji="1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5943" y="2063532"/>
            <a:ext cx="222701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/>
              <a:t>初步認知</a:t>
            </a:r>
            <a:endParaRPr kumimoji="1"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0399" y="2043569"/>
            <a:ext cx="439804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dirty="0" smtClean="0"/>
              <a:t>鞏固及增益</a:t>
            </a:r>
            <a:endParaRPr kumimoji="1" lang="zh-TW" altLang="en-US" sz="4000" dirty="0"/>
          </a:p>
        </p:txBody>
      </p:sp>
      <p:sp>
        <p:nvSpPr>
          <p:cNvPr id="9" name="向右箭號 8"/>
          <p:cNvSpPr/>
          <p:nvPr/>
        </p:nvSpPr>
        <p:spPr>
          <a:xfrm>
            <a:off x="615943" y="2965210"/>
            <a:ext cx="716250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5943" y="3788170"/>
            <a:ext cx="2227014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/>
              <a:t>三天培訓</a:t>
            </a:r>
            <a:endParaRPr kumimoji="1" lang="en-US" altLang="zh-TW" sz="4000" dirty="0" smtClean="0"/>
          </a:p>
          <a:p>
            <a:r>
              <a:rPr kumimoji="1" lang="en-US" altLang="zh-TW" sz="4000" dirty="0" smtClean="0"/>
              <a:t>Geelong</a:t>
            </a:r>
          </a:p>
          <a:p>
            <a:r>
              <a:rPr kumimoji="1" lang="zh-TW" altLang="en-US" sz="4000" dirty="0" smtClean="0"/>
              <a:t>城大</a:t>
            </a:r>
            <a:endParaRPr kumimoji="1" lang="zh-TW" altLang="en-US" sz="4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388487" y="3788170"/>
            <a:ext cx="4389955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/>
              <a:t>教師發展日</a:t>
            </a:r>
            <a:endParaRPr kumimoji="1" lang="en-US" altLang="zh-TW" sz="4000" dirty="0" smtClean="0"/>
          </a:p>
          <a:p>
            <a:r>
              <a:rPr kumimoji="1" lang="zh-TW" altLang="en-US" sz="4000" dirty="0" smtClean="0"/>
              <a:t>小培會</a:t>
            </a:r>
            <a:endParaRPr kumimoji="1" lang="en-US" altLang="zh-TW" sz="4000" dirty="0" smtClean="0"/>
          </a:p>
          <a:p>
            <a:r>
              <a:rPr kumimoji="1" lang="zh-TW" altLang="en-US" sz="4000" dirty="0" smtClean="0"/>
              <a:t>學習小組</a:t>
            </a:r>
            <a:endParaRPr kumimoji="1" lang="en-US" altLang="zh-TW" sz="4000" dirty="0" smtClean="0"/>
          </a:p>
          <a:p>
            <a:r>
              <a:rPr kumimoji="1" lang="zh-TW" altLang="en-US" sz="4000" dirty="0" smtClean="0"/>
              <a:t>備課會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5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6600" b="1" dirty="0" smtClean="0"/>
              <a:t>Learn it</a:t>
            </a:r>
            <a:endParaRPr lang="zh-TW" altLang="en-US" sz="66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28600" y="914400"/>
            <a:ext cx="2667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+mj-cs"/>
              </a:rPr>
              <a:t>家長層面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28600" y="914400"/>
            <a:ext cx="8763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TW" sz="4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家長証書課程</a:t>
            </a:r>
            <a:endParaRPr lang="en-US" altLang="zh-TW" sz="48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" y="2899590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正向家長群組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0"/>
              </a:spcBef>
            </a:pP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一般</a:t>
            </a:r>
            <a:endParaRPr lang="en-US" altLang="zh-TW" sz="4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8052" y="5517232"/>
            <a:ext cx="8229600" cy="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1760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17093" y="5636694"/>
            <a:ext cx="13516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smtClean="0"/>
              <a:t>Moderate</a:t>
            </a:r>
          </a:p>
          <a:p>
            <a:r>
              <a:rPr lang="en-US" altLang="zh-TW" sz="2000" dirty="0" smtClean="0"/>
              <a:t>Mental</a:t>
            </a:r>
            <a:endParaRPr lang="en-US" altLang="zh-TW" sz="2000" dirty="0"/>
          </a:p>
          <a:p>
            <a:r>
              <a:rPr lang="en-US" altLang="zh-TW" sz="2000" dirty="0"/>
              <a:t>Disorder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7453" y="12899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/>
              <a:t>強度</a:t>
            </a:r>
            <a:endParaRPr lang="en-US" sz="4000" dirty="0"/>
          </a:p>
        </p:txBody>
      </p:sp>
      <p:sp>
        <p:nvSpPr>
          <p:cNvPr id="11" name="Freeform 10"/>
          <p:cNvSpPr/>
          <p:nvPr/>
        </p:nvSpPr>
        <p:spPr>
          <a:xfrm>
            <a:off x="701749" y="2147777"/>
            <a:ext cx="6953693" cy="2955851"/>
          </a:xfrm>
          <a:custGeom>
            <a:avLst/>
            <a:gdLst>
              <a:gd name="connsiteX0" fmla="*/ 0 w 6953693"/>
              <a:gd name="connsiteY0" fmla="*/ 2934586 h 2955851"/>
              <a:gd name="connsiteX1" fmla="*/ 85060 w 6953693"/>
              <a:gd name="connsiteY1" fmla="*/ 2955851 h 2955851"/>
              <a:gd name="connsiteX2" fmla="*/ 510363 w 6953693"/>
              <a:gd name="connsiteY2" fmla="*/ 2913321 h 2955851"/>
              <a:gd name="connsiteX3" fmla="*/ 701749 w 6953693"/>
              <a:gd name="connsiteY3" fmla="*/ 2849525 h 2955851"/>
              <a:gd name="connsiteX4" fmla="*/ 765544 w 6953693"/>
              <a:gd name="connsiteY4" fmla="*/ 2828260 h 2955851"/>
              <a:gd name="connsiteX5" fmla="*/ 829339 w 6953693"/>
              <a:gd name="connsiteY5" fmla="*/ 2806995 h 2955851"/>
              <a:gd name="connsiteX6" fmla="*/ 935665 w 6953693"/>
              <a:gd name="connsiteY6" fmla="*/ 2743200 h 2955851"/>
              <a:gd name="connsiteX7" fmla="*/ 1063256 w 6953693"/>
              <a:gd name="connsiteY7" fmla="*/ 2658139 h 2955851"/>
              <a:gd name="connsiteX8" fmla="*/ 1127051 w 6953693"/>
              <a:gd name="connsiteY8" fmla="*/ 2615609 h 2955851"/>
              <a:gd name="connsiteX9" fmla="*/ 1233377 w 6953693"/>
              <a:gd name="connsiteY9" fmla="*/ 2509283 h 2955851"/>
              <a:gd name="connsiteX10" fmla="*/ 1297172 w 6953693"/>
              <a:gd name="connsiteY10" fmla="*/ 2445488 h 2955851"/>
              <a:gd name="connsiteX11" fmla="*/ 1382232 w 6953693"/>
              <a:gd name="connsiteY11" fmla="*/ 2317897 h 2955851"/>
              <a:gd name="connsiteX12" fmla="*/ 1446028 w 6953693"/>
              <a:gd name="connsiteY12" fmla="*/ 2190307 h 2955851"/>
              <a:gd name="connsiteX13" fmla="*/ 1488558 w 6953693"/>
              <a:gd name="connsiteY13" fmla="*/ 2147776 h 2955851"/>
              <a:gd name="connsiteX14" fmla="*/ 1573618 w 6953693"/>
              <a:gd name="connsiteY14" fmla="*/ 2020186 h 2955851"/>
              <a:gd name="connsiteX15" fmla="*/ 1658679 w 6953693"/>
              <a:gd name="connsiteY15" fmla="*/ 1935125 h 2955851"/>
              <a:gd name="connsiteX16" fmla="*/ 1722474 w 6953693"/>
              <a:gd name="connsiteY16" fmla="*/ 1871330 h 2955851"/>
              <a:gd name="connsiteX17" fmla="*/ 1786270 w 6953693"/>
              <a:gd name="connsiteY17" fmla="*/ 1743739 h 2955851"/>
              <a:gd name="connsiteX18" fmla="*/ 1828800 w 6953693"/>
              <a:gd name="connsiteY18" fmla="*/ 1679944 h 2955851"/>
              <a:gd name="connsiteX19" fmla="*/ 1850065 w 6953693"/>
              <a:gd name="connsiteY19" fmla="*/ 1616149 h 2955851"/>
              <a:gd name="connsiteX20" fmla="*/ 1977656 w 6953693"/>
              <a:gd name="connsiteY20" fmla="*/ 1467293 h 2955851"/>
              <a:gd name="connsiteX21" fmla="*/ 2083981 w 6953693"/>
              <a:gd name="connsiteY21" fmla="*/ 1275907 h 2955851"/>
              <a:gd name="connsiteX22" fmla="*/ 2126511 w 6953693"/>
              <a:gd name="connsiteY22" fmla="*/ 1212111 h 2955851"/>
              <a:gd name="connsiteX23" fmla="*/ 2211572 w 6953693"/>
              <a:gd name="connsiteY23" fmla="*/ 1105786 h 2955851"/>
              <a:gd name="connsiteX24" fmla="*/ 2232837 w 6953693"/>
              <a:gd name="connsiteY24" fmla="*/ 1041990 h 2955851"/>
              <a:gd name="connsiteX25" fmla="*/ 2317898 w 6953693"/>
              <a:gd name="connsiteY25" fmla="*/ 935665 h 2955851"/>
              <a:gd name="connsiteX26" fmla="*/ 2339163 w 6953693"/>
              <a:gd name="connsiteY26" fmla="*/ 871870 h 2955851"/>
              <a:gd name="connsiteX27" fmla="*/ 2424223 w 6953693"/>
              <a:gd name="connsiteY27" fmla="*/ 765544 h 2955851"/>
              <a:gd name="connsiteX28" fmla="*/ 2466753 w 6953693"/>
              <a:gd name="connsiteY28" fmla="*/ 637953 h 2955851"/>
              <a:gd name="connsiteX29" fmla="*/ 2594344 w 6953693"/>
              <a:gd name="connsiteY29" fmla="*/ 467832 h 2955851"/>
              <a:gd name="connsiteX30" fmla="*/ 2615609 w 6953693"/>
              <a:gd name="connsiteY30" fmla="*/ 404037 h 2955851"/>
              <a:gd name="connsiteX31" fmla="*/ 2700670 w 6953693"/>
              <a:gd name="connsiteY31" fmla="*/ 297711 h 2955851"/>
              <a:gd name="connsiteX32" fmla="*/ 2828260 w 6953693"/>
              <a:gd name="connsiteY32" fmla="*/ 212651 h 2955851"/>
              <a:gd name="connsiteX33" fmla="*/ 2892056 w 6953693"/>
              <a:gd name="connsiteY33" fmla="*/ 191386 h 2955851"/>
              <a:gd name="connsiteX34" fmla="*/ 3019646 w 6953693"/>
              <a:gd name="connsiteY34" fmla="*/ 106325 h 2955851"/>
              <a:gd name="connsiteX35" fmla="*/ 3211032 w 6953693"/>
              <a:gd name="connsiteY35" fmla="*/ 42530 h 2955851"/>
              <a:gd name="connsiteX36" fmla="*/ 3274828 w 6953693"/>
              <a:gd name="connsiteY36" fmla="*/ 21265 h 2955851"/>
              <a:gd name="connsiteX37" fmla="*/ 3338623 w 6953693"/>
              <a:gd name="connsiteY37" fmla="*/ 0 h 2955851"/>
              <a:gd name="connsiteX38" fmla="*/ 3593804 w 6953693"/>
              <a:gd name="connsiteY38" fmla="*/ 63795 h 2955851"/>
              <a:gd name="connsiteX39" fmla="*/ 3657600 w 6953693"/>
              <a:gd name="connsiteY39" fmla="*/ 85060 h 2955851"/>
              <a:gd name="connsiteX40" fmla="*/ 3721395 w 6953693"/>
              <a:gd name="connsiteY40" fmla="*/ 106325 h 2955851"/>
              <a:gd name="connsiteX41" fmla="*/ 3848986 w 6953693"/>
              <a:gd name="connsiteY41" fmla="*/ 170121 h 2955851"/>
              <a:gd name="connsiteX42" fmla="*/ 3976577 w 6953693"/>
              <a:gd name="connsiteY42" fmla="*/ 233916 h 2955851"/>
              <a:gd name="connsiteX43" fmla="*/ 4104167 w 6953693"/>
              <a:gd name="connsiteY43" fmla="*/ 340242 h 2955851"/>
              <a:gd name="connsiteX44" fmla="*/ 4146698 w 6953693"/>
              <a:gd name="connsiteY44" fmla="*/ 404037 h 2955851"/>
              <a:gd name="connsiteX45" fmla="*/ 4231758 w 6953693"/>
              <a:gd name="connsiteY45" fmla="*/ 467832 h 2955851"/>
              <a:gd name="connsiteX46" fmla="*/ 4359349 w 6953693"/>
              <a:gd name="connsiteY46" fmla="*/ 659218 h 2955851"/>
              <a:gd name="connsiteX47" fmla="*/ 4401879 w 6953693"/>
              <a:gd name="connsiteY47" fmla="*/ 723014 h 2955851"/>
              <a:gd name="connsiteX48" fmla="*/ 4529470 w 6953693"/>
              <a:gd name="connsiteY48" fmla="*/ 850604 h 2955851"/>
              <a:gd name="connsiteX49" fmla="*/ 4614530 w 6953693"/>
              <a:gd name="connsiteY49" fmla="*/ 978195 h 2955851"/>
              <a:gd name="connsiteX50" fmla="*/ 4720856 w 6953693"/>
              <a:gd name="connsiteY50" fmla="*/ 1084521 h 2955851"/>
              <a:gd name="connsiteX51" fmla="*/ 4742121 w 6953693"/>
              <a:gd name="connsiteY51" fmla="*/ 1148316 h 2955851"/>
              <a:gd name="connsiteX52" fmla="*/ 4763386 w 6953693"/>
              <a:gd name="connsiteY52" fmla="*/ 1233376 h 2955851"/>
              <a:gd name="connsiteX53" fmla="*/ 4954772 w 6953693"/>
              <a:gd name="connsiteY53" fmla="*/ 1467293 h 2955851"/>
              <a:gd name="connsiteX54" fmla="*/ 5082363 w 6953693"/>
              <a:gd name="connsiteY54" fmla="*/ 1573618 h 2955851"/>
              <a:gd name="connsiteX55" fmla="*/ 5188688 w 6953693"/>
              <a:gd name="connsiteY55" fmla="*/ 1701209 h 2955851"/>
              <a:gd name="connsiteX56" fmla="*/ 5273749 w 6953693"/>
              <a:gd name="connsiteY56" fmla="*/ 1828800 h 2955851"/>
              <a:gd name="connsiteX57" fmla="*/ 5380074 w 6953693"/>
              <a:gd name="connsiteY57" fmla="*/ 1977656 h 2955851"/>
              <a:gd name="connsiteX58" fmla="*/ 5507665 w 6953693"/>
              <a:gd name="connsiteY58" fmla="*/ 2190307 h 2955851"/>
              <a:gd name="connsiteX59" fmla="*/ 5550195 w 6953693"/>
              <a:gd name="connsiteY59" fmla="*/ 2254102 h 2955851"/>
              <a:gd name="connsiteX60" fmla="*/ 5613991 w 6953693"/>
              <a:gd name="connsiteY60" fmla="*/ 2275367 h 2955851"/>
              <a:gd name="connsiteX61" fmla="*/ 5720316 w 6953693"/>
              <a:gd name="connsiteY61" fmla="*/ 2381693 h 2955851"/>
              <a:gd name="connsiteX62" fmla="*/ 5762846 w 6953693"/>
              <a:gd name="connsiteY62" fmla="*/ 2445488 h 2955851"/>
              <a:gd name="connsiteX63" fmla="*/ 5847907 w 6953693"/>
              <a:gd name="connsiteY63" fmla="*/ 2530549 h 2955851"/>
              <a:gd name="connsiteX64" fmla="*/ 5911702 w 6953693"/>
              <a:gd name="connsiteY64" fmla="*/ 2594344 h 2955851"/>
              <a:gd name="connsiteX65" fmla="*/ 5996763 w 6953693"/>
              <a:gd name="connsiteY65" fmla="*/ 2700670 h 2955851"/>
              <a:gd name="connsiteX66" fmla="*/ 6124353 w 6953693"/>
              <a:gd name="connsiteY66" fmla="*/ 2764465 h 2955851"/>
              <a:gd name="connsiteX67" fmla="*/ 6209414 w 6953693"/>
              <a:gd name="connsiteY67" fmla="*/ 2806995 h 2955851"/>
              <a:gd name="connsiteX68" fmla="*/ 6273209 w 6953693"/>
              <a:gd name="connsiteY68" fmla="*/ 2828260 h 2955851"/>
              <a:gd name="connsiteX69" fmla="*/ 6507125 w 6953693"/>
              <a:gd name="connsiteY69" fmla="*/ 2870790 h 2955851"/>
              <a:gd name="connsiteX70" fmla="*/ 6953693 w 6953693"/>
              <a:gd name="connsiteY70" fmla="*/ 2892056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953693" h="2955851">
                <a:moveTo>
                  <a:pt x="0" y="2934586"/>
                </a:moveTo>
                <a:cubicBezTo>
                  <a:pt x="28353" y="2941674"/>
                  <a:pt x="55834" y="2955851"/>
                  <a:pt x="85060" y="2955851"/>
                </a:cubicBezTo>
                <a:cubicBezTo>
                  <a:pt x="279757" y="2955851"/>
                  <a:pt x="347919" y="2940395"/>
                  <a:pt x="510363" y="2913321"/>
                </a:cubicBezTo>
                <a:lnTo>
                  <a:pt x="701749" y="2849525"/>
                </a:lnTo>
                <a:lnTo>
                  <a:pt x="765544" y="2828260"/>
                </a:lnTo>
                <a:lnTo>
                  <a:pt x="829339" y="2806995"/>
                </a:lnTo>
                <a:cubicBezTo>
                  <a:pt x="924759" y="2711577"/>
                  <a:pt x="811439" y="2812215"/>
                  <a:pt x="935665" y="2743200"/>
                </a:cubicBezTo>
                <a:cubicBezTo>
                  <a:pt x="980348" y="2718376"/>
                  <a:pt x="1020726" y="2686493"/>
                  <a:pt x="1063256" y="2658139"/>
                </a:cubicBezTo>
                <a:cubicBezTo>
                  <a:pt x="1084521" y="2643962"/>
                  <a:pt x="1108979" y="2633681"/>
                  <a:pt x="1127051" y="2615609"/>
                </a:cubicBezTo>
                <a:lnTo>
                  <a:pt x="1233377" y="2509283"/>
                </a:lnTo>
                <a:cubicBezTo>
                  <a:pt x="1254642" y="2488018"/>
                  <a:pt x="1283723" y="2472386"/>
                  <a:pt x="1297172" y="2445488"/>
                </a:cubicBezTo>
                <a:cubicBezTo>
                  <a:pt x="1348668" y="2342496"/>
                  <a:pt x="1317287" y="2382844"/>
                  <a:pt x="1382232" y="2317897"/>
                </a:cubicBezTo>
                <a:cubicBezTo>
                  <a:pt x="1404693" y="2250516"/>
                  <a:pt x="1398916" y="2249197"/>
                  <a:pt x="1446028" y="2190307"/>
                </a:cubicBezTo>
                <a:cubicBezTo>
                  <a:pt x="1458552" y="2174651"/>
                  <a:pt x="1476529" y="2163815"/>
                  <a:pt x="1488558" y="2147776"/>
                </a:cubicBezTo>
                <a:cubicBezTo>
                  <a:pt x="1519227" y="2106884"/>
                  <a:pt x="1537474" y="2056330"/>
                  <a:pt x="1573618" y="2020186"/>
                </a:cubicBezTo>
                <a:lnTo>
                  <a:pt x="1658679" y="1935125"/>
                </a:lnTo>
                <a:cubicBezTo>
                  <a:pt x="1679944" y="1913860"/>
                  <a:pt x="1705792" y="1896352"/>
                  <a:pt x="1722474" y="1871330"/>
                </a:cubicBezTo>
                <a:cubicBezTo>
                  <a:pt x="1844358" y="1688504"/>
                  <a:pt x="1698228" y="1919821"/>
                  <a:pt x="1786270" y="1743739"/>
                </a:cubicBezTo>
                <a:cubicBezTo>
                  <a:pt x="1797700" y="1720880"/>
                  <a:pt x="1817370" y="1702803"/>
                  <a:pt x="1828800" y="1679944"/>
                </a:cubicBezTo>
                <a:cubicBezTo>
                  <a:pt x="1838824" y="1659895"/>
                  <a:pt x="1838944" y="1635611"/>
                  <a:pt x="1850065" y="1616149"/>
                </a:cubicBezTo>
                <a:cubicBezTo>
                  <a:pt x="1886440" y="1552492"/>
                  <a:pt x="1927376" y="1517572"/>
                  <a:pt x="1977656" y="1467293"/>
                </a:cubicBezTo>
                <a:cubicBezTo>
                  <a:pt x="2015085" y="1355005"/>
                  <a:pt x="1986487" y="1422149"/>
                  <a:pt x="2083981" y="1275907"/>
                </a:cubicBezTo>
                <a:cubicBezTo>
                  <a:pt x="2098158" y="1254642"/>
                  <a:pt x="2108439" y="1230183"/>
                  <a:pt x="2126511" y="1212111"/>
                </a:cubicBezTo>
                <a:cubicBezTo>
                  <a:pt x="2187114" y="1151509"/>
                  <a:pt x="2157921" y="1186263"/>
                  <a:pt x="2211572" y="1105786"/>
                </a:cubicBezTo>
                <a:cubicBezTo>
                  <a:pt x="2218660" y="1084521"/>
                  <a:pt x="2222813" y="1062039"/>
                  <a:pt x="2232837" y="1041990"/>
                </a:cubicBezTo>
                <a:cubicBezTo>
                  <a:pt x="2259663" y="988338"/>
                  <a:pt x="2278339" y="975223"/>
                  <a:pt x="2317898" y="935665"/>
                </a:cubicBezTo>
                <a:cubicBezTo>
                  <a:pt x="2324986" y="914400"/>
                  <a:pt x="2327631" y="891091"/>
                  <a:pt x="2339163" y="871870"/>
                </a:cubicBezTo>
                <a:cubicBezTo>
                  <a:pt x="2414909" y="745626"/>
                  <a:pt x="2351267" y="929696"/>
                  <a:pt x="2424223" y="765544"/>
                </a:cubicBezTo>
                <a:cubicBezTo>
                  <a:pt x="2442430" y="724577"/>
                  <a:pt x="2441885" y="675254"/>
                  <a:pt x="2466753" y="637953"/>
                </a:cubicBezTo>
                <a:cubicBezTo>
                  <a:pt x="2562935" y="493681"/>
                  <a:pt x="2515671" y="546507"/>
                  <a:pt x="2594344" y="467832"/>
                </a:cubicBezTo>
                <a:cubicBezTo>
                  <a:pt x="2601432" y="446567"/>
                  <a:pt x="2605585" y="424086"/>
                  <a:pt x="2615609" y="404037"/>
                </a:cubicBezTo>
                <a:cubicBezTo>
                  <a:pt x="2632349" y="370556"/>
                  <a:pt x="2669023" y="321446"/>
                  <a:pt x="2700670" y="297711"/>
                </a:cubicBezTo>
                <a:cubicBezTo>
                  <a:pt x="2741562" y="267042"/>
                  <a:pt x="2779768" y="228815"/>
                  <a:pt x="2828260" y="212651"/>
                </a:cubicBezTo>
                <a:lnTo>
                  <a:pt x="2892056" y="191386"/>
                </a:lnTo>
                <a:cubicBezTo>
                  <a:pt x="2934586" y="163032"/>
                  <a:pt x="2971154" y="122489"/>
                  <a:pt x="3019646" y="106325"/>
                </a:cubicBezTo>
                <a:lnTo>
                  <a:pt x="3211032" y="42530"/>
                </a:lnTo>
                <a:lnTo>
                  <a:pt x="3274828" y="21265"/>
                </a:lnTo>
                <a:lnTo>
                  <a:pt x="3338623" y="0"/>
                </a:lnTo>
                <a:cubicBezTo>
                  <a:pt x="3510436" y="28635"/>
                  <a:pt x="3425308" y="7630"/>
                  <a:pt x="3593804" y="63795"/>
                </a:cubicBezTo>
                <a:lnTo>
                  <a:pt x="3657600" y="85060"/>
                </a:lnTo>
                <a:lnTo>
                  <a:pt x="3721395" y="106325"/>
                </a:lnTo>
                <a:cubicBezTo>
                  <a:pt x="3904223" y="228211"/>
                  <a:pt x="3672906" y="82081"/>
                  <a:pt x="3848986" y="170121"/>
                </a:cubicBezTo>
                <a:cubicBezTo>
                  <a:pt x="4013875" y="252566"/>
                  <a:pt x="3816227" y="180467"/>
                  <a:pt x="3976577" y="233916"/>
                </a:cubicBezTo>
                <a:cubicBezTo>
                  <a:pt x="4039307" y="275736"/>
                  <a:pt x="4052998" y="278839"/>
                  <a:pt x="4104167" y="340242"/>
                </a:cubicBezTo>
                <a:cubicBezTo>
                  <a:pt x="4120529" y="359876"/>
                  <a:pt x="4128626" y="385965"/>
                  <a:pt x="4146698" y="404037"/>
                </a:cubicBezTo>
                <a:cubicBezTo>
                  <a:pt x="4171759" y="429098"/>
                  <a:pt x="4203405" y="446567"/>
                  <a:pt x="4231758" y="467832"/>
                </a:cubicBezTo>
                <a:lnTo>
                  <a:pt x="4359349" y="659218"/>
                </a:lnTo>
                <a:cubicBezTo>
                  <a:pt x="4373526" y="680483"/>
                  <a:pt x="4380614" y="708837"/>
                  <a:pt x="4401879" y="723014"/>
                </a:cubicBezTo>
                <a:cubicBezTo>
                  <a:pt x="4488029" y="780448"/>
                  <a:pt x="4460233" y="751694"/>
                  <a:pt x="4529470" y="850604"/>
                </a:cubicBezTo>
                <a:cubicBezTo>
                  <a:pt x="4558783" y="892479"/>
                  <a:pt x="4578386" y="942051"/>
                  <a:pt x="4614530" y="978195"/>
                </a:cubicBezTo>
                <a:lnTo>
                  <a:pt x="4720856" y="1084521"/>
                </a:lnTo>
                <a:cubicBezTo>
                  <a:pt x="4727944" y="1105786"/>
                  <a:pt x="4735963" y="1126763"/>
                  <a:pt x="4742121" y="1148316"/>
                </a:cubicBezTo>
                <a:cubicBezTo>
                  <a:pt x="4750150" y="1176417"/>
                  <a:pt x="4751516" y="1206669"/>
                  <a:pt x="4763386" y="1233376"/>
                </a:cubicBezTo>
                <a:cubicBezTo>
                  <a:pt x="4813915" y="1347066"/>
                  <a:pt x="4862292" y="1374813"/>
                  <a:pt x="4954772" y="1467293"/>
                </a:cubicBezTo>
                <a:cubicBezTo>
                  <a:pt x="5036639" y="1549160"/>
                  <a:pt x="4993544" y="1514407"/>
                  <a:pt x="5082363" y="1573618"/>
                </a:cubicBezTo>
                <a:cubicBezTo>
                  <a:pt x="5234329" y="1801570"/>
                  <a:pt x="4997679" y="1455626"/>
                  <a:pt x="5188688" y="1701209"/>
                </a:cubicBezTo>
                <a:cubicBezTo>
                  <a:pt x="5220070" y="1741557"/>
                  <a:pt x="5243080" y="1787908"/>
                  <a:pt x="5273749" y="1828800"/>
                </a:cubicBezTo>
                <a:cubicBezTo>
                  <a:pt x="5301138" y="1865319"/>
                  <a:pt x="5355195" y="1934118"/>
                  <a:pt x="5380074" y="1977656"/>
                </a:cubicBezTo>
                <a:cubicBezTo>
                  <a:pt x="5510846" y="2206509"/>
                  <a:pt x="5299593" y="1878199"/>
                  <a:pt x="5507665" y="2190307"/>
                </a:cubicBezTo>
                <a:cubicBezTo>
                  <a:pt x="5521842" y="2211572"/>
                  <a:pt x="5525949" y="2246020"/>
                  <a:pt x="5550195" y="2254102"/>
                </a:cubicBezTo>
                <a:lnTo>
                  <a:pt x="5613991" y="2275367"/>
                </a:lnTo>
                <a:cubicBezTo>
                  <a:pt x="5727402" y="2445487"/>
                  <a:pt x="5578552" y="2239929"/>
                  <a:pt x="5720316" y="2381693"/>
                </a:cubicBezTo>
                <a:cubicBezTo>
                  <a:pt x="5738388" y="2399765"/>
                  <a:pt x="5746213" y="2426083"/>
                  <a:pt x="5762846" y="2445488"/>
                </a:cubicBezTo>
                <a:cubicBezTo>
                  <a:pt x="5788942" y="2475933"/>
                  <a:pt x="5819553" y="2502195"/>
                  <a:pt x="5847907" y="2530549"/>
                </a:cubicBezTo>
                <a:cubicBezTo>
                  <a:pt x="5869172" y="2551814"/>
                  <a:pt x="5895020" y="2569322"/>
                  <a:pt x="5911702" y="2594344"/>
                </a:cubicBezTo>
                <a:cubicBezTo>
                  <a:pt x="5943282" y="2641713"/>
                  <a:pt x="5953475" y="2666040"/>
                  <a:pt x="5996763" y="2700670"/>
                </a:cubicBezTo>
                <a:cubicBezTo>
                  <a:pt x="6075351" y="2763540"/>
                  <a:pt x="6039696" y="2728184"/>
                  <a:pt x="6124353" y="2764465"/>
                </a:cubicBezTo>
                <a:cubicBezTo>
                  <a:pt x="6153490" y="2776952"/>
                  <a:pt x="6180277" y="2794508"/>
                  <a:pt x="6209414" y="2806995"/>
                </a:cubicBezTo>
                <a:cubicBezTo>
                  <a:pt x="6230017" y="2815825"/>
                  <a:pt x="6251656" y="2822102"/>
                  <a:pt x="6273209" y="2828260"/>
                </a:cubicBezTo>
                <a:cubicBezTo>
                  <a:pt x="6373473" y="2856907"/>
                  <a:pt x="6386657" y="2853580"/>
                  <a:pt x="6507125" y="2870790"/>
                </a:cubicBezTo>
                <a:cubicBezTo>
                  <a:pt x="6691964" y="2932405"/>
                  <a:pt x="6548505" y="2892056"/>
                  <a:pt x="6953693" y="2892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87824" y="2996952"/>
            <a:ext cx="648072" cy="7200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/>
        </p:nvSpPr>
        <p:spPr>
          <a:xfrm>
            <a:off x="1770356" y="579422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/>
              <a:t>Languishing</a:t>
            </a:r>
            <a:endParaRPr lang="en-US" sz="2400" dirty="0"/>
          </a:p>
        </p:txBody>
      </p:sp>
      <p:sp>
        <p:nvSpPr>
          <p:cNvPr id="15" name="Rectangle 8"/>
          <p:cNvSpPr/>
          <p:nvPr/>
        </p:nvSpPr>
        <p:spPr>
          <a:xfrm>
            <a:off x="295626" y="5729028"/>
            <a:ext cx="1470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Mental</a:t>
            </a:r>
          </a:p>
          <a:p>
            <a:r>
              <a:rPr lang="en-US" sz="2400" dirty="0" smtClean="0"/>
              <a:t>Disorder</a:t>
            </a:r>
            <a:endParaRPr lang="en-US" sz="2400" dirty="0"/>
          </a:p>
        </p:txBody>
      </p:sp>
      <p:sp>
        <p:nvSpPr>
          <p:cNvPr id="16" name="Rectangle 8"/>
          <p:cNvSpPr/>
          <p:nvPr/>
        </p:nvSpPr>
        <p:spPr>
          <a:xfrm flipH="1">
            <a:off x="5897913" y="5732665"/>
            <a:ext cx="2249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smtClean="0"/>
              <a:t>Flourish</a:t>
            </a:r>
            <a:endParaRPr lang="en-US" sz="2800" dirty="0"/>
          </a:p>
        </p:txBody>
      </p:sp>
      <p:cxnSp>
        <p:nvCxnSpPr>
          <p:cNvPr id="17" name="Straight Connector 7"/>
          <p:cNvCxnSpPr/>
          <p:nvPr/>
        </p:nvCxnSpPr>
        <p:spPr>
          <a:xfrm>
            <a:off x="4211960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"/>
          <p:cNvCxnSpPr/>
          <p:nvPr/>
        </p:nvCxnSpPr>
        <p:spPr>
          <a:xfrm>
            <a:off x="6300192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16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effectLst/>
              </a:rPr>
              <a:t>體驗式活動</a:t>
            </a:r>
            <a:endParaRPr lang="zh-TW" altLang="en-US" sz="60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en-US" altLang="zh-TW" sz="8000" dirty="0" smtClean="0">
                <a:solidFill>
                  <a:srgbClr val="FF0000"/>
                </a:solidFill>
              </a:rPr>
              <a:t>Live It:</a:t>
            </a:r>
            <a:r>
              <a:rPr kumimoji="1" lang="zh-TW" altLang="en-US" sz="8000" dirty="0" smtClean="0">
                <a:solidFill>
                  <a:srgbClr val="FF0000"/>
                </a:solidFill>
              </a:rPr>
              <a:t>活出</a:t>
            </a:r>
            <a:endParaRPr kumimoji="1"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00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zh-TW" sz="6400" dirty="0"/>
              <a:t>F</a:t>
            </a:r>
            <a:r>
              <a:rPr lang="en-US" altLang="zh-TW" sz="6400" dirty="0" smtClean="0"/>
              <a:t>AITH</a:t>
            </a:r>
            <a:r>
              <a:rPr lang="zh-TW" altLang="en-US" sz="6400" dirty="0" smtClean="0"/>
              <a:t> </a:t>
            </a:r>
            <a:r>
              <a:rPr lang="en-US" altLang="zh-TW" sz="6400" dirty="0" smtClean="0"/>
              <a:t>LIVE</a:t>
            </a:r>
            <a:r>
              <a:rPr lang="zh-TW" altLang="en-US" sz="6400" dirty="0" smtClean="0"/>
              <a:t> </a:t>
            </a:r>
            <a:r>
              <a:rPr lang="en-US" altLang="zh-TW" sz="6400" dirty="0" smtClean="0"/>
              <a:t>HOPE</a:t>
            </a:r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type="title"/>
          </p:nvPr>
        </p:nvSpPr>
        <p:spPr>
          <a:xfrm>
            <a:off x="0" y="75857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kumimoji="1" lang="en-US" altLang="zh-TW" sz="60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Teach It </a:t>
            </a:r>
            <a:r>
              <a:rPr kumimoji="1" lang="zh-TW" altLang="en-US" sz="60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教導</a:t>
            </a:r>
            <a:endParaRPr kumimoji="1" lang="en-US" altLang="zh-TW" sz="6000" b="1" dirty="0" smtClean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2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課程框架：性格強項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67158"/>
              </p:ext>
            </p:extLst>
          </p:nvPr>
        </p:nvGraphicFramePr>
        <p:xfrm>
          <a:off x="621186" y="1397000"/>
          <a:ext cx="742211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 smtClean="0">
                          <a:effectLst/>
                        </a:rPr>
                        <a:t>愛與被愛、勇敢、好奇、堅毅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 smtClean="0">
                          <a:effectLst/>
                        </a:rPr>
                        <a:t>感恩、謙遜、對美麗與卓越的欣賞、寬恕、喜愛學習、靈修性</a:t>
                      </a:r>
                      <a:endParaRPr lang="en-US" altLang="zh-TW" sz="2400" dirty="0" smtClean="0">
                        <a:effectLst/>
                        <a:latin typeface="+mn-lt"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仁慈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自我控</a:t>
                      </a:r>
                      <a:r>
                        <a:rPr lang="zh-TW" altLang="en-US" sz="2400" dirty="0" smtClean="0">
                          <a:effectLst/>
                        </a:rPr>
                        <a:t>制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社交智慧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創造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批判性思考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真摰與真</a:t>
                      </a:r>
                      <a:r>
                        <a:rPr lang="zh-TW" altLang="en-US" sz="2400" dirty="0" smtClean="0">
                          <a:effectLst/>
                        </a:rPr>
                        <a:t>誠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熱情與幹</a:t>
                      </a:r>
                      <a:r>
                        <a:rPr lang="zh-TW" altLang="en-US" sz="2400" dirty="0" smtClean="0">
                          <a:effectLst/>
                        </a:rPr>
                        <a:t>勁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洞察力</a:t>
                      </a:r>
                      <a:endParaRPr lang="en-US" altLang="zh-TW" sz="2400" dirty="0" smtClean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希望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幽默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審慎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團隊精神</a:t>
                      </a:r>
                      <a:endParaRPr lang="en-US" altLang="zh-TW" sz="2400" dirty="0" smtClean="0">
                        <a:effectLst/>
                        <a:latin typeface="+mn-lt"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領導才能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2400" dirty="0" smtClean="0">
                          <a:effectLst/>
                        </a:rPr>
                        <a:t>公平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</a:t>
            </a:r>
            <a:r>
              <a:rPr lang="en-US" altLang="zh-TW" sz="6000" b="1" dirty="0">
                <a:latin typeface="PMingLiU"/>
                <a:ea typeface="PMingLiU"/>
              </a:rPr>
              <a:t>全情投入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21186" y="1397000"/>
          <a:ext cx="742211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400" kern="1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體驗專注和投入感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4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集中練習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4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認識外在及內在動機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4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en-US" sz="34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認識</a:t>
                      </a:r>
                      <a:r>
                        <a:rPr lang="en-US" altLang="zh-TW" sz="34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FLOW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effectLst/>
                          <a:latin typeface="Book Antiqua"/>
                          <a:ea typeface="PMingLiU"/>
                        </a:rPr>
                        <a:t>challenge- skills</a:t>
                      </a:r>
                      <a:endParaRPr lang="zh-TW" altLang="en-US" sz="3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400" dirty="0" smtClean="0">
                          <a:effectLst/>
                          <a:latin typeface="Book Antiqua"/>
                          <a:ea typeface="PMingLiU"/>
                        </a:rPr>
                        <a:t>重新感受</a:t>
                      </a:r>
                      <a:r>
                        <a:rPr lang="en-US" altLang="zh-TW" sz="3400" dirty="0" smtClean="0">
                          <a:effectLst/>
                          <a:latin typeface="Book Antiqua"/>
                          <a:ea typeface="PMingLiU"/>
                        </a:rPr>
                        <a:t>FLOW</a:t>
                      </a:r>
                      <a:endParaRPr lang="zh-TW" altLang="en-US" sz="3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課程框架：人生意義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21186" y="1397000"/>
          <a:ext cx="74221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欣賞自己的優點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利他行為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找出自己最重視的東西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學習以生命影響生命</a:t>
                      </a:r>
                      <a:endParaRPr lang="en-US" altLang="zh-TW" sz="3000" dirty="0" smtClean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0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PMingLiU"/>
                        </a:rPr>
                        <a:t>了解透過愛的實踐，為生命帶來意義</a:t>
                      </a:r>
                      <a:r>
                        <a:rPr lang="en-US" altLang="zh-TW" sz="30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PMingLiU"/>
                        </a:rPr>
                        <a:t> 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</a:rPr>
                        <a:t>重溫生命中重要的事情及學習生命的優先排序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課程框架：正向成就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21186" y="1397000"/>
          <a:ext cx="7422111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自我挑戰</a:t>
                      </a:r>
                      <a:endParaRPr lang="en-US" altLang="zh-TW" sz="3000" kern="100" dirty="0" smtClean="0"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自我認同感和能力感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自我效能</a:t>
                      </a:r>
                      <a:endParaRPr lang="en-US" altLang="zh-TW" sz="3000" dirty="0" smtClean="0">
                        <a:effectLst/>
                        <a:latin typeface="Times New Roman"/>
                        <a:ea typeface="PMingLiU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互相欣賞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成長性思維模式和固定性思維模式的分別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成功及失敗</a:t>
                      </a:r>
                      <a:r>
                        <a:rPr lang="zh-TW" altLang="en-US" sz="3000" kern="1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的</a:t>
                      </a: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歸因</a:t>
                      </a:r>
                      <a:r>
                        <a:rPr lang="en-US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 </a:t>
                      </a:r>
                      <a:endParaRPr lang="en-US" altLang="zh-TW" sz="3000" dirty="0" smtClean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effectLst/>
                          <a:latin typeface="PMingLiU"/>
                          <a:ea typeface="PMingLiU"/>
                        </a:rPr>
                        <a:t>學習訂立目標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  <a:cs typeface="Arial"/>
                        </a:rPr>
                        <a:t>找出對自己有意義的目標</a:t>
                      </a:r>
                      <a:endParaRPr lang="en-US" altLang="zh-TW" sz="3000" dirty="0" smtClean="0">
                        <a:effectLst/>
                        <a:latin typeface="Times New Roman"/>
                        <a:ea typeface="PMingLiU"/>
                      </a:endParaRPr>
                    </a:p>
                    <a:p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2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課程框架：身心健康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21186" y="1397000"/>
          <a:ext cx="74221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認識健康習慣</a:t>
                      </a:r>
                      <a:endParaRPr lang="en-US" altLang="zh-TW" sz="3000" kern="100" dirty="0" smtClean="0">
                        <a:effectLst/>
                        <a:latin typeface="Book Antiqua"/>
                        <a:ea typeface="PMingLiU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壓力處理及放鬆練習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時間管理</a:t>
                      </a:r>
                      <a:endParaRPr lang="en-US" altLang="zh-TW" sz="3000" kern="100" dirty="0" smtClean="0">
                        <a:effectLst/>
                        <a:latin typeface="Book Antiqua"/>
                        <a:ea typeface="PMingLiU"/>
                        <a:cs typeface="Times New Roman"/>
                      </a:endParaRPr>
                    </a:p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建立內在樂觀感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靜觀訓練及身體意識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抗逆力</a:t>
                      </a:r>
                      <a:endParaRPr lang="en-US" altLang="zh-TW" sz="3000" dirty="0" smtClean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/>
                        <a:t>CBT</a:t>
                      </a:r>
                    </a:p>
                    <a:p>
                      <a:r>
                        <a:rPr lang="zh-TW" altLang="en-US" sz="3000" dirty="0" smtClean="0"/>
                        <a:t>（學生語言：</a:t>
                      </a:r>
                      <a:r>
                        <a:rPr lang="en-US" altLang="zh-TW" sz="3000" dirty="0" smtClean="0"/>
                        <a:t>ABC</a:t>
                      </a:r>
                      <a:r>
                        <a:rPr lang="zh-TW" altLang="en-US" sz="3000" dirty="0" smtClean="0"/>
                        <a:t>）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</a:rPr>
                        <a:t>建立健康習慣</a:t>
                      </a:r>
                      <a:endParaRPr lang="en-US" altLang="zh-TW" sz="3000" dirty="0" smtClean="0">
                        <a:effectLst/>
                        <a:latin typeface="Book Antiqua"/>
                        <a:ea typeface="PMingLiU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抗逆力</a:t>
                      </a:r>
                      <a:endParaRPr lang="en-US" altLang="zh-TW" sz="3000" dirty="0" smtClean="0">
                        <a:effectLst/>
                        <a:latin typeface="+mn-lt"/>
                      </a:endParaRPr>
                    </a:p>
                    <a:p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2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課程框架：正向關係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66347"/>
              </p:ext>
            </p:extLst>
          </p:nvPr>
        </p:nvGraphicFramePr>
        <p:xfrm>
          <a:off x="621186" y="1397000"/>
          <a:ext cx="7422111" cy="375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人際連繫網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謙遜及尊重別人</a:t>
                      </a:r>
                      <a:r>
                        <a:rPr lang="zh-TW" altLang="en-US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的</a:t>
                      </a: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溝通技巧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溝通技巧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en-US" altLang="zh-TW" sz="3000" dirty="0" smtClean="0">
                          <a:effectLst/>
                          <a:latin typeface="+mn-lt"/>
                        </a:rPr>
                        <a:t>ACR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effectLst/>
                          <a:latin typeface="PMingLiU"/>
                          <a:ea typeface="PMingLiU"/>
                        </a:rPr>
                        <a:t>團隊建立</a:t>
                      </a:r>
                      <a:r>
                        <a:rPr lang="en-US" altLang="zh-TW" sz="3000" dirty="0" smtClean="0">
                          <a:effectLst/>
                          <a:latin typeface="Book Antiqua"/>
                          <a:ea typeface="PMingLiU"/>
                        </a:rPr>
                        <a:t> 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zh-TW" sz="3000" dirty="0" err="1" smtClean="0">
                          <a:effectLst/>
                          <a:latin typeface="PMingLiU"/>
                          <a:ea typeface="PMingLiU"/>
                        </a:rPr>
                        <a:t>衝突處理技</a:t>
                      </a:r>
                      <a:r>
                        <a:rPr lang="zh-TW" altLang="en-US" sz="3000" dirty="0" smtClean="0">
                          <a:effectLst/>
                          <a:latin typeface="PMingLiU"/>
                          <a:ea typeface="PMingLiU"/>
                        </a:rPr>
                        <a:t>巧</a:t>
                      </a:r>
                      <a:endParaRPr lang="en-US" altLang="zh-TW" sz="3000" dirty="0" smtClean="0">
                        <a:effectLst/>
                        <a:latin typeface="PMingLiU"/>
                        <a:ea typeface="PMingLiU"/>
                      </a:endParaRPr>
                    </a:p>
                    <a:p>
                      <a:pPr marL="0" marR="0" lvl="0" indent="0" algn="just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</a:rPr>
                        <a:t>學習尊重與共融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5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正向教育的目標</a:t>
            </a:r>
            <a:endParaRPr lang="en-US" altLang="zh-TW" sz="4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8052" y="5517232"/>
            <a:ext cx="8229600" cy="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1760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17093" y="5636694"/>
            <a:ext cx="13516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smtClean="0"/>
              <a:t>Moderate</a:t>
            </a:r>
          </a:p>
          <a:p>
            <a:r>
              <a:rPr lang="en-US" altLang="zh-TW" sz="2000" dirty="0" smtClean="0"/>
              <a:t>Mental</a:t>
            </a:r>
            <a:endParaRPr lang="en-US" altLang="zh-TW" sz="2000" dirty="0"/>
          </a:p>
          <a:p>
            <a:r>
              <a:rPr lang="en-US" altLang="zh-TW" sz="2000" dirty="0"/>
              <a:t>Disorder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7453" y="12899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/>
              <a:t>強度</a:t>
            </a:r>
            <a:endParaRPr lang="en-US" sz="4000" dirty="0"/>
          </a:p>
        </p:txBody>
      </p:sp>
      <p:sp>
        <p:nvSpPr>
          <p:cNvPr id="11" name="Freeform 10"/>
          <p:cNvSpPr/>
          <p:nvPr/>
        </p:nvSpPr>
        <p:spPr>
          <a:xfrm>
            <a:off x="701749" y="2147777"/>
            <a:ext cx="6953693" cy="2955851"/>
          </a:xfrm>
          <a:custGeom>
            <a:avLst/>
            <a:gdLst>
              <a:gd name="connsiteX0" fmla="*/ 0 w 6953693"/>
              <a:gd name="connsiteY0" fmla="*/ 2934586 h 2955851"/>
              <a:gd name="connsiteX1" fmla="*/ 85060 w 6953693"/>
              <a:gd name="connsiteY1" fmla="*/ 2955851 h 2955851"/>
              <a:gd name="connsiteX2" fmla="*/ 510363 w 6953693"/>
              <a:gd name="connsiteY2" fmla="*/ 2913321 h 2955851"/>
              <a:gd name="connsiteX3" fmla="*/ 701749 w 6953693"/>
              <a:gd name="connsiteY3" fmla="*/ 2849525 h 2955851"/>
              <a:gd name="connsiteX4" fmla="*/ 765544 w 6953693"/>
              <a:gd name="connsiteY4" fmla="*/ 2828260 h 2955851"/>
              <a:gd name="connsiteX5" fmla="*/ 829339 w 6953693"/>
              <a:gd name="connsiteY5" fmla="*/ 2806995 h 2955851"/>
              <a:gd name="connsiteX6" fmla="*/ 935665 w 6953693"/>
              <a:gd name="connsiteY6" fmla="*/ 2743200 h 2955851"/>
              <a:gd name="connsiteX7" fmla="*/ 1063256 w 6953693"/>
              <a:gd name="connsiteY7" fmla="*/ 2658139 h 2955851"/>
              <a:gd name="connsiteX8" fmla="*/ 1127051 w 6953693"/>
              <a:gd name="connsiteY8" fmla="*/ 2615609 h 2955851"/>
              <a:gd name="connsiteX9" fmla="*/ 1233377 w 6953693"/>
              <a:gd name="connsiteY9" fmla="*/ 2509283 h 2955851"/>
              <a:gd name="connsiteX10" fmla="*/ 1297172 w 6953693"/>
              <a:gd name="connsiteY10" fmla="*/ 2445488 h 2955851"/>
              <a:gd name="connsiteX11" fmla="*/ 1382232 w 6953693"/>
              <a:gd name="connsiteY11" fmla="*/ 2317897 h 2955851"/>
              <a:gd name="connsiteX12" fmla="*/ 1446028 w 6953693"/>
              <a:gd name="connsiteY12" fmla="*/ 2190307 h 2955851"/>
              <a:gd name="connsiteX13" fmla="*/ 1488558 w 6953693"/>
              <a:gd name="connsiteY13" fmla="*/ 2147776 h 2955851"/>
              <a:gd name="connsiteX14" fmla="*/ 1573618 w 6953693"/>
              <a:gd name="connsiteY14" fmla="*/ 2020186 h 2955851"/>
              <a:gd name="connsiteX15" fmla="*/ 1658679 w 6953693"/>
              <a:gd name="connsiteY15" fmla="*/ 1935125 h 2955851"/>
              <a:gd name="connsiteX16" fmla="*/ 1722474 w 6953693"/>
              <a:gd name="connsiteY16" fmla="*/ 1871330 h 2955851"/>
              <a:gd name="connsiteX17" fmla="*/ 1786270 w 6953693"/>
              <a:gd name="connsiteY17" fmla="*/ 1743739 h 2955851"/>
              <a:gd name="connsiteX18" fmla="*/ 1828800 w 6953693"/>
              <a:gd name="connsiteY18" fmla="*/ 1679944 h 2955851"/>
              <a:gd name="connsiteX19" fmla="*/ 1850065 w 6953693"/>
              <a:gd name="connsiteY19" fmla="*/ 1616149 h 2955851"/>
              <a:gd name="connsiteX20" fmla="*/ 1977656 w 6953693"/>
              <a:gd name="connsiteY20" fmla="*/ 1467293 h 2955851"/>
              <a:gd name="connsiteX21" fmla="*/ 2083981 w 6953693"/>
              <a:gd name="connsiteY21" fmla="*/ 1275907 h 2955851"/>
              <a:gd name="connsiteX22" fmla="*/ 2126511 w 6953693"/>
              <a:gd name="connsiteY22" fmla="*/ 1212111 h 2955851"/>
              <a:gd name="connsiteX23" fmla="*/ 2211572 w 6953693"/>
              <a:gd name="connsiteY23" fmla="*/ 1105786 h 2955851"/>
              <a:gd name="connsiteX24" fmla="*/ 2232837 w 6953693"/>
              <a:gd name="connsiteY24" fmla="*/ 1041990 h 2955851"/>
              <a:gd name="connsiteX25" fmla="*/ 2317898 w 6953693"/>
              <a:gd name="connsiteY25" fmla="*/ 935665 h 2955851"/>
              <a:gd name="connsiteX26" fmla="*/ 2339163 w 6953693"/>
              <a:gd name="connsiteY26" fmla="*/ 871870 h 2955851"/>
              <a:gd name="connsiteX27" fmla="*/ 2424223 w 6953693"/>
              <a:gd name="connsiteY27" fmla="*/ 765544 h 2955851"/>
              <a:gd name="connsiteX28" fmla="*/ 2466753 w 6953693"/>
              <a:gd name="connsiteY28" fmla="*/ 637953 h 2955851"/>
              <a:gd name="connsiteX29" fmla="*/ 2594344 w 6953693"/>
              <a:gd name="connsiteY29" fmla="*/ 467832 h 2955851"/>
              <a:gd name="connsiteX30" fmla="*/ 2615609 w 6953693"/>
              <a:gd name="connsiteY30" fmla="*/ 404037 h 2955851"/>
              <a:gd name="connsiteX31" fmla="*/ 2700670 w 6953693"/>
              <a:gd name="connsiteY31" fmla="*/ 297711 h 2955851"/>
              <a:gd name="connsiteX32" fmla="*/ 2828260 w 6953693"/>
              <a:gd name="connsiteY32" fmla="*/ 212651 h 2955851"/>
              <a:gd name="connsiteX33" fmla="*/ 2892056 w 6953693"/>
              <a:gd name="connsiteY33" fmla="*/ 191386 h 2955851"/>
              <a:gd name="connsiteX34" fmla="*/ 3019646 w 6953693"/>
              <a:gd name="connsiteY34" fmla="*/ 106325 h 2955851"/>
              <a:gd name="connsiteX35" fmla="*/ 3211032 w 6953693"/>
              <a:gd name="connsiteY35" fmla="*/ 42530 h 2955851"/>
              <a:gd name="connsiteX36" fmla="*/ 3274828 w 6953693"/>
              <a:gd name="connsiteY36" fmla="*/ 21265 h 2955851"/>
              <a:gd name="connsiteX37" fmla="*/ 3338623 w 6953693"/>
              <a:gd name="connsiteY37" fmla="*/ 0 h 2955851"/>
              <a:gd name="connsiteX38" fmla="*/ 3593804 w 6953693"/>
              <a:gd name="connsiteY38" fmla="*/ 63795 h 2955851"/>
              <a:gd name="connsiteX39" fmla="*/ 3657600 w 6953693"/>
              <a:gd name="connsiteY39" fmla="*/ 85060 h 2955851"/>
              <a:gd name="connsiteX40" fmla="*/ 3721395 w 6953693"/>
              <a:gd name="connsiteY40" fmla="*/ 106325 h 2955851"/>
              <a:gd name="connsiteX41" fmla="*/ 3848986 w 6953693"/>
              <a:gd name="connsiteY41" fmla="*/ 170121 h 2955851"/>
              <a:gd name="connsiteX42" fmla="*/ 3976577 w 6953693"/>
              <a:gd name="connsiteY42" fmla="*/ 233916 h 2955851"/>
              <a:gd name="connsiteX43" fmla="*/ 4104167 w 6953693"/>
              <a:gd name="connsiteY43" fmla="*/ 340242 h 2955851"/>
              <a:gd name="connsiteX44" fmla="*/ 4146698 w 6953693"/>
              <a:gd name="connsiteY44" fmla="*/ 404037 h 2955851"/>
              <a:gd name="connsiteX45" fmla="*/ 4231758 w 6953693"/>
              <a:gd name="connsiteY45" fmla="*/ 467832 h 2955851"/>
              <a:gd name="connsiteX46" fmla="*/ 4359349 w 6953693"/>
              <a:gd name="connsiteY46" fmla="*/ 659218 h 2955851"/>
              <a:gd name="connsiteX47" fmla="*/ 4401879 w 6953693"/>
              <a:gd name="connsiteY47" fmla="*/ 723014 h 2955851"/>
              <a:gd name="connsiteX48" fmla="*/ 4529470 w 6953693"/>
              <a:gd name="connsiteY48" fmla="*/ 850604 h 2955851"/>
              <a:gd name="connsiteX49" fmla="*/ 4614530 w 6953693"/>
              <a:gd name="connsiteY49" fmla="*/ 978195 h 2955851"/>
              <a:gd name="connsiteX50" fmla="*/ 4720856 w 6953693"/>
              <a:gd name="connsiteY50" fmla="*/ 1084521 h 2955851"/>
              <a:gd name="connsiteX51" fmla="*/ 4742121 w 6953693"/>
              <a:gd name="connsiteY51" fmla="*/ 1148316 h 2955851"/>
              <a:gd name="connsiteX52" fmla="*/ 4763386 w 6953693"/>
              <a:gd name="connsiteY52" fmla="*/ 1233376 h 2955851"/>
              <a:gd name="connsiteX53" fmla="*/ 4954772 w 6953693"/>
              <a:gd name="connsiteY53" fmla="*/ 1467293 h 2955851"/>
              <a:gd name="connsiteX54" fmla="*/ 5082363 w 6953693"/>
              <a:gd name="connsiteY54" fmla="*/ 1573618 h 2955851"/>
              <a:gd name="connsiteX55" fmla="*/ 5188688 w 6953693"/>
              <a:gd name="connsiteY55" fmla="*/ 1701209 h 2955851"/>
              <a:gd name="connsiteX56" fmla="*/ 5273749 w 6953693"/>
              <a:gd name="connsiteY56" fmla="*/ 1828800 h 2955851"/>
              <a:gd name="connsiteX57" fmla="*/ 5380074 w 6953693"/>
              <a:gd name="connsiteY57" fmla="*/ 1977656 h 2955851"/>
              <a:gd name="connsiteX58" fmla="*/ 5507665 w 6953693"/>
              <a:gd name="connsiteY58" fmla="*/ 2190307 h 2955851"/>
              <a:gd name="connsiteX59" fmla="*/ 5550195 w 6953693"/>
              <a:gd name="connsiteY59" fmla="*/ 2254102 h 2955851"/>
              <a:gd name="connsiteX60" fmla="*/ 5613991 w 6953693"/>
              <a:gd name="connsiteY60" fmla="*/ 2275367 h 2955851"/>
              <a:gd name="connsiteX61" fmla="*/ 5720316 w 6953693"/>
              <a:gd name="connsiteY61" fmla="*/ 2381693 h 2955851"/>
              <a:gd name="connsiteX62" fmla="*/ 5762846 w 6953693"/>
              <a:gd name="connsiteY62" fmla="*/ 2445488 h 2955851"/>
              <a:gd name="connsiteX63" fmla="*/ 5847907 w 6953693"/>
              <a:gd name="connsiteY63" fmla="*/ 2530549 h 2955851"/>
              <a:gd name="connsiteX64" fmla="*/ 5911702 w 6953693"/>
              <a:gd name="connsiteY64" fmla="*/ 2594344 h 2955851"/>
              <a:gd name="connsiteX65" fmla="*/ 5996763 w 6953693"/>
              <a:gd name="connsiteY65" fmla="*/ 2700670 h 2955851"/>
              <a:gd name="connsiteX66" fmla="*/ 6124353 w 6953693"/>
              <a:gd name="connsiteY66" fmla="*/ 2764465 h 2955851"/>
              <a:gd name="connsiteX67" fmla="*/ 6209414 w 6953693"/>
              <a:gd name="connsiteY67" fmla="*/ 2806995 h 2955851"/>
              <a:gd name="connsiteX68" fmla="*/ 6273209 w 6953693"/>
              <a:gd name="connsiteY68" fmla="*/ 2828260 h 2955851"/>
              <a:gd name="connsiteX69" fmla="*/ 6507125 w 6953693"/>
              <a:gd name="connsiteY69" fmla="*/ 2870790 h 2955851"/>
              <a:gd name="connsiteX70" fmla="*/ 6953693 w 6953693"/>
              <a:gd name="connsiteY70" fmla="*/ 2892056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953693" h="2955851">
                <a:moveTo>
                  <a:pt x="0" y="2934586"/>
                </a:moveTo>
                <a:cubicBezTo>
                  <a:pt x="28353" y="2941674"/>
                  <a:pt x="55834" y="2955851"/>
                  <a:pt x="85060" y="2955851"/>
                </a:cubicBezTo>
                <a:cubicBezTo>
                  <a:pt x="279757" y="2955851"/>
                  <a:pt x="347919" y="2940395"/>
                  <a:pt x="510363" y="2913321"/>
                </a:cubicBezTo>
                <a:lnTo>
                  <a:pt x="701749" y="2849525"/>
                </a:lnTo>
                <a:lnTo>
                  <a:pt x="765544" y="2828260"/>
                </a:lnTo>
                <a:lnTo>
                  <a:pt x="829339" y="2806995"/>
                </a:lnTo>
                <a:cubicBezTo>
                  <a:pt x="924759" y="2711577"/>
                  <a:pt x="811439" y="2812215"/>
                  <a:pt x="935665" y="2743200"/>
                </a:cubicBezTo>
                <a:cubicBezTo>
                  <a:pt x="980348" y="2718376"/>
                  <a:pt x="1020726" y="2686493"/>
                  <a:pt x="1063256" y="2658139"/>
                </a:cubicBezTo>
                <a:cubicBezTo>
                  <a:pt x="1084521" y="2643962"/>
                  <a:pt x="1108979" y="2633681"/>
                  <a:pt x="1127051" y="2615609"/>
                </a:cubicBezTo>
                <a:lnTo>
                  <a:pt x="1233377" y="2509283"/>
                </a:lnTo>
                <a:cubicBezTo>
                  <a:pt x="1254642" y="2488018"/>
                  <a:pt x="1283723" y="2472386"/>
                  <a:pt x="1297172" y="2445488"/>
                </a:cubicBezTo>
                <a:cubicBezTo>
                  <a:pt x="1348668" y="2342496"/>
                  <a:pt x="1317287" y="2382844"/>
                  <a:pt x="1382232" y="2317897"/>
                </a:cubicBezTo>
                <a:cubicBezTo>
                  <a:pt x="1404693" y="2250516"/>
                  <a:pt x="1398916" y="2249197"/>
                  <a:pt x="1446028" y="2190307"/>
                </a:cubicBezTo>
                <a:cubicBezTo>
                  <a:pt x="1458552" y="2174651"/>
                  <a:pt x="1476529" y="2163815"/>
                  <a:pt x="1488558" y="2147776"/>
                </a:cubicBezTo>
                <a:cubicBezTo>
                  <a:pt x="1519227" y="2106884"/>
                  <a:pt x="1537474" y="2056330"/>
                  <a:pt x="1573618" y="2020186"/>
                </a:cubicBezTo>
                <a:lnTo>
                  <a:pt x="1658679" y="1935125"/>
                </a:lnTo>
                <a:cubicBezTo>
                  <a:pt x="1679944" y="1913860"/>
                  <a:pt x="1705792" y="1896352"/>
                  <a:pt x="1722474" y="1871330"/>
                </a:cubicBezTo>
                <a:cubicBezTo>
                  <a:pt x="1844358" y="1688504"/>
                  <a:pt x="1698228" y="1919821"/>
                  <a:pt x="1786270" y="1743739"/>
                </a:cubicBezTo>
                <a:cubicBezTo>
                  <a:pt x="1797700" y="1720880"/>
                  <a:pt x="1817370" y="1702803"/>
                  <a:pt x="1828800" y="1679944"/>
                </a:cubicBezTo>
                <a:cubicBezTo>
                  <a:pt x="1838824" y="1659895"/>
                  <a:pt x="1838944" y="1635611"/>
                  <a:pt x="1850065" y="1616149"/>
                </a:cubicBezTo>
                <a:cubicBezTo>
                  <a:pt x="1886440" y="1552492"/>
                  <a:pt x="1927376" y="1517572"/>
                  <a:pt x="1977656" y="1467293"/>
                </a:cubicBezTo>
                <a:cubicBezTo>
                  <a:pt x="2015085" y="1355005"/>
                  <a:pt x="1986487" y="1422149"/>
                  <a:pt x="2083981" y="1275907"/>
                </a:cubicBezTo>
                <a:cubicBezTo>
                  <a:pt x="2098158" y="1254642"/>
                  <a:pt x="2108439" y="1230183"/>
                  <a:pt x="2126511" y="1212111"/>
                </a:cubicBezTo>
                <a:cubicBezTo>
                  <a:pt x="2187114" y="1151509"/>
                  <a:pt x="2157921" y="1186263"/>
                  <a:pt x="2211572" y="1105786"/>
                </a:cubicBezTo>
                <a:cubicBezTo>
                  <a:pt x="2218660" y="1084521"/>
                  <a:pt x="2222813" y="1062039"/>
                  <a:pt x="2232837" y="1041990"/>
                </a:cubicBezTo>
                <a:cubicBezTo>
                  <a:pt x="2259663" y="988338"/>
                  <a:pt x="2278339" y="975223"/>
                  <a:pt x="2317898" y="935665"/>
                </a:cubicBezTo>
                <a:cubicBezTo>
                  <a:pt x="2324986" y="914400"/>
                  <a:pt x="2327631" y="891091"/>
                  <a:pt x="2339163" y="871870"/>
                </a:cubicBezTo>
                <a:cubicBezTo>
                  <a:pt x="2414909" y="745626"/>
                  <a:pt x="2351267" y="929696"/>
                  <a:pt x="2424223" y="765544"/>
                </a:cubicBezTo>
                <a:cubicBezTo>
                  <a:pt x="2442430" y="724577"/>
                  <a:pt x="2441885" y="675254"/>
                  <a:pt x="2466753" y="637953"/>
                </a:cubicBezTo>
                <a:cubicBezTo>
                  <a:pt x="2562935" y="493681"/>
                  <a:pt x="2515671" y="546507"/>
                  <a:pt x="2594344" y="467832"/>
                </a:cubicBezTo>
                <a:cubicBezTo>
                  <a:pt x="2601432" y="446567"/>
                  <a:pt x="2605585" y="424086"/>
                  <a:pt x="2615609" y="404037"/>
                </a:cubicBezTo>
                <a:cubicBezTo>
                  <a:pt x="2632349" y="370556"/>
                  <a:pt x="2669023" y="321446"/>
                  <a:pt x="2700670" y="297711"/>
                </a:cubicBezTo>
                <a:cubicBezTo>
                  <a:pt x="2741562" y="267042"/>
                  <a:pt x="2779768" y="228815"/>
                  <a:pt x="2828260" y="212651"/>
                </a:cubicBezTo>
                <a:lnTo>
                  <a:pt x="2892056" y="191386"/>
                </a:lnTo>
                <a:cubicBezTo>
                  <a:pt x="2934586" y="163032"/>
                  <a:pt x="2971154" y="122489"/>
                  <a:pt x="3019646" y="106325"/>
                </a:cubicBezTo>
                <a:lnTo>
                  <a:pt x="3211032" y="42530"/>
                </a:lnTo>
                <a:lnTo>
                  <a:pt x="3274828" y="21265"/>
                </a:lnTo>
                <a:lnTo>
                  <a:pt x="3338623" y="0"/>
                </a:lnTo>
                <a:cubicBezTo>
                  <a:pt x="3510436" y="28635"/>
                  <a:pt x="3425308" y="7630"/>
                  <a:pt x="3593804" y="63795"/>
                </a:cubicBezTo>
                <a:lnTo>
                  <a:pt x="3657600" y="85060"/>
                </a:lnTo>
                <a:lnTo>
                  <a:pt x="3721395" y="106325"/>
                </a:lnTo>
                <a:cubicBezTo>
                  <a:pt x="3904223" y="228211"/>
                  <a:pt x="3672906" y="82081"/>
                  <a:pt x="3848986" y="170121"/>
                </a:cubicBezTo>
                <a:cubicBezTo>
                  <a:pt x="4013875" y="252566"/>
                  <a:pt x="3816227" y="180467"/>
                  <a:pt x="3976577" y="233916"/>
                </a:cubicBezTo>
                <a:cubicBezTo>
                  <a:pt x="4039307" y="275736"/>
                  <a:pt x="4052998" y="278839"/>
                  <a:pt x="4104167" y="340242"/>
                </a:cubicBezTo>
                <a:cubicBezTo>
                  <a:pt x="4120529" y="359876"/>
                  <a:pt x="4128626" y="385965"/>
                  <a:pt x="4146698" y="404037"/>
                </a:cubicBezTo>
                <a:cubicBezTo>
                  <a:pt x="4171759" y="429098"/>
                  <a:pt x="4203405" y="446567"/>
                  <a:pt x="4231758" y="467832"/>
                </a:cubicBezTo>
                <a:lnTo>
                  <a:pt x="4359349" y="659218"/>
                </a:lnTo>
                <a:cubicBezTo>
                  <a:pt x="4373526" y="680483"/>
                  <a:pt x="4380614" y="708837"/>
                  <a:pt x="4401879" y="723014"/>
                </a:cubicBezTo>
                <a:cubicBezTo>
                  <a:pt x="4488029" y="780448"/>
                  <a:pt x="4460233" y="751694"/>
                  <a:pt x="4529470" y="850604"/>
                </a:cubicBezTo>
                <a:cubicBezTo>
                  <a:pt x="4558783" y="892479"/>
                  <a:pt x="4578386" y="942051"/>
                  <a:pt x="4614530" y="978195"/>
                </a:cubicBezTo>
                <a:lnTo>
                  <a:pt x="4720856" y="1084521"/>
                </a:lnTo>
                <a:cubicBezTo>
                  <a:pt x="4727944" y="1105786"/>
                  <a:pt x="4735963" y="1126763"/>
                  <a:pt x="4742121" y="1148316"/>
                </a:cubicBezTo>
                <a:cubicBezTo>
                  <a:pt x="4750150" y="1176417"/>
                  <a:pt x="4751516" y="1206669"/>
                  <a:pt x="4763386" y="1233376"/>
                </a:cubicBezTo>
                <a:cubicBezTo>
                  <a:pt x="4813915" y="1347066"/>
                  <a:pt x="4862292" y="1374813"/>
                  <a:pt x="4954772" y="1467293"/>
                </a:cubicBezTo>
                <a:cubicBezTo>
                  <a:pt x="5036639" y="1549160"/>
                  <a:pt x="4993544" y="1514407"/>
                  <a:pt x="5082363" y="1573618"/>
                </a:cubicBezTo>
                <a:cubicBezTo>
                  <a:pt x="5234329" y="1801570"/>
                  <a:pt x="4997679" y="1455626"/>
                  <a:pt x="5188688" y="1701209"/>
                </a:cubicBezTo>
                <a:cubicBezTo>
                  <a:pt x="5220070" y="1741557"/>
                  <a:pt x="5243080" y="1787908"/>
                  <a:pt x="5273749" y="1828800"/>
                </a:cubicBezTo>
                <a:cubicBezTo>
                  <a:pt x="5301138" y="1865319"/>
                  <a:pt x="5355195" y="1934118"/>
                  <a:pt x="5380074" y="1977656"/>
                </a:cubicBezTo>
                <a:cubicBezTo>
                  <a:pt x="5510846" y="2206509"/>
                  <a:pt x="5299593" y="1878199"/>
                  <a:pt x="5507665" y="2190307"/>
                </a:cubicBezTo>
                <a:cubicBezTo>
                  <a:pt x="5521842" y="2211572"/>
                  <a:pt x="5525949" y="2246020"/>
                  <a:pt x="5550195" y="2254102"/>
                </a:cubicBezTo>
                <a:lnTo>
                  <a:pt x="5613991" y="2275367"/>
                </a:lnTo>
                <a:cubicBezTo>
                  <a:pt x="5727402" y="2445487"/>
                  <a:pt x="5578552" y="2239929"/>
                  <a:pt x="5720316" y="2381693"/>
                </a:cubicBezTo>
                <a:cubicBezTo>
                  <a:pt x="5738388" y="2399765"/>
                  <a:pt x="5746213" y="2426083"/>
                  <a:pt x="5762846" y="2445488"/>
                </a:cubicBezTo>
                <a:cubicBezTo>
                  <a:pt x="5788942" y="2475933"/>
                  <a:pt x="5819553" y="2502195"/>
                  <a:pt x="5847907" y="2530549"/>
                </a:cubicBezTo>
                <a:cubicBezTo>
                  <a:pt x="5869172" y="2551814"/>
                  <a:pt x="5895020" y="2569322"/>
                  <a:pt x="5911702" y="2594344"/>
                </a:cubicBezTo>
                <a:cubicBezTo>
                  <a:pt x="5943282" y="2641713"/>
                  <a:pt x="5953475" y="2666040"/>
                  <a:pt x="5996763" y="2700670"/>
                </a:cubicBezTo>
                <a:cubicBezTo>
                  <a:pt x="6075351" y="2763540"/>
                  <a:pt x="6039696" y="2728184"/>
                  <a:pt x="6124353" y="2764465"/>
                </a:cubicBezTo>
                <a:cubicBezTo>
                  <a:pt x="6153490" y="2776952"/>
                  <a:pt x="6180277" y="2794508"/>
                  <a:pt x="6209414" y="2806995"/>
                </a:cubicBezTo>
                <a:cubicBezTo>
                  <a:pt x="6230017" y="2815825"/>
                  <a:pt x="6251656" y="2822102"/>
                  <a:pt x="6273209" y="2828260"/>
                </a:cubicBezTo>
                <a:cubicBezTo>
                  <a:pt x="6373473" y="2856907"/>
                  <a:pt x="6386657" y="2853580"/>
                  <a:pt x="6507125" y="2870790"/>
                </a:cubicBezTo>
                <a:cubicBezTo>
                  <a:pt x="6691964" y="2932405"/>
                  <a:pt x="6548505" y="2892056"/>
                  <a:pt x="6953693" y="2892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87824" y="2996952"/>
            <a:ext cx="648072" cy="7200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/>
        </p:nvSpPr>
        <p:spPr>
          <a:xfrm>
            <a:off x="1770356" y="579422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/>
              <a:t>Languishing</a:t>
            </a:r>
            <a:endParaRPr lang="en-US" sz="2400" dirty="0"/>
          </a:p>
        </p:txBody>
      </p:sp>
      <p:sp>
        <p:nvSpPr>
          <p:cNvPr id="15" name="Rectangle 8"/>
          <p:cNvSpPr/>
          <p:nvPr/>
        </p:nvSpPr>
        <p:spPr>
          <a:xfrm>
            <a:off x="295626" y="5729028"/>
            <a:ext cx="1470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Mental</a:t>
            </a:r>
          </a:p>
          <a:p>
            <a:r>
              <a:rPr lang="en-US" sz="2400" dirty="0" smtClean="0"/>
              <a:t>Disorder</a:t>
            </a:r>
            <a:endParaRPr lang="en-US" sz="2400" dirty="0"/>
          </a:p>
        </p:txBody>
      </p:sp>
      <p:sp>
        <p:nvSpPr>
          <p:cNvPr id="16" name="Rectangle 8"/>
          <p:cNvSpPr/>
          <p:nvPr/>
        </p:nvSpPr>
        <p:spPr>
          <a:xfrm flipH="1">
            <a:off x="5897913" y="5732665"/>
            <a:ext cx="2249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smtClean="0"/>
              <a:t>Flourish</a:t>
            </a:r>
            <a:endParaRPr lang="en-US" sz="2800" dirty="0"/>
          </a:p>
        </p:txBody>
      </p:sp>
      <p:cxnSp>
        <p:nvCxnSpPr>
          <p:cNvPr id="17" name="Straight Connector 7"/>
          <p:cNvCxnSpPr/>
          <p:nvPr/>
        </p:nvCxnSpPr>
        <p:spPr>
          <a:xfrm>
            <a:off x="4211960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"/>
          <p:cNvCxnSpPr/>
          <p:nvPr/>
        </p:nvCxnSpPr>
        <p:spPr>
          <a:xfrm>
            <a:off x="6300192" y="1556792"/>
            <a:ext cx="0" cy="3960440"/>
          </a:xfrm>
          <a:prstGeom prst="line">
            <a:avLst/>
          </a:prstGeom>
          <a:ln w="635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/>
          <p:cNvSpPr/>
          <p:nvPr/>
        </p:nvSpPr>
        <p:spPr>
          <a:xfrm>
            <a:off x="1765900" y="2147777"/>
            <a:ext cx="6953693" cy="2955851"/>
          </a:xfrm>
          <a:custGeom>
            <a:avLst/>
            <a:gdLst>
              <a:gd name="connsiteX0" fmla="*/ 0 w 6953693"/>
              <a:gd name="connsiteY0" fmla="*/ 2934586 h 2955851"/>
              <a:gd name="connsiteX1" fmla="*/ 85060 w 6953693"/>
              <a:gd name="connsiteY1" fmla="*/ 2955851 h 2955851"/>
              <a:gd name="connsiteX2" fmla="*/ 510363 w 6953693"/>
              <a:gd name="connsiteY2" fmla="*/ 2913321 h 2955851"/>
              <a:gd name="connsiteX3" fmla="*/ 701749 w 6953693"/>
              <a:gd name="connsiteY3" fmla="*/ 2849525 h 2955851"/>
              <a:gd name="connsiteX4" fmla="*/ 765544 w 6953693"/>
              <a:gd name="connsiteY4" fmla="*/ 2828260 h 2955851"/>
              <a:gd name="connsiteX5" fmla="*/ 829339 w 6953693"/>
              <a:gd name="connsiteY5" fmla="*/ 2806995 h 2955851"/>
              <a:gd name="connsiteX6" fmla="*/ 935665 w 6953693"/>
              <a:gd name="connsiteY6" fmla="*/ 2743200 h 2955851"/>
              <a:gd name="connsiteX7" fmla="*/ 1063256 w 6953693"/>
              <a:gd name="connsiteY7" fmla="*/ 2658139 h 2955851"/>
              <a:gd name="connsiteX8" fmla="*/ 1127051 w 6953693"/>
              <a:gd name="connsiteY8" fmla="*/ 2615609 h 2955851"/>
              <a:gd name="connsiteX9" fmla="*/ 1233377 w 6953693"/>
              <a:gd name="connsiteY9" fmla="*/ 2509283 h 2955851"/>
              <a:gd name="connsiteX10" fmla="*/ 1297172 w 6953693"/>
              <a:gd name="connsiteY10" fmla="*/ 2445488 h 2955851"/>
              <a:gd name="connsiteX11" fmla="*/ 1382232 w 6953693"/>
              <a:gd name="connsiteY11" fmla="*/ 2317897 h 2955851"/>
              <a:gd name="connsiteX12" fmla="*/ 1446028 w 6953693"/>
              <a:gd name="connsiteY12" fmla="*/ 2190307 h 2955851"/>
              <a:gd name="connsiteX13" fmla="*/ 1488558 w 6953693"/>
              <a:gd name="connsiteY13" fmla="*/ 2147776 h 2955851"/>
              <a:gd name="connsiteX14" fmla="*/ 1573618 w 6953693"/>
              <a:gd name="connsiteY14" fmla="*/ 2020186 h 2955851"/>
              <a:gd name="connsiteX15" fmla="*/ 1658679 w 6953693"/>
              <a:gd name="connsiteY15" fmla="*/ 1935125 h 2955851"/>
              <a:gd name="connsiteX16" fmla="*/ 1722474 w 6953693"/>
              <a:gd name="connsiteY16" fmla="*/ 1871330 h 2955851"/>
              <a:gd name="connsiteX17" fmla="*/ 1786270 w 6953693"/>
              <a:gd name="connsiteY17" fmla="*/ 1743739 h 2955851"/>
              <a:gd name="connsiteX18" fmla="*/ 1828800 w 6953693"/>
              <a:gd name="connsiteY18" fmla="*/ 1679944 h 2955851"/>
              <a:gd name="connsiteX19" fmla="*/ 1850065 w 6953693"/>
              <a:gd name="connsiteY19" fmla="*/ 1616149 h 2955851"/>
              <a:gd name="connsiteX20" fmla="*/ 1977656 w 6953693"/>
              <a:gd name="connsiteY20" fmla="*/ 1467293 h 2955851"/>
              <a:gd name="connsiteX21" fmla="*/ 2083981 w 6953693"/>
              <a:gd name="connsiteY21" fmla="*/ 1275907 h 2955851"/>
              <a:gd name="connsiteX22" fmla="*/ 2126511 w 6953693"/>
              <a:gd name="connsiteY22" fmla="*/ 1212111 h 2955851"/>
              <a:gd name="connsiteX23" fmla="*/ 2211572 w 6953693"/>
              <a:gd name="connsiteY23" fmla="*/ 1105786 h 2955851"/>
              <a:gd name="connsiteX24" fmla="*/ 2232837 w 6953693"/>
              <a:gd name="connsiteY24" fmla="*/ 1041990 h 2955851"/>
              <a:gd name="connsiteX25" fmla="*/ 2317898 w 6953693"/>
              <a:gd name="connsiteY25" fmla="*/ 935665 h 2955851"/>
              <a:gd name="connsiteX26" fmla="*/ 2339163 w 6953693"/>
              <a:gd name="connsiteY26" fmla="*/ 871870 h 2955851"/>
              <a:gd name="connsiteX27" fmla="*/ 2424223 w 6953693"/>
              <a:gd name="connsiteY27" fmla="*/ 765544 h 2955851"/>
              <a:gd name="connsiteX28" fmla="*/ 2466753 w 6953693"/>
              <a:gd name="connsiteY28" fmla="*/ 637953 h 2955851"/>
              <a:gd name="connsiteX29" fmla="*/ 2594344 w 6953693"/>
              <a:gd name="connsiteY29" fmla="*/ 467832 h 2955851"/>
              <a:gd name="connsiteX30" fmla="*/ 2615609 w 6953693"/>
              <a:gd name="connsiteY30" fmla="*/ 404037 h 2955851"/>
              <a:gd name="connsiteX31" fmla="*/ 2700670 w 6953693"/>
              <a:gd name="connsiteY31" fmla="*/ 297711 h 2955851"/>
              <a:gd name="connsiteX32" fmla="*/ 2828260 w 6953693"/>
              <a:gd name="connsiteY32" fmla="*/ 212651 h 2955851"/>
              <a:gd name="connsiteX33" fmla="*/ 2892056 w 6953693"/>
              <a:gd name="connsiteY33" fmla="*/ 191386 h 2955851"/>
              <a:gd name="connsiteX34" fmla="*/ 3019646 w 6953693"/>
              <a:gd name="connsiteY34" fmla="*/ 106325 h 2955851"/>
              <a:gd name="connsiteX35" fmla="*/ 3211032 w 6953693"/>
              <a:gd name="connsiteY35" fmla="*/ 42530 h 2955851"/>
              <a:gd name="connsiteX36" fmla="*/ 3274828 w 6953693"/>
              <a:gd name="connsiteY36" fmla="*/ 21265 h 2955851"/>
              <a:gd name="connsiteX37" fmla="*/ 3338623 w 6953693"/>
              <a:gd name="connsiteY37" fmla="*/ 0 h 2955851"/>
              <a:gd name="connsiteX38" fmla="*/ 3593804 w 6953693"/>
              <a:gd name="connsiteY38" fmla="*/ 63795 h 2955851"/>
              <a:gd name="connsiteX39" fmla="*/ 3657600 w 6953693"/>
              <a:gd name="connsiteY39" fmla="*/ 85060 h 2955851"/>
              <a:gd name="connsiteX40" fmla="*/ 3721395 w 6953693"/>
              <a:gd name="connsiteY40" fmla="*/ 106325 h 2955851"/>
              <a:gd name="connsiteX41" fmla="*/ 3848986 w 6953693"/>
              <a:gd name="connsiteY41" fmla="*/ 170121 h 2955851"/>
              <a:gd name="connsiteX42" fmla="*/ 3976577 w 6953693"/>
              <a:gd name="connsiteY42" fmla="*/ 233916 h 2955851"/>
              <a:gd name="connsiteX43" fmla="*/ 4104167 w 6953693"/>
              <a:gd name="connsiteY43" fmla="*/ 340242 h 2955851"/>
              <a:gd name="connsiteX44" fmla="*/ 4146698 w 6953693"/>
              <a:gd name="connsiteY44" fmla="*/ 404037 h 2955851"/>
              <a:gd name="connsiteX45" fmla="*/ 4231758 w 6953693"/>
              <a:gd name="connsiteY45" fmla="*/ 467832 h 2955851"/>
              <a:gd name="connsiteX46" fmla="*/ 4359349 w 6953693"/>
              <a:gd name="connsiteY46" fmla="*/ 659218 h 2955851"/>
              <a:gd name="connsiteX47" fmla="*/ 4401879 w 6953693"/>
              <a:gd name="connsiteY47" fmla="*/ 723014 h 2955851"/>
              <a:gd name="connsiteX48" fmla="*/ 4529470 w 6953693"/>
              <a:gd name="connsiteY48" fmla="*/ 850604 h 2955851"/>
              <a:gd name="connsiteX49" fmla="*/ 4614530 w 6953693"/>
              <a:gd name="connsiteY49" fmla="*/ 978195 h 2955851"/>
              <a:gd name="connsiteX50" fmla="*/ 4720856 w 6953693"/>
              <a:gd name="connsiteY50" fmla="*/ 1084521 h 2955851"/>
              <a:gd name="connsiteX51" fmla="*/ 4742121 w 6953693"/>
              <a:gd name="connsiteY51" fmla="*/ 1148316 h 2955851"/>
              <a:gd name="connsiteX52" fmla="*/ 4763386 w 6953693"/>
              <a:gd name="connsiteY52" fmla="*/ 1233376 h 2955851"/>
              <a:gd name="connsiteX53" fmla="*/ 4954772 w 6953693"/>
              <a:gd name="connsiteY53" fmla="*/ 1467293 h 2955851"/>
              <a:gd name="connsiteX54" fmla="*/ 5082363 w 6953693"/>
              <a:gd name="connsiteY54" fmla="*/ 1573618 h 2955851"/>
              <a:gd name="connsiteX55" fmla="*/ 5188688 w 6953693"/>
              <a:gd name="connsiteY55" fmla="*/ 1701209 h 2955851"/>
              <a:gd name="connsiteX56" fmla="*/ 5273749 w 6953693"/>
              <a:gd name="connsiteY56" fmla="*/ 1828800 h 2955851"/>
              <a:gd name="connsiteX57" fmla="*/ 5380074 w 6953693"/>
              <a:gd name="connsiteY57" fmla="*/ 1977656 h 2955851"/>
              <a:gd name="connsiteX58" fmla="*/ 5507665 w 6953693"/>
              <a:gd name="connsiteY58" fmla="*/ 2190307 h 2955851"/>
              <a:gd name="connsiteX59" fmla="*/ 5550195 w 6953693"/>
              <a:gd name="connsiteY59" fmla="*/ 2254102 h 2955851"/>
              <a:gd name="connsiteX60" fmla="*/ 5613991 w 6953693"/>
              <a:gd name="connsiteY60" fmla="*/ 2275367 h 2955851"/>
              <a:gd name="connsiteX61" fmla="*/ 5720316 w 6953693"/>
              <a:gd name="connsiteY61" fmla="*/ 2381693 h 2955851"/>
              <a:gd name="connsiteX62" fmla="*/ 5762846 w 6953693"/>
              <a:gd name="connsiteY62" fmla="*/ 2445488 h 2955851"/>
              <a:gd name="connsiteX63" fmla="*/ 5847907 w 6953693"/>
              <a:gd name="connsiteY63" fmla="*/ 2530549 h 2955851"/>
              <a:gd name="connsiteX64" fmla="*/ 5911702 w 6953693"/>
              <a:gd name="connsiteY64" fmla="*/ 2594344 h 2955851"/>
              <a:gd name="connsiteX65" fmla="*/ 5996763 w 6953693"/>
              <a:gd name="connsiteY65" fmla="*/ 2700670 h 2955851"/>
              <a:gd name="connsiteX66" fmla="*/ 6124353 w 6953693"/>
              <a:gd name="connsiteY66" fmla="*/ 2764465 h 2955851"/>
              <a:gd name="connsiteX67" fmla="*/ 6209414 w 6953693"/>
              <a:gd name="connsiteY67" fmla="*/ 2806995 h 2955851"/>
              <a:gd name="connsiteX68" fmla="*/ 6273209 w 6953693"/>
              <a:gd name="connsiteY68" fmla="*/ 2828260 h 2955851"/>
              <a:gd name="connsiteX69" fmla="*/ 6507125 w 6953693"/>
              <a:gd name="connsiteY69" fmla="*/ 2870790 h 2955851"/>
              <a:gd name="connsiteX70" fmla="*/ 6953693 w 6953693"/>
              <a:gd name="connsiteY70" fmla="*/ 2892056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953693" h="2955851">
                <a:moveTo>
                  <a:pt x="0" y="2934586"/>
                </a:moveTo>
                <a:cubicBezTo>
                  <a:pt x="28353" y="2941674"/>
                  <a:pt x="55834" y="2955851"/>
                  <a:pt x="85060" y="2955851"/>
                </a:cubicBezTo>
                <a:cubicBezTo>
                  <a:pt x="279757" y="2955851"/>
                  <a:pt x="347919" y="2940395"/>
                  <a:pt x="510363" y="2913321"/>
                </a:cubicBezTo>
                <a:lnTo>
                  <a:pt x="701749" y="2849525"/>
                </a:lnTo>
                <a:lnTo>
                  <a:pt x="765544" y="2828260"/>
                </a:lnTo>
                <a:lnTo>
                  <a:pt x="829339" y="2806995"/>
                </a:lnTo>
                <a:cubicBezTo>
                  <a:pt x="924759" y="2711577"/>
                  <a:pt x="811439" y="2812215"/>
                  <a:pt x="935665" y="2743200"/>
                </a:cubicBezTo>
                <a:cubicBezTo>
                  <a:pt x="980348" y="2718376"/>
                  <a:pt x="1020726" y="2686493"/>
                  <a:pt x="1063256" y="2658139"/>
                </a:cubicBezTo>
                <a:cubicBezTo>
                  <a:pt x="1084521" y="2643962"/>
                  <a:pt x="1108979" y="2633681"/>
                  <a:pt x="1127051" y="2615609"/>
                </a:cubicBezTo>
                <a:lnTo>
                  <a:pt x="1233377" y="2509283"/>
                </a:lnTo>
                <a:cubicBezTo>
                  <a:pt x="1254642" y="2488018"/>
                  <a:pt x="1283723" y="2472386"/>
                  <a:pt x="1297172" y="2445488"/>
                </a:cubicBezTo>
                <a:cubicBezTo>
                  <a:pt x="1348668" y="2342496"/>
                  <a:pt x="1317287" y="2382844"/>
                  <a:pt x="1382232" y="2317897"/>
                </a:cubicBezTo>
                <a:cubicBezTo>
                  <a:pt x="1404693" y="2250516"/>
                  <a:pt x="1398916" y="2249197"/>
                  <a:pt x="1446028" y="2190307"/>
                </a:cubicBezTo>
                <a:cubicBezTo>
                  <a:pt x="1458552" y="2174651"/>
                  <a:pt x="1476529" y="2163815"/>
                  <a:pt x="1488558" y="2147776"/>
                </a:cubicBezTo>
                <a:cubicBezTo>
                  <a:pt x="1519227" y="2106884"/>
                  <a:pt x="1537474" y="2056330"/>
                  <a:pt x="1573618" y="2020186"/>
                </a:cubicBezTo>
                <a:lnTo>
                  <a:pt x="1658679" y="1935125"/>
                </a:lnTo>
                <a:cubicBezTo>
                  <a:pt x="1679944" y="1913860"/>
                  <a:pt x="1705792" y="1896352"/>
                  <a:pt x="1722474" y="1871330"/>
                </a:cubicBezTo>
                <a:cubicBezTo>
                  <a:pt x="1844358" y="1688504"/>
                  <a:pt x="1698228" y="1919821"/>
                  <a:pt x="1786270" y="1743739"/>
                </a:cubicBezTo>
                <a:cubicBezTo>
                  <a:pt x="1797700" y="1720880"/>
                  <a:pt x="1817370" y="1702803"/>
                  <a:pt x="1828800" y="1679944"/>
                </a:cubicBezTo>
                <a:cubicBezTo>
                  <a:pt x="1838824" y="1659895"/>
                  <a:pt x="1838944" y="1635611"/>
                  <a:pt x="1850065" y="1616149"/>
                </a:cubicBezTo>
                <a:cubicBezTo>
                  <a:pt x="1886440" y="1552492"/>
                  <a:pt x="1927376" y="1517572"/>
                  <a:pt x="1977656" y="1467293"/>
                </a:cubicBezTo>
                <a:cubicBezTo>
                  <a:pt x="2015085" y="1355005"/>
                  <a:pt x="1986487" y="1422149"/>
                  <a:pt x="2083981" y="1275907"/>
                </a:cubicBezTo>
                <a:cubicBezTo>
                  <a:pt x="2098158" y="1254642"/>
                  <a:pt x="2108439" y="1230183"/>
                  <a:pt x="2126511" y="1212111"/>
                </a:cubicBezTo>
                <a:cubicBezTo>
                  <a:pt x="2187114" y="1151509"/>
                  <a:pt x="2157921" y="1186263"/>
                  <a:pt x="2211572" y="1105786"/>
                </a:cubicBezTo>
                <a:cubicBezTo>
                  <a:pt x="2218660" y="1084521"/>
                  <a:pt x="2222813" y="1062039"/>
                  <a:pt x="2232837" y="1041990"/>
                </a:cubicBezTo>
                <a:cubicBezTo>
                  <a:pt x="2259663" y="988338"/>
                  <a:pt x="2278339" y="975223"/>
                  <a:pt x="2317898" y="935665"/>
                </a:cubicBezTo>
                <a:cubicBezTo>
                  <a:pt x="2324986" y="914400"/>
                  <a:pt x="2327631" y="891091"/>
                  <a:pt x="2339163" y="871870"/>
                </a:cubicBezTo>
                <a:cubicBezTo>
                  <a:pt x="2414909" y="745626"/>
                  <a:pt x="2351267" y="929696"/>
                  <a:pt x="2424223" y="765544"/>
                </a:cubicBezTo>
                <a:cubicBezTo>
                  <a:pt x="2442430" y="724577"/>
                  <a:pt x="2441885" y="675254"/>
                  <a:pt x="2466753" y="637953"/>
                </a:cubicBezTo>
                <a:cubicBezTo>
                  <a:pt x="2562935" y="493681"/>
                  <a:pt x="2515671" y="546507"/>
                  <a:pt x="2594344" y="467832"/>
                </a:cubicBezTo>
                <a:cubicBezTo>
                  <a:pt x="2601432" y="446567"/>
                  <a:pt x="2605585" y="424086"/>
                  <a:pt x="2615609" y="404037"/>
                </a:cubicBezTo>
                <a:cubicBezTo>
                  <a:pt x="2632349" y="370556"/>
                  <a:pt x="2669023" y="321446"/>
                  <a:pt x="2700670" y="297711"/>
                </a:cubicBezTo>
                <a:cubicBezTo>
                  <a:pt x="2741562" y="267042"/>
                  <a:pt x="2779768" y="228815"/>
                  <a:pt x="2828260" y="212651"/>
                </a:cubicBezTo>
                <a:lnTo>
                  <a:pt x="2892056" y="191386"/>
                </a:lnTo>
                <a:cubicBezTo>
                  <a:pt x="2934586" y="163032"/>
                  <a:pt x="2971154" y="122489"/>
                  <a:pt x="3019646" y="106325"/>
                </a:cubicBezTo>
                <a:lnTo>
                  <a:pt x="3211032" y="42530"/>
                </a:lnTo>
                <a:lnTo>
                  <a:pt x="3274828" y="21265"/>
                </a:lnTo>
                <a:lnTo>
                  <a:pt x="3338623" y="0"/>
                </a:lnTo>
                <a:cubicBezTo>
                  <a:pt x="3510436" y="28635"/>
                  <a:pt x="3425308" y="7630"/>
                  <a:pt x="3593804" y="63795"/>
                </a:cubicBezTo>
                <a:lnTo>
                  <a:pt x="3657600" y="85060"/>
                </a:lnTo>
                <a:lnTo>
                  <a:pt x="3721395" y="106325"/>
                </a:lnTo>
                <a:cubicBezTo>
                  <a:pt x="3904223" y="228211"/>
                  <a:pt x="3672906" y="82081"/>
                  <a:pt x="3848986" y="170121"/>
                </a:cubicBezTo>
                <a:cubicBezTo>
                  <a:pt x="4013875" y="252566"/>
                  <a:pt x="3816227" y="180467"/>
                  <a:pt x="3976577" y="233916"/>
                </a:cubicBezTo>
                <a:cubicBezTo>
                  <a:pt x="4039307" y="275736"/>
                  <a:pt x="4052998" y="278839"/>
                  <a:pt x="4104167" y="340242"/>
                </a:cubicBezTo>
                <a:cubicBezTo>
                  <a:pt x="4120529" y="359876"/>
                  <a:pt x="4128626" y="385965"/>
                  <a:pt x="4146698" y="404037"/>
                </a:cubicBezTo>
                <a:cubicBezTo>
                  <a:pt x="4171759" y="429098"/>
                  <a:pt x="4203405" y="446567"/>
                  <a:pt x="4231758" y="467832"/>
                </a:cubicBezTo>
                <a:lnTo>
                  <a:pt x="4359349" y="659218"/>
                </a:lnTo>
                <a:cubicBezTo>
                  <a:pt x="4373526" y="680483"/>
                  <a:pt x="4380614" y="708837"/>
                  <a:pt x="4401879" y="723014"/>
                </a:cubicBezTo>
                <a:cubicBezTo>
                  <a:pt x="4488029" y="780448"/>
                  <a:pt x="4460233" y="751694"/>
                  <a:pt x="4529470" y="850604"/>
                </a:cubicBezTo>
                <a:cubicBezTo>
                  <a:pt x="4558783" y="892479"/>
                  <a:pt x="4578386" y="942051"/>
                  <a:pt x="4614530" y="978195"/>
                </a:cubicBezTo>
                <a:lnTo>
                  <a:pt x="4720856" y="1084521"/>
                </a:lnTo>
                <a:cubicBezTo>
                  <a:pt x="4727944" y="1105786"/>
                  <a:pt x="4735963" y="1126763"/>
                  <a:pt x="4742121" y="1148316"/>
                </a:cubicBezTo>
                <a:cubicBezTo>
                  <a:pt x="4750150" y="1176417"/>
                  <a:pt x="4751516" y="1206669"/>
                  <a:pt x="4763386" y="1233376"/>
                </a:cubicBezTo>
                <a:cubicBezTo>
                  <a:pt x="4813915" y="1347066"/>
                  <a:pt x="4862292" y="1374813"/>
                  <a:pt x="4954772" y="1467293"/>
                </a:cubicBezTo>
                <a:cubicBezTo>
                  <a:pt x="5036639" y="1549160"/>
                  <a:pt x="4993544" y="1514407"/>
                  <a:pt x="5082363" y="1573618"/>
                </a:cubicBezTo>
                <a:cubicBezTo>
                  <a:pt x="5234329" y="1801570"/>
                  <a:pt x="4997679" y="1455626"/>
                  <a:pt x="5188688" y="1701209"/>
                </a:cubicBezTo>
                <a:cubicBezTo>
                  <a:pt x="5220070" y="1741557"/>
                  <a:pt x="5243080" y="1787908"/>
                  <a:pt x="5273749" y="1828800"/>
                </a:cubicBezTo>
                <a:cubicBezTo>
                  <a:pt x="5301138" y="1865319"/>
                  <a:pt x="5355195" y="1934118"/>
                  <a:pt x="5380074" y="1977656"/>
                </a:cubicBezTo>
                <a:cubicBezTo>
                  <a:pt x="5510846" y="2206509"/>
                  <a:pt x="5299593" y="1878199"/>
                  <a:pt x="5507665" y="2190307"/>
                </a:cubicBezTo>
                <a:cubicBezTo>
                  <a:pt x="5521842" y="2211572"/>
                  <a:pt x="5525949" y="2246020"/>
                  <a:pt x="5550195" y="2254102"/>
                </a:cubicBezTo>
                <a:lnTo>
                  <a:pt x="5613991" y="2275367"/>
                </a:lnTo>
                <a:cubicBezTo>
                  <a:pt x="5727402" y="2445487"/>
                  <a:pt x="5578552" y="2239929"/>
                  <a:pt x="5720316" y="2381693"/>
                </a:cubicBezTo>
                <a:cubicBezTo>
                  <a:pt x="5738388" y="2399765"/>
                  <a:pt x="5746213" y="2426083"/>
                  <a:pt x="5762846" y="2445488"/>
                </a:cubicBezTo>
                <a:cubicBezTo>
                  <a:pt x="5788942" y="2475933"/>
                  <a:pt x="5819553" y="2502195"/>
                  <a:pt x="5847907" y="2530549"/>
                </a:cubicBezTo>
                <a:cubicBezTo>
                  <a:pt x="5869172" y="2551814"/>
                  <a:pt x="5895020" y="2569322"/>
                  <a:pt x="5911702" y="2594344"/>
                </a:cubicBezTo>
                <a:cubicBezTo>
                  <a:pt x="5943282" y="2641713"/>
                  <a:pt x="5953475" y="2666040"/>
                  <a:pt x="5996763" y="2700670"/>
                </a:cubicBezTo>
                <a:cubicBezTo>
                  <a:pt x="6075351" y="2763540"/>
                  <a:pt x="6039696" y="2728184"/>
                  <a:pt x="6124353" y="2764465"/>
                </a:cubicBezTo>
                <a:cubicBezTo>
                  <a:pt x="6153490" y="2776952"/>
                  <a:pt x="6180277" y="2794508"/>
                  <a:pt x="6209414" y="2806995"/>
                </a:cubicBezTo>
                <a:cubicBezTo>
                  <a:pt x="6230017" y="2815825"/>
                  <a:pt x="6251656" y="2822102"/>
                  <a:pt x="6273209" y="2828260"/>
                </a:cubicBezTo>
                <a:cubicBezTo>
                  <a:pt x="6373473" y="2856907"/>
                  <a:pt x="6386657" y="2853580"/>
                  <a:pt x="6507125" y="2870790"/>
                </a:cubicBezTo>
                <a:cubicBezTo>
                  <a:pt x="6691964" y="2932405"/>
                  <a:pt x="6548505" y="2892056"/>
                  <a:pt x="6953693" y="289205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8" y="-121154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課程框架：正向情緒</a:t>
            </a:r>
            <a:endParaRPr lang="en-US" sz="6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21186" y="1397000"/>
          <a:ext cx="742211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</a:rPr>
                        <a:t>正負面情緒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認識正面情緒的兩種形態</a:t>
                      </a:r>
                      <a:r>
                        <a:rPr lang="en-US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 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增加及延續正面情緒</a:t>
                      </a:r>
                      <a:endParaRPr lang="en-US" altLang="zh-TW" sz="3000" kern="100" dirty="0" smtClean="0"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學習接受及表達情緒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zh-TW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Wingdings"/>
                        <a:buNone/>
                      </a:pPr>
                      <a:r>
                        <a:rPr lang="zh-TW" altLang="zh-TW" sz="3000" kern="100" dirty="0" smtClean="0"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認識</a:t>
                      </a:r>
                      <a:r>
                        <a:rPr lang="zh-TW" altLang="zh-TW" sz="3000" kern="1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PMingLiU"/>
                          <a:cs typeface="Times New Roman"/>
                        </a:rPr>
                        <a:t>負面情緒</a:t>
                      </a:r>
                      <a:endParaRPr lang="en-US" altLang="zh-TW" sz="3000" dirty="0" smtClean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000" dirty="0" smtClean="0">
                          <a:effectLst/>
                          <a:latin typeface="Book Antiqua"/>
                          <a:ea typeface="PMingLiU"/>
                        </a:rPr>
                        <a:t>性格強項處理情緒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Book Antiqua"/>
                          <a:ea typeface="PMingLiU"/>
                          <a:cs typeface="+mn-cs"/>
                        </a:rPr>
                        <a:t>運用自己的性格強項為別人帶來正向情緒</a:t>
                      </a:r>
                      <a:endParaRPr lang="zh-TW" alt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0" y="-119512"/>
            <a:ext cx="7620000" cy="1143000"/>
          </a:xfrm>
        </p:spPr>
        <p:txBody>
          <a:bodyPr/>
          <a:lstStyle/>
          <a:p>
            <a:r>
              <a:rPr lang="zh-TW" altLang="en-US" sz="6000" b="1" dirty="0" smtClean="0"/>
              <a:t>教學次序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077" y="1023489"/>
            <a:ext cx="8655284" cy="5676856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sz="2000" b="1" dirty="0"/>
              <a:t>1年級: </a:t>
            </a:r>
            <a:r>
              <a:rPr lang="en-US" sz="2000" dirty="0" err="1" smtClean="0"/>
              <a:t>正面情緒</a:t>
            </a:r>
            <a:r>
              <a:rPr lang="en-US" sz="2000" dirty="0" smtClean="0"/>
              <a:t>(5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正面人際關係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全情投入</a:t>
            </a:r>
            <a:r>
              <a:rPr lang="en-US" altLang="zh-TW" sz="2000" dirty="0"/>
              <a:t>(</a:t>
            </a:r>
            <a:r>
              <a:rPr lang="en-US" sz="2000" dirty="0" smtClean="0"/>
              <a:t>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正向目的及意義</a:t>
            </a:r>
            <a:r>
              <a:rPr lang="en-US" sz="2000" dirty="0" smtClean="0"/>
              <a:t>(4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身心健康</a:t>
            </a:r>
            <a:r>
              <a:rPr lang="en-US" altLang="zh-TW" sz="2000" dirty="0"/>
              <a:t>(</a:t>
            </a:r>
            <a:r>
              <a:rPr lang="en-US" sz="2000" dirty="0" smtClean="0"/>
              <a:t>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成就感</a:t>
            </a:r>
            <a:r>
              <a:rPr lang="en-US" sz="2000" dirty="0" smtClean="0"/>
              <a:t>(3</a:t>
            </a:r>
            <a:r>
              <a:rPr lang="en-US" sz="2000" dirty="0"/>
              <a:t>節)=共20節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2年級: </a:t>
            </a:r>
            <a:r>
              <a:rPr lang="en-US" sz="2000" dirty="0" err="1"/>
              <a:t>正向目的及意義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正面情緒</a:t>
            </a:r>
            <a:r>
              <a:rPr lang="en-US" sz="2000" dirty="0" smtClean="0"/>
              <a:t>(5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正面人際關係</a:t>
            </a:r>
            <a:r>
              <a:rPr lang="en-US" sz="2000" dirty="0" smtClean="0"/>
              <a:t>(4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身心健康</a:t>
            </a:r>
            <a:r>
              <a:rPr lang="en-US" altLang="zh-TW" sz="2000" dirty="0" smtClean="0"/>
              <a:t>(</a:t>
            </a:r>
            <a:r>
              <a:rPr lang="en-US" sz="2000" dirty="0" smtClean="0"/>
              <a:t>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成就感</a:t>
            </a:r>
            <a:r>
              <a:rPr lang="en-US" sz="2000" dirty="0" smtClean="0"/>
              <a:t>(5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全情投入</a:t>
            </a:r>
            <a:r>
              <a:rPr lang="en-US" sz="2000" dirty="0" smtClean="0"/>
              <a:t>(1</a:t>
            </a:r>
            <a:r>
              <a:rPr lang="en-US" sz="2000" dirty="0"/>
              <a:t>節)=共20節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3年級: </a:t>
            </a:r>
            <a:r>
              <a:rPr lang="en-US" sz="2000" dirty="0" err="1"/>
              <a:t>性格強項</a:t>
            </a:r>
            <a:r>
              <a:rPr lang="en-US" sz="2000" dirty="0"/>
              <a:t>(3節)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成就感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正面情緒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全情投入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正面人際關係</a:t>
            </a:r>
            <a:r>
              <a:rPr lang="en-US" sz="2000" dirty="0" smtClean="0"/>
              <a:t>(5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正向目的及意義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身心健康</a:t>
            </a:r>
            <a:r>
              <a:rPr lang="en-US" sz="2000" dirty="0" smtClean="0"/>
              <a:t>(2</a:t>
            </a:r>
            <a:r>
              <a:rPr lang="en-US" sz="2000" dirty="0"/>
              <a:t>節)=共20節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4年級: </a:t>
            </a:r>
            <a:r>
              <a:rPr lang="en-US" sz="2000" dirty="0" err="1"/>
              <a:t>性格強項</a:t>
            </a:r>
            <a:r>
              <a:rPr lang="en-US" sz="2000" dirty="0"/>
              <a:t>(4節)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成就感</a:t>
            </a:r>
            <a:r>
              <a:rPr lang="en-US" sz="2000" dirty="0" smtClean="0"/>
              <a:t>(1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身心健康</a:t>
            </a:r>
            <a:r>
              <a:rPr lang="en-US" sz="2000" dirty="0" smtClean="0"/>
              <a:t>(</a:t>
            </a:r>
            <a:r>
              <a:rPr lang="en-US" sz="2000" dirty="0" err="1" smtClean="0"/>
              <a:t>生活技巧部分</a:t>
            </a:r>
            <a:r>
              <a:rPr lang="en-US" sz="2000" dirty="0"/>
              <a:t>)(2節)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正向目的及意義</a:t>
            </a:r>
            <a:r>
              <a:rPr lang="en-US" sz="2000" dirty="0"/>
              <a:t>(Meaning)(4節)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身心健康</a:t>
            </a:r>
            <a:r>
              <a:rPr lang="en-US" sz="2000" dirty="0" smtClean="0"/>
              <a:t>(</a:t>
            </a:r>
            <a:r>
              <a:rPr lang="en-US" sz="2000" dirty="0" err="1" smtClean="0"/>
              <a:t>餘下部分</a:t>
            </a:r>
            <a:r>
              <a:rPr lang="en-US" sz="2000" dirty="0"/>
              <a:t>)(3節)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正面情緒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正面人際關係及全情投入</a:t>
            </a:r>
            <a:r>
              <a:rPr lang="en-US" sz="2000" dirty="0" smtClean="0"/>
              <a:t>(3</a:t>
            </a:r>
            <a:r>
              <a:rPr lang="en-US" sz="2000" dirty="0"/>
              <a:t>節)+Final project=共20節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5年級: </a:t>
            </a:r>
            <a:r>
              <a:rPr lang="en-US" sz="2000" dirty="0" err="1"/>
              <a:t>性格強項</a:t>
            </a:r>
            <a:r>
              <a:rPr lang="en-US" sz="2000" dirty="0"/>
              <a:t>(2節)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正面情緒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正面人際關係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成就感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全情投入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身心健康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正向目的及意義</a:t>
            </a:r>
            <a:r>
              <a:rPr lang="en-US" sz="2000" dirty="0" smtClean="0"/>
              <a:t>(6</a:t>
            </a:r>
            <a:r>
              <a:rPr lang="en-US" sz="2000" dirty="0"/>
              <a:t>節)+P.5 Camp=共20節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6年級: </a:t>
            </a:r>
            <a:r>
              <a:rPr lang="en-US" sz="2000" dirty="0" err="1"/>
              <a:t>性格強項</a:t>
            </a:r>
            <a:r>
              <a:rPr lang="en-US" sz="2000" dirty="0"/>
              <a:t>(2節)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正面人際關係</a:t>
            </a:r>
            <a:r>
              <a:rPr lang="en-US" sz="2000" dirty="0" smtClean="0"/>
              <a:t>(6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正面情緒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身心健康</a:t>
            </a:r>
            <a:r>
              <a:rPr lang="en-US" sz="2000" dirty="0" smtClean="0"/>
              <a:t>(3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/>
              <a:t>全情投入</a:t>
            </a:r>
            <a:r>
              <a:rPr lang="en-US" sz="2000" dirty="0" smtClean="0"/>
              <a:t>(2</a:t>
            </a:r>
            <a:r>
              <a:rPr lang="en-US" sz="2000" dirty="0"/>
              <a:t>節)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 err="1" smtClean="0"/>
              <a:t>正向目的及意義及成就感</a:t>
            </a:r>
            <a:r>
              <a:rPr lang="en-US" sz="2000" dirty="0" smtClean="0"/>
              <a:t>(5</a:t>
            </a:r>
            <a:r>
              <a:rPr lang="en-US" sz="2000" dirty="0"/>
              <a:t>節)=共20節</a:t>
            </a:r>
          </a:p>
          <a:p>
            <a:endParaRPr lang="en-US" dirty="0"/>
          </a:p>
        </p:txBody>
      </p:sp>
      <p:sp>
        <p:nvSpPr>
          <p:cNvPr id="4" name="動作按鈕: 上一項 3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7791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kumimoji="1" lang="zh-TW" altLang="en-US" sz="4800" b="1" dirty="0" smtClean="0"/>
              <a:t>備課</a:t>
            </a:r>
            <a:endParaRPr kumimoji="1" lang="en-US" altLang="zh-TW" sz="4800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buNone/>
            </a:pPr>
            <a:r>
              <a:rPr kumimoji="1" lang="zh-TW" altLang="en-US" sz="4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zh-TW" altLang="en-US" sz="4800" b="1" dirty="0" smtClean="0">
                <a:sym typeface="Wingdings"/>
              </a:rPr>
              <a:t>施</a:t>
            </a:r>
            <a:r>
              <a:rPr kumimoji="1" lang="zh-TW" altLang="en-US" sz="4800" b="1" dirty="0" smtClean="0"/>
              <a:t>教及觀課</a:t>
            </a:r>
            <a:endParaRPr kumimoji="1" lang="en-US" altLang="zh-TW" sz="4800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buNone/>
            </a:pPr>
            <a:r>
              <a:rPr kumimoji="1" lang="zh-TW" altLang="en-US" sz="4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zh-TW" altLang="en-US" sz="4800" b="1" dirty="0" smtClean="0"/>
              <a:t>課後檢討</a:t>
            </a:r>
            <a:endParaRPr kumimoji="1" lang="en-US" altLang="zh-TW" sz="4800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buNone/>
            </a:pPr>
            <a:r>
              <a:rPr kumimoji="1" lang="zh-TW" altLang="en-US" sz="4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zh-TW" altLang="en-US" sz="4800" b="1" dirty="0" smtClean="0"/>
              <a:t>調整教案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kumimoji="1" lang="zh-TW" altLang="en-US" sz="6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推展模式</a:t>
            </a:r>
            <a:endParaRPr kumimoji="1" lang="zh-TW" altLang="en-US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zh-TW" altLang="en-US" sz="6600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教學設計的元素</a:t>
            </a:r>
            <a:endParaRPr kumimoji="1" lang="zh-TW" altLang="en-US" sz="6600" b="1" dirty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</a:rPr>
              <a:t>體驗活動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457200">
              <a:buAutoNum type="arabicPeriod"/>
            </a:pP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</a:rPr>
              <a:t>Debriefing 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</a:rPr>
              <a:t>形式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</a:rPr>
              <a:t>事實</a:t>
            </a: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Wingdings"/>
                <a:sym typeface="Wingdings"/>
              </a:rPr>
              <a:t></a:t>
            </a: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Wingdings"/>
              </a:rPr>
              <a:t>感受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Wingdings"/>
                <a:sym typeface="Wingdings"/>
              </a:rPr>
              <a:t>發現應用及遷移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Wingdings"/>
              <a:sym typeface="Wingdings"/>
            </a:endParaRPr>
          </a:p>
          <a:p>
            <a:pPr marL="114300" indent="0">
              <a:buNone/>
            </a:pPr>
            <a:endParaRPr kumimoji="1" lang="en-US" altLang="zh-TW" sz="3600" dirty="0">
              <a:latin typeface="Wingdings"/>
              <a:ea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29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effectLst/>
              </a:rPr>
              <a:t>正向課體驗</a:t>
            </a:r>
            <a:r>
              <a:rPr lang="en-US" altLang="zh-TW" sz="5400" dirty="0" smtClean="0">
                <a:solidFill>
                  <a:srgbClr val="FF0000"/>
                </a:solidFill>
                <a:effectLst/>
              </a:rPr>
              <a:t>:</a:t>
            </a:r>
            <a:r>
              <a:rPr lang="zh-TW" altLang="en-US" sz="4800" dirty="0" smtClean="0">
                <a:solidFill>
                  <a:srgbClr val="FF0000"/>
                </a:solidFill>
                <a:effectLst/>
              </a:rPr>
              <a:t>二年級正向情緒</a:t>
            </a:r>
            <a:endParaRPr lang="zh-TW" altLang="en-US" sz="36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7554"/>
            <a:ext cx="8229600" cy="11416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en-US" altLang="zh-TW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Embed it </a:t>
            </a:r>
            <a:r>
              <a:rPr kumimoji="1" lang="zh-TW" altLang="en-US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融入</a:t>
            </a:r>
            <a:endParaRPr kumimoji="1"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39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sz="6000" dirty="0" smtClean="0">
                <a:ea typeface="文鼎粗隸" pitchFamily="49" charset="-120"/>
              </a:rPr>
              <a:t>春雨潛入夜</a:t>
            </a:r>
            <a:endParaRPr lang="en-US" altLang="zh-TW" sz="6000" dirty="0" smtClean="0">
              <a:ea typeface="文鼎粗隸" pitchFamily="49" charset="-120"/>
            </a:endParaRPr>
          </a:p>
          <a:p>
            <a:pPr>
              <a:buNone/>
            </a:pPr>
            <a:r>
              <a:rPr lang="zh-TW" altLang="en-US" sz="6000" dirty="0" smtClean="0">
                <a:ea typeface="文鼎粗隸" pitchFamily="49" charset="-120"/>
              </a:rPr>
              <a:t>潤物細無聲</a:t>
            </a:r>
            <a:endParaRPr lang="en-US" altLang="zh-TW" sz="6000" dirty="0" smtClean="0">
              <a:ea typeface="文鼎粗隸" pitchFamily="49" charset="-120"/>
            </a:endParaRPr>
          </a:p>
          <a:p>
            <a:pPr>
              <a:buNone/>
            </a:pPr>
            <a:r>
              <a:rPr lang="zh-TW" altLang="en-US" sz="6000" dirty="0" smtClean="0">
                <a:ea typeface="文鼎粗隸" pitchFamily="49" charset="-120"/>
              </a:rPr>
              <a:t>杜甫</a:t>
            </a:r>
            <a:endParaRPr lang="en-US" altLang="zh-TW" sz="6000" dirty="0" smtClean="0">
              <a:ea typeface="文鼎粗隸" pitchFamily="49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972152" y="933651"/>
            <a:ext cx="7103444" cy="4966635"/>
          </a:xfrm>
          <a:prstGeom prst="ellipse">
            <a:avLst/>
          </a:prstGeom>
          <a:noFill/>
          <a:ln w="5080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0952" y="2292103"/>
            <a:ext cx="3587095" cy="17769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Embed it</a:t>
            </a:r>
            <a:br>
              <a:rPr kumimoji="1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融入</a:t>
            </a:r>
            <a:endParaRPr kumimoji="1"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01418" y="494907"/>
            <a:ext cx="2644219" cy="1105293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大環境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381785" y="3883843"/>
            <a:ext cx="1729819" cy="2283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班級</a:t>
            </a:r>
            <a:endParaRPr kumimoji="0" lang="en-US" altLang="zh-TW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經營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6938077" y="4020906"/>
            <a:ext cx="1729819" cy="2283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策略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199" y="254524"/>
            <a:ext cx="2644219" cy="1105293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大環境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12882" y="436487"/>
            <a:ext cx="609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潛移默化及應用性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9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187554"/>
            <a:ext cx="8229600" cy="1141625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融入的分享重點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148478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舊瓶新酒</a:t>
            </a: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班級經營</a:t>
            </a: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noProof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教師語言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chool-Admin$:03_School_Ethos_&amp;_Student_Support:28_Positive_Education:2015:13_參考文件:A4犘天輪_NE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455"/>
          <a:stretch/>
        </p:blipFill>
        <p:spPr bwMode="auto">
          <a:xfrm>
            <a:off x="517310" y="1214238"/>
            <a:ext cx="5158462" cy="553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04672" y="69784"/>
            <a:ext cx="80527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 smtClean="0"/>
              <a:t>正向教育心理學</a:t>
            </a:r>
            <a:r>
              <a:rPr kumimoji="1" lang="en-US" altLang="zh-TW" sz="3200" b="1" dirty="0" smtClean="0"/>
              <a:t> </a:t>
            </a:r>
            <a:endParaRPr kumimoji="1" lang="zh-TW" altLang="en-US" sz="3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43082" y="1778418"/>
            <a:ext cx="27053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 smtClean="0"/>
              <a:t>PERMA</a:t>
            </a:r>
            <a:r>
              <a:rPr kumimoji="1" lang="zh-TW" altLang="en-US" sz="3600" b="1" dirty="0" smtClean="0"/>
              <a:t> </a:t>
            </a:r>
            <a:r>
              <a:rPr kumimoji="1" lang="en-US" altLang="zh-TW" sz="3600" b="1" dirty="0" smtClean="0"/>
              <a:t>+</a:t>
            </a:r>
            <a:r>
              <a:rPr kumimoji="1" lang="zh-TW" altLang="en-US" sz="3600" b="1" dirty="0" smtClean="0"/>
              <a:t> </a:t>
            </a:r>
            <a:r>
              <a:rPr kumimoji="1" lang="en-US" altLang="zh-TW" sz="3600" b="1" dirty="0" smtClean="0"/>
              <a:t>H</a:t>
            </a:r>
            <a:endParaRPr kumimoji="1" lang="zh-TW" altLang="en-US" sz="36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80278" y="2835848"/>
            <a:ext cx="20313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/>
              <a:t>六項美德</a:t>
            </a:r>
            <a:endParaRPr kumimoji="1" lang="zh-TW" altLang="en-US" sz="3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7719" y="4911897"/>
            <a:ext cx="25058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/>
              <a:t>性格強項</a:t>
            </a:r>
            <a:r>
              <a:rPr kumimoji="1" lang="en-US" altLang="zh-TW" sz="3600" b="1" dirty="0" smtClean="0"/>
              <a:t>24</a:t>
            </a:r>
            <a:endParaRPr kumimoji="1" lang="zh-TW" altLang="en-US" sz="3600" b="1" dirty="0"/>
          </a:p>
        </p:txBody>
      </p:sp>
      <p:sp>
        <p:nvSpPr>
          <p:cNvPr id="8" name="向左箭號 7"/>
          <p:cNvSpPr/>
          <p:nvPr/>
        </p:nvSpPr>
        <p:spPr>
          <a:xfrm>
            <a:off x="4731419" y="2030952"/>
            <a:ext cx="1172099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 rot="20438724">
            <a:off x="3655920" y="3293763"/>
            <a:ext cx="2191798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>
            <a:off x="4039462" y="4911897"/>
            <a:ext cx="1710538" cy="551048"/>
          </a:xfrm>
          <a:prstGeom prst="lef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3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187554"/>
            <a:ext cx="8229600" cy="1141625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班級經營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148478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按鈕形 6">
            <a:hlinkClick r:id="" action="ppaction://noaction"/>
          </p:cNvPr>
          <p:cNvSpPr/>
          <p:nvPr/>
        </p:nvSpPr>
        <p:spPr>
          <a:xfrm>
            <a:off x="7452320" y="5661248"/>
            <a:ext cx="1224136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95536" y="148478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187554"/>
            <a:ext cx="3394720" cy="1141625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教師語言</a:t>
            </a:r>
            <a:r>
              <a:rPr kumimoji="1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564904"/>
            <a:ext cx="8229600" cy="2376264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strike="sngStrik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你好聰明</a:t>
            </a:r>
            <a:r>
              <a:rPr kumimoji="1" lang="en-US" altLang="zh-TW" sz="5400" b="1" strike="sngStrik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你能審慎地計算這問題</a:t>
            </a:r>
            <a:r>
              <a:rPr kumimoji="1"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i="0" u="none" strike="sng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陳小明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好認真上課</a:t>
            </a: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你地好認真上課</a:t>
            </a: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正向的判斷模式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2007327"/>
            <a:ext cx="4557486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描述事件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感受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使用的 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  性格強項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計劃 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動作按鈕: 上一項 4">
            <a:hlinkClick r:id="" action="ppaction://noaction" highlightClick="1"/>
          </p:cNvPr>
          <p:cNvSpPr/>
          <p:nvPr/>
        </p:nvSpPr>
        <p:spPr>
          <a:xfrm>
            <a:off x="8028384" y="6381328"/>
            <a:ext cx="111561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84191" y="1050877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600" b="1" dirty="0" smtClean="0">
                <a:solidFill>
                  <a:srgbClr val="7030A0"/>
                </a:solidFill>
              </a:rPr>
              <a:t>同心同夢</a:t>
            </a:r>
            <a:endParaRPr kumimoji="1" lang="en-US" altLang="zh-TW" sz="6600" b="1" dirty="0" smtClean="0">
              <a:solidFill>
                <a:srgbClr val="7030A0"/>
              </a:solidFill>
            </a:endParaRPr>
          </a:p>
          <a:p>
            <a:r>
              <a:rPr kumimoji="1" lang="zh-TW" altLang="en-US" sz="6600" b="1" dirty="0" smtClean="0">
                <a:solidFill>
                  <a:srgbClr val="7030A0"/>
                </a:solidFill>
              </a:rPr>
              <a:t>培育孩子</a:t>
            </a:r>
            <a:endParaRPr kumimoji="1" lang="en-US" altLang="zh-TW" sz="6600" b="1" dirty="0" smtClean="0">
              <a:solidFill>
                <a:srgbClr val="7030A0"/>
              </a:solidFill>
            </a:endParaRPr>
          </a:p>
          <a:p>
            <a:r>
              <a:rPr kumimoji="1" lang="zh-TW" altLang="en-US" sz="6600" b="1" dirty="0" smtClean="0">
                <a:solidFill>
                  <a:srgbClr val="7030A0"/>
                </a:solidFill>
              </a:rPr>
              <a:t>正向生命</a:t>
            </a:r>
            <a:endParaRPr kumimoji="1" lang="en-US" altLang="zh-TW" sz="6600" b="1" dirty="0" smtClean="0">
              <a:solidFill>
                <a:srgbClr val="7030A0"/>
              </a:solidFill>
            </a:endParaRPr>
          </a:p>
          <a:p>
            <a:r>
              <a:rPr kumimoji="1" lang="zh-TW" altLang="en-US" sz="6600" b="1" dirty="0" smtClean="0">
                <a:solidFill>
                  <a:srgbClr val="7030A0"/>
                </a:solidFill>
              </a:rPr>
              <a:t>邁向豐盛</a:t>
            </a:r>
            <a:endParaRPr kumimoji="1" lang="zh-TW" alt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89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95736" y="1916832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600" b="1" dirty="0" smtClean="0">
                <a:solidFill>
                  <a:srgbClr val="7030A0"/>
                </a:solidFill>
              </a:rPr>
              <a:t>謝謝聆聽</a:t>
            </a:r>
            <a:endParaRPr kumimoji="1" lang="en-US" altLang="zh-TW" sz="6600" b="1" dirty="0" smtClean="0">
              <a:solidFill>
                <a:srgbClr val="7030A0"/>
              </a:solidFill>
            </a:endParaRPr>
          </a:p>
          <a:p>
            <a:endParaRPr kumimoji="1" lang="zh-TW" alt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" y="1700808"/>
            <a:ext cx="8813154" cy="440657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24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Character Strengths</a:t>
            </a:r>
            <a:r>
              <a:rPr kumimoji="1" lang="zh-TW" altLang="en-US" dirty="0" smtClean="0"/>
              <a:t>性格強項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525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140405B7A4D4DB671BC55BC966BAA" ma:contentTypeVersion="0" ma:contentTypeDescription="Create a new document." ma:contentTypeScope="" ma:versionID="f7e5ee24bc16741a6ac306dc8bf183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BF29D-B299-43AD-B409-5D2E31A30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87345-C0DB-4278-B3A2-03F70970FE0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9A1DD8-7ADE-4F55-BD2C-A9493A837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</TotalTime>
  <Words>1651</Words>
  <Application>Microsoft Office PowerPoint</Application>
  <PresentationFormat>如螢幕大小 (4:3)</PresentationFormat>
  <Paragraphs>394</Paragraphs>
  <Slides>84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104" baseType="lpstr">
      <vt:lpstr>DFKaiShu-SB-Estd-BF</vt:lpstr>
      <vt:lpstr>ＭＳ Ｐゴシック</vt:lpstr>
      <vt:lpstr>TimesNewRomanPS</vt:lpstr>
      <vt:lpstr>文鼎粗隸</vt:lpstr>
      <vt:lpstr>微軟正黑體</vt:lpstr>
      <vt:lpstr>新細明體</vt:lpstr>
      <vt:lpstr>新細明體</vt:lpstr>
      <vt:lpstr>DFKai-SB</vt:lpstr>
      <vt:lpstr>DFKai-SB</vt:lpstr>
      <vt:lpstr>儷黑 Pro</vt:lpstr>
      <vt:lpstr>Arial</vt:lpstr>
      <vt:lpstr>Book Antiqua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PowerPoint 簡報</vt:lpstr>
      <vt:lpstr>心理學</vt:lpstr>
      <vt:lpstr>PowerPoint 簡報</vt:lpstr>
      <vt:lpstr>正向心理學</vt:lpstr>
      <vt:lpstr>幸福感(Wellbeing)</vt:lpstr>
      <vt:lpstr>一般</vt:lpstr>
      <vt:lpstr>正向教育的目標</vt:lpstr>
      <vt:lpstr>PowerPoint 簡報</vt:lpstr>
      <vt:lpstr>24 Character Strengths性格強項</vt:lpstr>
      <vt:lpstr>PowerPoint 簡報</vt:lpstr>
      <vt:lpstr>靈性及超越</vt:lpstr>
      <vt:lpstr>仁愛</vt:lpstr>
      <vt:lpstr>節制</vt:lpstr>
      <vt:lpstr>勇氣</vt:lpstr>
      <vt:lpstr>公義</vt:lpstr>
      <vt:lpstr>智慧與知識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V.I.A. </vt:lpstr>
      <vt:lpstr>例如: Lincoln 可能……</vt:lpstr>
      <vt:lpstr>可能……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Mindfulness</vt:lpstr>
      <vt:lpstr>Positive Emotion  正向情緒</vt:lpstr>
      <vt:lpstr>感恩 寬恕</vt:lpstr>
      <vt:lpstr>Positive Engagement  正向投入</vt:lpstr>
      <vt:lpstr>FLOW</vt:lpstr>
      <vt:lpstr>Positive Relationship 正向關係</vt:lpstr>
      <vt:lpstr>ACR 積極與建設性的回應</vt:lpstr>
      <vt:lpstr>ACR  (Active and Constructive Responding )  </vt:lpstr>
      <vt:lpstr>角色扮演</vt:lpstr>
      <vt:lpstr>5 languages of love</vt:lpstr>
      <vt:lpstr>PowerPoint 簡報</vt:lpstr>
      <vt:lpstr>PowerPoint 簡報</vt:lpstr>
      <vt:lpstr>Positive Achievement     正向成就</vt:lpstr>
      <vt:lpstr>分享</vt:lpstr>
      <vt:lpstr>正向成就</vt:lpstr>
      <vt:lpstr>Positive  Health 正向健康 </vt:lpstr>
      <vt:lpstr>Meaning (Purpose)  人生意義</vt:lpstr>
      <vt:lpstr>The Journey Map</vt:lpstr>
      <vt:lpstr>薛校長</vt:lpstr>
      <vt:lpstr>Meaning (Purpose)  人生意義</vt:lpstr>
      <vt:lpstr>4 Key Levels  (The Geelong Grammar School Applied Model for Pos-Edu.) </vt:lpstr>
      <vt:lpstr>Learn It 學習</vt:lpstr>
      <vt:lpstr>教職員層面 目的：讓所有教職員接受培訓</vt:lpstr>
      <vt:lpstr>Learn it</vt:lpstr>
      <vt:lpstr>體驗式活動</vt:lpstr>
      <vt:lpstr>Live It:活出</vt:lpstr>
      <vt:lpstr>PowerPoint 簡報</vt:lpstr>
      <vt:lpstr>Teach It 教導</vt:lpstr>
      <vt:lpstr>課程框架：性格強項</vt:lpstr>
      <vt:lpstr>課程框架：全情投入</vt:lpstr>
      <vt:lpstr>課程框架：人生意義</vt:lpstr>
      <vt:lpstr>課程框架：正向成就</vt:lpstr>
      <vt:lpstr>課程框架：身心健康</vt:lpstr>
      <vt:lpstr>課程框架：正向關係</vt:lpstr>
      <vt:lpstr>課程框架：正向情緒</vt:lpstr>
      <vt:lpstr>教學次序</vt:lpstr>
      <vt:lpstr>推展模式</vt:lpstr>
      <vt:lpstr>教學設計的元素</vt:lpstr>
      <vt:lpstr>正向課體驗:二年級正向情緒</vt:lpstr>
      <vt:lpstr>Embed it 融入</vt:lpstr>
      <vt:lpstr>PowerPoint 簡報</vt:lpstr>
      <vt:lpstr>Embed it  融入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分享內容</dc:title>
  <dc:creator>BSTWLMC</dc:creator>
  <cp:lastModifiedBy>CHAN, Lai-kwan Cynthia</cp:lastModifiedBy>
  <cp:revision>93</cp:revision>
  <dcterms:created xsi:type="dcterms:W3CDTF">2016-11-23T06:11:17Z</dcterms:created>
  <dcterms:modified xsi:type="dcterms:W3CDTF">2017-11-01T07:45:04Z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0x01010026A140405B7A4D4DB671BC55BC966BAA</vt:lpwstr>
  </property>
</Properties>
</file>