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3"/>
  </p:notesMasterIdLst>
  <p:handoutMasterIdLst>
    <p:handoutMasterId r:id="rId54"/>
  </p:handoutMasterIdLst>
  <p:sldIdLst>
    <p:sldId id="256" r:id="rId2"/>
    <p:sldId id="334" r:id="rId3"/>
    <p:sldId id="441" r:id="rId4"/>
    <p:sldId id="431" r:id="rId5"/>
    <p:sldId id="336" r:id="rId6"/>
    <p:sldId id="337" r:id="rId7"/>
    <p:sldId id="342" r:id="rId8"/>
    <p:sldId id="343" r:id="rId9"/>
    <p:sldId id="338" r:id="rId10"/>
    <p:sldId id="339" r:id="rId11"/>
    <p:sldId id="419" r:id="rId12"/>
    <p:sldId id="362" r:id="rId13"/>
    <p:sldId id="423" r:id="rId14"/>
    <p:sldId id="424" r:id="rId15"/>
    <p:sldId id="432" r:id="rId16"/>
    <p:sldId id="437" r:id="rId17"/>
    <p:sldId id="436" r:id="rId18"/>
    <p:sldId id="425" r:id="rId19"/>
    <p:sldId id="421" r:id="rId20"/>
    <p:sldId id="422" r:id="rId21"/>
    <p:sldId id="357" r:id="rId22"/>
    <p:sldId id="359" r:id="rId23"/>
    <p:sldId id="358" r:id="rId24"/>
    <p:sldId id="360" r:id="rId25"/>
    <p:sldId id="301" r:id="rId26"/>
    <p:sldId id="435" r:id="rId27"/>
    <p:sldId id="260" r:id="rId28"/>
    <p:sldId id="403" r:id="rId29"/>
    <p:sldId id="302" r:id="rId30"/>
    <p:sldId id="367" r:id="rId31"/>
    <p:sldId id="370" r:id="rId32"/>
    <p:sldId id="372" r:id="rId33"/>
    <p:sldId id="440" r:id="rId34"/>
    <p:sldId id="373" r:id="rId35"/>
    <p:sldId id="374" r:id="rId36"/>
    <p:sldId id="375" r:id="rId37"/>
    <p:sldId id="376" r:id="rId38"/>
    <p:sldId id="378" r:id="rId39"/>
    <p:sldId id="380" r:id="rId40"/>
    <p:sldId id="438" r:id="rId41"/>
    <p:sldId id="384" r:id="rId42"/>
    <p:sldId id="385" r:id="rId43"/>
    <p:sldId id="414" r:id="rId44"/>
    <p:sldId id="397" r:id="rId45"/>
    <p:sldId id="386" r:id="rId46"/>
    <p:sldId id="388" r:id="rId47"/>
    <p:sldId id="389" r:id="rId48"/>
    <p:sldId id="433" r:id="rId49"/>
    <p:sldId id="428" r:id="rId50"/>
    <p:sldId id="417" r:id="rId51"/>
    <p:sldId id="418" r:id="rId52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6" autoAdjust="0"/>
    <p:restoredTop sz="94660"/>
  </p:normalViewPr>
  <p:slideViewPr>
    <p:cSldViewPr>
      <p:cViewPr varScale="1">
        <p:scale>
          <a:sx n="70" d="100"/>
          <a:sy n="70" d="100"/>
        </p:scale>
        <p:origin x="4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B135A-357E-46B2-BC8C-D99DE6DAC4BE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CABBD-7FEA-42E0-9187-E94FF039C7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42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04606-F328-4C38-9BEA-D145C8C55854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D8A30-4A54-4690-8E1D-2CD8DA10834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53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D8A30-4A54-4690-8E1D-2CD8DA10834F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060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D8A30-4A54-4690-8E1D-2CD8DA10834F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950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D8A30-4A54-4690-8E1D-2CD8DA10834F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406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4380-7CC2-4C89-A8BA-7FA3582EB075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26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109B3E-FD85-455F-854C-B1B65529599D}" type="datetimeFigureOut">
              <a:rPr lang="zh-HK" altLang="en-US" smtClean="0"/>
              <a:t>15/7/2019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4735D2-0816-449C-842F-73E4AABF19E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rom%20Bin/&#23447;&#25945;&#31185;%20&#20729;&#20540;&#35264;&#32317;&#34920;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vidoe%20of%20F.5.MOV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HK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正向教育在瑞</a:t>
            </a:r>
            <a:r>
              <a:rPr lang="zh-HK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芝</a:t>
            </a:r>
            <a:endParaRPr lang="en-US" altLang="zh-HK" sz="4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走過不一樣的六年 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 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3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764704"/>
            <a:ext cx="352839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HK" sz="3200" b="1" dirty="0"/>
              <a:t>一件令我愉快的事</a:t>
            </a:r>
            <a:endParaRPr lang="zh-HK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755576" y="2924944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HK" sz="2400" b="1" dirty="0"/>
              <a:t>日期：</a:t>
            </a:r>
            <a:r>
              <a:rPr lang="en-US" altLang="zh-HK" sz="2400" b="1" dirty="0"/>
              <a:t>7/10, 3/12, 21/1, 7/3, 20/4, 28/4 </a:t>
            </a:r>
            <a:r>
              <a:rPr lang="en-US" altLang="zh-HK" sz="2400" b="1" dirty="0" smtClean="0"/>
              <a:t>(</a:t>
            </a:r>
            <a:r>
              <a:rPr lang="zh-TW" altLang="zh-HK" sz="2400" b="1" dirty="0" smtClean="0"/>
              <a:t>貼</a:t>
            </a:r>
            <a:r>
              <a:rPr lang="zh-TW" altLang="zh-HK" sz="2400" b="1" dirty="0"/>
              <a:t>在班房的報告版</a:t>
            </a:r>
            <a:r>
              <a:rPr lang="zh-TW" altLang="zh-HK" sz="2400" b="1" dirty="0" smtClean="0"/>
              <a:t>上</a:t>
            </a:r>
            <a:r>
              <a:rPr lang="en-US" altLang="zh-TW" sz="2400" b="1" dirty="0" smtClean="0"/>
              <a:t>,</a:t>
            </a:r>
            <a:r>
              <a:rPr lang="zh-HK" altLang="en-US" sz="2400" b="1" dirty="0"/>
              <a:t>各班可按需要作出更調</a:t>
            </a:r>
            <a:r>
              <a:rPr lang="en-US" altLang="zh-HK" sz="2400" b="1" dirty="0" smtClean="0"/>
              <a:t>)</a:t>
            </a:r>
            <a:endParaRPr lang="zh-TW" altLang="zh-HK" sz="2400" b="1" dirty="0"/>
          </a:p>
          <a:p>
            <a:r>
              <a:rPr lang="zh-TW" altLang="zh-HK" sz="2400" b="1" dirty="0" smtClean="0"/>
              <a:t>每次</a:t>
            </a:r>
            <a:r>
              <a:rPr lang="zh-TW" altLang="zh-HK" sz="2400" b="1" dirty="0"/>
              <a:t>約四至六個同學分享，</a:t>
            </a:r>
            <a:r>
              <a:rPr lang="zh-HK" altLang="zh-HK" sz="2400" b="1" dirty="0"/>
              <a:t>每位同學約有</a:t>
            </a:r>
            <a:r>
              <a:rPr lang="en-GB" altLang="zh-HK" sz="2400" b="1" dirty="0"/>
              <a:t>1 - 2</a:t>
            </a:r>
            <a:r>
              <a:rPr lang="zh-HK" altLang="zh-HK" sz="2400" b="1" dirty="0"/>
              <a:t>分鐘時間，每次需時約</a:t>
            </a:r>
            <a:r>
              <a:rPr lang="en-GB" altLang="zh-HK" sz="2400" b="1" dirty="0"/>
              <a:t>10 - 15</a:t>
            </a:r>
            <a:r>
              <a:rPr lang="zh-HK" altLang="zh-HK" sz="2400" b="1" dirty="0"/>
              <a:t>分鐘。 </a:t>
            </a:r>
            <a:endParaRPr lang="zh-TW" altLang="zh-HK" sz="2400" b="1" dirty="0"/>
          </a:p>
          <a:p>
            <a:endParaRPr lang="en-US" altLang="zh-TW" sz="2400" b="1" dirty="0" smtClean="0"/>
          </a:p>
          <a:p>
            <a:r>
              <a:rPr lang="zh-TW" altLang="zh-HK" sz="2400" b="1" dirty="0" smtClean="0"/>
              <a:t>除</a:t>
            </a:r>
            <a:r>
              <a:rPr lang="zh-TW" altLang="zh-HK" sz="2400" b="1" dirty="0"/>
              <a:t>口述分享之外，學生必須配合其他</a:t>
            </a:r>
            <a:r>
              <a:rPr lang="zh-TW" altLang="zh-HK" sz="2400" b="1" dirty="0">
                <a:solidFill>
                  <a:srgbClr val="7030A0"/>
                </a:solidFill>
              </a:rPr>
              <a:t>實物</a:t>
            </a:r>
            <a:r>
              <a:rPr lang="zh-TW" altLang="zh-HK" sz="2400" b="1" dirty="0"/>
              <a:t>，如</a:t>
            </a:r>
            <a:r>
              <a:rPr lang="zh-TW" altLang="zh-HK" sz="2400" b="1" u="sng" dirty="0"/>
              <a:t>照片、影片、訪問錄音或即場表演示範等等</a:t>
            </a:r>
            <a:r>
              <a:rPr lang="zh-TW" altLang="zh-HK" sz="2400" b="1" dirty="0"/>
              <a:t>，</a:t>
            </a:r>
            <a:r>
              <a:rPr lang="zh-TW" altLang="zh-HK" sz="2400" b="1" dirty="0" smtClean="0"/>
              <a:t>希望</a:t>
            </a:r>
            <a:r>
              <a:rPr lang="zh-TW" altLang="en-US" sz="2400" b="1" dirty="0"/>
              <a:t>大家</a:t>
            </a:r>
            <a:r>
              <a:rPr lang="zh-TW" altLang="zh-HK" sz="2400" b="1" dirty="0" smtClean="0"/>
              <a:t>認真</a:t>
            </a:r>
            <a:r>
              <a:rPr lang="zh-TW" altLang="zh-HK" sz="2400" b="1" dirty="0"/>
              <a:t>對待是次分享，讓自己和其他同學都能有更深刻的體會和得著</a:t>
            </a:r>
            <a:r>
              <a:rPr lang="zh-TW" altLang="zh-HK" sz="2400" b="1" dirty="0" smtClean="0"/>
              <a:t>。</a:t>
            </a:r>
            <a:endParaRPr lang="zh-TW" altLang="zh-HK" sz="2400" b="1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92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個人成長課</a:t>
            </a:r>
          </a:p>
        </p:txBody>
      </p:sp>
    </p:spTree>
    <p:extLst>
      <p:ext uri="{BB962C8B-B14F-4D97-AF65-F5344CB8AC3E}">
        <p14:creationId xmlns:p14="http://schemas.microsoft.com/office/powerpoint/2010/main" val="5762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這些年我們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推行的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41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22" b="46451"/>
          <a:stretch/>
        </p:blipFill>
        <p:spPr bwMode="auto">
          <a:xfrm>
            <a:off x="323528" y="692696"/>
            <a:ext cx="8208912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5" y="980728"/>
            <a:ext cx="8169819" cy="532859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2015 - 16    </a:t>
            </a:r>
            <a:r>
              <a:rPr lang="zh-HK" altLang="zh-TW" sz="3200" b="1" dirty="0" smtClean="0">
                <a:latin typeface="Cambria" panose="02040503050406030204" pitchFamily="18" charset="0"/>
                <a:ea typeface="標楷體" panose="03000509000000000000" pitchFamily="65" charset="-120"/>
              </a:rPr>
              <a:t>至</a:t>
            </a:r>
            <a:r>
              <a:rPr lang="zh-HK" altLang="zh-TW" sz="3200" b="1" dirty="0">
                <a:latin typeface="Cambria" panose="02040503050406030204" pitchFamily="18" charset="0"/>
                <a:ea typeface="標楷體" panose="03000509000000000000" pitchFamily="65" charset="-120"/>
              </a:rPr>
              <a:t>正人生</a:t>
            </a:r>
            <a:r>
              <a:rPr lang="en-US" altLang="zh-TW" sz="3200" b="1" dirty="0">
                <a:latin typeface="Cambria" panose="02040503050406030204" pitchFamily="18" charset="0"/>
                <a:ea typeface="Cambria" panose="02040503050406030204" pitchFamily="18" charset="0"/>
              </a:rPr>
              <a:t> -- 	</a:t>
            </a:r>
            <a:r>
              <a:rPr lang="en-US" altLang="zh-TW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P•E•R•M•A</a:t>
            </a:r>
          </a:p>
          <a:p>
            <a:endParaRPr lang="en-US" altLang="zh-TW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2016 - 17   </a:t>
            </a:r>
            <a:r>
              <a:rPr lang="zh-HK" altLang="zh-TW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繼續</a:t>
            </a:r>
            <a:r>
              <a:rPr lang="zh-HK" altLang="zh-TW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標楷體" panose="03000509000000000000" pitchFamily="65" charset="-120"/>
              </a:rPr>
              <a:t>「正」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-- 	Stay 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</a:p>
          <a:p>
            <a:endParaRPr lang="en-US" altLang="zh-TW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TW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TW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2017 - 18  </a:t>
            </a:r>
          </a:p>
          <a:p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 – 19 </a:t>
            </a:r>
            <a:endParaRPr lang="zh-TW" altLang="zh-TW" sz="3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Rest	   Energize	   Adjust	Plan</a:t>
            </a:r>
            <a:endParaRPr lang="zh-TW" altLang="zh-TW" sz="3200" b="1" dirty="0">
              <a:latin typeface="Cambria" panose="020405030504060302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   R</a:t>
            </a:r>
            <a:r>
              <a:rPr lang="en-US" altLang="zh-TW" sz="32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zh-TW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E</a:t>
            </a:r>
            <a:r>
              <a:rPr lang="en-US" altLang="zh-TW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TW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A</a:t>
            </a:r>
            <a:r>
              <a:rPr lang="en-US" altLang="zh-TW" sz="3200" b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altLang="zh-TW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P  </a:t>
            </a:r>
            <a:endParaRPr lang="en-US" altLang="zh-TW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豐盛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休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整。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得力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19942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輔導組全年主題</a:t>
            </a:r>
          </a:p>
        </p:txBody>
      </p:sp>
    </p:spTree>
    <p:extLst>
      <p:ext uri="{BB962C8B-B14F-4D97-AF65-F5344CB8AC3E}">
        <p14:creationId xmlns:p14="http://schemas.microsoft.com/office/powerpoint/2010/main" val="308936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52928" cy="6222776"/>
          </a:xfrm>
        </p:spPr>
        <p:txBody>
          <a:bodyPr>
            <a:normAutofit/>
          </a:bodyPr>
          <a:lstStyle/>
          <a:p>
            <a:pPr lvl="0"/>
            <a:r>
              <a:rPr lang="zh-TW" altLang="zh-TW" sz="4000" b="1" dirty="0">
                <a:latin typeface="Segoe UI Black" panose="020B0A02040204020203" pitchFamily="34" charset="0"/>
                <a:ea typeface="標楷體" panose="03000509000000000000" pitchFamily="65" charset="-120"/>
              </a:rPr>
              <a:t>正面</a:t>
            </a:r>
            <a:r>
              <a:rPr lang="zh-TW" altLang="zh-TW" sz="4000" b="1" dirty="0" smtClean="0">
                <a:latin typeface="Segoe UI Black" panose="020B0A02040204020203" pitchFamily="34" charset="0"/>
                <a:ea typeface="標楷體" panose="03000509000000000000" pitchFamily="65" charset="-120"/>
              </a:rPr>
              <a:t>情緒</a:t>
            </a:r>
            <a:r>
              <a:rPr lang="en-US" altLang="zh-TW" sz="4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(Positive emotion)</a:t>
            </a:r>
            <a:endParaRPr lang="zh-TW" altLang="zh-TW" sz="4000" b="1" dirty="0">
              <a:latin typeface="Segoe UI Black" panose="020B0A02040204020203" pitchFamily="34" charset="0"/>
              <a:ea typeface="標楷體" panose="03000509000000000000" pitchFamily="65" charset="-120"/>
            </a:endParaRPr>
          </a:p>
          <a:p>
            <a:pPr lvl="0"/>
            <a:r>
              <a:rPr lang="zh-TW" altLang="zh-TW" sz="4000" b="1" dirty="0">
                <a:latin typeface="Segoe UI Black" panose="020B0A02040204020203" pitchFamily="34" charset="0"/>
                <a:ea typeface="標楷體" panose="03000509000000000000" pitchFamily="65" charset="-120"/>
              </a:rPr>
              <a:t>全情</a:t>
            </a:r>
            <a:r>
              <a:rPr lang="zh-TW" altLang="zh-TW" sz="4000" b="1" dirty="0" smtClean="0">
                <a:latin typeface="Segoe UI Black" panose="020B0A02040204020203" pitchFamily="34" charset="0"/>
                <a:ea typeface="標楷體" panose="03000509000000000000" pitchFamily="65" charset="-120"/>
              </a:rPr>
              <a:t>投入</a:t>
            </a:r>
            <a:r>
              <a:rPr lang="en-US" altLang="zh-TW" sz="4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(Engagement)</a:t>
            </a:r>
            <a:endParaRPr lang="zh-TW" altLang="zh-TW" sz="4000" b="1" dirty="0">
              <a:latin typeface="Segoe UI Black" panose="020B0A02040204020203" pitchFamily="34" charset="0"/>
              <a:ea typeface="標楷體" panose="03000509000000000000" pitchFamily="65" charset="-120"/>
            </a:endParaRPr>
          </a:p>
          <a:p>
            <a:pPr lvl="0"/>
            <a:r>
              <a:rPr lang="zh-HK" altLang="zh-TW" sz="4000" b="1" dirty="0">
                <a:latin typeface="Segoe UI Black" panose="020B0A02040204020203" pitchFamily="34" charset="0"/>
                <a:ea typeface="標楷體" panose="03000509000000000000" pitchFamily="65" charset="-120"/>
              </a:rPr>
              <a:t>良好的</a:t>
            </a:r>
            <a:r>
              <a:rPr lang="zh-HK" altLang="zh-TW" sz="4000" b="1" dirty="0" smtClean="0">
                <a:latin typeface="Segoe UI Black" panose="020B0A02040204020203" pitchFamily="34" charset="0"/>
                <a:ea typeface="標楷體" panose="03000509000000000000" pitchFamily="65" charset="-120"/>
              </a:rPr>
              <a:t>人際關係</a:t>
            </a:r>
            <a:r>
              <a:rPr lang="en-US" altLang="zh-HK" sz="4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(Relationships)</a:t>
            </a:r>
            <a:endParaRPr lang="zh-TW" altLang="zh-TW" sz="4000" b="1" dirty="0">
              <a:latin typeface="Segoe UI Black" panose="020B0A02040204020203" pitchFamily="34" charset="0"/>
              <a:ea typeface="標楷體" panose="03000509000000000000" pitchFamily="65" charset="-120"/>
            </a:endParaRPr>
          </a:p>
          <a:p>
            <a:pPr lvl="0"/>
            <a:r>
              <a:rPr lang="zh-HK" altLang="zh-TW" sz="4000" b="1" dirty="0">
                <a:latin typeface="Segoe UI Black" panose="020B0A02040204020203" pitchFamily="34" charset="0"/>
                <a:ea typeface="標楷體" panose="03000509000000000000" pitchFamily="65" charset="-120"/>
              </a:rPr>
              <a:t>人生意義和</a:t>
            </a:r>
            <a:r>
              <a:rPr lang="zh-HK" altLang="zh-TW" sz="4000" b="1" dirty="0" smtClean="0">
                <a:latin typeface="Segoe UI Black" panose="020B0A02040204020203" pitchFamily="34" charset="0"/>
                <a:ea typeface="標楷體" panose="03000509000000000000" pitchFamily="65" charset="-120"/>
              </a:rPr>
              <a:t>使命感</a:t>
            </a:r>
            <a:r>
              <a:rPr lang="en-US" altLang="zh-HK" sz="4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(Meaning) </a:t>
            </a:r>
            <a:endParaRPr lang="zh-TW" altLang="zh-TW" sz="4000" b="1" dirty="0">
              <a:latin typeface="Segoe UI Black" panose="020B0A02040204020203" pitchFamily="34" charset="0"/>
              <a:ea typeface="標楷體" panose="03000509000000000000" pitchFamily="65" charset="-120"/>
            </a:endParaRPr>
          </a:p>
          <a:p>
            <a:pPr lvl="0"/>
            <a:r>
              <a:rPr lang="zh-TW" altLang="zh-TW" sz="4000" b="1" dirty="0" smtClean="0">
                <a:latin typeface="Segoe UI Black" panose="020B0A02040204020203" pitchFamily="34" charset="0"/>
                <a:ea typeface="標楷體" panose="03000509000000000000" pitchFamily="65" charset="-120"/>
              </a:rPr>
              <a:t>成就感</a:t>
            </a:r>
            <a:r>
              <a:rPr lang="en-US" altLang="zh-TW" sz="4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(Accomplishment)</a:t>
            </a:r>
            <a:endParaRPr lang="zh-TW" altLang="zh-TW" sz="4000" b="1" dirty="0">
              <a:latin typeface="Segoe UI Black" panose="020B0A02040204020203" pitchFamily="34" charset="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pPr marL="0" indent="0" algn="r">
              <a:buNone/>
            </a:pPr>
            <a:r>
              <a:rPr lang="zh-TW" altLang="en-US" b="1" dirty="0" smtClean="0"/>
              <a:t>  馬汀。塞利格曼 </a:t>
            </a:r>
            <a:r>
              <a:rPr lang="en-US" altLang="zh-TW" b="1" dirty="0" smtClean="0"/>
              <a:t>(Martin Seligman) </a:t>
            </a:r>
            <a:endParaRPr lang="zh-TW" altLang="en-US" b="1" dirty="0"/>
          </a:p>
        </p:txBody>
      </p:sp>
      <p:pic>
        <p:nvPicPr>
          <p:cNvPr id="4" name="圖片 1" descr="http://positivepsychologymelbourne.com.au/Link%20Images/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61" y="478457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2" descr="http://positivepsychologymelbourne.com.au/Link%20Images/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478457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3" descr="http://positivepsychologymelbourne.com.au/Link%20Images/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4" descr="http://positivepsychologymelbourne.com.au/Link%20Images/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3" y="478457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5" descr="http://positivepsychologymelbourne.com.au/Link%20Images/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13" y="478457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確立「瑞芝人身份」</a:t>
            </a:r>
          </a:p>
        </p:txBody>
      </p:sp>
    </p:spTree>
    <p:extLst>
      <p:ext uri="{BB962C8B-B14F-4D97-AF65-F5344CB8AC3E}">
        <p14:creationId xmlns:p14="http://schemas.microsoft.com/office/powerpoint/2010/main" val="32025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72400" cy="1143000"/>
          </a:xfrm>
        </p:spPr>
        <p:txBody>
          <a:bodyPr/>
          <a:lstStyle/>
          <a:p>
            <a:r>
              <a:rPr lang="zh-HK" altLang="en-US" dirty="0"/>
              <a:t>中一導引計劃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856" y="-13348864"/>
            <a:ext cx="874897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2. </a:t>
            </a:r>
            <a:r>
              <a:rPr lang="zh-TW" altLang="en-US" dirty="0" smtClean="0"/>
              <a:t>強化</a:t>
            </a:r>
            <a:r>
              <a:rPr lang="zh-TW" altLang="en-US" dirty="0"/>
              <a:t>班級經營</a:t>
            </a:r>
          </a:p>
        </p:txBody>
      </p:sp>
    </p:spTree>
    <p:extLst>
      <p:ext uri="{BB962C8B-B14F-4D97-AF65-F5344CB8AC3E}">
        <p14:creationId xmlns:p14="http://schemas.microsoft.com/office/powerpoint/2010/main" val="19418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240457"/>
            <a:ext cx="8352928" cy="6222776"/>
          </a:xfrm>
        </p:spPr>
        <p:txBody>
          <a:bodyPr>
            <a:normAutofit/>
          </a:bodyPr>
          <a:lstStyle/>
          <a:p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目的：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HK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引導學生欣賞自己及別人，以建立良好的人際關係及團隊精神及延續某些良好的行為。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增加同學對別人需要的敏感度和深化同學對班和學校的歸屬感。</a:t>
            </a:r>
          </a:p>
          <a:p>
            <a:pPr lvl="0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透過同學互相守望、彼此關懷，一起實踐聖經「愛人如己」的教導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行動內容：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我們相信每一個同學都是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獨特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的，而且每一班也有著不同的素質和相互的化學作用，透過老師與同學、同學與同學間正向的互動，同學可建立積極正面的人生觀，訂定人生目標，為自己的生命負責任。</a:t>
            </a:r>
          </a:p>
          <a:p>
            <a:pPr marL="0" lvl="0" indent="0">
              <a:buNone/>
            </a:pPr>
            <a:endParaRPr lang="zh-TW" altLang="en-US" b="1" dirty="0"/>
          </a:p>
        </p:txBody>
      </p:sp>
      <p:pic>
        <p:nvPicPr>
          <p:cNvPr id="4" name="圖片 1" descr="http://positivepsychologymelbourne.com.au/Link%20Images/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61" y="478457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2" descr="http://positivepsychologymelbourne.com.au/Link%20Images/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478457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3" descr="http://positivepsychologymelbourne.com.au/Link%20Images/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4" descr="http://positivepsychologymelbourne.com.au/Link%20Images/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3" y="478457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5" descr="http://positivepsychologymelbourne.com.au/Link%20Images/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13" y="478457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9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309048" cy="1600200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我們的學生需要些什麼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84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09874" cy="864096"/>
          </a:xfrm>
        </p:spPr>
        <p:txBody>
          <a:bodyPr>
            <a:normAutofit/>
          </a:bodyPr>
          <a:lstStyle/>
          <a:p>
            <a:r>
              <a:rPr lang="zh-TW" altLang="zh-HK" sz="3600" b="1" dirty="0" smtClean="0"/>
              <a:t>中</a:t>
            </a:r>
            <a:r>
              <a:rPr lang="zh-TW" altLang="en-US" sz="3600" b="1" dirty="0"/>
              <a:t>一級</a:t>
            </a:r>
            <a:r>
              <a:rPr lang="en-US" altLang="zh-TW" sz="3600" b="1" dirty="0" smtClean="0"/>
              <a:t>: Appreciation – You &amp; Me </a:t>
            </a:r>
            <a:r>
              <a:rPr lang="zh-TW" altLang="en-US" sz="3600" b="1" dirty="0" smtClean="0"/>
              <a:t>你</a:t>
            </a:r>
            <a:r>
              <a:rPr lang="zh-TW" altLang="en-US" sz="3600" b="1" dirty="0"/>
              <a:t>我互賞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590" y="908720"/>
            <a:ext cx="8905410" cy="4572000"/>
          </a:xfrm>
        </p:spPr>
        <p:txBody>
          <a:bodyPr>
            <a:normAutofit/>
          </a:bodyPr>
          <a:lstStyle/>
          <a:p>
            <a:r>
              <a:rPr lang="zh-TW" altLang="zh-TW" dirty="0"/>
              <a:t>目的</a:t>
            </a:r>
            <a:r>
              <a:rPr lang="en-US" altLang="zh-TW" dirty="0"/>
              <a:t>: </a:t>
            </a:r>
            <a:r>
              <a:rPr lang="en-GB" altLang="zh-TW" dirty="0"/>
              <a:t>	</a:t>
            </a:r>
            <a:r>
              <a:rPr lang="zh-TW" altLang="zh-TW" dirty="0"/>
              <a:t>幫助</a:t>
            </a:r>
            <a:r>
              <a:rPr lang="zh-HK" altLang="zh-TW" dirty="0"/>
              <a:t>學生欣賞自己及別人，</a:t>
            </a:r>
            <a:r>
              <a:rPr lang="zh-TW" altLang="zh-TW" dirty="0"/>
              <a:t>以</a:t>
            </a:r>
            <a:r>
              <a:rPr lang="zh-HK" altLang="zh-TW" dirty="0"/>
              <a:t>建立</a:t>
            </a:r>
            <a:r>
              <a:rPr lang="zh-TW" altLang="zh-TW" dirty="0"/>
              <a:t>正面的自我形象</a:t>
            </a:r>
            <a:r>
              <a:rPr lang="zh-HK" altLang="zh-TW" dirty="0"/>
              <a:t>，良好的人際關係及團隊精神</a:t>
            </a:r>
            <a:r>
              <a:rPr lang="zh-TW" altLang="zh-TW" dirty="0"/>
              <a:t>和</a:t>
            </a:r>
            <a:r>
              <a:rPr lang="zh-HK" altLang="zh-TW" dirty="0"/>
              <a:t>延續良好的行為。</a:t>
            </a:r>
            <a:endParaRPr lang="zh-TW" altLang="zh-TW" dirty="0"/>
          </a:p>
          <a:p>
            <a:r>
              <a:rPr lang="zh-HK" altLang="zh-TW" dirty="0"/>
              <a:t>落實「正向動力計劃」，在班的層面實踐正向動力和發放正向生活態度的訊息。</a:t>
            </a:r>
            <a:endParaRPr lang="zh-TW" altLang="zh-TW" dirty="0"/>
          </a:p>
          <a:p>
            <a:pPr marL="0" indent="0">
              <a:buNone/>
            </a:pPr>
            <a:r>
              <a:rPr lang="en-GB" altLang="zh-HK" dirty="0"/>
              <a:t/>
            </a:r>
            <a:br>
              <a:rPr lang="en-GB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821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09874" cy="864096"/>
          </a:xfrm>
        </p:spPr>
        <p:txBody>
          <a:bodyPr>
            <a:normAutofit fontScale="90000"/>
          </a:bodyPr>
          <a:lstStyle/>
          <a:p>
            <a:r>
              <a:rPr lang="zh-TW" altLang="zh-HK" sz="3600" b="1" dirty="0" smtClean="0"/>
              <a:t>中二</a:t>
            </a:r>
            <a:r>
              <a:rPr lang="zh-TW" altLang="en-US" sz="3600" b="1" dirty="0" smtClean="0"/>
              <a:t>級</a:t>
            </a:r>
            <a:r>
              <a:rPr lang="en-US" altLang="zh-TW" sz="3600" b="1" dirty="0" smtClean="0"/>
              <a:t>: Class-based Award Scheme </a:t>
            </a:r>
            <a:r>
              <a:rPr lang="zh-TW" altLang="zh-HK" sz="3600" b="1" dirty="0" smtClean="0"/>
              <a:t>班賞</a:t>
            </a:r>
            <a:r>
              <a:rPr lang="zh-TW" altLang="zh-HK" sz="3600" b="1" dirty="0"/>
              <a:t>禮計劃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590" y="908720"/>
            <a:ext cx="8905410" cy="4572000"/>
          </a:xfrm>
        </p:spPr>
        <p:txBody>
          <a:bodyPr>
            <a:normAutofit/>
          </a:bodyPr>
          <a:lstStyle/>
          <a:p>
            <a:r>
              <a:rPr lang="zh-TW" altLang="zh-HK" dirty="0" smtClean="0"/>
              <a:t>於</a:t>
            </a:r>
            <a:r>
              <a:rPr lang="zh-TW" altLang="zh-HK" dirty="0"/>
              <a:t>九月初安排一個早會簡介［班賞禮］計劃，並由同學們（投票）定出相關獎項（即值得欣賞的項目），若能先從周記收集建議更</a:t>
            </a:r>
            <a:r>
              <a:rPr lang="zh-TW" altLang="zh-HK" dirty="0" smtClean="0"/>
              <a:t>好</a:t>
            </a:r>
            <a:endParaRPr lang="en-US" altLang="zh-TW" dirty="0" smtClean="0"/>
          </a:p>
          <a:p>
            <a:r>
              <a:rPr lang="zh-TW" altLang="zh-HK" dirty="0" smtClean="0"/>
              <a:t>全年</a:t>
            </a:r>
            <a:r>
              <a:rPr lang="zh-TW" altLang="zh-HK" dirty="0"/>
              <a:t>安排六次早會進行獎項結算；最後於散學禮總結及頒獎</a:t>
            </a:r>
            <a:r>
              <a:rPr lang="en-GB" altLang="zh-HK" dirty="0"/>
              <a:t/>
            </a:r>
            <a:br>
              <a:rPr lang="en-GB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50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32440" cy="1143000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/>
              <a:t>中三</a:t>
            </a:r>
            <a:r>
              <a:rPr lang="zh-TW" altLang="en-US" sz="3600" b="1" dirty="0" smtClean="0"/>
              <a:t>級 </a:t>
            </a:r>
            <a:r>
              <a:rPr lang="en-US" altLang="zh-TW" sz="3600" b="1" dirty="0" smtClean="0"/>
              <a:t>‘</a:t>
            </a:r>
            <a:r>
              <a:rPr lang="en-US" altLang="zh-TW" sz="3600" b="1" dirty="0"/>
              <a:t>The Unknown Me’ </a:t>
            </a:r>
            <a:r>
              <a:rPr lang="zh-TW" altLang="zh-TW" sz="3600" b="1" dirty="0"/>
              <a:t>我有另一「快」面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84976" cy="5544616"/>
          </a:xfrm>
        </p:spPr>
        <p:txBody>
          <a:bodyPr>
            <a:noAutofit/>
          </a:bodyPr>
          <a:lstStyle/>
          <a:p>
            <a:r>
              <a:rPr lang="zh-TW" altLang="zh-TW" sz="2400" b="1" dirty="0"/>
              <a:t>執行</a:t>
            </a:r>
            <a:r>
              <a:rPr lang="en-US" altLang="zh-TW" sz="2400" b="1" dirty="0"/>
              <a:t>(</a:t>
            </a:r>
            <a:r>
              <a:rPr lang="zh-TW" altLang="zh-TW" sz="2400" b="1" dirty="0"/>
              <a:t>班主任</a:t>
            </a:r>
            <a:r>
              <a:rPr lang="en-US" altLang="zh-TW" sz="2400" b="1" dirty="0"/>
              <a:t> A)</a:t>
            </a:r>
            <a:r>
              <a:rPr lang="zh-TW" altLang="zh-TW" sz="2400" b="1" dirty="0"/>
              <a:t>：</a:t>
            </a:r>
            <a:endParaRPr lang="zh-TW" altLang="zh-TW" sz="2400" dirty="0"/>
          </a:p>
          <a:p>
            <a:pPr lvl="0"/>
            <a:r>
              <a:rPr lang="zh-HK" altLang="zh-TW" sz="2400" dirty="0"/>
              <a:t>將全班同學平</a:t>
            </a:r>
            <a:r>
              <a:rPr lang="zh-TW" altLang="zh-TW" sz="2400" dirty="0"/>
              <a:t>均</a:t>
            </a:r>
            <a:r>
              <a:rPr lang="zh-HK" altLang="zh-TW" sz="2400" dirty="0"/>
              <a:t>安排於以上日期的早會時間進行</a:t>
            </a:r>
            <a:r>
              <a:rPr lang="en-US" altLang="zh-TW" sz="2400" dirty="0"/>
              <a:t>(</a:t>
            </a:r>
            <a:r>
              <a:rPr lang="zh-HK" altLang="zh-TW" sz="2400" dirty="0"/>
              <a:t>建議安排準備會較認真的同學先作分享，以起示範作用</a:t>
            </a:r>
            <a:r>
              <a:rPr lang="en-US" altLang="zh-TW" sz="2400" dirty="0"/>
              <a:t>)</a:t>
            </a:r>
            <a:r>
              <a:rPr lang="zh-HK" altLang="zh-TW" sz="2400" dirty="0"/>
              <a:t>，</a:t>
            </a:r>
            <a:r>
              <a:rPr lang="zh-TW" altLang="zh-TW" sz="2400" dirty="0"/>
              <a:t>每次四至六個同學分享，每個同學</a:t>
            </a:r>
            <a:r>
              <a:rPr lang="zh-HK" altLang="zh-TW" sz="2400" dirty="0"/>
              <a:t>分享約</a:t>
            </a:r>
            <a:r>
              <a:rPr lang="en-US" altLang="zh-TW" sz="2400" dirty="0"/>
              <a:t>1-2</a:t>
            </a:r>
            <a:r>
              <a:rPr lang="zh-TW" altLang="zh-TW" sz="2400" dirty="0"/>
              <a:t>分鐘，總約</a:t>
            </a:r>
            <a:r>
              <a:rPr lang="en-US" altLang="zh-TW" sz="2400" dirty="0"/>
              <a:t>10-15</a:t>
            </a:r>
            <a:r>
              <a:rPr lang="zh-TW" altLang="zh-TW" sz="2400" dirty="0"/>
              <a:t>分鐘。</a:t>
            </a:r>
          </a:p>
          <a:p>
            <a:endParaRPr lang="zh-TW" altLang="zh-TW" sz="2400" dirty="0"/>
          </a:p>
          <a:p>
            <a:pPr lvl="0"/>
            <a:r>
              <a:rPr lang="zh-TW" altLang="zh-TW" sz="2400" b="1" dirty="0"/>
              <a:t>班主任示範：透過照片</a:t>
            </a:r>
            <a:r>
              <a:rPr lang="en-US" altLang="zh-TW" sz="2400" b="1" dirty="0"/>
              <a:t>/</a:t>
            </a:r>
            <a:r>
              <a:rPr lang="zh-TW" altLang="zh-TW" sz="2400" b="1" dirty="0"/>
              <a:t>影片</a:t>
            </a:r>
            <a:r>
              <a:rPr lang="en-US" altLang="zh-TW" sz="2400" b="1" dirty="0"/>
              <a:t>/</a:t>
            </a:r>
            <a:r>
              <a:rPr lang="zh-TW" altLang="zh-TW" sz="2400" b="1" dirty="0"/>
              <a:t>即場表演</a:t>
            </a:r>
            <a:r>
              <a:rPr lang="en-US" altLang="zh-TW" sz="2400" b="1" dirty="0"/>
              <a:t>…</a:t>
            </a:r>
            <a:r>
              <a:rPr lang="zh-TW" altLang="zh-TW" sz="2400" b="1" dirty="0"/>
              <a:t>展示自己鮮為人知的一面</a:t>
            </a:r>
            <a:r>
              <a:rPr lang="zh-TW" altLang="zh-TW" sz="2400" dirty="0"/>
              <a:t>，例如唱歌、彈結他、攝影、耍太極等。班主任分享以上的興趣</a:t>
            </a:r>
            <a:r>
              <a:rPr lang="zh-HK" altLang="zh-TW" sz="2400" dirty="0"/>
              <a:t>或相</a:t>
            </a:r>
            <a:r>
              <a:rPr lang="zh-TW" altLang="zh-TW" sz="2400" dirty="0"/>
              <a:t>關</a:t>
            </a:r>
            <a:r>
              <a:rPr lang="zh-HK" altLang="zh-TW" sz="2400" dirty="0"/>
              <a:t>經歷</a:t>
            </a:r>
            <a:r>
              <a:rPr lang="zh-TW" altLang="zh-TW" sz="2400" dirty="0"/>
              <a:t>如何令自己得到快樂、成功和滿足感，內容和表達應盡量具體吸引。</a:t>
            </a:r>
          </a:p>
          <a:p>
            <a:pPr marL="0" indent="0">
              <a:buNone/>
            </a:pPr>
            <a:endParaRPr lang="zh-TW" altLang="zh-TW" sz="2400" dirty="0"/>
          </a:p>
          <a:p>
            <a:pPr lvl="0"/>
            <a:r>
              <a:rPr lang="zh-HK" altLang="zh-TW" sz="2400" b="1" dirty="0"/>
              <a:t>提醒</a:t>
            </a:r>
            <a:r>
              <a:rPr lang="zh-TW" altLang="zh-TW" sz="2400" b="1" dirty="0"/>
              <a:t>學生必須帶備與分享內容相關的實物，如比賽獲得的獎杯</a:t>
            </a:r>
            <a:r>
              <a:rPr lang="zh-HK" altLang="zh-TW" sz="2400" b="1" dirty="0"/>
              <a:t>或獎狀</a:t>
            </a:r>
            <a:r>
              <a:rPr lang="zh-TW" altLang="zh-TW" sz="2400" b="1" dirty="0"/>
              <a:t>、演話劇的影片、各樣設計畫作，或即場表演魔術、搖搖、講笑話等</a:t>
            </a:r>
            <a:r>
              <a:rPr lang="en-US" altLang="zh-TW" sz="2400" b="1" dirty="0"/>
              <a:t>…</a:t>
            </a:r>
            <a:r>
              <a:rPr lang="zh-TW" altLang="zh-TW" sz="2400" b="1" dirty="0"/>
              <a:t>希望他們認真對待是次分享，讓同學能深刻認識和欣賞自己的另一面。</a:t>
            </a:r>
            <a:endParaRPr lang="zh-TW" altLang="zh-TW" sz="2400" dirty="0"/>
          </a:p>
          <a:p>
            <a:endParaRPr lang="zh-TW" altLang="zh-TW" sz="2400" dirty="0"/>
          </a:p>
          <a:p>
            <a:pPr lvl="0"/>
            <a:r>
              <a:rPr lang="zh-HK" altLang="zh-TW" sz="2400" dirty="0"/>
              <a:t>為鼓勵正面和欣賞的氣氛</a:t>
            </a:r>
            <a:r>
              <a:rPr lang="zh-TW" altLang="zh-TW" sz="2400" dirty="0"/>
              <a:t>，</a:t>
            </a:r>
            <a:r>
              <a:rPr lang="zh-HK" altLang="zh-TW" sz="2400" dirty="0"/>
              <a:t>班主任可於當天分享完結後即時讓同學決</a:t>
            </a:r>
            <a:r>
              <a:rPr lang="zh-TW" altLang="zh-TW" sz="2400" dirty="0"/>
              <a:t>定</a:t>
            </a:r>
            <a:r>
              <a:rPr lang="en-US" altLang="zh-TW" sz="2400" dirty="0"/>
              <a:t>(</a:t>
            </a:r>
            <a:r>
              <a:rPr lang="zh-HK" altLang="zh-TW" sz="2400" dirty="0"/>
              <a:t>舉手投</a:t>
            </a:r>
            <a:r>
              <a:rPr lang="zh-TW" altLang="zh-TW" sz="2400" dirty="0"/>
              <a:t>票</a:t>
            </a:r>
            <a:r>
              <a:rPr lang="en-US" altLang="zh-TW" sz="2400" dirty="0"/>
              <a:t>/</a:t>
            </a:r>
            <a:r>
              <a:rPr lang="zh-HK" altLang="zh-TW" sz="2400" dirty="0"/>
              <a:t>拍掌聲</a:t>
            </a:r>
            <a:r>
              <a:rPr lang="en-US" altLang="zh-TW" sz="2400" dirty="0"/>
              <a:t>)</a:t>
            </a:r>
            <a:r>
              <a:rPr lang="zh-HK" altLang="zh-TW" sz="2400" dirty="0"/>
              <a:t>分享者的準</a:t>
            </a:r>
            <a:r>
              <a:rPr lang="zh-TW" altLang="zh-TW" sz="2400" dirty="0"/>
              <a:t>備</a:t>
            </a:r>
            <a:r>
              <a:rPr lang="zh-HK" altLang="zh-TW" sz="2400" dirty="0"/>
              <a:t>是否認</a:t>
            </a:r>
            <a:r>
              <a:rPr lang="zh-TW" altLang="zh-TW" sz="2400" dirty="0"/>
              <a:t>真</a:t>
            </a:r>
            <a:r>
              <a:rPr lang="zh-HK" altLang="zh-TW" sz="2400" dirty="0"/>
              <a:t>充足，得到同學肯定的便可給予分享者兩個好名。</a:t>
            </a:r>
            <a:r>
              <a:rPr lang="en-US" altLang="zh-TW" sz="2400" dirty="0"/>
              <a:t>(</a:t>
            </a:r>
            <a:r>
              <a:rPr lang="zh-HK" altLang="zh-TW" sz="2400" dirty="0"/>
              <a:t>但不建議對不認真的同學記予壞名</a:t>
            </a:r>
            <a:r>
              <a:rPr lang="en-US" altLang="zh-TW" sz="2400" dirty="0"/>
              <a:t>) </a:t>
            </a:r>
            <a:r>
              <a:rPr lang="zh-HK" altLang="zh-TW" sz="2400" dirty="0"/>
              <a:t>班主任也可用手機拍照或攝錄同學分享</a:t>
            </a:r>
            <a:r>
              <a:rPr lang="en-US" altLang="zh-TW" sz="2400" dirty="0"/>
              <a:t>/</a:t>
            </a:r>
            <a:r>
              <a:rPr lang="zh-HK" altLang="zh-TW" sz="2400" dirty="0"/>
              <a:t>表演的過程，日後將精</a:t>
            </a:r>
            <a:r>
              <a:rPr lang="zh-TW" altLang="zh-TW" sz="2400" dirty="0"/>
              <a:t>彩</a:t>
            </a:r>
            <a:r>
              <a:rPr lang="zh-HK" altLang="zh-TW" sz="2400" dirty="0"/>
              <a:t>的照片或影片於班活動時播放，營造班的氣氛和歸屬感</a:t>
            </a:r>
            <a:r>
              <a:rPr lang="zh-HK" altLang="zh-TW" sz="2400" dirty="0" smtClean="0"/>
              <a:t>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3407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u="sng" dirty="0"/>
              <a:t>正向動力行動其他建議：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836712"/>
            <a:ext cx="8280920" cy="4680520"/>
          </a:xfrm>
        </p:spPr>
        <p:txBody>
          <a:bodyPr>
            <a:noAutofit/>
          </a:bodyPr>
          <a:lstStyle/>
          <a:p>
            <a:pPr lvl="0"/>
            <a:r>
              <a:rPr lang="zh-HK" altLang="zh-TW" sz="2400" b="1" dirty="0" smtClean="0"/>
              <a:t>我們</a:t>
            </a:r>
            <a:r>
              <a:rPr lang="zh-HK" altLang="zh-TW" sz="2400" b="1" dirty="0"/>
              <a:t>這一家之【家有家規</a:t>
            </a:r>
            <a:r>
              <a:rPr lang="zh-HK" altLang="zh-TW" sz="2400" b="1" dirty="0" smtClean="0"/>
              <a:t>】</a:t>
            </a:r>
            <a:endParaRPr lang="en-US" altLang="zh-HK" sz="2400" b="1" dirty="0" smtClean="0"/>
          </a:p>
          <a:p>
            <a:r>
              <a:rPr lang="zh-HK" altLang="zh-TW" sz="2400" b="1" dirty="0"/>
              <a:t>我們這一家之【人人有工做】</a:t>
            </a:r>
            <a:endParaRPr lang="zh-TW" altLang="zh-TW" sz="2400" dirty="0"/>
          </a:p>
          <a:p>
            <a:pPr lvl="0"/>
            <a:r>
              <a:rPr lang="zh-HK" altLang="zh-TW" sz="2400" b="1" dirty="0"/>
              <a:t>我們這一家之【感恩週記】</a:t>
            </a:r>
            <a:endParaRPr lang="zh-TW" altLang="zh-TW" sz="2400" dirty="0"/>
          </a:p>
          <a:p>
            <a:pPr lvl="0"/>
            <a:r>
              <a:rPr lang="zh-HK" altLang="zh-TW" sz="2400" b="1" dirty="0" smtClean="0"/>
              <a:t>我們</a:t>
            </a:r>
            <a:r>
              <a:rPr lang="zh-HK" altLang="zh-TW" sz="2400" b="1" dirty="0"/>
              <a:t>這一家之【班徽、班呼</a:t>
            </a:r>
            <a:r>
              <a:rPr lang="zh-HK" altLang="zh-TW" sz="2400" b="1" dirty="0" smtClean="0"/>
              <a:t>】</a:t>
            </a:r>
            <a:endParaRPr lang="en-US" altLang="zh-HK" sz="2400" b="1" dirty="0" smtClean="0"/>
          </a:p>
          <a:p>
            <a:r>
              <a:rPr lang="zh-HK" altLang="zh-TW" sz="2400" b="1" dirty="0"/>
              <a:t>我們這一家之【</a:t>
            </a:r>
            <a:r>
              <a:rPr lang="en-US" altLang="zh-TW" sz="2400" b="1" dirty="0" err="1"/>
              <a:t>ChitChat</a:t>
            </a:r>
            <a:r>
              <a:rPr lang="zh-HK" altLang="zh-TW" sz="2400" b="1" dirty="0"/>
              <a:t>】</a:t>
            </a:r>
            <a:endParaRPr lang="zh-TW" altLang="zh-TW" sz="2400" dirty="0"/>
          </a:p>
          <a:p>
            <a:pPr lvl="0"/>
            <a:r>
              <a:rPr lang="zh-HK" altLang="zh-TW" sz="2400" b="1" dirty="0"/>
              <a:t>我們這一家之【</a:t>
            </a:r>
            <a:r>
              <a:rPr lang="zh-TW" altLang="zh-TW" sz="2400" b="1" dirty="0"/>
              <a:t>代禱鍊】</a:t>
            </a:r>
            <a:r>
              <a:rPr lang="en-US" altLang="zh-TW" sz="2400" b="1" dirty="0"/>
              <a:t>/ </a:t>
            </a:r>
            <a:r>
              <a:rPr lang="zh-HK" altLang="zh-TW" sz="2400" b="1" dirty="0"/>
              <a:t>【</a:t>
            </a:r>
            <a:r>
              <a:rPr lang="zh-TW" altLang="zh-TW" sz="2400" b="1" dirty="0"/>
              <a:t>代禱信箱</a:t>
            </a:r>
            <a:r>
              <a:rPr lang="zh-TW" altLang="zh-TW" sz="2400" b="1" dirty="0" smtClean="0"/>
              <a:t>】</a:t>
            </a:r>
            <a:endParaRPr lang="en-US" altLang="zh-TW" sz="2400" b="1" dirty="0" smtClean="0"/>
          </a:p>
          <a:p>
            <a:pPr lvl="0"/>
            <a:r>
              <a:rPr lang="zh-HK" altLang="zh-TW" sz="2400" b="1" dirty="0"/>
              <a:t>我們這一家之【年年有今</a:t>
            </a:r>
            <a:r>
              <a:rPr lang="zh-TW" altLang="zh-TW" sz="2400" b="1" dirty="0"/>
              <a:t>日】</a:t>
            </a:r>
            <a:r>
              <a:rPr lang="en-US" altLang="zh-TW" sz="2400" b="1" dirty="0"/>
              <a:t>– My Birthday Angel </a:t>
            </a:r>
            <a:endParaRPr lang="en-US" altLang="zh-TW" sz="2400" b="1" dirty="0" smtClean="0"/>
          </a:p>
          <a:p>
            <a:r>
              <a:rPr lang="zh-HK" altLang="zh-TW" sz="2400" b="1" dirty="0"/>
              <a:t>我們這一家之【</a:t>
            </a:r>
            <a:r>
              <a:rPr lang="zh-TW" altLang="zh-TW" sz="2400" b="1" dirty="0"/>
              <a:t>齊來種</a:t>
            </a:r>
            <a:r>
              <a:rPr lang="en-US" altLang="zh-TW" sz="2400" b="1" dirty="0"/>
              <a:t>(</a:t>
            </a:r>
            <a:r>
              <a:rPr lang="zh-TW" altLang="zh-TW" sz="2400" b="1" dirty="0"/>
              <a:t>養</a:t>
            </a:r>
            <a:r>
              <a:rPr lang="en-US" altLang="zh-TW" sz="2400" b="1" dirty="0"/>
              <a:t>) </a:t>
            </a:r>
            <a:r>
              <a:rPr lang="zh-TW" altLang="zh-TW" sz="2400" b="1" dirty="0"/>
              <a:t>班花</a:t>
            </a:r>
            <a:r>
              <a:rPr lang="en-US" altLang="zh-TW" sz="2400" b="1" dirty="0"/>
              <a:t> / </a:t>
            </a:r>
            <a:r>
              <a:rPr lang="zh-TW" altLang="zh-TW" sz="2400" b="1" dirty="0"/>
              <a:t>草</a:t>
            </a:r>
            <a:r>
              <a:rPr lang="en-US" altLang="zh-TW" sz="2400" b="1" dirty="0"/>
              <a:t> / </a:t>
            </a:r>
            <a:r>
              <a:rPr lang="zh-TW" altLang="zh-TW" sz="2400" b="1" dirty="0"/>
              <a:t>魚</a:t>
            </a:r>
            <a:r>
              <a:rPr lang="en-US" altLang="zh-TW" sz="2400" b="1" dirty="0"/>
              <a:t> / </a:t>
            </a:r>
            <a:r>
              <a:rPr lang="zh-TW" altLang="zh-TW" sz="2400" b="1" dirty="0"/>
              <a:t>龜 </a:t>
            </a:r>
            <a:r>
              <a:rPr lang="en-US" altLang="zh-TW" sz="2400" b="1" dirty="0"/>
              <a:t>…</a:t>
            </a:r>
            <a:r>
              <a:rPr lang="zh-TW" altLang="zh-TW" sz="2400" b="1" dirty="0"/>
              <a:t>】</a:t>
            </a:r>
            <a:endParaRPr lang="zh-TW" altLang="zh-TW" sz="2400" dirty="0"/>
          </a:p>
          <a:p>
            <a:r>
              <a:rPr lang="zh-HK" altLang="zh-TW" sz="2400" b="1" dirty="0"/>
              <a:t>我們這一家之【好人好事</a:t>
            </a:r>
            <a:r>
              <a:rPr lang="zh-TW" altLang="zh-TW" sz="2400" b="1" dirty="0"/>
              <a:t>】</a:t>
            </a:r>
            <a:endParaRPr lang="zh-TW" altLang="zh-TW" sz="2400" dirty="0"/>
          </a:p>
          <a:p>
            <a:r>
              <a:rPr lang="zh-HK" altLang="zh-TW" sz="2400" b="1" dirty="0"/>
              <a:t>我們這一家之【</a:t>
            </a:r>
            <a:r>
              <a:rPr lang="zh-TW" altLang="zh-TW" sz="2400" b="1" dirty="0"/>
              <a:t>齊來服事</a:t>
            </a:r>
            <a:r>
              <a:rPr lang="en-US" altLang="zh-TW" sz="2400" b="1" dirty="0"/>
              <a:t> XXX</a:t>
            </a:r>
            <a:r>
              <a:rPr lang="zh-TW" altLang="zh-TW" sz="2400" b="1" dirty="0"/>
              <a:t>】</a:t>
            </a:r>
            <a:endParaRPr lang="zh-TW" altLang="zh-TW" sz="2400" dirty="0"/>
          </a:p>
          <a:p>
            <a:r>
              <a:rPr lang="zh-HK" altLang="zh-TW" sz="2400" b="1" dirty="0"/>
              <a:t>我們這一家之【考試</a:t>
            </a:r>
            <a:r>
              <a:rPr lang="zh-HK" altLang="zh-TW" sz="2400" b="1" dirty="0" smtClean="0"/>
              <a:t>加油站】</a:t>
            </a:r>
            <a:endParaRPr lang="en-US" altLang="zh-HK" sz="2400" b="1" dirty="0"/>
          </a:p>
          <a:p>
            <a:r>
              <a:rPr lang="en-US" altLang="zh-HK" sz="2400" b="1" dirty="0" smtClean="0"/>
              <a:t>……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26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HK" altLang="zh-TW" b="1" dirty="0"/>
              <a:t>我們這一家之【執靚間屋先】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03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3.</a:t>
            </a:r>
            <a:r>
              <a:rPr lang="zh-TW" altLang="en-US" dirty="0"/>
              <a:t>在學科滲入正向教育元素</a:t>
            </a:r>
            <a:r>
              <a:rPr lang="zh-HK" altLang="en-US" dirty="0" smtClean="0"/>
              <a:t/>
            </a:r>
            <a:br>
              <a:rPr lang="zh-HK" altLang="en-US" dirty="0" smtClean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576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24 Character Strengths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09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r>
              <a:rPr lang="zh-HK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宗教科價值培育總表</a:t>
            </a:r>
            <a:endParaRPr lang="en-US" altLang="zh-HK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1" t="28492" r="17269" b="9038"/>
          <a:stretch/>
        </p:blipFill>
        <p:spPr bwMode="auto">
          <a:xfrm>
            <a:off x="128222" y="1412776"/>
            <a:ext cx="891330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3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選擇正面的信念系統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正向思維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96944" cy="563724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                              </a:t>
            </a:r>
            <a:endParaRPr lang="zh-HK" altLang="en-US" dirty="0"/>
          </a:p>
        </p:txBody>
      </p:sp>
      <p:pic>
        <p:nvPicPr>
          <p:cNvPr id="1026" name="Picture 2" descr="C:\Users\scccys.STAFF\Desktop\14572316_913265115444220_46439052106022140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72793"/>
            <a:ext cx="4010910" cy="59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83568" y="908720"/>
            <a:ext cx="1846659" cy="5688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 他 使 我 們 和 睦 、 </a:t>
            </a:r>
            <a:r>
              <a:rPr lang="zh-TW" alt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將 </a:t>
            </a:r>
            <a:r>
              <a:rPr lang="zh-TW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 下 合 而 為 一 、 拆 毀 了 中 間 隔 斷 的 牆 ．</a:t>
            </a:r>
            <a:r>
              <a:rPr lang="zh-TW" alt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弗</a:t>
            </a:r>
            <a:r>
              <a:rPr lang="en-US" altLang="zh-TW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2:14</a:t>
            </a:r>
            <a:endParaRPr lang="zh-HK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/>
              <a:t>深化其他學習經歷</a:t>
            </a:r>
          </a:p>
        </p:txBody>
      </p:sp>
    </p:spTree>
    <p:extLst>
      <p:ext uri="{BB962C8B-B14F-4D97-AF65-F5344CB8AC3E}">
        <p14:creationId xmlns:p14="http://schemas.microsoft.com/office/powerpoint/2010/main" val="14533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Characteristics of CASCCMC Students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HK" sz="3200" b="1" dirty="0" smtClean="0">
                <a:solidFill>
                  <a:srgbClr val="FF0000"/>
                </a:solidFill>
              </a:rPr>
              <a:t>C</a:t>
            </a:r>
            <a:r>
              <a:rPr lang="en-US" altLang="zh-HK" sz="3200" b="1" dirty="0" smtClean="0"/>
              <a:t>ourteous </a:t>
            </a:r>
            <a:r>
              <a:rPr lang="zh-HK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彬彬有禮</a:t>
            </a:r>
            <a:endParaRPr lang="zh-HK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200" b="1" dirty="0" smtClean="0">
                <a:solidFill>
                  <a:srgbClr val="FF0000"/>
                </a:solidFill>
              </a:rPr>
              <a:t>A</a:t>
            </a:r>
            <a:r>
              <a:rPr lang="en-US" altLang="zh-HK" sz="3200" b="1" dirty="0" smtClean="0"/>
              <a:t>ssertive</a:t>
            </a:r>
            <a:r>
              <a:rPr lang="zh-HK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  <a:r>
              <a:rPr lang="zh-HK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自信</a:t>
            </a:r>
            <a:endParaRPr lang="en-US" altLang="zh-HK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2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S</a:t>
            </a:r>
            <a:r>
              <a:rPr lang="en-US" altLang="zh-HK" sz="3200" b="1" dirty="0" smtClean="0">
                <a:ea typeface="標楷體" panose="03000509000000000000" pitchFamily="65" charset="-120"/>
              </a:rPr>
              <a:t>tudious</a:t>
            </a:r>
            <a:r>
              <a:rPr lang="en-US" altLang="zh-HK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勤奮好學</a:t>
            </a:r>
            <a:endParaRPr lang="en-US" altLang="zh-HK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2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C</a:t>
            </a:r>
            <a:r>
              <a:rPr lang="en-US" altLang="zh-HK" sz="3200" b="1" dirty="0" smtClean="0">
                <a:ea typeface="標楷體" panose="03000509000000000000" pitchFamily="65" charset="-120"/>
              </a:rPr>
              <a:t>onscientious</a:t>
            </a:r>
            <a:r>
              <a:rPr lang="en-US" altLang="zh-HK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認真盡責</a:t>
            </a:r>
            <a:endParaRPr lang="en-US" altLang="zh-HK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2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C</a:t>
            </a:r>
            <a:r>
              <a:rPr lang="en-US" altLang="zh-HK" sz="3200" b="1" dirty="0" smtClean="0">
                <a:ea typeface="標楷體" panose="03000509000000000000" pitchFamily="65" charset="-120"/>
              </a:rPr>
              <a:t>onsiderate</a:t>
            </a:r>
            <a:r>
              <a:rPr lang="en-US" altLang="zh-HK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顧及他人</a:t>
            </a:r>
            <a:endParaRPr lang="en-US" altLang="zh-HK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2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M</a:t>
            </a:r>
            <a:r>
              <a:rPr lang="en-US" altLang="zh-HK" sz="3200" b="1" dirty="0" smtClean="0">
                <a:ea typeface="標楷體" panose="03000509000000000000" pitchFamily="65" charset="-120"/>
              </a:rPr>
              <a:t>otivated</a:t>
            </a:r>
            <a:r>
              <a:rPr lang="en-US" altLang="zh-HK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積極進取</a:t>
            </a:r>
            <a:endParaRPr lang="en-US" altLang="zh-HK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200" b="1" dirty="0" err="1" smtClean="0">
                <a:solidFill>
                  <a:srgbClr val="FF0000"/>
                </a:solidFill>
                <a:ea typeface="標楷體" panose="03000509000000000000" pitchFamily="65" charset="-120"/>
              </a:rPr>
              <a:t>C</a:t>
            </a:r>
            <a:r>
              <a:rPr lang="en-US" altLang="zh-HK" sz="3200" b="1" dirty="0" err="1" smtClean="0">
                <a:ea typeface="標楷體" panose="03000509000000000000" pitchFamily="65" charset="-120"/>
              </a:rPr>
              <a:t>hristlike</a:t>
            </a:r>
            <a:r>
              <a:rPr lang="en-US" altLang="zh-HK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效法</a:t>
            </a:r>
            <a:r>
              <a:rPr lang="zh-HK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基督</a:t>
            </a:r>
          </a:p>
          <a:p>
            <a:endParaRPr lang="en-US" altLang="zh-HK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6979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3742184" cy="1143000"/>
          </a:xfrm>
        </p:spPr>
        <p:txBody>
          <a:bodyPr/>
          <a:lstStyle/>
          <a:p>
            <a:r>
              <a:rPr lang="zh-HK" altLang="en-US" dirty="0"/>
              <a:t>體育活動推廣</a:t>
            </a:r>
          </a:p>
        </p:txBody>
      </p:sp>
    </p:spTree>
    <p:extLst>
      <p:ext uri="{BB962C8B-B14F-4D97-AF65-F5344CB8AC3E}">
        <p14:creationId xmlns:p14="http://schemas.microsoft.com/office/powerpoint/2010/main" val="39964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772400" cy="1143000"/>
          </a:xfrm>
        </p:spPr>
        <p:txBody>
          <a:bodyPr/>
          <a:lstStyle/>
          <a:p>
            <a:r>
              <a:rPr lang="zh-HK" altLang="en-US" dirty="0"/>
              <a:t>文化交流</a:t>
            </a:r>
          </a:p>
        </p:txBody>
      </p:sp>
    </p:spTree>
    <p:extLst>
      <p:ext uri="{BB962C8B-B14F-4D97-AF65-F5344CB8AC3E}">
        <p14:creationId xmlns:p14="http://schemas.microsoft.com/office/powerpoint/2010/main" val="25459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732984" cy="2748880"/>
          </a:xfrm>
        </p:spPr>
        <p:txBody>
          <a:bodyPr>
            <a:noAutofit/>
          </a:bodyPr>
          <a:lstStyle/>
          <a:p>
            <a:endParaRPr lang="zh-TW" altLang="en-US" sz="3200" b="1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K" altLang="en-US" dirty="0"/>
              <a:t>特別學習日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36742"/>
              </p:ext>
            </p:extLst>
          </p:nvPr>
        </p:nvGraphicFramePr>
        <p:xfrm>
          <a:off x="1115616" y="3140968"/>
          <a:ext cx="7200800" cy="355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146"/>
                <a:gridCol w="5795654"/>
              </a:tblGrid>
              <a:tr h="6085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</a:rPr>
                        <a:t>中一</a:t>
                      </a:r>
                      <a:endParaRPr lang="zh-TW" sz="2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</a:rPr>
                        <a:t>科本</a:t>
                      </a:r>
                      <a:r>
                        <a:rPr lang="en-US" sz="2800" b="1" kern="100" dirty="0">
                          <a:effectLst/>
                        </a:rPr>
                        <a:t> / </a:t>
                      </a:r>
                      <a:r>
                        <a:rPr lang="zh-TW" sz="2800" b="1" kern="100" dirty="0">
                          <a:effectLst/>
                        </a:rPr>
                        <a:t>服務</a:t>
                      </a:r>
                      <a:endParaRPr lang="zh-TW" sz="2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6085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>
                          <a:effectLst/>
                        </a:rPr>
                        <a:t>中二</a:t>
                      </a:r>
                      <a:endParaRPr lang="zh-TW" sz="28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</a:rPr>
                        <a:t>堅毅、紀律、團隊訓練</a:t>
                      </a:r>
                      <a:endParaRPr lang="zh-TW" sz="2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812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>
                          <a:effectLst/>
                        </a:rPr>
                        <a:t>中三</a:t>
                      </a:r>
                      <a:endParaRPr lang="zh-TW" sz="28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</a:rPr>
                        <a:t>科本</a:t>
                      </a:r>
                      <a:r>
                        <a:rPr lang="en-US" sz="2800" b="1" kern="100" dirty="0">
                          <a:effectLst/>
                        </a:rPr>
                        <a:t> / </a:t>
                      </a:r>
                      <a:r>
                        <a:rPr lang="zh-TW" sz="2800" b="1" kern="100" dirty="0">
                          <a:effectLst/>
                        </a:rPr>
                        <a:t>環境保育</a:t>
                      </a:r>
                      <a:r>
                        <a:rPr lang="en-US" sz="2800" b="1" kern="100" dirty="0">
                          <a:effectLst/>
                        </a:rPr>
                        <a:t> /</a:t>
                      </a:r>
                      <a:r>
                        <a:rPr lang="zh-TW" sz="2800" b="1" kern="100" dirty="0">
                          <a:effectLst/>
                        </a:rPr>
                        <a:t>認識世界</a:t>
                      </a:r>
                      <a:endParaRPr lang="zh-TW" sz="2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6085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>
                          <a:effectLst/>
                        </a:rPr>
                        <a:t>中四</a:t>
                      </a:r>
                      <a:endParaRPr lang="zh-TW" sz="28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</a:rPr>
                        <a:t>海外文化體驗</a:t>
                      </a:r>
                      <a:endParaRPr lang="zh-TW" sz="2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8180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</a:rPr>
                        <a:t>中五</a:t>
                      </a:r>
                      <a:endParaRPr lang="zh-TW" sz="2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</a:rPr>
                        <a:t>生涯規劃</a:t>
                      </a:r>
                      <a:r>
                        <a:rPr lang="en-US" sz="2800" b="1" kern="100" dirty="0">
                          <a:effectLst/>
                        </a:rPr>
                        <a:t> /</a:t>
                      </a:r>
                      <a:r>
                        <a:rPr lang="zh-TW" sz="2800" b="1" kern="100" dirty="0">
                          <a:effectLst/>
                        </a:rPr>
                        <a:t>服務</a:t>
                      </a:r>
                      <a:r>
                        <a:rPr lang="en-US" sz="2800" b="1" kern="100" dirty="0">
                          <a:effectLst/>
                        </a:rPr>
                        <a:t> /</a:t>
                      </a:r>
                      <a:r>
                        <a:rPr lang="zh-TW" sz="2800" b="1" kern="100" dirty="0">
                          <a:effectLst/>
                        </a:rPr>
                        <a:t>海外文化體驗</a:t>
                      </a:r>
                      <a:endParaRPr lang="zh-TW" sz="2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975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HK" altLang="en-US" dirty="0"/>
              <a:t>中一級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772400" cy="4572000"/>
          </a:xfrm>
        </p:spPr>
        <p:txBody>
          <a:bodyPr/>
          <a:lstStyle/>
          <a:p>
            <a:pPr lvl="1"/>
            <a:r>
              <a:rPr lang="zh-TW" altLang="en-US" dirty="0" smtClean="0"/>
              <a:t>屏</a:t>
            </a:r>
            <a:r>
              <a:rPr lang="zh-TW" altLang="en-US" dirty="0"/>
              <a:t>山文物徑　</a:t>
            </a:r>
            <a:endParaRPr lang="en-US" altLang="zh-TW" dirty="0" smtClean="0"/>
          </a:p>
          <a:p>
            <a:pPr lvl="1"/>
            <a:r>
              <a:rPr lang="zh-HK" altLang="en-US" dirty="0"/>
              <a:t>挪亞</a:t>
            </a:r>
            <a:r>
              <a:rPr lang="zh-HK" altLang="en-US" dirty="0" smtClean="0"/>
              <a:t>方舟</a:t>
            </a:r>
            <a:endParaRPr lang="en-US" altLang="zh-HK" dirty="0" smtClean="0"/>
          </a:p>
          <a:p>
            <a:pPr lvl="1"/>
            <a:r>
              <a:rPr lang="en-US" altLang="zh-TW" sz="2800" dirty="0"/>
              <a:t>Art to serve</a:t>
            </a:r>
            <a:r>
              <a:rPr lang="zh-TW" altLang="en-US" sz="2800" dirty="0" smtClean="0"/>
              <a:t>美術</a:t>
            </a:r>
            <a:r>
              <a:rPr lang="zh-TW" altLang="en-US" sz="2800" dirty="0"/>
              <a:t>營</a:t>
            </a:r>
            <a:endParaRPr lang="en-US" altLang="zh-HK" sz="2800" dirty="0" smtClean="0"/>
          </a:p>
          <a:p>
            <a:pPr marL="320040" lvl="1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30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178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zh-HK" altLang="en-US" dirty="0" smtClean="0"/>
              <a:t>中</a:t>
            </a:r>
            <a:r>
              <a:rPr lang="zh-HK" altLang="en-US" dirty="0"/>
              <a:t>二級</a:t>
            </a:r>
            <a:r>
              <a:rPr lang="en-US" altLang="zh-HK" dirty="0"/>
              <a:t/>
            </a:r>
            <a:br>
              <a:rPr lang="en-US" altLang="zh-HK" dirty="0"/>
            </a:br>
            <a:r>
              <a:rPr lang="zh-HK" altLang="en-US" dirty="0"/>
              <a:t>軍事歷奇</a:t>
            </a:r>
            <a:r>
              <a:rPr lang="zh-HK" altLang="en-US" dirty="0" smtClean="0"/>
              <a:t>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563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9865096" cy="1143000"/>
          </a:xfrm>
        </p:spPr>
        <p:txBody>
          <a:bodyPr>
            <a:normAutofit fontScale="90000"/>
          </a:bodyPr>
          <a:lstStyle/>
          <a:p>
            <a:r>
              <a:rPr lang="zh-HK" altLang="en-US" dirty="0"/>
              <a:t>中三</a:t>
            </a:r>
            <a:r>
              <a:rPr lang="zh-HK" altLang="en-US" dirty="0" smtClean="0"/>
              <a:t>級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zh-TW" altLang="en-US" sz="3600" dirty="0" smtClean="0"/>
              <a:t>香港</a:t>
            </a:r>
            <a:r>
              <a:rPr lang="zh-TW" altLang="en-US" sz="3600" dirty="0"/>
              <a:t>紅十字會 戰區</a:t>
            </a:r>
            <a:r>
              <a:rPr lang="en-US" altLang="zh-TW" sz="3600" dirty="0"/>
              <a:t>90</a:t>
            </a:r>
            <a:r>
              <a:rPr lang="zh-TW" altLang="en-US" sz="3600" dirty="0"/>
              <a:t>活動 </a:t>
            </a:r>
            <a:r>
              <a:rPr lang="zh-TW" altLang="en-US" sz="3600" dirty="0" smtClean="0"/>
              <a:t>、金</a:t>
            </a:r>
            <a:r>
              <a:rPr lang="zh-TW" altLang="en-US" sz="3600" dirty="0"/>
              <a:t>管局資訊中心 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米埔</a:t>
            </a:r>
            <a:r>
              <a:rPr lang="zh-TW" altLang="en-US" sz="3600" dirty="0" smtClean="0"/>
              <a:t>、迪士尼</a:t>
            </a:r>
            <a:r>
              <a:rPr lang="zh-TW" altLang="en-US" sz="3600" dirty="0"/>
              <a:t>青少年奇妙學習課程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960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164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HK" altLang="en-US" dirty="0"/>
              <a:t>中四</a:t>
            </a:r>
            <a:r>
              <a:rPr lang="zh-HK" altLang="en-US" dirty="0" smtClean="0"/>
              <a:t>級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zh-TW" altLang="en-US" dirty="0"/>
              <a:t>台灣文化之旅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2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zh-HK" altLang="en-US" dirty="0"/>
              <a:t>中五</a:t>
            </a:r>
            <a:r>
              <a:rPr lang="zh-HK" altLang="en-US" dirty="0" smtClean="0"/>
              <a:t>級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zh-TW" altLang="en-US" dirty="0" smtClean="0"/>
              <a:t>中</a:t>
            </a:r>
            <a:r>
              <a:rPr lang="zh-TW" altLang="en-US" dirty="0"/>
              <a:t>史科福建文化</a:t>
            </a:r>
            <a:r>
              <a:rPr lang="zh-TW" altLang="en-US" dirty="0" smtClean="0"/>
              <a:t>考察</a:t>
            </a:r>
            <a:r>
              <a:rPr lang="en-US" altLang="zh-TW" dirty="0" smtClean="0"/>
              <a:t>; </a:t>
            </a:r>
            <a:r>
              <a:rPr lang="zh-TW" altLang="en-US" dirty="0" smtClean="0"/>
              <a:t>經濟</a:t>
            </a:r>
            <a:r>
              <a:rPr lang="zh-TW" altLang="en-US" dirty="0"/>
              <a:t>科上海考察團</a:t>
            </a:r>
          </a:p>
        </p:txBody>
      </p:sp>
    </p:spTree>
    <p:extLst>
      <p:ext uri="{BB962C8B-B14F-4D97-AF65-F5344CB8AC3E}">
        <p14:creationId xmlns:p14="http://schemas.microsoft.com/office/powerpoint/2010/main" val="6081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908720"/>
          </a:xfrm>
        </p:spPr>
        <p:txBody>
          <a:bodyPr/>
          <a:lstStyle/>
          <a:p>
            <a:r>
              <a:rPr lang="zh-TW" altLang="en-US" dirty="0"/>
              <a:t>服務學習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134138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/>
              <a:t>粵北山區義教之旅</a:t>
            </a:r>
          </a:p>
        </p:txBody>
      </p:sp>
      <p:sp>
        <p:nvSpPr>
          <p:cNvPr id="8" name="矩形 7"/>
          <p:cNvSpPr/>
          <p:nvPr/>
        </p:nvSpPr>
        <p:spPr>
          <a:xfrm>
            <a:off x="486338" y="5067182"/>
            <a:ext cx="4157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/>
              <a:t>柬甫寨義工服務之旅</a:t>
            </a:r>
          </a:p>
        </p:txBody>
      </p:sp>
    </p:spTree>
    <p:extLst>
      <p:ext uri="{BB962C8B-B14F-4D97-AF65-F5344CB8AC3E}">
        <p14:creationId xmlns:p14="http://schemas.microsoft.com/office/powerpoint/2010/main" val="12413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t="55348" r="51572" b="8377"/>
          <a:stretch/>
        </p:blipFill>
        <p:spPr bwMode="auto">
          <a:xfrm>
            <a:off x="107504" y="260648"/>
            <a:ext cx="891257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6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15397"/>
            <a:ext cx="7772400" cy="1143000"/>
          </a:xfrm>
        </p:spPr>
        <p:txBody>
          <a:bodyPr/>
          <a:lstStyle/>
          <a:p>
            <a:r>
              <a:rPr lang="zh-TW" altLang="en-US" dirty="0"/>
              <a:t>生命教育週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/>
              <a:t>推行學生</a:t>
            </a:r>
            <a:r>
              <a:rPr lang="zh-TW" altLang="en-US" dirty="0" smtClean="0"/>
              <a:t>成長計劃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42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29653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樂</a:t>
            </a:r>
            <a:r>
              <a:rPr lang="en-US" altLang="zh-TW" dirty="0"/>
              <a:t>Teen</a:t>
            </a:r>
            <a:r>
              <a:rPr lang="zh-TW" altLang="en-US" dirty="0"/>
              <a:t>同行計劃 </a:t>
            </a:r>
            <a:r>
              <a:rPr lang="en-US" altLang="zh-TW" dirty="0" err="1" smtClean="0"/>
              <a:t>Joyful@school</a:t>
            </a:r>
            <a:r>
              <a:rPr lang="en-US" altLang="zh-TW" dirty="0" smtClean="0"/>
              <a:t> (2017-2019) 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65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2048" y="116632"/>
            <a:ext cx="7772400" cy="1143000"/>
          </a:xfrm>
        </p:spPr>
        <p:txBody>
          <a:bodyPr/>
          <a:lstStyle/>
          <a:p>
            <a:r>
              <a:rPr lang="zh-TW" altLang="en-US" dirty="0"/>
              <a:t>親子工作坊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27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1143000"/>
          </a:xfrm>
        </p:spPr>
        <p:txBody>
          <a:bodyPr/>
          <a:lstStyle/>
          <a:p>
            <a:r>
              <a:rPr lang="zh-TW" altLang="en-US" dirty="0">
                <a:hlinkClick r:id="rId2" action="ppaction://hlinkfile"/>
              </a:rPr>
              <a:t>休整活動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88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9188"/>
            <a:ext cx="7772400" cy="1143000"/>
          </a:xfrm>
        </p:spPr>
        <p:txBody>
          <a:bodyPr/>
          <a:lstStyle/>
          <a:p>
            <a:r>
              <a:rPr lang="zh-TW" altLang="en-US" dirty="0"/>
              <a:t>凝</a:t>
            </a:r>
            <a:r>
              <a:rPr lang="zh-TW" altLang="en-US" dirty="0" smtClean="0"/>
              <a:t>相</a:t>
            </a:r>
            <a:r>
              <a:rPr lang="en-US" altLang="zh-TW" dirty="0" smtClean="0"/>
              <a:t>@</a:t>
            </a:r>
            <a:r>
              <a:rPr lang="zh-TW" altLang="en-US" dirty="0"/>
              <a:t>生命熱線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18026"/>
            <a:ext cx="7772400" cy="1143000"/>
          </a:xfrm>
        </p:spPr>
        <p:txBody>
          <a:bodyPr/>
          <a:lstStyle/>
          <a:p>
            <a:r>
              <a:rPr lang="zh-HK" altLang="en-US" dirty="0"/>
              <a:t>學生輔導日</a:t>
            </a:r>
          </a:p>
        </p:txBody>
      </p:sp>
    </p:spTree>
    <p:extLst>
      <p:ext uri="{BB962C8B-B14F-4D97-AF65-F5344CB8AC3E}">
        <p14:creationId xmlns:p14="http://schemas.microsoft.com/office/powerpoint/2010/main" val="21589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099"/>
            <a:ext cx="7772400" cy="1143000"/>
          </a:xfrm>
        </p:spPr>
        <p:txBody>
          <a:bodyPr/>
          <a:lstStyle/>
          <a:p>
            <a:r>
              <a:rPr lang="zh-HK" altLang="en-US" dirty="0"/>
              <a:t>信仰</a:t>
            </a:r>
          </a:p>
        </p:txBody>
      </p:sp>
    </p:spTree>
    <p:extLst>
      <p:ext uri="{BB962C8B-B14F-4D97-AF65-F5344CB8AC3E}">
        <p14:creationId xmlns:p14="http://schemas.microsoft.com/office/powerpoint/2010/main" val="8420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家校合作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850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4. </a:t>
            </a:r>
            <a:r>
              <a:rPr lang="zh-TW" altLang="en-US" dirty="0" smtClean="0"/>
              <a:t>優</a:t>
            </a:r>
            <a:r>
              <a:rPr lang="zh-TW" altLang="en-US" dirty="0"/>
              <a:t>化生涯規劃課程</a:t>
            </a:r>
          </a:p>
        </p:txBody>
      </p:sp>
    </p:spTree>
    <p:extLst>
      <p:ext uri="{BB962C8B-B14F-4D97-AF65-F5344CB8AC3E}">
        <p14:creationId xmlns:p14="http://schemas.microsoft.com/office/powerpoint/2010/main" val="32660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2015 – 16   </a:t>
            </a:r>
            <a:r>
              <a:rPr lang="zh-TW" altLang="en-US" b="1" dirty="0" smtClean="0"/>
              <a:t>正</a:t>
            </a:r>
            <a:r>
              <a:rPr lang="zh-TW" altLang="en-US" b="1" dirty="0"/>
              <a:t>向動力計劃</a:t>
            </a:r>
          </a:p>
        </p:txBody>
      </p:sp>
    </p:spTree>
    <p:extLst>
      <p:ext uri="{BB962C8B-B14F-4D97-AF65-F5344CB8AC3E}">
        <p14:creationId xmlns:p14="http://schemas.microsoft.com/office/powerpoint/2010/main" val="30992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推展過程的一點分享與反思</a:t>
            </a:r>
          </a:p>
        </p:txBody>
      </p:sp>
    </p:spTree>
    <p:extLst>
      <p:ext uri="{BB962C8B-B14F-4D97-AF65-F5344CB8AC3E}">
        <p14:creationId xmlns:p14="http://schemas.microsoft.com/office/powerpoint/2010/main" val="34829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568952" cy="583264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配合校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 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了解限制，在強項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出發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例：安排校曆、教職員發展、家長教育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教職員擁有共同信念</a:t>
            </a: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適時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檢討、修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例：中期檢討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APASO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、持分有問卷、校政座談會、級會、</a:t>
            </a:r>
            <a:r>
              <a:rPr lang="en-US" altLang="zh-TW" sz="36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whatsapp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group 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、吹水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飯局 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...)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容許彈性 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18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6347" y="1484784"/>
            <a:ext cx="7760109" cy="4752528"/>
          </a:xfrm>
        </p:spPr>
        <p:txBody>
          <a:bodyPr>
            <a:normAutofit/>
          </a:bodyPr>
          <a:lstStyle/>
          <a:p>
            <a:r>
              <a:rPr lang="zh-HK" altLang="en-US" sz="3600" b="1" dirty="0">
                <a:solidFill>
                  <a:srgbClr val="FF0000"/>
                </a:solidFill>
              </a:rPr>
              <a:t>學生</a:t>
            </a:r>
            <a:r>
              <a:rPr lang="zh-HK" altLang="en-US" sz="3600" b="1" dirty="0" smtClean="0">
                <a:solidFill>
                  <a:srgbClr val="FF0000"/>
                </a:solidFill>
              </a:rPr>
              <a:t>講座 </a:t>
            </a:r>
            <a:endParaRPr lang="en-US" altLang="zh-HK" sz="3600" b="1" dirty="0" smtClean="0">
              <a:solidFill>
                <a:srgbClr val="FF0000"/>
              </a:solidFill>
            </a:endParaRPr>
          </a:p>
          <a:p>
            <a:r>
              <a:rPr lang="zh-HK" altLang="en-US" sz="3600" b="1" dirty="0">
                <a:solidFill>
                  <a:srgbClr val="FF0000"/>
                </a:solidFill>
              </a:rPr>
              <a:t>家長</a:t>
            </a:r>
            <a:r>
              <a:rPr lang="zh-HK" altLang="en-US" sz="3600" b="1" dirty="0" smtClean="0">
                <a:solidFill>
                  <a:srgbClr val="FF0000"/>
                </a:solidFill>
              </a:rPr>
              <a:t>講座</a:t>
            </a:r>
            <a:endParaRPr lang="en-US" altLang="zh-HK" sz="3600" b="1" dirty="0" smtClean="0">
              <a:solidFill>
                <a:srgbClr val="FF0000"/>
              </a:solidFill>
            </a:endParaRPr>
          </a:p>
          <a:p>
            <a:r>
              <a:rPr lang="zh-HK" altLang="en-US" sz="3600" b="1" dirty="0">
                <a:solidFill>
                  <a:srgbClr val="FF0000"/>
                </a:solidFill>
              </a:rPr>
              <a:t>老師工作坊</a:t>
            </a:r>
            <a:endParaRPr lang="en-US" altLang="zh-HK" sz="3600" b="1" dirty="0">
              <a:solidFill>
                <a:srgbClr val="FF0000"/>
              </a:solidFill>
            </a:endParaRPr>
          </a:p>
          <a:p>
            <a:r>
              <a:rPr lang="zh-HK" altLang="en-US" sz="3600" b="1" dirty="0">
                <a:solidFill>
                  <a:srgbClr val="00B0F0"/>
                </a:solidFill>
              </a:rPr>
              <a:t>班級經營活動</a:t>
            </a:r>
            <a:endParaRPr lang="en-US" altLang="zh-HK" sz="3600" b="1" dirty="0">
              <a:solidFill>
                <a:srgbClr val="00B0F0"/>
              </a:solidFill>
            </a:endParaRPr>
          </a:p>
          <a:p>
            <a:r>
              <a:rPr lang="zh-HK" altLang="en-US" sz="3600" b="1" dirty="0">
                <a:solidFill>
                  <a:srgbClr val="00B0F0"/>
                </a:solidFill>
              </a:rPr>
              <a:t>個人成長課 </a:t>
            </a:r>
            <a:r>
              <a:rPr lang="en-US" altLang="zh-HK" sz="3600" b="1" dirty="0">
                <a:solidFill>
                  <a:srgbClr val="00B0F0"/>
                </a:solidFill>
              </a:rPr>
              <a:t>(</a:t>
            </a:r>
            <a:r>
              <a:rPr lang="zh-HK" altLang="en-US" sz="3600" b="1" dirty="0">
                <a:solidFill>
                  <a:srgbClr val="00B0F0"/>
                </a:solidFill>
              </a:rPr>
              <a:t>生涯規劃基礎課</a:t>
            </a:r>
            <a:r>
              <a:rPr lang="en-US" altLang="zh-HK" sz="3600" b="1" dirty="0">
                <a:solidFill>
                  <a:srgbClr val="00B0F0"/>
                </a:solidFill>
              </a:rPr>
              <a:t>)</a:t>
            </a:r>
          </a:p>
          <a:p>
            <a:r>
              <a:rPr lang="zh-TW" altLang="en-US" sz="3600" b="1" dirty="0" smtClean="0">
                <a:solidFill>
                  <a:srgbClr val="00B050"/>
                </a:solidFill>
              </a:rPr>
              <a:t>生命</a:t>
            </a:r>
            <a:r>
              <a:rPr lang="zh-TW" altLang="en-US" sz="3600" b="1" dirty="0">
                <a:solidFill>
                  <a:srgbClr val="00B050"/>
                </a:solidFill>
              </a:rPr>
              <a:t>教育週 </a:t>
            </a:r>
            <a:endParaRPr lang="en-US" altLang="zh-TW" sz="3600" b="1" dirty="0">
              <a:solidFill>
                <a:srgbClr val="00B050"/>
              </a:solidFill>
            </a:endParaRPr>
          </a:p>
          <a:p>
            <a:r>
              <a:rPr lang="zh-TW" altLang="en-US" sz="3600" b="1" dirty="0">
                <a:solidFill>
                  <a:srgbClr val="00B050"/>
                </a:solidFill>
              </a:rPr>
              <a:t>正能量大使</a:t>
            </a:r>
            <a:r>
              <a:rPr lang="zh-TW" altLang="en-US" sz="3600" b="1" dirty="0" smtClean="0">
                <a:solidFill>
                  <a:srgbClr val="00B050"/>
                </a:solidFill>
              </a:rPr>
              <a:t>選舉</a:t>
            </a:r>
            <a:endParaRPr lang="en-US" altLang="zh-HK" sz="3600" b="1" dirty="0">
              <a:solidFill>
                <a:srgbClr val="00B050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95536" y="620688"/>
            <a:ext cx="7992888" cy="936104"/>
          </a:xfrm>
          <a:prstGeom prst="rect">
            <a:avLst/>
          </a:prstGeom>
        </p:spPr>
        <p:txBody>
          <a:bodyPr bIns="91440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5700" dirty="0" smtClean="0"/>
              <a:t>正向動力計劃</a:t>
            </a:r>
            <a:r>
              <a:rPr lang="en-US" altLang="zh-HK" sz="5700" dirty="0" smtClean="0"/>
              <a:t>:</a:t>
            </a:r>
            <a:r>
              <a:rPr lang="zh-HK" altLang="en-US" sz="5700" b="1" dirty="0">
                <a:solidFill>
                  <a:srgbClr val="FF0000"/>
                </a:solidFill>
              </a:rPr>
              <a:t>重</a:t>
            </a:r>
            <a:r>
              <a:rPr lang="zh-HK" altLang="en-US" sz="5700" b="1" dirty="0">
                <a:solidFill>
                  <a:srgbClr val="00B0F0"/>
                </a:solidFill>
              </a:rPr>
              <a:t>點</a:t>
            </a:r>
            <a:r>
              <a:rPr lang="zh-HK" altLang="en-US" sz="5700" b="1" dirty="0">
                <a:solidFill>
                  <a:srgbClr val="00B050"/>
                </a:solidFill>
              </a:rPr>
              <a:t>活</a:t>
            </a:r>
            <a:r>
              <a:rPr lang="zh-HK" altLang="en-US" sz="5700" b="1" dirty="0">
                <a:solidFill>
                  <a:schemeClr val="tx1"/>
                </a:solidFill>
              </a:rPr>
              <a:t>動</a:t>
            </a:r>
          </a:p>
          <a:p>
            <a:r>
              <a:rPr lang="en-US" altLang="zh-HK" dirty="0" smtClean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7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6400800" cy="1600200"/>
          </a:xfrm>
        </p:spPr>
        <p:txBody>
          <a:bodyPr>
            <a:noAutofit/>
          </a:bodyPr>
          <a:lstStyle/>
          <a:p>
            <a:r>
              <a:rPr lang="zh-TW" altLang="en-US" sz="3600" b="1" dirty="0"/>
              <a:t>讚美的</a:t>
            </a:r>
            <a:r>
              <a:rPr lang="zh-TW" altLang="en-US" sz="3600" b="1" dirty="0" smtClean="0"/>
              <a:t>藝術  </a:t>
            </a:r>
            <a:r>
              <a:rPr lang="en-US" altLang="zh-TW" sz="3600" b="1" dirty="0" smtClean="0"/>
              <a:t>: 3B</a:t>
            </a:r>
          </a:p>
          <a:p>
            <a:r>
              <a:rPr lang="zh-TW" altLang="en-US" sz="3600" b="1" dirty="0" smtClean="0"/>
              <a:t>讓</a:t>
            </a:r>
            <a:r>
              <a:rPr lang="zh-TW" altLang="en-US" sz="3600" b="1" dirty="0"/>
              <a:t>人被</a:t>
            </a:r>
            <a:r>
              <a:rPr lang="zh-TW" altLang="en-US" sz="3600" b="1" dirty="0" smtClean="0"/>
              <a:t>看見 </a:t>
            </a:r>
            <a:r>
              <a:rPr lang="en-US" altLang="zh-TW" sz="3600" b="1" dirty="0" smtClean="0"/>
              <a:t>(be seen)</a:t>
            </a:r>
            <a:r>
              <a:rPr lang="zh-TW" altLang="en-US" sz="3600" b="1" dirty="0" smtClean="0"/>
              <a:t>、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被肯定 </a:t>
            </a:r>
            <a:r>
              <a:rPr lang="en-US" altLang="zh-TW" sz="3600" b="1" dirty="0" smtClean="0"/>
              <a:t>(be recognized)</a:t>
            </a:r>
            <a:r>
              <a:rPr lang="zh-TW" altLang="en-US" sz="3600" b="1" dirty="0" smtClean="0"/>
              <a:t>丶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被需要 </a:t>
            </a:r>
            <a:r>
              <a:rPr lang="en-US" altLang="zh-TW" sz="3600" b="1" dirty="0" smtClean="0"/>
              <a:t>(be wanted) </a:t>
            </a:r>
          </a:p>
          <a:p>
            <a:r>
              <a:rPr lang="en-US" altLang="zh-TW" sz="3200" b="1" dirty="0" smtClean="0"/>
              <a:t>4F (Facts,  Feelings, Findings, Future)</a:t>
            </a:r>
            <a:endParaRPr lang="zh-TW" altLang="en-US" sz="3200" b="1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K" altLang="en-US" b="1" dirty="0"/>
              <a:t>老師工作坊</a:t>
            </a:r>
            <a:r>
              <a:rPr lang="en-US" altLang="zh-HK" sz="2800" b="1" dirty="0"/>
              <a:t/>
            </a:r>
            <a:br>
              <a:rPr lang="en-US" altLang="zh-HK" sz="2800" b="1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30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K" altLang="en-US" b="1" dirty="0"/>
              <a:t>班級經營活動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24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HK" altLang="en-US" b="1" dirty="0" smtClean="0"/>
              <a:t>中一級</a:t>
            </a:r>
            <a:r>
              <a:rPr lang="en-US" altLang="zh-HK" dirty="0"/>
              <a:t/>
            </a:r>
            <a:br>
              <a:rPr lang="en-US" altLang="zh-HK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1196752"/>
            <a:ext cx="396044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zh-HK" sz="3600" b="1" dirty="0"/>
              <a:t>「你我互賞」</a:t>
            </a:r>
            <a:endParaRPr lang="zh-HK" altLang="en-US" sz="3600" dirty="0"/>
          </a:p>
          <a:p>
            <a:pPr algn="ctr"/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9552" y="501317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i="1" dirty="0"/>
              <a:t>“Appreciation can make a day, even change a life. Your willingness to put it into words is all that is necessary.”</a:t>
            </a:r>
            <a:endParaRPr lang="zh-TW" altLang="zh-HK" dirty="0"/>
          </a:p>
          <a:p>
            <a:r>
              <a:rPr lang="en-US" altLang="zh-HK" i="1" dirty="0"/>
              <a:t> </a:t>
            </a:r>
            <a:r>
              <a:rPr lang="en-US" altLang="zh-HK" dirty="0"/>
              <a:t>Margaret Cousins</a:t>
            </a:r>
            <a:endParaRPr lang="zh-TW" altLang="zh-HK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3059832" y="2235451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400" b="1" dirty="0"/>
              <a:t>日期</a:t>
            </a:r>
            <a:r>
              <a:rPr lang="zh-TW" altLang="zh-HK" sz="2400" b="1" dirty="0" smtClean="0"/>
              <a:t>：</a:t>
            </a:r>
            <a:r>
              <a:rPr lang="en-US" altLang="zh-TW" sz="2400" b="1" dirty="0" smtClean="0"/>
              <a:t>14</a:t>
            </a:r>
            <a:r>
              <a:rPr lang="en-US" altLang="zh-HK" sz="2400" b="1" dirty="0" smtClean="0"/>
              <a:t>/10</a:t>
            </a:r>
            <a:r>
              <a:rPr lang="en-US" altLang="zh-HK" sz="2400" b="1" dirty="0"/>
              <a:t>, 2/12, 4/3, 11/4, 19/4, 9/5 (</a:t>
            </a:r>
            <a:r>
              <a:rPr lang="zh-TW" altLang="zh-HK" sz="2400" b="1" dirty="0"/>
              <a:t>分享名單和</a:t>
            </a:r>
            <a:r>
              <a:rPr lang="zh-TW" altLang="zh-HK" sz="2400" b="1" dirty="0" smtClean="0"/>
              <a:t>日期貼</a:t>
            </a:r>
            <a:r>
              <a:rPr lang="zh-TW" altLang="zh-HK" sz="2400" b="1" dirty="0"/>
              <a:t>在班房的報告版</a:t>
            </a:r>
            <a:r>
              <a:rPr lang="zh-TW" altLang="zh-HK" sz="2400" b="1" dirty="0" smtClean="0"/>
              <a:t>上</a:t>
            </a:r>
            <a:r>
              <a:rPr lang="en-US" altLang="zh-TW" sz="2400" b="1" dirty="0" smtClean="0"/>
              <a:t>, </a:t>
            </a:r>
            <a:r>
              <a:rPr lang="zh-HK" altLang="en-US" sz="2400" dirty="0" smtClean="0"/>
              <a:t>各</a:t>
            </a:r>
            <a:r>
              <a:rPr lang="zh-HK" altLang="en-US" sz="2400" dirty="0"/>
              <a:t>班可按需要作出更調</a:t>
            </a:r>
            <a:r>
              <a:rPr lang="en-US" altLang="zh-HK" sz="2400" b="1" dirty="0" smtClean="0"/>
              <a:t>)</a:t>
            </a:r>
          </a:p>
          <a:p>
            <a:endParaRPr lang="zh-TW" altLang="zh-HK" sz="2400" b="1" dirty="0"/>
          </a:p>
          <a:p>
            <a:r>
              <a:rPr lang="zh-TW" altLang="zh-HK" sz="2400" b="1" dirty="0"/>
              <a:t>班主任</a:t>
            </a:r>
            <a:r>
              <a:rPr lang="en-US" altLang="zh-HK" sz="2400" b="1" dirty="0"/>
              <a:t>A</a:t>
            </a:r>
            <a:r>
              <a:rPr lang="zh-TW" altLang="zh-HK" sz="2400" b="1" dirty="0"/>
              <a:t>和</a:t>
            </a:r>
            <a:r>
              <a:rPr lang="zh-HK" altLang="zh-HK" sz="2400" b="1" dirty="0"/>
              <a:t>同學在六節</a:t>
            </a:r>
            <a:r>
              <a:rPr lang="en-GB" altLang="zh-HK" sz="2400" b="1" dirty="0"/>
              <a:t>Day A</a:t>
            </a:r>
            <a:r>
              <a:rPr lang="zh-TW" altLang="zh-HK" sz="2400" b="1" dirty="0"/>
              <a:t>的</a:t>
            </a:r>
            <a:r>
              <a:rPr lang="zh-HK" altLang="zh-HK" sz="2400" b="1" dirty="0"/>
              <a:t>班主任時間對</a:t>
            </a:r>
            <a:r>
              <a:rPr lang="zh-TW" altLang="zh-HK" sz="2400" b="1" dirty="0"/>
              <a:t>班內</a:t>
            </a:r>
            <a:r>
              <a:rPr lang="zh-HK" altLang="zh-HK" sz="2400" b="1" dirty="0"/>
              <a:t>同學作出口頭讚賞，</a:t>
            </a:r>
            <a:r>
              <a:rPr lang="zh-TW" altLang="zh-HK" sz="2400" b="1" dirty="0"/>
              <a:t>即每次</a:t>
            </a:r>
            <a:r>
              <a:rPr lang="en-GB" altLang="zh-HK" sz="2400" b="1" dirty="0"/>
              <a:t>3 - 6</a:t>
            </a:r>
            <a:r>
              <a:rPr lang="zh-HK" altLang="zh-HK" sz="2400" b="1" dirty="0"/>
              <a:t>位同學</a:t>
            </a:r>
            <a:r>
              <a:rPr lang="zh-TW" altLang="zh-HK" sz="2400" b="1" dirty="0"/>
              <a:t>獲得</a:t>
            </a:r>
            <a:r>
              <a:rPr lang="zh-HK" altLang="zh-HK" sz="2400" b="1" dirty="0"/>
              <a:t>讚賞</a:t>
            </a:r>
            <a:r>
              <a:rPr lang="zh-HK" altLang="zh-HK" sz="2400" b="1" dirty="0" smtClean="0"/>
              <a:t>。</a:t>
            </a:r>
            <a:endParaRPr lang="zh-TW" altLang="zh-HK" sz="2400" b="1" dirty="0"/>
          </a:p>
        </p:txBody>
      </p:sp>
    </p:spTree>
    <p:extLst>
      <p:ext uri="{BB962C8B-B14F-4D97-AF65-F5344CB8AC3E}">
        <p14:creationId xmlns:p14="http://schemas.microsoft.com/office/powerpoint/2010/main" val="26918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2286</TotalTime>
  <Words>1336</Words>
  <Application>Microsoft Office PowerPoint</Application>
  <PresentationFormat>如螢幕大小 (4:3)</PresentationFormat>
  <Paragraphs>160</Paragraphs>
  <Slides>51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2" baseType="lpstr">
      <vt:lpstr>Segoe UI Black</vt:lpstr>
      <vt:lpstr>微軟正黑體</vt:lpstr>
      <vt:lpstr>新細明體</vt:lpstr>
      <vt:lpstr>標楷體</vt:lpstr>
      <vt:lpstr>Calibri</vt:lpstr>
      <vt:lpstr>Cambria</vt:lpstr>
      <vt:lpstr>Franklin Gothic Book</vt:lpstr>
      <vt:lpstr>Perpetua</vt:lpstr>
      <vt:lpstr>Times New Roman</vt:lpstr>
      <vt:lpstr>Wingdings 2</vt:lpstr>
      <vt:lpstr>公正</vt:lpstr>
      <vt:lpstr>走過不一樣的六年 …… </vt:lpstr>
      <vt:lpstr>PowerPoint 簡報</vt:lpstr>
      <vt:lpstr>Characteristics of CASCCMC Students</vt:lpstr>
      <vt:lpstr>PowerPoint 簡報</vt:lpstr>
      <vt:lpstr>2015 – 16   正向動力計劃</vt:lpstr>
      <vt:lpstr>PowerPoint 簡報</vt:lpstr>
      <vt:lpstr>老師工作坊 </vt:lpstr>
      <vt:lpstr>班級經營活動</vt:lpstr>
      <vt:lpstr>中一級  </vt:lpstr>
      <vt:lpstr>PowerPoint 簡報</vt:lpstr>
      <vt:lpstr>個人成長課</vt:lpstr>
      <vt:lpstr>這些年我們推行的正向教育 ……</vt:lpstr>
      <vt:lpstr>PowerPoint 簡報</vt:lpstr>
      <vt:lpstr>PowerPoint 簡報</vt:lpstr>
      <vt:lpstr>PowerPoint 簡報</vt:lpstr>
      <vt:lpstr>1.確立「瑞芝人身份」</vt:lpstr>
      <vt:lpstr>中一導引計劃</vt:lpstr>
      <vt:lpstr>2. 強化班級經營</vt:lpstr>
      <vt:lpstr>PowerPoint 簡報</vt:lpstr>
      <vt:lpstr>中一級: Appreciation – You &amp; Me 你我互賞</vt:lpstr>
      <vt:lpstr>中二級: Class-based Award Scheme 班賞禮計劃</vt:lpstr>
      <vt:lpstr>中三級 ‘The Unknown Me’ 我有另一「快」面 </vt:lpstr>
      <vt:lpstr>正向動力行動其他建議： </vt:lpstr>
      <vt:lpstr>我們這一家之【執靚間屋先】 </vt:lpstr>
      <vt:lpstr>3.在學科滲入正向教育元素 </vt:lpstr>
      <vt:lpstr>24 Character Strengths</vt:lpstr>
      <vt:lpstr>宗教科價值培育總表</vt:lpstr>
      <vt:lpstr>選擇正面的信念系統 (正向思維) </vt:lpstr>
      <vt:lpstr>3.深化其他學習經歷</vt:lpstr>
      <vt:lpstr>體育活動推廣</vt:lpstr>
      <vt:lpstr>文化交流</vt:lpstr>
      <vt:lpstr>PowerPoint 簡報</vt:lpstr>
      <vt:lpstr>特別學習日</vt:lpstr>
      <vt:lpstr>中一級 </vt:lpstr>
      <vt:lpstr> 中二級 軍事歷奇營</vt:lpstr>
      <vt:lpstr>中三級  香港紅十字會 戰區90活動 、金管局資訊中心  米埔、迪士尼青少年奇妙學習課程</vt:lpstr>
      <vt:lpstr>中四級 台灣文化之旅</vt:lpstr>
      <vt:lpstr>中五級  中史科福建文化考察; 經濟科上海考察團</vt:lpstr>
      <vt:lpstr>服務學習</vt:lpstr>
      <vt:lpstr>生命教育週</vt:lpstr>
      <vt:lpstr>4.推行學生成長計劃</vt:lpstr>
      <vt:lpstr>樂Teen同行計劃 Joyful@school (2017-2019) </vt:lpstr>
      <vt:lpstr>親子工作坊</vt:lpstr>
      <vt:lpstr>休整活動</vt:lpstr>
      <vt:lpstr>凝相@生命熱線</vt:lpstr>
      <vt:lpstr>學生輔導日</vt:lpstr>
      <vt:lpstr>信仰</vt:lpstr>
      <vt:lpstr>家校合作</vt:lpstr>
      <vt:lpstr>4. 優化生涯規劃課程</vt:lpstr>
      <vt:lpstr>推展過程的一點分享與反思</vt:lpstr>
      <vt:lpstr>PowerPoint 簡報</vt:lpstr>
    </vt:vector>
  </TitlesOfParts>
  <Company>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不一樣的六年 …… </dc:title>
  <dc:creator>Lee Wing Sze</dc:creator>
  <cp:lastModifiedBy>LI, Ka-man Carman</cp:lastModifiedBy>
  <cp:revision>131</cp:revision>
  <cp:lastPrinted>2019-06-06T08:48:22Z</cp:lastPrinted>
  <dcterms:created xsi:type="dcterms:W3CDTF">2017-11-07T07:11:58Z</dcterms:created>
  <dcterms:modified xsi:type="dcterms:W3CDTF">2019-07-15T04:53:56Z</dcterms:modified>
</cp:coreProperties>
</file>