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712" r:id="rId3"/>
    <p:sldMasterId id="2147483728" r:id="rId4"/>
  </p:sldMasterIdLst>
  <p:notesMasterIdLst>
    <p:notesMasterId r:id="rId35"/>
  </p:notesMasterIdLst>
  <p:handoutMasterIdLst>
    <p:handoutMasterId r:id="rId36"/>
  </p:handoutMasterIdLst>
  <p:sldIdLst>
    <p:sldId id="402" r:id="rId5"/>
    <p:sldId id="404" r:id="rId6"/>
    <p:sldId id="405" r:id="rId7"/>
    <p:sldId id="406" r:id="rId8"/>
    <p:sldId id="294" r:id="rId9"/>
    <p:sldId id="362" r:id="rId10"/>
    <p:sldId id="403" r:id="rId11"/>
    <p:sldId id="314" r:id="rId12"/>
    <p:sldId id="375" r:id="rId13"/>
    <p:sldId id="345" r:id="rId14"/>
    <p:sldId id="407" r:id="rId15"/>
    <p:sldId id="396" r:id="rId16"/>
    <p:sldId id="397" r:id="rId17"/>
    <p:sldId id="413" r:id="rId18"/>
    <p:sldId id="383" r:id="rId19"/>
    <p:sldId id="412" r:id="rId20"/>
    <p:sldId id="385" r:id="rId21"/>
    <p:sldId id="417" r:id="rId22"/>
    <p:sldId id="420" r:id="rId23"/>
    <p:sldId id="433" r:id="rId24"/>
    <p:sldId id="434" r:id="rId25"/>
    <p:sldId id="435" r:id="rId26"/>
    <p:sldId id="410" r:id="rId27"/>
    <p:sldId id="430" r:id="rId28"/>
    <p:sldId id="431" r:id="rId29"/>
    <p:sldId id="312" r:id="rId30"/>
    <p:sldId id="316" r:id="rId31"/>
    <p:sldId id="429" r:id="rId32"/>
    <p:sldId id="327" r:id="rId33"/>
    <p:sldId id="329" r:id="rId3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  <a:srgbClr val="CCFFFF"/>
    <a:srgbClr val="FFCCCC"/>
    <a:srgbClr val="FFCCFF"/>
    <a:srgbClr val="9900FF"/>
    <a:srgbClr val="FF6600"/>
    <a:srgbClr val="FFFF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273" autoAdjust="0"/>
  </p:normalViewPr>
  <p:slideViewPr>
    <p:cSldViewPr>
      <p:cViewPr varScale="1">
        <p:scale>
          <a:sx n="63" d="100"/>
          <a:sy n="63" d="100"/>
        </p:scale>
        <p:origin x="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latinLnBrk="0">
              <a:defRPr lang="zh-TW" sz="1300"/>
            </a:lvl1pPr>
          </a:lstStyle>
          <a:p>
            <a:fld id="{8441F7F0-D4C1-4AED-9298-3196B199C1A5}" type="datetimeFigureOut">
              <a:rPr lang="en-US" altLang="zh-TW" smtClean="0"/>
              <a:t>7/15/2019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latinLnBrk="0">
              <a:defRPr lang="zh-TW" sz="13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latinLnBrk="0">
              <a:defRPr lang="zh-TW" sz="1300"/>
            </a:lvl1pPr>
          </a:lstStyle>
          <a:p>
            <a:fld id="{E61001BF-1343-4B3D-9CB9-ED2AC4733D1C}" type="datetimeFigureOut">
              <a:t>15/7/2019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latinLnBrk="0">
              <a:defRPr lang="zh-TW" sz="13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latinLnBrk="0">
              <a:defRPr lang="zh-TW" sz="13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58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71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20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690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949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997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389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8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022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90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206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716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587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5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15/7/2019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25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4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15/7/2019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1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 lang="zh-TW"/>
            </a:pPr>
            <a:endParaRPr lang="zh-TW" altLang="en-US" ker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zh-HK" altLang="en-US">
                <a:solidFill>
                  <a:prstClr val="black"/>
                </a:solidFill>
              </a:rPr>
              <a:pPr/>
              <a:t>15/7/2019</a:t>
            </a:fld>
            <a:endParaRPr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altLang="en-US">
              <a:solidFill>
                <a:prstClr val="black"/>
              </a:solidFill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20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gi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00744" y="117499"/>
            <a:ext cx="10729192" cy="18002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500" b="1" i="0" u="none" strike="noStrike" kern="0" normalizeH="0" baseline="0" noProof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</a:t>
            </a:r>
            <a:r>
              <a:rPr lang="zh-TW" altLang="en-US" sz="75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正向</a:t>
            </a:r>
            <a:r>
              <a:rPr kumimoji="0" lang="zh-TW" altLang="en-US" sz="7500" b="1" i="0" u="none" strike="noStrike" kern="0" normalizeH="0" baseline="0" noProof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說話擁抱孩子</a:t>
            </a:r>
            <a:endParaRPr kumimoji="0" lang="zh-HK" altLang="en-US" sz="7500" b="1" i="0" u="none" strike="noStrike" kern="0" normalizeH="0" baseline="0" noProof="0" dirty="0" smtClean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7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柱 11"/>
          <p:cNvSpPr/>
          <p:nvPr/>
        </p:nvSpPr>
        <p:spPr>
          <a:xfrm>
            <a:off x="6311602" y="3377682"/>
            <a:ext cx="3240360" cy="191966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>
                <a:solidFill>
                  <a:srgbClr val="00B050"/>
                </a:solidFill>
              </a:rPr>
              <a:t>學生支援 </a:t>
            </a:r>
          </a:p>
        </p:txBody>
      </p:sp>
      <p:sp>
        <p:nvSpPr>
          <p:cNvPr id="11" name="圓柱 10"/>
          <p:cNvSpPr/>
          <p:nvPr/>
        </p:nvSpPr>
        <p:spPr>
          <a:xfrm>
            <a:off x="6321590" y="2094922"/>
            <a:ext cx="3240360" cy="18002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>
                <a:solidFill>
                  <a:srgbClr val="FFC000"/>
                </a:solidFill>
              </a:rPr>
              <a:t>班級經營</a:t>
            </a:r>
          </a:p>
        </p:txBody>
      </p:sp>
      <p:sp>
        <p:nvSpPr>
          <p:cNvPr id="10" name="圓柱 9"/>
          <p:cNvSpPr/>
          <p:nvPr/>
        </p:nvSpPr>
        <p:spPr>
          <a:xfrm>
            <a:off x="6311602" y="714224"/>
            <a:ext cx="3240360" cy="181099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>
                <a:solidFill>
                  <a:srgbClr val="CC0000"/>
                </a:solidFill>
              </a:rPr>
              <a:t>訓育輔導</a:t>
            </a:r>
            <a:endParaRPr lang="zh-HK" altLang="en-US" sz="5000" dirty="0">
              <a:solidFill>
                <a:srgbClr val="CC0000"/>
              </a:solidFill>
            </a:endParaRPr>
          </a:p>
        </p:txBody>
      </p:sp>
      <p:sp>
        <p:nvSpPr>
          <p:cNvPr id="3" name="向右箭號圖說文字 2"/>
          <p:cNvSpPr/>
          <p:nvPr/>
        </p:nvSpPr>
        <p:spPr>
          <a:xfrm>
            <a:off x="1271464" y="1268760"/>
            <a:ext cx="5256583" cy="3672408"/>
          </a:xfrm>
          <a:prstGeom prst="rightArrowCallout">
            <a:avLst>
              <a:gd name="adj1" fmla="val 22400"/>
              <a:gd name="adj2" fmla="val 25000"/>
              <a:gd name="adj3" fmla="val 25000"/>
              <a:gd name="adj4" fmla="val 64977"/>
            </a:avLst>
          </a:prstGeom>
          <a:solidFill>
            <a:srgbClr val="FFFFC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60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 </a:t>
            </a:r>
            <a:endParaRPr lang="en-US" altLang="zh-TW" sz="6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6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正向動力</a:t>
            </a:r>
            <a:endParaRPr lang="en-US" altLang="zh-TW" sz="6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6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計劃</a:t>
            </a:r>
            <a:endParaRPr lang="zh-HK" altLang="en-US" sz="6000" b="1" kern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6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7362131" y="567680"/>
            <a:ext cx="297549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7000" b="1" dirty="0">
                <a:solidFill>
                  <a:srgbClr val="C00000"/>
                </a:solidFill>
              </a:rPr>
              <a:t>同學</a:t>
            </a:r>
          </a:p>
        </p:txBody>
      </p:sp>
      <p:sp>
        <p:nvSpPr>
          <p:cNvPr id="12" name="圓柱 11"/>
          <p:cNvSpPr/>
          <p:nvPr/>
        </p:nvSpPr>
        <p:spPr>
          <a:xfrm>
            <a:off x="2989277" y="3573016"/>
            <a:ext cx="2706832" cy="155962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B050"/>
                </a:solidFill>
              </a:rPr>
              <a:t>學生支援 </a:t>
            </a:r>
          </a:p>
        </p:txBody>
      </p:sp>
      <p:sp>
        <p:nvSpPr>
          <p:cNvPr id="11" name="圓柱 10"/>
          <p:cNvSpPr/>
          <p:nvPr/>
        </p:nvSpPr>
        <p:spPr>
          <a:xfrm>
            <a:off x="2983805" y="2399660"/>
            <a:ext cx="2706832" cy="1512168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C000"/>
                </a:solidFill>
              </a:rPr>
              <a:t>班級經營</a:t>
            </a:r>
          </a:p>
        </p:txBody>
      </p:sp>
      <p:sp>
        <p:nvSpPr>
          <p:cNvPr id="10" name="圓柱 9"/>
          <p:cNvSpPr/>
          <p:nvPr/>
        </p:nvSpPr>
        <p:spPr>
          <a:xfrm>
            <a:off x="2989277" y="1287760"/>
            <a:ext cx="2706832" cy="145095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CC0000"/>
                </a:solidFill>
              </a:rPr>
              <a:t>訓育輔導</a:t>
            </a:r>
            <a:endParaRPr lang="zh-HK" altLang="en-US" sz="4000" dirty="0">
              <a:solidFill>
                <a:srgbClr val="CC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5735960" y="2429150"/>
            <a:ext cx="1728192" cy="864096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橢圓 1"/>
          <p:cNvSpPr/>
          <p:nvPr/>
        </p:nvSpPr>
        <p:spPr>
          <a:xfrm>
            <a:off x="9096475" y="3945154"/>
            <a:ext cx="2520280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500" b="1" dirty="0">
                <a:solidFill>
                  <a:srgbClr val="3333CC"/>
                </a:solidFill>
              </a:rPr>
              <a:t>教師</a:t>
            </a:r>
            <a:endParaRPr lang="zh-HK" altLang="en-US" sz="4500" dirty="0">
              <a:solidFill>
                <a:srgbClr val="3333CC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77842" y="3961998"/>
            <a:ext cx="2520280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500" b="1" dirty="0">
                <a:solidFill>
                  <a:srgbClr val="FF0000"/>
                </a:solidFill>
              </a:rPr>
              <a:t>家長</a:t>
            </a:r>
            <a:endParaRPr lang="zh-HK" altLang="en-US" sz="4500" dirty="0">
              <a:solidFill>
                <a:srgbClr val="FF0000"/>
              </a:solidFill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7341265" y="1853086"/>
            <a:ext cx="3055201" cy="2880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4500" b="1" dirty="0" smtClean="0">
                <a:solidFill>
                  <a:srgbClr val="FF0000"/>
                </a:solidFill>
              </a:rPr>
              <a:t>鼓勵</a:t>
            </a:r>
            <a:endParaRPr lang="en-US" altLang="zh-TW" sz="4500" b="1" dirty="0">
              <a:solidFill>
                <a:srgbClr val="FF0000"/>
              </a:solidFill>
            </a:endParaRPr>
          </a:p>
          <a:p>
            <a:pPr lvl="0" algn="ctr"/>
            <a:r>
              <a:rPr lang="zh-TW" altLang="en-US" sz="4500" b="1" dirty="0" smtClean="0">
                <a:solidFill>
                  <a:srgbClr val="FF0000"/>
                </a:solidFill>
              </a:rPr>
              <a:t>支持</a:t>
            </a:r>
            <a:endParaRPr lang="en-US" altLang="zh-TW" sz="4500" b="1" dirty="0">
              <a:solidFill>
                <a:srgbClr val="FF0000"/>
              </a:solidFill>
            </a:endParaRPr>
          </a:p>
        </p:txBody>
      </p:sp>
      <p:sp>
        <p:nvSpPr>
          <p:cNvPr id="14" name="向右箭號圖說文字 13"/>
          <p:cNvSpPr/>
          <p:nvPr/>
        </p:nvSpPr>
        <p:spPr>
          <a:xfrm>
            <a:off x="335360" y="592946"/>
            <a:ext cx="2880320" cy="5400600"/>
          </a:xfrm>
          <a:prstGeom prst="rightArrowCallout">
            <a:avLst>
              <a:gd name="adj1" fmla="val 22400"/>
              <a:gd name="adj2" fmla="val 25000"/>
              <a:gd name="adj3" fmla="val 25000"/>
              <a:gd name="adj4" fmla="val 64977"/>
            </a:avLst>
          </a:prstGeom>
          <a:solidFill>
            <a:srgbClr val="FFFFC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50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 </a:t>
            </a:r>
            <a:endParaRPr lang="en-US" altLang="zh-TW" sz="5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5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正</a:t>
            </a:r>
            <a:endParaRPr lang="en-US" altLang="zh-TW" sz="5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5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向</a:t>
            </a:r>
            <a:endParaRPr lang="en-US" altLang="zh-TW" sz="5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5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動</a:t>
            </a:r>
            <a:endParaRPr lang="en-US" altLang="zh-TW" sz="5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5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力</a:t>
            </a:r>
            <a:endParaRPr lang="en-US" altLang="zh-TW" sz="5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5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計</a:t>
            </a:r>
            <a:endParaRPr lang="en-US" altLang="zh-TW" sz="5000" b="1" kern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5000" b="1" kern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劃 </a:t>
            </a:r>
            <a:endParaRPr lang="zh-HK" altLang="en-US" sz="5000" b="1" kern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70546"/>
              </p:ext>
            </p:extLst>
          </p:nvPr>
        </p:nvGraphicFramePr>
        <p:xfrm>
          <a:off x="1003176" y="382936"/>
          <a:ext cx="10709448" cy="57812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9816">
                  <a:extLst>
                    <a:ext uri="{9D8B030D-6E8A-4147-A177-3AD203B41FA5}">
                      <a16:colId xmlns="" xmlns:a16="http://schemas.microsoft.com/office/drawing/2014/main" val="2662927782"/>
                    </a:ext>
                  </a:extLst>
                </a:gridCol>
                <a:gridCol w="3395216">
                  <a:extLst>
                    <a:ext uri="{9D8B030D-6E8A-4147-A177-3AD203B41FA5}">
                      <a16:colId xmlns="" xmlns:a16="http://schemas.microsoft.com/office/drawing/2014/main" val="2364869901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874966806"/>
                    </a:ext>
                  </a:extLst>
                </a:gridCol>
              </a:tblGrid>
              <a:tr h="4884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/>
                        <a:t>「</a:t>
                      </a:r>
                      <a:r>
                        <a:rPr lang="en-US" altLang="zh-TW" sz="2600" dirty="0" smtClean="0"/>
                        <a:t>WE</a:t>
                      </a:r>
                      <a:r>
                        <a:rPr lang="zh-TW" altLang="en-US" sz="2600" dirty="0" smtClean="0"/>
                        <a:t>」正向動力計劃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/>
                        <a:t>訓輔組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/>
                        <a:t>班級經營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64372"/>
                  </a:ext>
                </a:extLst>
              </a:tr>
              <a:tr h="1849352">
                <a:tc>
                  <a:txBody>
                    <a:bodyPr/>
                    <a:lstStyle/>
                    <a:p>
                      <a:endParaRPr lang="en-US" altLang="zh-TW" sz="3000" b="0" i="0" u="none" strike="noStrike" kern="12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30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提升</a:t>
                      </a:r>
                      <a:r>
                        <a:rPr lang="zh-TW" altLang="en-US" sz="30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師生關係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TW" sz="3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建立常規及學習習慣，促進</a:t>
                      </a:r>
                      <a:r>
                        <a:rPr lang="zh-TW" altLang="en-US" sz="30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師生、生生的良好關係</a:t>
                      </a:r>
                      <a:endParaRPr lang="en-US" sz="3000" b="1" i="0" u="none" strike="noStrike" kern="1200" baseline="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3000" b="1" i="0" u="none" strike="noStrike" kern="1200" baseline="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1295367"/>
                  </a:ext>
                </a:extLst>
              </a:tr>
              <a:tr h="843067">
                <a:tc>
                  <a:txBody>
                    <a:bodyPr/>
                    <a:lstStyle/>
                    <a:p>
                      <a:r>
                        <a:rPr lang="zh-TW" altLang="en-US" sz="3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建立學生互相</a:t>
                      </a:r>
                      <a:r>
                        <a:rPr lang="zh-TW" altLang="en-US" sz="3000" b="1" i="0" u="none" strike="noStrike" kern="1200" baseline="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欣賞及支持</a:t>
                      </a:r>
                      <a:r>
                        <a:rPr lang="zh-TW" altLang="en-US" sz="3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的朋輩關係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提升學生的正能量及</a:t>
                      </a:r>
                      <a:r>
                        <a:rPr lang="zh-TW" altLang="en-US" sz="3000" b="1" kern="1200" dirty="0" smtClean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發揮</a:t>
                      </a: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其性格</a:t>
                      </a:r>
                      <a:r>
                        <a:rPr lang="zh-TW" altLang="en-US" sz="3000" b="1" kern="1200" dirty="0" smtClean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強項</a:t>
                      </a:r>
                      <a:endParaRPr lang="en-US" sz="3000" b="1" kern="1200" dirty="0" smtClean="0">
                        <a:solidFill>
                          <a:srgbClr val="FF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展現</a:t>
                      </a: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</a:t>
                      </a:r>
                      <a:r>
                        <a:rPr lang="zh-TW" altLang="en-US" sz="3000" b="1" kern="1200" dirty="0" smtClean="0">
                          <a:solidFill>
                            <a:srgbClr val="FF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長處</a:t>
                      </a: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，增強學生歸屬感，提升社交能力</a:t>
                      </a: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0561651"/>
                  </a:ext>
                </a:extLst>
              </a:tr>
              <a:tr h="1204382">
                <a:tc>
                  <a:txBody>
                    <a:bodyPr/>
                    <a:lstStyle/>
                    <a:p>
                      <a:r>
                        <a:rPr lang="en-US" sz="3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3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減少學生負面情緒、提升</a:t>
                      </a:r>
                      <a:r>
                        <a:rPr lang="zh-TW" altLang="en-US" sz="3000" b="1" i="0" u="none" strike="noStrike" kern="1200" baseline="0" dirty="0" smtClean="0">
                          <a:solidFill>
                            <a:srgbClr val="00CC00"/>
                          </a:solidFill>
                          <a:latin typeface="+mn-lt"/>
                          <a:ea typeface="+mn-ea"/>
                          <a:cs typeface="+mn-cs"/>
                        </a:rPr>
                        <a:t>正能量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提升學生</a:t>
                      </a:r>
                      <a:r>
                        <a:rPr lang="zh-TW" altLang="en-US" sz="3000" b="1" i="0" u="none" strike="noStrike" kern="1200" baseline="0" dirty="0" smtClean="0">
                          <a:solidFill>
                            <a:srgbClr val="00CC00"/>
                          </a:solidFill>
                          <a:latin typeface="+mn-lt"/>
                          <a:ea typeface="+mn-ea"/>
                          <a:cs typeface="+mn-cs"/>
                        </a:rPr>
                        <a:t>正面及積極</a:t>
                      </a: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的價值觀</a:t>
                      </a:r>
                      <a:endParaRPr lang="en-US" sz="3000" dirty="0" smtClean="0"/>
                    </a:p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000" b="1" i="0" u="none" strike="noStrike" kern="1200" baseline="0" dirty="0" smtClean="0">
                          <a:solidFill>
                            <a:srgbClr val="00CC00"/>
                          </a:solidFill>
                          <a:latin typeface="+mn-lt"/>
                          <a:ea typeface="+mn-ea"/>
                          <a:cs typeface="+mn-cs"/>
                        </a:rPr>
                        <a:t>讚賞及鼓勵</a:t>
                      </a:r>
                      <a:r>
                        <a:rPr lang="zh-TW" altLang="en-US" sz="3000" dirty="0" smtClean="0"/>
                        <a:t>學生良好的學習及行為表現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487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8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4238"/>
              </p:ext>
            </p:extLst>
          </p:nvPr>
        </p:nvGraphicFramePr>
        <p:xfrm>
          <a:off x="741276" y="188641"/>
          <a:ext cx="10683316" cy="59798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7712">
                  <a:extLst>
                    <a:ext uri="{9D8B030D-6E8A-4147-A177-3AD203B41FA5}">
                      <a16:colId xmlns="" xmlns:a16="http://schemas.microsoft.com/office/drawing/2014/main" val="2662927782"/>
                    </a:ext>
                  </a:extLst>
                </a:gridCol>
                <a:gridCol w="3700789">
                  <a:extLst>
                    <a:ext uri="{9D8B030D-6E8A-4147-A177-3AD203B41FA5}">
                      <a16:colId xmlns="" xmlns:a16="http://schemas.microsoft.com/office/drawing/2014/main" val="2364869901"/>
                    </a:ext>
                  </a:extLst>
                </a:gridCol>
                <a:gridCol w="3021051">
                  <a:extLst>
                    <a:ext uri="{9D8B030D-6E8A-4147-A177-3AD203B41FA5}">
                      <a16:colId xmlns="" xmlns:a16="http://schemas.microsoft.com/office/drawing/2014/main" val="874966806"/>
                    </a:ext>
                  </a:extLst>
                </a:gridCol>
                <a:gridCol w="2773764">
                  <a:extLst>
                    <a:ext uri="{9D8B030D-6E8A-4147-A177-3AD203B41FA5}">
                      <a16:colId xmlns="" xmlns:a16="http://schemas.microsoft.com/office/drawing/2014/main" val="1520971859"/>
                    </a:ext>
                  </a:extLst>
                </a:gridCol>
              </a:tblGrid>
              <a:tr h="729888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500" b="1" dirty="0" smtClean="0"/>
                        <a:t>「</a:t>
                      </a:r>
                      <a:r>
                        <a:rPr lang="en-US" altLang="zh-TW" sz="2500" b="1" dirty="0" smtClean="0"/>
                        <a:t>WE</a:t>
                      </a:r>
                      <a:r>
                        <a:rPr lang="zh-TW" altLang="en-US" sz="2500" b="1" dirty="0" smtClean="0"/>
                        <a:t>」正向動力計劃</a:t>
                      </a:r>
                      <a:endParaRPr lang="en-US" sz="25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b="1" dirty="0" smtClean="0"/>
                        <a:t>訓輔組</a:t>
                      </a:r>
                      <a:endParaRPr lang="en-US" sz="25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b="1" dirty="0" smtClean="0"/>
                        <a:t>班級經營</a:t>
                      </a:r>
                      <a:endParaRPr lang="en-US" sz="25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364372"/>
                  </a:ext>
                </a:extLst>
              </a:tr>
              <a:tr h="2197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學生</a:t>
                      </a:r>
                      <a:endParaRPr lang="zh-TW" altLang="en-US" sz="25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1. 『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揚</a:t>
                      </a:r>
                      <a:r>
                        <a:rPr lang="en-US" altLang="zh-TW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』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語你話</a:t>
                      </a:r>
                      <a:endParaRPr lang="en-US" sz="2700" b="1" kern="12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r>
                        <a:rPr lang="en-GB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2.  </a:t>
                      </a:r>
                      <a:r>
                        <a:rPr lang="en-US" altLang="zh-TW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『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賞</a:t>
                      </a:r>
                      <a:r>
                        <a:rPr lang="en-US" altLang="zh-TW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』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你一分鐘</a:t>
                      </a:r>
                      <a:endParaRPr lang="en-US" sz="2700" b="1" kern="12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r>
                        <a:rPr lang="en-GB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3.   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我的快樂時光</a:t>
                      </a:r>
                      <a:endParaRPr lang="en-US" sz="2700" b="1" kern="12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r>
                        <a:rPr lang="en-GB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4.  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專題成長課</a:t>
                      </a:r>
                      <a:r>
                        <a:rPr lang="en-GB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(P4-5)</a:t>
                      </a:r>
                      <a:endParaRPr lang="en-US" sz="2700" b="1" kern="12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marL="514350" indent="-514350">
                        <a:buAutoNum type="arabicPeriod" startAt="5"/>
                      </a:pP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正向動力講座</a:t>
                      </a:r>
                      <a:endParaRPr lang="en-US" altLang="zh-TW" sz="2700" b="1" kern="12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     </a:t>
                      </a:r>
                      <a:r>
                        <a:rPr lang="en-GB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(P4-5)</a:t>
                      </a:r>
                      <a:endParaRPr lang="en-US" sz="27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2700" b="1" kern="1200" dirty="0" smtClean="0">
                          <a:solidFill>
                            <a:srgbClr val="0066FF"/>
                          </a:solidFill>
                          <a:effectLst/>
                        </a:rPr>
                        <a:t> 成長課</a:t>
                      </a:r>
                      <a:endParaRPr lang="en-US" altLang="zh-HK" sz="2700" b="1" kern="1200" dirty="0" smtClean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HK" altLang="en-US" sz="2700" b="1" kern="1200" dirty="0" smtClean="0">
                          <a:solidFill>
                            <a:srgbClr val="0066FF"/>
                          </a:solidFill>
                          <a:effectLst/>
                        </a:rPr>
                        <a:t> 德公課</a:t>
                      </a:r>
                      <a:endParaRPr lang="en-US" altLang="zh-HK" sz="2700" b="1" kern="1200" dirty="0" smtClean="0">
                        <a:solidFill>
                          <a:srgbClr val="0066FF"/>
                        </a:solidFill>
                        <a:effectLst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sz="27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1.  </a:t>
                      </a:r>
                      <a:r>
                        <a:rPr lang="zh-HK" altLang="en-US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班</a:t>
                      </a:r>
                      <a:r>
                        <a:rPr lang="zh-TW" altLang="en-US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級經</a:t>
                      </a:r>
                      <a:r>
                        <a:rPr lang="zh-HK" altLang="en-US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營課</a:t>
                      </a:r>
                      <a:endParaRPr lang="en-US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01295367"/>
                  </a:ext>
                </a:extLst>
              </a:tr>
              <a:tr h="13642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家長</a:t>
                      </a:r>
                      <a:endParaRPr lang="zh-TW" altLang="en-US" sz="25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1. 『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揚</a:t>
                      </a:r>
                      <a:r>
                        <a:rPr lang="en-US" altLang="zh-TW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』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語你話</a:t>
                      </a:r>
                      <a:endParaRPr lang="en-US" sz="2700" b="1" kern="1200" dirty="0" smtClean="0">
                        <a:solidFill>
                          <a:srgbClr val="FF0066"/>
                        </a:solidFill>
                        <a:effectLst/>
                      </a:endParaRPr>
                    </a:p>
                    <a:p>
                      <a:r>
                        <a:rPr lang="en-GB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2.  </a:t>
                      </a:r>
                      <a:r>
                        <a:rPr lang="zh-TW" altLang="en-US" sz="2700" b="1" kern="1200" dirty="0" smtClean="0">
                          <a:solidFill>
                            <a:srgbClr val="FF0066"/>
                          </a:solidFill>
                          <a:effectLst/>
                        </a:rPr>
                        <a:t>正向動力講座</a:t>
                      </a:r>
                      <a:endParaRPr lang="en-US" sz="27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dirty="0" smtClean="0">
                          <a:solidFill>
                            <a:srgbClr val="0066FF"/>
                          </a:solidFill>
                        </a:rPr>
                        <a:t>1. </a:t>
                      </a:r>
                      <a:r>
                        <a:rPr lang="zh-TW" altLang="en-US" sz="2700" b="1" dirty="0" smtClean="0">
                          <a:solidFill>
                            <a:srgbClr val="0066FF"/>
                          </a:solidFill>
                        </a:rPr>
                        <a:t>星級爸媽大聯盟</a:t>
                      </a:r>
                      <a:endParaRPr lang="en-US" sz="27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 </a:t>
                      </a:r>
                      <a:r>
                        <a:rPr lang="zh-TW" altLang="en-US" sz="27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展示及分享</a:t>
                      </a:r>
                      <a:endParaRPr lang="en-US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20561651"/>
                  </a:ext>
                </a:extLst>
              </a:tr>
              <a:tr h="1325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5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教師</a:t>
                      </a:r>
                      <a:endParaRPr lang="zh-TW" altLang="en-US" sz="25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dirty="0" smtClean="0">
                          <a:solidFill>
                            <a:srgbClr val="FF0066"/>
                          </a:solidFill>
                        </a:rPr>
                        <a:t>1.  </a:t>
                      </a:r>
                      <a:r>
                        <a:rPr lang="zh-TW" altLang="en-US" sz="2700" b="1" dirty="0" smtClean="0">
                          <a:solidFill>
                            <a:srgbClr val="FF0066"/>
                          </a:solidFill>
                        </a:rPr>
                        <a:t>正向動力分享會</a:t>
                      </a:r>
                      <a:endParaRPr lang="en-US" sz="27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700" b="1" dirty="0" smtClean="0">
                          <a:solidFill>
                            <a:srgbClr val="0066FF"/>
                          </a:solidFill>
                        </a:rPr>
                        <a:t>1.  </a:t>
                      </a:r>
                      <a:r>
                        <a:rPr lang="zh-TW" altLang="en-US" sz="2700" b="1" dirty="0" smtClean="0">
                          <a:solidFill>
                            <a:srgbClr val="0066FF"/>
                          </a:solidFill>
                        </a:rPr>
                        <a:t>義工活動</a:t>
                      </a:r>
                      <a:endParaRPr lang="en-US" sz="27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1.  </a:t>
                      </a:r>
                      <a:r>
                        <a:rPr lang="zh-HK" altLang="en-US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班</a:t>
                      </a:r>
                      <a:r>
                        <a:rPr lang="zh-TW" altLang="en-US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級經</a:t>
                      </a:r>
                      <a:r>
                        <a:rPr lang="zh-HK" altLang="en-US" sz="27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營課</a:t>
                      </a:r>
                      <a:endParaRPr lang="en-US" sz="27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9487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416" y="1563348"/>
            <a:ext cx="113792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/>
              <a:t>內容</a:t>
            </a:r>
            <a:r>
              <a:rPr lang="zh-TW" altLang="en-US" sz="4000" b="1" dirty="0"/>
              <a:t>要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具體清楚</a:t>
            </a:r>
            <a:endParaRPr lang="en-US" altLang="zh-TW" sz="4000" b="1" dirty="0" smtClean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0066"/>
                </a:solidFill>
              </a:rPr>
              <a:t>避免</a:t>
            </a:r>
            <a:r>
              <a:rPr lang="zh-TW" altLang="en-US" sz="4000" b="1" dirty="0">
                <a:solidFill>
                  <a:srgbClr val="FF0066"/>
                </a:solidFill>
              </a:rPr>
              <a:t>主觀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讚賞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/>
              <a:t> 好叻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/>
              <a:t>好勁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/>
              <a:t>好聰明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/>
              <a:t>乖</a:t>
            </a:r>
            <a:endParaRPr lang="zh-TW" altLang="en-US" sz="4000" b="1" dirty="0"/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0066"/>
                </a:solidFill>
              </a:rPr>
              <a:t>敷衍</a:t>
            </a:r>
            <a:r>
              <a:rPr lang="zh-TW" altLang="en-US" sz="4000" b="1" dirty="0">
                <a:solidFill>
                  <a:srgbClr val="FF0066"/>
                </a:solidFill>
              </a:rPr>
              <a:t>回答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 smtClean="0"/>
              <a:t>好好喎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/>
              <a:t>幾好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/>
              <a:t>唔錯</a:t>
            </a:r>
            <a:endParaRPr lang="zh-TW" altLang="en-US" sz="4000" b="1" dirty="0"/>
          </a:p>
          <a:p>
            <a:pPr>
              <a:lnSpc>
                <a:spcPct val="150000"/>
              </a:lnSpc>
            </a:pPr>
            <a:r>
              <a:rPr lang="zh-TW" altLang="en-US" sz="4000" b="1" dirty="0"/>
              <a:t>善用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語氣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身體語言</a:t>
            </a:r>
            <a:r>
              <a:rPr lang="zh-TW" altLang="en-US" sz="4000" b="1" dirty="0" smtClean="0"/>
              <a:t>及</a:t>
            </a:r>
            <a:r>
              <a:rPr lang="zh-TW" altLang="en-US" sz="4000" b="1" dirty="0">
                <a:solidFill>
                  <a:srgbClr val="FF0066"/>
                </a:solidFill>
              </a:rPr>
              <a:t>表情</a:t>
            </a:r>
            <a:endParaRPr lang="en-US" altLang="zh-TW" sz="4000" b="1" dirty="0" smtClean="0">
              <a:solidFill>
                <a:srgbClr val="FF0066"/>
              </a:solidFill>
            </a:endParaRPr>
          </a:p>
          <a:p>
            <a:pPr>
              <a:lnSpc>
                <a:spcPct val="200000"/>
              </a:lnSpc>
            </a:pPr>
            <a:endParaRPr lang="zh-TW" altLang="en-US" sz="3000" b="1" dirty="0" smtClean="0">
              <a:solidFill>
                <a:srgbClr val="CC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332656"/>
            <a:ext cx="8712968" cy="1146904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7500" b="1" kern="0" dirty="0">
                <a:ln w="0"/>
                <a:solidFill>
                  <a:srgbClr val="99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我們鼓勵孩子</a:t>
            </a:r>
            <a:r>
              <a:rPr lang="zh-TW" altLang="en-US" sz="7500" b="1" kern="0" dirty="0" smtClean="0">
                <a:ln w="0"/>
                <a:solidFill>
                  <a:srgbClr val="99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時</a:t>
            </a:r>
            <a:r>
              <a:rPr lang="en-US" altLang="zh-TW" sz="7500" b="1" kern="0" dirty="0" smtClean="0">
                <a:ln w="0"/>
                <a:solidFill>
                  <a:srgbClr val="99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7500" b="1" kern="0" dirty="0">
              <a:ln w="0"/>
              <a:solidFill>
                <a:srgbClr val="9900FF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1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b="4851"/>
          <a:stretch/>
        </p:blipFill>
        <p:spPr>
          <a:xfrm rot="357842">
            <a:off x="190749" y="229349"/>
            <a:ext cx="3614468" cy="205448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415480" y="422340"/>
            <a:ext cx="2202417" cy="1753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600" b="1" dirty="0" smtClean="0">
                <a:solidFill>
                  <a:schemeClr val="bg1"/>
                </a:solidFill>
              </a:rPr>
              <a:t>每周三</a:t>
            </a:r>
            <a:endParaRPr lang="en-US" altLang="zh-TW" sz="46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3600" b="1" dirty="0" smtClean="0">
                <a:solidFill>
                  <a:schemeClr val="bg1"/>
                </a:solidFill>
              </a:rPr>
              <a:t>班主任課</a:t>
            </a:r>
            <a:endParaRPr lang="zh-HK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22241" t="19551" r="8657" b="10100"/>
          <a:stretch/>
        </p:blipFill>
        <p:spPr>
          <a:xfrm>
            <a:off x="4939580" y="-59101"/>
            <a:ext cx="7252419" cy="379540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/>
          <a:srcRect l="21650" t="20601" r="9248" b="9051"/>
          <a:stretch/>
        </p:blipFill>
        <p:spPr>
          <a:xfrm>
            <a:off x="4799856" y="3729909"/>
            <a:ext cx="7392144" cy="31280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34" y="1698749"/>
            <a:ext cx="1584176" cy="15841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1156914">
            <a:off x="2471842" y="2637148"/>
            <a:ext cx="24929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solidFill>
                  <a:srgbClr val="9900FF"/>
                </a:solidFill>
              </a:rPr>
              <a:t>提升</a:t>
            </a:r>
            <a:endParaRPr lang="en-US" altLang="zh-TW" sz="6000" b="1" dirty="0" smtClean="0">
              <a:solidFill>
                <a:srgbClr val="9900FF"/>
              </a:solidFill>
            </a:endParaRPr>
          </a:p>
          <a:p>
            <a:r>
              <a:rPr lang="zh-TW" altLang="en-US" sz="6000" b="1" dirty="0" smtClean="0">
                <a:solidFill>
                  <a:srgbClr val="9900FF"/>
                </a:solidFill>
              </a:rPr>
              <a:t>正能量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22241" t="18500" r="8657" b="11150"/>
          <a:stretch/>
        </p:blipFill>
        <p:spPr>
          <a:xfrm>
            <a:off x="6215336" y="-1"/>
            <a:ext cx="5976664" cy="33266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" y="2464914"/>
            <a:ext cx="6095393" cy="4391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36" y="3445184"/>
            <a:ext cx="5976664" cy="34294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21156914">
            <a:off x="2826458" y="909456"/>
            <a:ext cx="3583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9900FF"/>
                </a:solidFill>
              </a:rPr>
              <a:t>欣賞支持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-155183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32281" t="22702" r="8657" b="12200"/>
          <a:stretch/>
        </p:blipFill>
        <p:spPr>
          <a:xfrm>
            <a:off x="1213654" y="1628799"/>
            <a:ext cx="7307379" cy="51980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-152494"/>
            <a:ext cx="1584176" cy="15841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7488" y="-45646"/>
            <a:ext cx="6845198" cy="131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>
                <a:solidFill>
                  <a:srgbClr val="9900FF"/>
                </a:solidFill>
              </a:rPr>
              <a:t>促進</a:t>
            </a:r>
            <a:r>
              <a:rPr lang="zh-TW" altLang="en-US" sz="6000" b="1" dirty="0" smtClean="0">
                <a:solidFill>
                  <a:srgbClr val="9900FF"/>
                </a:solidFill>
              </a:rPr>
              <a:t>師生</a:t>
            </a:r>
            <a:r>
              <a:rPr lang="en-US" altLang="zh-TW" sz="6000" b="1" dirty="0" smtClean="0">
                <a:solidFill>
                  <a:srgbClr val="9900FF"/>
                </a:solidFill>
              </a:rPr>
              <a:t>/</a:t>
            </a:r>
            <a:r>
              <a:rPr lang="zh-TW" altLang="en-US" sz="6000" b="1" dirty="0" smtClean="0">
                <a:solidFill>
                  <a:srgbClr val="9900FF"/>
                </a:solidFill>
              </a:rPr>
              <a:t>生生關係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60169" y="0"/>
            <a:ext cx="3541704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FF6600"/>
                </a:solidFill>
              </a:rPr>
              <a:t>分享</a:t>
            </a:r>
            <a:endParaRPr lang="en-US" altLang="zh-TW" sz="55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FF6600"/>
                </a:solidFill>
              </a:rPr>
              <a:t>     感恩</a:t>
            </a:r>
            <a:endParaRPr lang="en-US" altLang="zh-TW" sz="55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FF6600"/>
                </a:solidFill>
              </a:rPr>
              <a:t>          珍惜</a:t>
            </a:r>
            <a:endParaRPr lang="zh-TW" altLang="en-US" sz="55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5360" y="235198"/>
            <a:ext cx="4370506" cy="129353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60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訓輔組接連</a:t>
            </a:r>
            <a:endParaRPr lang="zh-HK" altLang="en-US" sz="6000" b="1" kern="0" dirty="0" smtClean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123" y="1528730"/>
            <a:ext cx="4407339" cy="11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000" b="1" dirty="0">
                <a:solidFill>
                  <a:srgbClr val="CC0000"/>
                </a:solidFill>
              </a:rPr>
              <a:t>「禮貌</a:t>
            </a:r>
            <a:r>
              <a:rPr lang="en-US" altLang="zh-TW" sz="5000" b="1" dirty="0">
                <a:solidFill>
                  <a:srgbClr val="CC0000"/>
                </a:solidFill>
              </a:rPr>
              <a:t>P</a:t>
            </a:r>
            <a:r>
              <a:rPr lang="zh-TW" altLang="en-US" sz="5000" b="1" dirty="0">
                <a:solidFill>
                  <a:srgbClr val="CC0000"/>
                </a:solidFill>
              </a:rPr>
              <a:t>牌仔」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2805" t="21454" r="22882" b="20469"/>
          <a:stretch/>
        </p:blipFill>
        <p:spPr>
          <a:xfrm rot="282497">
            <a:off x="1161173" y="2852777"/>
            <a:ext cx="3963720" cy="377192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47" y="2264473"/>
            <a:ext cx="1584176" cy="15841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06961" y="3769244"/>
            <a:ext cx="2930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9900FF"/>
                </a:solidFill>
              </a:rPr>
              <a:t>欣賞</a:t>
            </a:r>
            <a:endParaRPr lang="en-US" altLang="zh-TW" sz="6000" b="1" dirty="0" smtClean="0">
              <a:solidFill>
                <a:srgbClr val="9900FF"/>
              </a:solidFill>
            </a:endParaRPr>
          </a:p>
          <a:p>
            <a:r>
              <a:rPr lang="zh-TW" altLang="en-US" sz="6000" b="1" dirty="0" smtClean="0">
                <a:solidFill>
                  <a:srgbClr val="9900FF"/>
                </a:solidFill>
              </a:rPr>
              <a:t>支持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-84533"/>
            <a:ext cx="1584176" cy="15841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57094" y="301203"/>
            <a:ext cx="5547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9900FF"/>
                </a:solidFill>
              </a:rPr>
              <a:t>正向校園氛圍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854" y="2352451"/>
            <a:ext cx="5213229" cy="2917015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8472264" y="707555"/>
            <a:ext cx="3603253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rgbClr val="CC0000"/>
                </a:solidFill>
              </a:rPr>
              <a:t>分享及佈置</a:t>
            </a:r>
            <a:endParaRPr lang="zh-HK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35360" y="5085184"/>
            <a:ext cx="3251597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rgbClr val="CC0000"/>
                </a:solidFill>
              </a:rPr>
              <a:t>班營活動</a:t>
            </a:r>
            <a:endParaRPr lang="zh-HK" altLang="en-US" dirty="0"/>
          </a:p>
        </p:txBody>
      </p:sp>
      <p:sp>
        <p:nvSpPr>
          <p:cNvPr id="10" name="右彎箭號 9"/>
          <p:cNvSpPr/>
          <p:nvPr/>
        </p:nvSpPr>
        <p:spPr>
          <a:xfrm>
            <a:off x="2129710" y="3861048"/>
            <a:ext cx="1296144" cy="1224136"/>
          </a:xfrm>
          <a:prstGeom prst="bentArrow">
            <a:avLst>
              <a:gd name="adj1" fmla="val 25000"/>
              <a:gd name="adj2" fmla="val 25393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25" y="1124744"/>
            <a:ext cx="1310754" cy="12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E1510C7-B968-4EFD-BA92-48BC1DA27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" t="19470" r="7992" b="15449"/>
          <a:stretch/>
        </p:blipFill>
        <p:spPr>
          <a:xfrm>
            <a:off x="407369" y="116632"/>
            <a:ext cx="2131105" cy="225092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62" y="461108"/>
            <a:ext cx="6824167" cy="22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F27DAE8-0B43-4AD5-B934-290DB2CF7695}"/>
              </a:ext>
            </a:extLst>
          </p:cNvPr>
          <p:cNvSpPr txBox="1"/>
          <p:nvPr/>
        </p:nvSpPr>
        <p:spPr>
          <a:xfrm>
            <a:off x="4516647" y="1603166"/>
            <a:ext cx="4845994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校園新面貌</a:t>
            </a:r>
            <a:endParaRPr lang="zh-HK" alt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5237" y="2740322"/>
            <a:ext cx="2575368" cy="553998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3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iSTEM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LAB</a:t>
            </a:r>
          </a:p>
        </p:txBody>
      </p:sp>
      <p:sp>
        <p:nvSpPr>
          <p:cNvPr id="11" name="矩形 10"/>
          <p:cNvSpPr/>
          <p:nvPr/>
        </p:nvSpPr>
        <p:spPr>
          <a:xfrm>
            <a:off x="8973114" y="5733256"/>
            <a:ext cx="301382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模擬飛行駕駛艙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2354" y="5813759"/>
            <a:ext cx="4536504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創意思維世界賽香港區賽</a:t>
            </a:r>
            <a:r>
              <a:rPr lang="en-US" altLang="zh-TW" sz="2000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</a:p>
          <a:p>
            <a:pPr algn="ctr"/>
            <a:r>
              <a:rPr lang="zh-TW" altLang="en-US" sz="2000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代表香港赴美國愛荷華大學參與世界賽</a:t>
            </a:r>
          </a:p>
        </p:txBody>
      </p:sp>
    </p:spTree>
    <p:extLst>
      <p:ext uri="{BB962C8B-B14F-4D97-AF65-F5344CB8AC3E}">
        <p14:creationId xmlns:p14="http://schemas.microsoft.com/office/powerpoint/2010/main" val="39072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2566" t="15708" r="13607" b="45022"/>
          <a:stretch/>
        </p:blipFill>
        <p:spPr>
          <a:xfrm rot="21034099">
            <a:off x="380438" y="485925"/>
            <a:ext cx="2426251" cy="10324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/>
          <a:srcRect l="13382" t="55223" r="12791" b="7918"/>
          <a:stretch/>
        </p:blipFill>
        <p:spPr>
          <a:xfrm rot="644285">
            <a:off x="9758283" y="552857"/>
            <a:ext cx="2366384" cy="9451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46" y="-171400"/>
            <a:ext cx="1584176" cy="15841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35760" y="346028"/>
            <a:ext cx="5547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9900FF"/>
                </a:solidFill>
              </a:rPr>
              <a:t>正向校園氛圍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43" y="-17140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2566" t="15708" r="13607" b="45022"/>
          <a:stretch/>
        </p:blipFill>
        <p:spPr>
          <a:xfrm rot="21034099">
            <a:off x="380438" y="485925"/>
            <a:ext cx="2426251" cy="10324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/>
          <a:srcRect l="13382" t="55223" r="12791" b="7918"/>
          <a:stretch/>
        </p:blipFill>
        <p:spPr>
          <a:xfrm rot="644285">
            <a:off x="9758283" y="552857"/>
            <a:ext cx="2366384" cy="9451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46" y="-171400"/>
            <a:ext cx="1584176" cy="15841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35760" y="346028"/>
            <a:ext cx="5547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9900FF"/>
                </a:solidFill>
              </a:rPr>
              <a:t>正向校園氛圍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43" y="-17140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2566" t="15708" r="13607" b="45022"/>
          <a:stretch/>
        </p:blipFill>
        <p:spPr>
          <a:xfrm rot="21034099">
            <a:off x="380438" y="485925"/>
            <a:ext cx="2426251" cy="10324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/>
          <a:srcRect l="13382" t="55223" r="12791" b="7918"/>
          <a:stretch/>
        </p:blipFill>
        <p:spPr>
          <a:xfrm rot="644285">
            <a:off x="9758283" y="552857"/>
            <a:ext cx="2366384" cy="9451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46" y="-171400"/>
            <a:ext cx="1584176" cy="15841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35760" y="346028"/>
            <a:ext cx="5547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9900FF"/>
                </a:solidFill>
              </a:rPr>
              <a:t>正向校園氛圍</a:t>
            </a:r>
            <a:endParaRPr lang="en-US" altLang="zh-TW" sz="6000" b="1" dirty="0">
              <a:solidFill>
                <a:srgbClr val="9900FF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43" y="-17140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407368" y="247368"/>
            <a:ext cx="6696744" cy="129353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「</a:t>
            </a:r>
            <a:r>
              <a:rPr lang="en-US" altLang="zh-TW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</a:t>
            </a:r>
            <a:r>
              <a:rPr lang="zh-TW" altLang="en-US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」教師分享會</a:t>
            </a:r>
            <a:endParaRPr lang="zh-TW" altLang="en-US" sz="6000" b="1" kern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06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268760"/>
            <a:ext cx="11379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000" b="1" dirty="0" smtClean="0">
                <a:solidFill>
                  <a:srgbClr val="0000FF"/>
                </a:solidFill>
              </a:rPr>
              <a:t>   你</a:t>
            </a:r>
            <a:r>
              <a:rPr lang="zh-TW" altLang="en-US" sz="3000" b="1" dirty="0">
                <a:solidFill>
                  <a:srgbClr val="0000FF"/>
                </a:solidFill>
              </a:rPr>
              <a:t>唔</a:t>
            </a:r>
            <a:r>
              <a:rPr lang="zh-TW" altLang="en-US" sz="3000" b="1" dirty="0" smtClean="0">
                <a:solidFill>
                  <a:srgbClr val="0000FF"/>
                </a:solidFill>
              </a:rPr>
              <a:t>啱</a:t>
            </a:r>
            <a:r>
              <a:rPr lang="en-US" altLang="zh-TW" sz="3000" b="1" dirty="0" smtClean="0">
                <a:solidFill>
                  <a:srgbClr val="0000FF"/>
                </a:solidFill>
              </a:rPr>
              <a:t>!</a:t>
            </a:r>
            <a:r>
              <a:rPr lang="zh-TW" altLang="en-US" sz="3000" b="1" dirty="0" smtClean="0">
                <a:solidFill>
                  <a:srgbClr val="0000FF"/>
                </a:solidFill>
              </a:rPr>
              <a:t>快</a:t>
            </a:r>
            <a:r>
              <a:rPr lang="zh-TW" altLang="en-US" sz="3000" b="1" dirty="0">
                <a:solidFill>
                  <a:srgbClr val="0000FF"/>
                </a:solidFill>
              </a:rPr>
              <a:t>啲同人</a:t>
            </a:r>
            <a:r>
              <a:rPr lang="zh-TW" altLang="en-US" sz="3000" b="1" dirty="0" smtClean="0">
                <a:solidFill>
                  <a:srgbClr val="0000FF"/>
                </a:solidFill>
              </a:rPr>
              <a:t>道歉</a:t>
            </a:r>
            <a:r>
              <a:rPr lang="en-US" altLang="zh-TW" sz="3000" b="1" dirty="0" smtClean="0">
                <a:solidFill>
                  <a:srgbClr val="0000FF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★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命令說對不起   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不是真心道歉</a:t>
            </a:r>
            <a:r>
              <a:rPr lang="zh-TW" altLang="en-US" sz="3000" b="1" dirty="0" smtClean="0">
                <a:solidFill>
                  <a:srgbClr val="CC0000"/>
                </a:solidFill>
              </a:rPr>
              <a:t>    </a:t>
            </a:r>
            <a:endParaRPr lang="en-US" altLang="zh-TW" sz="3000" b="1" dirty="0">
              <a:solidFill>
                <a:srgbClr val="CC0000"/>
              </a:solidFill>
            </a:endParaRPr>
          </a:p>
          <a:p>
            <a:pPr>
              <a:lnSpc>
                <a:spcPct val="200000"/>
              </a:lnSpc>
            </a:pPr>
            <a:endParaRPr lang="zh-TW" altLang="en-US" sz="3000" b="1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360" y="260648"/>
            <a:ext cx="7128792" cy="1146904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6000" b="1" dirty="0">
                <a:solidFill>
                  <a:srgbClr val="CC0000"/>
                </a:solidFill>
              </a:rPr>
              <a:t>做錯事要道歉時</a:t>
            </a:r>
            <a:r>
              <a:rPr lang="en-US" altLang="zh-TW" sz="6000" b="1" dirty="0" smtClean="0">
                <a:solidFill>
                  <a:srgbClr val="CC0000"/>
                </a:solidFill>
              </a:rPr>
              <a:t>……</a:t>
            </a:r>
            <a:endParaRPr lang="zh-TW" altLang="en-US" sz="6000" b="1" dirty="0">
              <a:solidFill>
                <a:srgbClr val="CC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76">
            <a:off x="7756431" y="3397845"/>
            <a:ext cx="1265645" cy="126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43472" y="3563305"/>
            <a:ext cx="113792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000" b="1" dirty="0" smtClean="0">
              <a:solidFill>
                <a:srgbClr val="CC0000"/>
              </a:solidFill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  你做錯事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識得講對唔住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  你而家唔想講住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等你準備好先講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76">
            <a:off x="9412615" y="4009310"/>
            <a:ext cx="1265645" cy="12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27448" y="1196752"/>
            <a:ext cx="1137920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0000FF"/>
                </a:solidFill>
              </a:rPr>
              <a:t>  </a:t>
            </a:r>
            <a:endParaRPr lang="en-US" altLang="zh-TW" sz="3000" b="1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FF0066"/>
                </a:solidFill>
              </a:rPr>
              <a:t>你</a:t>
            </a:r>
            <a:r>
              <a:rPr lang="zh-TW" altLang="en-US" sz="4000" b="1" dirty="0">
                <a:solidFill>
                  <a:srgbClr val="FF0066"/>
                </a:solidFill>
              </a:rPr>
              <a:t>只係欠缺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練習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我</a:t>
            </a:r>
            <a:r>
              <a:rPr lang="zh-TW" altLang="en-US" sz="4000" b="1" dirty="0">
                <a:solidFill>
                  <a:srgbClr val="FF0066"/>
                </a:solidFill>
              </a:rPr>
              <a:t>相信你多啲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練習</a:t>
            </a:r>
            <a:r>
              <a:rPr lang="zh-TW" altLang="en-US" sz="40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FF0066"/>
                </a:solidFill>
              </a:rPr>
              <a:t>一定</a:t>
            </a:r>
            <a:r>
              <a:rPr lang="zh-TW" altLang="en-US" sz="4000" b="1" dirty="0">
                <a:solidFill>
                  <a:srgbClr val="FF0066"/>
                </a:solidFill>
              </a:rPr>
              <a:t>會有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進步</a:t>
            </a:r>
            <a:r>
              <a:rPr lang="en-US" altLang="zh-TW" sz="4000" b="1" dirty="0" smtClean="0">
                <a:solidFill>
                  <a:srgbClr val="FF0066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sz="3000" b="1" dirty="0" smtClean="0">
                <a:solidFill>
                  <a:prstClr val="black"/>
                </a:solidFill>
              </a:rPr>
              <a:t>         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逆境</a:t>
            </a:r>
            <a:r>
              <a:rPr lang="zh-TW" altLang="en-US" sz="3000" b="1" dirty="0">
                <a:solidFill>
                  <a:prstClr val="black"/>
                </a:solidFill>
              </a:rPr>
              <a:t>是由外在因素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導致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而</a:t>
            </a:r>
            <a:r>
              <a:rPr lang="zh-TW" altLang="en-US" sz="3000" b="1" dirty="0">
                <a:solidFill>
                  <a:prstClr val="black"/>
                </a:solidFill>
              </a:rPr>
              <a:t>不是他本身的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問題</a:t>
            </a:r>
            <a:endParaRPr lang="zh-TW" altLang="en-US" sz="3000" b="1" dirty="0">
              <a:solidFill>
                <a:prstClr val="black"/>
              </a:solidFill>
            </a:endParaRPr>
          </a:p>
          <a:p>
            <a:r>
              <a:rPr lang="zh-TW" altLang="en-US" sz="3000" b="1" dirty="0" smtClean="0">
                <a:solidFill>
                  <a:prstClr val="black"/>
                </a:solidFill>
              </a:rPr>
              <a:t>         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學會</a:t>
            </a:r>
            <a:r>
              <a:rPr lang="zh-TW" altLang="en-US" sz="3000" b="1" dirty="0">
                <a:solidFill>
                  <a:prstClr val="black"/>
                </a:solidFill>
              </a:rPr>
              <a:t>面對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逆境</a:t>
            </a:r>
            <a:r>
              <a:rPr lang="zh-TW" altLang="en-US" sz="3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b="1" dirty="0" smtClean="0">
                <a:solidFill>
                  <a:prstClr val="black"/>
                </a:solidFill>
              </a:rPr>
              <a:t>幫助孩子成功</a:t>
            </a:r>
            <a:endParaRPr lang="zh-TW" altLang="en-US" sz="3000" b="1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842" y="332656"/>
            <a:ext cx="8359446" cy="1146904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6000" b="1" kern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孩子學習表現不理想</a:t>
            </a:r>
            <a:r>
              <a:rPr lang="en-US" altLang="zh-TW" sz="6000" b="1" kern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76">
            <a:off x="9732297" y="1736705"/>
            <a:ext cx="1790993" cy="17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75920" y="1682413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相信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是一個有能力的人</a:t>
            </a: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有自己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能力及長處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221" y="181194"/>
            <a:ext cx="7289939" cy="129353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55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「</a:t>
            </a:r>
            <a:r>
              <a:rPr lang="en-US" altLang="zh-TW" sz="55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</a:t>
            </a:r>
            <a:r>
              <a:rPr lang="zh-TW" altLang="en-US" sz="55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」正</a:t>
            </a:r>
            <a:r>
              <a:rPr lang="zh-TW" altLang="en-US" sz="5500" b="1" kern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向</a:t>
            </a:r>
            <a:r>
              <a:rPr lang="zh-TW" altLang="en-US" sz="55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動力講座</a:t>
            </a:r>
            <a:endParaRPr lang="zh-HK" altLang="en-US" sz="5500" b="1" kern="0" dirty="0" smtClean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132" t="11150" b="13251"/>
          <a:stretch/>
        </p:blipFill>
        <p:spPr>
          <a:xfrm>
            <a:off x="7905680" y="30299"/>
            <a:ext cx="4295800" cy="15985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478790" y="437687"/>
            <a:ext cx="3096344" cy="11905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0"/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專題成長課</a:t>
            </a:r>
            <a:endParaRPr lang="en-US" altLang="zh-TW" sz="3600" b="1" dirty="0" smtClean="0">
              <a:ln w="0"/>
              <a:solidFill>
                <a:srgbClr val="33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33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配合</a:t>
            </a:r>
            <a:endParaRPr lang="zh-HK" altLang="en-US" sz="3600" b="1" dirty="0">
              <a:ln w="0"/>
              <a:solidFill>
                <a:srgbClr val="33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5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766" y="1268760"/>
            <a:ext cx="53037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5000" b="1" dirty="0" smtClean="0">
                <a:solidFill>
                  <a:srgbClr val="9900CC"/>
                </a:solidFill>
              </a:rPr>
              <a:t>孩子</a:t>
            </a:r>
            <a:r>
              <a:rPr lang="zh-TW" altLang="en-US" sz="5000" b="1" dirty="0">
                <a:solidFill>
                  <a:srgbClr val="9900CC"/>
                </a:solidFill>
              </a:rPr>
              <a:t>的成長</a:t>
            </a:r>
            <a:r>
              <a:rPr lang="zh-TW" altLang="en-US" sz="5000" b="1" dirty="0" smtClean="0">
                <a:solidFill>
                  <a:srgbClr val="9900CC"/>
                </a:solidFill>
              </a:rPr>
              <a:t>與鼓勵</a:t>
            </a:r>
            <a:endParaRPr lang="en-US" altLang="zh-TW" sz="5000" b="1" dirty="0" smtClean="0">
              <a:solidFill>
                <a:srgbClr val="99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247368"/>
            <a:ext cx="6624736" cy="129353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「</a:t>
            </a:r>
            <a:r>
              <a:rPr lang="en-US" altLang="zh-TW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</a:t>
            </a:r>
            <a:r>
              <a:rPr lang="zh-TW" altLang="en-US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」家長工作坊</a:t>
            </a:r>
            <a:endParaRPr lang="zh-TW" altLang="en-US" sz="6000" b="1" kern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20136" y="30280"/>
            <a:ext cx="4761819" cy="1938992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放開己見   放鬆心情   </a:t>
            </a:r>
            <a:endParaRPr lang="en-US" altLang="zh-TW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放心同行   放眼</a:t>
            </a:r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欣賞</a:t>
            </a:r>
            <a:endParaRPr lang="zh-TW" alt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253">
            <a:off x="5305923" y="1325169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9336" y="129136"/>
            <a:ext cx="6624736" cy="129353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>
              <a:defRPr/>
            </a:pPr>
            <a:r>
              <a:rPr lang="zh-TW" altLang="en-US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「</a:t>
            </a:r>
            <a:r>
              <a:rPr lang="en-US" altLang="zh-TW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</a:t>
            </a:r>
            <a:r>
              <a:rPr lang="zh-TW" altLang="en-US" sz="6000" b="1" kern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」家長工作坊</a:t>
            </a:r>
            <a:endParaRPr lang="zh-TW" altLang="en-US" sz="6000" b="1" kern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9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15408" y="116632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6600"/>
                </a:solidFill>
              </a:rPr>
              <a:t>孩子</a:t>
            </a:r>
            <a:r>
              <a:rPr lang="zh-TW" altLang="en-US" sz="4000" b="1" dirty="0">
                <a:solidFill>
                  <a:srgbClr val="FF6600"/>
                </a:solidFill>
              </a:rPr>
              <a:t>不會事事</a:t>
            </a:r>
            <a:r>
              <a:rPr lang="zh-TW" altLang="en-US" sz="4000" b="1" dirty="0" smtClean="0">
                <a:solidFill>
                  <a:srgbClr val="FF6600"/>
                </a:solidFill>
              </a:rPr>
              <a:t>完美</a:t>
            </a:r>
            <a:endParaRPr lang="en-US" altLang="zh-TW" sz="40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6600"/>
                </a:solidFill>
              </a:rPr>
              <a:t>但</a:t>
            </a:r>
            <a:r>
              <a:rPr lang="zh-TW" altLang="en-US" sz="4000" b="1" dirty="0">
                <a:solidFill>
                  <a:srgbClr val="FF6600"/>
                </a:solidFill>
              </a:rPr>
              <a:t>能</a:t>
            </a:r>
            <a:r>
              <a:rPr lang="zh-TW" altLang="en-US" sz="4000" b="1" dirty="0" smtClean="0">
                <a:solidFill>
                  <a:srgbClr val="FF6600"/>
                </a:solidFill>
              </a:rPr>
              <a:t>選擇陪伴欣賞</a:t>
            </a:r>
          </a:p>
        </p:txBody>
      </p:sp>
    </p:spTree>
    <p:extLst>
      <p:ext uri="{BB962C8B-B14F-4D97-AF65-F5344CB8AC3E}">
        <p14:creationId xmlns:p14="http://schemas.microsoft.com/office/powerpoint/2010/main" val="14446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3F31B124-AC27-4211-A009-6FE032823453}"/>
              </a:ext>
            </a:extLst>
          </p:cNvPr>
          <p:cNvSpPr txBox="1"/>
          <p:nvPr/>
        </p:nvSpPr>
        <p:spPr>
          <a:xfrm>
            <a:off x="459566" y="194100"/>
            <a:ext cx="684076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7500" b="1" dirty="0">
                <a:ln>
                  <a:solidFill>
                    <a:prstClr val="white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校長的</a:t>
            </a:r>
            <a:r>
              <a:rPr lang="en-US" altLang="zh-TW" sz="7500" b="1" dirty="0">
                <a:ln>
                  <a:solidFill>
                    <a:prstClr val="white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7500" b="1" dirty="0">
                <a:ln>
                  <a:solidFill>
                    <a:prstClr val="white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7500" b="1" dirty="0">
                <a:ln>
                  <a:solidFill>
                    <a:prstClr val="white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HK" altLang="en-US" sz="7500" b="1" dirty="0">
              <a:ln>
                <a:solidFill>
                  <a:prstClr val="white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890DF37-0815-4B00-A3DD-5595E65F0150}"/>
              </a:ext>
            </a:extLst>
          </p:cNvPr>
          <p:cNvSpPr txBox="1"/>
          <p:nvPr/>
        </p:nvSpPr>
        <p:spPr>
          <a:xfrm>
            <a:off x="551384" y="1495338"/>
            <a:ext cx="7344816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TW" sz="6000" b="1" dirty="0" smtClean="0">
                <a:solidFill>
                  <a:srgbClr val="FF0066"/>
                </a:solidFill>
                <a:latin typeface="Bradley Hand ITC" panose="03070402050302030203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Polite     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個有禮好學生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 smtClean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關愛</a:t>
            </a:r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身邊人和</a:t>
            </a:r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HK" altLang="en-US" sz="4000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6000" b="1" dirty="0" smtClean="0">
                <a:solidFill>
                  <a:srgbClr val="FF0000"/>
                </a:solidFill>
                <a:latin typeface="Bradley Hand ITC" panose="03070402050302030203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Positive 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思想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正能量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逆境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要自強。</a:t>
            </a:r>
            <a:endParaRPr lang="en-US" altLang="zh-TW" sz="4000" b="1" dirty="0" smtClean="0">
              <a:solidFill>
                <a:srgbClr val="FFC000"/>
              </a:solidFill>
              <a:latin typeface="Bradley Hand ITC" panose="03070402050302030203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6000" b="1" dirty="0" smtClean="0">
                <a:solidFill>
                  <a:srgbClr val="FF0000"/>
                </a:solidFill>
                <a:latin typeface="Bradley Hand ITC" panose="03070402050302030203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Possible </a:t>
            </a:r>
            <a:r>
              <a:rPr lang="zh-TW" altLang="en-US" sz="4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凡事</a:t>
            </a:r>
            <a:r>
              <a:rPr lang="zh-TW" altLang="en-US" sz="40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</a:t>
            </a:r>
            <a:r>
              <a:rPr lang="zh-TW" altLang="en-US" sz="4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 smtClean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4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40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「不可能」。</a:t>
            </a:r>
            <a:endParaRPr lang="zh-HK" altLang="en-US" sz="4000" b="1" dirty="0">
              <a:solidFill>
                <a:srgbClr val="00CC00"/>
              </a:solidFill>
              <a:latin typeface="Bradley Hand ITC" panose="03070402050302030203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0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99656" y="332656"/>
            <a:ext cx="6120680" cy="90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0066"/>
                </a:solidFill>
              </a:rPr>
              <a:t>願正愛語言 普及</a:t>
            </a:r>
            <a:r>
              <a:rPr lang="zh-TW" altLang="en-US" sz="4000" b="1" dirty="0">
                <a:solidFill>
                  <a:srgbClr val="FF0066"/>
                </a:solidFill>
              </a:rPr>
              <a:t>於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孩子</a:t>
            </a:r>
            <a:endParaRPr lang="en-US" altLang="zh-TW" sz="40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3F31B124-AC27-4211-A009-6FE032823453}"/>
              </a:ext>
            </a:extLst>
          </p:cNvPr>
          <p:cNvSpPr txBox="1"/>
          <p:nvPr/>
        </p:nvSpPr>
        <p:spPr>
          <a:xfrm>
            <a:off x="3143672" y="52917"/>
            <a:ext cx="693056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6800" b="1" dirty="0">
                <a:ln>
                  <a:solidFill>
                    <a:prstClr val="white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3S</a:t>
            </a:r>
            <a:r>
              <a:rPr lang="zh-TW" altLang="en-US" sz="6800" b="1" dirty="0">
                <a:ln>
                  <a:solidFill>
                    <a:prstClr val="white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全人發展課程</a:t>
            </a:r>
            <a:endParaRPr lang="zh-HK" altLang="en-US" sz="6800" b="1" dirty="0">
              <a:ln>
                <a:solidFill>
                  <a:prstClr val="white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890DF37-0815-4B00-A3DD-5595E65F0150}"/>
              </a:ext>
            </a:extLst>
          </p:cNvPr>
          <p:cNvSpPr txBox="1"/>
          <p:nvPr/>
        </p:nvSpPr>
        <p:spPr>
          <a:xfrm>
            <a:off x="2493539" y="1408620"/>
            <a:ext cx="8496944" cy="4652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樂於學習   敢於創新   活出自信</a:t>
            </a:r>
            <a:endParaRPr lang="zh-HK" altLang="en-US" sz="4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ABB4E2E5-A93F-4FC0-9C8E-21CE77BD90AE}"/>
              </a:ext>
            </a:extLst>
          </p:cNvPr>
          <p:cNvSpPr txBox="1"/>
          <p:nvPr/>
        </p:nvSpPr>
        <p:spPr>
          <a:xfrm>
            <a:off x="1559496" y="1899701"/>
            <a:ext cx="936104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zh-HK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本校利</a:t>
            </a:r>
            <a:r>
              <a:rPr lang="zh-TW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3S (Shine </a:t>
            </a:r>
            <a:r>
              <a:rPr lang="en-US" altLang="zh-TW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 </a:t>
            </a:r>
            <a:r>
              <a:rPr lang="en-US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Smart </a:t>
            </a:r>
            <a:r>
              <a:rPr lang="en-US" altLang="zh-TW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 </a:t>
            </a:r>
            <a:r>
              <a:rPr lang="en-US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Star) </a:t>
            </a:r>
            <a:r>
              <a:rPr lang="zh-HK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全人發展課程，培養學生各種知識、技能及態</a:t>
            </a:r>
            <a:r>
              <a:rPr lang="zh-TW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HK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，建立正面價值觀，</a:t>
            </a:r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使學生</a:t>
            </a:r>
            <a:r>
              <a:rPr lang="zh-HK" altLang="zh-HK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樂於學習，敢於創新，活出自信。</a:t>
            </a:r>
            <a:endParaRPr lang="zh-TW" altLang="zh-HK" sz="3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60519"/>
              </p:ext>
            </p:extLst>
          </p:nvPr>
        </p:nvGraphicFramePr>
        <p:xfrm>
          <a:off x="1415480" y="3415249"/>
          <a:ext cx="9937104" cy="309634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1207546214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1894387191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3207914510"/>
                    </a:ext>
                  </a:extLst>
                </a:gridCol>
              </a:tblGrid>
              <a:tr h="803147"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ctr"/>
                        </a:tabLst>
                      </a:pPr>
                      <a:r>
                        <a:rPr lang="en-US" sz="3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SHINE </a:t>
                      </a:r>
                      <a:r>
                        <a:rPr lang="zh-HK" sz="3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sz="30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2" marR="68572" marT="0" marB="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ctr"/>
                        </a:tabLst>
                      </a:pPr>
                      <a:r>
                        <a:rPr lang="en-US" sz="3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SMART </a:t>
                      </a:r>
                      <a:r>
                        <a:rPr lang="zh-HK" sz="3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sz="30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2" marR="68572" marT="0" marB="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ctr"/>
                        </a:tabLst>
                      </a:pPr>
                      <a:r>
                        <a:rPr lang="en-US" sz="3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STAR </a:t>
                      </a:r>
                      <a:r>
                        <a:rPr lang="zh-HK" sz="3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sz="30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2" marR="68572" marT="0" marB="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7400085"/>
                  </a:ext>
                </a:extLst>
              </a:tr>
              <a:tr h="2293197"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9pPr>
                    </a:lstStyle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</a:t>
                      </a:r>
                      <a:r>
                        <a:rPr lang="en-US" altLang="zh-TW" sz="2500" kern="100" baseline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en-US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」正向動力計劃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「愛</a:t>
                      </a:r>
                      <a:r>
                        <a:rPr lang="en-US" alt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·</a:t>
                      </a:r>
                      <a:r>
                        <a:rPr lang="en-US" alt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感恩」活動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2" marR="68572" marT="0" marB="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9pPr>
                    </a:lstStyle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TW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自主</a:t>
                      </a:r>
                      <a:r>
                        <a:rPr lang="zh-TW" sz="2500" kern="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學習策略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en-US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STEM</a:t>
                      </a:r>
                      <a:r>
                        <a:rPr lang="zh-TW" sz="2500" kern="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跨科學習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TW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思維</a:t>
                      </a:r>
                      <a:r>
                        <a:rPr lang="zh-TW" sz="2500" kern="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訓練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TW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專題</a:t>
                      </a:r>
                      <a:r>
                        <a:rPr lang="zh-TW" sz="2500" kern="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研習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just" defTabSz="96012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" algn="ctr"/>
                        </a:tabLst>
                        <a:defRPr/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實踐</a:t>
                      </a:r>
                      <a:r>
                        <a:rPr lang="zh-HK" sz="2500" kern="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體驗課</a:t>
                      </a:r>
                      <a:endParaRPr lang="en-US" sz="2500" kern="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just" defTabSz="96012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" algn="ctr"/>
                        </a:tabLst>
                        <a:defRPr/>
                      </a:pPr>
                      <a:r>
                        <a:rPr lang="en-US" altLang="zh-TW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‧ </a:t>
                      </a:r>
                      <a:r>
                        <a:rPr lang="zh-TW" sz="2500" kern="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自理</a:t>
                      </a:r>
                      <a:r>
                        <a:rPr lang="zh-TW" sz="2500" kern="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2" marR="68572" marT="0" marB="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1pPr>
                      <a:lvl2pPr marL="4800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2pPr>
                      <a:lvl3pPr marL="9601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3pPr>
                      <a:lvl4pPr marL="14401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4pPr>
                      <a:lvl5pPr marL="192024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5pPr>
                      <a:lvl6pPr marL="240030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6pPr>
                      <a:lvl7pPr marL="288036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7pPr>
                      <a:lvl8pPr marL="336042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8pPr>
                      <a:lvl9pPr marL="3840480" algn="l" defTabSz="960120" rtl="0" eaLnBrk="1" latinLnBrk="0" hangingPunct="1">
                        <a:defRPr sz="1890" kern="1200">
                          <a:solidFill>
                            <a:schemeClr val="tx1"/>
                          </a:solidFill>
                          <a:latin typeface="Verdana"/>
                          <a:ea typeface="新細明體"/>
                        </a:defRPr>
                      </a:lvl9pPr>
                    </a:lstStyle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拔尖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訓練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科閱讀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興趣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</a:t>
                      </a:r>
                      <a:endParaRPr lang="en-US" sz="2500" kern="100" dirty="0">
                        <a:solidFill>
                          <a:srgbClr val="3333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show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65735" algn="ctr"/>
                        </a:tabLst>
                      </a:pPr>
                      <a:r>
                        <a:rPr lang="en-US" altLang="zh-TW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HK" sz="2500" kern="100" dirty="0" smtClean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</a:t>
                      </a:r>
                      <a:r>
                        <a:rPr lang="zh-HK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sz="2500" kern="100" dirty="0">
                          <a:solidFill>
                            <a:srgbClr val="3333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Rehearsal</a:t>
                      </a:r>
                    </a:p>
                  </a:txBody>
                  <a:tcPr marL="68572" marR="68572" marT="0" marB="0"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146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7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384" y="1126704"/>
            <a:ext cx="11640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CC0000"/>
                </a:solidFill>
              </a:rPr>
              <a:t>透過</a:t>
            </a:r>
            <a:r>
              <a:rPr lang="zh-TW" altLang="en-US" sz="5000" b="1" dirty="0" smtClean="0">
                <a:solidFill>
                  <a:srgbClr val="CC0000"/>
                </a:solidFill>
              </a:rPr>
              <a:t>「</a:t>
            </a:r>
            <a:r>
              <a:rPr lang="zh-TW" altLang="en-US" sz="5000" b="1" dirty="0">
                <a:solidFill>
                  <a:srgbClr val="CC0000"/>
                </a:solidFill>
              </a:rPr>
              <a:t>正面</a:t>
            </a:r>
            <a:r>
              <a:rPr lang="zh-TW" altLang="en-US" sz="5000" b="1" dirty="0" smtClean="0">
                <a:solidFill>
                  <a:srgbClr val="CC0000"/>
                </a:solidFill>
              </a:rPr>
              <a:t>」</a:t>
            </a:r>
            <a:r>
              <a:rPr lang="zh-TW" altLang="en-US" sz="4000" b="1" dirty="0" smtClean="0">
                <a:solidFill>
                  <a:srgbClr val="CC0000"/>
                </a:solidFill>
              </a:rPr>
              <a:t>校園環境，讓孩子感受</a:t>
            </a:r>
            <a:r>
              <a:rPr lang="zh-TW" altLang="en-US" sz="4000" b="1" dirty="0">
                <a:solidFill>
                  <a:srgbClr val="CC0000"/>
                </a:solidFill>
              </a:rPr>
              <a:t>到自己</a:t>
            </a:r>
            <a:r>
              <a:rPr lang="zh-TW" altLang="en-US" sz="4000" b="1" dirty="0" smtClean="0">
                <a:solidFill>
                  <a:srgbClr val="CC0000"/>
                </a:solidFill>
              </a:rPr>
              <a:t>是</a:t>
            </a:r>
            <a:endParaRPr lang="zh-TW" altLang="en-US" sz="3000" b="1" dirty="0">
              <a:solidFill>
                <a:srgbClr val="CC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360" y="260648"/>
            <a:ext cx="10081120" cy="1146904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TW" sz="80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zh-TW" altLang="en-US" sz="8000" b="1" kern="0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zh-TW" altLang="en-US" sz="80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75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 </a:t>
            </a:r>
            <a:r>
              <a:rPr lang="zh-TW" altLang="en-US" sz="7500" b="1" kern="0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正向動力計劃是？</a:t>
            </a:r>
            <a:endParaRPr kumimoji="0" lang="zh-HK" altLang="en-US" sz="7500" b="1" i="0" u="none" strike="noStrike" kern="0" cap="none" spc="0" normalizeH="0" baseline="0" noProof="0" dirty="0" smtClean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2328" y="2564904"/>
            <a:ext cx="8066840" cy="375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FF6600"/>
                </a:solidFill>
              </a:rPr>
              <a:t>被關注</a:t>
            </a:r>
            <a:endParaRPr lang="en-US" altLang="zh-TW" sz="5500" b="1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FF6600"/>
                </a:solidFill>
              </a:rPr>
              <a:t>被認同</a:t>
            </a:r>
            <a:endParaRPr lang="en-US" altLang="zh-TW" sz="55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FF6600"/>
                </a:solidFill>
              </a:rPr>
              <a:t>被重視</a:t>
            </a:r>
            <a:endParaRPr lang="zh-TW" altLang="en-US" sz="5500" b="1" dirty="0">
              <a:solidFill>
                <a:srgbClr val="FF66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35" y="2314210"/>
            <a:ext cx="1584176" cy="15841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614188"/>
            <a:ext cx="1584176" cy="15841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57" y="486916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344" y="58517"/>
            <a:ext cx="11640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CC0000"/>
                </a:solidFill>
              </a:rPr>
              <a:t>透過</a:t>
            </a:r>
            <a:r>
              <a:rPr lang="zh-TW" altLang="en-US" sz="5000" b="1" dirty="0" smtClean="0">
                <a:solidFill>
                  <a:srgbClr val="CC0000"/>
                </a:solidFill>
              </a:rPr>
              <a:t>「</a:t>
            </a:r>
            <a:r>
              <a:rPr lang="zh-TW" altLang="en-US" sz="5000" b="1" dirty="0">
                <a:solidFill>
                  <a:srgbClr val="CC0000"/>
                </a:solidFill>
              </a:rPr>
              <a:t>正面</a:t>
            </a:r>
            <a:r>
              <a:rPr lang="zh-TW" altLang="en-US" sz="5000" b="1" dirty="0" smtClean="0">
                <a:solidFill>
                  <a:srgbClr val="CC0000"/>
                </a:solidFill>
              </a:rPr>
              <a:t>」</a:t>
            </a:r>
            <a:r>
              <a:rPr lang="zh-TW" altLang="en-US" sz="4000" b="1" dirty="0" smtClean="0">
                <a:solidFill>
                  <a:srgbClr val="CC0000"/>
                </a:solidFill>
              </a:rPr>
              <a:t>校園環境，讓孩子能夠</a:t>
            </a:r>
            <a:endParaRPr lang="zh-TW" altLang="en-US" sz="3000" b="1" dirty="0">
              <a:solidFill>
                <a:srgbClr val="CC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7528" y="1403209"/>
            <a:ext cx="6048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00B050"/>
                </a:solidFill>
              </a:rPr>
              <a:t>自信心</a:t>
            </a:r>
            <a:endParaRPr lang="en-US" altLang="zh-TW" sz="55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500" b="1" dirty="0" smtClean="0">
                <a:solidFill>
                  <a:srgbClr val="00B050"/>
                </a:solidFill>
              </a:rPr>
              <a:t>面對困難及挑戰</a:t>
            </a:r>
            <a:endParaRPr lang="zh-TW" altLang="en-US" sz="5500" b="1" dirty="0">
              <a:solidFill>
                <a:srgbClr val="00B05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0" y="1254520"/>
            <a:ext cx="1584176" cy="15841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4" y="2515968"/>
            <a:ext cx="1584176" cy="15841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44072" y="1606938"/>
            <a:ext cx="46085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0000" b="1" cap="none" spc="0" dirty="0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WE</a:t>
            </a:r>
            <a:endParaRPr lang="zh-TW" altLang="en-US" sz="10000" b="1" cap="none" spc="0" dirty="0">
              <a:ln w="0"/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2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1344" y="187079"/>
            <a:ext cx="7704856" cy="1081682"/>
          </a:xfrm>
          <a:prstGeom prst="rect">
            <a:avLst/>
          </a:prstGeom>
          <a:solidFill>
            <a:srgbClr val="FFFFCC"/>
          </a:solidFill>
          <a:ln w="6350" cap="flat" cmpd="sng" algn="ctr">
            <a:noFill/>
            <a:prstDash val="solid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zh-TW" altLang="en-US" sz="60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「</a:t>
            </a:r>
            <a:r>
              <a:rPr lang="en-US" altLang="zh-TW" sz="6000" b="1" kern="0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WE</a:t>
            </a:r>
            <a:r>
              <a:rPr lang="zh-TW" altLang="en-US" sz="6000" b="1" kern="0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」正向動力計劃</a:t>
            </a:r>
            <a:endParaRPr lang="zh-HK" altLang="en-US" sz="6000" b="1" kern="0" dirty="0" smtClean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3747">
            <a:off x="903005" y="1712973"/>
            <a:ext cx="1768003" cy="1700808"/>
          </a:xfrm>
          <a:prstGeom prst="ellipse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-243408"/>
            <a:ext cx="3935760" cy="16828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35648" y="1406033"/>
            <a:ext cx="5091746" cy="584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800" b="1" dirty="0">
                <a:solidFill>
                  <a:srgbClr val="CC0000"/>
                </a:solidFill>
              </a:rPr>
              <a:t>「賞」你一</a:t>
            </a:r>
            <a:r>
              <a:rPr lang="zh-TW" altLang="en-US" sz="3800" b="1" dirty="0" smtClean="0">
                <a:solidFill>
                  <a:srgbClr val="CC0000"/>
                </a:solidFill>
              </a:rPr>
              <a:t>分鐘</a:t>
            </a:r>
            <a:endParaRPr lang="en-US" altLang="zh-TW" sz="3800" b="1" dirty="0" smtClean="0">
              <a:solidFill>
                <a:srgbClr val="CC0000"/>
              </a:solidFill>
            </a:endParaRPr>
          </a:p>
          <a:p>
            <a:pPr>
              <a:lnSpc>
                <a:spcPts val="5500"/>
              </a:lnSpc>
            </a:pPr>
            <a:r>
              <a:rPr lang="zh-TW" altLang="en-US" sz="3800" b="1" dirty="0" smtClean="0">
                <a:solidFill>
                  <a:srgbClr val="CC0000"/>
                </a:solidFill>
              </a:rPr>
              <a:t> 我</a:t>
            </a:r>
            <a:r>
              <a:rPr lang="zh-TW" altLang="en-US" sz="3800" b="1" dirty="0">
                <a:solidFill>
                  <a:srgbClr val="CC0000"/>
                </a:solidFill>
              </a:rPr>
              <a:t>的快樂</a:t>
            </a:r>
            <a:r>
              <a:rPr lang="zh-TW" altLang="en-US" sz="3800" b="1" dirty="0" smtClean="0">
                <a:solidFill>
                  <a:srgbClr val="CC0000"/>
                </a:solidFill>
              </a:rPr>
              <a:t>時光</a:t>
            </a:r>
            <a:endParaRPr lang="en-US" altLang="zh-TW" sz="3800" b="1" dirty="0" smtClean="0">
              <a:solidFill>
                <a:srgbClr val="CC0000"/>
              </a:solidFill>
            </a:endParaRPr>
          </a:p>
          <a:p>
            <a:pPr>
              <a:lnSpc>
                <a:spcPts val="5500"/>
              </a:lnSpc>
            </a:pPr>
            <a:r>
              <a:rPr lang="zh-TW" altLang="en-US" sz="3800" b="1" dirty="0" smtClean="0">
                <a:solidFill>
                  <a:srgbClr val="CC0000"/>
                </a:solidFill>
              </a:rPr>
              <a:t>「</a:t>
            </a:r>
            <a:r>
              <a:rPr lang="zh-TW" altLang="en-US" sz="3800" b="1" dirty="0">
                <a:solidFill>
                  <a:srgbClr val="CC0000"/>
                </a:solidFill>
              </a:rPr>
              <a:t>揚」語你</a:t>
            </a:r>
            <a:r>
              <a:rPr lang="zh-TW" altLang="en-US" sz="3800" b="1" dirty="0" smtClean="0">
                <a:solidFill>
                  <a:srgbClr val="CC0000"/>
                </a:solidFill>
              </a:rPr>
              <a:t>話</a:t>
            </a:r>
            <a:endParaRPr lang="zh-TW" altLang="en-US" sz="3800" b="1" dirty="0">
              <a:solidFill>
                <a:srgbClr val="CC0000"/>
              </a:solidFill>
            </a:endParaRPr>
          </a:p>
          <a:p>
            <a:pPr>
              <a:lnSpc>
                <a:spcPts val="5500"/>
              </a:lnSpc>
            </a:pPr>
            <a:r>
              <a:rPr lang="en-US" altLang="zh-TW" sz="3800" b="1" dirty="0" smtClean="0">
                <a:solidFill>
                  <a:srgbClr val="CC0000"/>
                </a:solidFill>
              </a:rPr>
              <a:t> </a:t>
            </a:r>
            <a:r>
              <a:rPr lang="zh-TW" altLang="en-US" sz="3800" b="1" dirty="0">
                <a:solidFill>
                  <a:srgbClr val="CC0000"/>
                </a:solidFill>
              </a:rPr>
              <a:t>專題成長</a:t>
            </a:r>
            <a:r>
              <a:rPr lang="zh-TW" altLang="en-US" sz="3800" b="1" dirty="0" smtClean="0">
                <a:solidFill>
                  <a:srgbClr val="CC0000"/>
                </a:solidFill>
              </a:rPr>
              <a:t>課</a:t>
            </a:r>
            <a:endParaRPr lang="en-US" altLang="zh-TW" sz="3800" b="1" dirty="0" smtClean="0">
              <a:solidFill>
                <a:srgbClr val="CC0000"/>
              </a:solidFill>
            </a:endParaRPr>
          </a:p>
          <a:p>
            <a:pPr>
              <a:lnSpc>
                <a:spcPts val="5500"/>
              </a:lnSpc>
            </a:pPr>
            <a:r>
              <a:rPr lang="en-US" altLang="zh-TW" sz="3800" b="1" dirty="0" smtClean="0">
                <a:solidFill>
                  <a:srgbClr val="CC0000"/>
                </a:solidFill>
              </a:rPr>
              <a:t> </a:t>
            </a:r>
            <a:r>
              <a:rPr lang="zh-TW" altLang="en-US" sz="3800" b="1" dirty="0" smtClean="0">
                <a:solidFill>
                  <a:srgbClr val="CC0000"/>
                </a:solidFill>
              </a:rPr>
              <a:t>正</a:t>
            </a:r>
            <a:r>
              <a:rPr lang="zh-TW" altLang="en-US" sz="3800" b="1" dirty="0">
                <a:solidFill>
                  <a:srgbClr val="CC0000"/>
                </a:solidFill>
              </a:rPr>
              <a:t>向動力</a:t>
            </a:r>
            <a:r>
              <a:rPr lang="zh-TW" altLang="en-US" sz="3800" b="1" dirty="0" smtClean="0">
                <a:solidFill>
                  <a:srgbClr val="CC0000"/>
                </a:solidFill>
              </a:rPr>
              <a:t>講座</a:t>
            </a:r>
            <a:endParaRPr lang="en-US" altLang="zh-TW" sz="3800" b="1" dirty="0" smtClean="0">
              <a:solidFill>
                <a:srgbClr val="CC0000"/>
              </a:solidFill>
            </a:endParaRPr>
          </a:p>
          <a:p>
            <a:pPr>
              <a:lnSpc>
                <a:spcPts val="5500"/>
              </a:lnSpc>
            </a:pPr>
            <a:r>
              <a:rPr lang="en-US" altLang="zh-TW" sz="3800" b="1" dirty="0" smtClean="0">
                <a:solidFill>
                  <a:srgbClr val="CC0000"/>
                </a:solidFill>
              </a:rPr>
              <a:t> 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家長工作坊</a:t>
            </a:r>
            <a:endParaRPr lang="en-US" altLang="zh-TW" sz="3800" b="1" dirty="0" smtClean="0">
              <a:solidFill>
                <a:srgbClr val="C00000"/>
              </a:solidFill>
            </a:endParaRPr>
          </a:p>
          <a:p>
            <a:pPr>
              <a:lnSpc>
                <a:spcPts val="5500"/>
              </a:lnSpc>
            </a:pPr>
            <a:r>
              <a:rPr lang="zh-TW" altLang="en-US" sz="3800" b="1" dirty="0" smtClean="0">
                <a:solidFill>
                  <a:srgbClr val="C00000"/>
                </a:solidFill>
              </a:rPr>
              <a:t> 教師分享會</a:t>
            </a:r>
            <a:endParaRPr lang="en-US" altLang="zh-TW" sz="38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4000" b="1" dirty="0">
              <a:solidFill>
                <a:srgbClr val="CC000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31" y="3472163"/>
            <a:ext cx="1767993" cy="171312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55" y="5184170"/>
            <a:ext cx="176799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344" y="0"/>
            <a:ext cx="113792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0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50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50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  <a:r>
              <a:rPr lang="en-US" altLang="zh-TW" sz="50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0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在生活中保持正面態度</a:t>
            </a:r>
            <a:endParaRPr lang="zh-TW" altLang="en-US" sz="50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0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45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5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體諒心</a:t>
            </a:r>
            <a:r>
              <a:rPr lang="zh-TW" altLang="en-US" sz="50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5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親切</a:t>
            </a:r>
            <a:r>
              <a:rPr lang="zh-TW" altLang="en-US" sz="5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  </a:t>
            </a:r>
            <a:r>
              <a:rPr lang="zh-TW" altLang="en-US" sz="5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平等</a:t>
            </a:r>
            <a:r>
              <a:rPr lang="zh-TW" altLang="en-US" sz="5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endParaRPr lang="zh-TW" altLang="en-US" sz="5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41">
            <a:off x="1980067" y="2822409"/>
            <a:ext cx="1224136" cy="13873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41">
            <a:off x="3972251" y="2795579"/>
            <a:ext cx="1224136" cy="138735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41">
            <a:off x="6139501" y="2821204"/>
            <a:ext cx="1224136" cy="13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352" y="16144"/>
            <a:ext cx="11379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5500" b="1" dirty="0" smtClean="0">
                <a:solidFill>
                  <a:srgbClr val="FF0000"/>
                </a:solidFill>
              </a:rPr>
              <a:t>正</a:t>
            </a:r>
            <a:r>
              <a:rPr lang="zh-TW" altLang="en-US" sz="5500" b="1" dirty="0">
                <a:solidFill>
                  <a:srgbClr val="FF0000"/>
                </a:solidFill>
              </a:rPr>
              <a:t>向</a:t>
            </a:r>
            <a:r>
              <a:rPr lang="zh-TW" altLang="en-US" sz="5500" b="1" dirty="0" smtClean="0">
                <a:solidFill>
                  <a:srgbClr val="FF0000"/>
                </a:solidFill>
              </a:rPr>
              <a:t>語言</a:t>
            </a:r>
            <a:r>
              <a:rPr lang="en-US" altLang="zh-TW" sz="55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55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5500" b="1" dirty="0">
                <a:solidFill>
                  <a:srgbClr val="FF0000"/>
                </a:solidFill>
              </a:rPr>
              <a:t>實踐愛</a:t>
            </a:r>
            <a:r>
              <a:rPr lang="zh-TW" altLang="en-US" sz="5500" b="1" dirty="0" smtClean="0">
                <a:solidFill>
                  <a:srgbClr val="FF0000"/>
                </a:solidFill>
              </a:rPr>
              <a:t>語 </a:t>
            </a:r>
            <a:r>
              <a:rPr lang="en-US" altLang="zh-TW" sz="5500" b="1" dirty="0" smtClean="0">
                <a:solidFill>
                  <a:srgbClr val="FF0000"/>
                </a:solidFill>
              </a:rPr>
              <a:t>)</a:t>
            </a:r>
            <a:endParaRPr lang="zh-TW" altLang="en-US" sz="55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CC0000"/>
                </a:solidFill>
              </a:rPr>
              <a:t>對孩子感受</a:t>
            </a:r>
            <a:r>
              <a:rPr lang="zh-TW" altLang="en-US" sz="4000" b="1" dirty="0">
                <a:solidFill>
                  <a:srgbClr val="CC0000"/>
                </a:solidFill>
              </a:rPr>
              <a:t>如何</a:t>
            </a:r>
            <a:r>
              <a:rPr lang="zh-TW" altLang="en-US" sz="4000" b="1" dirty="0" smtClean="0">
                <a:solidFill>
                  <a:srgbClr val="CC0000"/>
                </a:solidFill>
              </a:rPr>
              <a:t>？如何作出合適</a:t>
            </a:r>
            <a:r>
              <a:rPr lang="zh-TW" altLang="en-US" sz="4000" b="1" dirty="0">
                <a:solidFill>
                  <a:srgbClr val="CC0000"/>
                </a:solidFill>
              </a:rPr>
              <a:t>回應</a:t>
            </a:r>
            <a:r>
              <a:rPr lang="zh-TW" altLang="en-US" sz="4000" b="1" dirty="0" smtClean="0">
                <a:solidFill>
                  <a:srgbClr val="CC0000"/>
                </a:solidFill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zh-TW" altLang="en-US" sz="4000" b="1" dirty="0" smtClean="0">
                <a:solidFill>
                  <a:srgbClr val="D60093"/>
                </a:solidFill>
              </a:rPr>
              <a:t>                               </a:t>
            </a:r>
            <a:endParaRPr lang="zh-TW" altLang="en-US" sz="6000" b="1" dirty="0" smtClean="0">
              <a:solidFill>
                <a:srgbClr val="CC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73" y="2977342"/>
            <a:ext cx="1428750" cy="1714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54" y="4111796"/>
            <a:ext cx="1428750" cy="1714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8" y="4123733"/>
            <a:ext cx="1428750" cy="1714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5" y="5221505"/>
            <a:ext cx="1428750" cy="1714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79" y="5221505"/>
            <a:ext cx="1428750" cy="17145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35" y="5170491"/>
            <a:ext cx="1428750" cy="17145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55" y="3067490"/>
            <a:ext cx="1584176" cy="15841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94061" y="2471406"/>
            <a:ext cx="2551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2000" b="1" dirty="0">
                <a:solidFill>
                  <a:srgbClr val="D60093"/>
                </a:solidFill>
              </a:rPr>
              <a:t>讚</a:t>
            </a:r>
            <a:r>
              <a:rPr lang="zh-TW" altLang="en-US" sz="6000" b="1" dirty="0">
                <a:solidFill>
                  <a:srgbClr val="D60093"/>
                </a:solidFill>
              </a:rPr>
              <a:t>賞</a:t>
            </a:r>
            <a:endParaRPr lang="zh-TW" altLang="en-US" sz="6000" b="1" dirty="0">
              <a:solidFill>
                <a:srgbClr val="CC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55" y="4579973"/>
            <a:ext cx="1584176" cy="15841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353993" y="2563139"/>
            <a:ext cx="2551494" cy="1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7000" b="1" dirty="0" smtClean="0">
                <a:solidFill>
                  <a:srgbClr val="FF6600"/>
                </a:solidFill>
              </a:rPr>
              <a:t>鼓勵</a:t>
            </a:r>
            <a:endParaRPr lang="zh-TW" altLang="en-US" sz="7000" b="1" dirty="0">
              <a:solidFill>
                <a:srgbClr val="FF66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53993" y="4111796"/>
            <a:ext cx="2551494" cy="1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7000" b="1" dirty="0" smtClean="0">
                <a:solidFill>
                  <a:srgbClr val="FF6600"/>
                </a:solidFill>
              </a:rPr>
              <a:t>支持</a:t>
            </a:r>
            <a:endParaRPr lang="zh-TW" altLang="en-US" sz="7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4E037761-6A98-4382-9A6C-43E90354F07D}" vid="{E9D75320-D236-4882-9A4C-1F0A1E5395CE}"/>
    </a:ext>
  </a:extLst>
</a:theme>
</file>

<file path=ppt/theme/theme2.xml><?xml version="1.0" encoding="utf-8"?>
<a:theme xmlns:a="http://schemas.openxmlformats.org/drawingml/2006/main" name="4_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4E037761-6A98-4382-9A6C-43E90354F07D}" vid="{E9D75320-D236-4882-9A4C-1F0A1E5395CE}"/>
    </a:ext>
  </a:extLst>
</a:theme>
</file>

<file path=ppt/theme/theme3.xml><?xml version="1.0" encoding="utf-8"?>
<a:theme xmlns:a="http://schemas.openxmlformats.org/drawingml/2006/main" name="5_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4E037761-6A98-4382-9A6C-43E90354F07D}" vid="{E9D75320-D236-4882-9A4C-1F0A1E5395CE}"/>
    </a:ext>
  </a:extLst>
</a:theme>
</file>

<file path=ppt/theme/theme4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相簿，心花朵朵開設計 (寬螢幕)</Template>
  <TotalTime>0</TotalTime>
  <Words>814</Words>
  <Application>Microsoft Office PowerPoint</Application>
  <PresentationFormat>寬螢幕</PresentationFormat>
  <Paragraphs>167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43" baseType="lpstr">
      <vt:lpstr>Arial Unicode MS</vt:lpstr>
      <vt:lpstr>Microsoft JhengHei UI</vt:lpstr>
      <vt:lpstr>微軟正黑體</vt:lpstr>
      <vt:lpstr>微軟正黑體 Light</vt:lpstr>
      <vt:lpstr>新細明體</vt:lpstr>
      <vt:lpstr>標楷體</vt:lpstr>
      <vt:lpstr>Arial</vt:lpstr>
      <vt:lpstr>Bradley Hand ITC</vt:lpstr>
      <vt:lpstr>Calibri</vt:lpstr>
      <vt:lpstr>Cambria</vt:lpstr>
      <vt:lpstr>HEARTSOFT 16X9</vt:lpstr>
      <vt:lpstr>4_HEARTSOFT 16X9</vt:lpstr>
      <vt:lpstr>5_HEARTSOFT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2016-11-06T10:10:09Z</dcterms:created>
  <dcterms:modified xsi:type="dcterms:W3CDTF">2019-07-15T04:10:58Z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