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94" r:id="rId4"/>
    <p:sldId id="301" r:id="rId5"/>
    <p:sldId id="296" r:id="rId6"/>
    <p:sldId id="302" r:id="rId7"/>
    <p:sldId id="298" r:id="rId8"/>
    <p:sldId id="299" r:id="rId9"/>
    <p:sldId id="300" r:id="rId10"/>
    <p:sldId id="303" r:id="rId11"/>
    <p:sldId id="304" r:id="rId12"/>
    <p:sldId id="305" r:id="rId13"/>
    <p:sldId id="276" r:id="rId1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4" y="-18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05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923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921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294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427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575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286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694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732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371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736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2050" name="Picture 2" descr="\\192.9.210.142\sup_common\EDB\EDB_web 201415\graphics\cover page\c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578" y="-1"/>
            <a:ext cx="10335578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\\192.9.210.142\sup_common\EDB\EDB_web 201415\graphics\cover page\住家爸爸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279" y="188641"/>
            <a:ext cx="9937934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You are who you are!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altLang="zh-HK" dirty="0"/>
              <a:t>We should not be affected by the opinions of other classmates and we should stick to our interests</a:t>
            </a:r>
            <a:r>
              <a:rPr lang="en-US" altLang="zh-HK" dirty="0" smtClean="0"/>
              <a:t>.</a:t>
            </a:r>
          </a:p>
          <a:p>
            <a:r>
              <a:rPr lang="en-US" altLang="zh-HK" dirty="0" smtClean="0"/>
              <a:t>Express </a:t>
            </a:r>
            <a:r>
              <a:rPr lang="en-US" altLang="zh-HK" dirty="0"/>
              <a:t>our </a:t>
            </a:r>
            <a:r>
              <a:rPr lang="en-US" altLang="zh-HK" dirty="0" smtClean="0"/>
              <a:t>preference </a:t>
            </a:r>
            <a:r>
              <a:rPr lang="en-US" altLang="zh-HK" dirty="0"/>
              <a:t>and ask for </a:t>
            </a:r>
            <a:r>
              <a:rPr lang="en-US" altLang="zh-HK" dirty="0" smtClean="0"/>
              <a:t>their </a:t>
            </a:r>
            <a:r>
              <a:rPr lang="en-US" altLang="zh-HK" dirty="0"/>
              <a:t>respect for our choice</a:t>
            </a:r>
            <a:r>
              <a:rPr lang="en-US" altLang="zh-HK" dirty="0" smtClean="0"/>
              <a:t>.</a:t>
            </a:r>
          </a:p>
          <a:p>
            <a:r>
              <a:rPr lang="en-US" altLang="zh-HK" dirty="0" smtClean="0"/>
              <a:t>If we </a:t>
            </a:r>
            <a:r>
              <a:rPr lang="en-US" altLang="zh-HK" dirty="0"/>
              <a:t>feel emotionally disturbed, </a:t>
            </a:r>
            <a:r>
              <a:rPr lang="en-US" altLang="zh-HK" dirty="0" smtClean="0"/>
              <a:t> promptly </a:t>
            </a:r>
            <a:r>
              <a:rPr lang="en-US" altLang="zh-HK" dirty="0"/>
              <a:t>seek help from trustworthy adults. 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21990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smtClean="0">
                <a:solidFill>
                  <a:schemeClr val="dk1"/>
                </a:solidFill>
              </a:rPr>
              <a:t>Conclusions</a:t>
            </a:r>
            <a:endParaRPr lang="zh-HK" altLang="en-US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HK" dirty="0"/>
              <a:t>Everyone possesses different qualities. Girls can be brave and boys can have an eye for detail. We all, regardless of gender, should try to develop good qualities</a:t>
            </a:r>
            <a:r>
              <a:rPr lang="en-US" altLang="zh-HK" dirty="0" smtClean="0"/>
              <a:t>.</a:t>
            </a:r>
          </a:p>
          <a:p>
            <a:r>
              <a:rPr lang="en-US" altLang="zh-HK" dirty="0" smtClean="0"/>
              <a:t>We </a:t>
            </a:r>
            <a:r>
              <a:rPr lang="en-US" altLang="zh-HK" dirty="0"/>
              <a:t>should know how to respect the choices of others and not </a:t>
            </a:r>
            <a:r>
              <a:rPr lang="en-US" altLang="zh-HK" dirty="0" smtClean="0"/>
              <a:t>to tease </a:t>
            </a:r>
            <a:r>
              <a:rPr lang="en-US" altLang="zh-HK" dirty="0"/>
              <a:t>them about their choices. We should love ourselves, accept our strengths and weaknesses, explore and further develop our potential and good qualities. </a:t>
            </a:r>
            <a:endParaRPr lang="zh-TW" altLang="en-US" dirty="0"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4" name="Picture 3" descr="NA11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1355172" cy="123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8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b="1" dirty="0"/>
              <a:t>Activity 2: “Play Toys with Fun”</a:t>
            </a:r>
            <a:r>
              <a:rPr lang="en-US" altLang="zh-HK" dirty="0"/>
              <a:t> 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052736"/>
            <a:ext cx="8219256" cy="820688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/>
              <a:t>Please circle THREE toys that you like most. </a:t>
            </a:r>
            <a:endParaRPr lang="zh-TW" altLang="zh-HK" dirty="0"/>
          </a:p>
          <a:p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7"/>
            <a:ext cx="4837792" cy="4553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26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 smtClean="0">
              <a:latin typeface="華康中黑體" pitchFamily="49" charset="-120"/>
              <a:ea typeface="華康中黑體" pitchFamily="49" charset="-120"/>
            </a:endParaRPr>
          </a:p>
          <a:p>
            <a:pPr marL="0" indent="0" algn="ctr">
              <a:buNone/>
            </a:pPr>
            <a:r>
              <a:rPr lang="en-GB" altLang="zh-HK" sz="6000" b="1"/>
              <a:t>The End</a:t>
            </a:r>
            <a:endParaRPr lang="zh-HK" altLang="en-US" sz="6000" dirty="0">
              <a:latin typeface="華康中黑體" pitchFamily="49" charset="-120"/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1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dk1"/>
                </a:solidFill>
              </a:rPr>
              <a:t>Learning Objectives</a:t>
            </a:r>
            <a:endParaRPr lang="zh-HK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altLang="zh-HK" dirty="0"/>
              <a:t>To understand that gender </a:t>
            </a:r>
            <a:r>
              <a:rPr lang="en-US" altLang="zh-HK" dirty="0" smtClean="0"/>
              <a:t>stereotype limits </a:t>
            </a:r>
            <a:r>
              <a:rPr lang="en-US" altLang="zh-HK" dirty="0"/>
              <a:t>one’s individual development and choices and may bring about harm to others.</a:t>
            </a:r>
            <a:endParaRPr lang="zh-TW" altLang="zh-HK" dirty="0"/>
          </a:p>
          <a:p>
            <a:pPr marL="514350" lvl="0" indent="-514350">
              <a:buFont typeface="+mj-lt"/>
              <a:buAutoNum type="arabicPeriod"/>
            </a:pPr>
            <a:r>
              <a:rPr lang="en-US" altLang="zh-HK" dirty="0"/>
              <a:t>To appreciate the uniqueness of oneself; to understand gender equality and that everybody, regardless of gender, is precious, independent and should be respected.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146101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Discussion </a:t>
            </a:r>
            <a:r>
              <a:rPr lang="en-US" altLang="zh-HK" dirty="0" smtClean="0"/>
              <a:t>Question 1:</a:t>
            </a:r>
            <a:endParaRPr lang="zh-HK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altLang="zh-HK" dirty="0"/>
              <a:t>Elaine’s dad stays at home to do the housework while her mom goes to work. Do you think this arrangement is appropriate? Why? </a:t>
            </a:r>
            <a:endParaRPr lang="zh-TW" altLang="zh-H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6592" y="3140968"/>
            <a:ext cx="2816602" cy="292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301608" cy="1143000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>“Stay-at-home </a:t>
            </a:r>
            <a:r>
              <a:rPr lang="en-US" altLang="zh-HK" dirty="0"/>
              <a:t>dad” and 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“working </a:t>
            </a:r>
            <a:r>
              <a:rPr lang="en-US" altLang="zh-HK" dirty="0"/>
              <a:t>mom” </a:t>
            </a:r>
            <a:r>
              <a:rPr lang="en-US" altLang="zh-HK" dirty="0" smtClean="0"/>
              <a:t>?</a:t>
            </a:r>
            <a:endParaRPr lang="zh-HK" altLang="en-US" dirty="0">
              <a:solidFill>
                <a:srgbClr val="7030A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116632"/>
            <a:ext cx="1408301" cy="146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altLang="zh-HK" sz="3600" dirty="0" smtClean="0"/>
              <a:t>“</a:t>
            </a:r>
            <a:r>
              <a:rPr lang="en-US" altLang="zh-HK" sz="3600" dirty="0"/>
              <a:t>Men are breadwinners and women are housewives” was a very typical </a:t>
            </a:r>
            <a:r>
              <a:rPr lang="en-US" altLang="zh-HK" sz="3600" dirty="0" smtClean="0"/>
              <a:t>belief, but not necessarily a must.</a:t>
            </a:r>
          </a:p>
          <a:p>
            <a:r>
              <a:rPr lang="en-US" altLang="zh-HK" sz="3600" dirty="0" smtClean="0"/>
              <a:t>Earning </a:t>
            </a:r>
            <a:r>
              <a:rPr lang="en-US" altLang="zh-HK" sz="3600" dirty="0"/>
              <a:t>money to support the family and doing housework are just different duties. They are suitable for both sexes</a:t>
            </a:r>
            <a:r>
              <a:rPr lang="en-US" altLang="zh-HK" sz="3600" dirty="0" smtClean="0"/>
              <a:t>.</a:t>
            </a:r>
          </a:p>
          <a:p>
            <a:r>
              <a:rPr lang="en-US" altLang="zh-TW" sz="3600" dirty="0" smtClean="0">
                <a:solidFill>
                  <a:srgbClr val="FF0000"/>
                </a:solidFill>
              </a:rPr>
              <a:t>Duties and roles should be arranged according to family needs.</a:t>
            </a:r>
            <a:endParaRPr lang="zh-HK" altLang="en-US" sz="3600" dirty="0"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32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Discussion </a:t>
            </a:r>
            <a:r>
              <a:rPr lang="en-US" altLang="zh-HK" dirty="0" smtClean="0"/>
              <a:t>Question 2:</a:t>
            </a:r>
            <a:endParaRPr lang="zh-HK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altLang="zh-HK" dirty="0"/>
              <a:t>If social standards are imposed on the </a:t>
            </a:r>
            <a:r>
              <a:rPr lang="en-US" altLang="zh-HK" dirty="0" err="1"/>
              <a:t>behaviour</a:t>
            </a:r>
            <a:r>
              <a:rPr lang="en-US" altLang="zh-HK" dirty="0"/>
              <a:t> and life of men and women, what will </a:t>
            </a:r>
            <a:r>
              <a:rPr lang="en-US" altLang="zh-HK" dirty="0" smtClean="0"/>
              <a:t>the problems be?</a:t>
            </a:r>
            <a:endParaRPr lang="zh-TW" altLang="en-US" dirty="0"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41104" y="3645024"/>
            <a:ext cx="3958895" cy="227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The </a:t>
            </a:r>
            <a:r>
              <a:rPr lang="en-US" altLang="zh-TW" dirty="0">
                <a:solidFill>
                  <a:srgbClr val="FF0000"/>
                </a:solidFill>
              </a:rPr>
              <a:t>disadvantages of</a:t>
            </a:r>
            <a:r>
              <a:rPr lang="en-US" altLang="zh-TW" dirty="0" smtClean="0">
                <a:solidFill>
                  <a:srgbClr val="FF0000"/>
                </a:solidFill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en-US" altLang="zh-HK" dirty="0" smtClean="0">
                <a:solidFill>
                  <a:srgbClr val="FF0000"/>
                </a:solidFill>
              </a:rPr>
              <a:t>gender </a:t>
            </a:r>
            <a:r>
              <a:rPr lang="en-US" altLang="zh-HK" dirty="0" smtClean="0">
                <a:solidFill>
                  <a:srgbClr val="FF0000"/>
                </a:solidFill>
              </a:rPr>
              <a:t>stereotype</a:t>
            </a:r>
            <a:endParaRPr lang="zh-HK" altLang="en-US" dirty="0">
              <a:solidFill>
                <a:srgbClr val="FF00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HK" sz="3600" dirty="0" smtClean="0"/>
              <a:t>Our </a:t>
            </a:r>
            <a:r>
              <a:rPr lang="en-US" altLang="zh-HK" sz="3600" dirty="0"/>
              <a:t>choices and the development of individual potential will be </a:t>
            </a:r>
            <a:r>
              <a:rPr lang="en-US" altLang="zh-HK" sz="3600" dirty="0" smtClean="0"/>
              <a:t>limited</a:t>
            </a:r>
          </a:p>
          <a:p>
            <a:r>
              <a:rPr lang="en-US" altLang="zh-TW" sz="3600" dirty="0" smtClean="0">
                <a:solidFill>
                  <a:srgbClr val="FF0000"/>
                </a:solidFill>
              </a:rPr>
              <a:t>Making </a:t>
            </a:r>
            <a:r>
              <a:rPr lang="en-US" altLang="zh-HK" sz="3600" dirty="0" smtClean="0">
                <a:solidFill>
                  <a:srgbClr val="FF0000"/>
                </a:solidFill>
              </a:rPr>
              <a:t>casual </a:t>
            </a:r>
            <a:r>
              <a:rPr lang="en-US" altLang="zh-HK" sz="3600" dirty="0">
                <a:solidFill>
                  <a:srgbClr val="FF0000"/>
                </a:solidFill>
              </a:rPr>
              <a:t>criticism of people </a:t>
            </a:r>
            <a:r>
              <a:rPr lang="en-US" altLang="zh-HK" sz="3600" dirty="0" smtClean="0">
                <a:solidFill>
                  <a:srgbClr val="FF0000"/>
                </a:solidFill>
              </a:rPr>
              <a:t>about </a:t>
            </a:r>
            <a:r>
              <a:rPr lang="en-US" altLang="zh-HK" sz="3600" dirty="0">
                <a:solidFill>
                  <a:srgbClr val="FF0000"/>
                </a:solidFill>
              </a:rPr>
              <a:t>their </a:t>
            </a:r>
            <a:r>
              <a:rPr lang="en-US" altLang="zh-HK" sz="3600" dirty="0" smtClean="0">
                <a:solidFill>
                  <a:srgbClr val="FF0000"/>
                </a:solidFill>
              </a:rPr>
              <a:t>gender </a:t>
            </a:r>
            <a:r>
              <a:rPr lang="en-US" altLang="zh-TW" sz="3600" dirty="0" smtClean="0">
                <a:solidFill>
                  <a:srgbClr val="FF0000"/>
                </a:solidFill>
              </a:rPr>
              <a:t>could be hurtful.</a:t>
            </a:r>
            <a:endParaRPr lang="zh-HK" altLang="en-US" sz="3600" dirty="0"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3599" y="4293096"/>
            <a:ext cx="325607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6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Discussion </a:t>
            </a:r>
            <a:r>
              <a:rPr lang="en-US" altLang="zh-HK" dirty="0" smtClean="0"/>
              <a:t>Question 1:</a:t>
            </a:r>
            <a:endParaRPr lang="zh-HK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HK" dirty="0"/>
              <a:t>If you were Elaine, would you choose dancing or Taekwondo? Why?</a:t>
            </a:r>
            <a:endParaRPr lang="zh-TW" altLang="zh-HK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076056" y="3068960"/>
            <a:ext cx="2753855" cy="27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2"/>
          <a:stretch/>
        </p:blipFill>
        <p:spPr bwMode="auto">
          <a:xfrm flipH="1">
            <a:off x="1259632" y="3414419"/>
            <a:ext cx="2269153" cy="210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0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Interests </a:t>
            </a:r>
            <a:r>
              <a:rPr lang="en-US" altLang="zh-TW" dirty="0">
                <a:solidFill>
                  <a:srgbClr val="FF0000"/>
                </a:solidFill>
              </a:rPr>
              <a:t>are gender-free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HK" sz="3600" dirty="0"/>
              <a:t>Both boys and girls should not limit their interests because of their </a:t>
            </a:r>
            <a:r>
              <a:rPr lang="en-US" altLang="zh-HK" sz="3600" dirty="0" smtClean="0"/>
              <a:t>gender. </a:t>
            </a:r>
            <a:r>
              <a:rPr lang="en-US" altLang="zh-HK" sz="3600" dirty="0"/>
              <a:t>One’s preference or talent matters. </a:t>
            </a:r>
            <a:endParaRPr lang="zh-HK" altLang="en-US" sz="3600" dirty="0"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63091" y="3597243"/>
            <a:ext cx="2413857" cy="245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121" y1="7175" x2="67021" y2="34529"/>
                        <a14:foregroundMark x1="57092" y1="4933" x2="42908" y2="15695"/>
                        <a14:foregroundMark x1="39007" y1="8072" x2="25532" y2="16592"/>
                        <a14:foregroundMark x1="22340" y1="47982" x2="6028" y2="48879"/>
                        <a14:foregroundMark x1="4965" y1="52466" x2="4610" y2="72646"/>
                        <a14:foregroundMark x1="8511" y1="79821" x2="34043" y2="88789"/>
                        <a14:foregroundMark x1="88298" y1="63677" x2="78723" y2="80717"/>
                        <a14:foregroundMark x1="69149" y1="84305" x2="47872" y2="93274"/>
                        <a14:foregroundMark x1="26241" y1="21525" x2="24468" y2="42152"/>
                        <a14:foregroundMark x1="83333" y1="17040" x2="8511" y2="94619"/>
                        <a14:foregroundMark x1="84397" y1="17489" x2="96099" y2="84305"/>
                        <a14:foregroundMark x1="97872" y1="85202" x2="49291" y2="96861"/>
                        <a14:foregroundMark x1="95035" y1="9417" x2="63830" y2="15247"/>
                        <a14:foregroundMark x1="94326" y1="11211" x2="93972" y2="65022"/>
                        <a14:foregroundMark x1="81560" y1="23318" x2="69149" y2="50224"/>
                        <a14:foregroundMark x1="80851" y1="9865" x2="43617" y2="5830"/>
                        <a14:foregroundMark x1="28369" y1="4036" x2="10993" y2="46637"/>
                        <a14:foregroundMark x1="50355" y1="95964" x2="13475" y2="94619"/>
                        <a14:foregroundMark x1="3191" y1="95964" x2="2128" y2="65471"/>
                        <a14:foregroundMark x1="15603" y1="34081" x2="355" y2="46637"/>
                        <a14:foregroundMark x1="18440" y1="21525" x2="21631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62"/>
          <a:stretch/>
        </p:blipFill>
        <p:spPr bwMode="auto">
          <a:xfrm flipH="1">
            <a:off x="1187624" y="3769972"/>
            <a:ext cx="2269153" cy="210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Discussion </a:t>
            </a:r>
            <a:r>
              <a:rPr lang="en-US" altLang="zh-HK" dirty="0" smtClean="0"/>
              <a:t>Question 2:</a:t>
            </a:r>
            <a:endParaRPr lang="zh-HK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HK" dirty="0"/>
              <a:t>If your classmates laugh at you because you choose a hobby that is said to be “not suitable” to your gender, what </a:t>
            </a:r>
            <a:r>
              <a:rPr lang="en-US" altLang="zh-HK" dirty="0" smtClean="0"/>
              <a:t>would </a:t>
            </a:r>
            <a:r>
              <a:rPr lang="en-US" altLang="zh-HK" dirty="0"/>
              <a:t>you do? 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22150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407</Words>
  <Application>Microsoft Office PowerPoint</Application>
  <PresentationFormat>如螢幕大小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Learning Objectives</vt:lpstr>
      <vt:lpstr>Discussion Question 1:</vt:lpstr>
      <vt:lpstr>“Stay-at-home dad” and  “working mom” ?</vt:lpstr>
      <vt:lpstr>Discussion Question 2:</vt:lpstr>
      <vt:lpstr>The disadvantages of gender stereotype</vt:lpstr>
      <vt:lpstr>Discussion Question 1:</vt:lpstr>
      <vt:lpstr>Interests are gender-free</vt:lpstr>
      <vt:lpstr>Discussion Question 2:</vt:lpstr>
      <vt:lpstr>You are who you are!</vt:lpstr>
      <vt:lpstr>Conclusions</vt:lpstr>
      <vt:lpstr>Activity 2: “Play Toys with Fun” 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 Kit Ling</dc:creator>
  <cp:lastModifiedBy>L Y YAU</cp:lastModifiedBy>
  <cp:revision>61</cp:revision>
  <dcterms:created xsi:type="dcterms:W3CDTF">2015-02-27T09:36:47Z</dcterms:created>
  <dcterms:modified xsi:type="dcterms:W3CDTF">2015-12-23T08:43:46Z</dcterms:modified>
</cp:coreProperties>
</file>