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9" r:id="rId3"/>
    <p:sldId id="261" r:id="rId4"/>
    <p:sldId id="257" r:id="rId5"/>
    <p:sldId id="263" r:id="rId6"/>
    <p:sldId id="264" r:id="rId7"/>
    <p:sldId id="265" r:id="rId8"/>
    <p:sldId id="267" r:id="rId9"/>
    <p:sldId id="269" r:id="rId10"/>
    <p:sldId id="270" r:id="rId11"/>
    <p:sldId id="271" r:id="rId12"/>
    <p:sldId id="272" r:id="rId13"/>
    <p:sldId id="273" r:id="rId14"/>
    <p:sldId id="274" r:id="rId15"/>
    <p:sldId id="277" r:id="rId16"/>
    <p:sldId id="278" r:id="rId17"/>
    <p:sldId id="279" r:id="rId18"/>
    <p:sldId id="280" r:id="rId19"/>
    <p:sldId id="282" r:id="rId20"/>
    <p:sldId id="276" r:id="rId21"/>
    <p:sldId id="275" r:id="rId22"/>
    <p:sldId id="283" r:id="rId23"/>
    <p:sldId id="281" r:id="rId24"/>
  </p:sldIdLst>
  <p:sldSz cx="9144000" cy="6858000" type="screen4x3"/>
  <p:notesSz cx="6858000" cy="9144000"/>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FF"/>
    <a:srgbClr val="FFCC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04" y="-18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8CC6C0-A35D-4C0B-98CD-B52CE8C07710}" type="datetimeFigureOut">
              <a:rPr lang="zh-HK" altLang="en-US" smtClean="0"/>
              <a:t>23/12/2015</a:t>
            </a:fld>
            <a:endParaRPr lang="zh-HK"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264930-3A87-4BF2-BAD6-4DE40A71188A}" type="slidenum">
              <a:rPr lang="zh-HK" altLang="en-US" smtClean="0"/>
              <a:t>‹#›</a:t>
            </a:fld>
            <a:endParaRPr lang="zh-HK" altLang="en-US"/>
          </a:p>
        </p:txBody>
      </p:sp>
    </p:spTree>
    <p:extLst>
      <p:ext uri="{BB962C8B-B14F-4D97-AF65-F5344CB8AC3E}">
        <p14:creationId xmlns:p14="http://schemas.microsoft.com/office/powerpoint/2010/main" val="259431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773819-C09A-4EA8-A625-6B1C673F814A}" type="slidenum">
              <a:rPr lang="zh-TW" altLang="en-US"/>
              <a:pPr/>
              <a:t>20</a:t>
            </a:fld>
            <a:endParaRPr lang="en-US" altLang="zh-TW"/>
          </a:p>
        </p:txBody>
      </p:sp>
      <p:sp>
        <p:nvSpPr>
          <p:cNvPr id="82946" name="Rectangle 2"/>
          <p:cNvSpPr>
            <a:spLocks noGrp="1" noRot="1" noChangeAspect="1" noChangeArrowheads="1" noTextEdit="1"/>
          </p:cNvSpPr>
          <p:nvPr>
            <p:ph type="sldImg"/>
          </p:nvPr>
        </p:nvSpPr>
        <p:spPr bwMode="auto">
          <a:xfrm>
            <a:off x="1127125" y="701675"/>
            <a:ext cx="4587875" cy="3440113"/>
          </a:xfrm>
          <a:prstGeom prst="rect">
            <a:avLst/>
          </a:prstGeom>
          <a:solidFill>
            <a:srgbClr val="FFFFFF"/>
          </a:solidFill>
          <a:ln>
            <a:solidFill>
              <a:srgbClr val="000000"/>
            </a:solidFill>
            <a:miter lim="800000"/>
            <a:headEnd/>
            <a:tailEnd/>
          </a:ln>
        </p:spPr>
      </p:sp>
      <p:sp>
        <p:nvSpPr>
          <p:cNvPr id="82947" name="Rectangle 3"/>
          <p:cNvSpPr>
            <a:spLocks noGrp="1" noChangeArrowheads="1"/>
          </p:cNvSpPr>
          <p:nvPr>
            <p:ph type="body" idx="1"/>
          </p:nvPr>
        </p:nvSpPr>
        <p:spPr bwMode="auto">
          <a:xfrm>
            <a:off x="923225" y="4352044"/>
            <a:ext cx="4996846" cy="4141651"/>
          </a:xfrm>
          <a:prstGeom prst="rect">
            <a:avLst/>
          </a:prstGeom>
          <a:solidFill>
            <a:srgbClr val="FFFFFF"/>
          </a:solidFill>
          <a:ln>
            <a:solidFill>
              <a:srgbClr val="000000"/>
            </a:solidFill>
            <a:miter lim="800000"/>
            <a:headEnd/>
            <a:tailEnd/>
          </a:ln>
        </p:spPr>
        <p:txBody>
          <a:bodyPr/>
          <a:lstStyle/>
          <a:p>
            <a:r>
              <a:rPr lang="zh-TW" altLang="en-US" dirty="0"/>
              <a:t>要了解自己的這種感覺</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HK"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HK" altLang="en-US"/>
          </a:p>
        </p:txBody>
      </p:sp>
      <p:sp>
        <p:nvSpPr>
          <p:cNvPr id="4" name="日期版面配置區 3"/>
          <p:cNvSpPr>
            <a:spLocks noGrp="1"/>
          </p:cNvSpPr>
          <p:nvPr>
            <p:ph type="dt" sz="half" idx="10"/>
          </p:nvPr>
        </p:nvSpPr>
        <p:spPr/>
        <p:txBody>
          <a:bodyPr/>
          <a:lstStyle/>
          <a:p>
            <a:fld id="{B4EED1A1-8570-459E-8D67-5277C13B40FE}" type="datetimeFigureOut">
              <a:rPr lang="zh-HK" altLang="en-US" smtClean="0"/>
              <a:t>23/12/2015</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65058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B4EED1A1-8570-459E-8D67-5277C13B40FE}" type="datetimeFigureOut">
              <a:rPr lang="zh-HK" altLang="en-US" smtClean="0"/>
              <a:t>23/12/2015</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235923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B4EED1A1-8570-459E-8D67-5277C13B40FE}" type="datetimeFigureOut">
              <a:rPr lang="zh-HK" altLang="en-US" smtClean="0"/>
              <a:t>23/12/2015</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2199213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B4EED1A1-8570-459E-8D67-5277C13B40FE}" type="datetimeFigureOut">
              <a:rPr lang="zh-HK" altLang="en-US" smtClean="0"/>
              <a:t>23/12/2015</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2862941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B4EED1A1-8570-459E-8D67-5277C13B40FE}" type="datetimeFigureOut">
              <a:rPr lang="zh-HK" altLang="en-US" smtClean="0"/>
              <a:t>23/12/2015</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234270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日期版面配置區 4"/>
          <p:cNvSpPr>
            <a:spLocks noGrp="1"/>
          </p:cNvSpPr>
          <p:nvPr>
            <p:ph type="dt" sz="half" idx="10"/>
          </p:nvPr>
        </p:nvSpPr>
        <p:spPr/>
        <p:txBody>
          <a:bodyPr/>
          <a:lstStyle/>
          <a:p>
            <a:fld id="{B4EED1A1-8570-459E-8D67-5277C13B40FE}" type="datetimeFigureOut">
              <a:rPr lang="zh-HK" altLang="en-US" smtClean="0"/>
              <a:t>23/12/2015</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48575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7" name="日期版面配置區 6"/>
          <p:cNvSpPr>
            <a:spLocks noGrp="1"/>
          </p:cNvSpPr>
          <p:nvPr>
            <p:ph type="dt" sz="half" idx="10"/>
          </p:nvPr>
        </p:nvSpPr>
        <p:spPr/>
        <p:txBody>
          <a:bodyPr/>
          <a:lstStyle/>
          <a:p>
            <a:fld id="{B4EED1A1-8570-459E-8D67-5277C13B40FE}" type="datetimeFigureOut">
              <a:rPr lang="zh-HK" altLang="en-US" smtClean="0"/>
              <a:t>23/12/2015</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622867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日期版面配置區 2"/>
          <p:cNvSpPr>
            <a:spLocks noGrp="1"/>
          </p:cNvSpPr>
          <p:nvPr>
            <p:ph type="dt" sz="half" idx="10"/>
          </p:nvPr>
        </p:nvSpPr>
        <p:spPr/>
        <p:txBody>
          <a:bodyPr/>
          <a:lstStyle/>
          <a:p>
            <a:fld id="{B4EED1A1-8570-459E-8D67-5277C13B40FE}" type="datetimeFigureOut">
              <a:rPr lang="zh-HK" altLang="en-US" smtClean="0"/>
              <a:t>23/12/2015</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316946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4EED1A1-8570-459E-8D67-5277C13B40FE}" type="datetimeFigureOut">
              <a:rPr lang="zh-HK" altLang="en-US" smtClean="0"/>
              <a:t>23/12/2015</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067322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HK"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B4EED1A1-8570-459E-8D67-5277C13B40FE}" type="datetimeFigureOut">
              <a:rPr lang="zh-HK" altLang="en-US" smtClean="0"/>
              <a:t>23/12/2015</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033712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HK"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B4EED1A1-8570-459E-8D67-5277C13B40FE}" type="datetimeFigureOut">
              <a:rPr lang="zh-HK" altLang="en-US" smtClean="0"/>
              <a:t>23/12/2015</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A56C6093-4464-404E-B347-F9536DF01323}" type="slidenum">
              <a:rPr lang="zh-HK" altLang="en-US" smtClean="0"/>
              <a:t>‹#›</a:t>
            </a:fld>
            <a:endParaRPr lang="zh-HK" altLang="en-US"/>
          </a:p>
        </p:txBody>
      </p:sp>
    </p:spTree>
    <p:extLst>
      <p:ext uri="{BB962C8B-B14F-4D97-AF65-F5344CB8AC3E}">
        <p14:creationId xmlns:p14="http://schemas.microsoft.com/office/powerpoint/2010/main" val="1787360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ED1A1-8570-459E-8D67-5277C13B40FE}" type="datetimeFigureOut">
              <a:rPr lang="zh-HK" altLang="en-US" smtClean="0"/>
              <a:t>23/12/2015</a:t>
            </a:fld>
            <a:endParaRPr lang="zh-HK"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6C6093-4464-404E-B347-F9536DF01323}" type="slidenum">
              <a:rPr lang="zh-HK" altLang="en-US" smtClean="0"/>
              <a:t>‹#›</a:t>
            </a:fld>
            <a:endParaRPr lang="zh-HK" altLang="en-US"/>
          </a:p>
        </p:txBody>
      </p:sp>
      <p:pic>
        <p:nvPicPr>
          <p:cNvPr id="5122" name="Picture 2"/>
          <p:cNvPicPr>
            <a:picLocks noChangeAspect="1" noChangeArrowheads="1"/>
          </p:cNvPicPr>
          <p:nvPr userDrawn="1"/>
        </p:nvPicPr>
        <p:blipFill rotWithShape="1">
          <a:blip r:embed="rId13" cstate="email">
            <a:extLst>
              <a:ext uri="{28A0092B-C50C-407E-A947-70E740481C1C}">
                <a14:useLocalDpi xmlns:a14="http://schemas.microsoft.com/office/drawing/2010/main" val="0"/>
              </a:ext>
            </a:extLst>
          </a:blip>
          <a:srcRect/>
          <a:stretch/>
        </p:blipFill>
        <p:spPr bwMode="auto">
          <a:xfrm>
            <a:off x="-705223" y="-27384"/>
            <a:ext cx="9849224" cy="6885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3182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4.wmf"/><Relationship Id="rId4" Type="http://schemas.openxmlformats.org/officeDocument/2006/relationships/image" Target="../media/image13.wmf"/></Relationships>
</file>

<file path=ppt/slides/_rels/slide21.xml.rels><?xml version="1.0" encoding="UTF-8" standalone="yes"?>
<Relationships xmlns="http://schemas.openxmlformats.org/package/2006/relationships"><Relationship Id="rId2" Type="http://schemas.openxmlformats.org/officeDocument/2006/relationships/hyperlink" Target="http://www.legislation.gov.hk/index.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endParaRPr lang="zh-HK" altLang="en-US"/>
          </a:p>
        </p:txBody>
      </p:sp>
      <p:sp>
        <p:nvSpPr>
          <p:cNvPr id="3" name="副標題 2"/>
          <p:cNvSpPr>
            <a:spLocks noGrp="1"/>
          </p:cNvSpPr>
          <p:nvPr>
            <p:ph type="subTitle" idx="1"/>
          </p:nvPr>
        </p:nvSpPr>
        <p:spPr/>
        <p:txBody>
          <a:bodyPr/>
          <a:lstStyle/>
          <a:p>
            <a:endParaRPr lang="zh-HK" altLang="en-US"/>
          </a:p>
        </p:txBody>
      </p:sp>
      <p:pic>
        <p:nvPicPr>
          <p:cNvPr id="4" name="Picture 2" descr="\\192.9.210.142\sup_common\EDB\EDB_web 201415\graphics\cover page\親熱情侶e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576" y="234121"/>
            <a:ext cx="9528176" cy="63515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48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HK" dirty="0"/>
              <a:t>Discussion Questions:</a:t>
            </a:r>
            <a:endParaRPr lang="zh-TW" altLang="zh-HK" dirty="0"/>
          </a:p>
        </p:txBody>
      </p:sp>
      <p:sp>
        <p:nvSpPr>
          <p:cNvPr id="3" name="內容版面配置區 2"/>
          <p:cNvSpPr>
            <a:spLocks noGrp="1"/>
          </p:cNvSpPr>
          <p:nvPr>
            <p:ph idx="1"/>
          </p:nvPr>
        </p:nvSpPr>
        <p:spPr/>
        <p:txBody>
          <a:bodyPr/>
          <a:lstStyle/>
          <a:p>
            <a:pPr marL="514350" lvl="0" indent="-514350">
              <a:buFont typeface="+mj-lt"/>
              <a:buAutoNum type="arabicPeriod"/>
            </a:pPr>
            <a:r>
              <a:rPr lang="en-US" altLang="zh-HK" dirty="0"/>
              <a:t>In the above scenarios, does your acceptance level vary towards different people conducting the same act? </a:t>
            </a:r>
            <a:r>
              <a:rPr lang="en-US" altLang="zh-HK" dirty="0" smtClean="0"/>
              <a:t> Why?</a:t>
            </a:r>
            <a:endParaRPr lang="en-US" altLang="zh-HK" dirty="0"/>
          </a:p>
          <a:p>
            <a:pPr marL="514350" lvl="0" indent="-514350">
              <a:buFont typeface="+mj-lt"/>
              <a:buAutoNum type="arabicPeriod"/>
            </a:pPr>
            <a:r>
              <a:rPr lang="en-US" altLang="zh-HK" dirty="0" smtClean="0"/>
              <a:t>What </a:t>
            </a:r>
            <a:r>
              <a:rPr lang="en-US" altLang="zh-HK" dirty="0"/>
              <a:t>factors would influence your acceptance level towards the </a:t>
            </a:r>
            <a:r>
              <a:rPr lang="en-US" altLang="zh-HK" dirty="0" err="1"/>
              <a:t>behaviour</a:t>
            </a:r>
            <a:r>
              <a:rPr lang="en-US" altLang="zh-HK" dirty="0"/>
              <a:t>?</a:t>
            </a:r>
            <a:endParaRPr lang="zh-TW" altLang="zh-HK" dirty="0"/>
          </a:p>
        </p:txBody>
      </p:sp>
    </p:spTree>
    <p:extLst>
      <p:ext uri="{BB962C8B-B14F-4D97-AF65-F5344CB8AC3E}">
        <p14:creationId xmlns:p14="http://schemas.microsoft.com/office/powerpoint/2010/main" val="15842958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HK" dirty="0" smtClean="0"/>
              <a:t>The levels </a:t>
            </a:r>
            <a:r>
              <a:rPr lang="en-US" altLang="zh-HK" dirty="0"/>
              <a:t>of acceptance towards intimate </a:t>
            </a:r>
            <a:r>
              <a:rPr lang="en-US" altLang="zh-HK" dirty="0" err="1"/>
              <a:t>behaviour</a:t>
            </a:r>
            <a:endParaRPr lang="zh-HK" altLang="en-US" dirty="0">
              <a:latin typeface="華康中黑體" pitchFamily="49" charset="-120"/>
              <a:ea typeface="華康中黑體" pitchFamily="49" charset="-120"/>
            </a:endParaRPr>
          </a:p>
        </p:txBody>
      </p:sp>
      <p:sp>
        <p:nvSpPr>
          <p:cNvPr id="3" name="內容版面配置區 2"/>
          <p:cNvSpPr>
            <a:spLocks noGrp="1"/>
          </p:cNvSpPr>
          <p:nvPr>
            <p:ph idx="1"/>
          </p:nvPr>
        </p:nvSpPr>
        <p:spPr>
          <a:xfrm>
            <a:off x="457200" y="1600200"/>
            <a:ext cx="8229600" cy="4997152"/>
          </a:xfrm>
          <a:solidFill>
            <a:srgbClr val="FFFFFF">
              <a:alpha val="80000"/>
            </a:srgbClr>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marL="742950" indent="-742950" algn="just">
              <a:buFont typeface="+mj-lt"/>
              <a:buAutoNum type="arabicPeriod"/>
            </a:pPr>
            <a:r>
              <a:rPr lang="en-US" altLang="zh-HK" sz="3000" dirty="0"/>
              <a:t>When judging </a:t>
            </a:r>
            <a:r>
              <a:rPr lang="en-US" altLang="zh-HK" sz="3000" dirty="0" smtClean="0"/>
              <a:t>, </a:t>
            </a:r>
            <a:r>
              <a:rPr lang="en-US" altLang="zh-HK" sz="3000" dirty="0"/>
              <a:t>we would consider many kinds of factors such as the degree of intimacy and the environment</a:t>
            </a:r>
            <a:r>
              <a:rPr lang="en-US" altLang="zh-HK" sz="3000" dirty="0" smtClean="0"/>
              <a:t>.</a:t>
            </a:r>
            <a:endParaRPr lang="en-US" altLang="zh-TW" sz="3000" dirty="0" smtClean="0">
              <a:latin typeface="華康中黑體" pitchFamily="49" charset="-120"/>
              <a:ea typeface="華康中黑體" pitchFamily="49" charset="-120"/>
            </a:endParaRPr>
          </a:p>
          <a:p>
            <a:pPr marL="742950" indent="-742950" algn="just">
              <a:buFont typeface="+mj-lt"/>
              <a:buAutoNum type="arabicPeriod"/>
            </a:pPr>
            <a:r>
              <a:rPr lang="en-US" altLang="zh-HK" sz="3000" dirty="0"/>
              <a:t>Generally, people have a higher level of acceptance towards milder </a:t>
            </a:r>
            <a:r>
              <a:rPr lang="en-US" altLang="zh-HK" sz="3000" dirty="0" err="1"/>
              <a:t>behaviour</a:t>
            </a:r>
            <a:r>
              <a:rPr lang="en-US" altLang="zh-HK" sz="3000" dirty="0"/>
              <a:t> (such as holding hands) </a:t>
            </a:r>
          </a:p>
          <a:p>
            <a:pPr marL="742950" indent="-742950" algn="just">
              <a:buFont typeface="+mj-lt"/>
              <a:buAutoNum type="arabicPeriod"/>
            </a:pPr>
            <a:r>
              <a:rPr lang="en-US" altLang="zh-HK" sz="3000" dirty="0" smtClean="0"/>
              <a:t>Factors </a:t>
            </a:r>
            <a:r>
              <a:rPr lang="en-US" altLang="zh-HK" sz="3000" dirty="0"/>
              <a:t>affecting the acceptance level include the age of the witness and the people involved, their relationship, race, culture, the environment, etc. </a:t>
            </a:r>
            <a:endParaRPr lang="en-US" altLang="zh-TW" sz="3000" dirty="0" smtClean="0">
              <a:latin typeface="華康中黑體" pitchFamily="49" charset="-120"/>
              <a:ea typeface="華康中黑體" pitchFamily="49" charset="-120"/>
            </a:endParaRPr>
          </a:p>
        </p:txBody>
      </p:sp>
    </p:spTree>
    <p:extLst>
      <p:ext uri="{BB962C8B-B14F-4D97-AF65-F5344CB8AC3E}">
        <p14:creationId xmlns:p14="http://schemas.microsoft.com/office/powerpoint/2010/main" val="15543436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HK" dirty="0"/>
              <a:t>The levels of acceptance towards intimate </a:t>
            </a:r>
            <a:r>
              <a:rPr lang="en-US" altLang="zh-HK" dirty="0" err="1"/>
              <a:t>behaviour</a:t>
            </a:r>
            <a:endParaRPr lang="zh-HK" altLang="en-US" dirty="0">
              <a:latin typeface="華康中黑體" pitchFamily="49" charset="-120"/>
              <a:ea typeface="華康中黑體" pitchFamily="49" charset="-120"/>
            </a:endParaRPr>
          </a:p>
        </p:txBody>
      </p:sp>
      <p:sp>
        <p:nvSpPr>
          <p:cNvPr id="3" name="內容版面配置區 2"/>
          <p:cNvSpPr>
            <a:spLocks noGrp="1"/>
          </p:cNvSpPr>
          <p:nvPr>
            <p:ph idx="1"/>
          </p:nvPr>
        </p:nvSpPr>
        <p:spPr>
          <a:xfrm>
            <a:off x="457200" y="1600200"/>
            <a:ext cx="8229600" cy="4997152"/>
          </a:xfrm>
          <a:solidFill>
            <a:srgbClr val="FFFFFF">
              <a:alpha val="80000"/>
            </a:srgbClr>
          </a:soli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p>
            <a:pPr marL="742950" indent="-742950">
              <a:buFont typeface="+mj-lt"/>
              <a:buAutoNum type="arabicPeriod" startAt="4"/>
            </a:pPr>
            <a:r>
              <a:rPr lang="en-US" altLang="zh-HK" dirty="0" smtClean="0"/>
              <a:t>Intimate </a:t>
            </a:r>
            <a:r>
              <a:rPr lang="en-US" altLang="zh-HK" dirty="0" err="1"/>
              <a:t>behaviour</a:t>
            </a:r>
            <a:r>
              <a:rPr lang="en-US" altLang="zh-HK" dirty="0"/>
              <a:t> in a narrow space or a public area with designated purposes/businesses (such as </a:t>
            </a:r>
            <a:r>
              <a:rPr lang="en-US" altLang="zh-HK" dirty="0" smtClean="0"/>
              <a:t>lift</a:t>
            </a:r>
            <a:r>
              <a:rPr lang="en-US" altLang="zh-HK" dirty="0"/>
              <a:t>, </a:t>
            </a:r>
            <a:r>
              <a:rPr lang="en-US" altLang="zh-HK" dirty="0" smtClean="0"/>
              <a:t>campus) </a:t>
            </a:r>
            <a:r>
              <a:rPr lang="en-US" altLang="zh-HK" dirty="0"/>
              <a:t>would have greater impacts on others. The acceptance level might be lower if the </a:t>
            </a:r>
            <a:r>
              <a:rPr lang="en-US" altLang="zh-HK" dirty="0" err="1"/>
              <a:t>behaviour</a:t>
            </a:r>
            <a:r>
              <a:rPr lang="en-US" altLang="zh-HK" dirty="0"/>
              <a:t> is beyond people’s expectations. </a:t>
            </a:r>
            <a:endParaRPr lang="en-US" altLang="zh-HK" dirty="0">
              <a:solidFill>
                <a:schemeClr val="dk1"/>
              </a:solidFill>
              <a:latin typeface="華康中黑體" pitchFamily="49" charset="-120"/>
              <a:ea typeface="華康中黑體" pitchFamily="49" charset="-120"/>
            </a:endParaRPr>
          </a:p>
          <a:p>
            <a:pPr marL="742950" indent="-742950">
              <a:buFont typeface="+mj-lt"/>
              <a:buAutoNum type="arabicPeriod" startAt="4"/>
            </a:pPr>
            <a:r>
              <a:rPr lang="en-US" altLang="zh-HK" dirty="0" smtClean="0"/>
              <a:t>People’s </a:t>
            </a:r>
            <a:r>
              <a:rPr lang="en-US" altLang="zh-HK" dirty="0"/>
              <a:t>feelings and levels of acceptance towards intimate </a:t>
            </a:r>
            <a:r>
              <a:rPr lang="en-US" altLang="zh-HK" dirty="0" err="1"/>
              <a:t>behaviour</a:t>
            </a:r>
            <a:r>
              <a:rPr lang="en-US" altLang="zh-HK" dirty="0"/>
              <a:t> differ. </a:t>
            </a:r>
            <a:r>
              <a:rPr lang="en-US" altLang="zh-HK" dirty="0" smtClean="0"/>
              <a:t> </a:t>
            </a:r>
            <a:endParaRPr lang="zh-HK" altLang="en-US" dirty="0">
              <a:solidFill>
                <a:schemeClr val="dk1"/>
              </a:solidFill>
              <a:latin typeface="華康中黑體" pitchFamily="49" charset="-120"/>
              <a:ea typeface="華康中黑體" pitchFamily="49" charset="-120"/>
            </a:endParaRPr>
          </a:p>
        </p:txBody>
      </p:sp>
    </p:spTree>
    <p:extLst>
      <p:ext uri="{BB962C8B-B14F-4D97-AF65-F5344CB8AC3E}">
        <p14:creationId xmlns:p14="http://schemas.microsoft.com/office/powerpoint/2010/main" val="3463213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流程圖: 打孔紙帶 3"/>
          <p:cNvSpPr/>
          <p:nvPr/>
        </p:nvSpPr>
        <p:spPr>
          <a:xfrm>
            <a:off x="683568" y="476672"/>
            <a:ext cx="8280920" cy="6192688"/>
          </a:xfrm>
          <a:prstGeom prst="flowChartPunchedTape">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p>
            <a:pPr>
              <a:spcBef>
                <a:spcPct val="20000"/>
              </a:spcBef>
              <a:buFont typeface="Arial" pitchFamily="34" charset="0"/>
              <a:buNone/>
            </a:pPr>
            <a:r>
              <a:rPr lang="en-US" altLang="zh-HK" sz="3200" dirty="0" smtClean="0">
                <a:solidFill>
                  <a:srgbClr val="FF0000"/>
                </a:solidFill>
              </a:rPr>
              <a:t>It </a:t>
            </a:r>
            <a:r>
              <a:rPr lang="en-US" altLang="zh-HK" sz="3200" dirty="0">
                <a:solidFill>
                  <a:srgbClr val="FF0000"/>
                </a:solidFill>
              </a:rPr>
              <a:t>is our responsibility to be careful and respectful to our words and deeds in public</a:t>
            </a:r>
            <a:r>
              <a:rPr lang="en-US" altLang="zh-HK" sz="3200" dirty="0" smtClean="0">
                <a:solidFill>
                  <a:srgbClr val="FF0000"/>
                </a:solidFill>
              </a:rPr>
              <a:t>.</a:t>
            </a:r>
          </a:p>
          <a:p>
            <a:pPr>
              <a:spcBef>
                <a:spcPct val="20000"/>
              </a:spcBef>
              <a:buFont typeface="Arial" pitchFamily="34" charset="0"/>
              <a:buNone/>
            </a:pPr>
            <a:endParaRPr lang="en-US" altLang="zh-TW" sz="3200" dirty="0">
              <a:solidFill>
                <a:srgbClr val="FF0000"/>
              </a:solidFill>
              <a:latin typeface="華康中黑體" pitchFamily="49" charset="-120"/>
              <a:ea typeface="華康中黑體" pitchFamily="49" charset="-120"/>
            </a:endParaRPr>
          </a:p>
          <a:p>
            <a:pPr lvl="0"/>
            <a:r>
              <a:rPr lang="en-US" altLang="zh-HK" sz="3200" dirty="0">
                <a:solidFill>
                  <a:srgbClr val="FF0000"/>
                </a:solidFill>
              </a:rPr>
              <a:t>We should also take care of others’ feelings and avoid causing </a:t>
            </a:r>
            <a:r>
              <a:rPr lang="en-US" altLang="zh-HK" sz="3200" dirty="0" smtClean="0">
                <a:solidFill>
                  <a:srgbClr val="FF0000"/>
                </a:solidFill>
              </a:rPr>
              <a:t>embarrassment </a:t>
            </a:r>
            <a:r>
              <a:rPr lang="en-US" altLang="zh-HK" sz="3200" dirty="0">
                <a:solidFill>
                  <a:srgbClr val="FF0000"/>
                </a:solidFill>
              </a:rPr>
              <a:t>to show self-respect and respect for others apart from enjoying individual freedom.</a:t>
            </a:r>
            <a:endParaRPr lang="zh-TW" altLang="zh-HK" sz="3200" dirty="0">
              <a:solidFill>
                <a:srgbClr val="FF0000"/>
              </a:solidFill>
            </a:endParaRPr>
          </a:p>
        </p:txBody>
      </p:sp>
    </p:spTree>
    <p:extLst>
      <p:ext uri="{BB962C8B-B14F-4D97-AF65-F5344CB8AC3E}">
        <p14:creationId xmlns:p14="http://schemas.microsoft.com/office/powerpoint/2010/main" val="39059962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069976"/>
            <a:ext cx="8229600" cy="1143000"/>
          </a:xfrm>
          <a:noFill/>
        </p:spPr>
        <p:txBody>
          <a:bodyPr>
            <a:normAutofit/>
          </a:bodyPr>
          <a:lstStyle/>
          <a:p>
            <a:r>
              <a:rPr lang="en-US" altLang="zh-TW" sz="5400" dirty="0"/>
              <a:t>Activity: </a:t>
            </a:r>
            <a:r>
              <a:rPr lang="en-US" altLang="zh-HK" sz="5400" dirty="0"/>
              <a:t>“I</a:t>
            </a:r>
            <a:r>
              <a:rPr lang="en-US" altLang="zh-HK" sz="5400" dirty="0" smtClean="0"/>
              <a:t>f </a:t>
            </a:r>
            <a:r>
              <a:rPr lang="en-US" altLang="zh-HK" sz="5400" dirty="0"/>
              <a:t>I were…” </a:t>
            </a:r>
            <a:endParaRPr lang="zh-HK" altLang="en-US" sz="5400" dirty="0">
              <a:solidFill>
                <a:schemeClr val="tx2"/>
              </a:solidFill>
              <a:effectLst>
                <a:outerShdw blurRad="38100" dist="38100" dir="2700000" algn="tl">
                  <a:srgbClr val="000000">
                    <a:alpha val="43137"/>
                  </a:srgbClr>
                </a:outerShdw>
              </a:effectLst>
              <a:latin typeface="華康中黑體" pitchFamily="49" charset="-120"/>
              <a:ea typeface="華康中黑體" pitchFamily="49" charset="-120"/>
            </a:endParaRPr>
          </a:p>
        </p:txBody>
      </p:sp>
    </p:spTree>
    <p:extLst>
      <p:ext uri="{BB962C8B-B14F-4D97-AF65-F5344CB8AC3E}">
        <p14:creationId xmlns:p14="http://schemas.microsoft.com/office/powerpoint/2010/main" val="960886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54968" y="116632"/>
            <a:ext cx="7437512" cy="1440160"/>
          </a:xfrm>
        </p:spPr>
        <p:style>
          <a:lnRef idx="2">
            <a:schemeClr val="accent1"/>
          </a:lnRef>
          <a:fillRef idx="1">
            <a:schemeClr val="lt1"/>
          </a:fillRef>
          <a:effectRef idx="0">
            <a:schemeClr val="accent1"/>
          </a:effectRef>
          <a:fontRef idx="minor">
            <a:schemeClr val="dk1"/>
          </a:fontRef>
        </p:style>
        <p:txBody>
          <a:bodyPr>
            <a:noAutofit/>
          </a:bodyPr>
          <a:lstStyle/>
          <a:p>
            <a:pPr algn="just"/>
            <a:r>
              <a:rPr lang="en-US" altLang="zh-HK" sz="3200" b="1" dirty="0">
                <a:solidFill>
                  <a:srgbClr val="FF0000"/>
                </a:solidFill>
              </a:rPr>
              <a:t>Affectionate young couple in the park becomes an internet controversy: “Identity disclosed!” </a:t>
            </a:r>
            <a:r>
              <a:rPr lang="en-US" altLang="zh-TW" sz="3200" b="1" dirty="0" smtClean="0">
                <a:solidFill>
                  <a:srgbClr val="FF0000"/>
                </a:solidFill>
              </a:rPr>
              <a:t>C</a:t>
            </a:r>
            <a:r>
              <a:rPr lang="en-US" altLang="zh-HK" sz="3200" b="1" dirty="0" smtClean="0">
                <a:solidFill>
                  <a:srgbClr val="FF0000"/>
                </a:solidFill>
              </a:rPr>
              <a:t>omplained </a:t>
            </a:r>
            <a:r>
              <a:rPr lang="en-US" altLang="zh-HK" sz="3200" b="1" dirty="0">
                <a:solidFill>
                  <a:srgbClr val="FF0000"/>
                </a:solidFill>
              </a:rPr>
              <a:t>by the couple</a:t>
            </a:r>
            <a:endParaRPr lang="zh-TW" altLang="zh-HK" sz="3200" b="1" dirty="0">
              <a:solidFill>
                <a:srgbClr val="FF0000"/>
              </a:solidFill>
            </a:endParaRPr>
          </a:p>
        </p:txBody>
      </p:sp>
      <p:sp>
        <p:nvSpPr>
          <p:cNvPr id="3" name="內容版面配置區 2"/>
          <p:cNvSpPr>
            <a:spLocks noGrp="1"/>
          </p:cNvSpPr>
          <p:nvPr>
            <p:ph idx="1"/>
          </p:nvPr>
        </p:nvSpPr>
        <p:spPr>
          <a:xfrm>
            <a:off x="457200" y="1927373"/>
            <a:ext cx="8579296" cy="4813995"/>
          </a:xfrm>
          <a:ln>
            <a:solidFill>
              <a:schemeClr val="accent1"/>
            </a:solidFill>
          </a:ln>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0" indent="0" algn="just">
              <a:buNone/>
            </a:pPr>
            <a:r>
              <a:rPr lang="en-US" altLang="zh-TW" sz="3000" dirty="0" smtClean="0">
                <a:latin typeface="華康中黑體" pitchFamily="49" charset="-120"/>
                <a:ea typeface="華康中黑體" pitchFamily="49" charset="-120"/>
              </a:rPr>
              <a:t>			</a:t>
            </a:r>
            <a:r>
              <a:rPr lang="en-US" altLang="zh-HK" sz="2400" dirty="0"/>
              <a:t>Recently, a video of a young student couple </a:t>
            </a:r>
            <a:r>
              <a:rPr lang="en-US" altLang="zh-HK" sz="2400" dirty="0" smtClean="0"/>
              <a:t>                       			who were </a:t>
            </a:r>
            <a:r>
              <a:rPr lang="en-US" altLang="zh-HK" sz="2400" dirty="0"/>
              <a:t>in school uniform and caressing each </a:t>
            </a:r>
            <a:r>
              <a:rPr lang="en-US" altLang="zh-HK" sz="2400" dirty="0" smtClean="0"/>
              <a:t>				other </a:t>
            </a:r>
            <a:r>
              <a:rPr lang="en-US" altLang="zh-HK" sz="2400" dirty="0"/>
              <a:t>in the park has been widely shared after </a:t>
            </a:r>
            <a:r>
              <a:rPr lang="en-US" altLang="zh-HK" sz="2400" dirty="0" smtClean="0"/>
              <a:t>				being </a:t>
            </a:r>
            <a:r>
              <a:rPr lang="en-US" altLang="zh-HK" sz="2400" dirty="0"/>
              <a:t>uploaded to the </a:t>
            </a:r>
            <a:r>
              <a:rPr lang="en-US" altLang="zh-HK" sz="2400" dirty="0" smtClean="0"/>
              <a:t>Internet </a:t>
            </a:r>
            <a:r>
              <a:rPr lang="en-US" altLang="zh-HK" sz="2400" dirty="0"/>
              <a:t>two days ago. It </a:t>
            </a:r>
            <a:r>
              <a:rPr lang="en-US" altLang="zh-HK" sz="2400" dirty="0" smtClean="0"/>
              <a:t>				has </a:t>
            </a:r>
            <a:r>
              <a:rPr lang="en-US" altLang="zh-HK" sz="2400" dirty="0"/>
              <a:t>become a controversy with disclosure of the </a:t>
            </a:r>
            <a:r>
              <a:rPr lang="en-US" altLang="zh-HK" sz="2400" dirty="0" smtClean="0"/>
              <a:t>			couple’s </a:t>
            </a:r>
            <a:r>
              <a:rPr lang="en-US" altLang="zh-HK" sz="2400" dirty="0"/>
              <a:t>photos. While some people criticize the younger generation for their open attitude towards sex and inappropriate </a:t>
            </a:r>
            <a:r>
              <a:rPr lang="en-US" altLang="zh-HK" sz="2400" dirty="0" err="1"/>
              <a:t>behaviour</a:t>
            </a:r>
            <a:r>
              <a:rPr lang="en-US" altLang="zh-HK" sz="2400" dirty="0"/>
              <a:t>, others regard it as an invasion of the couple’s privacy so the identity of the person who recorded the video should also be disclosed. The couple’s information including their names, school names, social </a:t>
            </a:r>
            <a:r>
              <a:rPr lang="en-US" altLang="zh-HK" sz="2400" dirty="0" smtClean="0"/>
              <a:t>media </a:t>
            </a:r>
            <a:r>
              <a:rPr lang="en-US" altLang="zh-HK" sz="2400" dirty="0"/>
              <a:t>accounts and even the districts where they </a:t>
            </a:r>
            <a:r>
              <a:rPr lang="en-US" altLang="zh-HK" sz="2400" dirty="0" smtClean="0"/>
              <a:t>live </a:t>
            </a:r>
            <a:r>
              <a:rPr lang="en-US" altLang="zh-HK" sz="2400" dirty="0"/>
              <a:t>were revealed. The couple have deleted their social </a:t>
            </a:r>
            <a:r>
              <a:rPr lang="en-US" altLang="zh-HK" sz="2400" dirty="0" smtClean="0"/>
              <a:t>media </a:t>
            </a:r>
            <a:r>
              <a:rPr lang="en-US" altLang="zh-HK" sz="2400" dirty="0"/>
              <a:t>accounts because of these disturbances and the girl also suffers from emotional distress and has taken sick leave from school</a:t>
            </a:r>
            <a:r>
              <a:rPr lang="en-US" altLang="zh-HK" sz="2400" dirty="0" smtClean="0"/>
              <a:t>.</a:t>
            </a:r>
            <a:endParaRPr lang="zh-TW" altLang="en-US" sz="3000" dirty="0">
              <a:latin typeface="華康中黑體" pitchFamily="49" charset="-120"/>
              <a:ea typeface="華康中黑體" pitchFamily="49" charset="-120"/>
            </a:endParaRPr>
          </a:p>
        </p:txBody>
      </p:sp>
      <p:sp>
        <p:nvSpPr>
          <p:cNvPr id="4" name="矩形 3"/>
          <p:cNvSpPr/>
          <p:nvPr/>
        </p:nvSpPr>
        <p:spPr>
          <a:xfrm>
            <a:off x="162476" y="404664"/>
            <a:ext cx="1313180" cy="769441"/>
          </a:xfrm>
          <a:prstGeom prst="rect">
            <a:avLst/>
          </a:prstGeom>
          <a:solidFill>
            <a:srgbClr val="FFFF00"/>
          </a:solidFill>
        </p:spPr>
        <p:style>
          <a:lnRef idx="2">
            <a:schemeClr val="accent1"/>
          </a:lnRef>
          <a:fillRef idx="1">
            <a:schemeClr val="lt1"/>
          </a:fillRef>
          <a:effectRef idx="0">
            <a:schemeClr val="accent1"/>
          </a:effectRef>
          <a:fontRef idx="minor">
            <a:schemeClr val="dk1"/>
          </a:fontRef>
        </p:style>
        <p:txBody>
          <a:bodyPr wrap="none">
            <a:spAutoFit/>
          </a:bodyPr>
          <a:lstStyle/>
          <a:p>
            <a:r>
              <a:rPr lang="en-US" altLang="zh-TW" sz="4400" dirty="0" smtClean="0">
                <a:solidFill>
                  <a:srgbClr val="0070C0"/>
                </a:solidFill>
                <a:effectLst>
                  <a:outerShdw blurRad="38100" dist="38100" dir="2700000" algn="tl">
                    <a:srgbClr val="000000">
                      <a:alpha val="43137"/>
                    </a:srgbClr>
                  </a:outerShdw>
                </a:effectLst>
                <a:latin typeface="華康中黑體" pitchFamily="49" charset="-120"/>
                <a:ea typeface="華康中黑體" pitchFamily="49" charset="-120"/>
              </a:rPr>
              <a:t>News</a:t>
            </a:r>
            <a:endParaRPr lang="zh-HK" altLang="en-US" sz="4400" dirty="0">
              <a:solidFill>
                <a:srgbClr val="0070C0"/>
              </a:solidFill>
            </a:endParaRPr>
          </a:p>
        </p:txBody>
      </p:sp>
      <p:pic>
        <p:nvPicPr>
          <p:cNvPr id="2050"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8078" y="1628800"/>
            <a:ext cx="3013762" cy="21374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2772495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HK" dirty="0"/>
              <a:t>Group A: The young student couple</a:t>
            </a:r>
            <a:endParaRPr lang="zh-TW" altLang="zh-HK" dirty="0"/>
          </a:p>
        </p:txBody>
      </p:sp>
      <p:sp>
        <p:nvSpPr>
          <p:cNvPr id="3" name="內容版面配置區 2"/>
          <p:cNvSpPr>
            <a:spLocks noGrp="1"/>
          </p:cNvSpPr>
          <p:nvPr>
            <p:ph idx="1"/>
          </p:nvPr>
        </p:nvSpPr>
        <p:spPr>
          <a:xfrm>
            <a:off x="457200" y="2132856"/>
            <a:ext cx="8229600" cy="3633267"/>
          </a:xfrm>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altLang="zh-HK" dirty="0" smtClean="0"/>
              <a:t>How </a:t>
            </a:r>
            <a:r>
              <a:rPr lang="en-US" altLang="zh-HK" dirty="0"/>
              <a:t>would you feel if you were the young couple? Would you insist on having those intimate </a:t>
            </a:r>
            <a:r>
              <a:rPr lang="en-US" altLang="zh-HK" dirty="0" err="1" smtClean="0"/>
              <a:t>behaviour</a:t>
            </a:r>
            <a:r>
              <a:rPr lang="en-US" altLang="zh-HK" dirty="0" smtClean="0"/>
              <a:t> </a:t>
            </a:r>
            <a:r>
              <a:rPr lang="en-US" altLang="zh-HK" dirty="0"/>
              <a:t>if you had a second chance? Why?</a:t>
            </a:r>
            <a:endParaRPr lang="zh-TW" altLang="zh-HK" dirty="0"/>
          </a:p>
        </p:txBody>
      </p:sp>
      <p:pic>
        <p:nvPicPr>
          <p:cNvPr id="3074" name="Picture 2" descr="\\192.9.210.142\sup_common\EDB\EDB_web 201415\graphics\illustration\adjusted\PA_news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381261" y="3513014"/>
            <a:ext cx="3129925" cy="222024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5520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274638"/>
            <a:ext cx="8363272" cy="1143000"/>
          </a:xfrm>
        </p:spPr>
        <p:txBody>
          <a:bodyPr>
            <a:normAutofit/>
          </a:bodyPr>
          <a:lstStyle/>
          <a:p>
            <a:r>
              <a:rPr lang="en-US" altLang="zh-HK" sz="3200" dirty="0"/>
              <a:t>Group B: The person recording or uploading the video without the consent of the people involved</a:t>
            </a:r>
            <a:endParaRPr lang="zh-HK" altLang="en-US" sz="3200" dirty="0">
              <a:solidFill>
                <a:srgbClr val="7030A0"/>
              </a:solidFill>
              <a:latin typeface="華康中黑體" pitchFamily="49" charset="-120"/>
              <a:ea typeface="華康中黑體" pitchFamily="49" charset="-120"/>
            </a:endParaRPr>
          </a:p>
        </p:txBody>
      </p:sp>
      <p:sp>
        <p:nvSpPr>
          <p:cNvPr id="3" name="內容版面配置區 2"/>
          <p:cNvSpPr>
            <a:spLocks noGrp="1"/>
          </p:cNvSpPr>
          <p:nvPr>
            <p:ph idx="1"/>
          </p:nvPr>
        </p:nvSpPr>
        <p:spPr>
          <a:xfrm>
            <a:off x="457200" y="1772816"/>
            <a:ext cx="8229600" cy="3993307"/>
          </a:xfrm>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altLang="zh-HK" dirty="0"/>
              <a:t>What do you think about recording or uploading the video </a:t>
            </a:r>
            <a:r>
              <a:rPr lang="en-US" altLang="zh-HK" dirty="0" smtClean="0"/>
              <a:t>without consent</a:t>
            </a:r>
            <a:r>
              <a:rPr lang="en-US" altLang="zh-HK" dirty="0"/>
              <a:t>? Does the result meet your expectation? Would you insist on recording or uploading the photo/video without </a:t>
            </a:r>
            <a:r>
              <a:rPr lang="en-US" altLang="zh-HK" dirty="0" smtClean="0"/>
              <a:t>consent </a:t>
            </a:r>
            <a:r>
              <a:rPr lang="en-US" altLang="zh-HK" dirty="0"/>
              <a:t>if you had a second chance? Why?</a:t>
            </a:r>
            <a:endParaRPr lang="zh-HK" altLang="en-US" dirty="0">
              <a:solidFill>
                <a:srgbClr val="7030A0"/>
              </a:solidFill>
              <a:latin typeface="華康中黑體" pitchFamily="49" charset="-120"/>
              <a:ea typeface="華康中黑體" pitchFamily="49" charset="-120"/>
            </a:endParaRPr>
          </a:p>
        </p:txBody>
      </p:sp>
      <p:pic>
        <p:nvPicPr>
          <p:cNvPr id="4098" name="Picture 2" descr="\\192.9.210.142\sup_common\EDB\EDB_web 201415\graphics\illustration\adjusted\PA_news3.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923743" y="4221088"/>
            <a:ext cx="2608697" cy="185050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414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HK" b="1" dirty="0" smtClean="0"/>
              <a:t>Points to note for </a:t>
            </a:r>
            <a:r>
              <a:rPr lang="en-US" altLang="zh-HK" b="1" dirty="0"/>
              <a:t>the young couple: </a:t>
            </a:r>
            <a:endParaRPr lang="zh-TW" altLang="zh-HK" b="1" dirty="0"/>
          </a:p>
        </p:txBody>
      </p:sp>
      <p:sp>
        <p:nvSpPr>
          <p:cNvPr id="3" name="內容版面配置區 2"/>
          <p:cNvSpPr>
            <a:spLocks noGrp="1"/>
          </p:cNvSpPr>
          <p:nvPr>
            <p:ph idx="1"/>
          </p:nvPr>
        </p:nvSpPr>
        <p:spPr/>
        <p:txBody>
          <a:bodyPr>
            <a:normAutofit lnSpcReduction="10000"/>
          </a:bodyPr>
          <a:lstStyle/>
          <a:p>
            <a:pPr lvl="0"/>
            <a:r>
              <a:rPr lang="en-US" altLang="zh-HK" dirty="0"/>
              <a:t>Being too intimate in public places, ignoring social morality and causing embarrassment to others</a:t>
            </a:r>
            <a:endParaRPr lang="zh-TW" altLang="zh-HK" dirty="0"/>
          </a:p>
          <a:p>
            <a:pPr lvl="0"/>
            <a:r>
              <a:rPr lang="en-US" altLang="zh-HK" dirty="0"/>
              <a:t>Behave recklessly without taking the consequences into account </a:t>
            </a:r>
            <a:endParaRPr lang="zh-TW" altLang="zh-HK" dirty="0"/>
          </a:p>
          <a:p>
            <a:pPr lvl="0"/>
            <a:r>
              <a:rPr lang="en-US" altLang="zh-HK" dirty="0"/>
              <a:t>Neglect the impacts of their </a:t>
            </a:r>
            <a:r>
              <a:rPr lang="en-US" altLang="zh-HK" dirty="0" err="1"/>
              <a:t>behaviour</a:t>
            </a:r>
            <a:r>
              <a:rPr lang="en-US" altLang="zh-HK" dirty="0"/>
              <a:t> on their </a:t>
            </a:r>
            <a:r>
              <a:rPr lang="en-US" altLang="zh-HK" dirty="0" smtClean="0"/>
              <a:t>image </a:t>
            </a:r>
            <a:r>
              <a:rPr lang="en-US" altLang="zh-HK" dirty="0"/>
              <a:t>as a student wearing school uniform</a:t>
            </a:r>
            <a:endParaRPr lang="zh-TW" altLang="zh-HK" dirty="0"/>
          </a:p>
          <a:p>
            <a:pPr lvl="0"/>
            <a:r>
              <a:rPr lang="en-US" altLang="zh-HK" dirty="0"/>
              <a:t>Face a lot of criticism and social pressure</a:t>
            </a:r>
            <a:endParaRPr lang="zh-TW" altLang="zh-HK" dirty="0"/>
          </a:p>
          <a:p>
            <a:endParaRPr lang="zh-HK" altLang="en-US" dirty="0">
              <a:latin typeface="華康中黑體" pitchFamily="49" charset="-120"/>
              <a:ea typeface="華康中黑體" pitchFamily="49" charset="-120"/>
            </a:endParaRPr>
          </a:p>
        </p:txBody>
      </p:sp>
    </p:spTree>
    <p:extLst>
      <p:ext uri="{BB962C8B-B14F-4D97-AF65-F5344CB8AC3E}">
        <p14:creationId xmlns:p14="http://schemas.microsoft.com/office/powerpoint/2010/main" val="3447856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US" altLang="zh-HK" sz="3200" b="1" dirty="0"/>
              <a:t>Points to note for </a:t>
            </a:r>
            <a:r>
              <a:rPr lang="en-US" altLang="zh-HK" sz="3200" b="1" dirty="0"/>
              <a:t>the person </a:t>
            </a:r>
            <a:r>
              <a:rPr lang="en-US" altLang="zh-HK" sz="3200" b="1" dirty="0" smtClean="0"/>
              <a:t/>
            </a:r>
            <a:br>
              <a:rPr lang="en-US" altLang="zh-HK" sz="3200" b="1" dirty="0" smtClean="0"/>
            </a:br>
            <a:r>
              <a:rPr lang="en-US" altLang="zh-HK" sz="3200" b="1" dirty="0" smtClean="0"/>
              <a:t>who </a:t>
            </a:r>
            <a:r>
              <a:rPr lang="en-US" altLang="zh-HK" sz="3200" b="1" dirty="0"/>
              <a:t>recorded or uploaded the video without the consent of the people involved:</a:t>
            </a:r>
            <a:endParaRPr lang="zh-TW" altLang="zh-HK" sz="3200" b="1" dirty="0"/>
          </a:p>
        </p:txBody>
      </p:sp>
      <p:sp>
        <p:nvSpPr>
          <p:cNvPr id="3" name="內容版面配置區 2"/>
          <p:cNvSpPr>
            <a:spLocks noGrp="1"/>
          </p:cNvSpPr>
          <p:nvPr>
            <p:ph idx="1"/>
          </p:nvPr>
        </p:nvSpPr>
        <p:spPr>
          <a:xfrm>
            <a:off x="457200" y="1783357"/>
            <a:ext cx="8435280" cy="4813995"/>
          </a:xfrm>
        </p:spPr>
        <p:txBody>
          <a:bodyPr>
            <a:normAutofit fontScale="92500" lnSpcReduction="20000"/>
          </a:bodyPr>
          <a:lstStyle/>
          <a:p>
            <a:pPr lvl="0" algn="just"/>
            <a:r>
              <a:rPr lang="en-US" altLang="zh-HK" dirty="0" smtClean="0"/>
              <a:t>Informing </a:t>
            </a:r>
            <a:r>
              <a:rPr lang="en-US" altLang="zh-HK" dirty="0"/>
              <a:t>the responsible staff or leave the place if you encounter any unacceptable intimate </a:t>
            </a:r>
            <a:r>
              <a:rPr lang="en-US" altLang="zh-HK" dirty="0" err="1"/>
              <a:t>behaviour</a:t>
            </a:r>
            <a:endParaRPr lang="zh-TW" altLang="zh-HK" dirty="0"/>
          </a:p>
          <a:p>
            <a:pPr lvl="0" algn="just"/>
            <a:r>
              <a:rPr lang="en-US" altLang="zh-HK" dirty="0"/>
              <a:t>Taking photographs or </a:t>
            </a:r>
            <a:r>
              <a:rPr lang="en-US" altLang="zh-HK" dirty="0" smtClean="0"/>
              <a:t>recording videos </a:t>
            </a:r>
            <a:r>
              <a:rPr lang="en-US" altLang="zh-HK" dirty="0"/>
              <a:t>without </a:t>
            </a:r>
            <a:r>
              <a:rPr lang="en-US" altLang="zh-HK" dirty="0" smtClean="0"/>
              <a:t>consent </a:t>
            </a:r>
            <a:r>
              <a:rPr lang="en-US" altLang="zh-HK" dirty="0"/>
              <a:t>and uploading related videos/photos to the </a:t>
            </a:r>
            <a:r>
              <a:rPr lang="en-US" altLang="zh-HK" dirty="0" smtClean="0"/>
              <a:t>Internet </a:t>
            </a:r>
            <a:r>
              <a:rPr lang="en-US" altLang="zh-HK" dirty="0"/>
              <a:t>is an invasion of </a:t>
            </a:r>
            <a:r>
              <a:rPr lang="en-US" altLang="zh-HK" dirty="0" smtClean="0"/>
              <a:t>others’ </a:t>
            </a:r>
            <a:r>
              <a:rPr lang="en-US" altLang="zh-HK" dirty="0"/>
              <a:t>privacy</a:t>
            </a:r>
            <a:endParaRPr lang="zh-TW" altLang="zh-HK" dirty="0"/>
          </a:p>
          <a:p>
            <a:pPr lvl="0" algn="just"/>
            <a:r>
              <a:rPr lang="en-US" altLang="zh-HK" dirty="0"/>
              <a:t>Uploading </a:t>
            </a:r>
            <a:r>
              <a:rPr lang="en-US" altLang="zh-HK" dirty="0" smtClean="0"/>
              <a:t>the record of others’ </a:t>
            </a:r>
            <a:r>
              <a:rPr lang="en-US" altLang="zh-HK" dirty="0"/>
              <a:t>intimate </a:t>
            </a:r>
            <a:r>
              <a:rPr lang="en-US" altLang="zh-HK" dirty="0" err="1"/>
              <a:t>behaviour</a:t>
            </a:r>
            <a:r>
              <a:rPr lang="en-US" altLang="zh-HK" dirty="0"/>
              <a:t> to the internet or public forum may contravene the "Control of Obscene and Indecent Articles Ordinance"</a:t>
            </a:r>
            <a:endParaRPr lang="zh-TW" altLang="zh-HK" dirty="0"/>
          </a:p>
          <a:p>
            <a:pPr lvl="0" algn="just"/>
            <a:r>
              <a:rPr lang="en-US" altLang="zh-HK" dirty="0" smtClean="0"/>
              <a:t>Causing </a:t>
            </a:r>
            <a:r>
              <a:rPr lang="en-US" altLang="zh-HK" dirty="0"/>
              <a:t>disturbances to others simply because of </a:t>
            </a:r>
            <a:r>
              <a:rPr lang="en-US" altLang="zh-HK" dirty="0" smtClean="0"/>
              <a:t>fun</a:t>
            </a:r>
            <a:endParaRPr lang="zh-TW" altLang="zh-HK" dirty="0"/>
          </a:p>
        </p:txBody>
      </p:sp>
    </p:spTree>
    <p:extLst>
      <p:ext uri="{BB962C8B-B14F-4D97-AF65-F5344CB8AC3E}">
        <p14:creationId xmlns:p14="http://schemas.microsoft.com/office/powerpoint/2010/main" val="2383571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b="1" dirty="0">
                <a:solidFill>
                  <a:schemeClr val="dk1"/>
                </a:solidFill>
              </a:rPr>
              <a:t>Learning Objectives</a:t>
            </a:r>
            <a:endParaRPr lang="zh-HK" altLang="en-US" dirty="0">
              <a:solidFill>
                <a:schemeClr val="tx2"/>
              </a:solidFill>
              <a:effectLst>
                <a:outerShdw blurRad="38100" dist="38100" dir="2700000" algn="tl">
                  <a:srgbClr val="000000">
                    <a:alpha val="43137"/>
                  </a:srgbClr>
                </a:outerShdw>
              </a:effectLst>
              <a:latin typeface="華康中黑體" pitchFamily="49" charset="-120"/>
              <a:ea typeface="華康中黑體" pitchFamily="49" charset="-120"/>
            </a:endParaRPr>
          </a:p>
        </p:txBody>
      </p:sp>
      <p:sp>
        <p:nvSpPr>
          <p:cNvPr id="3" name="內容版面配置區 2"/>
          <p:cNvSpPr>
            <a:spLocks noGrp="1"/>
          </p:cNvSpPr>
          <p:nvPr>
            <p:ph idx="1"/>
          </p:nvPr>
        </p:nvSpPr>
        <p:spPr>
          <a:solidFill>
            <a:srgbClr val="FFFFFF">
              <a:alpha val="80000"/>
            </a:srgbClr>
          </a:solidFill>
        </p:spPr>
        <p:style>
          <a:lnRef idx="1">
            <a:schemeClr val="accent6"/>
          </a:lnRef>
          <a:fillRef idx="2">
            <a:schemeClr val="accent6"/>
          </a:fillRef>
          <a:effectRef idx="1">
            <a:schemeClr val="accent6"/>
          </a:effectRef>
          <a:fontRef idx="minor">
            <a:schemeClr val="dk1"/>
          </a:fontRef>
        </p:style>
        <p:txBody>
          <a:bodyPr>
            <a:noAutofit/>
          </a:bodyPr>
          <a:lstStyle/>
          <a:p>
            <a:pPr marL="742950" indent="-742950" algn="just">
              <a:buFont typeface="+mj-lt"/>
              <a:buAutoNum type="arabicPeriod"/>
            </a:pPr>
            <a:r>
              <a:rPr lang="en-US" altLang="zh-TW" dirty="0"/>
              <a:t>To develop healthy values towards sexuality and learn to respond to sexuality-related social phenomena. </a:t>
            </a:r>
          </a:p>
          <a:p>
            <a:pPr marL="742950" indent="-742950" algn="just">
              <a:buFont typeface="+mj-lt"/>
              <a:buAutoNum type="arabicPeriod"/>
            </a:pPr>
            <a:r>
              <a:rPr lang="en-US" altLang="zh-TW" dirty="0"/>
              <a:t>Have self-respect and respect for others as the principle; understand the consequences or impacts of public display of affection to others. </a:t>
            </a:r>
          </a:p>
        </p:txBody>
      </p:sp>
    </p:spTree>
    <p:extLst>
      <p:ext uri="{BB962C8B-B14F-4D97-AF65-F5344CB8AC3E}">
        <p14:creationId xmlns:p14="http://schemas.microsoft.com/office/powerpoint/2010/main" val="127681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2" name="Rectangle 12"/>
          <p:cNvSpPr>
            <a:spLocks noChangeArrowheads="1"/>
          </p:cNvSpPr>
          <p:nvPr/>
        </p:nvSpPr>
        <p:spPr bwMode="auto">
          <a:xfrm>
            <a:off x="76200" y="692696"/>
            <a:ext cx="9144000" cy="762000"/>
          </a:xfrm>
          <a:prstGeom prst="rect">
            <a:avLst/>
          </a:prstGeom>
          <a:noFill/>
          <a:ln/>
          <a:extLst/>
        </p:spPr>
        <p:txBody>
          <a:bodyPr vert="horz" lIns="91440" tIns="45720" rIns="91440" bIns="45720" rtlCol="0" anchor="ctr">
            <a:normAutofit fontScale="77500" lnSpcReduction="20000"/>
          </a:bodyPr>
          <a:lstStyle/>
          <a:p>
            <a:r>
              <a:rPr lang="en-US" altLang="zh-HK" sz="4000" b="1" dirty="0">
                <a:solidFill>
                  <a:srgbClr val="7030A0"/>
                </a:solidFill>
              </a:rPr>
              <a:t>“Control of Obscene and Indecent Articles Ordinance”</a:t>
            </a:r>
            <a:endParaRPr lang="zh-TW" altLang="zh-HK" sz="4000" dirty="0">
              <a:solidFill>
                <a:srgbClr val="7030A0"/>
              </a:solidFill>
            </a:endParaRPr>
          </a:p>
        </p:txBody>
      </p:sp>
      <p:pic>
        <p:nvPicPr>
          <p:cNvPr id="81936" name="Picture 16" descr="NA104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2708920"/>
            <a:ext cx="964941" cy="1020688"/>
          </a:xfrm>
          <a:prstGeom prst="rect">
            <a:avLst/>
          </a:prstGeom>
          <a:noFill/>
          <a:extLst>
            <a:ext uri="{909E8E84-426E-40DD-AFC4-6F175D3DCCD1}">
              <a14:hiddenFill xmlns:a14="http://schemas.microsoft.com/office/drawing/2010/main">
                <a:solidFill>
                  <a:srgbClr val="FFFFFF"/>
                </a:solidFill>
              </a14:hiddenFill>
            </a:ext>
          </a:extLst>
        </p:spPr>
      </p:pic>
      <p:sp>
        <p:nvSpPr>
          <p:cNvPr id="81935" name="Rectangle 15"/>
          <p:cNvSpPr>
            <a:spLocks noChangeArrowheads="1"/>
          </p:cNvSpPr>
          <p:nvPr/>
        </p:nvSpPr>
        <p:spPr bwMode="auto">
          <a:xfrm>
            <a:off x="611560" y="1988840"/>
            <a:ext cx="8352928" cy="1179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HK" sz="3600" b="1" dirty="0"/>
              <a:t>Class I (neither obscene nor indecent</a:t>
            </a:r>
            <a:r>
              <a:rPr lang="en-US" altLang="zh-HK" sz="3600" b="1" dirty="0" smtClean="0"/>
              <a:t>)</a:t>
            </a:r>
          </a:p>
          <a:p>
            <a:r>
              <a:rPr lang="zh-TW" altLang="en-US" sz="2800" b="1" dirty="0" smtClean="0">
                <a:solidFill>
                  <a:srgbClr val="9900CC"/>
                </a:solidFill>
                <a:effectLst>
                  <a:outerShdw blurRad="38100" dist="38100" dir="2700000" algn="tl">
                    <a:srgbClr val="000000"/>
                  </a:outerShdw>
                </a:effectLst>
              </a:rPr>
              <a:t>※</a:t>
            </a:r>
            <a:r>
              <a:rPr lang="en-US" altLang="zh-TW" sz="2800" dirty="0">
                <a:solidFill>
                  <a:srgbClr val="7030A0"/>
                </a:solidFill>
              </a:rPr>
              <a:t>Could be published to anyone</a:t>
            </a:r>
            <a:endParaRPr lang="zh-TW" altLang="en-US" sz="2800" dirty="0">
              <a:solidFill>
                <a:srgbClr val="7030A0"/>
              </a:solidFill>
            </a:endParaRPr>
          </a:p>
        </p:txBody>
      </p:sp>
      <p:sp>
        <p:nvSpPr>
          <p:cNvPr id="8" name="Rectangle 12"/>
          <p:cNvSpPr>
            <a:spLocks noChangeArrowheads="1"/>
          </p:cNvSpPr>
          <p:nvPr/>
        </p:nvSpPr>
        <p:spPr bwMode="auto">
          <a:xfrm>
            <a:off x="611560" y="3429000"/>
            <a:ext cx="6696744"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HK" sz="4000" b="1" dirty="0"/>
              <a:t>Class II (indecent) </a:t>
            </a:r>
            <a:endParaRPr lang="en-US" altLang="zh-HK" sz="4000" b="1" dirty="0" smtClean="0"/>
          </a:p>
          <a:p>
            <a:r>
              <a:rPr lang="zh-TW" altLang="en-US" sz="2800" b="1" dirty="0" smtClean="0">
                <a:solidFill>
                  <a:srgbClr val="9900CC"/>
                </a:solidFill>
                <a:effectLst>
                  <a:outerShdw blurRad="38100" dist="38100" dir="2700000" algn="tl">
                    <a:srgbClr val="000000"/>
                  </a:outerShdw>
                </a:effectLst>
              </a:rPr>
              <a:t>※</a:t>
            </a:r>
            <a:r>
              <a:rPr lang="en-US" altLang="zh-HK" sz="2800" dirty="0">
                <a:solidFill>
                  <a:srgbClr val="7030A0"/>
                </a:solidFill>
              </a:rPr>
              <a:t>should be published in accordance with conditions</a:t>
            </a:r>
            <a:endParaRPr lang="en-US" altLang="zh-TW" sz="2800" b="1" dirty="0">
              <a:solidFill>
                <a:srgbClr val="7030A0"/>
              </a:solidFill>
              <a:effectLst>
                <a:outerShdw blurRad="38100" dist="38100" dir="2700000" algn="tl">
                  <a:srgbClr val="000000"/>
                </a:outerShdw>
              </a:effectLst>
            </a:endParaRPr>
          </a:p>
          <a:p>
            <a:endParaRPr lang="zh-TW" altLang="en-US" sz="4000" b="1" dirty="0">
              <a:solidFill>
                <a:schemeClr val="hlink"/>
              </a:solidFill>
              <a:effectLst>
                <a:outerShdw blurRad="38100" dist="38100" dir="2700000" algn="tl">
                  <a:srgbClr val="000000"/>
                </a:outerShdw>
              </a:effectLst>
            </a:endParaRPr>
          </a:p>
        </p:txBody>
      </p:sp>
      <p:sp>
        <p:nvSpPr>
          <p:cNvPr id="9" name="Rectangle 5"/>
          <p:cNvSpPr>
            <a:spLocks noChangeArrowheads="1"/>
          </p:cNvSpPr>
          <p:nvPr/>
        </p:nvSpPr>
        <p:spPr bwMode="auto">
          <a:xfrm>
            <a:off x="611560" y="5085184"/>
            <a:ext cx="5667046" cy="1189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HK" sz="4000" b="1" dirty="0"/>
              <a:t>Class III (obscene</a:t>
            </a:r>
            <a:r>
              <a:rPr lang="en-US" altLang="zh-HK" sz="4000" b="1" dirty="0" smtClean="0"/>
              <a:t>)</a:t>
            </a:r>
          </a:p>
          <a:p>
            <a:r>
              <a:rPr lang="zh-TW" altLang="en-US" sz="2800" b="1" dirty="0" smtClean="0">
                <a:solidFill>
                  <a:srgbClr val="9900CC"/>
                </a:solidFill>
                <a:effectLst>
                  <a:outerShdw blurRad="38100" dist="38100" dir="2700000" algn="tl">
                    <a:srgbClr val="000000"/>
                  </a:outerShdw>
                </a:effectLst>
              </a:rPr>
              <a:t>※</a:t>
            </a:r>
            <a:r>
              <a:rPr lang="en-US" altLang="zh-HK" sz="2800" dirty="0">
                <a:solidFill>
                  <a:srgbClr val="7030A0"/>
                </a:solidFill>
              </a:rPr>
              <a:t>should not be published to anyone</a:t>
            </a:r>
            <a:endParaRPr lang="zh-TW" altLang="en-US" sz="2800" b="1" dirty="0">
              <a:solidFill>
                <a:srgbClr val="7030A0"/>
              </a:solidFill>
              <a:effectLst>
                <a:outerShdw blurRad="38100" dist="38100" dir="2700000" algn="tl">
                  <a:srgbClr val="000000"/>
                </a:outerShdw>
              </a:effectLst>
            </a:endParaRPr>
          </a:p>
          <a:p>
            <a:endParaRPr lang="zh-TW" altLang="en-US" sz="4000" b="1" dirty="0">
              <a:solidFill>
                <a:schemeClr val="hlink"/>
              </a:solidFill>
              <a:effectLst>
                <a:outerShdw blurRad="38100" dist="38100" dir="2700000" algn="tl">
                  <a:srgbClr val="000000"/>
                </a:outerShdw>
              </a:effectLst>
            </a:endParaRPr>
          </a:p>
        </p:txBody>
      </p:sp>
      <p:pic>
        <p:nvPicPr>
          <p:cNvPr id="10" name="Picture 11" descr="NA10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20272" y="3789040"/>
            <a:ext cx="1718320" cy="1718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NA105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V="1">
            <a:off x="5785073" y="4581128"/>
            <a:ext cx="1178839" cy="1189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8094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81936"/>
                                        </p:tgtEl>
                                        <p:attrNameLst>
                                          <p:attrName>style.visibility</p:attrName>
                                        </p:attrNameLst>
                                      </p:cBhvr>
                                      <p:to>
                                        <p:strVal val="visible"/>
                                      </p:to>
                                    </p:set>
                                    <p:anim calcmode="lin" valueType="num">
                                      <p:cBhvr>
                                        <p:cTn id="7" dur="500" fill="hold"/>
                                        <p:tgtEl>
                                          <p:spTgt spid="81936"/>
                                        </p:tgtEl>
                                        <p:attrNameLst>
                                          <p:attrName>ppt_w</p:attrName>
                                        </p:attrNameLst>
                                      </p:cBhvr>
                                      <p:tavLst>
                                        <p:tav tm="0">
                                          <p:val>
                                            <p:fltVal val="0"/>
                                          </p:val>
                                        </p:tav>
                                        <p:tav tm="100000">
                                          <p:val>
                                            <p:strVal val="#ppt_w"/>
                                          </p:val>
                                        </p:tav>
                                      </p:tavLst>
                                    </p:anim>
                                    <p:anim calcmode="lin" valueType="num">
                                      <p:cBhvr>
                                        <p:cTn id="8" dur="500" fill="hold"/>
                                        <p:tgtEl>
                                          <p:spTgt spid="8193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35"/>
                                        </p:tgtEl>
                                        <p:attrNameLst>
                                          <p:attrName>style.visibility</p:attrName>
                                        </p:attrNameLst>
                                      </p:cBhvr>
                                      <p:to>
                                        <p:strVal val="visible"/>
                                      </p:to>
                                    </p:set>
                                    <p:anim calcmode="lin" valueType="num">
                                      <p:cBhvr additive="base">
                                        <p:cTn id="13" dur="500" fill="hold"/>
                                        <p:tgtEl>
                                          <p:spTgt spid="81935"/>
                                        </p:tgtEl>
                                        <p:attrNameLst>
                                          <p:attrName>ppt_x</p:attrName>
                                        </p:attrNameLst>
                                      </p:cBhvr>
                                      <p:tavLst>
                                        <p:tav tm="0">
                                          <p:val>
                                            <p:strVal val="0-#ppt_w/2"/>
                                          </p:val>
                                        </p:tav>
                                        <p:tav tm="100000">
                                          <p:val>
                                            <p:strVal val="#ppt_x"/>
                                          </p:val>
                                        </p:tav>
                                      </p:tavLst>
                                    </p:anim>
                                    <p:anim calcmode="lin" valueType="num">
                                      <p:cBhvr additive="base">
                                        <p:cTn id="14" dur="500" fill="hold"/>
                                        <p:tgtEl>
                                          <p:spTgt spid="8193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0-#ppt_w/2"/>
                                          </p:val>
                                        </p:tav>
                                        <p:tav tm="100000">
                                          <p:val>
                                            <p:strVal val="#ppt_x"/>
                                          </p:val>
                                        </p:tav>
                                      </p:tavLst>
                                    </p:anim>
                                    <p:anim calcmode="lin" valueType="num">
                                      <p:cBhvr additive="base">
                                        <p:cTn id="26"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5" grpId="0" autoUpdateAnimBg="0"/>
      <p:bldP spid="8" grpId="0" autoUpdateAnimBg="0"/>
      <p:bldP spid="9"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9552" y="1412776"/>
            <a:ext cx="8280920" cy="4493096"/>
          </a:xfrm>
        </p:spPr>
        <p:style>
          <a:lnRef idx="2">
            <a:schemeClr val="accent6"/>
          </a:lnRef>
          <a:fillRef idx="1">
            <a:schemeClr val="lt1"/>
          </a:fillRef>
          <a:effectRef idx="0">
            <a:schemeClr val="accent6"/>
          </a:effectRef>
          <a:fontRef idx="minor">
            <a:schemeClr val="dk1"/>
          </a:fontRef>
        </p:style>
        <p:txBody>
          <a:bodyPr>
            <a:normAutofit fontScale="85000" lnSpcReduction="10000"/>
          </a:bodyPr>
          <a:lstStyle/>
          <a:p>
            <a:pPr marL="0" indent="0">
              <a:buNone/>
            </a:pPr>
            <a:r>
              <a:rPr lang="en-US" altLang="zh-HK" dirty="0"/>
              <a:t>Any person who publishes, possesses or imports Class III article, including publishing it to the internet and public forum, will commit an offence and is liable to a fine of $1,000,000 and to imprisonment for 3 years.</a:t>
            </a:r>
            <a:endParaRPr lang="en-US" altLang="zh-TW" dirty="0">
              <a:solidFill>
                <a:srgbClr val="0070C0"/>
              </a:solidFill>
              <a:latin typeface="華康中黑體" pitchFamily="49" charset="-120"/>
              <a:ea typeface="華康中黑體" pitchFamily="49" charset="-120"/>
            </a:endParaRPr>
          </a:p>
          <a:p>
            <a:pPr marL="0" indent="0" algn="dist">
              <a:buNone/>
            </a:pPr>
            <a:endParaRPr lang="en-US" altLang="zh-HK" dirty="0" smtClean="0"/>
          </a:p>
          <a:p>
            <a:pPr marL="0" indent="0">
              <a:buNone/>
            </a:pPr>
            <a:r>
              <a:rPr lang="en-US" altLang="zh-HK" dirty="0" smtClean="0"/>
              <a:t>Any </a:t>
            </a:r>
            <a:r>
              <a:rPr lang="en-US" altLang="zh-HK" dirty="0"/>
              <a:t>person who publishes any indecent article to a juvenile will commit an offence and is liable to a fine of $400,000 and to imprisonment for 12 months on his first conviction, and to a fine of $800,000 and to imprisonment for 12 months on a second or subsequent conviction.</a:t>
            </a:r>
            <a:endParaRPr lang="zh-TW" altLang="zh-HK" dirty="0">
              <a:solidFill>
                <a:srgbClr val="0070C0"/>
              </a:solidFill>
              <a:latin typeface="華康中黑體" pitchFamily="49" charset="-120"/>
              <a:ea typeface="華康中黑體" pitchFamily="49" charset="-120"/>
            </a:endParaRPr>
          </a:p>
        </p:txBody>
      </p:sp>
      <p:sp>
        <p:nvSpPr>
          <p:cNvPr id="6" name="Rectangle 12"/>
          <p:cNvSpPr>
            <a:spLocks noChangeArrowheads="1"/>
          </p:cNvSpPr>
          <p:nvPr/>
        </p:nvSpPr>
        <p:spPr bwMode="auto">
          <a:xfrm>
            <a:off x="-180528" y="188640"/>
            <a:ext cx="9649072" cy="1266056"/>
          </a:xfrm>
          <a:prstGeom prst="rect">
            <a:avLst/>
          </a:prstGeom>
          <a:noFill/>
          <a:ln/>
          <a:extLst/>
        </p:spPr>
        <p:txBody>
          <a:bodyPr vert="horz" lIns="91440" tIns="45720" rIns="91440" bIns="45720" rtlCol="0" anchor="ctr">
            <a:normAutofit fontScale="62500" lnSpcReduction="20000"/>
          </a:bodyPr>
          <a:lstStyle/>
          <a:p>
            <a:r>
              <a:rPr lang="en-US" altLang="zh-HK" sz="7200" b="1" dirty="0">
                <a:solidFill>
                  <a:srgbClr val="7030A0"/>
                </a:solidFill>
              </a:rPr>
              <a:t>“Control of Obscene and Indecent Articles Ordinance”</a:t>
            </a:r>
            <a:endParaRPr lang="zh-TW" altLang="zh-HK" sz="7200" dirty="0">
              <a:solidFill>
                <a:srgbClr val="7030A0"/>
              </a:solidFill>
            </a:endParaRPr>
          </a:p>
        </p:txBody>
      </p:sp>
      <p:sp>
        <p:nvSpPr>
          <p:cNvPr id="2" name="矩形 1"/>
          <p:cNvSpPr/>
          <p:nvPr/>
        </p:nvSpPr>
        <p:spPr>
          <a:xfrm>
            <a:off x="467544" y="5934670"/>
            <a:ext cx="8424936" cy="646331"/>
          </a:xfrm>
          <a:prstGeom prst="rect">
            <a:avLst/>
          </a:prstGeom>
        </p:spPr>
        <p:txBody>
          <a:bodyPr wrap="square">
            <a:spAutoFit/>
          </a:bodyPr>
          <a:lstStyle/>
          <a:p>
            <a:r>
              <a:rPr lang="en-US" altLang="zh-HK" dirty="0"/>
              <a:t>(Reference: Webpage of Bilingual Laws Information System, Department of Justice </a:t>
            </a:r>
            <a:r>
              <a:rPr lang="en-US" altLang="zh-HK" u="sng" dirty="0">
                <a:hlinkClick r:id="rId2"/>
              </a:rPr>
              <a:t>http://www.legislation.gov.hk/index.htm</a:t>
            </a:r>
            <a:r>
              <a:rPr lang="en-US" altLang="zh-HK" dirty="0"/>
              <a:t> )</a:t>
            </a:r>
            <a:endParaRPr lang="zh-HK" altLang="en-US" dirty="0"/>
          </a:p>
        </p:txBody>
      </p:sp>
    </p:spTree>
    <p:extLst>
      <p:ext uri="{BB962C8B-B14F-4D97-AF65-F5344CB8AC3E}">
        <p14:creationId xmlns:p14="http://schemas.microsoft.com/office/powerpoint/2010/main" val="3411922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HK" b="1" smtClean="0">
                <a:solidFill>
                  <a:schemeClr val="dk1"/>
                </a:solidFill>
              </a:rPr>
              <a:t>Conclusions</a:t>
            </a:r>
            <a:endParaRPr lang="zh-HK" altLang="en-US" dirty="0">
              <a:latin typeface="華康中黑體" pitchFamily="49" charset="-120"/>
              <a:ea typeface="華康中黑體" pitchFamily="49" charset="-120"/>
            </a:endParaRPr>
          </a:p>
        </p:txBody>
      </p:sp>
      <p:sp>
        <p:nvSpPr>
          <p:cNvPr id="3" name="內容版面配置區 2"/>
          <p:cNvSpPr>
            <a:spLocks noGrp="1"/>
          </p:cNvSpPr>
          <p:nvPr>
            <p:ph idx="1"/>
          </p:nvPr>
        </p:nvSpPr>
        <p:spPr>
          <a:xfrm>
            <a:off x="251520" y="1412776"/>
            <a:ext cx="8435280" cy="4713387"/>
          </a:xfrm>
        </p:spPr>
        <p:style>
          <a:lnRef idx="2">
            <a:schemeClr val="accent5"/>
          </a:lnRef>
          <a:fillRef idx="1">
            <a:schemeClr val="lt1"/>
          </a:fillRef>
          <a:effectRef idx="0">
            <a:schemeClr val="accent5"/>
          </a:effectRef>
          <a:fontRef idx="minor">
            <a:schemeClr val="dk1"/>
          </a:fontRef>
        </p:style>
        <p:txBody>
          <a:bodyPr>
            <a:normAutofit lnSpcReduction="10000"/>
          </a:bodyPr>
          <a:lstStyle/>
          <a:p>
            <a:r>
              <a:rPr lang="en-US" altLang="zh-HK" sz="2800" dirty="0"/>
              <a:t>There are different intimate boundaries and different levels of acceptance towards intimate </a:t>
            </a:r>
            <a:r>
              <a:rPr lang="en-US" altLang="zh-HK" sz="2800" dirty="0" err="1"/>
              <a:t>behaviour</a:t>
            </a:r>
            <a:r>
              <a:rPr lang="en-US" altLang="zh-HK" sz="2800" dirty="0"/>
              <a:t> for different people</a:t>
            </a:r>
            <a:r>
              <a:rPr lang="en-US" altLang="zh-HK" sz="2800" dirty="0" smtClean="0"/>
              <a:t>.</a:t>
            </a:r>
          </a:p>
          <a:p>
            <a:pPr lvl="0"/>
            <a:r>
              <a:rPr lang="en-US" altLang="zh-HK" sz="2800" dirty="0" smtClean="0"/>
              <a:t>Couples </a:t>
            </a:r>
            <a:r>
              <a:rPr lang="en-US" altLang="zh-HK" sz="2800" dirty="0"/>
              <a:t>should avoid the intimate </a:t>
            </a:r>
            <a:r>
              <a:rPr lang="en-US" altLang="zh-HK" sz="2800" dirty="0" err="1"/>
              <a:t>behaviour</a:t>
            </a:r>
            <a:r>
              <a:rPr lang="en-US" altLang="zh-HK" sz="2800" dirty="0"/>
              <a:t> in public places. It is not only to avoid causing uneasy feelings and embarrassment </a:t>
            </a:r>
            <a:r>
              <a:rPr lang="en-US" altLang="zh-HK" sz="2800" dirty="0" smtClean="0"/>
              <a:t>to </a:t>
            </a:r>
            <a:r>
              <a:rPr lang="en-US" altLang="zh-HK" sz="2800" dirty="0"/>
              <a:t>others, but also to show self-respect and respect for your lover as well as other people.</a:t>
            </a:r>
            <a:endParaRPr lang="zh-TW" altLang="zh-HK" sz="2800" dirty="0"/>
          </a:p>
          <a:p>
            <a:r>
              <a:rPr lang="en-US" altLang="zh-HK" sz="2800" dirty="0"/>
              <a:t>We should maintain </a:t>
            </a:r>
            <a:r>
              <a:rPr lang="en-US" altLang="zh-HK" sz="2800" dirty="0" smtClean="0"/>
              <a:t>a rational </a:t>
            </a:r>
            <a:r>
              <a:rPr lang="en-US" altLang="zh-HK" sz="2800" dirty="0"/>
              <a:t>and respectful attitude if we encounter intimate </a:t>
            </a:r>
            <a:r>
              <a:rPr lang="en-US" altLang="zh-HK" sz="2800" dirty="0" err="1" smtClean="0"/>
              <a:t>behaviour</a:t>
            </a:r>
            <a:r>
              <a:rPr lang="en-US" altLang="zh-HK" sz="2800" dirty="0" smtClean="0"/>
              <a:t> </a:t>
            </a:r>
            <a:r>
              <a:rPr lang="en-US" altLang="zh-HK" sz="2800" dirty="0"/>
              <a:t>in public places, </a:t>
            </a:r>
            <a:r>
              <a:rPr lang="en-US" altLang="zh-HK" sz="2800" dirty="0" smtClean="0"/>
              <a:t>rather than respond </a:t>
            </a:r>
            <a:r>
              <a:rPr lang="en-US" altLang="zh-HK" sz="2800" dirty="0"/>
              <a:t>by </a:t>
            </a:r>
            <a:r>
              <a:rPr lang="en-US" altLang="zh-HK" sz="2800" dirty="0" smtClean="0"/>
              <a:t>causing a disturbance.</a:t>
            </a:r>
            <a:endParaRPr lang="zh-TW" altLang="en-US" sz="2800" dirty="0"/>
          </a:p>
          <a:p>
            <a:endParaRPr lang="en-US" altLang="zh-TW" dirty="0" smtClean="0">
              <a:latin typeface="華康中黑體" pitchFamily="49" charset="-120"/>
              <a:ea typeface="華康中黑體" pitchFamily="49" charset="-120"/>
            </a:endParaRPr>
          </a:p>
        </p:txBody>
      </p:sp>
      <p:pic>
        <p:nvPicPr>
          <p:cNvPr id="4" name="Picture 3" descr="NA110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148722"/>
            <a:ext cx="1355172" cy="1232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33844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HK" altLang="en-US"/>
          </a:p>
        </p:txBody>
      </p:sp>
      <p:sp>
        <p:nvSpPr>
          <p:cNvPr id="3" name="內容版面配置區 2"/>
          <p:cNvSpPr>
            <a:spLocks noGrp="1"/>
          </p:cNvSpPr>
          <p:nvPr>
            <p:ph idx="1"/>
          </p:nvPr>
        </p:nvSpPr>
        <p:spPr/>
        <p:txBody>
          <a:bodyPr>
            <a:normAutofit/>
          </a:bodyPr>
          <a:lstStyle/>
          <a:p>
            <a:pPr marL="0" indent="0" algn="ctr">
              <a:buNone/>
            </a:pPr>
            <a:endParaRPr lang="en-US" altLang="zh-TW" sz="6000" dirty="0" smtClean="0">
              <a:latin typeface="華康中黑體" pitchFamily="49" charset="-120"/>
              <a:ea typeface="華康中黑體" pitchFamily="49" charset="-120"/>
            </a:endParaRPr>
          </a:p>
          <a:p>
            <a:pPr marL="0" indent="0" algn="ctr">
              <a:buNone/>
            </a:pPr>
            <a:r>
              <a:rPr lang="en-GB" altLang="zh-HK" sz="6000" b="1" dirty="0"/>
              <a:t>The End</a:t>
            </a:r>
            <a:endParaRPr lang="zh-HK" altLang="en-US" sz="6000" dirty="0">
              <a:latin typeface="華康中黑體" pitchFamily="49" charset="-120"/>
              <a:ea typeface="華康中黑體" pitchFamily="49" charset="-120"/>
            </a:endParaRPr>
          </a:p>
        </p:txBody>
      </p:sp>
    </p:spTree>
    <p:extLst>
      <p:ext uri="{BB962C8B-B14F-4D97-AF65-F5344CB8AC3E}">
        <p14:creationId xmlns:p14="http://schemas.microsoft.com/office/powerpoint/2010/main" val="504812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421904"/>
            <a:ext cx="8219256" cy="1143000"/>
          </a:xfrm>
          <a:noFill/>
        </p:spPr>
        <p:txBody>
          <a:bodyPr>
            <a:normAutofit fontScale="90000"/>
          </a:bodyPr>
          <a:lstStyle/>
          <a:p>
            <a:pPr algn="l"/>
            <a:r>
              <a:rPr lang="en-US" altLang="zh-HK" sz="5400" b="1" dirty="0"/>
              <a:t>Activity </a:t>
            </a:r>
            <a:r>
              <a:rPr lang="zh-TW" altLang="zh-HK" sz="5400" b="1" dirty="0" smtClean="0"/>
              <a:t>：</a:t>
            </a:r>
            <a:r>
              <a:rPr lang="en-US" altLang="zh-TW" sz="5400" b="1" dirty="0" smtClean="0"/>
              <a:t/>
            </a:r>
            <a:br>
              <a:rPr lang="en-US" altLang="zh-TW" sz="5400" b="1" dirty="0" smtClean="0"/>
            </a:br>
            <a:r>
              <a:rPr lang="en-US" altLang="zh-HK" sz="5400" b="1" dirty="0" smtClean="0"/>
              <a:t>“</a:t>
            </a:r>
            <a:r>
              <a:rPr lang="en-US" altLang="zh-HK" sz="5400" b="1" dirty="0"/>
              <a:t>The Degree of Intimacy”</a:t>
            </a:r>
            <a:endParaRPr lang="zh-TW" altLang="zh-HK" sz="5400" dirty="0"/>
          </a:p>
        </p:txBody>
      </p:sp>
      <p:sp>
        <p:nvSpPr>
          <p:cNvPr id="4" name="內容版面配置區 3"/>
          <p:cNvSpPr>
            <a:spLocks noGrp="1"/>
          </p:cNvSpPr>
          <p:nvPr>
            <p:ph idx="1"/>
          </p:nvPr>
        </p:nvSpPr>
        <p:spPr>
          <a:xfrm>
            <a:off x="734888" y="3212976"/>
            <a:ext cx="8229600" cy="2913187"/>
          </a:xfrm>
        </p:spPr>
        <p:txBody>
          <a:bodyPr/>
          <a:lstStyle/>
          <a:p>
            <a:r>
              <a:rPr lang="en-US" altLang="zh-HK" dirty="0"/>
              <a:t>How would you assign the degree of intimacy to the following </a:t>
            </a:r>
            <a:r>
              <a:rPr lang="en-US" altLang="zh-HK" dirty="0" err="1" smtClean="0"/>
              <a:t>behaviour</a:t>
            </a:r>
            <a:r>
              <a:rPr lang="en-US" altLang="zh-HK" dirty="0" smtClean="0"/>
              <a:t>? </a:t>
            </a:r>
          </a:p>
          <a:p>
            <a:r>
              <a:rPr lang="en-US" altLang="zh-HK" dirty="0" smtClean="0"/>
              <a:t>What </a:t>
            </a:r>
            <a:r>
              <a:rPr lang="en-US" altLang="zh-HK" dirty="0"/>
              <a:t>is your acceptance level? </a:t>
            </a:r>
            <a:endParaRPr lang="zh-HK" altLang="en-US" dirty="0"/>
          </a:p>
        </p:txBody>
      </p:sp>
    </p:spTree>
    <p:extLst>
      <p:ext uri="{BB962C8B-B14F-4D97-AF65-F5344CB8AC3E}">
        <p14:creationId xmlns:p14="http://schemas.microsoft.com/office/powerpoint/2010/main" val="330632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HK" dirty="0"/>
              <a:t>An old couple walking hand in hand </a:t>
            </a:r>
            <a:r>
              <a:rPr lang="en-US" altLang="zh-HK" dirty="0" smtClean="0"/>
              <a:t/>
            </a:r>
            <a:br>
              <a:rPr lang="en-US" altLang="zh-HK" dirty="0" smtClean="0"/>
            </a:br>
            <a:r>
              <a:rPr lang="en-US" altLang="zh-HK" dirty="0" smtClean="0"/>
              <a:t>in </a:t>
            </a:r>
            <a:r>
              <a:rPr lang="en-US" altLang="zh-HK" dirty="0"/>
              <a:t>the street </a:t>
            </a:r>
            <a:endParaRPr lang="zh-HK" altLang="en-US" dirty="0">
              <a:latin typeface="華康中黑體" pitchFamily="49" charset="-120"/>
              <a:ea typeface="華康中黑體" pitchFamily="49" charset="-120"/>
            </a:endParaRPr>
          </a:p>
        </p:txBody>
      </p:sp>
      <p:pic>
        <p:nvPicPr>
          <p:cNvPr id="8" name="Picture 4" descr="\\192.9.210.142\sup_common\EDB\EDB_web 201415\graphics\illustration\a4_rgb.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43608" y="1413718"/>
            <a:ext cx="7559675" cy="53276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311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HK" dirty="0"/>
              <a:t>Two kids holding hands in the park </a:t>
            </a:r>
            <a:endParaRPr lang="zh-HK" altLang="en-US" dirty="0">
              <a:latin typeface="華康中黑體" pitchFamily="49" charset="-120"/>
              <a:ea typeface="華康中黑體" pitchFamily="49" charset="-120"/>
            </a:endParaRPr>
          </a:p>
        </p:txBody>
      </p:sp>
      <p:pic>
        <p:nvPicPr>
          <p:cNvPr id="6" name="Picture 2" descr="\\192.9.210.142\sup_common\EDB\EDB_web 201415\graphics\illustration\a7_rgb.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72765" y="1341710"/>
            <a:ext cx="7559675" cy="53276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3658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88640"/>
            <a:ext cx="8229600" cy="1143000"/>
          </a:xfrm>
        </p:spPr>
        <p:txBody>
          <a:bodyPr>
            <a:normAutofit fontScale="90000"/>
          </a:bodyPr>
          <a:lstStyle/>
          <a:p>
            <a:r>
              <a:rPr lang="en-US" altLang="zh-HK" dirty="0"/>
              <a:t>A pair of adult couple kissing in the compartment </a:t>
            </a:r>
            <a:endParaRPr lang="zh-HK" altLang="en-US" dirty="0">
              <a:latin typeface="華康中黑體" pitchFamily="49" charset="-120"/>
              <a:ea typeface="華康中黑體" pitchFamily="49" charset="-120"/>
            </a:endParaRPr>
          </a:p>
        </p:txBody>
      </p:sp>
      <p:pic>
        <p:nvPicPr>
          <p:cNvPr id="9219" name="Picture 3" descr="\\192.9.210.142\sup_common\EDB\EDB_web 201415\graphics\illustration\a6_rgb.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00757" y="1341710"/>
            <a:ext cx="7559675" cy="53276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229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HK" dirty="0"/>
              <a:t>A father kissing his baby</a:t>
            </a:r>
            <a:endParaRPr lang="zh-TW" altLang="zh-HK" dirty="0"/>
          </a:p>
        </p:txBody>
      </p:sp>
      <p:pic>
        <p:nvPicPr>
          <p:cNvPr id="11266" name="Picture 2" descr="\\192.9.210.142\sup_common\EDB\EDB_web 201415\graphics\illustration\a2_rgb.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900757" y="1341710"/>
            <a:ext cx="7559675" cy="53276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229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1143000"/>
          </a:xfrm>
        </p:spPr>
        <p:txBody>
          <a:bodyPr>
            <a:normAutofit fontScale="90000"/>
          </a:bodyPr>
          <a:lstStyle/>
          <a:p>
            <a:r>
              <a:rPr lang="en-US" altLang="zh-HK" dirty="0"/>
              <a:t>Two local teenagers hugging each other in the lift</a:t>
            </a:r>
            <a:endParaRPr lang="zh-HK" altLang="en-US" dirty="0">
              <a:latin typeface="華康中黑體" pitchFamily="49" charset="-120"/>
              <a:ea typeface="華康中黑體" pitchFamily="49" charset="-120"/>
            </a:endParaRPr>
          </a:p>
        </p:txBody>
      </p:sp>
      <p:pic>
        <p:nvPicPr>
          <p:cNvPr id="12290" name="Picture 2" descr="\\192.9.210.142\sup_common\EDB\EDB_web 201415\graphics\illustration\a1_rgb.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92163" y="1341710"/>
            <a:ext cx="7559675" cy="53276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1349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1143000"/>
          </a:xfrm>
        </p:spPr>
        <p:txBody>
          <a:bodyPr>
            <a:normAutofit fontScale="90000"/>
          </a:bodyPr>
          <a:lstStyle/>
          <a:p>
            <a:r>
              <a:rPr lang="en-US" altLang="zh-HK" dirty="0"/>
              <a:t>Two foreigners hugging each other on the escalator </a:t>
            </a:r>
            <a:endParaRPr lang="zh-HK" altLang="en-US" dirty="0">
              <a:latin typeface="華康中黑體" pitchFamily="49" charset="-120"/>
              <a:ea typeface="華康中黑體" pitchFamily="49" charset="-120"/>
            </a:endParaRPr>
          </a:p>
        </p:txBody>
      </p:sp>
      <p:pic>
        <p:nvPicPr>
          <p:cNvPr id="10242" name="Picture 2" descr="\\192.9.210.142\sup_common\EDB\EDB_web 201415\graphics\illustration\a5_rgb.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92163" y="1341710"/>
            <a:ext cx="7559675" cy="53276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1349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TotalTime>
  <Words>827</Words>
  <Application>Microsoft Office PowerPoint</Application>
  <PresentationFormat>如螢幕大小 (4:3)</PresentationFormat>
  <Paragraphs>63</Paragraphs>
  <Slides>23</Slides>
  <Notes>1</Notes>
  <HiddenSlides>0</HiddenSlides>
  <MMClips>0</MMClips>
  <ScaleCrop>false</ScaleCrop>
  <HeadingPairs>
    <vt:vector size="4" baseType="variant">
      <vt:variant>
        <vt:lpstr>佈景主題</vt:lpstr>
      </vt:variant>
      <vt:variant>
        <vt:i4>1</vt:i4>
      </vt:variant>
      <vt:variant>
        <vt:lpstr>投影片標題</vt:lpstr>
      </vt:variant>
      <vt:variant>
        <vt:i4>23</vt:i4>
      </vt:variant>
    </vt:vector>
  </HeadingPairs>
  <TitlesOfParts>
    <vt:vector size="24" baseType="lpstr">
      <vt:lpstr>Office 佈景主題</vt:lpstr>
      <vt:lpstr>PowerPoint 簡報</vt:lpstr>
      <vt:lpstr>Learning Objectives</vt:lpstr>
      <vt:lpstr>Activity ： “The Degree of Intimacy”</vt:lpstr>
      <vt:lpstr>An old couple walking hand in hand  in the street </vt:lpstr>
      <vt:lpstr>Two kids holding hands in the park </vt:lpstr>
      <vt:lpstr>A pair of adult couple kissing in the compartment </vt:lpstr>
      <vt:lpstr>A father kissing his baby</vt:lpstr>
      <vt:lpstr>Two local teenagers hugging each other in the lift</vt:lpstr>
      <vt:lpstr>Two foreigners hugging each other on the escalator </vt:lpstr>
      <vt:lpstr>Discussion Questions:</vt:lpstr>
      <vt:lpstr>The levels of acceptance towards intimate behaviour</vt:lpstr>
      <vt:lpstr>The levels of acceptance towards intimate behaviour</vt:lpstr>
      <vt:lpstr>PowerPoint 簡報</vt:lpstr>
      <vt:lpstr>Activity: “If I were…” </vt:lpstr>
      <vt:lpstr>Affectionate young couple in the park becomes an internet controversy: “Identity disclosed!” Complained by the couple</vt:lpstr>
      <vt:lpstr>Group A: The young student couple</vt:lpstr>
      <vt:lpstr>Group B: The person recording or uploading the video without the consent of the people involved</vt:lpstr>
      <vt:lpstr>Points to note for the young couple: </vt:lpstr>
      <vt:lpstr>Points to note for the person  who recorded or uploaded the video without the consent of the people involved:</vt:lpstr>
      <vt:lpstr>PowerPoint 簡報</vt:lpstr>
      <vt:lpstr>PowerPoint 簡報</vt:lpstr>
      <vt:lpstr>Conclusions</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Chan Kit Ling</dc:creator>
  <cp:lastModifiedBy>L Y YAU</cp:lastModifiedBy>
  <cp:revision>78</cp:revision>
  <dcterms:created xsi:type="dcterms:W3CDTF">2015-02-27T09:36:47Z</dcterms:created>
  <dcterms:modified xsi:type="dcterms:W3CDTF">2015-12-23T03:49:42Z</dcterms:modified>
</cp:coreProperties>
</file>