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75" r:id="rId3"/>
    <p:sldId id="274" r:id="rId4"/>
    <p:sldId id="257" r:id="rId5"/>
    <p:sldId id="258" r:id="rId6"/>
    <p:sldId id="259" r:id="rId7"/>
    <p:sldId id="260" r:id="rId8"/>
    <p:sldId id="261" r:id="rId9"/>
    <p:sldId id="262" r:id="rId10"/>
    <p:sldId id="263" r:id="rId11"/>
    <p:sldId id="264" r:id="rId12"/>
    <p:sldId id="265" r:id="rId13"/>
    <p:sldId id="266" r:id="rId14"/>
    <p:sldId id="272" r:id="rId15"/>
    <p:sldId id="273" r:id="rId16"/>
    <p:sldId id="267" r:id="rId17"/>
    <p:sldId id="268" r:id="rId18"/>
    <p:sldId id="269" r:id="rId19"/>
    <p:sldId id="270" r:id="rId20"/>
    <p:sldId id="271" r:id="rId21"/>
    <p:sldId id="278" r:id="rId22"/>
    <p:sldId id="276" r:id="rId23"/>
  </p:sldIdLst>
  <p:sldSz cx="9144000" cy="6858000" type="screen4x3"/>
  <p:notesSz cx="6858000" cy="9144000"/>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438" y="-78"/>
      </p:cViewPr>
      <p:guideLst>
        <p:guide orient="horz" pos="2160"/>
        <p:guide pos="2880"/>
      </p:guideLst>
    </p:cSldViewPr>
  </p:slideViewPr>
  <p:notesTextViewPr>
    <p:cViewPr>
      <p:scale>
        <a:sx n="1" d="1"/>
        <a:sy n="1" d="1"/>
      </p:scale>
      <p:origin x="0" y="0"/>
    </p:cViewPr>
  </p:notesTextViewPr>
  <p:sorterViewPr>
    <p:cViewPr>
      <p:scale>
        <a:sx n="100" d="100"/>
        <a:sy n="100" d="100"/>
      </p:scale>
      <p:origin x="0" y="2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3E582B-8E9A-4734-A294-A7ACCCF4FF83}" type="datetimeFigureOut">
              <a:rPr lang="zh-HK" altLang="en-US" smtClean="0"/>
              <a:t>5/10/2015</a:t>
            </a:fld>
            <a:endParaRPr lang="zh-HK"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4B8B40-CBAF-4A33-96CA-30B4FB7F40F7}" type="slidenum">
              <a:rPr lang="zh-HK" altLang="en-US" smtClean="0"/>
              <a:t>‹#›</a:t>
            </a:fld>
            <a:endParaRPr lang="zh-HK" altLang="en-US"/>
          </a:p>
        </p:txBody>
      </p:sp>
    </p:spTree>
    <p:extLst>
      <p:ext uri="{BB962C8B-B14F-4D97-AF65-F5344CB8AC3E}">
        <p14:creationId xmlns:p14="http://schemas.microsoft.com/office/powerpoint/2010/main" val="120113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1D4B8B40-CBAF-4A33-96CA-30B4FB7F40F7}" type="slidenum">
              <a:rPr lang="zh-HK" altLang="en-US" smtClean="0"/>
              <a:t>1</a:t>
            </a:fld>
            <a:endParaRPr lang="zh-HK" altLang="en-US"/>
          </a:p>
        </p:txBody>
      </p:sp>
    </p:spTree>
    <p:extLst>
      <p:ext uri="{BB962C8B-B14F-4D97-AF65-F5344CB8AC3E}">
        <p14:creationId xmlns:p14="http://schemas.microsoft.com/office/powerpoint/2010/main" val="1637724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HK"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HK" altLang="en-US"/>
          </a:p>
        </p:txBody>
      </p:sp>
      <p:sp>
        <p:nvSpPr>
          <p:cNvPr id="4" name="日期版面配置區 3"/>
          <p:cNvSpPr>
            <a:spLocks noGrp="1"/>
          </p:cNvSpPr>
          <p:nvPr>
            <p:ph type="dt" sz="half" idx="10"/>
          </p:nvPr>
        </p:nvSpPr>
        <p:spPr/>
        <p:txBody>
          <a:bodyPr/>
          <a:lstStyle/>
          <a:p>
            <a:fld id="{B4EED1A1-8570-459E-8D67-5277C13B40FE}" type="datetimeFigureOut">
              <a:rPr lang="zh-HK" altLang="en-US" smtClean="0"/>
              <a:t>5/10/2015</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65058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B4EED1A1-8570-459E-8D67-5277C13B40FE}" type="datetimeFigureOut">
              <a:rPr lang="zh-HK" altLang="en-US" smtClean="0"/>
              <a:t>5/10/2015</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235923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B4EED1A1-8570-459E-8D67-5277C13B40FE}" type="datetimeFigureOut">
              <a:rPr lang="zh-HK" altLang="en-US" smtClean="0"/>
              <a:t>5/10/2015</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2199213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B4EED1A1-8570-459E-8D67-5277C13B40FE}" type="datetimeFigureOut">
              <a:rPr lang="zh-HK" altLang="en-US" smtClean="0"/>
              <a:t>5/10/2015</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2862941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B4EED1A1-8570-459E-8D67-5277C13B40FE}" type="datetimeFigureOut">
              <a:rPr lang="zh-HK" altLang="en-US" smtClean="0"/>
              <a:t>5/10/2015</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234270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日期版面配置區 4"/>
          <p:cNvSpPr>
            <a:spLocks noGrp="1"/>
          </p:cNvSpPr>
          <p:nvPr>
            <p:ph type="dt" sz="half" idx="10"/>
          </p:nvPr>
        </p:nvSpPr>
        <p:spPr/>
        <p:txBody>
          <a:bodyPr/>
          <a:lstStyle/>
          <a:p>
            <a:fld id="{B4EED1A1-8570-459E-8D67-5277C13B40FE}" type="datetimeFigureOut">
              <a:rPr lang="zh-HK" altLang="en-US" smtClean="0"/>
              <a:t>5/10/2015</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48575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7" name="日期版面配置區 6"/>
          <p:cNvSpPr>
            <a:spLocks noGrp="1"/>
          </p:cNvSpPr>
          <p:nvPr>
            <p:ph type="dt" sz="half" idx="10"/>
          </p:nvPr>
        </p:nvSpPr>
        <p:spPr/>
        <p:txBody>
          <a:bodyPr/>
          <a:lstStyle/>
          <a:p>
            <a:fld id="{B4EED1A1-8570-459E-8D67-5277C13B40FE}" type="datetimeFigureOut">
              <a:rPr lang="zh-HK" altLang="en-US" smtClean="0"/>
              <a:t>5/10/2015</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622867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日期版面配置區 2"/>
          <p:cNvSpPr>
            <a:spLocks noGrp="1"/>
          </p:cNvSpPr>
          <p:nvPr>
            <p:ph type="dt" sz="half" idx="10"/>
          </p:nvPr>
        </p:nvSpPr>
        <p:spPr/>
        <p:txBody>
          <a:bodyPr/>
          <a:lstStyle/>
          <a:p>
            <a:fld id="{B4EED1A1-8570-459E-8D67-5277C13B40FE}" type="datetimeFigureOut">
              <a:rPr lang="zh-HK" altLang="en-US" smtClean="0"/>
              <a:t>5/10/2015</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316946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4EED1A1-8570-459E-8D67-5277C13B40FE}" type="datetimeFigureOut">
              <a:rPr lang="zh-HK" altLang="en-US" smtClean="0"/>
              <a:t>5/10/2015</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067322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HK"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B4EED1A1-8570-459E-8D67-5277C13B40FE}" type="datetimeFigureOut">
              <a:rPr lang="zh-HK" altLang="en-US" smtClean="0"/>
              <a:t>5/10/2015</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033712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HK"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B4EED1A1-8570-459E-8D67-5277C13B40FE}" type="datetimeFigureOut">
              <a:rPr lang="zh-HK" altLang="en-US" smtClean="0"/>
              <a:t>5/10/2015</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787360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ED1A1-8570-459E-8D67-5277C13B40FE}" type="datetimeFigureOut">
              <a:rPr lang="zh-HK" altLang="en-US" smtClean="0"/>
              <a:t>5/10/2015</a:t>
            </a:fld>
            <a:endParaRPr lang="zh-HK"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6C6093-4464-404E-B347-F9536DF01323}" type="slidenum">
              <a:rPr lang="zh-HK" altLang="en-US" smtClean="0"/>
              <a:t>‹#›</a:t>
            </a:fld>
            <a:endParaRPr lang="zh-HK" altLang="en-US"/>
          </a:p>
        </p:txBody>
      </p:sp>
      <p:pic>
        <p:nvPicPr>
          <p:cNvPr id="1026" name="Picture 2" descr="\\192.9.210.142\sup_common\EDB\EDB_web 201415\graphics\cover page\a.jpg"/>
          <p:cNvPicPr>
            <a:picLocks noChangeAspect="1" noChangeArrowheads="1"/>
          </p:cNvPicPr>
          <p:nvPr userDrawn="1"/>
        </p:nvPicPr>
        <p:blipFill rotWithShape="1">
          <a:blip r:embed="rId13">
            <a:extLst>
              <a:ext uri="{BEBA8EAE-BF5A-486C-A8C5-ECC9F3942E4B}">
                <a14:imgProps xmlns:a14="http://schemas.microsoft.com/office/drawing/2010/main">
                  <a14:imgLayer r:embed="rId14">
                    <a14:imgEffect>
                      <a14:brightnessContrast bright="6000"/>
                    </a14:imgEffect>
                  </a14:imgLayer>
                </a14:imgProps>
              </a:ext>
              <a:ext uri="{28A0092B-C50C-407E-A947-70E740481C1C}">
                <a14:useLocalDpi xmlns:a14="http://schemas.microsoft.com/office/drawing/2010/main" val="0"/>
              </a:ext>
            </a:extLst>
          </a:blip>
          <a:srcRect l="11029"/>
          <a:stretch/>
        </p:blipFill>
        <p:spPr bwMode="auto">
          <a:xfrm>
            <a:off x="-109182" y="-27385"/>
            <a:ext cx="9289694" cy="6887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3182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16.xml"/><Relationship Id="rId3" Type="http://schemas.openxmlformats.org/officeDocument/2006/relationships/slide" Target="slide6.xml"/><Relationship Id="rId7" Type="http://schemas.openxmlformats.org/officeDocument/2006/relationships/slide" Target="slide10.xml"/><Relationship Id="rId12" Type="http://schemas.openxmlformats.org/officeDocument/2006/relationships/slide" Target="slide15.xml"/><Relationship Id="rId17" Type="http://schemas.openxmlformats.org/officeDocument/2006/relationships/slide" Target="slide20.xml"/><Relationship Id="rId2" Type="http://schemas.openxmlformats.org/officeDocument/2006/relationships/slide" Target="slide5.xml"/><Relationship Id="rId16" Type="http://schemas.openxmlformats.org/officeDocument/2006/relationships/slide" Target="slide19.xml"/><Relationship Id="rId1" Type="http://schemas.openxmlformats.org/officeDocument/2006/relationships/slideLayout" Target="../slideLayouts/slideLayout2.xml"/><Relationship Id="rId6" Type="http://schemas.openxmlformats.org/officeDocument/2006/relationships/slide" Target="slide9.xml"/><Relationship Id="rId11" Type="http://schemas.openxmlformats.org/officeDocument/2006/relationships/slide" Target="slide14.xml"/><Relationship Id="rId5" Type="http://schemas.openxmlformats.org/officeDocument/2006/relationships/slide" Target="slide8.xml"/><Relationship Id="rId15" Type="http://schemas.openxmlformats.org/officeDocument/2006/relationships/slide" Target="slide18.xml"/><Relationship Id="rId10" Type="http://schemas.openxmlformats.org/officeDocument/2006/relationships/slide" Target="slide13.xml"/><Relationship Id="rId4" Type="http://schemas.openxmlformats.org/officeDocument/2006/relationships/slide" Target="slide7.xml"/><Relationship Id="rId9" Type="http://schemas.openxmlformats.org/officeDocument/2006/relationships/slide" Target="slide12.xml"/><Relationship Id="rId14" Type="http://schemas.openxmlformats.org/officeDocument/2006/relationships/slide" Target="slide17.xml"/></Relationships>
</file>

<file path=ppt/slides/_rels/slide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HK" altLang="en-US"/>
          </a:p>
        </p:txBody>
      </p:sp>
      <p:sp>
        <p:nvSpPr>
          <p:cNvPr id="3" name="副標題 2"/>
          <p:cNvSpPr>
            <a:spLocks noGrp="1"/>
          </p:cNvSpPr>
          <p:nvPr>
            <p:ph type="subTitle" idx="1"/>
          </p:nvPr>
        </p:nvSpPr>
        <p:spPr/>
        <p:txBody>
          <a:bodyPr/>
          <a:lstStyle/>
          <a:p>
            <a:endParaRPr lang="zh-HK" altLang="en-US"/>
          </a:p>
        </p:txBody>
      </p:sp>
      <p:pic>
        <p:nvPicPr>
          <p:cNvPr id="1026" name="Picture 2" descr="\\192.9.210.142\sup_common\EDB\EDB_web 201415\graphics\cover page\月亮心事e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780" y="620688"/>
            <a:ext cx="8857724" cy="590465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1870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lvl="0" algn="l"/>
            <a:r>
              <a:rPr lang="en-US" altLang="zh-TW" sz="4000" dirty="0">
                <a:latin typeface="華康中黑體" pitchFamily="49" charset="-120"/>
                <a:ea typeface="華康中黑體" pitchFamily="49" charset="-120"/>
              </a:rPr>
              <a:t>6</a:t>
            </a:r>
            <a:r>
              <a:rPr lang="en-US" altLang="zh-TW" sz="4000" dirty="0" smtClean="0">
                <a:latin typeface="華康中黑體" pitchFamily="49" charset="-120"/>
                <a:ea typeface="華康中黑體" pitchFamily="49" charset="-120"/>
              </a:rPr>
              <a:t>.</a:t>
            </a:r>
            <a:r>
              <a:rPr lang="en-US" altLang="zh-HK" sz="3600" dirty="0"/>
              <a:t> HIV infection cannot be detected for a period of time. How long is it? </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107504" y="2287413"/>
            <a:ext cx="8229600" cy="3661867"/>
          </a:xfrm>
        </p:spPr>
        <p:txBody>
          <a:bodyPr>
            <a:normAutofit/>
          </a:bodyPr>
          <a:lstStyle/>
          <a:p>
            <a:pPr marL="971550" lvl="1" indent="-514350">
              <a:buFont typeface="+mj-lt"/>
              <a:buAutoNum type="alphaUcPeriod"/>
            </a:pPr>
            <a:r>
              <a:rPr lang="en-US" altLang="zh-HK" sz="3200" dirty="0"/>
              <a:t>One month</a:t>
            </a:r>
            <a:endParaRPr lang="zh-TW" altLang="zh-HK" sz="3200" dirty="0"/>
          </a:p>
          <a:p>
            <a:pPr marL="971550" lvl="1" indent="-514350">
              <a:buFont typeface="+mj-lt"/>
              <a:buAutoNum type="alphaUcPeriod"/>
            </a:pPr>
            <a:r>
              <a:rPr lang="en-US" altLang="zh-HK" sz="3200" dirty="0" smtClean="0"/>
              <a:t>Three months</a:t>
            </a:r>
            <a:endParaRPr lang="zh-TW" altLang="zh-HK" sz="3200" dirty="0"/>
          </a:p>
          <a:p>
            <a:pPr marL="971550" lvl="1" indent="-514350">
              <a:buFont typeface="+mj-lt"/>
              <a:buAutoNum type="alphaUcPeriod"/>
            </a:pPr>
            <a:r>
              <a:rPr lang="en-US" altLang="zh-HK" sz="3200" dirty="0" smtClean="0"/>
              <a:t>Six months</a:t>
            </a:r>
            <a:endParaRPr lang="zh-TW" altLang="zh-HK" sz="3200" dirty="0"/>
          </a:p>
          <a:p>
            <a:pPr marL="971550" lvl="1" indent="-514350">
              <a:buFont typeface="+mj-lt"/>
              <a:buAutoNum type="alphaUcPeriod"/>
            </a:pPr>
            <a:r>
              <a:rPr lang="en-US" altLang="zh-HK" sz="3200" dirty="0"/>
              <a:t>One </a:t>
            </a:r>
            <a:r>
              <a:rPr lang="en-US" altLang="zh-HK" sz="3200" dirty="0" smtClean="0"/>
              <a:t>year</a:t>
            </a:r>
            <a:endParaRPr lang="zh-TW" altLang="zh-HK" sz="3200" dirty="0"/>
          </a:p>
        </p:txBody>
      </p:sp>
      <p:sp>
        <p:nvSpPr>
          <p:cNvPr id="6" name="圓角矩形 5"/>
          <p:cNvSpPr/>
          <p:nvPr/>
        </p:nvSpPr>
        <p:spPr>
          <a:xfrm>
            <a:off x="395536" y="2924944"/>
            <a:ext cx="7848872" cy="576064"/>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263636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randombar(horizontal)">
                                      <p:cBhvr>
                                        <p:cTn id="29"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lvl="0" algn="l"/>
            <a:r>
              <a:rPr lang="en-US" altLang="zh-TW" sz="4000" dirty="0">
                <a:latin typeface="華康中黑體" pitchFamily="49" charset="-120"/>
                <a:ea typeface="華康中黑體" pitchFamily="49" charset="-120"/>
              </a:rPr>
              <a:t>7</a:t>
            </a:r>
            <a:r>
              <a:rPr lang="en-US" altLang="zh-TW" sz="4000" dirty="0" smtClean="0">
                <a:latin typeface="華康中黑體" pitchFamily="49" charset="-120"/>
                <a:ea typeface="華康中黑體" pitchFamily="49" charset="-120"/>
              </a:rPr>
              <a:t>.</a:t>
            </a:r>
            <a:r>
              <a:rPr lang="en-US" altLang="zh-HK" sz="3600" dirty="0"/>
              <a:t> Herpes I is not categorized as a sexually transmitted infection, but what is one of its symptoms of infection</a:t>
            </a:r>
            <a:r>
              <a:rPr lang="en-US" altLang="zh-HK" sz="3600" dirty="0" smtClean="0"/>
              <a:t>?</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107504" y="2287413"/>
            <a:ext cx="8229600" cy="3661867"/>
          </a:xfrm>
        </p:spPr>
        <p:txBody>
          <a:bodyPr/>
          <a:lstStyle/>
          <a:p>
            <a:pPr marL="971550" lvl="1" indent="-514350">
              <a:buFont typeface="+mj-lt"/>
              <a:buAutoNum type="alphaUcPeriod"/>
            </a:pPr>
            <a:r>
              <a:rPr lang="en-US" altLang="zh-HK" sz="3200" dirty="0"/>
              <a:t>Burning </a:t>
            </a:r>
            <a:r>
              <a:rPr lang="en-US" altLang="zh-HK" sz="3200" dirty="0" smtClean="0"/>
              <a:t>urination</a:t>
            </a:r>
            <a:endParaRPr lang="zh-TW" altLang="en-US" sz="3200" dirty="0">
              <a:latin typeface="華康中黑體" pitchFamily="49" charset="-120"/>
              <a:ea typeface="華康中黑體" pitchFamily="49" charset="-120"/>
            </a:endParaRPr>
          </a:p>
          <a:p>
            <a:pPr marL="971550" lvl="1" indent="-514350">
              <a:buFont typeface="+mj-lt"/>
              <a:buAutoNum type="alphaUcPeriod"/>
            </a:pPr>
            <a:r>
              <a:rPr lang="en-US" altLang="zh-HK" sz="3200" dirty="0"/>
              <a:t>Mouth </a:t>
            </a:r>
            <a:r>
              <a:rPr lang="en-US" altLang="zh-HK" sz="3200" dirty="0" smtClean="0"/>
              <a:t>ulcer</a:t>
            </a:r>
            <a:endParaRPr lang="zh-TW" altLang="en-US" sz="3200" dirty="0">
              <a:latin typeface="華康中黑體" pitchFamily="49" charset="-120"/>
              <a:ea typeface="華康中黑體" pitchFamily="49" charset="-120"/>
            </a:endParaRPr>
          </a:p>
          <a:p>
            <a:pPr marL="971550" lvl="1" indent="-514350">
              <a:buFont typeface="+mj-lt"/>
              <a:buAutoNum type="alphaUcPeriod"/>
            </a:pPr>
            <a:r>
              <a:rPr lang="en-US" altLang="zh-HK" sz="3200" dirty="0"/>
              <a:t>Pubic lice found in pubic </a:t>
            </a:r>
            <a:r>
              <a:rPr lang="en-US" altLang="zh-HK" sz="3200" dirty="0" smtClean="0"/>
              <a:t>hair</a:t>
            </a:r>
            <a:endParaRPr lang="zh-TW" altLang="en-US" sz="3200" dirty="0">
              <a:latin typeface="華康中黑體" pitchFamily="49" charset="-120"/>
              <a:ea typeface="華康中黑體" pitchFamily="49" charset="-120"/>
            </a:endParaRPr>
          </a:p>
          <a:p>
            <a:pPr marL="971550" lvl="1" indent="-514350">
              <a:buFont typeface="+mj-lt"/>
              <a:buAutoNum type="alphaUcPeriod"/>
            </a:pPr>
            <a:r>
              <a:rPr lang="en-US" altLang="zh-HK" sz="3200" dirty="0"/>
              <a:t>Swollen lymph</a:t>
            </a:r>
            <a:endParaRPr lang="zh-HK" altLang="en-US" dirty="0">
              <a:latin typeface="華康中黑體" pitchFamily="49" charset="-120"/>
              <a:ea typeface="華康中黑體" pitchFamily="49" charset="-120"/>
            </a:endParaRPr>
          </a:p>
        </p:txBody>
      </p:sp>
      <p:sp>
        <p:nvSpPr>
          <p:cNvPr id="6" name="圓角矩形 5"/>
          <p:cNvSpPr/>
          <p:nvPr/>
        </p:nvSpPr>
        <p:spPr>
          <a:xfrm>
            <a:off x="395536" y="2852936"/>
            <a:ext cx="7848872" cy="576064"/>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263636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randombar(horizontal)">
                                      <p:cBhvr>
                                        <p:cTn id="25"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a:bodyPr>
          <a:lstStyle/>
          <a:p>
            <a:pPr algn="l"/>
            <a:r>
              <a:rPr lang="en-US" altLang="zh-TW" sz="4000" dirty="0">
                <a:latin typeface="華康中黑體" pitchFamily="49" charset="-120"/>
                <a:ea typeface="華康中黑體" pitchFamily="49" charset="-120"/>
              </a:rPr>
              <a:t>8</a:t>
            </a:r>
            <a:r>
              <a:rPr lang="en-US" altLang="zh-TW" sz="4000" dirty="0" smtClean="0">
                <a:latin typeface="華康中黑體" pitchFamily="49" charset="-120"/>
                <a:ea typeface="華康中黑體" pitchFamily="49" charset="-120"/>
              </a:rPr>
              <a:t>.</a:t>
            </a:r>
            <a:r>
              <a:rPr lang="en-US" altLang="zh-HK" sz="4000" dirty="0"/>
              <a:t> Symptoms of Syphilis infection will:</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107504" y="2287413"/>
            <a:ext cx="8229600" cy="3661867"/>
          </a:xfrm>
        </p:spPr>
        <p:txBody>
          <a:bodyPr/>
          <a:lstStyle/>
          <a:p>
            <a:pPr marL="971550" lvl="1" indent="-514350">
              <a:buFont typeface="+mj-lt"/>
              <a:buAutoNum type="alphaUcPeriod"/>
            </a:pPr>
            <a:r>
              <a:rPr lang="en-US" altLang="zh-HK" sz="3200" dirty="0"/>
              <a:t>Be detected </a:t>
            </a:r>
            <a:r>
              <a:rPr lang="en-US" altLang="zh-HK" sz="3200" dirty="0" smtClean="0"/>
              <a:t>easily</a:t>
            </a:r>
            <a:endParaRPr lang="zh-TW" altLang="en-US" sz="3200" dirty="0">
              <a:latin typeface="華康中黑體" pitchFamily="49" charset="-120"/>
              <a:ea typeface="華康中黑體" pitchFamily="49" charset="-120"/>
            </a:endParaRPr>
          </a:p>
          <a:p>
            <a:pPr marL="971550" lvl="1" indent="-514350">
              <a:buFont typeface="+mj-lt"/>
              <a:buAutoNum type="alphaUcPeriod"/>
            </a:pPr>
            <a:r>
              <a:rPr lang="en-US" altLang="zh-HK" sz="3200" dirty="0"/>
              <a:t>Continue to </a:t>
            </a:r>
            <a:r>
              <a:rPr lang="en-US" altLang="zh-HK" sz="3200" dirty="0" smtClean="0"/>
              <a:t>show</a:t>
            </a:r>
            <a:endParaRPr lang="zh-TW" altLang="en-US" sz="3200" dirty="0">
              <a:latin typeface="華康中黑體" pitchFamily="49" charset="-120"/>
              <a:ea typeface="華康中黑體" pitchFamily="49" charset="-120"/>
            </a:endParaRPr>
          </a:p>
          <a:p>
            <a:pPr marL="971550" lvl="1" indent="-514350">
              <a:buFont typeface="+mj-lt"/>
              <a:buAutoNum type="alphaUcPeriod"/>
            </a:pPr>
            <a:r>
              <a:rPr lang="en-US" altLang="zh-HK" sz="3200" dirty="0"/>
              <a:t>Disappear </a:t>
            </a:r>
            <a:r>
              <a:rPr lang="en-US" altLang="zh-HK" sz="3200" dirty="0" smtClean="0"/>
              <a:t>naturally</a:t>
            </a:r>
          </a:p>
          <a:p>
            <a:pPr marL="971550" lvl="1" indent="-514350">
              <a:buFont typeface="+mj-lt"/>
              <a:buAutoNum type="alphaUcPeriod"/>
            </a:pPr>
            <a:r>
              <a:rPr lang="en-US" altLang="zh-HK" sz="3200" dirty="0" smtClean="0"/>
              <a:t>Make </a:t>
            </a:r>
            <a:r>
              <a:rPr lang="en-US" altLang="zh-HK" sz="3200" dirty="0"/>
              <a:t>someone happy</a:t>
            </a:r>
            <a:endParaRPr lang="zh-TW" altLang="zh-HK" sz="3200" dirty="0"/>
          </a:p>
        </p:txBody>
      </p:sp>
      <p:sp>
        <p:nvSpPr>
          <p:cNvPr id="6" name="圓角矩形 5"/>
          <p:cNvSpPr/>
          <p:nvPr/>
        </p:nvSpPr>
        <p:spPr>
          <a:xfrm>
            <a:off x="395536" y="3501008"/>
            <a:ext cx="7848872" cy="576064"/>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263636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randombar(horizontal)">
                                      <p:cBhvr>
                                        <p:cTn id="29"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lvl="0"/>
            <a:r>
              <a:rPr lang="en-US" altLang="zh-TW" sz="4000" dirty="0">
                <a:latin typeface="華康中黑體" pitchFamily="49" charset="-120"/>
                <a:ea typeface="華康中黑體" pitchFamily="49" charset="-120"/>
              </a:rPr>
              <a:t>9</a:t>
            </a:r>
            <a:r>
              <a:rPr lang="en-US" altLang="zh-TW" sz="4000" dirty="0" smtClean="0">
                <a:latin typeface="華康中黑體" pitchFamily="49" charset="-120"/>
                <a:ea typeface="華康中黑體" pitchFamily="49" charset="-120"/>
              </a:rPr>
              <a:t>.</a:t>
            </a:r>
            <a:r>
              <a:rPr lang="en-US" altLang="zh-HK" sz="3600" dirty="0"/>
              <a:t> Which one of the following is NOT the main method of transmission for HIV/AIDS?</a:t>
            </a:r>
            <a:endParaRPr lang="zh-TW" altLang="zh-HK" sz="3600" dirty="0"/>
          </a:p>
        </p:txBody>
      </p:sp>
      <p:sp>
        <p:nvSpPr>
          <p:cNvPr id="3" name="內容版面配置區 2"/>
          <p:cNvSpPr>
            <a:spLocks noGrp="1"/>
          </p:cNvSpPr>
          <p:nvPr>
            <p:ph idx="1"/>
          </p:nvPr>
        </p:nvSpPr>
        <p:spPr>
          <a:xfrm>
            <a:off x="107504" y="2287413"/>
            <a:ext cx="8229600" cy="3661867"/>
          </a:xfrm>
        </p:spPr>
        <p:txBody>
          <a:bodyPr/>
          <a:lstStyle/>
          <a:p>
            <a:pPr marL="971550" lvl="1" indent="-514350">
              <a:buFont typeface="+mj-lt"/>
              <a:buAutoNum type="alphaUcPeriod"/>
            </a:pPr>
            <a:r>
              <a:rPr lang="en-US" altLang="zh-HK" sz="3200" dirty="0"/>
              <a:t>Sexual intercourse or oral </a:t>
            </a:r>
            <a:r>
              <a:rPr lang="en-US" altLang="zh-HK" sz="3200" dirty="0" smtClean="0"/>
              <a:t>sex</a:t>
            </a:r>
            <a:endParaRPr lang="en-US" altLang="zh-HK" sz="3200" dirty="0">
              <a:latin typeface="華康中黑體" pitchFamily="49" charset="-120"/>
              <a:ea typeface="華康中黑體" pitchFamily="49" charset="-120"/>
            </a:endParaRPr>
          </a:p>
          <a:p>
            <a:pPr marL="971550" lvl="1" indent="-514350">
              <a:buFont typeface="+mj-lt"/>
              <a:buAutoNum type="alphaUcPeriod"/>
            </a:pPr>
            <a:r>
              <a:rPr lang="en-US" altLang="zh-HK" sz="3200" dirty="0" smtClean="0"/>
              <a:t>Sharing </a:t>
            </a:r>
            <a:r>
              <a:rPr lang="en-US" altLang="zh-HK" sz="3200" dirty="0"/>
              <a:t>injection tools for drug taking</a:t>
            </a:r>
            <a:endParaRPr lang="zh-TW" altLang="zh-HK" sz="3200" dirty="0"/>
          </a:p>
          <a:p>
            <a:pPr marL="971550" lvl="1" indent="-514350">
              <a:buFont typeface="+mj-lt"/>
              <a:buAutoNum type="alphaUcPeriod"/>
            </a:pPr>
            <a:r>
              <a:rPr lang="en-US" altLang="zh-HK" sz="3200" dirty="0"/>
              <a:t>Infected mother-to-child </a:t>
            </a:r>
            <a:r>
              <a:rPr lang="en-US" altLang="zh-HK" sz="3200" dirty="0" smtClean="0"/>
              <a:t>transmission</a:t>
            </a:r>
            <a:endParaRPr lang="zh-TW" altLang="en-US" sz="3200" dirty="0">
              <a:latin typeface="華康中黑體" pitchFamily="49" charset="-120"/>
              <a:ea typeface="華康中黑體" pitchFamily="49" charset="-120"/>
            </a:endParaRPr>
          </a:p>
          <a:p>
            <a:pPr marL="971550" lvl="1" indent="-514350">
              <a:buFont typeface="+mj-lt"/>
              <a:buAutoNum type="alphaUcPeriod"/>
            </a:pPr>
            <a:r>
              <a:rPr lang="en-US" altLang="zh-HK" sz="3200" dirty="0"/>
              <a:t>Hereditary </a:t>
            </a:r>
            <a:r>
              <a:rPr lang="en-US" altLang="zh-HK" sz="3200" dirty="0" smtClean="0"/>
              <a:t>causes</a:t>
            </a:r>
            <a:endParaRPr lang="zh-HK" altLang="en-US" dirty="0">
              <a:latin typeface="華康中黑體" pitchFamily="49" charset="-120"/>
              <a:ea typeface="華康中黑體" pitchFamily="49" charset="-120"/>
            </a:endParaRPr>
          </a:p>
        </p:txBody>
      </p:sp>
      <p:sp>
        <p:nvSpPr>
          <p:cNvPr id="6" name="圓角矩形 5"/>
          <p:cNvSpPr/>
          <p:nvPr/>
        </p:nvSpPr>
        <p:spPr>
          <a:xfrm>
            <a:off x="395536" y="4077072"/>
            <a:ext cx="7848872" cy="576064"/>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263636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randombar(horizontal)">
                                      <p:cBhvr>
                                        <p:cTn id="31"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lvl="0" algn="l"/>
            <a:r>
              <a:rPr lang="en-US" altLang="zh-TW" sz="4000" dirty="0">
                <a:latin typeface="華康中黑體" pitchFamily="49" charset="-120"/>
                <a:ea typeface="華康中黑體" pitchFamily="49" charset="-120"/>
              </a:rPr>
              <a:t>10.	</a:t>
            </a:r>
            <a:r>
              <a:rPr lang="en-US" altLang="zh-HK" sz="4000" dirty="0"/>
              <a:t> Which one of the following virus causes genital warts</a:t>
            </a:r>
            <a:r>
              <a:rPr lang="en-US" altLang="zh-HK" sz="4000" dirty="0" smtClean="0"/>
              <a:t>?</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107504" y="2287413"/>
            <a:ext cx="8229600" cy="3661867"/>
          </a:xfrm>
        </p:spPr>
        <p:txBody>
          <a:bodyPr/>
          <a:lstStyle/>
          <a:p>
            <a:pPr marL="971550" lvl="1" indent="-514350">
              <a:buFont typeface="+mj-lt"/>
              <a:buAutoNum type="alphaUcPeriod"/>
            </a:pPr>
            <a:r>
              <a:rPr lang="en-US" altLang="zh-TW" sz="3200" dirty="0" smtClean="0">
                <a:latin typeface="華康中黑體" pitchFamily="49" charset="-120"/>
                <a:ea typeface="華康中黑體" pitchFamily="49" charset="-120"/>
              </a:rPr>
              <a:t>HPV </a:t>
            </a:r>
            <a:endParaRPr lang="en-US" altLang="zh-TW" sz="3200" dirty="0">
              <a:latin typeface="華康中黑體" pitchFamily="49" charset="-120"/>
              <a:ea typeface="華康中黑體" pitchFamily="49" charset="-120"/>
            </a:endParaRPr>
          </a:p>
          <a:p>
            <a:pPr marL="971550" lvl="1" indent="-514350">
              <a:buFont typeface="+mj-lt"/>
              <a:buAutoNum type="alphaUcPeriod"/>
            </a:pPr>
            <a:r>
              <a:rPr lang="en-US" altLang="zh-TW" sz="3200" dirty="0" smtClean="0">
                <a:latin typeface="華康中黑體" pitchFamily="49" charset="-120"/>
                <a:ea typeface="華康中黑體" pitchFamily="49" charset="-120"/>
              </a:rPr>
              <a:t>HMV</a:t>
            </a:r>
            <a:endParaRPr lang="en-US" altLang="zh-TW" sz="3200" dirty="0">
              <a:latin typeface="華康中黑體" pitchFamily="49" charset="-120"/>
              <a:ea typeface="華康中黑體" pitchFamily="49" charset="-120"/>
            </a:endParaRPr>
          </a:p>
          <a:p>
            <a:pPr marL="971550" lvl="1" indent="-514350">
              <a:buFont typeface="+mj-lt"/>
              <a:buAutoNum type="alphaUcPeriod"/>
            </a:pPr>
            <a:r>
              <a:rPr lang="en-US" altLang="zh-TW" sz="3200" dirty="0" smtClean="0">
                <a:latin typeface="華康中黑體" pitchFamily="49" charset="-120"/>
                <a:ea typeface="華康中黑體" pitchFamily="49" charset="-120"/>
              </a:rPr>
              <a:t>HIV</a:t>
            </a:r>
            <a:endParaRPr lang="en-US" altLang="zh-TW" sz="3200" dirty="0">
              <a:latin typeface="華康中黑體" pitchFamily="49" charset="-120"/>
              <a:ea typeface="華康中黑體" pitchFamily="49" charset="-120"/>
            </a:endParaRPr>
          </a:p>
          <a:p>
            <a:pPr marL="971550" lvl="1" indent="-514350">
              <a:buFont typeface="+mj-lt"/>
              <a:buAutoNum type="alphaUcPeriod"/>
            </a:pPr>
            <a:r>
              <a:rPr lang="en-US" altLang="zh-TW" sz="3200" dirty="0" smtClean="0">
                <a:latin typeface="華康中黑體" pitchFamily="49" charset="-120"/>
                <a:ea typeface="華康中黑體" pitchFamily="49" charset="-120"/>
              </a:rPr>
              <a:t>HNV</a:t>
            </a:r>
            <a:endParaRPr lang="en-US" altLang="zh-TW" sz="3200" dirty="0">
              <a:latin typeface="華康中黑體" pitchFamily="49" charset="-120"/>
              <a:ea typeface="華康中黑體" pitchFamily="49" charset="-120"/>
            </a:endParaRPr>
          </a:p>
          <a:p>
            <a:endParaRPr lang="zh-HK" altLang="en-US" dirty="0">
              <a:latin typeface="華康中黑體" pitchFamily="49" charset="-120"/>
              <a:ea typeface="華康中黑體" pitchFamily="49" charset="-120"/>
            </a:endParaRPr>
          </a:p>
        </p:txBody>
      </p:sp>
      <p:sp>
        <p:nvSpPr>
          <p:cNvPr id="6" name="圓角矩形 5"/>
          <p:cNvSpPr/>
          <p:nvPr/>
        </p:nvSpPr>
        <p:spPr>
          <a:xfrm>
            <a:off x="395536" y="2276872"/>
            <a:ext cx="7848872" cy="576064"/>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159322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randombar(horizontal)">
                                      <p:cBhvr>
                                        <p:cTn id="29"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algn="l"/>
            <a:r>
              <a:rPr lang="en-US" altLang="zh-TW" sz="4000" dirty="0">
                <a:latin typeface="華康中黑體" pitchFamily="49" charset="-120"/>
                <a:ea typeface="華康中黑體" pitchFamily="49" charset="-120"/>
              </a:rPr>
              <a:t>11.	</a:t>
            </a:r>
            <a:r>
              <a:rPr lang="en-US" altLang="zh-HK" sz="4000" dirty="0"/>
              <a:t> Generally, how many days is a woman’s menstrual period?</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107504" y="2287413"/>
            <a:ext cx="8229600" cy="3661867"/>
          </a:xfrm>
        </p:spPr>
        <p:txBody>
          <a:bodyPr/>
          <a:lstStyle/>
          <a:p>
            <a:pPr marL="971550" lvl="1" indent="-514350">
              <a:buFont typeface="+mj-lt"/>
              <a:buAutoNum type="alphaUcPeriod"/>
            </a:pPr>
            <a:r>
              <a:rPr lang="en-US" altLang="zh-HK" sz="3200" dirty="0"/>
              <a:t>One to two </a:t>
            </a:r>
            <a:r>
              <a:rPr lang="en-US" altLang="zh-HK" sz="3200" dirty="0" smtClean="0"/>
              <a:t>days</a:t>
            </a:r>
          </a:p>
          <a:p>
            <a:pPr marL="971550" lvl="1" indent="-514350">
              <a:buFont typeface="+mj-lt"/>
              <a:buAutoNum type="alphaUcPeriod"/>
            </a:pPr>
            <a:r>
              <a:rPr lang="en-US" altLang="zh-HK" sz="3200" dirty="0"/>
              <a:t>Two to three </a:t>
            </a:r>
            <a:r>
              <a:rPr lang="en-US" altLang="zh-HK" sz="3200" dirty="0" smtClean="0"/>
              <a:t>days</a:t>
            </a:r>
          </a:p>
          <a:p>
            <a:pPr marL="971550" lvl="1" indent="-514350">
              <a:buFont typeface="+mj-lt"/>
              <a:buAutoNum type="alphaUcPeriod"/>
            </a:pPr>
            <a:r>
              <a:rPr lang="en-US" altLang="zh-HK" sz="3200" dirty="0"/>
              <a:t>Three to five </a:t>
            </a:r>
            <a:r>
              <a:rPr lang="en-US" altLang="zh-HK" sz="3200" dirty="0" smtClean="0"/>
              <a:t>days</a:t>
            </a:r>
          </a:p>
          <a:p>
            <a:pPr marL="971550" lvl="1" indent="-514350">
              <a:buFont typeface="+mj-lt"/>
              <a:buAutoNum type="alphaUcPeriod"/>
            </a:pPr>
            <a:r>
              <a:rPr lang="en-US" altLang="zh-HK" sz="3200" dirty="0"/>
              <a:t>Five to seven days</a:t>
            </a:r>
            <a:endParaRPr lang="zh-HK" altLang="en-US" dirty="0">
              <a:latin typeface="華康中黑體" pitchFamily="49" charset="-120"/>
              <a:ea typeface="華康中黑體" pitchFamily="49" charset="-120"/>
            </a:endParaRPr>
          </a:p>
        </p:txBody>
      </p:sp>
      <p:sp>
        <p:nvSpPr>
          <p:cNvPr id="6" name="圓角矩形 5"/>
          <p:cNvSpPr/>
          <p:nvPr/>
        </p:nvSpPr>
        <p:spPr>
          <a:xfrm>
            <a:off x="395536" y="3501008"/>
            <a:ext cx="7848872" cy="576064"/>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9" name="矩形 8">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86206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 calcmode="lin" valueType="num">
                                      <p:cBhvr additive="base">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randombar(horizontal)">
                                      <p:cBhvr>
                                        <p:cTn id="23"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lvl="0"/>
            <a:r>
              <a:rPr lang="en-US" altLang="zh-TW" sz="4000" dirty="0">
                <a:latin typeface="華康中黑體" pitchFamily="49" charset="-120"/>
                <a:ea typeface="華康中黑體" pitchFamily="49" charset="-120"/>
              </a:rPr>
              <a:t>12.	</a:t>
            </a:r>
            <a:r>
              <a:rPr lang="en-US" altLang="zh-HK" sz="4000" dirty="0"/>
              <a:t> What is the color of semen normally?</a:t>
            </a:r>
            <a:endParaRPr lang="zh-TW" altLang="zh-HK" sz="4000" dirty="0"/>
          </a:p>
        </p:txBody>
      </p:sp>
      <p:sp>
        <p:nvSpPr>
          <p:cNvPr id="3" name="內容版面配置區 2"/>
          <p:cNvSpPr>
            <a:spLocks noGrp="1"/>
          </p:cNvSpPr>
          <p:nvPr>
            <p:ph idx="1"/>
          </p:nvPr>
        </p:nvSpPr>
        <p:spPr>
          <a:xfrm>
            <a:off x="107504" y="2287413"/>
            <a:ext cx="8229600" cy="3661867"/>
          </a:xfrm>
        </p:spPr>
        <p:txBody>
          <a:bodyPr/>
          <a:lstStyle/>
          <a:p>
            <a:pPr marL="971550" lvl="1" indent="-514350">
              <a:buFont typeface="+mj-lt"/>
              <a:buAutoNum type="alphaUcPeriod"/>
            </a:pPr>
            <a:r>
              <a:rPr lang="en-US" altLang="zh-HK" sz="3200" dirty="0" smtClean="0"/>
              <a:t>Creamy</a:t>
            </a:r>
          </a:p>
          <a:p>
            <a:pPr marL="971550" lvl="1" indent="-514350">
              <a:buFont typeface="+mj-lt"/>
              <a:buAutoNum type="alphaUcPeriod"/>
            </a:pPr>
            <a:r>
              <a:rPr lang="en-US" altLang="zh-HK" sz="3200" dirty="0" smtClean="0"/>
              <a:t>Pale </a:t>
            </a:r>
            <a:r>
              <a:rPr lang="en-US" altLang="zh-HK" sz="3200" dirty="0"/>
              <a:t>yellow</a:t>
            </a:r>
            <a:endParaRPr lang="zh-TW" altLang="zh-HK" sz="3200" dirty="0"/>
          </a:p>
          <a:p>
            <a:pPr marL="971550" lvl="1" indent="-514350">
              <a:buFont typeface="+mj-lt"/>
              <a:buAutoNum type="alphaUcPeriod"/>
            </a:pPr>
            <a:r>
              <a:rPr lang="en-US" altLang="zh-HK" sz="3200" dirty="0"/>
              <a:t>Creamy or pale </a:t>
            </a:r>
            <a:r>
              <a:rPr lang="en-US" altLang="zh-HK" sz="3200" dirty="0" smtClean="0"/>
              <a:t>yellow</a:t>
            </a:r>
          </a:p>
          <a:p>
            <a:pPr marL="971550" lvl="1" indent="-514350">
              <a:buFont typeface="+mj-lt"/>
              <a:buAutoNum type="alphaUcPeriod"/>
            </a:pPr>
            <a:r>
              <a:rPr lang="en-US" altLang="zh-HK" sz="3200" dirty="0"/>
              <a:t>Transparent</a:t>
            </a:r>
            <a:endParaRPr lang="zh-HK" altLang="en-US" dirty="0">
              <a:latin typeface="華康中黑體" pitchFamily="49" charset="-120"/>
              <a:ea typeface="華康中黑體" pitchFamily="49" charset="-120"/>
            </a:endParaRPr>
          </a:p>
        </p:txBody>
      </p:sp>
      <p:sp>
        <p:nvSpPr>
          <p:cNvPr id="6" name="圓角矩形 5"/>
          <p:cNvSpPr/>
          <p:nvPr/>
        </p:nvSpPr>
        <p:spPr>
          <a:xfrm>
            <a:off x="395536" y="3501008"/>
            <a:ext cx="7848872" cy="576064"/>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263636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 calcmode="lin" valueType="num">
                                      <p:cBhvr additive="base">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randombar(horizontal)">
                                      <p:cBhvr>
                                        <p:cTn id="23"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lvl="0" algn="l"/>
            <a:r>
              <a:rPr lang="en-US" altLang="zh-TW" sz="4000" dirty="0">
                <a:latin typeface="華康中黑體" pitchFamily="49" charset="-120"/>
                <a:ea typeface="華康中黑體" pitchFamily="49" charset="-120"/>
              </a:rPr>
              <a:t>13.	</a:t>
            </a:r>
            <a:r>
              <a:rPr lang="en-US" altLang="zh-HK" sz="3600" dirty="0"/>
              <a:t> Which of the following skin </a:t>
            </a:r>
            <a:r>
              <a:rPr lang="en-US" altLang="zh-HK" sz="3600" dirty="0" smtClean="0"/>
              <a:t>problems </a:t>
            </a:r>
            <a:r>
              <a:rPr lang="en-US" altLang="zh-HK" sz="3600" dirty="0"/>
              <a:t>does not relate to pimples</a:t>
            </a:r>
            <a:r>
              <a:rPr lang="en-US" altLang="zh-HK" sz="3600" dirty="0" smtClean="0"/>
              <a:t>?</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107504" y="2287413"/>
            <a:ext cx="8229600" cy="3661867"/>
          </a:xfrm>
        </p:spPr>
        <p:txBody>
          <a:bodyPr/>
          <a:lstStyle/>
          <a:p>
            <a:pPr marL="971550" lvl="1" indent="-514350">
              <a:buFont typeface="+mj-lt"/>
              <a:buAutoNum type="alphaUcPeriod"/>
            </a:pPr>
            <a:r>
              <a:rPr lang="en-US" altLang="zh-HK" sz="3200" dirty="0" smtClean="0"/>
              <a:t>Blackheads</a:t>
            </a:r>
          </a:p>
          <a:p>
            <a:pPr marL="971550" lvl="1" indent="-514350">
              <a:buFont typeface="+mj-lt"/>
              <a:buAutoNum type="alphaUcPeriod"/>
            </a:pPr>
            <a:r>
              <a:rPr lang="en-US" altLang="zh-HK" sz="3200" dirty="0" smtClean="0"/>
              <a:t>Acne</a:t>
            </a:r>
            <a:endParaRPr lang="en-US" altLang="zh-HK" sz="3200" dirty="0"/>
          </a:p>
          <a:p>
            <a:pPr marL="971550" lvl="1" indent="-514350">
              <a:buFont typeface="+mj-lt"/>
              <a:buAutoNum type="alphaUcPeriod"/>
            </a:pPr>
            <a:r>
              <a:rPr lang="en-US" altLang="zh-HK" sz="3200" dirty="0" smtClean="0"/>
              <a:t>Cyst</a:t>
            </a:r>
            <a:endParaRPr lang="zh-TW" altLang="zh-HK" sz="3200" dirty="0"/>
          </a:p>
          <a:p>
            <a:pPr marL="971550" lvl="1" indent="-514350">
              <a:buFont typeface="+mj-lt"/>
              <a:buAutoNum type="alphaUcPeriod"/>
            </a:pPr>
            <a:r>
              <a:rPr lang="en-US" altLang="zh-HK" sz="3200" dirty="0"/>
              <a:t>Rash</a:t>
            </a:r>
            <a:endParaRPr lang="zh-HK" altLang="en-US" dirty="0">
              <a:latin typeface="華康中黑體" pitchFamily="49" charset="-120"/>
              <a:ea typeface="華康中黑體" pitchFamily="49" charset="-120"/>
            </a:endParaRPr>
          </a:p>
        </p:txBody>
      </p:sp>
      <p:sp>
        <p:nvSpPr>
          <p:cNvPr id="6" name="圓角矩形 5"/>
          <p:cNvSpPr/>
          <p:nvPr/>
        </p:nvSpPr>
        <p:spPr>
          <a:xfrm>
            <a:off x="395536" y="4077072"/>
            <a:ext cx="7848872" cy="576064"/>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198066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 calcmode="lin" valueType="num">
                                      <p:cBhvr additive="base">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randombar(horizontal)">
                                      <p:cBhvr>
                                        <p:cTn id="23"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lvl="0" algn="l"/>
            <a:r>
              <a:rPr lang="en-US" altLang="zh-TW" sz="4000" dirty="0" smtClean="0">
                <a:latin typeface="華康中黑體" pitchFamily="49" charset="-120"/>
                <a:ea typeface="華康中黑體" pitchFamily="49" charset="-120"/>
              </a:rPr>
              <a:t>14.</a:t>
            </a:r>
            <a:r>
              <a:rPr lang="en-US" altLang="zh-HK" sz="4000" dirty="0"/>
              <a:t> If your friend has body odor, you should</a:t>
            </a:r>
            <a:r>
              <a:rPr lang="en-US" altLang="zh-HK" sz="4000" dirty="0" smtClean="0"/>
              <a:t>:</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107504" y="2287413"/>
            <a:ext cx="8229600" cy="3661867"/>
          </a:xfrm>
        </p:spPr>
        <p:txBody>
          <a:bodyPr/>
          <a:lstStyle/>
          <a:p>
            <a:pPr marL="971550" lvl="1" indent="-514350">
              <a:buFont typeface="+mj-lt"/>
              <a:buAutoNum type="alphaUcPeriod"/>
            </a:pPr>
            <a:r>
              <a:rPr lang="en-US" altLang="zh-HK" sz="3200" dirty="0"/>
              <a:t>Avoid and keep a </a:t>
            </a:r>
            <a:r>
              <a:rPr lang="en-US" altLang="zh-HK" sz="3200" dirty="0" smtClean="0"/>
              <a:t>distance</a:t>
            </a:r>
            <a:endParaRPr lang="en-US" altLang="zh-HK" sz="3200" dirty="0"/>
          </a:p>
          <a:p>
            <a:pPr marL="971550" lvl="1" indent="-514350">
              <a:buFont typeface="+mj-lt"/>
              <a:buAutoNum type="alphaUcPeriod"/>
            </a:pPr>
            <a:r>
              <a:rPr lang="en-US" altLang="zh-HK" sz="3200" dirty="0" smtClean="0"/>
              <a:t>Understand </a:t>
            </a:r>
            <a:r>
              <a:rPr lang="en-US" altLang="zh-HK" sz="3200" dirty="0"/>
              <a:t>and remind </a:t>
            </a:r>
            <a:r>
              <a:rPr lang="en-US" altLang="zh-HK" sz="3200" dirty="0" smtClean="0"/>
              <a:t>him/her</a:t>
            </a:r>
            <a:endParaRPr lang="en-US" altLang="zh-HK" sz="3200" dirty="0"/>
          </a:p>
          <a:p>
            <a:pPr marL="971550" lvl="1" indent="-514350">
              <a:buFont typeface="+mj-lt"/>
              <a:buAutoNum type="alphaUcPeriod"/>
            </a:pPr>
            <a:r>
              <a:rPr lang="en-US" altLang="zh-HK" sz="3200" dirty="0" smtClean="0"/>
              <a:t>Tolerate </a:t>
            </a:r>
            <a:r>
              <a:rPr lang="en-US" altLang="zh-HK" sz="3200" dirty="0"/>
              <a:t>and </a:t>
            </a:r>
            <a:r>
              <a:rPr lang="en-US" altLang="zh-HK" sz="3200" dirty="0" smtClean="0"/>
              <a:t>accept</a:t>
            </a:r>
            <a:endParaRPr lang="en-US" altLang="zh-HK" sz="3200" dirty="0"/>
          </a:p>
          <a:p>
            <a:pPr marL="971550" lvl="1" indent="-514350">
              <a:buFont typeface="+mj-lt"/>
              <a:buAutoNum type="alphaUcPeriod"/>
            </a:pPr>
            <a:r>
              <a:rPr lang="en-US" altLang="zh-HK" sz="3200" dirty="0" smtClean="0"/>
              <a:t>Support </a:t>
            </a:r>
            <a:r>
              <a:rPr lang="en-US" altLang="zh-HK" sz="3200" dirty="0"/>
              <a:t>and tell others</a:t>
            </a:r>
            <a:endParaRPr lang="zh-TW" altLang="zh-HK" sz="3200" dirty="0"/>
          </a:p>
          <a:p>
            <a:endParaRPr lang="zh-HK" altLang="en-US" dirty="0">
              <a:latin typeface="華康中黑體" pitchFamily="49" charset="-120"/>
              <a:ea typeface="華康中黑體" pitchFamily="49" charset="-120"/>
            </a:endParaRPr>
          </a:p>
        </p:txBody>
      </p:sp>
      <p:sp>
        <p:nvSpPr>
          <p:cNvPr id="6" name="圓角矩形 5"/>
          <p:cNvSpPr/>
          <p:nvPr/>
        </p:nvSpPr>
        <p:spPr>
          <a:xfrm>
            <a:off x="395536" y="2924944"/>
            <a:ext cx="7848872" cy="576064"/>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198066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randombar(horizontal)">
                                      <p:cBhvr>
                                        <p:cTn id="35"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lvl="0" algn="l"/>
            <a:r>
              <a:rPr lang="en-US" altLang="zh-TW" sz="4000" dirty="0">
                <a:latin typeface="華康中黑體" pitchFamily="49" charset="-120"/>
                <a:ea typeface="華康中黑體" pitchFamily="49" charset="-120"/>
              </a:rPr>
              <a:t>15.	</a:t>
            </a:r>
            <a:r>
              <a:rPr lang="en-US" altLang="zh-HK" sz="4000" dirty="0"/>
              <a:t> If you have a crush on someone, what should you do first</a:t>
            </a:r>
            <a:r>
              <a:rPr lang="en-US" altLang="zh-HK" sz="4000" dirty="0" smtClean="0"/>
              <a:t>?</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107504" y="2287413"/>
            <a:ext cx="8229600" cy="3661867"/>
          </a:xfrm>
        </p:spPr>
        <p:txBody>
          <a:bodyPr>
            <a:normAutofit lnSpcReduction="10000"/>
          </a:bodyPr>
          <a:lstStyle/>
          <a:p>
            <a:pPr marL="971550" lvl="1" indent="-514350">
              <a:buFont typeface="+mj-lt"/>
              <a:buAutoNum type="alphaUcPeriod"/>
            </a:pPr>
            <a:r>
              <a:rPr lang="en-US" altLang="zh-HK" sz="3200" dirty="0"/>
              <a:t>Learn to get along with that </a:t>
            </a:r>
            <a:r>
              <a:rPr lang="en-US" altLang="zh-HK" sz="3200" dirty="0" smtClean="0"/>
              <a:t>person</a:t>
            </a:r>
            <a:endParaRPr lang="zh-TW" altLang="en-US" sz="3200" dirty="0">
              <a:latin typeface="華康中黑體" pitchFamily="49" charset="-120"/>
              <a:ea typeface="華康中黑體" pitchFamily="49" charset="-120"/>
            </a:endParaRPr>
          </a:p>
          <a:p>
            <a:pPr marL="971550" lvl="1" indent="-514350">
              <a:buFont typeface="+mj-lt"/>
              <a:buAutoNum type="alphaUcPeriod"/>
            </a:pPr>
            <a:r>
              <a:rPr lang="en-US" altLang="zh-HK" sz="3200" dirty="0"/>
              <a:t>Wait for that person to tell you his/her </a:t>
            </a:r>
            <a:r>
              <a:rPr lang="en-US" altLang="zh-HK" sz="3200" dirty="0" smtClean="0"/>
              <a:t>feelings</a:t>
            </a:r>
          </a:p>
          <a:p>
            <a:pPr marL="971550" lvl="1" indent="-514350">
              <a:buFont typeface="+mj-lt"/>
              <a:buAutoNum type="alphaUcPeriod"/>
            </a:pPr>
            <a:r>
              <a:rPr lang="en-US" altLang="zh-HK" sz="3200" dirty="0"/>
              <a:t>Confirm </a:t>
            </a:r>
            <a:r>
              <a:rPr lang="en-US" altLang="zh-HK" sz="3200"/>
              <a:t>both </a:t>
            </a:r>
            <a:r>
              <a:rPr lang="en-US" altLang="zh-HK" sz="3200" smtClean="0"/>
              <a:t>as  </a:t>
            </a:r>
            <a:r>
              <a:rPr lang="en-US" altLang="zh-HK" sz="3200" dirty="0"/>
              <a:t>a “couple” as soon as </a:t>
            </a:r>
            <a:r>
              <a:rPr lang="en-US" altLang="zh-HK" sz="3200" dirty="0" smtClean="0"/>
              <a:t>possible</a:t>
            </a:r>
          </a:p>
          <a:p>
            <a:pPr marL="971550" lvl="1" indent="-514350">
              <a:buFont typeface="+mj-lt"/>
              <a:buAutoNum type="alphaUcPeriod"/>
            </a:pPr>
            <a:r>
              <a:rPr lang="en-US" altLang="zh-HK" sz="3200" dirty="0"/>
              <a:t>Support whatever decision that person has made</a:t>
            </a:r>
            <a:endParaRPr lang="zh-HK" altLang="en-US" dirty="0">
              <a:latin typeface="華康中黑體" pitchFamily="49" charset="-120"/>
              <a:ea typeface="華康中黑體" pitchFamily="49" charset="-120"/>
            </a:endParaRPr>
          </a:p>
        </p:txBody>
      </p:sp>
      <p:sp>
        <p:nvSpPr>
          <p:cNvPr id="6" name="圓角矩形 5"/>
          <p:cNvSpPr/>
          <p:nvPr/>
        </p:nvSpPr>
        <p:spPr>
          <a:xfrm>
            <a:off x="395536" y="2348880"/>
            <a:ext cx="7848872" cy="576064"/>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198066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randombar(horizontal)">
                                      <p:cBhvr>
                                        <p:cTn id="25"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b="1" dirty="0">
                <a:solidFill>
                  <a:schemeClr val="dk1"/>
                </a:solidFill>
              </a:rPr>
              <a:t>Learning Objectives</a:t>
            </a:r>
            <a:endParaRPr lang="zh-HK" altLang="en-US" dirty="0">
              <a:solidFill>
                <a:schemeClr val="tx2"/>
              </a:solidFill>
              <a:effectLst>
                <a:outerShdw blurRad="38100" dist="38100" dir="2700000" algn="tl">
                  <a:srgbClr val="000000">
                    <a:alpha val="43137"/>
                  </a:srgbClr>
                </a:outerShdw>
              </a:effectLst>
              <a:latin typeface="華康中黑體" pitchFamily="49" charset="-120"/>
              <a:ea typeface="華康中黑體" pitchFamily="49" charset="-120"/>
            </a:endParaRPr>
          </a:p>
        </p:txBody>
      </p:sp>
      <p:sp>
        <p:nvSpPr>
          <p:cNvPr id="3" name="內容版面配置區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Autofit/>
          </a:bodyPr>
          <a:lstStyle/>
          <a:p>
            <a:pPr marL="514350" lvl="0" indent="-514350">
              <a:buFont typeface="+mj-lt"/>
              <a:buAutoNum type="arabicPeriod"/>
            </a:pPr>
            <a:r>
              <a:rPr lang="en-US" altLang="zh-HK" sz="2800" dirty="0"/>
              <a:t>To understand sex is innate, part of nature, we should accept oneself positively and naturally</a:t>
            </a:r>
            <a:endParaRPr lang="zh-TW" altLang="zh-HK" sz="2800" dirty="0"/>
          </a:p>
          <a:p>
            <a:pPr marL="514350" lvl="0" indent="-514350">
              <a:buFont typeface="+mj-lt"/>
              <a:buAutoNum type="arabicPeriod"/>
            </a:pPr>
            <a:r>
              <a:rPr lang="en-US" altLang="zh-HK" sz="2800" dirty="0"/>
              <a:t>To learn what sexual health is about, comprehend how to deal with various physical and psychological changes, embrace puberty with a calm manner, and to develop a healthy lifestyle</a:t>
            </a:r>
            <a:endParaRPr lang="zh-TW" altLang="zh-HK" sz="2800" dirty="0"/>
          </a:p>
          <a:p>
            <a:pPr marL="514350" lvl="0" indent="-514350">
              <a:buFont typeface="+mj-lt"/>
              <a:buAutoNum type="arabicPeriod"/>
            </a:pPr>
            <a:r>
              <a:rPr lang="en-US" altLang="zh-HK" sz="2800" dirty="0"/>
              <a:t>To know the ways of transmission and other related knowledge of sexually transmitted infections and HIV/AIDS</a:t>
            </a:r>
            <a:endParaRPr lang="zh-TW" altLang="zh-HK" sz="2800" dirty="0"/>
          </a:p>
        </p:txBody>
      </p:sp>
    </p:spTree>
    <p:extLst>
      <p:ext uri="{BB962C8B-B14F-4D97-AF65-F5344CB8AC3E}">
        <p14:creationId xmlns:p14="http://schemas.microsoft.com/office/powerpoint/2010/main" val="1461014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lvl="0" algn="l"/>
            <a:r>
              <a:rPr lang="en-US" altLang="zh-TW" sz="4000" dirty="0">
                <a:latin typeface="華康中黑體" pitchFamily="49" charset="-120"/>
                <a:ea typeface="華康中黑體" pitchFamily="49" charset="-120"/>
              </a:rPr>
              <a:t>16.	</a:t>
            </a:r>
            <a:r>
              <a:rPr lang="en-US" altLang="zh-HK" sz="4000" dirty="0"/>
              <a:t> If you have sexual fantasy, you should</a:t>
            </a:r>
            <a:r>
              <a:rPr lang="en-US" altLang="zh-HK" sz="4000" dirty="0" smtClean="0"/>
              <a:t>:</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107504" y="2287413"/>
            <a:ext cx="8229600" cy="3661867"/>
          </a:xfrm>
        </p:spPr>
        <p:txBody>
          <a:bodyPr/>
          <a:lstStyle/>
          <a:p>
            <a:pPr marL="971550" lvl="1" indent="-514350">
              <a:buFont typeface="+mj-lt"/>
              <a:buAutoNum type="alphaUcPeriod"/>
            </a:pPr>
            <a:r>
              <a:rPr lang="en-US" altLang="zh-HK" sz="3200" dirty="0"/>
              <a:t>Think you have mental </a:t>
            </a:r>
            <a:r>
              <a:rPr lang="en-US" altLang="zh-HK" sz="3200" dirty="0" smtClean="0"/>
              <a:t>problems</a:t>
            </a:r>
            <a:endParaRPr lang="zh-TW" altLang="en-US" sz="3200" dirty="0">
              <a:latin typeface="華康中黑體" pitchFamily="49" charset="-120"/>
              <a:ea typeface="華康中黑體" pitchFamily="49" charset="-120"/>
            </a:endParaRPr>
          </a:p>
          <a:p>
            <a:pPr marL="971550" lvl="1" indent="-514350">
              <a:buFont typeface="+mj-lt"/>
              <a:buAutoNum type="alphaUcPeriod"/>
            </a:pPr>
            <a:r>
              <a:rPr lang="en-US" altLang="zh-HK" sz="3200" dirty="0"/>
              <a:t>Find ways to deal with your sexual needs as soon as </a:t>
            </a:r>
            <a:r>
              <a:rPr lang="en-US" altLang="zh-HK" sz="3200" dirty="0" smtClean="0"/>
              <a:t>possible</a:t>
            </a:r>
          </a:p>
          <a:p>
            <a:pPr marL="971550" lvl="1" indent="-514350">
              <a:buFont typeface="+mj-lt"/>
              <a:buAutoNum type="alphaUcPeriod"/>
            </a:pPr>
            <a:r>
              <a:rPr lang="en-US" altLang="zh-HK" sz="3200" dirty="0"/>
              <a:t>Share your fantasy with </a:t>
            </a:r>
            <a:r>
              <a:rPr lang="en-US" altLang="zh-HK" sz="3200" dirty="0" smtClean="0"/>
              <a:t>others</a:t>
            </a:r>
          </a:p>
          <a:p>
            <a:pPr marL="971550" lvl="1" indent="-514350">
              <a:buFont typeface="+mj-lt"/>
              <a:buAutoNum type="alphaUcPeriod"/>
            </a:pPr>
            <a:r>
              <a:rPr lang="en-US" altLang="zh-HK" sz="3200" dirty="0"/>
              <a:t>Pay attention if you have become addicted or not</a:t>
            </a:r>
            <a:endParaRPr lang="zh-HK" altLang="en-US" dirty="0">
              <a:latin typeface="華康中黑體" pitchFamily="49" charset="-120"/>
              <a:ea typeface="華康中黑體" pitchFamily="49" charset="-120"/>
            </a:endParaRPr>
          </a:p>
        </p:txBody>
      </p:sp>
      <p:sp>
        <p:nvSpPr>
          <p:cNvPr id="6" name="圓角矩形 5"/>
          <p:cNvSpPr/>
          <p:nvPr/>
        </p:nvSpPr>
        <p:spPr>
          <a:xfrm>
            <a:off x="395536" y="4509120"/>
            <a:ext cx="7848872" cy="1080120"/>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198066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randombar(horizontal)">
                                      <p:cBhvr>
                                        <p:cTn id="25"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solidFill>
                  <a:schemeClr val="dk1"/>
                </a:solidFill>
              </a:rPr>
              <a:t>Conclusions</a:t>
            </a:r>
            <a:endParaRPr lang="zh-HK" altLang="en-US" dirty="0">
              <a:latin typeface="華康中黑體" pitchFamily="49" charset="-120"/>
              <a:ea typeface="華康中黑體" pitchFamily="49" charset="-120"/>
            </a:endParaRPr>
          </a:p>
        </p:txBody>
      </p:sp>
      <p:sp>
        <p:nvSpPr>
          <p:cNvPr id="3" name="內容版面配置區 2"/>
          <p:cNvSpPr>
            <a:spLocks noGrp="1"/>
          </p:cNvSpPr>
          <p:nvPr>
            <p:ph idx="1"/>
          </p:nvPr>
        </p:nvSpPr>
        <p:spPr>
          <a:xfrm>
            <a:off x="251520" y="1412776"/>
            <a:ext cx="8435280" cy="4713387"/>
          </a:xfrm>
        </p:spPr>
        <p:style>
          <a:lnRef idx="2">
            <a:schemeClr val="accent5"/>
          </a:lnRef>
          <a:fillRef idx="1">
            <a:schemeClr val="lt1"/>
          </a:fillRef>
          <a:effectRef idx="0">
            <a:schemeClr val="accent5"/>
          </a:effectRef>
          <a:fontRef idx="minor">
            <a:schemeClr val="dk1"/>
          </a:fontRef>
        </p:style>
        <p:txBody>
          <a:bodyPr>
            <a:noAutofit/>
          </a:bodyPr>
          <a:lstStyle/>
          <a:p>
            <a:pPr marL="0" indent="0">
              <a:buNone/>
            </a:pPr>
            <a:r>
              <a:rPr lang="en-US" altLang="zh-HK" sz="2400" dirty="0" smtClean="0"/>
              <a:t>To </a:t>
            </a:r>
            <a:r>
              <a:rPr lang="en-US" altLang="zh-HK" sz="2400" dirty="0"/>
              <a:t>be equipped with basic knowledge on sexual health (including STIs and HIV/AIDS</a:t>
            </a:r>
            <a:r>
              <a:rPr lang="en-US" altLang="zh-HK" sz="2400" dirty="0" smtClean="0"/>
              <a:t>), </a:t>
            </a:r>
            <a:r>
              <a:rPr lang="en-US" altLang="zh-HK" sz="2400" dirty="0"/>
              <a:t>in order to reduce unnecessary misunderstandings and the risk of infection. </a:t>
            </a:r>
            <a:endParaRPr lang="en-US" altLang="zh-TW" sz="2400" dirty="0" smtClean="0">
              <a:latin typeface="華康中黑體" pitchFamily="49" charset="-120"/>
              <a:ea typeface="華康中黑體" pitchFamily="49" charset="-120"/>
            </a:endParaRPr>
          </a:p>
          <a:p>
            <a:pPr marL="0" indent="0">
              <a:buNone/>
            </a:pPr>
            <a:endParaRPr lang="en-US" altLang="zh-TW" sz="2400" dirty="0" smtClean="0">
              <a:latin typeface="華康中黑體" pitchFamily="49" charset="-120"/>
              <a:ea typeface="華康中黑體" pitchFamily="49" charset="-120"/>
            </a:endParaRPr>
          </a:p>
          <a:p>
            <a:pPr marL="0" indent="0">
              <a:buNone/>
            </a:pPr>
            <a:r>
              <a:rPr lang="en-US" altLang="zh-HK" sz="2400" dirty="0" smtClean="0"/>
              <a:t>To </a:t>
            </a:r>
            <a:r>
              <a:rPr lang="en-US" altLang="zh-HK" sz="2400" dirty="0"/>
              <a:t>learn to protect themselves and their future </a:t>
            </a:r>
            <a:r>
              <a:rPr lang="en-US" altLang="zh-HK" sz="2400" dirty="0" smtClean="0"/>
              <a:t>partner, such as:</a:t>
            </a:r>
            <a:endParaRPr lang="en-US" altLang="zh-TW" sz="2400" dirty="0" smtClean="0">
              <a:latin typeface="華康中黑體" pitchFamily="49" charset="-120"/>
              <a:ea typeface="華康中黑體" pitchFamily="49" charset="-120"/>
            </a:endParaRPr>
          </a:p>
          <a:p>
            <a:r>
              <a:rPr lang="en-US" altLang="zh-HK" sz="2400" dirty="0"/>
              <a:t>understanding one’s own attitudes to love and intimacy </a:t>
            </a:r>
            <a:r>
              <a:rPr lang="en-US" altLang="zh-HK" sz="2400" dirty="0" smtClean="0"/>
              <a:t>boundaries</a:t>
            </a:r>
          </a:p>
          <a:p>
            <a:r>
              <a:rPr lang="en-US" altLang="zh-HK" sz="2400" dirty="0" err="1"/>
              <a:t>recognising</a:t>
            </a:r>
            <a:r>
              <a:rPr lang="en-US" altLang="zh-HK" sz="2400" dirty="0"/>
              <a:t> that promiscuity not only involves ethical issues but will also increase the chance of contracting sexually transmitted infections, which not only affects their own psychological and physical health, but also increases the risk of public health of the entire </a:t>
            </a:r>
            <a:r>
              <a:rPr lang="en-US" altLang="zh-HK" sz="2400" dirty="0" smtClean="0"/>
              <a:t>community</a:t>
            </a:r>
            <a:r>
              <a:rPr lang="en-US" altLang="zh-HK" sz="2400" dirty="0"/>
              <a:t>.</a:t>
            </a:r>
            <a:endParaRPr lang="zh-HK" altLang="en-US" sz="2400" dirty="0">
              <a:latin typeface="華康中黑體" pitchFamily="49" charset="-120"/>
              <a:ea typeface="華康中黑體" pitchFamily="49" charset="-120"/>
            </a:endParaRPr>
          </a:p>
        </p:txBody>
      </p:sp>
      <p:pic>
        <p:nvPicPr>
          <p:cNvPr id="4" name="Picture 3" descr="NA110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77778" y="106375"/>
            <a:ext cx="1355172" cy="1232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37738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HK" altLang="en-US"/>
          </a:p>
        </p:txBody>
      </p:sp>
      <p:sp>
        <p:nvSpPr>
          <p:cNvPr id="3" name="內容版面配置區 2"/>
          <p:cNvSpPr>
            <a:spLocks noGrp="1"/>
          </p:cNvSpPr>
          <p:nvPr>
            <p:ph idx="1"/>
          </p:nvPr>
        </p:nvSpPr>
        <p:spPr/>
        <p:txBody>
          <a:bodyPr>
            <a:normAutofit/>
          </a:bodyPr>
          <a:lstStyle/>
          <a:p>
            <a:pPr marL="0" indent="0" algn="ctr">
              <a:buNone/>
            </a:pPr>
            <a:endParaRPr lang="en-US" altLang="zh-TW" sz="6000" dirty="0" smtClean="0">
              <a:latin typeface="華康中黑體" pitchFamily="49" charset="-120"/>
              <a:ea typeface="華康中黑體" pitchFamily="49" charset="-120"/>
            </a:endParaRPr>
          </a:p>
          <a:p>
            <a:pPr marL="0" indent="0" algn="ctr">
              <a:buNone/>
            </a:pPr>
            <a:r>
              <a:rPr lang="en-GB" altLang="zh-HK" sz="6000" b="1" dirty="0"/>
              <a:t>The End</a:t>
            </a:r>
            <a:endParaRPr lang="zh-HK" altLang="en-US" sz="6000" dirty="0">
              <a:latin typeface="華康中黑體" pitchFamily="49" charset="-120"/>
              <a:ea typeface="華康中黑體" pitchFamily="49" charset="-120"/>
            </a:endParaRPr>
          </a:p>
        </p:txBody>
      </p:sp>
    </p:spTree>
    <p:extLst>
      <p:ext uri="{BB962C8B-B14F-4D97-AF65-F5344CB8AC3E}">
        <p14:creationId xmlns:p14="http://schemas.microsoft.com/office/powerpoint/2010/main" val="4145147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46856" y="1484784"/>
            <a:ext cx="8229600" cy="3816424"/>
          </a:xfrm>
        </p:spPr>
        <p:txBody>
          <a:bodyPr>
            <a:noAutofit/>
          </a:bodyPr>
          <a:lstStyle/>
          <a:p>
            <a:r>
              <a:rPr lang="en-US" altLang="zh-HK" sz="4000" b="1" dirty="0" smtClean="0"/>
              <a:t>Group Activity</a:t>
            </a:r>
            <a:r>
              <a:rPr lang="en-US" altLang="zh-TW" sz="4000" dirty="0" smtClean="0">
                <a:latin typeface="華康中黑體" pitchFamily="49" charset="-120"/>
                <a:ea typeface="華康中黑體" pitchFamily="49" charset="-120"/>
                <a:cs typeface="+mn-cs"/>
              </a:rPr>
              <a:t/>
            </a:r>
            <a:br>
              <a:rPr lang="en-US" altLang="zh-TW" sz="4000" dirty="0" smtClean="0">
                <a:latin typeface="華康中黑體" pitchFamily="49" charset="-120"/>
                <a:ea typeface="華康中黑體" pitchFamily="49" charset="-120"/>
                <a:cs typeface="+mn-cs"/>
              </a:rPr>
            </a:br>
            <a:r>
              <a:rPr lang="en-US" altLang="zh-TW" sz="4000" dirty="0" smtClean="0">
                <a:latin typeface="華康中黑體" pitchFamily="49" charset="-120"/>
                <a:ea typeface="華康中黑體" pitchFamily="49" charset="-120"/>
                <a:cs typeface="+mn-cs"/>
              </a:rPr>
              <a:t/>
            </a:r>
            <a:br>
              <a:rPr lang="en-US" altLang="zh-TW" sz="4000" dirty="0" smtClean="0">
                <a:latin typeface="華康中黑體" pitchFamily="49" charset="-120"/>
                <a:ea typeface="華康中黑體" pitchFamily="49" charset="-120"/>
                <a:cs typeface="+mn-cs"/>
              </a:rPr>
            </a:br>
            <a:r>
              <a:rPr lang="en-US" altLang="zh-HK" sz="4800" b="1" dirty="0" smtClean="0"/>
              <a:t>“</a:t>
            </a:r>
            <a:r>
              <a:rPr lang="en-US" altLang="zh-HK" sz="4800" b="1" dirty="0"/>
              <a:t>The Battle on Sexual Health Knowledge”—How knowledgeable are you on sexual health?</a:t>
            </a:r>
            <a:endParaRPr lang="zh-HK" altLang="en-US" sz="5400" dirty="0">
              <a:solidFill>
                <a:schemeClr val="tx2"/>
              </a:solidFill>
              <a:effectLst>
                <a:outerShdw blurRad="38100" dist="38100" dir="2700000" algn="tl">
                  <a:srgbClr val="000000">
                    <a:alpha val="43137"/>
                  </a:srgbClr>
                </a:outerShdw>
              </a:effectLst>
              <a:latin typeface="華康中黑體" pitchFamily="49" charset="-120"/>
              <a:ea typeface="華康中黑體" pitchFamily="49" charset="-120"/>
              <a:cs typeface="+mn-cs"/>
            </a:endParaRPr>
          </a:p>
        </p:txBody>
      </p:sp>
    </p:spTree>
    <p:extLst>
      <p:ext uri="{BB962C8B-B14F-4D97-AF65-F5344CB8AC3E}">
        <p14:creationId xmlns:p14="http://schemas.microsoft.com/office/powerpoint/2010/main" val="859664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3371537366"/>
              </p:ext>
            </p:extLst>
          </p:nvPr>
        </p:nvGraphicFramePr>
        <p:xfrm>
          <a:off x="2051720" y="2204864"/>
          <a:ext cx="5328593" cy="3787824"/>
        </p:xfrm>
        <a:graphic>
          <a:graphicData uri="http://schemas.openxmlformats.org/drawingml/2006/table">
            <a:tbl>
              <a:tblPr firstRow="1" bandRow="1">
                <a:tableStyleId>{69CF1AB2-1976-4502-BF36-3FF5EA218861}</a:tableStyleId>
              </a:tblPr>
              <a:tblGrid>
                <a:gridCol w="1379166"/>
                <a:gridCol w="1316476"/>
                <a:gridCol w="1379165"/>
                <a:gridCol w="1253786"/>
              </a:tblGrid>
              <a:tr h="946956">
                <a:tc>
                  <a:txBody>
                    <a:bodyPr/>
                    <a:lstStyle/>
                    <a:p>
                      <a:pPr algn="ctr"/>
                      <a:r>
                        <a:rPr lang="en-US" altLang="zh-HK" sz="5400" b="0" dirty="0" smtClean="0">
                          <a:hlinkClick r:id="rId2" action="ppaction://hlinksldjump"/>
                        </a:rPr>
                        <a:t>1</a:t>
                      </a:r>
                      <a:endParaRPr lang="zh-HK" altLang="en-US" sz="5400" b="0" dirty="0"/>
                    </a:p>
                  </a:txBody>
                  <a:tcPr/>
                </a:tc>
                <a:tc>
                  <a:txBody>
                    <a:bodyPr/>
                    <a:lstStyle/>
                    <a:p>
                      <a:pPr algn="ctr"/>
                      <a:r>
                        <a:rPr lang="en-US" altLang="zh-HK" sz="5400" b="0" dirty="0" smtClean="0">
                          <a:hlinkClick r:id="rId3" action="ppaction://hlinksldjump"/>
                        </a:rPr>
                        <a:t>2</a:t>
                      </a:r>
                      <a:endParaRPr lang="zh-HK" altLang="en-US" sz="5400" b="0" dirty="0"/>
                    </a:p>
                  </a:txBody>
                  <a:tcPr/>
                </a:tc>
                <a:tc>
                  <a:txBody>
                    <a:bodyPr/>
                    <a:lstStyle/>
                    <a:p>
                      <a:pPr algn="ctr"/>
                      <a:r>
                        <a:rPr lang="en-US" altLang="zh-HK" sz="5400" b="0" dirty="0" smtClean="0">
                          <a:hlinkClick r:id="rId4" action="ppaction://hlinksldjump"/>
                        </a:rPr>
                        <a:t>3</a:t>
                      </a:r>
                      <a:endParaRPr lang="zh-HK" altLang="en-US" sz="5400" b="0" dirty="0"/>
                    </a:p>
                  </a:txBody>
                  <a:tcPr/>
                </a:tc>
                <a:tc>
                  <a:txBody>
                    <a:bodyPr/>
                    <a:lstStyle/>
                    <a:p>
                      <a:pPr algn="ctr"/>
                      <a:r>
                        <a:rPr lang="en-US" altLang="zh-HK" sz="5400" b="0" dirty="0" smtClean="0">
                          <a:hlinkClick r:id="rId5" action="ppaction://hlinksldjump"/>
                        </a:rPr>
                        <a:t>4</a:t>
                      </a:r>
                      <a:endParaRPr lang="zh-HK" altLang="en-US" sz="5400" b="0" dirty="0"/>
                    </a:p>
                  </a:txBody>
                  <a:tcPr/>
                </a:tc>
              </a:tr>
              <a:tr h="946956">
                <a:tc>
                  <a:txBody>
                    <a:bodyPr/>
                    <a:lstStyle/>
                    <a:p>
                      <a:pPr algn="ctr"/>
                      <a:r>
                        <a:rPr lang="en-US" altLang="zh-HK" sz="5400" dirty="0" smtClean="0">
                          <a:hlinkClick r:id="rId6" action="ppaction://hlinksldjump"/>
                        </a:rPr>
                        <a:t>5</a:t>
                      </a:r>
                      <a:endParaRPr lang="zh-HK" altLang="en-US" sz="5400" dirty="0"/>
                    </a:p>
                  </a:txBody>
                  <a:tcPr/>
                </a:tc>
                <a:tc>
                  <a:txBody>
                    <a:bodyPr/>
                    <a:lstStyle/>
                    <a:p>
                      <a:pPr algn="ctr"/>
                      <a:r>
                        <a:rPr lang="en-US" altLang="zh-HK" sz="5400" dirty="0" smtClean="0">
                          <a:hlinkClick r:id="rId7" action="ppaction://hlinksldjump"/>
                        </a:rPr>
                        <a:t>6</a:t>
                      </a:r>
                      <a:endParaRPr lang="zh-HK" altLang="en-US" sz="5400" dirty="0"/>
                    </a:p>
                  </a:txBody>
                  <a:tcPr/>
                </a:tc>
                <a:tc>
                  <a:txBody>
                    <a:bodyPr/>
                    <a:lstStyle/>
                    <a:p>
                      <a:pPr algn="ctr"/>
                      <a:r>
                        <a:rPr lang="en-US" altLang="zh-HK" sz="5400" dirty="0" smtClean="0">
                          <a:hlinkClick r:id="rId8" action="ppaction://hlinksldjump"/>
                        </a:rPr>
                        <a:t>7</a:t>
                      </a:r>
                      <a:endParaRPr lang="zh-HK" altLang="en-US" sz="5400" dirty="0"/>
                    </a:p>
                  </a:txBody>
                  <a:tcPr/>
                </a:tc>
                <a:tc>
                  <a:txBody>
                    <a:bodyPr/>
                    <a:lstStyle/>
                    <a:p>
                      <a:pPr algn="ctr"/>
                      <a:r>
                        <a:rPr lang="en-US" altLang="zh-HK" sz="5400" dirty="0" smtClean="0">
                          <a:hlinkClick r:id="rId9" action="ppaction://hlinksldjump"/>
                        </a:rPr>
                        <a:t>8</a:t>
                      </a:r>
                      <a:endParaRPr lang="zh-HK" altLang="en-US" sz="5400" dirty="0"/>
                    </a:p>
                  </a:txBody>
                  <a:tcPr/>
                </a:tc>
              </a:tr>
              <a:tr h="946956">
                <a:tc>
                  <a:txBody>
                    <a:bodyPr/>
                    <a:lstStyle/>
                    <a:p>
                      <a:pPr algn="ctr"/>
                      <a:r>
                        <a:rPr lang="en-US" altLang="zh-HK" sz="5400" dirty="0" smtClean="0">
                          <a:hlinkClick r:id="rId10" action="ppaction://hlinksldjump"/>
                        </a:rPr>
                        <a:t>9</a:t>
                      </a:r>
                      <a:endParaRPr lang="zh-HK" altLang="en-US" sz="5400" dirty="0"/>
                    </a:p>
                  </a:txBody>
                  <a:tcPr/>
                </a:tc>
                <a:tc>
                  <a:txBody>
                    <a:bodyPr/>
                    <a:lstStyle/>
                    <a:p>
                      <a:pPr algn="ctr"/>
                      <a:r>
                        <a:rPr lang="en-US" altLang="zh-HK" sz="5400" dirty="0" smtClean="0">
                          <a:hlinkClick r:id="rId11" action="ppaction://hlinksldjump"/>
                        </a:rPr>
                        <a:t>10</a:t>
                      </a:r>
                      <a:endParaRPr lang="zh-HK" altLang="en-US" sz="5400" dirty="0"/>
                    </a:p>
                  </a:txBody>
                  <a:tcPr/>
                </a:tc>
                <a:tc>
                  <a:txBody>
                    <a:bodyPr/>
                    <a:lstStyle/>
                    <a:p>
                      <a:pPr algn="ctr"/>
                      <a:r>
                        <a:rPr lang="en-US" altLang="zh-HK" sz="5400" dirty="0" smtClean="0">
                          <a:hlinkClick r:id="rId12" action="ppaction://hlinksldjump"/>
                        </a:rPr>
                        <a:t>11</a:t>
                      </a:r>
                      <a:endParaRPr lang="zh-HK" altLang="en-US" sz="5400" dirty="0"/>
                    </a:p>
                  </a:txBody>
                  <a:tcPr/>
                </a:tc>
                <a:tc>
                  <a:txBody>
                    <a:bodyPr/>
                    <a:lstStyle/>
                    <a:p>
                      <a:pPr algn="ctr"/>
                      <a:r>
                        <a:rPr lang="en-US" altLang="zh-HK" sz="5400" dirty="0" smtClean="0">
                          <a:hlinkClick r:id="rId13" action="ppaction://hlinksldjump"/>
                        </a:rPr>
                        <a:t>12</a:t>
                      </a:r>
                      <a:endParaRPr lang="zh-HK" altLang="en-US" sz="5400" dirty="0"/>
                    </a:p>
                  </a:txBody>
                  <a:tcPr/>
                </a:tc>
              </a:tr>
              <a:tr h="946956">
                <a:tc>
                  <a:txBody>
                    <a:bodyPr/>
                    <a:lstStyle/>
                    <a:p>
                      <a:pPr algn="ctr"/>
                      <a:r>
                        <a:rPr lang="en-US" altLang="zh-HK" sz="5400" dirty="0" smtClean="0">
                          <a:hlinkClick r:id="rId14" action="ppaction://hlinksldjump"/>
                        </a:rPr>
                        <a:t>13</a:t>
                      </a:r>
                      <a:endParaRPr lang="zh-HK" altLang="en-US" sz="5400" dirty="0"/>
                    </a:p>
                  </a:txBody>
                  <a:tcPr/>
                </a:tc>
                <a:tc>
                  <a:txBody>
                    <a:bodyPr/>
                    <a:lstStyle/>
                    <a:p>
                      <a:pPr algn="ctr"/>
                      <a:r>
                        <a:rPr lang="en-US" altLang="zh-HK" sz="5400" dirty="0" smtClean="0">
                          <a:hlinkClick r:id="rId15" action="ppaction://hlinksldjump"/>
                        </a:rPr>
                        <a:t>14</a:t>
                      </a:r>
                      <a:endParaRPr lang="zh-HK" altLang="en-US" sz="5400" dirty="0"/>
                    </a:p>
                  </a:txBody>
                  <a:tcPr/>
                </a:tc>
                <a:tc>
                  <a:txBody>
                    <a:bodyPr/>
                    <a:lstStyle/>
                    <a:p>
                      <a:pPr algn="ctr"/>
                      <a:r>
                        <a:rPr lang="en-US" altLang="zh-HK" sz="5400" dirty="0" smtClean="0">
                          <a:hlinkClick r:id="rId16" action="ppaction://hlinksldjump"/>
                        </a:rPr>
                        <a:t>15</a:t>
                      </a:r>
                      <a:endParaRPr lang="zh-HK" altLang="en-US" sz="5400" dirty="0"/>
                    </a:p>
                  </a:txBody>
                  <a:tcPr/>
                </a:tc>
                <a:tc>
                  <a:txBody>
                    <a:bodyPr/>
                    <a:lstStyle/>
                    <a:p>
                      <a:pPr algn="ctr"/>
                      <a:r>
                        <a:rPr lang="en-US" altLang="zh-HK" sz="5400" dirty="0" smtClean="0">
                          <a:hlinkClick r:id="rId17" action="ppaction://hlinksldjump"/>
                        </a:rPr>
                        <a:t>16</a:t>
                      </a:r>
                      <a:endParaRPr lang="zh-HK" altLang="en-US" sz="5400" dirty="0"/>
                    </a:p>
                  </a:txBody>
                  <a:tcPr/>
                </a:tc>
              </a:tr>
            </a:tbl>
          </a:graphicData>
        </a:graphic>
      </p:graphicFrame>
      <p:sp>
        <p:nvSpPr>
          <p:cNvPr id="5" name="矩形 4"/>
          <p:cNvSpPr/>
          <p:nvPr/>
        </p:nvSpPr>
        <p:spPr>
          <a:xfrm>
            <a:off x="1109114" y="703560"/>
            <a:ext cx="6929268" cy="1200329"/>
          </a:xfrm>
          <a:prstGeom prst="rect">
            <a:avLst/>
          </a:prstGeom>
        </p:spPr>
        <p:txBody>
          <a:bodyPr wrap="none">
            <a:spAutoFit/>
          </a:bodyPr>
          <a:lstStyle/>
          <a:p>
            <a:pPr algn="ctr"/>
            <a:r>
              <a:rPr lang="en-US" altLang="zh-HK" sz="3600" b="1" dirty="0" err="1"/>
              <a:t>Quiz:“</a:t>
            </a:r>
            <a:r>
              <a:rPr lang="en-US" altLang="zh-HK" sz="3600" b="1" dirty="0" err="1" smtClean="0"/>
              <a:t>How</a:t>
            </a:r>
            <a:r>
              <a:rPr lang="en-US" altLang="zh-HK" sz="3600" b="1" dirty="0" smtClean="0"/>
              <a:t> </a:t>
            </a:r>
            <a:r>
              <a:rPr lang="en-US" altLang="zh-HK" sz="3600" b="1" dirty="0"/>
              <a:t>knowledgeable are you </a:t>
            </a:r>
            <a:endParaRPr lang="en-US" altLang="zh-HK" sz="3600" b="1" dirty="0" smtClean="0"/>
          </a:p>
          <a:p>
            <a:pPr algn="ctr"/>
            <a:r>
              <a:rPr lang="en-US" altLang="zh-HK" sz="3600" b="1" dirty="0" smtClean="0"/>
              <a:t>on </a:t>
            </a:r>
            <a:r>
              <a:rPr lang="en-US" altLang="zh-HK" sz="3600" b="1" dirty="0"/>
              <a:t>sexual health</a:t>
            </a:r>
            <a:r>
              <a:rPr lang="en-US" altLang="zh-HK" sz="3600" b="1" dirty="0" smtClean="0"/>
              <a:t>?”</a:t>
            </a:r>
            <a:endParaRPr lang="zh-HK" altLang="en-US" sz="3600" dirty="0"/>
          </a:p>
        </p:txBody>
      </p:sp>
    </p:spTree>
    <p:extLst>
      <p:ext uri="{BB962C8B-B14F-4D97-AF65-F5344CB8AC3E}">
        <p14:creationId xmlns:p14="http://schemas.microsoft.com/office/powerpoint/2010/main" val="419578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lvl="0" algn="l"/>
            <a:r>
              <a:rPr lang="en-US" altLang="zh-TW" sz="4000" dirty="0" smtClean="0">
                <a:latin typeface="華康中黑體" pitchFamily="49" charset="-120"/>
                <a:ea typeface="華康中黑體" pitchFamily="49" charset="-120"/>
              </a:rPr>
              <a:t>1.</a:t>
            </a:r>
            <a:r>
              <a:rPr lang="en-US" altLang="zh-HK" sz="4000" dirty="0"/>
              <a:t> Sexually Transmitted Infections mean</a:t>
            </a:r>
            <a:r>
              <a:rPr lang="en-US" altLang="zh-HK" sz="4000" dirty="0" smtClean="0"/>
              <a:t>:</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107504" y="2287413"/>
            <a:ext cx="8229600" cy="3661867"/>
          </a:xfrm>
        </p:spPr>
        <p:txBody>
          <a:bodyPr/>
          <a:lstStyle/>
          <a:p>
            <a:pPr marL="971550" lvl="1" indent="-514350">
              <a:buFont typeface="+mj-lt"/>
              <a:buAutoNum type="alphaUcPeriod"/>
            </a:pPr>
            <a:r>
              <a:rPr lang="en-US" altLang="zh-HK" sz="3200" dirty="0"/>
              <a:t>Illnesses primarily transmitted by having sexual </a:t>
            </a:r>
            <a:r>
              <a:rPr lang="en-US" altLang="zh-HK" sz="3200" dirty="0" smtClean="0"/>
              <a:t>intercourse</a:t>
            </a:r>
          </a:p>
          <a:p>
            <a:pPr marL="971550" lvl="1" indent="-514350">
              <a:buFont typeface="+mj-lt"/>
              <a:buAutoNum type="alphaUcPeriod"/>
            </a:pPr>
            <a:r>
              <a:rPr lang="en-US" altLang="zh-HK" sz="3200" dirty="0"/>
              <a:t>Illnesses that affect the functions of sex </a:t>
            </a:r>
            <a:r>
              <a:rPr lang="en-US" altLang="zh-HK" sz="3200" dirty="0" smtClean="0"/>
              <a:t>organs</a:t>
            </a:r>
          </a:p>
          <a:p>
            <a:pPr marL="971550" lvl="1" indent="-514350">
              <a:buFont typeface="+mj-lt"/>
              <a:buAutoNum type="alphaUcPeriod"/>
            </a:pPr>
            <a:r>
              <a:rPr lang="en-US" altLang="zh-HK" sz="3200" dirty="0" smtClean="0"/>
              <a:t>Illnesses </a:t>
            </a:r>
            <a:r>
              <a:rPr lang="en-US" altLang="zh-HK" sz="3200" dirty="0"/>
              <a:t>with defects in sex organs</a:t>
            </a:r>
            <a:endParaRPr lang="zh-TW" altLang="zh-HK" sz="3200" dirty="0"/>
          </a:p>
          <a:p>
            <a:pPr marL="971550" lvl="1" indent="-514350">
              <a:buFont typeface="+mj-lt"/>
              <a:buAutoNum type="alphaUcPeriod"/>
            </a:pPr>
            <a:r>
              <a:rPr lang="en-US" altLang="zh-HK" sz="3200" dirty="0"/>
              <a:t>All of the above</a:t>
            </a:r>
            <a:endParaRPr lang="zh-HK" altLang="en-US" dirty="0">
              <a:latin typeface="華康中黑體" pitchFamily="49" charset="-120"/>
              <a:ea typeface="華康中黑體" pitchFamily="49" charset="-120"/>
            </a:endParaRPr>
          </a:p>
        </p:txBody>
      </p:sp>
      <p:sp>
        <p:nvSpPr>
          <p:cNvPr id="4" name="矩形 3"/>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5" name="矩形 4">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
        <p:nvSpPr>
          <p:cNvPr id="7" name="圓角矩形 6"/>
          <p:cNvSpPr/>
          <p:nvPr/>
        </p:nvSpPr>
        <p:spPr>
          <a:xfrm>
            <a:off x="467544" y="2204864"/>
            <a:ext cx="7848872" cy="1152128"/>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Tree>
    <p:extLst>
      <p:ext uri="{BB962C8B-B14F-4D97-AF65-F5344CB8AC3E}">
        <p14:creationId xmlns:p14="http://schemas.microsoft.com/office/powerpoint/2010/main" val="210585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 calcmode="lin" valueType="num">
                                      <p:cBhvr additive="base">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randombar(horizontal)">
                                      <p:cBhvr>
                                        <p:cTn id="23"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620688"/>
            <a:ext cx="8229600" cy="1584176"/>
          </a:xfrm>
        </p:spPr>
        <p:txBody>
          <a:bodyPr>
            <a:normAutofit fontScale="90000"/>
          </a:bodyPr>
          <a:lstStyle/>
          <a:p>
            <a:pPr lvl="0" algn="l"/>
            <a:r>
              <a:rPr lang="en-US" altLang="zh-TW" sz="4000" dirty="0">
                <a:latin typeface="華康中黑體" pitchFamily="49" charset="-120"/>
                <a:ea typeface="華康中黑體" pitchFamily="49" charset="-120"/>
              </a:rPr>
              <a:t>2</a:t>
            </a:r>
            <a:r>
              <a:rPr lang="en-US" altLang="zh-TW" sz="4000" dirty="0" smtClean="0">
                <a:latin typeface="華康中黑體" pitchFamily="49" charset="-120"/>
                <a:ea typeface="華康中黑體" pitchFamily="49" charset="-120"/>
              </a:rPr>
              <a:t>.</a:t>
            </a:r>
            <a:r>
              <a:rPr lang="en-US" altLang="zh-HK" sz="4000" dirty="0"/>
              <a:t> How many liters of a HIV carrier’s saliva should someone swallow to have a chance of infection</a:t>
            </a:r>
            <a:r>
              <a:rPr lang="en-US" altLang="zh-HK" sz="4000" dirty="0" smtClean="0"/>
              <a:t>?</a:t>
            </a:r>
            <a:endParaRPr lang="zh-TW" altLang="en-US" dirty="0">
              <a:latin typeface="華康中黑體" pitchFamily="49" charset="-120"/>
              <a:ea typeface="華康中黑體" pitchFamily="49" charset="-120"/>
            </a:endParaRPr>
          </a:p>
        </p:txBody>
      </p:sp>
      <p:sp>
        <p:nvSpPr>
          <p:cNvPr id="3" name="內容版面配置區 2"/>
          <p:cNvSpPr>
            <a:spLocks noGrp="1"/>
          </p:cNvSpPr>
          <p:nvPr>
            <p:ph idx="1"/>
          </p:nvPr>
        </p:nvSpPr>
        <p:spPr>
          <a:xfrm>
            <a:off x="457200" y="2348880"/>
            <a:ext cx="8229600" cy="4525963"/>
          </a:xfrm>
        </p:spPr>
        <p:txBody>
          <a:bodyPr>
            <a:normAutofit/>
          </a:bodyPr>
          <a:lstStyle/>
          <a:p>
            <a:pPr marL="971550" lvl="1" indent="-514350">
              <a:buFont typeface="+mj-lt"/>
              <a:buAutoNum type="alphaUcPeriod"/>
            </a:pPr>
            <a:r>
              <a:rPr lang="en-US" altLang="zh-TW" sz="3200" dirty="0" smtClean="0">
                <a:latin typeface="華康中黑體" pitchFamily="49" charset="-120"/>
                <a:ea typeface="華康中黑體" pitchFamily="49" charset="-120"/>
              </a:rPr>
              <a:t>1</a:t>
            </a:r>
            <a:r>
              <a:rPr lang="en-US" altLang="zh-HK" sz="3200" dirty="0" smtClean="0"/>
              <a:t>liter</a:t>
            </a:r>
            <a:endParaRPr lang="zh-TW" altLang="en-US" sz="3200" dirty="0" smtClean="0">
              <a:latin typeface="華康中黑體" pitchFamily="49" charset="-120"/>
              <a:ea typeface="華康中黑體" pitchFamily="49" charset="-120"/>
            </a:endParaRPr>
          </a:p>
          <a:p>
            <a:pPr marL="971550" lvl="1" indent="-514350">
              <a:buFont typeface="+mj-lt"/>
              <a:buAutoNum type="alphaUcPeriod"/>
            </a:pPr>
            <a:r>
              <a:rPr lang="en-US" altLang="zh-TW" sz="3200" dirty="0" smtClean="0">
                <a:latin typeface="華康中黑體" pitchFamily="49" charset="-120"/>
                <a:ea typeface="華康中黑體" pitchFamily="49" charset="-120"/>
              </a:rPr>
              <a:t>2</a:t>
            </a:r>
            <a:r>
              <a:rPr lang="en-US" altLang="zh-HK" sz="3200" dirty="0"/>
              <a:t> </a:t>
            </a:r>
            <a:r>
              <a:rPr lang="en-US" altLang="zh-HK" sz="3200" dirty="0" smtClean="0"/>
              <a:t>liters</a:t>
            </a:r>
            <a:endParaRPr lang="zh-TW" altLang="en-US" sz="3200" dirty="0">
              <a:latin typeface="華康中黑體" pitchFamily="49" charset="-120"/>
              <a:ea typeface="華康中黑體" pitchFamily="49" charset="-120"/>
            </a:endParaRPr>
          </a:p>
          <a:p>
            <a:pPr marL="971550" lvl="1" indent="-514350">
              <a:buFont typeface="+mj-lt"/>
              <a:buAutoNum type="alphaUcPeriod"/>
            </a:pPr>
            <a:r>
              <a:rPr lang="en-US" altLang="zh-TW" sz="3200" dirty="0" smtClean="0">
                <a:latin typeface="華康中黑體" pitchFamily="49" charset="-120"/>
                <a:ea typeface="華康中黑體" pitchFamily="49" charset="-120"/>
              </a:rPr>
              <a:t>3</a:t>
            </a:r>
            <a:r>
              <a:rPr lang="en-US" altLang="zh-HK" sz="3200" dirty="0"/>
              <a:t> </a:t>
            </a:r>
            <a:r>
              <a:rPr lang="en-US" altLang="zh-HK" sz="3200" dirty="0" smtClean="0"/>
              <a:t>liters</a:t>
            </a:r>
            <a:endParaRPr lang="zh-TW" altLang="en-US" sz="3200" dirty="0">
              <a:latin typeface="華康中黑體" pitchFamily="49" charset="-120"/>
              <a:ea typeface="華康中黑體" pitchFamily="49" charset="-120"/>
            </a:endParaRPr>
          </a:p>
          <a:p>
            <a:pPr marL="971550" lvl="1" indent="-514350">
              <a:buFont typeface="+mj-lt"/>
              <a:buAutoNum type="alphaUcPeriod"/>
            </a:pPr>
            <a:r>
              <a:rPr lang="en-US" altLang="zh-TW" sz="3200" dirty="0" smtClean="0">
                <a:latin typeface="華康中黑體" pitchFamily="49" charset="-120"/>
                <a:ea typeface="華康中黑體" pitchFamily="49" charset="-120"/>
              </a:rPr>
              <a:t>4</a:t>
            </a:r>
            <a:r>
              <a:rPr lang="en-US" altLang="zh-HK" sz="3200" dirty="0"/>
              <a:t> </a:t>
            </a:r>
            <a:r>
              <a:rPr lang="en-US" altLang="zh-HK" sz="3200" dirty="0" smtClean="0"/>
              <a:t>liters</a:t>
            </a:r>
            <a:endParaRPr lang="zh-HK" altLang="en-US" sz="3200" dirty="0">
              <a:latin typeface="華康中黑體" pitchFamily="49" charset="-120"/>
              <a:ea typeface="華康中黑體" pitchFamily="49" charset="-120"/>
            </a:endParaRPr>
          </a:p>
        </p:txBody>
      </p:sp>
      <p:sp>
        <p:nvSpPr>
          <p:cNvPr id="7" name="圓角矩形 6"/>
          <p:cNvSpPr/>
          <p:nvPr/>
        </p:nvSpPr>
        <p:spPr>
          <a:xfrm>
            <a:off x="467544" y="2996952"/>
            <a:ext cx="7848872" cy="432048"/>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8" name="矩形 7"/>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9" name="矩形 8">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350002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randombar(horizontal)">
                                      <p:cBhvr>
                                        <p:cTn id="29"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17848"/>
            <a:ext cx="8229600" cy="1143000"/>
          </a:xfrm>
        </p:spPr>
        <p:txBody>
          <a:bodyPr>
            <a:normAutofit fontScale="90000"/>
          </a:bodyPr>
          <a:lstStyle/>
          <a:p>
            <a:pPr lvl="0" algn="l"/>
            <a:r>
              <a:rPr lang="en-US" altLang="zh-TW" sz="4000" dirty="0">
                <a:latin typeface="華康中黑體" pitchFamily="49" charset="-120"/>
                <a:ea typeface="華康中黑體" pitchFamily="49" charset="-120"/>
              </a:rPr>
              <a:t>3</a:t>
            </a:r>
            <a:r>
              <a:rPr lang="en-US" altLang="zh-TW" sz="4000" dirty="0" smtClean="0">
                <a:latin typeface="華康中黑體" pitchFamily="49" charset="-120"/>
                <a:ea typeface="華康中黑體" pitchFamily="49" charset="-120"/>
              </a:rPr>
              <a:t>.</a:t>
            </a:r>
            <a:r>
              <a:rPr lang="en-US" altLang="zh-HK" sz="4000" dirty="0"/>
              <a:t> What is the official name for the STI nicknamed “Cauliflower</a:t>
            </a:r>
            <a:r>
              <a:rPr lang="en-US" altLang="zh-HK" sz="4000" dirty="0" smtClean="0"/>
              <a:t>”?</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457200" y="2287413"/>
            <a:ext cx="8229600" cy="3661867"/>
          </a:xfrm>
        </p:spPr>
        <p:txBody>
          <a:bodyPr>
            <a:normAutofit/>
          </a:bodyPr>
          <a:lstStyle/>
          <a:p>
            <a:pPr marL="971550" lvl="1" indent="-514350">
              <a:buFont typeface="+mj-lt"/>
              <a:buAutoNum type="alphaUcPeriod"/>
            </a:pPr>
            <a:r>
              <a:rPr lang="en-US" altLang="zh-HK" sz="3200" dirty="0" err="1" smtClean="0"/>
              <a:t>Chancroid</a:t>
            </a:r>
            <a:endParaRPr lang="en-US" altLang="zh-HK" sz="3200" dirty="0" smtClean="0"/>
          </a:p>
          <a:p>
            <a:pPr marL="971550" lvl="1" indent="-514350">
              <a:buFont typeface="+mj-lt"/>
              <a:buAutoNum type="alphaUcPeriod"/>
            </a:pPr>
            <a:r>
              <a:rPr lang="en-US" altLang="zh-HK" sz="3200" dirty="0" err="1" smtClean="0"/>
              <a:t>Lymphogranuloma</a:t>
            </a:r>
            <a:r>
              <a:rPr lang="en-US" altLang="zh-HK" sz="3200" dirty="0" smtClean="0"/>
              <a:t> </a:t>
            </a:r>
            <a:r>
              <a:rPr lang="en-US" altLang="zh-HK" sz="3200" dirty="0" err="1" smtClean="0"/>
              <a:t>Venereum</a:t>
            </a:r>
            <a:endParaRPr lang="en-US" altLang="zh-HK" sz="3200" dirty="0"/>
          </a:p>
          <a:p>
            <a:pPr marL="971550" lvl="1" indent="-514350">
              <a:buFont typeface="+mj-lt"/>
              <a:buAutoNum type="alphaUcPeriod"/>
            </a:pPr>
            <a:r>
              <a:rPr lang="en-US" altLang="zh-HK" sz="3200" dirty="0" smtClean="0"/>
              <a:t>Genital </a:t>
            </a:r>
            <a:r>
              <a:rPr lang="en-US" altLang="zh-HK" sz="3200" dirty="0"/>
              <a:t>warts</a:t>
            </a:r>
            <a:endParaRPr lang="zh-TW" altLang="zh-HK" sz="3200" dirty="0"/>
          </a:p>
          <a:p>
            <a:pPr marL="971550" lvl="1" indent="-514350">
              <a:buFont typeface="+mj-lt"/>
              <a:buAutoNum type="alphaUcPeriod"/>
            </a:pPr>
            <a:r>
              <a:rPr lang="en-US" altLang="zh-HK" sz="3200" dirty="0"/>
              <a:t>Genital Herpes</a:t>
            </a:r>
            <a:endParaRPr lang="zh-HK" altLang="en-US" sz="3200" dirty="0">
              <a:latin typeface="華康中黑體" pitchFamily="49" charset="-120"/>
              <a:ea typeface="華康中黑體" pitchFamily="49" charset="-120"/>
            </a:endParaRPr>
          </a:p>
        </p:txBody>
      </p:sp>
      <p:sp>
        <p:nvSpPr>
          <p:cNvPr id="6" name="圓角矩形 5"/>
          <p:cNvSpPr/>
          <p:nvPr/>
        </p:nvSpPr>
        <p:spPr>
          <a:xfrm>
            <a:off x="323528" y="3501008"/>
            <a:ext cx="8136904" cy="504056"/>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261171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 calcmode="lin" valueType="num">
                                      <p:cBhvr additive="base">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randombar(horizontal)">
                                      <p:cBhvr>
                                        <p:cTn id="23"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algn="l"/>
            <a:r>
              <a:rPr lang="en-US" altLang="zh-TW" sz="4000" dirty="0" smtClean="0">
                <a:latin typeface="華康中黑體" pitchFamily="49" charset="-120"/>
                <a:ea typeface="華康中黑體" pitchFamily="49" charset="-120"/>
              </a:rPr>
              <a:t>4.</a:t>
            </a:r>
            <a:r>
              <a:rPr lang="en-US" altLang="zh-HK" sz="4000" dirty="0"/>
              <a:t> Which sexually transmitted infection below cannot be cured?</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107504" y="2287413"/>
            <a:ext cx="8229600" cy="3661867"/>
          </a:xfrm>
        </p:spPr>
        <p:txBody>
          <a:bodyPr/>
          <a:lstStyle/>
          <a:p>
            <a:pPr marL="971550" lvl="1" indent="-514350">
              <a:buFont typeface="+mj-lt"/>
              <a:buAutoNum type="alphaUcPeriod"/>
            </a:pPr>
            <a:r>
              <a:rPr lang="en-US" altLang="zh-HK" sz="3200" dirty="0" smtClean="0"/>
              <a:t>Syphilis</a:t>
            </a:r>
          </a:p>
          <a:p>
            <a:pPr marL="971550" lvl="1" indent="-514350">
              <a:buFont typeface="+mj-lt"/>
              <a:buAutoNum type="alphaUcPeriod"/>
            </a:pPr>
            <a:r>
              <a:rPr lang="en-US" altLang="zh-HK" sz="3200" dirty="0" smtClean="0"/>
              <a:t>Gonorrhea</a:t>
            </a:r>
          </a:p>
          <a:p>
            <a:pPr marL="971550" lvl="1" indent="-514350">
              <a:buFont typeface="+mj-lt"/>
              <a:buAutoNum type="alphaUcPeriod"/>
            </a:pPr>
            <a:r>
              <a:rPr lang="en-US" altLang="zh-HK" sz="3200" dirty="0" smtClean="0"/>
              <a:t>Herpes </a:t>
            </a:r>
            <a:r>
              <a:rPr lang="en-US" altLang="zh-HK" sz="3200" dirty="0"/>
              <a:t>II</a:t>
            </a:r>
            <a:endParaRPr lang="zh-TW" altLang="zh-HK" sz="3200" dirty="0"/>
          </a:p>
          <a:p>
            <a:pPr marL="971550" lvl="1" indent="-514350">
              <a:buFont typeface="+mj-lt"/>
              <a:buAutoNum type="alphaUcPeriod"/>
            </a:pPr>
            <a:r>
              <a:rPr lang="en-US" altLang="zh-HK" sz="3200" dirty="0"/>
              <a:t>Genital warts</a:t>
            </a:r>
            <a:endParaRPr lang="zh-HK" altLang="en-US" dirty="0">
              <a:latin typeface="華康中黑體" pitchFamily="49" charset="-120"/>
              <a:ea typeface="華康中黑體" pitchFamily="49" charset="-120"/>
            </a:endParaRPr>
          </a:p>
        </p:txBody>
      </p:sp>
      <p:sp>
        <p:nvSpPr>
          <p:cNvPr id="6" name="圓角矩形 5"/>
          <p:cNvSpPr/>
          <p:nvPr/>
        </p:nvSpPr>
        <p:spPr>
          <a:xfrm>
            <a:off x="395536" y="3501008"/>
            <a:ext cx="7848872" cy="576064"/>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263636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 calcmode="lin" valueType="num">
                                      <p:cBhvr additive="base">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randombar(horizontal)">
                                      <p:cBhvr>
                                        <p:cTn id="23"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917848"/>
            <a:ext cx="8229600" cy="1143000"/>
          </a:xfrm>
        </p:spPr>
        <p:txBody>
          <a:bodyPr>
            <a:normAutofit fontScale="90000"/>
          </a:bodyPr>
          <a:lstStyle/>
          <a:p>
            <a:pPr lvl="0" algn="l"/>
            <a:r>
              <a:rPr lang="en-US" altLang="zh-TW" sz="4000" dirty="0">
                <a:latin typeface="華康中黑體" pitchFamily="49" charset="-120"/>
                <a:ea typeface="華康中黑體" pitchFamily="49" charset="-120"/>
              </a:rPr>
              <a:t>5</a:t>
            </a:r>
            <a:r>
              <a:rPr lang="en-US" altLang="zh-TW" sz="4000" dirty="0" smtClean="0">
                <a:latin typeface="華康中黑體" pitchFamily="49" charset="-120"/>
                <a:ea typeface="華康中黑體" pitchFamily="49" charset="-120"/>
              </a:rPr>
              <a:t>.</a:t>
            </a:r>
            <a:r>
              <a:rPr lang="en-US" altLang="zh-HK" sz="3600" dirty="0"/>
              <a:t> All of the methods below are capable of reducing the chance of sexually transmitted infections, but which one has the best result</a:t>
            </a:r>
            <a:r>
              <a:rPr lang="en-US" altLang="zh-HK" sz="3600" dirty="0" smtClean="0"/>
              <a:t>?</a:t>
            </a:r>
            <a:endParaRPr lang="zh-TW" altLang="en-US" sz="4000" dirty="0">
              <a:latin typeface="華康中黑體" pitchFamily="49" charset="-120"/>
              <a:ea typeface="華康中黑體" pitchFamily="49" charset="-120"/>
            </a:endParaRPr>
          </a:p>
        </p:txBody>
      </p:sp>
      <p:sp>
        <p:nvSpPr>
          <p:cNvPr id="3" name="內容版面配置區 2"/>
          <p:cNvSpPr>
            <a:spLocks noGrp="1"/>
          </p:cNvSpPr>
          <p:nvPr>
            <p:ph idx="1"/>
          </p:nvPr>
        </p:nvSpPr>
        <p:spPr>
          <a:xfrm>
            <a:off x="107504" y="2503437"/>
            <a:ext cx="8229600" cy="3661867"/>
          </a:xfrm>
        </p:spPr>
        <p:txBody>
          <a:bodyPr/>
          <a:lstStyle/>
          <a:p>
            <a:pPr marL="971550" lvl="1" indent="-514350">
              <a:buFont typeface="+mj-lt"/>
              <a:buAutoNum type="alphaUcPeriod"/>
            </a:pPr>
            <a:r>
              <a:rPr lang="en-US" altLang="zh-HK" sz="3200" dirty="0"/>
              <a:t>Learn the partner’s sexual </a:t>
            </a:r>
            <a:r>
              <a:rPr lang="en-US" altLang="zh-HK" sz="3200" dirty="0" smtClean="0"/>
              <a:t>history</a:t>
            </a:r>
            <a:endParaRPr lang="en-US" altLang="zh-HK" sz="3200" dirty="0"/>
          </a:p>
          <a:p>
            <a:pPr marL="971550" lvl="1" indent="-514350">
              <a:buFont typeface="+mj-lt"/>
              <a:buAutoNum type="alphaUcPeriod"/>
            </a:pPr>
            <a:r>
              <a:rPr lang="en-US" altLang="zh-HK" sz="3200" dirty="0"/>
              <a:t>Use a condom in every sexual intercourse</a:t>
            </a:r>
          </a:p>
          <a:p>
            <a:pPr marL="971550" lvl="1" indent="-514350">
              <a:buFont typeface="+mj-lt"/>
              <a:buAutoNum type="alphaUcPeriod"/>
            </a:pPr>
            <a:r>
              <a:rPr lang="en-US" altLang="zh-HK" sz="3200" dirty="0"/>
              <a:t>Have one sex partner only</a:t>
            </a:r>
          </a:p>
          <a:p>
            <a:pPr marL="971550" lvl="1" indent="-514350">
              <a:buFont typeface="+mj-lt"/>
              <a:buAutoNum type="alphaUcPeriod"/>
            </a:pPr>
            <a:r>
              <a:rPr lang="en-US" altLang="zh-HK" sz="3200" dirty="0"/>
              <a:t>Reduce the number of sexual intercourse</a:t>
            </a:r>
            <a:endParaRPr lang="zh-HK" altLang="en-US" sz="3200" dirty="0"/>
          </a:p>
        </p:txBody>
      </p:sp>
      <p:sp>
        <p:nvSpPr>
          <p:cNvPr id="6" name="圓角矩形 5"/>
          <p:cNvSpPr/>
          <p:nvPr/>
        </p:nvSpPr>
        <p:spPr>
          <a:xfrm>
            <a:off x="395536" y="2492896"/>
            <a:ext cx="7848872" cy="576064"/>
          </a:xfrm>
          <a:prstGeom prst="round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HK" altLang="en-US"/>
          </a:p>
        </p:txBody>
      </p:sp>
      <p:sp>
        <p:nvSpPr>
          <p:cNvPr id="7" name="矩形 6"/>
          <p:cNvSpPr/>
          <p:nvPr/>
        </p:nvSpPr>
        <p:spPr>
          <a:xfrm>
            <a:off x="1979712" y="188640"/>
            <a:ext cx="7477009" cy="461665"/>
          </a:xfrm>
          <a:prstGeom prst="rect">
            <a:avLst/>
          </a:prstGeom>
        </p:spPr>
        <p:txBody>
          <a:bodyPr wrap="square">
            <a:spAutoFit/>
          </a:bodyPr>
          <a:lstStyle/>
          <a:p>
            <a:pPr algn="ctr"/>
            <a:r>
              <a:rPr lang="en-US" altLang="zh-HK" sz="2400" dirty="0" smtClean="0">
                <a:solidFill>
                  <a:srgbClr val="0070C0"/>
                </a:solidFill>
              </a:rPr>
              <a:t>Quiz: “How </a:t>
            </a:r>
            <a:r>
              <a:rPr lang="en-US" altLang="zh-HK" sz="2400" dirty="0">
                <a:solidFill>
                  <a:srgbClr val="0070C0"/>
                </a:solidFill>
              </a:rPr>
              <a:t>knowledgeable are </a:t>
            </a:r>
            <a:r>
              <a:rPr lang="en-US" altLang="zh-HK" sz="2400" dirty="0" smtClean="0">
                <a:solidFill>
                  <a:srgbClr val="0070C0"/>
                </a:solidFill>
              </a:rPr>
              <a:t>you on </a:t>
            </a:r>
            <a:r>
              <a:rPr lang="en-US" altLang="zh-HK" sz="2400" dirty="0">
                <a:solidFill>
                  <a:srgbClr val="0070C0"/>
                </a:solidFill>
              </a:rPr>
              <a:t>sexual health?”</a:t>
            </a:r>
            <a:endParaRPr lang="zh-HK" altLang="en-US" sz="2400" dirty="0">
              <a:solidFill>
                <a:srgbClr val="0070C0"/>
              </a:solidFill>
            </a:endParaRPr>
          </a:p>
        </p:txBody>
      </p:sp>
      <p:sp>
        <p:nvSpPr>
          <p:cNvPr id="8" name="矩形 7">
            <a:hlinkClick r:id="rId2" action="ppaction://hlinksldjump"/>
          </p:cNvPr>
          <p:cNvSpPr/>
          <p:nvPr/>
        </p:nvSpPr>
        <p:spPr>
          <a:xfrm>
            <a:off x="7020272" y="5827377"/>
            <a:ext cx="800219" cy="461665"/>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TW" sz="2400" dirty="0" smtClean="0">
                <a:latin typeface="華康中黑體" pitchFamily="49" charset="-120"/>
                <a:ea typeface="華康中黑體" pitchFamily="49" charset="-120"/>
              </a:rPr>
              <a:t>Back</a:t>
            </a:r>
            <a:endParaRPr lang="zh-HK" altLang="en-US" sz="2400" dirty="0"/>
          </a:p>
        </p:txBody>
      </p:sp>
    </p:spTree>
    <p:extLst>
      <p:ext uri="{BB962C8B-B14F-4D97-AF65-F5344CB8AC3E}">
        <p14:creationId xmlns:p14="http://schemas.microsoft.com/office/powerpoint/2010/main" val="263636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randombar(horizontal)">
                                      <p:cBhvr>
                                        <p:cTn id="35"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TotalTime>
  <Words>780</Words>
  <Application>Microsoft Office PowerPoint</Application>
  <PresentationFormat>如螢幕大小 (4:3)</PresentationFormat>
  <Paragraphs>144</Paragraphs>
  <Slides>22</Slides>
  <Notes>1</Notes>
  <HiddenSlides>0</HiddenSlides>
  <MMClips>0</MMClips>
  <ScaleCrop>false</ScaleCrop>
  <HeadingPairs>
    <vt:vector size="4" baseType="variant">
      <vt:variant>
        <vt:lpstr>佈景主題</vt:lpstr>
      </vt:variant>
      <vt:variant>
        <vt:i4>1</vt:i4>
      </vt:variant>
      <vt:variant>
        <vt:lpstr>投影片標題</vt:lpstr>
      </vt:variant>
      <vt:variant>
        <vt:i4>22</vt:i4>
      </vt:variant>
    </vt:vector>
  </HeadingPairs>
  <TitlesOfParts>
    <vt:vector size="23" baseType="lpstr">
      <vt:lpstr>Office 佈景主題</vt:lpstr>
      <vt:lpstr>PowerPoint 簡報</vt:lpstr>
      <vt:lpstr>Learning Objectives</vt:lpstr>
      <vt:lpstr>Group Activity  “The Battle on Sexual Health Knowledge”—How knowledgeable are you on sexual health?</vt:lpstr>
      <vt:lpstr>PowerPoint 簡報</vt:lpstr>
      <vt:lpstr>1. Sexually Transmitted Infections mean:</vt:lpstr>
      <vt:lpstr>2. How many liters of a HIV carrier’s saliva should someone swallow to have a chance of infection?</vt:lpstr>
      <vt:lpstr>3. What is the official name for the STI nicknamed “Cauliflower”?</vt:lpstr>
      <vt:lpstr>4. Which sexually transmitted infection below cannot be cured?</vt:lpstr>
      <vt:lpstr>5. All of the methods below are capable of reducing the chance of sexually transmitted infections, but which one has the best result?</vt:lpstr>
      <vt:lpstr>6. HIV infection cannot be detected for a period of time. How long is it? </vt:lpstr>
      <vt:lpstr>7. Herpes I is not categorized as a sexually transmitted infection, but what is one of its symptoms of infection?</vt:lpstr>
      <vt:lpstr>8. Symptoms of Syphilis infection will:</vt:lpstr>
      <vt:lpstr>9. Which one of the following is NOT the main method of transmission for HIV/AIDS?</vt:lpstr>
      <vt:lpstr>10.  Which one of the following virus causes genital warts?</vt:lpstr>
      <vt:lpstr>11.  Generally, how many days is a woman’s menstrual period?</vt:lpstr>
      <vt:lpstr>12.  What is the color of semen normally?</vt:lpstr>
      <vt:lpstr>13.  Which of the following skin problems does not relate to pimples?</vt:lpstr>
      <vt:lpstr>14. If your friend has body odor, you should:</vt:lpstr>
      <vt:lpstr>15.  If you have a crush on someone, what should you do first?</vt:lpstr>
      <vt:lpstr>16.  If you have sexual fantasy, you should:</vt:lpstr>
      <vt:lpstr>Conclusions</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Chan Kit Ling</dc:creator>
  <cp:lastModifiedBy>LIU, Kong-sum Louis</cp:lastModifiedBy>
  <cp:revision>32</cp:revision>
  <dcterms:created xsi:type="dcterms:W3CDTF">2015-02-27T09:36:47Z</dcterms:created>
  <dcterms:modified xsi:type="dcterms:W3CDTF">2015-10-05T06:56:32Z</dcterms:modified>
</cp:coreProperties>
</file>