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82" r:id="rId5"/>
    <p:sldId id="283" r:id="rId6"/>
    <p:sldId id="284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79" r:id="rId15"/>
    <p:sldId id="294" r:id="rId16"/>
    <p:sldId id="276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" y="-18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0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2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92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94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42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575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86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69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73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371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736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D1A1-8570-459E-8D67-5277C13B40FE}" type="datetimeFigureOut">
              <a:rPr lang="zh-HK" altLang="en-US" smtClean="0"/>
              <a:t>23/12/2015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093-4464-404E-B347-F9536DF01323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2050" name="Picture 2" descr="\\192.9.210.142\sup_common\EDB\EDB_web 201415\graphics\cover page\c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16" y="548680"/>
            <a:ext cx="9019431" cy="6012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dirty="0" smtClean="0"/>
              <a:t>Safer </a:t>
            </a:r>
            <a:r>
              <a:rPr lang="en-GB" altLang="zh-HK" dirty="0"/>
              <a:t>channels for social networking </a:t>
            </a:r>
            <a:endParaRPr lang="zh-HK" altLang="en-US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altLang="zh-HK" dirty="0">
                <a:solidFill>
                  <a:srgbClr val="0070C0"/>
                </a:solidFill>
              </a:rPr>
              <a:t>participate in various social activities, like volunteering, exchange programmes, interest classes, </a:t>
            </a:r>
            <a:r>
              <a:rPr lang="en-GB" altLang="zh-HK" dirty="0" err="1" smtClean="0">
                <a:solidFill>
                  <a:srgbClr val="0070C0"/>
                </a:solidFill>
              </a:rPr>
              <a:t>etc</a:t>
            </a:r>
            <a:endParaRPr lang="en-GB" altLang="zh-HK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altLang="zh-TW" dirty="0">
                <a:solidFill>
                  <a:schemeClr val="accent6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  <a:sym typeface="Wingdings" pitchFamily="2" charset="2"/>
              </a:rPr>
              <a:t> </a:t>
            </a:r>
            <a:r>
              <a:rPr lang="en-GB" altLang="zh-TW" sz="2800" dirty="0">
                <a:solidFill>
                  <a:schemeClr val="accent6">
                    <a:lumMod val="75000"/>
                  </a:schemeClr>
                </a:solidFill>
                <a:latin typeface="華康中黑體" pitchFamily="49" charset="-120"/>
                <a:ea typeface="華康中黑體" pitchFamily="49" charset="-120"/>
                <a:sym typeface="Wingdings" pitchFamily="2" charset="2"/>
              </a:rPr>
              <a:t> </a:t>
            </a: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altLang="zh-HK" sz="2800" dirty="0">
                <a:solidFill>
                  <a:schemeClr val="accent6">
                    <a:lumMod val="75000"/>
                  </a:schemeClr>
                </a:solidFill>
              </a:rPr>
              <a:t>explore his/her own strengths and </a:t>
            </a:r>
            <a:r>
              <a:rPr lang="en-GB" altLang="zh-HK" sz="2800" dirty="0" smtClean="0">
                <a:solidFill>
                  <a:schemeClr val="accent6">
                    <a:lumMod val="75000"/>
                  </a:schemeClr>
                </a:solidFill>
              </a:rPr>
              <a:t>potential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857250" lvl="1" indent="-457200">
              <a:buFont typeface="Wingdings"/>
              <a:buChar char="è"/>
            </a:pPr>
            <a:r>
              <a:rPr lang="en-GB" altLang="zh-HK" dirty="0">
                <a:solidFill>
                  <a:schemeClr val="accent6">
                    <a:lumMod val="75000"/>
                  </a:schemeClr>
                </a:solidFill>
              </a:rPr>
              <a:t>accept and actively improve his/her weaknesses, as well as </a:t>
            </a:r>
            <a:r>
              <a:rPr lang="en-GB" altLang="zh-HK" dirty="0" smtClean="0">
                <a:solidFill>
                  <a:schemeClr val="accent6">
                    <a:lumMod val="75000"/>
                  </a:schemeClr>
                </a:solidFill>
              </a:rPr>
              <a:t>enhance </a:t>
            </a:r>
            <a:r>
              <a:rPr lang="en-GB" altLang="zh-HK" dirty="0">
                <a:solidFill>
                  <a:schemeClr val="accent6">
                    <a:lumMod val="75000"/>
                  </a:schemeClr>
                </a:solidFill>
              </a:rPr>
              <a:t>his/her </a:t>
            </a:r>
            <a:r>
              <a:rPr lang="en-GB" altLang="zh-HK" dirty="0" smtClean="0">
                <a:solidFill>
                  <a:schemeClr val="accent6">
                    <a:lumMod val="75000"/>
                  </a:schemeClr>
                </a:solidFill>
              </a:rPr>
              <a:t>confidence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中黑體" pitchFamily="49" charset="-120"/>
              <a:ea typeface="華康中黑體" pitchFamily="49" charset="-120"/>
            </a:endParaRPr>
          </a:p>
          <a:p>
            <a:pPr>
              <a:buBlip>
                <a:blip r:embed="rId2"/>
              </a:buBlip>
            </a:pPr>
            <a:r>
              <a:rPr lang="en-GB" altLang="zh-HK" dirty="0" smtClean="0">
                <a:solidFill>
                  <a:srgbClr val="0070C0"/>
                </a:solidFill>
              </a:rPr>
              <a:t>by getting along with different people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    </a:t>
            </a:r>
            <a:r>
              <a:rPr lang="en-GB" altLang="zh-HK" sz="2800" dirty="0" smtClean="0"/>
              <a:t> </a:t>
            </a:r>
            <a:r>
              <a:rPr lang="en-GB" altLang="zh-HK" sz="2800" dirty="0">
                <a:solidFill>
                  <a:schemeClr val="accent6">
                    <a:lumMod val="75000"/>
                  </a:schemeClr>
                </a:solidFill>
              </a:rPr>
              <a:t>improve </a:t>
            </a:r>
            <a:r>
              <a:rPr lang="en-GB" altLang="zh-HK" sz="2800" dirty="0" smtClean="0">
                <a:solidFill>
                  <a:schemeClr val="accent6">
                    <a:lumMod val="75000"/>
                  </a:schemeClr>
                </a:solidFill>
              </a:rPr>
              <a:t>communication skills and develop    </a:t>
            </a:r>
          </a:p>
          <a:p>
            <a:pPr marL="0" indent="0">
              <a:buNone/>
            </a:pPr>
            <a:r>
              <a:rPr lang="en-GB" altLang="zh-HK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altLang="zh-HK" sz="2800" dirty="0" smtClean="0">
                <a:solidFill>
                  <a:schemeClr val="accent6">
                    <a:lumMod val="75000"/>
                  </a:schemeClr>
                </a:solidFill>
              </a:rPr>
              <a:t>          healthy interpersonal relationship</a:t>
            </a:r>
            <a:endParaRPr lang="zh-HK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dirty="0" smtClean="0">
                <a:solidFill>
                  <a:srgbClr val="FF0000"/>
                </a:solidFill>
              </a:rPr>
              <a:t>Safety </a:t>
            </a:r>
            <a:r>
              <a:rPr lang="en-GB" altLang="zh-HK" dirty="0">
                <a:solidFill>
                  <a:srgbClr val="FF0000"/>
                </a:solidFill>
              </a:rPr>
              <a:t>note</a:t>
            </a:r>
            <a:r>
              <a:rPr lang="en-GB" altLang="zh-HK" dirty="0" smtClean="0">
                <a:solidFill>
                  <a:srgbClr val="FF0000"/>
                </a:solidFill>
              </a:rPr>
              <a:t> of using </a:t>
            </a:r>
            <a:r>
              <a:rPr lang="en-GB" altLang="zh-HK" dirty="0">
                <a:solidFill>
                  <a:srgbClr val="FF0000"/>
                </a:solidFill>
              </a:rPr>
              <a:t>mobile social apps</a:t>
            </a:r>
            <a:endParaRPr lang="zh-HK" altLang="en-US" dirty="0">
              <a:solidFill>
                <a:srgbClr val="FF000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Avoid disclosing personal information through the app or to others.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Avoid uploading personal photos, or sharing them with others through the app.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Do not turn on the ‘location identification’ function in the setting of the phone.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Consider the consequences; avoid meeting strangers.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If suspicious messages are received, cease the contact at once and tell people you trust. 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If possible, only chat with the acquaintances you know in real life.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32783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sz="3400" b="1" dirty="0" smtClean="0"/>
              <a:t>When meeting </a:t>
            </a:r>
            <a:r>
              <a:rPr lang="en-GB" altLang="zh-HK" sz="3400" b="1" dirty="0"/>
              <a:t>someone who we know only through mobile social </a:t>
            </a:r>
            <a:r>
              <a:rPr lang="en-GB" altLang="zh-HK" sz="3400" b="1" dirty="0" smtClean="0"/>
              <a:t>apps, we </a:t>
            </a:r>
            <a:r>
              <a:rPr lang="en-GB" altLang="zh-HK" sz="3400" b="1" dirty="0" smtClean="0">
                <a:solidFill>
                  <a:srgbClr val="0000FF"/>
                </a:solidFill>
              </a:rPr>
              <a:t>should</a:t>
            </a:r>
            <a:r>
              <a:rPr lang="en-GB" altLang="zh-HK" sz="3400" b="1" dirty="0" smtClean="0"/>
              <a:t>:</a:t>
            </a:r>
            <a:endParaRPr lang="zh-HK" altLang="en-US" sz="3400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altLang="zh-HK" sz="2800" dirty="0"/>
              <a:t>Know more about his/her character and background</a:t>
            </a:r>
            <a:endParaRPr lang="zh-TW" altLang="zh-HK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2800" dirty="0"/>
              <a:t>Be polite</a:t>
            </a:r>
            <a:endParaRPr lang="zh-TW" altLang="zh-HK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2800" dirty="0"/>
              <a:t>Stay vigilant</a:t>
            </a:r>
            <a:endParaRPr lang="zh-TW" altLang="zh-HK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2800" dirty="0"/>
              <a:t>Try to stay in appropriate public places you are familiar with</a:t>
            </a:r>
            <a:endParaRPr lang="zh-TW" altLang="zh-HK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2800" dirty="0"/>
              <a:t>Set the time limit for the date</a:t>
            </a:r>
            <a:endParaRPr lang="zh-TW" altLang="zh-HK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2800" dirty="0"/>
              <a:t>Tell people you trust about the date in advance</a:t>
            </a:r>
            <a:endParaRPr lang="zh-TW" altLang="zh-HK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718618"/>
              </p:ext>
            </p:extLst>
          </p:nvPr>
        </p:nvGraphicFramePr>
        <p:xfrm>
          <a:off x="7092280" y="1700808"/>
          <a:ext cx="1818206" cy="175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圖片" r:id="rId3" imgW="2286000" imgH="2636520" progId="Word.Picture.8">
                  <p:embed/>
                </p:oleObj>
              </mc:Choice>
              <mc:Fallback>
                <p:oleObj name="圖片" r:id="rId3" imgW="2286000" imgH="26365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700808"/>
                        <a:ext cx="1818206" cy="1752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3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sz="3600" b="1" dirty="0"/>
              <a:t>When meeting someone who we know only through mobile social </a:t>
            </a:r>
            <a:r>
              <a:rPr lang="en-GB" altLang="zh-HK" sz="3600" b="1" dirty="0" smtClean="0"/>
              <a:t>apps, </a:t>
            </a:r>
            <a:r>
              <a:rPr lang="en-GB" altLang="zh-HK" sz="3600" b="1" dirty="0" smtClean="0">
                <a:solidFill>
                  <a:srgbClr val="FF0000"/>
                </a:solidFill>
              </a:rPr>
              <a:t>NEVER</a:t>
            </a:r>
            <a:r>
              <a:rPr lang="en-GB" altLang="zh-HK" sz="3600" b="1" dirty="0" smtClean="0"/>
              <a:t>…</a:t>
            </a:r>
            <a:endParaRPr lang="zh-HK" altLang="en-US" sz="3600" dirty="0">
              <a:solidFill>
                <a:srgbClr val="7030A0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Consume any food or drinks provided by others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Let others plan the whole schedule of the date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Go on the date alone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Let others pay for the whole date</a:t>
            </a:r>
            <a:endParaRPr lang="zh-TW" altLang="zh-HK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dirty="0"/>
              <a:t>Get on the car of strangers</a:t>
            </a:r>
            <a:endParaRPr lang="zh-TW" altLang="zh-HK" dirty="0"/>
          </a:p>
        </p:txBody>
      </p:sp>
      <p:pic>
        <p:nvPicPr>
          <p:cNvPr id="6" name="Picture 5" descr="NA02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257092"/>
            <a:ext cx="22966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HK" b="1" dirty="0">
                <a:solidFill>
                  <a:srgbClr val="FF0000"/>
                </a:solidFill>
              </a:rPr>
              <a:t>If suspicious of being </a:t>
            </a:r>
            <a:r>
              <a:rPr lang="en-GB" altLang="zh-HK" b="1" dirty="0" smtClean="0">
                <a:solidFill>
                  <a:srgbClr val="FF0000"/>
                </a:solidFill>
              </a:rPr>
              <a:t>deceived…</a:t>
            </a:r>
            <a:endParaRPr lang="zh-TW" altLang="zh-HK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GB" altLang="zh-HK" sz="3600" dirty="0"/>
              <a:t>Keep as </a:t>
            </a:r>
            <a:r>
              <a:rPr lang="en-GB" altLang="zh-HK" sz="3600" dirty="0" smtClean="0"/>
              <a:t>much related  information as </a:t>
            </a:r>
            <a:r>
              <a:rPr lang="en-GB" altLang="zh-HK" sz="3600" dirty="0"/>
              <a:t>possible </a:t>
            </a:r>
            <a:r>
              <a:rPr lang="en-GB" altLang="zh-HK" sz="3600" dirty="0" smtClean="0"/>
              <a:t>such </a:t>
            </a:r>
            <a:r>
              <a:rPr lang="en-GB" altLang="zh-HK" sz="3600" dirty="0"/>
              <a:t>as conversations and messages as evidence. </a:t>
            </a:r>
            <a:endParaRPr lang="zh-TW" altLang="zh-HK" sz="3600" dirty="0"/>
          </a:p>
          <a:p>
            <a:pPr lvl="0"/>
            <a:r>
              <a:rPr lang="en-GB" altLang="zh-HK" sz="3600" dirty="0"/>
              <a:t>Report to the police immediately.</a:t>
            </a:r>
            <a:endParaRPr lang="zh-TW" altLang="zh-HK" sz="3600" dirty="0"/>
          </a:p>
          <a:p>
            <a:pPr lvl="0"/>
            <a:r>
              <a:rPr lang="en-GB" altLang="zh-HK" sz="3600" dirty="0"/>
              <a:t>Share with trusted and reliable relatives and friends and look for emotional assistance and support.</a:t>
            </a:r>
            <a:endParaRPr lang="zh-TW" altLang="zh-HK" sz="3600" dirty="0"/>
          </a:p>
          <a:p>
            <a:pPr lvl="0"/>
            <a:r>
              <a:rPr lang="en-GB" altLang="zh-HK" sz="3600" dirty="0"/>
              <a:t>Seek professional help from social workers if necessary. </a:t>
            </a:r>
            <a:endParaRPr lang="zh-TW" altLang="zh-HK" sz="3600" dirty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54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 smtClean="0">
                <a:solidFill>
                  <a:schemeClr val="dk1"/>
                </a:solidFill>
              </a:rPr>
              <a:t>Conclusions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altLang="zh-HK" sz="2600" dirty="0"/>
              <a:t>There are advantages </a:t>
            </a:r>
            <a:r>
              <a:rPr lang="en-GB" altLang="zh-HK" sz="2600" dirty="0" smtClean="0"/>
              <a:t>of making </a:t>
            </a:r>
            <a:r>
              <a:rPr lang="en-GB" altLang="zh-HK" sz="2600" dirty="0"/>
              <a:t>friends via mobile apps </a:t>
            </a:r>
            <a:r>
              <a:rPr lang="en-GB" altLang="zh-HK" sz="2600" dirty="0" smtClean="0"/>
              <a:t>in </a:t>
            </a:r>
            <a:r>
              <a:rPr lang="en-GB" altLang="zh-HK" sz="2600" dirty="0"/>
              <a:t>some aspects, yet users must stay vigilant if they do not want to be victims</a:t>
            </a:r>
            <a:r>
              <a:rPr lang="en-GB" altLang="zh-HK" sz="2600" dirty="0" smtClean="0"/>
              <a:t>.</a:t>
            </a:r>
          </a:p>
          <a:p>
            <a:r>
              <a:rPr lang="en-GB" altLang="zh-HK" sz="2600" dirty="0" smtClean="0"/>
              <a:t>Be </a:t>
            </a:r>
            <a:r>
              <a:rPr lang="en-GB" altLang="zh-HK" sz="2600" dirty="0"/>
              <a:t>prudent and </a:t>
            </a:r>
            <a:r>
              <a:rPr lang="en-GB" altLang="zh-HK" sz="2600" dirty="0" smtClean="0"/>
              <a:t>rational when making friends via mobile apps. </a:t>
            </a:r>
            <a:r>
              <a:rPr lang="en-GB" altLang="zh-HK" sz="2600" dirty="0"/>
              <a:t>Do not be easily convinced by others and promise a date. Do not assume that you are capable of identifying imposters, for most imposters would have well thought-out plots and fabricated identities, making them difficult to be uncovered</a:t>
            </a:r>
            <a:r>
              <a:rPr lang="en-GB" altLang="zh-HK" sz="2600" dirty="0" smtClean="0"/>
              <a:t>.</a:t>
            </a:r>
          </a:p>
          <a:p>
            <a:r>
              <a:rPr lang="en-GB" altLang="zh-HK" sz="2600" dirty="0" smtClean="0"/>
              <a:t>There </a:t>
            </a:r>
            <a:r>
              <a:rPr lang="en-GB" altLang="zh-HK" sz="2600" dirty="0"/>
              <a:t>are many reliable and healthy ways of social networking in real life. </a:t>
            </a:r>
            <a:endParaRPr lang="zh-TW" altLang="en-US" sz="2600" dirty="0"/>
          </a:p>
        </p:txBody>
      </p:sp>
      <p:pic>
        <p:nvPicPr>
          <p:cNvPr id="4" name="Picture 3" descr="NA11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1665219" cy="151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latin typeface="華康中黑體" pitchFamily="49" charset="-120"/>
              <a:ea typeface="華康中黑體" pitchFamily="49" charset="-120"/>
            </a:endParaRPr>
          </a:p>
          <a:p>
            <a:pPr marL="0" indent="0" algn="ctr">
              <a:buNone/>
            </a:pPr>
            <a:r>
              <a:rPr lang="en-GB" altLang="zh-HK" sz="6000" b="1" dirty="0"/>
              <a:t>The End</a:t>
            </a:r>
            <a:endParaRPr lang="zh-HK" altLang="en-US" sz="6000" dirty="0"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1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dk1"/>
                </a:solidFill>
              </a:rPr>
              <a:t>Learning Objectives</a:t>
            </a:r>
            <a:endParaRPr lang="zh-HK" alt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altLang="zh-HK" sz="3000" dirty="0" smtClean="0"/>
              <a:t>Recognise </a:t>
            </a:r>
            <a:r>
              <a:rPr lang="en-GB" altLang="zh-HK" sz="3000" dirty="0"/>
              <a:t>the shortcomings of social networking via mobile apps and hold a cautious attitude towards online social activities.</a:t>
            </a:r>
            <a:endParaRPr lang="zh-TW" altLang="zh-HK" sz="30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3000" dirty="0" smtClean="0"/>
              <a:t>Equip the </a:t>
            </a:r>
            <a:r>
              <a:rPr lang="en-GB" altLang="zh-HK" sz="3000" dirty="0"/>
              <a:t>skills of protecting their own privacy and reject suspicious invitation.</a:t>
            </a:r>
            <a:endParaRPr lang="zh-TW" altLang="zh-HK" sz="3000" dirty="0"/>
          </a:p>
          <a:p>
            <a:pPr marL="514350" lvl="0" indent="-514350">
              <a:buFont typeface="+mj-lt"/>
              <a:buAutoNum type="arabicPeriod"/>
            </a:pPr>
            <a:r>
              <a:rPr lang="en-GB" altLang="zh-HK" sz="3000" dirty="0"/>
              <a:t>Beware of the risks behind social networking via mobile apps and learn to deal with suspicious app users, so as to avoid falling into sexual traps.</a:t>
            </a:r>
            <a:endParaRPr lang="zh-TW" altLang="zh-HK" sz="3000" dirty="0"/>
          </a:p>
        </p:txBody>
      </p:sp>
    </p:spTree>
    <p:extLst>
      <p:ext uri="{BB962C8B-B14F-4D97-AF65-F5344CB8AC3E}">
        <p14:creationId xmlns:p14="http://schemas.microsoft.com/office/powerpoint/2010/main" val="14610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288032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latin typeface="華康中黑體" pitchFamily="49" charset="-120"/>
                <a:ea typeface="華康中黑體" pitchFamily="49" charset="-120"/>
                <a:cs typeface="+mn-cs"/>
              </a:rPr>
              <a:t/>
            </a:r>
            <a:br>
              <a:rPr lang="en-US" altLang="zh-TW" sz="4000" dirty="0" smtClean="0">
                <a:latin typeface="華康中黑體" pitchFamily="49" charset="-120"/>
                <a:ea typeface="華康中黑體" pitchFamily="49" charset="-120"/>
                <a:cs typeface="+mn-cs"/>
              </a:rPr>
            </a:br>
            <a:r>
              <a:rPr lang="en-US" altLang="zh-TW" sz="4000" dirty="0" smtClean="0">
                <a:latin typeface="華康中黑體" pitchFamily="49" charset="-120"/>
                <a:ea typeface="華康中黑體" pitchFamily="49" charset="-120"/>
                <a:cs typeface="+mn-cs"/>
              </a:rPr>
              <a:t/>
            </a:r>
            <a:br>
              <a:rPr lang="en-US" altLang="zh-TW" sz="4000" dirty="0" smtClean="0">
                <a:latin typeface="華康中黑體" pitchFamily="49" charset="-120"/>
                <a:ea typeface="華康中黑體" pitchFamily="49" charset="-120"/>
                <a:cs typeface="+mn-cs"/>
              </a:rPr>
            </a:br>
            <a:r>
              <a:rPr lang="en-GB" altLang="zh-HK" sz="4000" b="1" dirty="0"/>
              <a:t>“The Pros and Cons of Social Networking via Mobile Apps”</a:t>
            </a:r>
            <a:endParaRPr lang="zh-HK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itchFamily="49" charset="-120"/>
              <a:ea typeface="華康中黑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“The Pros and Cons of Social Networking via Mobile Apps”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23046" y="1700808"/>
            <a:ext cx="8136904" cy="1368152"/>
          </a:xfrm>
          <a:prstGeom prst="wedgeRectCallout">
            <a:avLst>
              <a:gd name="adj1" fmla="val -47502"/>
              <a:gd name="adj2" fmla="val 948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華康中黑體" pitchFamily="49" charset="-120"/>
              </a:rPr>
              <a:t>Pro: </a:t>
            </a:r>
            <a:r>
              <a:rPr lang="en-GB" altLang="zh-HK" sz="2800" dirty="0"/>
              <a:t>Users who are not articulate or confident enough can also express themselves well in mobile </a:t>
            </a:r>
            <a:r>
              <a:rPr lang="en-GB" altLang="zh-HK" sz="2800" dirty="0" smtClean="0"/>
              <a:t>apps</a:t>
            </a:r>
            <a:endParaRPr lang="zh-HK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爆炸 2 8"/>
          <p:cNvSpPr/>
          <p:nvPr/>
        </p:nvSpPr>
        <p:spPr>
          <a:xfrm rot="236966">
            <a:off x="-54260" y="2823763"/>
            <a:ext cx="9756576" cy="432048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688" y="4206567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Con</a:t>
            </a:r>
            <a:r>
              <a:rPr lang="en-GB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: </a:t>
            </a:r>
            <a:r>
              <a:rPr lang="en-GB" altLang="zh-HK" sz="2800" dirty="0" smtClean="0"/>
              <a:t>Users </a:t>
            </a:r>
            <a:r>
              <a:rPr lang="en-GB" altLang="zh-HK" sz="2800" dirty="0"/>
              <a:t>will be at a loss when facing other people if they are immersed in the self-isolated world of mobile apps, without any real life experience of social networking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10411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“The Pros and Cons of Social Networking via Mobile Apps”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23046" y="1700808"/>
            <a:ext cx="8136904" cy="1368152"/>
          </a:xfrm>
          <a:prstGeom prst="wedgeRectCallout">
            <a:avLst>
              <a:gd name="adj1" fmla="val 45754"/>
              <a:gd name="adj2" fmla="val 85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Pro: </a:t>
            </a:r>
            <a:r>
              <a:rPr lang="en-GB" altLang="zh-HK" sz="3200" dirty="0"/>
              <a:t>Friends can be made any time with your mobile phone on </a:t>
            </a:r>
            <a:r>
              <a:rPr lang="en-GB" altLang="zh-HK" sz="3200" dirty="0" smtClean="0"/>
              <a:t>hand</a:t>
            </a:r>
            <a:endParaRPr lang="zh-TW" altLang="zh-HK" sz="3200" dirty="0"/>
          </a:p>
        </p:txBody>
      </p:sp>
      <p:sp>
        <p:nvSpPr>
          <p:cNvPr id="9" name="爆炸 2 8"/>
          <p:cNvSpPr/>
          <p:nvPr/>
        </p:nvSpPr>
        <p:spPr>
          <a:xfrm rot="21359682" flipH="1">
            <a:off x="-900608" y="2996551"/>
            <a:ext cx="10441160" cy="4104456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4221088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Con: </a:t>
            </a:r>
            <a:r>
              <a:rPr lang="en-GB" altLang="zh-HK" sz="2800" dirty="0" smtClean="0"/>
              <a:t>Mobile </a:t>
            </a:r>
            <a:r>
              <a:rPr lang="en-GB" altLang="zh-HK" sz="2800" dirty="0"/>
              <a:t>social app addicts may pay no attention to other aspects of their life, losing more than they gain from those apps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42153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“The Pros and Cons of Social Networking via Mobile Apps”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23046" y="1700808"/>
            <a:ext cx="8136904" cy="1584176"/>
          </a:xfrm>
          <a:prstGeom prst="wedgeRectCallout">
            <a:avLst>
              <a:gd name="adj1" fmla="val -47502"/>
              <a:gd name="adj2" fmla="val 948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Pro: </a:t>
            </a:r>
            <a:r>
              <a:rPr lang="en-GB" altLang="zh-HK" sz="3200" dirty="0"/>
              <a:t>Help is always available with mobile apps by sharing views and experience readily</a:t>
            </a:r>
            <a:endParaRPr lang="zh-TW" altLang="zh-HK" sz="3200" dirty="0"/>
          </a:p>
        </p:txBody>
      </p:sp>
      <p:sp>
        <p:nvSpPr>
          <p:cNvPr id="9" name="爆炸 2 8"/>
          <p:cNvSpPr/>
          <p:nvPr/>
        </p:nvSpPr>
        <p:spPr>
          <a:xfrm rot="397192">
            <a:off x="251520" y="2924944"/>
            <a:ext cx="10009112" cy="4248472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4221088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Con: </a:t>
            </a:r>
            <a:r>
              <a:rPr lang="en-GB" altLang="zh-HK" sz="2800" dirty="0"/>
              <a:t>Users may trust other app users and disclose their own personal information, resulting in financial </a:t>
            </a:r>
            <a:r>
              <a:rPr lang="en-GB" altLang="zh-HK" sz="2800" dirty="0" smtClean="0"/>
              <a:t>loss </a:t>
            </a:r>
            <a:r>
              <a:rPr lang="en-GB" altLang="zh-HK" sz="2800" dirty="0"/>
              <a:t>or identity being stolen by lawbreakers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42153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“The Pros and Cons of Social Networking via Mobile Apps”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23046" y="1700808"/>
            <a:ext cx="8136904" cy="1584176"/>
          </a:xfrm>
          <a:prstGeom prst="wedgeRectCallout">
            <a:avLst>
              <a:gd name="adj1" fmla="val 45754"/>
              <a:gd name="adj2" fmla="val 85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Pro: </a:t>
            </a:r>
            <a:r>
              <a:rPr lang="en-GB" altLang="zh-HK" sz="3200" dirty="0"/>
              <a:t>More choices of friends are available in mobile apps, which </a:t>
            </a:r>
            <a:r>
              <a:rPr lang="en-GB" altLang="zh-HK" sz="3200" dirty="0" smtClean="0"/>
              <a:t>makes it </a:t>
            </a:r>
            <a:r>
              <a:rPr lang="en-GB" altLang="zh-HK" sz="3200" dirty="0"/>
              <a:t>easier to look for dating partners</a:t>
            </a:r>
            <a:endParaRPr lang="zh-TW" altLang="zh-HK" sz="3200" dirty="0"/>
          </a:p>
        </p:txBody>
      </p:sp>
      <p:sp>
        <p:nvSpPr>
          <p:cNvPr id="9" name="爆炸 2 8"/>
          <p:cNvSpPr/>
          <p:nvPr/>
        </p:nvSpPr>
        <p:spPr>
          <a:xfrm rot="21154705" flipH="1">
            <a:off x="-900608" y="3068960"/>
            <a:ext cx="9772046" cy="4104456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4437112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Con: </a:t>
            </a:r>
            <a:r>
              <a:rPr lang="en-GB" altLang="zh-HK" sz="2800" dirty="0"/>
              <a:t>Name, gender and photos can be fake, think twice before taking the ‘love relationship’ seriously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5065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“The Pros and Cons of Social Networking via Mobile Apps”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23046" y="1700808"/>
            <a:ext cx="8136904" cy="1584176"/>
          </a:xfrm>
          <a:prstGeom prst="wedgeRectCallout">
            <a:avLst>
              <a:gd name="adj1" fmla="val -47502"/>
              <a:gd name="adj2" fmla="val 948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Pro: </a:t>
            </a:r>
            <a:r>
              <a:rPr lang="en-GB" altLang="zh-HK" sz="3200" dirty="0"/>
              <a:t>Meet </a:t>
            </a:r>
            <a:r>
              <a:rPr lang="en-GB" altLang="zh-HK" sz="3200" dirty="0" smtClean="0"/>
              <a:t>friends</a:t>
            </a:r>
            <a:r>
              <a:rPr lang="en-GB" altLang="zh-HK" sz="3200" dirty="0"/>
              <a:t>, and even lovers with common </a:t>
            </a:r>
            <a:r>
              <a:rPr lang="en-GB" altLang="zh-HK" sz="3200" dirty="0" smtClean="0"/>
              <a:t>interests and </a:t>
            </a:r>
            <a:r>
              <a:rPr lang="en-GB" altLang="zh-HK" sz="3200" dirty="0"/>
              <a:t>sincerity</a:t>
            </a:r>
            <a:endParaRPr lang="zh-TW" altLang="zh-HK" sz="3200" dirty="0"/>
          </a:p>
        </p:txBody>
      </p:sp>
      <p:sp>
        <p:nvSpPr>
          <p:cNvPr id="9" name="爆炸 2 8"/>
          <p:cNvSpPr/>
          <p:nvPr/>
        </p:nvSpPr>
        <p:spPr>
          <a:xfrm rot="250768">
            <a:off x="251520" y="2924944"/>
            <a:ext cx="10009112" cy="4248472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9712" y="4491117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Con: </a:t>
            </a:r>
            <a:r>
              <a:rPr lang="en-GB" altLang="zh-HK" sz="2800" dirty="0"/>
              <a:t>Sweet talk and delightful dates may turn into sexual assaults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42153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HK" b="1" dirty="0"/>
              <a:t>“The Pros and Cons of Social Networking via Mobile Apps”</a:t>
            </a:r>
            <a:endParaRPr lang="zh-HK" altLang="en-US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523046" y="1700808"/>
            <a:ext cx="8136904" cy="1584176"/>
          </a:xfrm>
          <a:prstGeom prst="wedgeRectCallout">
            <a:avLst>
              <a:gd name="adj1" fmla="val 45754"/>
              <a:gd name="adj2" fmla="val 85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Pro: </a:t>
            </a:r>
            <a:r>
              <a:rPr lang="en-GB" altLang="zh-HK" sz="3200" dirty="0"/>
              <a:t>Meet foreigners online and foster the language and cultural exchange</a:t>
            </a:r>
            <a:endParaRPr lang="zh-TW" altLang="zh-HK" sz="3200" dirty="0"/>
          </a:p>
        </p:txBody>
      </p:sp>
      <p:sp>
        <p:nvSpPr>
          <p:cNvPr id="9" name="爆炸 2 8"/>
          <p:cNvSpPr/>
          <p:nvPr/>
        </p:nvSpPr>
        <p:spPr>
          <a:xfrm rot="21351290" flipH="1">
            <a:off x="-900608" y="3068960"/>
            <a:ext cx="9772046" cy="4104456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TW" altLang="en-US" sz="3200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4437112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H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中黑體" pitchFamily="49" charset="-120"/>
              </a:rPr>
              <a:t>Con: </a:t>
            </a:r>
            <a:r>
              <a:rPr lang="en-GB" altLang="zh-HK" sz="2800" dirty="0"/>
              <a:t>Being lured into naked chat, naked photo-taking or video recording which may be the trap of blackmailers.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35937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761</Words>
  <Application>Microsoft Office PowerPoint</Application>
  <PresentationFormat>如螢幕大小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圖片</vt:lpstr>
      <vt:lpstr>PowerPoint 簡報</vt:lpstr>
      <vt:lpstr>Learning Objectives</vt:lpstr>
      <vt:lpstr>  “The Pros and Cons of Social Networking via Mobile Apps”</vt:lpstr>
      <vt:lpstr>“The Pros and Cons of Social Networking via Mobile Apps”</vt:lpstr>
      <vt:lpstr>“The Pros and Cons of Social Networking via Mobile Apps”</vt:lpstr>
      <vt:lpstr>“The Pros and Cons of Social Networking via Mobile Apps”</vt:lpstr>
      <vt:lpstr>“The Pros and Cons of Social Networking via Mobile Apps”</vt:lpstr>
      <vt:lpstr>“The Pros and Cons of Social Networking via Mobile Apps”</vt:lpstr>
      <vt:lpstr>“The Pros and Cons of Social Networking via Mobile Apps”</vt:lpstr>
      <vt:lpstr>Safer channels for social networking </vt:lpstr>
      <vt:lpstr>Safety note of using mobile social apps</vt:lpstr>
      <vt:lpstr>When meeting someone who we know only through mobile social apps, we should:</vt:lpstr>
      <vt:lpstr>When meeting someone who we know only through mobile social apps, NEVER…</vt:lpstr>
      <vt:lpstr>If suspicious of being deceived…</vt:lpstr>
      <vt:lpstr>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 Kit Ling</dc:creator>
  <cp:lastModifiedBy>L Y YAU</cp:lastModifiedBy>
  <cp:revision>44</cp:revision>
  <dcterms:created xsi:type="dcterms:W3CDTF">2015-02-27T09:36:47Z</dcterms:created>
  <dcterms:modified xsi:type="dcterms:W3CDTF">2015-12-23T08:07:19Z</dcterms:modified>
</cp:coreProperties>
</file>