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1" r:id="rId4"/>
    <p:sldId id="283" r:id="rId5"/>
    <p:sldId id="274" r:id="rId6"/>
    <p:sldId id="278" r:id="rId7"/>
    <p:sldId id="279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84" r:id="rId24"/>
    <p:sldId id="281" r:id="rId2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" y="-18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C6C0-A35D-4C0B-98CD-B52CE8C07710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4930-3A87-4BF2-BAD6-4DE40A7118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43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0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2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921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94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427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575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8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69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3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37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3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26" name="Picture 2" descr="\\192.9.210.142\sup_common\EDB\EDB_web 201415\graphics\cover page\y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1" y="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10267" r="10251" b="5263"/>
          <a:stretch/>
        </p:blipFill>
        <p:spPr bwMode="auto">
          <a:xfrm>
            <a:off x="199374" y="548680"/>
            <a:ext cx="8922306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Teach at a Kindergarten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" name="圖片 4" descr="\\192.9.210.142\sup_common\EDB\EDB_web 201415\graphics\illustration\adjusted\teach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316" y="1628800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Propose Marriage</a:t>
            </a:r>
            <a:endParaRPr lang="zh-TW" altLang="zh-HK" dirty="0"/>
          </a:p>
        </p:txBody>
      </p:sp>
      <p:pic>
        <p:nvPicPr>
          <p:cNvPr id="5" name="圖片 4" descr="\\192.9.210.142\sup_common\EDB\EDB_web 201415\graphics\illustration\adjusted\mar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Staying Single at the age of 40</a:t>
            </a:r>
            <a:endParaRPr lang="zh-TW" altLang="zh-HK" dirty="0"/>
          </a:p>
        </p:txBody>
      </p:sp>
      <p:pic>
        <p:nvPicPr>
          <p:cNvPr id="5" name="圖片 4" descr="\\192.9.210.142\sup_common\EDB\EDB_web 201415\graphics\illustration\adjusted\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Give Flowers on a Date</a:t>
            </a:r>
            <a:endParaRPr lang="zh-TW" altLang="zh-HK" dirty="0"/>
          </a:p>
        </p:txBody>
      </p:sp>
      <p:pic>
        <p:nvPicPr>
          <p:cNvPr id="5" name="圖片 4" descr="\\192.9.210.142\sup_common\EDB\EDB_web 201415\graphics\illustration\adjusted\flow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75934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Shave One’s Underarms</a:t>
            </a:r>
            <a:endParaRPr lang="zh-TW" altLang="zh-HK" dirty="0"/>
          </a:p>
        </p:txBody>
      </p:sp>
      <p:pic>
        <p:nvPicPr>
          <p:cNvPr id="5" name="圖片 4" descr="\\192.9.210.142\sup_common\EDB\EDB_web 201415\graphics\illustration\adjusted\hai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59329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Bodybuilding(Being muscular)</a:t>
            </a:r>
            <a:endParaRPr lang="zh-TW" altLang="zh-HK" dirty="0"/>
          </a:p>
        </p:txBody>
      </p:sp>
      <p:pic>
        <p:nvPicPr>
          <p:cNvPr id="5" name="圖片 4" descr="\\192.9.210.142\sup_common\EDB\EDB_web 201415\graphics\illustration\adjusted\GS_musc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977"/>
            <a:ext cx="6116044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Wear Makeup</a:t>
            </a:r>
            <a:endParaRPr lang="zh-TW" altLang="zh-HK" dirty="0"/>
          </a:p>
        </p:txBody>
      </p:sp>
      <p:pic>
        <p:nvPicPr>
          <p:cNvPr id="5" name="圖片 4" descr="\\192.9.210.142\sup_common\EDB\EDB_web 201415\graphics\illustration\adjusted\make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64687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Work at Construction Sites</a:t>
            </a:r>
            <a:endParaRPr lang="zh-TW" altLang="zh-HK" dirty="0"/>
          </a:p>
        </p:txBody>
      </p:sp>
      <p:pic>
        <p:nvPicPr>
          <p:cNvPr id="4" name="圖片 3" descr="\\192.9.210.142\sup_common\EDB\EDB_web 201415\graphics\illustration\adjusted\GS_work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Initiate Sex</a:t>
            </a:r>
            <a:endParaRPr lang="zh-TW" altLang="zh-HK" dirty="0"/>
          </a:p>
        </p:txBody>
      </p:sp>
      <p:pic>
        <p:nvPicPr>
          <p:cNvPr id="3" name="圖片 2" descr="\\192.9.210.142\sup_common\EDB\EDB_web 201415\graphics\illustration\adjusted\b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Do Embroidery</a:t>
            </a:r>
            <a:endParaRPr lang="zh-TW" altLang="zh-HK" dirty="0"/>
          </a:p>
        </p:txBody>
      </p:sp>
      <p:pic>
        <p:nvPicPr>
          <p:cNvPr id="3" name="圖片 2" descr="\\192.9.210.142\sup_common\EDB\EDB_web 201415\graphics\illustration\adjusted\se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Learning Objectives</a:t>
            </a:r>
            <a:endParaRPr lang="zh-HK" altLang="en-US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lvl="0" indent="-742950" algn="just">
              <a:buFont typeface="+mj-lt"/>
              <a:buAutoNum type="arabicPeriod"/>
            </a:pPr>
            <a:r>
              <a:rPr lang="en-US" altLang="zh-TW" sz="2800" dirty="0"/>
              <a:t>Understand what gender stereotyping and the myths are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en-US" altLang="zh-TW" sz="2800" dirty="0"/>
              <a:t>Understand that gender stereotypes may limit the way people think and behave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en-US" altLang="zh-TW" sz="2800" dirty="0"/>
              <a:t>Learn to respect individual differences, including personality, to build up equal and respectful relationships with others, regardless of gender and not to judge other people on gender alone.</a:t>
            </a:r>
          </a:p>
        </p:txBody>
      </p:sp>
    </p:spTree>
    <p:extLst>
      <p:ext uri="{BB962C8B-B14F-4D97-AF65-F5344CB8AC3E}">
        <p14:creationId xmlns:p14="http://schemas.microsoft.com/office/powerpoint/2010/main" val="12768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Move Heavy Objects</a:t>
            </a:r>
            <a:endParaRPr lang="zh-TW" altLang="zh-HK" dirty="0"/>
          </a:p>
        </p:txBody>
      </p:sp>
      <p:pic>
        <p:nvPicPr>
          <p:cNvPr id="3" name="圖片 2" descr="\\192.9.210.142\sup_common\EDB\EDB_web 201415\graphics\illustration\adjusted\lo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Smoke</a:t>
            </a:r>
            <a:endParaRPr lang="zh-TW" altLang="zh-HK" dirty="0"/>
          </a:p>
        </p:txBody>
      </p:sp>
      <p:pic>
        <p:nvPicPr>
          <p:cNvPr id="3" name="圖片 2" descr="\\192.9.210.142\sup_common\EDB\EDB_web 201415\graphics\illustration\adjusted\smok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Being Affectionate</a:t>
            </a:r>
            <a:endParaRPr lang="zh-TW" altLang="zh-HK" dirty="0"/>
          </a:p>
        </p:txBody>
      </p:sp>
      <p:pic>
        <p:nvPicPr>
          <p:cNvPr id="3" name="圖片 2" descr="\\192.9.210.142\sup_common\EDB\EDB_web 201415\graphics\illustration\adjusted\ca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399" y="1615313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Conclusions</a:t>
            </a:r>
            <a:endParaRPr lang="zh-HK" altLang="en-US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altLang="zh-TW" dirty="0"/>
              <a:t>Gender stereotyping serves certain functions. For example, it may be a reference framework and one may learn how to be socially accepted by following those commonly accepted or stereotyped models.</a:t>
            </a:r>
          </a:p>
          <a:p>
            <a:r>
              <a:rPr lang="en-US" altLang="zh-TW" dirty="0"/>
              <a:t>However</a:t>
            </a:r>
            <a:r>
              <a:rPr lang="en-US" altLang="zh-TW" dirty="0" smtClean="0"/>
              <a:t>, if </a:t>
            </a:r>
            <a:r>
              <a:rPr lang="en-US" altLang="zh-TW" dirty="0"/>
              <a:t>one understands gender in a narrow and rigid way, regardless of individual uniqueness or social changes, </a:t>
            </a:r>
            <a:r>
              <a:rPr lang="en-US" altLang="zh-TW" dirty="0" smtClean="0"/>
              <a:t>inequity</a:t>
            </a:r>
            <a:r>
              <a:rPr lang="en-US" altLang="zh-TW" dirty="0"/>
              <a:t>, limitation or even </a:t>
            </a:r>
            <a:r>
              <a:rPr lang="en-US" altLang="zh-TW" dirty="0" smtClean="0"/>
              <a:t>discrimination </a:t>
            </a:r>
            <a:r>
              <a:rPr lang="en-US" altLang="zh-TW" smtClean="0"/>
              <a:t>may result.</a:t>
            </a:r>
            <a:endParaRPr lang="en-US" altLang="zh-TW" dirty="0"/>
          </a:p>
          <a:p>
            <a:pPr lvl="0"/>
            <a:r>
              <a:rPr lang="en-GB" altLang="zh-HK" dirty="0"/>
              <a:t>Students are encouraged to reflect on their personal beliefs on </a:t>
            </a:r>
            <a:r>
              <a:rPr lang="en-GB" altLang="zh-HK" dirty="0" smtClean="0"/>
              <a:t>gender</a:t>
            </a:r>
            <a:r>
              <a:rPr lang="en-US" altLang="zh-HK" dirty="0" smtClean="0"/>
              <a:t>. If there is </a:t>
            </a:r>
            <a:r>
              <a:rPr lang="en-GB" altLang="zh-HK" dirty="0" smtClean="0"/>
              <a:t>less </a:t>
            </a:r>
            <a:r>
              <a:rPr lang="en-GB" altLang="zh-HK" dirty="0"/>
              <a:t>gender stereotyping and more autonomous options, people can develop their talent and capacity fully without being limited by gender inequality</a:t>
            </a:r>
            <a:r>
              <a:rPr lang="en-GB" altLang="zh-HK" dirty="0" smtClean="0"/>
              <a:t>.</a:t>
            </a:r>
            <a:endParaRPr lang="zh-TW" altLang="zh-HK" dirty="0"/>
          </a:p>
        </p:txBody>
      </p:sp>
      <p:pic>
        <p:nvPicPr>
          <p:cNvPr id="4" name="Picture 3" descr="NA11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07873"/>
            <a:ext cx="1355172" cy="12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latin typeface="華康中黑體" pitchFamily="49" charset="-120"/>
              <a:ea typeface="華康中黑體" pitchFamily="49" charset="-120"/>
            </a:endParaRPr>
          </a:p>
          <a:p>
            <a:pPr marL="0" indent="0" algn="ctr">
              <a:buNone/>
            </a:pPr>
            <a:r>
              <a:rPr lang="en-GB" altLang="zh-HK" sz="6000" b="1" dirty="0" smtClean="0"/>
              <a:t>The End</a:t>
            </a:r>
            <a:endParaRPr lang="zh-HK" altLang="en-US" sz="6000" dirty="0"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8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altLang="zh-TW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What kind of gender ideologies </a:t>
            </a:r>
            <a:r>
              <a:rPr lang="en-US" altLang="zh-TW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does this </a:t>
            </a:r>
            <a:r>
              <a:rPr lang="en-US" altLang="zh-TW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pictures represent</a:t>
            </a:r>
            <a:r>
              <a:rPr lang="zh-TW" altLang="en-US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？</a:t>
            </a:r>
            <a:endParaRPr lang="zh-HK" altLang="en-US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3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\\192.9.210.142\sup_common\EDB\EDB_web 201415\graphics\illustration\adjusted\housew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08509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5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Activity: His or Hers?</a:t>
            </a:r>
            <a:endParaRPr lang="zh-HK" altLang="en-US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Activity: His or Hers?</a:t>
            </a:r>
            <a:endParaRPr lang="zh-HK" altLang="en-US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700" dirty="0"/>
              <a:t>Discuss the followings:</a:t>
            </a:r>
          </a:p>
          <a:p>
            <a:pPr marL="0" indent="0" algn="just">
              <a:buNone/>
            </a:pPr>
            <a:r>
              <a:rPr lang="en-US" altLang="zh-TW" sz="2700" dirty="0" err="1" smtClean="0"/>
              <a:t>i</a:t>
            </a:r>
            <a:r>
              <a:rPr lang="en-US" altLang="zh-TW" sz="2700" dirty="0" smtClean="0"/>
              <a:t>.	To </a:t>
            </a:r>
            <a:r>
              <a:rPr lang="en-US" altLang="zh-TW" sz="2700" dirty="0"/>
              <a:t>individual members of the group, does he/she </a:t>
            </a:r>
            <a:r>
              <a:rPr lang="en-US" altLang="zh-TW" sz="2700" dirty="0" smtClean="0"/>
              <a:t>	accept </a:t>
            </a:r>
            <a:r>
              <a:rPr lang="en-US" altLang="zh-TW" sz="2700" dirty="0"/>
              <a:t>the gender/scenario combination? Why?</a:t>
            </a:r>
          </a:p>
          <a:p>
            <a:pPr marL="0" indent="0" algn="just">
              <a:buNone/>
            </a:pPr>
            <a:r>
              <a:rPr lang="en-US" altLang="zh-TW" sz="2700" dirty="0"/>
              <a:t>ii.	Is the gender/scenario combination generally </a:t>
            </a:r>
            <a:r>
              <a:rPr lang="en-US" altLang="zh-TW" sz="2700" dirty="0" smtClean="0"/>
              <a:t>	accepted </a:t>
            </a:r>
            <a:r>
              <a:rPr lang="en-US" altLang="zh-TW" sz="2700" dirty="0"/>
              <a:t>in our society?</a:t>
            </a:r>
          </a:p>
          <a:p>
            <a:pPr marL="0" indent="0">
              <a:buNone/>
            </a:pPr>
            <a:r>
              <a:rPr lang="en-US" altLang="zh-TW" sz="2700" dirty="0"/>
              <a:t>iii.	Will the acceptance level significantly change if the </a:t>
            </a:r>
            <a:r>
              <a:rPr lang="en-US" altLang="zh-TW" sz="2700" dirty="0" smtClean="0"/>
              <a:t>	gender </a:t>
            </a:r>
            <a:r>
              <a:rPr lang="en-US" altLang="zh-TW" sz="2700" dirty="0"/>
              <a:t>in the combination changes?</a:t>
            </a:r>
          </a:p>
          <a:p>
            <a:pPr marL="0" indent="0" algn="just">
              <a:buNone/>
            </a:pPr>
            <a:r>
              <a:rPr lang="en-US" altLang="zh-TW" sz="2700" dirty="0"/>
              <a:t>iv.	Does the reason to accept or reject reflect the </a:t>
            </a:r>
            <a:r>
              <a:rPr lang="en-US" altLang="zh-TW" sz="2700" dirty="0" smtClean="0"/>
              <a:t>	kinds </a:t>
            </a:r>
            <a:r>
              <a:rPr lang="en-US" altLang="zh-TW" sz="2700" dirty="0"/>
              <a:t>of expectation and stereotypes towards </a:t>
            </a:r>
            <a:r>
              <a:rPr lang="en-US" altLang="zh-TW" sz="2700" dirty="0" smtClean="0"/>
              <a:t>	males </a:t>
            </a:r>
            <a:r>
              <a:rPr lang="en-US" altLang="zh-TW" sz="2700" dirty="0"/>
              <a:t>and females in our society?</a:t>
            </a:r>
          </a:p>
          <a:p>
            <a:pPr marL="0" indent="0">
              <a:buNone/>
            </a:pPr>
            <a:endParaRPr lang="zh-TW" altLang="en-US" dirty="0">
              <a:solidFill>
                <a:srgbClr val="0070C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5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Wear Pink</a:t>
            </a:r>
            <a:endParaRPr lang="zh-TW" altLang="zh-HK" dirty="0"/>
          </a:p>
        </p:txBody>
      </p:sp>
      <p:pic>
        <p:nvPicPr>
          <p:cNvPr id="6" name="圖片 5" descr="\\192.9.210.142\sup_common\EDB\EDB_web 201415\graphics\illustration\adjusted\pin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1628800"/>
            <a:ext cx="6116584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4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b="1" dirty="0"/>
              <a:t>Going Bald</a:t>
            </a:r>
            <a:endParaRPr lang="zh-TW" altLang="zh-HK" dirty="0"/>
          </a:p>
        </p:txBody>
      </p:sp>
      <p:pic>
        <p:nvPicPr>
          <p:cNvPr id="4" name="圖片 3" descr="\\192.9.210.142\sup_common\EDB\EDB_web 201415\graphics\illustration\adjusted\bal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2123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8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b="1" dirty="0"/>
              <a:t>Be a Homemaker and </a:t>
            </a:r>
            <a:r>
              <a:rPr lang="en-GB" altLang="zh-HK" b="1" dirty="0" smtClean="0"/>
              <a:t/>
            </a:r>
            <a:br>
              <a:rPr lang="en-GB" altLang="zh-HK" b="1" dirty="0" smtClean="0"/>
            </a:br>
            <a:r>
              <a:rPr lang="en-GB" altLang="zh-HK" b="1" dirty="0" smtClean="0"/>
              <a:t>Take </a:t>
            </a:r>
            <a:r>
              <a:rPr lang="en-GB" altLang="zh-HK" b="1" dirty="0"/>
              <a:t>Care of children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" name="圖片 4" descr="\\192.9.210.142\sup_common\EDB\EDB_web 201415\graphics\illustration\adjusted\b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234</Words>
  <Application>Microsoft Office PowerPoint</Application>
  <PresentationFormat>如螢幕大小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Learning Objectives</vt:lpstr>
      <vt:lpstr>What kind of gender ideologies does this pictures represent？</vt:lpstr>
      <vt:lpstr>PowerPoint 簡報</vt:lpstr>
      <vt:lpstr>Activity: His or Hers?</vt:lpstr>
      <vt:lpstr>Activity: His or Hers?</vt:lpstr>
      <vt:lpstr>Wear Pink</vt:lpstr>
      <vt:lpstr>Going Bald</vt:lpstr>
      <vt:lpstr>Be a Homemaker and  Take Care of children</vt:lpstr>
      <vt:lpstr>Teach at a Kindergarten</vt:lpstr>
      <vt:lpstr>Propose Marriage</vt:lpstr>
      <vt:lpstr>Staying Single at the age of 40</vt:lpstr>
      <vt:lpstr>Give Flowers on a Date</vt:lpstr>
      <vt:lpstr>Shave One’s Underarms</vt:lpstr>
      <vt:lpstr>Bodybuilding(Being muscular)</vt:lpstr>
      <vt:lpstr>Wear Makeup</vt:lpstr>
      <vt:lpstr>Work at Construction Sites</vt:lpstr>
      <vt:lpstr>Initiate Sex</vt:lpstr>
      <vt:lpstr>Do Embroidery</vt:lpstr>
      <vt:lpstr>Move Heavy Objects</vt:lpstr>
      <vt:lpstr>Smoke</vt:lpstr>
      <vt:lpstr>Being Affectionate</vt:lpstr>
      <vt:lpstr>Conclusions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Kit Ling</dc:creator>
  <cp:lastModifiedBy>L Y YAU</cp:lastModifiedBy>
  <cp:revision>63</cp:revision>
  <dcterms:created xsi:type="dcterms:W3CDTF">2015-02-27T09:36:47Z</dcterms:created>
  <dcterms:modified xsi:type="dcterms:W3CDTF">2015-12-23T08:21:50Z</dcterms:modified>
</cp:coreProperties>
</file>