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2" r:id="rId2"/>
    <p:sldId id="289" r:id="rId3"/>
    <p:sldId id="303" r:id="rId4"/>
    <p:sldId id="308" r:id="rId5"/>
    <p:sldId id="290" r:id="rId6"/>
    <p:sldId id="295" r:id="rId7"/>
    <p:sldId id="273" r:id="rId8"/>
    <p:sldId id="297" r:id="rId9"/>
    <p:sldId id="296" r:id="rId10"/>
    <p:sldId id="281" r:id="rId11"/>
    <p:sldId id="285" r:id="rId12"/>
    <p:sldId id="286" r:id="rId13"/>
    <p:sldId id="293" r:id="rId14"/>
    <p:sldId id="302" r:id="rId15"/>
    <p:sldId id="282" r:id="rId16"/>
    <p:sldId id="304" r:id="rId17"/>
    <p:sldId id="294" r:id="rId18"/>
    <p:sldId id="284" r:id="rId19"/>
    <p:sldId id="306" r:id="rId20"/>
    <p:sldId id="299" r:id="rId21"/>
    <p:sldId id="307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, Ka-ka" initials="NKk" lastIdx="6" clrIdx="0">
    <p:extLst>
      <p:ext uri="{19B8F6BF-5375-455C-9EA6-DF929625EA0E}">
        <p15:presenceInfo xmlns:p15="http://schemas.microsoft.com/office/powerpoint/2012/main" userId="S::kakang@edb.gov.hk::e24bb5d8-cd1a-48e0-81c5-ca33aafa5421" providerId="AD"/>
      </p:ext>
    </p:extLst>
  </p:cmAuthor>
  <p:cmAuthor id="2" name="Kathleen" initials="Kath " lastIdx="1" clrIdx="1">
    <p:extLst>
      <p:ext uri="{19B8F6BF-5375-455C-9EA6-DF929625EA0E}">
        <p15:presenceInfo xmlns:p15="http://schemas.microsoft.com/office/powerpoint/2012/main" userId="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7/15/2026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/>
              <a:t>Click to edit Master text styles</a:t>
            </a:r>
          </a:p>
          <a:p>
            <a:pPr lvl="1" eaLnBrk="1" latinLnBrk="0" hangingPunct="1"/>
            <a:r>
              <a:rPr lang="en-US" altLang="zh-TW"/>
              <a:t>Second level</a:t>
            </a:r>
          </a:p>
          <a:p>
            <a:pPr lvl="2" eaLnBrk="1" latinLnBrk="0" hangingPunct="1"/>
            <a:r>
              <a:rPr lang="en-US" altLang="zh-TW"/>
              <a:t>Third level</a:t>
            </a:r>
          </a:p>
          <a:p>
            <a:pPr lvl="3" eaLnBrk="1" latinLnBrk="0" hangingPunct="1"/>
            <a:r>
              <a:rPr lang="en-US" altLang="zh-TW"/>
              <a:t>Fourth level</a:t>
            </a:r>
          </a:p>
          <a:p>
            <a:pPr lvl="4" eaLnBrk="1" latinLnBrk="0" hangingPunct="1"/>
            <a:r>
              <a:rPr lang="en-US" altLang="zh-TW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TW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TW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/>
              <a:t>Click to edit Master text styles</a:t>
            </a:r>
          </a:p>
          <a:p>
            <a:pPr lvl="1" eaLnBrk="1" latinLnBrk="0" hangingPunct="1"/>
            <a:r>
              <a:rPr kumimoji="0" lang="en-US" altLang="zh-TW"/>
              <a:t>Second level</a:t>
            </a:r>
          </a:p>
          <a:p>
            <a:pPr lvl="2" eaLnBrk="1" latinLnBrk="0" hangingPunct="1"/>
            <a:r>
              <a:rPr kumimoji="0" lang="en-US" altLang="zh-TW"/>
              <a:t>Third level</a:t>
            </a:r>
          </a:p>
          <a:p>
            <a:pPr lvl="3" eaLnBrk="1" latinLnBrk="0" hangingPunct="1"/>
            <a:r>
              <a:rPr kumimoji="0" lang="en-US" altLang="zh-TW"/>
              <a:t>Fourth level</a:t>
            </a:r>
          </a:p>
          <a:p>
            <a:pPr lvl="4" eaLnBrk="1" latinLnBrk="0" hangingPunct="1"/>
            <a:r>
              <a:rPr kumimoji="0" lang="en-US" altLang="zh-TW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7/15/2026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 Rock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Popular Music </a:t>
            </a:r>
            <a:r>
              <a:rPr lang="en-US"/>
              <a:t>Teaching Resources </a:t>
            </a:r>
            <a:r>
              <a:rPr lang="en-US" dirty="0"/>
              <a:t>Package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TaiShun TSE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In the End</a:t>
            </a:r>
          </a:p>
          <a:p>
            <a:r>
              <a:rPr lang="en-US" dirty="0"/>
              <a:t>Listen to the opening melodic riff and transcribe it on the score below.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790DB-47C1-6990-FE0F-07C41F397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03" y="3275954"/>
            <a:ext cx="9112250" cy="30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In the End</a:t>
            </a:r>
          </a:p>
          <a:p>
            <a:pPr marL="0" indent="0">
              <a:buNone/>
            </a:pPr>
            <a:r>
              <a:rPr lang="en-US" dirty="0"/>
              <a:t>The song blends </a:t>
            </a:r>
            <a:r>
              <a:rPr lang="en-US" b="1" dirty="0"/>
              <a:t>hip-hop </a:t>
            </a:r>
            <a:r>
              <a:rPr lang="en-US" dirty="0"/>
              <a:t>and </a:t>
            </a:r>
            <a:r>
              <a:rPr lang="en-US" b="1" dirty="0"/>
              <a:t>hard rock </a:t>
            </a:r>
            <a:r>
              <a:rPr lang="en-US" dirty="0"/>
              <a:t>styles</a:t>
            </a:r>
          </a:p>
          <a:p>
            <a:r>
              <a:rPr lang="en-US" dirty="0"/>
              <a:t>Identify the structure and the dominant style of each section.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844B5B-4E80-4B7A-807F-A70567774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67361"/>
              </p:ext>
            </p:extLst>
          </p:nvPr>
        </p:nvGraphicFramePr>
        <p:xfrm>
          <a:off x="363894" y="3980750"/>
          <a:ext cx="11218505" cy="152196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84988">
                  <a:extLst>
                    <a:ext uri="{9D8B030D-6E8A-4147-A177-3AD203B41FA5}">
                      <a16:colId xmlns:a16="http://schemas.microsoft.com/office/drawing/2014/main" val="1300266686"/>
                    </a:ext>
                  </a:extLst>
                </a:gridCol>
                <a:gridCol w="855391">
                  <a:extLst>
                    <a:ext uri="{9D8B030D-6E8A-4147-A177-3AD203B41FA5}">
                      <a16:colId xmlns:a16="http://schemas.microsoft.com/office/drawing/2014/main" val="1931569394"/>
                    </a:ext>
                  </a:extLst>
                </a:gridCol>
                <a:gridCol w="1165930">
                  <a:extLst>
                    <a:ext uri="{9D8B030D-6E8A-4147-A177-3AD203B41FA5}">
                      <a16:colId xmlns:a16="http://schemas.microsoft.com/office/drawing/2014/main" val="1115751070"/>
                    </a:ext>
                  </a:extLst>
                </a:gridCol>
                <a:gridCol w="915962">
                  <a:extLst>
                    <a:ext uri="{9D8B030D-6E8A-4147-A177-3AD203B41FA5}">
                      <a16:colId xmlns:a16="http://schemas.microsoft.com/office/drawing/2014/main" val="4122436567"/>
                    </a:ext>
                  </a:extLst>
                </a:gridCol>
                <a:gridCol w="915962">
                  <a:extLst>
                    <a:ext uri="{9D8B030D-6E8A-4147-A177-3AD203B41FA5}">
                      <a16:colId xmlns:a16="http://schemas.microsoft.com/office/drawing/2014/main" val="652903531"/>
                    </a:ext>
                  </a:extLst>
                </a:gridCol>
                <a:gridCol w="1106312">
                  <a:extLst>
                    <a:ext uri="{9D8B030D-6E8A-4147-A177-3AD203B41FA5}">
                      <a16:colId xmlns:a16="http://schemas.microsoft.com/office/drawing/2014/main" val="341237361"/>
                    </a:ext>
                  </a:extLst>
                </a:gridCol>
                <a:gridCol w="1083884">
                  <a:extLst>
                    <a:ext uri="{9D8B030D-6E8A-4147-A177-3AD203B41FA5}">
                      <a16:colId xmlns:a16="http://schemas.microsoft.com/office/drawing/2014/main" val="3145374470"/>
                    </a:ext>
                  </a:extLst>
                </a:gridCol>
                <a:gridCol w="1082216">
                  <a:extLst>
                    <a:ext uri="{9D8B030D-6E8A-4147-A177-3AD203B41FA5}">
                      <a16:colId xmlns:a16="http://schemas.microsoft.com/office/drawing/2014/main" val="726489528"/>
                    </a:ext>
                  </a:extLst>
                </a:gridCol>
                <a:gridCol w="841063">
                  <a:extLst>
                    <a:ext uri="{9D8B030D-6E8A-4147-A177-3AD203B41FA5}">
                      <a16:colId xmlns:a16="http://schemas.microsoft.com/office/drawing/2014/main" val="1385751868"/>
                    </a:ext>
                  </a:extLst>
                </a:gridCol>
                <a:gridCol w="1095189">
                  <a:extLst>
                    <a:ext uri="{9D8B030D-6E8A-4147-A177-3AD203B41FA5}">
                      <a16:colId xmlns:a16="http://schemas.microsoft.com/office/drawing/2014/main" val="427843720"/>
                    </a:ext>
                  </a:extLst>
                </a:gridCol>
                <a:gridCol w="971608">
                  <a:extLst>
                    <a:ext uri="{9D8B030D-6E8A-4147-A177-3AD203B41FA5}">
                      <a16:colId xmlns:a16="http://schemas.microsoft.com/office/drawing/2014/main" val="1273012501"/>
                    </a:ext>
                  </a:extLst>
                </a:gridCol>
              </a:tblGrid>
              <a:tr h="59137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Sections</a:t>
                      </a: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Intro</a:t>
                      </a: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Verse 1 </a:t>
                      </a:r>
                      <a:endParaRPr lang="zh-TW" sz="20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Verse 2</a:t>
                      </a:r>
                      <a:endParaRPr lang="zh-TW" sz="20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Pre Chorus</a:t>
                      </a:r>
                      <a:endParaRPr lang="zh-TW" altLang="zh-TW" sz="2000" kern="100" dirty="0">
                        <a:effectLst/>
                        <a:latin typeface="Aptos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Chorus</a:t>
                      </a:r>
                      <a:endParaRPr lang="zh-TW" altLang="zh-TW" sz="2000" kern="100" dirty="0">
                        <a:effectLst/>
                        <a:latin typeface="Aptos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kumimoji="0" lang="en-US" altLang="zh-TW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Chorus</a:t>
                      </a:r>
                      <a:endParaRPr kumimoji="0" lang="zh-TW" altLang="en-US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0426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Main style </a:t>
                      </a: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--</a:t>
                      </a: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kumimoji="0" lang="en-US" altLang="zh-TW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Hip-hop</a:t>
                      </a:r>
                      <a:endParaRPr kumimoji="0" lang="zh-TW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Hard Rock</a:t>
                      </a:r>
                      <a:endParaRPr lang="zh-TW" altLang="en-US" sz="2000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kumimoji="0" lang="zh-TW" altLang="en-US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Hip-hop</a:t>
                      </a:r>
                      <a:endParaRPr kumimoji="0" lang="zh-TW" alt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kern="100" dirty="0">
                          <a:effectLst/>
                          <a:latin typeface="Aptos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--</a:t>
                      </a:r>
                      <a:endParaRPr lang="zh-TW" sz="2000" kern="100" dirty="0">
                        <a:effectLst/>
                        <a:latin typeface="Aptos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08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In the End</a:t>
            </a:r>
          </a:p>
          <a:p>
            <a:r>
              <a:rPr lang="en-US" dirty="0"/>
              <a:t>Focus on the guitar part. </a:t>
            </a:r>
            <a:r>
              <a:rPr lang="en-US" dirty="0" err="1"/>
              <a:t>Analyse</a:t>
            </a:r>
            <a:r>
              <a:rPr lang="en-US" dirty="0"/>
              <a:t> the performance and production techniques used in shaping the tone </a:t>
            </a:r>
            <a:r>
              <a:rPr lang="en-US" dirty="0" err="1"/>
              <a:t>colour</a:t>
            </a:r>
            <a:r>
              <a:rPr lang="en-US" dirty="0"/>
              <a:t> of this song.</a:t>
            </a:r>
          </a:p>
          <a:p>
            <a:pPr lvl="1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Ans: Layering through overdubbing guitar tracks; each layer uses different distortion settings.</a:t>
            </a:r>
          </a:p>
          <a:p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Listening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New Born</a:t>
            </a:r>
          </a:p>
          <a:p>
            <a:r>
              <a:rPr lang="en-US" altLang="zh-TW" sz="2400" dirty="0"/>
              <a:t>Name two musical characteristics heard in the excerpt of </a:t>
            </a:r>
            <a:r>
              <a:rPr lang="en-US" altLang="zh-TW" sz="2400" i="1" dirty="0"/>
              <a:t>Newborn</a:t>
            </a:r>
            <a:r>
              <a:rPr lang="en-US" altLang="zh-TW" sz="2400" dirty="0"/>
              <a:t>, which show hard rock stylistic features.</a:t>
            </a:r>
          </a:p>
          <a:p>
            <a:pPr lvl="1"/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Ans: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Heavily distorted guitar; powerful drums, particularly the snare; vocals reaching into a high register.</a:t>
            </a:r>
          </a:p>
          <a:p>
            <a:r>
              <a:rPr lang="en-US" altLang="zh-TW" sz="2400" dirty="0"/>
              <a:t>When does the guitar riff first appear?</a:t>
            </a:r>
          </a:p>
          <a:p>
            <a:pPr lvl="1"/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Ans: After the first pre-chorus</a:t>
            </a:r>
          </a:p>
          <a:p>
            <a:r>
              <a:rPr lang="en-US" altLang="zh-TW" sz="2400" dirty="0"/>
              <a:t>What is the relationship between bass guitar and electric guitar?</a:t>
            </a:r>
          </a:p>
          <a:p>
            <a:pPr lvl="1"/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Ans: Doubling in octave</a:t>
            </a:r>
          </a:p>
        </p:txBody>
      </p:sp>
    </p:spTree>
    <p:extLst>
      <p:ext uri="{BB962C8B-B14F-4D97-AF65-F5344CB8AC3E}">
        <p14:creationId xmlns:p14="http://schemas.microsoft.com/office/powerpoint/2010/main" val="23713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Listening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New Born</a:t>
            </a:r>
          </a:p>
          <a:p>
            <a:r>
              <a:rPr lang="en-US" altLang="zh-TW" sz="2400" dirty="0"/>
              <a:t>What kind of piano technique is used? </a:t>
            </a:r>
          </a:p>
          <a:p>
            <a:pPr lvl="1"/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Ans: Broken chords</a:t>
            </a:r>
          </a:p>
          <a:p>
            <a:r>
              <a:rPr lang="en-US" altLang="zh-TW" sz="2400" dirty="0"/>
              <a:t>How do the piano and bass work together in the beginning, before the guitar joins?</a:t>
            </a:r>
          </a:p>
          <a:p>
            <a:pPr lvl="1"/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Ans: Both instruments play broken chords. The bass doubles the left hand of the piano, which moves in contrary motion with the right hand.</a:t>
            </a:r>
          </a:p>
          <a:p>
            <a:pPr marL="0" indent="0">
              <a:buNone/>
            </a:pPr>
            <a:endParaRPr lang="en-US" altLang="zh-TW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F5CEC-A57D-16ED-0B24-842BA3413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" b="76379"/>
          <a:stretch>
            <a:fillRect/>
          </a:stretch>
        </p:blipFill>
        <p:spPr>
          <a:xfrm>
            <a:off x="1067174" y="4699746"/>
            <a:ext cx="9872469" cy="199016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81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</a:t>
            </a:r>
          </a:p>
          <a:p>
            <a:r>
              <a:rPr lang="en-US" altLang="zh-TW" sz="2400" dirty="0"/>
              <a:t>Create</a:t>
            </a:r>
            <a:r>
              <a:rPr lang="zh-TW" altLang="en-US" sz="2400" dirty="0"/>
              <a:t> </a:t>
            </a:r>
            <a:r>
              <a:rPr lang="en-US" altLang="zh-TW" sz="2400" dirty="0"/>
              <a:t>another</a:t>
            </a:r>
            <a:r>
              <a:rPr lang="zh-TW" altLang="en-US" sz="2400" dirty="0"/>
              <a:t> </a:t>
            </a:r>
            <a:r>
              <a:rPr lang="en-US" altLang="zh-TW" sz="2400" dirty="0"/>
              <a:t>guitar</a:t>
            </a:r>
            <a:r>
              <a:rPr lang="zh-TW" altLang="en-US" sz="2400" dirty="0"/>
              <a:t> </a:t>
            </a:r>
            <a:r>
              <a:rPr lang="en-US" altLang="zh-TW" sz="2400" dirty="0"/>
              <a:t>riff</a:t>
            </a:r>
            <a:r>
              <a:rPr lang="zh-TW" altLang="en-US" sz="2400" dirty="0"/>
              <a:t> </a:t>
            </a:r>
            <a:r>
              <a:rPr lang="en-US" altLang="zh-TW" sz="2400" dirty="0"/>
              <a:t>that</a:t>
            </a:r>
            <a:r>
              <a:rPr lang="zh-TW" altLang="en-US" sz="2400" dirty="0"/>
              <a:t> </a:t>
            </a:r>
            <a:r>
              <a:rPr lang="en-US" altLang="zh-TW" sz="2400" dirty="0"/>
              <a:t>fits</a:t>
            </a:r>
            <a:r>
              <a:rPr lang="zh-TW" altLang="en-US" sz="2400" dirty="0"/>
              <a:t> </a:t>
            </a:r>
            <a:r>
              <a:rPr lang="en-US" altLang="zh-TW" sz="2400" dirty="0"/>
              <a:t>into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existing</a:t>
            </a:r>
            <a:r>
              <a:rPr lang="zh-TW" altLang="en-US" sz="2400" dirty="0"/>
              <a:t> </a:t>
            </a:r>
            <a:r>
              <a:rPr lang="en-US" altLang="zh-TW" sz="2400" dirty="0"/>
              <a:t>harmony</a:t>
            </a:r>
          </a:p>
          <a:p>
            <a:r>
              <a:rPr lang="en-US" altLang="zh-TW" sz="2400" dirty="0"/>
              <a:t>Pick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drum</a:t>
            </a:r>
            <a:r>
              <a:rPr lang="zh-TW" altLang="en-US" sz="2400" dirty="0"/>
              <a:t> </a:t>
            </a:r>
            <a:r>
              <a:rPr lang="en-US" altLang="zh-TW" sz="2400" dirty="0"/>
              <a:t>pattern</a:t>
            </a:r>
            <a:r>
              <a:rPr lang="zh-TW" altLang="en-US" sz="2400" dirty="0"/>
              <a:t> </a:t>
            </a:r>
            <a:r>
              <a:rPr lang="en-US" altLang="zh-TW" sz="2400" dirty="0"/>
              <a:t>that</a:t>
            </a:r>
            <a:r>
              <a:rPr lang="zh-TW" altLang="en-US" sz="2400" dirty="0"/>
              <a:t> </a:t>
            </a:r>
            <a:r>
              <a:rPr lang="en-US" altLang="zh-TW" sz="2400" dirty="0"/>
              <a:t>provided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next</a:t>
            </a:r>
            <a:r>
              <a:rPr lang="zh-TW" altLang="en-US" sz="2400" dirty="0"/>
              <a:t> </a:t>
            </a:r>
            <a:r>
              <a:rPr lang="en-US" altLang="zh-TW" sz="2400" dirty="0"/>
              <a:t>slide</a:t>
            </a:r>
          </a:p>
          <a:p>
            <a:pPr marL="0" indent="0">
              <a:buNone/>
            </a:pPr>
            <a:endParaRPr lang="en-US" altLang="zh-TW" sz="2400" i="1" dirty="0"/>
          </a:p>
          <a:p>
            <a:pPr marL="0" indent="0">
              <a:buNone/>
            </a:pPr>
            <a:r>
              <a:rPr lang="en-US" altLang="zh-TW" sz="2400" i="1" dirty="0"/>
              <a:t>Hints:</a:t>
            </a:r>
            <a:r>
              <a:rPr lang="zh-TW" altLang="en-US" sz="2400" i="1" dirty="0"/>
              <a:t> </a:t>
            </a:r>
            <a:r>
              <a:rPr lang="en-US" altLang="zh-TW" sz="2400" i="1" dirty="0"/>
              <a:t>simple</a:t>
            </a:r>
            <a:r>
              <a:rPr lang="zh-TW" altLang="en-US" sz="2400" i="1" dirty="0"/>
              <a:t> </a:t>
            </a:r>
            <a:r>
              <a:rPr lang="en-US" altLang="zh-TW" sz="2400" i="1" dirty="0"/>
              <a:t>rhythm,</a:t>
            </a:r>
            <a:r>
              <a:rPr lang="zh-TW" altLang="en-US" sz="2400" i="1" dirty="0"/>
              <a:t> </a:t>
            </a:r>
            <a:r>
              <a:rPr lang="en-US" altLang="zh-TW" sz="2400" i="1" dirty="0"/>
              <a:t>repetitive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0A8D3-FB02-454E-5895-2EECDEC9F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6" y="3691691"/>
            <a:ext cx="5851712" cy="636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F5DCD-513B-1BFB-6C9B-B0E9A557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7" y="4567144"/>
            <a:ext cx="11477985" cy="10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97EF625-9E60-E148-5F20-1767CBD6A8E4}"/>
              </a:ext>
            </a:extLst>
          </p:cNvPr>
          <p:cNvSpPr txBox="1">
            <a:spLocks/>
          </p:cNvSpPr>
          <p:nvPr/>
        </p:nvSpPr>
        <p:spPr>
          <a:xfrm>
            <a:off x="609600" y="548273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activities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842B532-70A1-F6B4-8822-5E270F813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</a:t>
            </a:r>
          </a:p>
          <a:p>
            <a:r>
              <a:rPr lang="en-US" altLang="zh-TW" dirty="0"/>
              <a:t>Select the excerpt that best matches the hard rock style. </a:t>
            </a:r>
          </a:p>
          <a:p>
            <a:r>
              <a:rPr lang="en-US" altLang="zh-TW" dirty="0"/>
              <a:t>Justify your choice and explain why the other does not.</a:t>
            </a:r>
          </a:p>
          <a:p>
            <a:endParaRPr lang="en-US" altLang="zh-TW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D289E-F68D-A0E9-6FB7-7C656845FB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7" y="3782016"/>
            <a:ext cx="11372253" cy="843952"/>
          </a:xfrm>
          <a:prstGeom prst="rect">
            <a:avLst/>
          </a:prstGeom>
        </p:spPr>
      </p:pic>
      <p:pic>
        <p:nvPicPr>
          <p:cNvPr id="12" name="Drum 1.mp3">
            <a:hlinkClick r:id="" action="ppaction://media"/>
            <a:extLst>
              <a:ext uri="{FF2B5EF4-FFF2-40B4-BE49-F238E27FC236}">
                <a16:creationId xmlns:a16="http://schemas.microsoft.com/office/drawing/2014/main" id="{CA8F2188-9C3E-414F-9856-B93F72FFA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70212" y="5188712"/>
            <a:ext cx="812800" cy="812800"/>
          </a:xfrm>
          <a:prstGeom prst="rect">
            <a:avLst/>
          </a:prstGeom>
        </p:spPr>
      </p:pic>
      <p:pic>
        <p:nvPicPr>
          <p:cNvPr id="13" name="Drum 2.mp3">
            <a:hlinkClick r:id="" action="ppaction://media"/>
            <a:extLst>
              <a:ext uri="{FF2B5EF4-FFF2-40B4-BE49-F238E27FC236}">
                <a16:creationId xmlns:a16="http://schemas.microsoft.com/office/drawing/2014/main" id="{4313F1B5-9FFE-A944-5438-2DB3ABEBB2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82676" y="5188712"/>
            <a:ext cx="812800" cy="812800"/>
          </a:xfrm>
          <a:prstGeom prst="rect">
            <a:avLst/>
          </a:prstGeom>
        </p:spPr>
      </p:pic>
      <p:pic>
        <p:nvPicPr>
          <p:cNvPr id="14" name="Drum 3.mp3">
            <a:hlinkClick r:id="" action="ppaction://media"/>
            <a:extLst>
              <a:ext uri="{FF2B5EF4-FFF2-40B4-BE49-F238E27FC236}">
                <a16:creationId xmlns:a16="http://schemas.microsoft.com/office/drawing/2014/main" id="{C1715A84-EA2C-3793-6A91-B59BA0976C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37618" y="5188712"/>
            <a:ext cx="812800" cy="812800"/>
          </a:xfrm>
          <a:prstGeom prst="rect">
            <a:avLst/>
          </a:prstGeom>
        </p:spPr>
      </p:pic>
      <p:pic>
        <p:nvPicPr>
          <p:cNvPr id="15" name="Drum 4.mp3">
            <a:hlinkClick r:id="" action="ppaction://media"/>
            <a:extLst>
              <a:ext uri="{FF2B5EF4-FFF2-40B4-BE49-F238E27FC236}">
                <a16:creationId xmlns:a16="http://schemas.microsoft.com/office/drawing/2014/main" id="{D6660078-CE20-6BFC-08A8-4A583A19573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8565" y="5188712"/>
            <a:ext cx="8128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57FCC-7E40-04DA-9F48-EE42F5728EA1}"/>
              </a:ext>
            </a:extLst>
          </p:cNvPr>
          <p:cNvSpPr txBox="1"/>
          <p:nvPr/>
        </p:nvSpPr>
        <p:spPr>
          <a:xfrm>
            <a:off x="1314823" y="4935071"/>
            <a:ext cx="11116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Drum</a:t>
            </a:r>
            <a:r>
              <a:rPr lang="zh-TW" altLang="en-US" b="1" dirty="0"/>
              <a:t> </a:t>
            </a:r>
            <a:r>
              <a:rPr lang="en-US" altLang="zh-TW" b="1" dirty="0"/>
              <a:t>1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4E5DF0-0721-395E-25D1-87472459111A}"/>
              </a:ext>
            </a:extLst>
          </p:cNvPr>
          <p:cNvSpPr txBox="1"/>
          <p:nvPr/>
        </p:nvSpPr>
        <p:spPr>
          <a:xfrm>
            <a:off x="3896658" y="4935071"/>
            <a:ext cx="11116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Drum</a:t>
            </a:r>
            <a:r>
              <a:rPr lang="zh-TW" altLang="en-US" b="1" dirty="0"/>
              <a:t> </a:t>
            </a:r>
            <a:r>
              <a:rPr lang="en-US" altLang="zh-TW" b="1" dirty="0"/>
              <a:t>2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F0723-625F-A04C-63DF-EFC62D6E844A}"/>
              </a:ext>
            </a:extLst>
          </p:cNvPr>
          <p:cNvSpPr txBox="1"/>
          <p:nvPr/>
        </p:nvSpPr>
        <p:spPr>
          <a:xfrm>
            <a:off x="6539005" y="4914900"/>
            <a:ext cx="11116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Drum</a:t>
            </a:r>
            <a:r>
              <a:rPr lang="zh-TW" altLang="en-US" b="1" dirty="0"/>
              <a:t> </a:t>
            </a:r>
            <a:r>
              <a:rPr lang="en-US" altLang="zh-TW" b="1" dirty="0"/>
              <a:t>3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BA1B2A-B938-D754-A81E-3FE893B09341}"/>
              </a:ext>
            </a:extLst>
          </p:cNvPr>
          <p:cNvSpPr txBox="1"/>
          <p:nvPr/>
        </p:nvSpPr>
        <p:spPr>
          <a:xfrm>
            <a:off x="9329270" y="4888006"/>
            <a:ext cx="11116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Drum</a:t>
            </a:r>
            <a:r>
              <a:rPr lang="zh-TW" altLang="en-US" b="1" dirty="0"/>
              <a:t> </a:t>
            </a:r>
            <a:r>
              <a:rPr lang="en-US" altLang="zh-TW" b="1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10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</a:t>
            </a:r>
          </a:p>
          <a:p>
            <a:r>
              <a:rPr lang="en-US" dirty="0"/>
              <a:t>Create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dirty="0"/>
              <a:t>response</a:t>
            </a:r>
            <a:r>
              <a:rPr lang="zh-TW" altLang="en-US" dirty="0"/>
              <a:t> </a:t>
            </a:r>
            <a:r>
              <a:rPr lang="en-US" altLang="zh-TW" dirty="0"/>
              <a:t>part.</a:t>
            </a:r>
            <a:r>
              <a:rPr lang="zh-TW" altLang="en-US" dirty="0"/>
              <a:t> </a:t>
            </a:r>
            <a:r>
              <a:rPr lang="en-US" altLang="zh-TW" dirty="0"/>
              <a:t>Include</a:t>
            </a:r>
            <a:r>
              <a:rPr lang="zh-TW" altLang="en-US" dirty="0"/>
              <a:t> </a:t>
            </a:r>
            <a:r>
              <a:rPr lang="en-US" altLang="zh-TW" dirty="0"/>
              <a:t>lyrics,</a:t>
            </a:r>
            <a:r>
              <a:rPr lang="zh-TW" altLang="en-US" dirty="0"/>
              <a:t> </a:t>
            </a:r>
            <a:r>
              <a:rPr lang="en-US" altLang="zh-TW" dirty="0"/>
              <a:t>melody.</a:t>
            </a:r>
          </a:p>
          <a:p>
            <a:pPr marL="0" indent="0">
              <a:buNone/>
            </a:pPr>
            <a:endParaRPr lang="en-US" altLang="zh-TW" sz="1800" i="1" dirty="0"/>
          </a:p>
          <a:p>
            <a:pPr marL="0" indent="0">
              <a:buNone/>
            </a:pPr>
            <a:r>
              <a:rPr lang="en-US" altLang="zh-TW" sz="1800" i="1" dirty="0"/>
              <a:t>Hint: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it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should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be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short and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easy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to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remember.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For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example:</a:t>
            </a:r>
            <a:r>
              <a:rPr lang="zh-TW" altLang="en-US" sz="1800" i="1" dirty="0"/>
              <a:t>  </a:t>
            </a:r>
            <a:r>
              <a:rPr lang="en-US" altLang="zh-TW" sz="1800" i="1" dirty="0"/>
              <a:t>“In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the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holy-mountain!”</a:t>
            </a:r>
            <a:endParaRPr lang="en-US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172B2-515D-374D-F514-80F34640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6" y="3751356"/>
            <a:ext cx="11137000" cy="25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New Born</a:t>
            </a:r>
            <a:endParaRPr lang="en-US" i="1" dirty="0"/>
          </a:p>
          <a:p>
            <a:r>
              <a:rPr lang="en-US" altLang="zh-TW" sz="2400" dirty="0"/>
              <a:t>Revise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original</a:t>
            </a:r>
            <a:r>
              <a:rPr lang="zh-TW" altLang="en-US" sz="2400" dirty="0"/>
              <a:t> </a:t>
            </a:r>
            <a:r>
              <a:rPr lang="en-US" altLang="zh-TW" sz="2400" dirty="0"/>
              <a:t>guitar</a:t>
            </a:r>
            <a:r>
              <a:rPr lang="zh-TW" altLang="en-US" sz="2400" dirty="0"/>
              <a:t> </a:t>
            </a:r>
            <a:r>
              <a:rPr lang="en-US" altLang="zh-TW" sz="2400" dirty="0"/>
              <a:t>riff,</a:t>
            </a:r>
            <a:r>
              <a:rPr lang="zh-TW" altLang="en-US" sz="2400" dirty="0"/>
              <a:t> </a:t>
            </a:r>
            <a:r>
              <a:rPr lang="en-US" altLang="zh-TW" sz="2400" dirty="0"/>
              <a:t>compose an</a:t>
            </a:r>
            <a:r>
              <a:rPr lang="zh-TW" altLang="en-US" sz="2400" dirty="0"/>
              <a:t> </a:t>
            </a:r>
            <a:r>
              <a:rPr lang="en-US" altLang="zh-TW" sz="2400" dirty="0"/>
              <a:t>alternative</a:t>
            </a:r>
            <a:r>
              <a:rPr lang="zh-TW" altLang="en-US" sz="2400" dirty="0"/>
              <a:t> </a:t>
            </a:r>
            <a:r>
              <a:rPr lang="en-US" altLang="zh-TW" sz="2400" dirty="0"/>
              <a:t>8-bar music</a:t>
            </a:r>
            <a:r>
              <a:rPr lang="zh-TW" altLang="en-US" sz="2400" dirty="0"/>
              <a:t> </a:t>
            </a:r>
            <a:r>
              <a:rPr lang="en-US" altLang="zh-TW" sz="2400" dirty="0"/>
              <a:t>break</a:t>
            </a:r>
            <a:r>
              <a:rPr lang="zh-TW" altLang="en-US" sz="2400" dirty="0"/>
              <a:t> </a:t>
            </a:r>
            <a:r>
              <a:rPr lang="en-US" altLang="zh-TW" sz="2400" dirty="0"/>
              <a:t>using the [Major/Minor/blues] scale.</a:t>
            </a:r>
            <a:r>
              <a:rPr lang="zh-TW" altLang="en-US" sz="2400" dirty="0"/>
              <a:t> </a:t>
            </a:r>
            <a:r>
              <a:rPr lang="en-US" altLang="zh-TW" sz="1600" i="1" dirty="0"/>
              <a:t>First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note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of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each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bar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is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given,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or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you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can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compose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on your</a:t>
            </a:r>
            <a:r>
              <a:rPr lang="zh-TW" altLang="en-US" sz="1600" i="1" dirty="0"/>
              <a:t> </a:t>
            </a:r>
            <a:r>
              <a:rPr lang="en-US" altLang="zh-TW" sz="1600" i="1" dirty="0"/>
              <a:t>own.</a:t>
            </a:r>
            <a:r>
              <a:rPr lang="zh-TW" altLang="en-US" sz="1600" i="1" dirty="0"/>
              <a:t> </a:t>
            </a:r>
            <a:endParaRPr lang="en-US" altLang="zh-TW" sz="1600" i="1" dirty="0"/>
          </a:p>
          <a:p>
            <a:endParaRPr lang="en-US" altLang="zh-TW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BEAEE-8338-654A-E52A-6A8933422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03" y="3232761"/>
            <a:ext cx="7638231" cy="3430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694B5-4618-52D4-514C-5B8036B739EA}"/>
              </a:ext>
            </a:extLst>
          </p:cNvPr>
          <p:cNvSpPr txBox="1"/>
          <p:nvPr/>
        </p:nvSpPr>
        <p:spPr>
          <a:xfrm>
            <a:off x="1290919" y="4000500"/>
            <a:ext cx="111834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Original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5DB02-B74C-7998-6AF1-359EE31BEA2F}"/>
              </a:ext>
            </a:extLst>
          </p:cNvPr>
          <p:cNvSpPr txBox="1"/>
          <p:nvPr/>
        </p:nvSpPr>
        <p:spPr>
          <a:xfrm>
            <a:off x="10132359" y="6228326"/>
            <a:ext cx="1793633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Your</a:t>
            </a:r>
            <a:r>
              <a:rPr lang="zh-TW" altLang="en-US" dirty="0"/>
              <a:t> </a:t>
            </a:r>
            <a:r>
              <a:rPr lang="en-US" altLang="zh-TW" dirty="0"/>
              <a:t>version</a:t>
            </a:r>
            <a:r>
              <a:rPr lang="zh-TW" altLang="en-US" dirty="0"/>
              <a:t> </a:t>
            </a:r>
            <a:r>
              <a:rPr lang="en-US" altLang="zh-TW" dirty="0">
                <a:sym typeface="Wingdings" pitchFamily="2" charset="2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6320-38C7-2F2B-73A7-5E1CC64D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4FBC81-9A1A-1AD6-3F5C-6637EF563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3970"/>
            <a:ext cx="10972800" cy="1143000"/>
          </a:xfrm>
        </p:spPr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5EF12-A39B-430A-DACA-B4B2EFDB1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64" y="1446970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/>
              <a:t>New Born</a:t>
            </a:r>
            <a:endParaRPr lang="en-US" i="1" dirty="0"/>
          </a:p>
          <a:p>
            <a:r>
              <a:rPr lang="en-US" altLang="zh-TW" sz="1800" i="1" dirty="0"/>
              <a:t>Hints: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(</a:t>
            </a:r>
            <a:r>
              <a:rPr lang="en-US" altLang="zh-TW" sz="1800" i="1" dirty="0" err="1"/>
              <a:t>i</a:t>
            </a:r>
            <a:r>
              <a:rPr lang="en-US" altLang="zh-TW" sz="1800" i="1" dirty="0"/>
              <a:t>) connect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the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notes using a chromatic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approach.</a:t>
            </a:r>
            <a:r>
              <a:rPr lang="zh-TW" altLang="en-US" sz="1800" i="1" dirty="0"/>
              <a:t> </a:t>
            </a:r>
            <a:br>
              <a:rPr lang="en-US" altLang="zh-TW" sz="1800" i="1" dirty="0"/>
            </a:br>
            <a:r>
              <a:rPr lang="en-US" altLang="zh-TW" sz="1800" i="1" dirty="0"/>
              <a:t>	(ii)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use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broken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chord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patterns</a:t>
            </a:r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altLang="zh-TW" sz="1600" i="1" dirty="0"/>
              <a:t>	(iii) </a:t>
            </a:r>
            <a:r>
              <a:rPr lang="en-US" altLang="zh-TW" sz="1800" i="1" dirty="0"/>
              <a:t>use single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note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with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repetitive</a:t>
            </a:r>
            <a:r>
              <a:rPr lang="zh-TW" altLang="en-US" sz="1800" i="1" dirty="0"/>
              <a:t> </a:t>
            </a:r>
            <a:r>
              <a:rPr lang="en-US" altLang="zh-TW" sz="1800" i="1" dirty="0"/>
              <a:t>pattern.</a:t>
            </a:r>
            <a:r>
              <a:rPr lang="zh-TW" altLang="en-US" sz="1800" i="1" dirty="0"/>
              <a:t> </a:t>
            </a:r>
            <a:endParaRPr lang="en-US" altLang="zh-TW" sz="1800" i="1" dirty="0"/>
          </a:p>
          <a:p>
            <a:endParaRPr lang="en-US" altLang="zh-TW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7E923-A2D9-5495-EF91-AE35E81E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26" y="3131771"/>
            <a:ext cx="8878300" cy="3462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B173-DFB8-F752-CF84-F27098A77863}"/>
              </a:ext>
            </a:extLst>
          </p:cNvPr>
          <p:cNvSpPr txBox="1"/>
          <p:nvPr/>
        </p:nvSpPr>
        <p:spPr>
          <a:xfrm>
            <a:off x="448235" y="3131771"/>
            <a:ext cx="17996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Your</a:t>
            </a:r>
            <a:r>
              <a:rPr lang="zh-TW" altLang="en-US" b="1" dirty="0"/>
              <a:t> </a:t>
            </a:r>
            <a:r>
              <a:rPr lang="en-US" altLang="zh-TW" b="1" dirty="0"/>
              <a:t>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3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i="1" dirty="0"/>
              <a:t>In the End</a:t>
            </a:r>
          </a:p>
          <a:p>
            <a:r>
              <a:rPr lang="en-US" altLang="zh-TW" dirty="0"/>
              <a:t>Divide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class</a:t>
            </a:r>
            <a:r>
              <a:rPr lang="zh-TW" altLang="en-US" dirty="0"/>
              <a:t> </a:t>
            </a:r>
            <a:r>
              <a:rPr lang="en-US" altLang="zh-TW" dirty="0"/>
              <a:t>into</a:t>
            </a:r>
            <a:r>
              <a:rPr lang="zh-TW" altLang="en-US" dirty="0"/>
              <a:t> </a:t>
            </a:r>
            <a:r>
              <a:rPr lang="en-US" altLang="zh-TW" dirty="0"/>
              <a:t>two</a:t>
            </a:r>
            <a:r>
              <a:rPr lang="zh-TW" altLang="en-US" dirty="0"/>
              <a:t> </a:t>
            </a:r>
            <a:r>
              <a:rPr lang="en-US" altLang="zh-TW" dirty="0"/>
              <a:t>groups,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given</a:t>
            </a:r>
            <a:r>
              <a:rPr lang="zh-TW" altLang="en-US" dirty="0"/>
              <a:t> </a:t>
            </a:r>
            <a:r>
              <a:rPr lang="en-US" altLang="zh-TW" dirty="0"/>
              <a:t>scores</a:t>
            </a:r>
            <a:r>
              <a:rPr lang="zh-TW" altLang="en-US" dirty="0"/>
              <a:t> </a:t>
            </a:r>
            <a:r>
              <a:rPr lang="en-US" altLang="zh-TW" dirty="0"/>
              <a:t>on</a:t>
            </a:r>
            <a:r>
              <a:rPr lang="zh-TW" altLang="en-US" dirty="0"/>
              <a:t> </a:t>
            </a:r>
            <a:r>
              <a:rPr lang="en-US" altLang="zh-TW" dirty="0"/>
              <a:t>next</a:t>
            </a:r>
            <a:r>
              <a:rPr lang="zh-TW" altLang="en-US" dirty="0"/>
              <a:t> </a:t>
            </a:r>
            <a:r>
              <a:rPr lang="en-US" altLang="zh-TW" dirty="0"/>
              <a:t>two</a:t>
            </a:r>
            <a:r>
              <a:rPr lang="zh-TW" altLang="en-US" dirty="0"/>
              <a:t> </a:t>
            </a:r>
            <a:r>
              <a:rPr lang="en-US" altLang="zh-TW" dirty="0"/>
              <a:t>slides,</a:t>
            </a:r>
            <a:r>
              <a:rPr lang="zh-TW" altLang="en-US" dirty="0"/>
              <a:t> </a:t>
            </a:r>
            <a:endParaRPr lang="en-US" altLang="zh-TW" dirty="0"/>
          </a:p>
          <a:p>
            <a:pPr marL="880110" lvl="1" indent="-514350">
              <a:buFont typeface="+mj-lt"/>
              <a:buAutoNum type="arabicPeriod"/>
            </a:pPr>
            <a:r>
              <a:rPr lang="en-US" altLang="zh-TW" dirty="0"/>
              <a:t>Practice and sing the </a:t>
            </a:r>
            <a:r>
              <a:rPr lang="en-US" altLang="zh-TW" b="1" dirty="0"/>
              <a:t>bassline</a:t>
            </a:r>
            <a:r>
              <a:rPr lang="en-US" altLang="zh-TW" dirty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altLang="zh-TW" dirty="0"/>
              <a:t>Practice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play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b="1" dirty="0"/>
              <a:t>drum</a:t>
            </a:r>
            <a:r>
              <a:rPr lang="zh-TW" altLang="en-US" b="1" dirty="0"/>
              <a:t> </a:t>
            </a:r>
            <a:r>
              <a:rPr lang="en-US" altLang="zh-TW" b="1" dirty="0"/>
              <a:t>pattern</a:t>
            </a:r>
            <a:r>
              <a:rPr lang="zh-TW" altLang="en-US" b="1" dirty="0"/>
              <a:t> </a:t>
            </a:r>
            <a:r>
              <a:rPr lang="en-US" altLang="zh-TW" dirty="0"/>
              <a:t>(only</a:t>
            </a:r>
            <a:r>
              <a:rPr lang="zh-TW" altLang="en-US" dirty="0"/>
              <a:t> </a:t>
            </a:r>
            <a:r>
              <a:rPr lang="en-US" altLang="zh-TW" dirty="0"/>
              <a:t>kick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snare)</a:t>
            </a:r>
          </a:p>
          <a:p>
            <a:pPr marL="0" indent="0">
              <a:buNone/>
            </a:pPr>
            <a:r>
              <a:rPr lang="en-US" altLang="zh-TW" dirty="0"/>
              <a:t>Observe</a:t>
            </a:r>
            <a:r>
              <a:rPr lang="zh-TW" altLang="en-US" dirty="0"/>
              <a:t> </a:t>
            </a:r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bass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drums</a:t>
            </a:r>
            <a:r>
              <a:rPr lang="zh-TW" altLang="en-US" dirty="0"/>
              <a:t> </a:t>
            </a:r>
            <a:r>
              <a:rPr lang="en-US" altLang="zh-TW" dirty="0"/>
              <a:t>works</a:t>
            </a:r>
            <a:r>
              <a:rPr lang="zh-TW" altLang="en-US" dirty="0"/>
              <a:t> </a:t>
            </a:r>
            <a:r>
              <a:rPr lang="en-US" altLang="zh-TW" dirty="0"/>
              <a:t>as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section.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 algn="r">
              <a:buNone/>
            </a:pPr>
            <a:r>
              <a:rPr lang="en-US" altLang="zh-TW" dirty="0"/>
              <a:t>(Score on next slide) </a:t>
            </a:r>
            <a:r>
              <a:rPr lang="en-US" altLang="zh-TW" dirty="0">
                <a:sym typeface="Wingdings" pitchFamily="2" charset="2"/>
              </a:rPr>
              <a:t>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52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New Born</a:t>
            </a:r>
            <a:endParaRPr lang="en-US" i="1" dirty="0"/>
          </a:p>
          <a:p>
            <a:r>
              <a:rPr lang="en-US" altLang="zh-TW" sz="2400" dirty="0"/>
              <a:t>Explain the relationship between the following</a:t>
            </a:r>
            <a:r>
              <a:rPr lang="zh-TW" altLang="en-US" sz="2400" dirty="0"/>
              <a:t> </a:t>
            </a:r>
            <a:r>
              <a:rPr lang="en-US" altLang="zh-TW" sz="2400" dirty="0"/>
              <a:t>musical motif (piano)</a:t>
            </a:r>
            <a:r>
              <a:rPr lang="zh-TW" altLang="en-US" sz="2400" dirty="0"/>
              <a:t> </a:t>
            </a:r>
            <a:r>
              <a:rPr lang="en-US" altLang="zh-TW" sz="2400" dirty="0"/>
              <a:t>and the guitar solo.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CA59A-921A-D2AD-5173-93953AD5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29" y="3429000"/>
            <a:ext cx="45974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D0AF4-CC02-F366-B666-9C72E36B8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53435A-6098-3F1D-3262-FDAF43ED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210"/>
            <a:ext cx="10972800" cy="1143000"/>
          </a:xfrm>
        </p:spPr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566CD0-B9A4-F3A8-F7C3-A07BFB81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586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/>
              <a:t>New Born</a:t>
            </a:r>
            <a:endParaRPr lang="en-US" i="1" dirty="0"/>
          </a:p>
          <a:p>
            <a:r>
              <a:rPr lang="en-US" altLang="zh-TW" sz="2400" dirty="0"/>
              <a:t>Compose an alternative musical motif based on the same harmony</a:t>
            </a:r>
            <a:r>
              <a:rPr lang="zh-TW" altLang="en-US" sz="2400" dirty="0"/>
              <a:t> </a:t>
            </a:r>
            <a:r>
              <a:rPr lang="en-US" altLang="zh-TW" sz="2400" dirty="0"/>
              <a:t>(intro). </a:t>
            </a:r>
          </a:p>
          <a:p>
            <a:r>
              <a:rPr lang="en-US" altLang="zh-TW" sz="2400" dirty="0"/>
              <a:t>Then, fragment and develop these musical elements. </a:t>
            </a:r>
          </a:p>
          <a:p>
            <a:r>
              <a:rPr lang="en-US" altLang="zh-TW" sz="2400" dirty="0"/>
              <a:t>Share your thoughts on how you would use the materials,</a:t>
            </a:r>
            <a:r>
              <a:rPr lang="zh-TW" altLang="en-US" sz="2400" dirty="0"/>
              <a:t> </a:t>
            </a:r>
            <a:r>
              <a:rPr lang="en-US" altLang="zh-TW" sz="2400" dirty="0"/>
              <a:t>consider:</a:t>
            </a:r>
          </a:p>
          <a:p>
            <a:pPr lvl="1"/>
            <a:r>
              <a:rPr lang="en-US" altLang="zh-TW" sz="2200" dirty="0"/>
              <a:t>Which specific instrument it is intended for (e.g. guitar, bass, piano, keyboard) and,</a:t>
            </a:r>
          </a:p>
          <a:p>
            <a:pPr lvl="1"/>
            <a:r>
              <a:rPr lang="en-US" altLang="zh-TW" sz="2200" dirty="0"/>
              <a:t>Which section of the song (e.g. intro, verse,</a:t>
            </a:r>
            <a:r>
              <a:rPr lang="zh-TW" altLang="en-US" sz="2200" dirty="0"/>
              <a:t> </a:t>
            </a:r>
            <a:r>
              <a:rPr lang="en-US" altLang="zh-TW" sz="2200" dirty="0"/>
              <a:t>pre-chorus,</a:t>
            </a:r>
            <a:r>
              <a:rPr lang="zh-TW" altLang="en-US" sz="2200" dirty="0"/>
              <a:t> </a:t>
            </a:r>
            <a:r>
              <a:rPr lang="en-US" altLang="zh-TW" sz="2200" dirty="0"/>
              <a:t>instrumental break).</a:t>
            </a:r>
          </a:p>
          <a:p>
            <a:endParaRPr lang="en-US" altLang="zh-TW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115A6-9FB0-060B-F1B2-D4BEAE2BF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64" y="4842913"/>
            <a:ext cx="8973671" cy="17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In the End</a:t>
            </a:r>
          </a:p>
          <a:p>
            <a:r>
              <a:rPr lang="en-US" altLang="zh-TW" sz="2800" dirty="0"/>
              <a:t>Based on the given harmonic progression and rap verse,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200" dirty="0"/>
              <a:t>Add</a:t>
            </a:r>
            <a:r>
              <a:rPr lang="zh-TW" altLang="en-US" sz="2200" dirty="0"/>
              <a:t> </a:t>
            </a:r>
            <a:r>
              <a:rPr lang="en-US" altLang="zh-TW" sz="2200" dirty="0"/>
              <a:t>a</a:t>
            </a:r>
            <a:r>
              <a:rPr lang="zh-TW" altLang="en-US" sz="2200" dirty="0"/>
              <a:t> </a:t>
            </a:r>
            <a:r>
              <a:rPr lang="en-US" altLang="zh-TW" sz="2200" dirty="0"/>
              <a:t>respond</a:t>
            </a:r>
            <a:r>
              <a:rPr lang="zh-TW" altLang="en-US" sz="2200" dirty="0"/>
              <a:t> </a:t>
            </a:r>
            <a:r>
              <a:rPr lang="en-US" altLang="zh-TW" sz="2200" dirty="0"/>
              <a:t>to</a:t>
            </a:r>
            <a:r>
              <a:rPr lang="zh-TW" altLang="en-US" sz="2200" dirty="0"/>
              <a:t> </a:t>
            </a:r>
            <a:r>
              <a:rPr lang="en-US" altLang="zh-TW" sz="2200" dirty="0"/>
              <a:t>the</a:t>
            </a:r>
            <a:r>
              <a:rPr lang="zh-TW" altLang="en-US" sz="2200" dirty="0"/>
              <a:t> </a:t>
            </a:r>
            <a:r>
              <a:rPr lang="en-US" altLang="zh-TW" sz="2200" dirty="0"/>
              <a:t>rap</a:t>
            </a:r>
            <a:r>
              <a:rPr lang="zh-TW" altLang="en-US" sz="2200" dirty="0"/>
              <a:t> </a:t>
            </a:r>
            <a:r>
              <a:rPr lang="en-US" altLang="zh-TW" sz="2200" dirty="0"/>
              <a:t>(verse)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sz="2200" dirty="0"/>
              <a:t>Create</a:t>
            </a:r>
            <a:r>
              <a:rPr lang="zh-TW" altLang="en-US" sz="2200" dirty="0"/>
              <a:t> </a:t>
            </a:r>
            <a:r>
              <a:rPr lang="en-US" altLang="zh-TW" sz="2200" dirty="0"/>
              <a:t>a</a:t>
            </a:r>
            <a:r>
              <a:rPr lang="zh-TW" altLang="en-US" sz="2200" dirty="0"/>
              <a:t> </a:t>
            </a:r>
            <a:r>
              <a:rPr lang="en-US" altLang="zh-TW" sz="2200" dirty="0"/>
              <a:t>new</a:t>
            </a:r>
            <a:r>
              <a:rPr lang="zh-TW" altLang="en-US" sz="2200" dirty="0"/>
              <a:t> </a:t>
            </a:r>
            <a:r>
              <a:rPr lang="en-US" altLang="zh-TW" sz="2200" dirty="0"/>
              <a:t>chorus (melody)</a:t>
            </a:r>
            <a:endParaRPr lang="en-US" sz="2200" dirty="0"/>
          </a:p>
          <a:p>
            <a:pPr marL="0" indent="0">
              <a:buNone/>
            </a:pPr>
            <a:r>
              <a:rPr lang="en-US" sz="1800" i="1" dirty="0"/>
              <a:t>Hint: use the higher register to create a contrast with verse. You can start with either a pickup or straight to chorus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923FA-8FCF-A328-6219-6628CE91B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4630643"/>
            <a:ext cx="9344352" cy="17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CB955-A0B4-ABA4-35B3-7D9DD278E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75E-ADF4-6E8C-BAF7-60114396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45" y="1588473"/>
            <a:ext cx="6347012" cy="9715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/>
              <a:t>In the End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0845AC6-4813-2EA1-04C4-7EE7D51F5E2D}"/>
              </a:ext>
            </a:extLst>
          </p:cNvPr>
          <p:cNvSpPr txBox="1">
            <a:spLocks/>
          </p:cNvSpPr>
          <p:nvPr/>
        </p:nvSpPr>
        <p:spPr>
          <a:xfrm>
            <a:off x="495976" y="405717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Performing activities</a:t>
            </a:r>
            <a:endParaRPr lang="zh-TW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AACE6D-50C0-4FC5-9494-F814C98EE4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94" y="2168064"/>
            <a:ext cx="9535886" cy="1987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89ABF-5153-4B57-9C31-0B87221EA6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3" y="4261856"/>
            <a:ext cx="9535886" cy="21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85B48-E8E6-4D77-F8B6-740999EA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E3C0-9527-8D27-4717-4D625804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45" y="1464678"/>
            <a:ext cx="6347012" cy="9715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i="1" dirty="0"/>
              <a:t>In the End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EAB015-4F10-D5AE-3467-380BBEFFDE19}"/>
              </a:ext>
            </a:extLst>
          </p:cNvPr>
          <p:cNvGrpSpPr/>
          <p:nvPr/>
        </p:nvGrpSpPr>
        <p:grpSpPr>
          <a:xfrm>
            <a:off x="1009092" y="2014069"/>
            <a:ext cx="10562604" cy="4623975"/>
            <a:chOff x="682107" y="4398491"/>
            <a:chExt cx="10562604" cy="4623975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EA99A3F-1E2E-A405-14AF-51EB7CAF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83" t="12525" r="4757" b="73725"/>
            <a:stretch>
              <a:fillRect/>
            </a:stretch>
          </p:blipFill>
          <p:spPr>
            <a:xfrm>
              <a:off x="682107" y="6732114"/>
              <a:ext cx="10562604" cy="229035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64BF46C-DA27-CF69-D864-1F78C3486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71" t="12492" r="5324" b="76344"/>
            <a:stretch>
              <a:fillRect/>
            </a:stretch>
          </p:blipFill>
          <p:spPr>
            <a:xfrm>
              <a:off x="682107" y="4398491"/>
              <a:ext cx="10539578" cy="1868271"/>
            </a:xfrm>
            <a:prstGeom prst="rect">
              <a:avLst/>
            </a:prstGeom>
          </p:spPr>
        </p:pic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8C78EB2-44E5-8870-9DFC-917E25DBF178}"/>
              </a:ext>
            </a:extLst>
          </p:cNvPr>
          <p:cNvSpPr txBox="1">
            <a:spLocks/>
          </p:cNvSpPr>
          <p:nvPr/>
        </p:nvSpPr>
        <p:spPr>
          <a:xfrm>
            <a:off x="495976" y="405717"/>
            <a:ext cx="10972800" cy="9715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Performing activities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2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Performing 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 </a:t>
            </a:r>
          </a:p>
          <a:p>
            <a:r>
              <a:rPr lang="en-US" altLang="zh-TW" dirty="0"/>
              <a:t>Play</a:t>
            </a:r>
            <a:r>
              <a:rPr lang="zh-TW" altLang="en-US" dirty="0"/>
              <a:t> </a:t>
            </a:r>
            <a:r>
              <a:rPr lang="en-US" altLang="zh-TW" dirty="0"/>
              <a:t>the </a:t>
            </a:r>
            <a:r>
              <a:rPr lang="en-US" altLang="zh-TW" b="1" dirty="0"/>
              <a:t>guitar</a:t>
            </a:r>
            <a:r>
              <a:rPr lang="zh-TW" altLang="en-US" b="1" dirty="0"/>
              <a:t> </a:t>
            </a:r>
            <a:r>
              <a:rPr lang="en-US" altLang="zh-TW" b="1" dirty="0"/>
              <a:t>riffs</a:t>
            </a:r>
          </a:p>
          <a:p>
            <a:r>
              <a:rPr lang="en-US" altLang="zh-TW" dirty="0"/>
              <a:t>Play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b="1" dirty="0"/>
              <a:t>drum</a:t>
            </a:r>
            <a:r>
              <a:rPr lang="zh-TW" altLang="en-US" b="1" dirty="0"/>
              <a:t> </a:t>
            </a:r>
            <a:r>
              <a:rPr lang="en-US" altLang="zh-TW" b="1" dirty="0"/>
              <a:t>pattern</a:t>
            </a:r>
            <a:r>
              <a:rPr lang="zh-TW" altLang="en-US" b="1" dirty="0"/>
              <a:t> </a:t>
            </a:r>
            <a:r>
              <a:rPr lang="en-US" altLang="zh-TW" b="1" dirty="0"/>
              <a:t>(without</a:t>
            </a:r>
            <a:r>
              <a:rPr lang="zh-TW" altLang="en-US" b="1" dirty="0"/>
              <a:t> </a:t>
            </a:r>
            <a:r>
              <a:rPr lang="en-US" altLang="zh-TW" b="1" dirty="0"/>
              <a:t>hi-hat)</a:t>
            </a:r>
          </a:p>
          <a:p>
            <a:r>
              <a:rPr lang="en-US" altLang="zh-TW" dirty="0"/>
              <a:t>How do they contribute the atmosphere of the song?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198A0-FF59-18BE-092B-2AE4E0D4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1"/>
          <a:stretch>
            <a:fillRect/>
          </a:stretch>
        </p:blipFill>
        <p:spPr>
          <a:xfrm>
            <a:off x="609600" y="4288650"/>
            <a:ext cx="7741175" cy="1255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23C07-C0DF-B444-641F-6617D8FC2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4" y="6005097"/>
            <a:ext cx="10992770" cy="4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FA8-1E3D-4A13-A740-16CF18C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Performing </a:t>
            </a:r>
            <a:r>
              <a:rPr lang="en-US" altLang="zh-TW" dirty="0"/>
              <a:t>activities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524A-6295-42C0-9F6E-9C1B7AAE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i="1" dirty="0"/>
              <a:t>Rock or Bust </a:t>
            </a:r>
          </a:p>
          <a:p>
            <a:r>
              <a:rPr lang="en-US" altLang="zh-TW" dirty="0"/>
              <a:t>Perform the chorus - </a:t>
            </a:r>
            <a:r>
              <a:rPr lang="en-US" altLang="zh-TW" b="1" dirty="0"/>
              <a:t>Call and Response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The lead vocalist experiment with the 'Call' by using ad-libs and melodic variations to build tension. </a:t>
            </a:r>
          </a:p>
          <a:p>
            <a:r>
              <a:rPr lang="en-US" altLang="zh-TW" dirty="0"/>
              <a:t>The response group remains consistent for the lead to play against.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33DC78-2181-8DA8-2A56-D2B7B766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49" b="70784"/>
          <a:stretch>
            <a:fillRect/>
          </a:stretch>
        </p:blipFill>
        <p:spPr>
          <a:xfrm>
            <a:off x="239193" y="4374884"/>
            <a:ext cx="10733313" cy="23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Listen to the </a:t>
            </a:r>
            <a:r>
              <a:rPr lang="en-US" altLang="zh-TW" dirty="0"/>
              <a:t>Intro:</a:t>
            </a:r>
            <a:endParaRPr lang="en-US" dirty="0"/>
          </a:p>
          <a:p>
            <a:r>
              <a:rPr lang="en-US" dirty="0"/>
              <a:t>How does </a:t>
            </a:r>
            <a:r>
              <a:rPr lang="en-US" altLang="zh-TW" dirty="0"/>
              <a:t>I</a:t>
            </a:r>
            <a:r>
              <a:rPr lang="en-US" dirty="0"/>
              <a:t>ntro show the characteristics of hard rock?</a:t>
            </a:r>
          </a:p>
          <a:p>
            <a:pPr lvl="1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Ans: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se of power chords, clear guitar riff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s,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straight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drum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pattern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(almost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without</a:t>
            </a:r>
            <a:r>
              <a:rPr lang="zh-TW" altLang="en-US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600" i="1" dirty="0">
                <a:solidFill>
                  <a:schemeClr val="bg2">
                    <a:lumMod val="75000"/>
                  </a:schemeClr>
                </a:solidFill>
              </a:rPr>
              <a:t>variation)</a:t>
            </a:r>
            <a:endParaRPr lang="en-US" sz="1600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</a:t>
            </a:r>
            <a:endParaRPr lang="en-US" i="1" dirty="0"/>
          </a:p>
          <a:p>
            <a:r>
              <a:rPr lang="en-US" dirty="0"/>
              <a:t>What techniques does the guitar use during the solo to stand out from the other parts? What makes the solo distinctive within the song?</a:t>
            </a:r>
          </a:p>
          <a:p>
            <a:pPr lvl="1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Ans: Pitch bends, blue notes, and a high register for a prominent sound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221B9-FDC7-52F9-F664-C46A52E57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 b="44996"/>
          <a:stretch>
            <a:fillRect/>
          </a:stretch>
        </p:blipFill>
        <p:spPr>
          <a:xfrm>
            <a:off x="1617007" y="4346403"/>
            <a:ext cx="9278301" cy="19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i="1" dirty="0"/>
              <a:t>Rock or Bust</a:t>
            </a:r>
            <a:endParaRPr lang="en-US" i="1" dirty="0"/>
          </a:p>
          <a:p>
            <a:r>
              <a:rPr lang="en-US" dirty="0"/>
              <a:t>There are two sets of riff in Intro. Listen and write down their rhythm.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3E5EA-DC36-2709-D663-4B33E145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84" y="5705061"/>
            <a:ext cx="8638757" cy="845942"/>
          </a:xfrm>
          <a:prstGeom prst="rect">
            <a:avLst/>
          </a:prstGeom>
          <a:noFill/>
          <a:ln w="31750" cmpd="sng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F6EE9-DD2F-F486-E42F-5946C764E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8"/>
          <a:stretch>
            <a:fillRect/>
          </a:stretch>
        </p:blipFill>
        <p:spPr>
          <a:xfrm>
            <a:off x="699589" y="3699734"/>
            <a:ext cx="10455763" cy="13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1235</TotalTime>
  <Words>830</Words>
  <Application>Microsoft Office PowerPoint</Application>
  <PresentationFormat>Widescreen</PresentationFormat>
  <Paragraphs>135</Paragraphs>
  <Slides>22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Calibri</vt:lpstr>
      <vt:lpstr>Century Gothic</vt:lpstr>
      <vt:lpstr>Palatino Linotype</vt:lpstr>
      <vt:lpstr>Wingdings 2</vt:lpstr>
      <vt:lpstr>Presentation on brainstorming</vt:lpstr>
      <vt:lpstr>Hard Rock</vt:lpstr>
      <vt:lpstr>Performing activities</vt:lpstr>
      <vt:lpstr>PowerPoint Presentation</vt:lpstr>
      <vt:lpstr>PowerPoint Presentation</vt:lpstr>
      <vt:lpstr>Performing activities</vt:lpstr>
      <vt:lpstr>Performing activities</vt:lpstr>
      <vt:lpstr>Listening activities</vt:lpstr>
      <vt:lpstr>Listening activities</vt:lpstr>
      <vt:lpstr>Listening activities</vt:lpstr>
      <vt:lpstr>Listening activities</vt:lpstr>
      <vt:lpstr>Listening activities</vt:lpstr>
      <vt:lpstr>Listening activities</vt:lpstr>
      <vt:lpstr>Listening activities</vt:lpstr>
      <vt:lpstr>Listening activities</vt:lpstr>
      <vt:lpstr>Creating activities</vt:lpstr>
      <vt:lpstr>PowerPoint Presentation</vt:lpstr>
      <vt:lpstr>Creating activities</vt:lpstr>
      <vt:lpstr>Creating activities</vt:lpstr>
      <vt:lpstr>Creating activities</vt:lpstr>
      <vt:lpstr>Creating activities</vt:lpstr>
      <vt:lpstr>Creating activities</vt:lpstr>
      <vt:lpstr>Creating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Ballad</dc:title>
  <dc:creator>Kathleen</dc:creator>
  <cp:lastModifiedBy>edbuser</cp:lastModifiedBy>
  <cp:revision>93</cp:revision>
  <dcterms:created xsi:type="dcterms:W3CDTF">2026-02-27T07:50:31Z</dcterms:created>
  <dcterms:modified xsi:type="dcterms:W3CDTF">2026-07-15T03:01:44Z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