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72" r:id="rId2"/>
    <p:sldId id="307" r:id="rId3"/>
    <p:sldId id="289" r:id="rId4"/>
    <p:sldId id="309" r:id="rId5"/>
    <p:sldId id="290" r:id="rId6"/>
    <p:sldId id="296" r:id="rId7"/>
    <p:sldId id="295" r:id="rId8"/>
    <p:sldId id="298" r:id="rId9"/>
    <p:sldId id="297" r:id="rId10"/>
    <p:sldId id="280" r:id="rId11"/>
    <p:sldId id="300" r:id="rId12"/>
    <p:sldId id="301" r:id="rId13"/>
    <p:sldId id="302" r:id="rId14"/>
    <p:sldId id="303" r:id="rId15"/>
    <p:sldId id="283" r:id="rId16"/>
    <p:sldId id="299" r:id="rId17"/>
    <p:sldId id="287" r:id="rId18"/>
    <p:sldId id="310" r:id="rId19"/>
    <p:sldId id="292" r:id="rId20"/>
    <p:sldId id="306" r:id="rId21"/>
    <p:sldId id="285" r:id="rId22"/>
    <p:sldId id="273" r:id="rId23"/>
    <p:sldId id="281" r:id="rId24"/>
    <p:sldId id="291" r:id="rId25"/>
    <p:sldId id="293" r:id="rId26"/>
    <p:sldId id="308" r:id="rId27"/>
    <p:sldId id="288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, Ka-ka" initials="NKk" lastIdx="7" clrIdx="0">
    <p:extLst>
      <p:ext uri="{19B8F6BF-5375-455C-9EA6-DF929625EA0E}">
        <p15:presenceInfo xmlns:p15="http://schemas.microsoft.com/office/powerpoint/2012/main" userId="S::kakang@edb.gov.hk::e24bb5d8-cd1a-48e0-81c5-ca33aafa5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7/15/2026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/>
              <a:t>Click to edit Master text styles</a:t>
            </a:r>
          </a:p>
          <a:p>
            <a:pPr lvl="1" eaLnBrk="1" latinLnBrk="0" hangingPunct="1"/>
            <a:r>
              <a:rPr kumimoji="0" lang="en-US" altLang="zh-TW"/>
              <a:t>Second level</a:t>
            </a:r>
          </a:p>
          <a:p>
            <a:pPr lvl="2" eaLnBrk="1" latinLnBrk="0" hangingPunct="1"/>
            <a:r>
              <a:rPr kumimoji="0" lang="en-US" altLang="zh-TW"/>
              <a:t>Third level</a:t>
            </a:r>
          </a:p>
          <a:p>
            <a:pPr lvl="3" eaLnBrk="1" latinLnBrk="0" hangingPunct="1"/>
            <a:r>
              <a:rPr kumimoji="0" lang="en-US" altLang="zh-TW"/>
              <a:t>Fourth level</a:t>
            </a:r>
          </a:p>
          <a:p>
            <a:pPr lvl="4" eaLnBrk="1" latinLnBrk="0" hangingPunct="1"/>
            <a:r>
              <a:rPr kumimoji="0" lang="en-US" altLang="zh-TW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7/15/2026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 Ballad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Popular Music </a:t>
            </a:r>
            <a:r>
              <a:rPr lang="en-US" dirty="0"/>
              <a:t>Teaching Resource Package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TaiShun TSE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dirty="0"/>
              <a:t>Sing the </a:t>
            </a:r>
            <a:r>
              <a:rPr lang="en-US" altLang="zh-TW" b="1" dirty="0"/>
              <a:t>descending bass line </a:t>
            </a:r>
            <a:r>
              <a:rPr lang="en-US" altLang="zh-TW" dirty="0"/>
              <a:t>with the chord progression. </a:t>
            </a:r>
          </a:p>
          <a:p>
            <a:r>
              <a:rPr lang="en-US" altLang="zh-TW" dirty="0"/>
              <a:t>To get the sense of linear motion and emotional weight to the chord progression.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8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A3E596-152A-1D44-2962-D4D64BAA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5" y="971473"/>
            <a:ext cx="10537211" cy="5706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520CE8-C04C-A3A1-B772-25258B36D183}"/>
              </a:ext>
            </a:extLst>
          </p:cNvPr>
          <p:cNvSpPr txBox="1"/>
          <p:nvPr/>
        </p:nvSpPr>
        <p:spPr>
          <a:xfrm>
            <a:off x="0" y="85720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0136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F187-ECD1-D3DA-0643-092ECF4B9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504B-4EBE-4BCB-7290-0D08643D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47B0-A89D-E352-B8C8-5F5DD43C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dirty="0"/>
              <a:t>A descending bass line moves </a:t>
            </a:r>
            <a:r>
              <a:rPr lang="en-US" altLang="zh-TW" b="1" dirty="0"/>
              <a:t>stepwise</a:t>
            </a:r>
            <a:r>
              <a:rPr lang="en-US" altLang="zh-TW" dirty="0"/>
              <a:t> in a </a:t>
            </a:r>
            <a:r>
              <a:rPr lang="en-US" altLang="zh-TW" b="1" dirty="0"/>
              <a:t>downward</a:t>
            </a:r>
            <a:r>
              <a:rPr lang="en-US" altLang="zh-TW" dirty="0"/>
              <a:t> direction. This technique can also be applied to </a:t>
            </a:r>
            <a:r>
              <a:rPr lang="en-US" altLang="zh-TW" b="1" dirty="0"/>
              <a:t>inner voices </a:t>
            </a:r>
            <a:r>
              <a:rPr lang="en-US" altLang="zh-TW" dirty="0"/>
              <a:t>to create harmonic movement</a:t>
            </a:r>
          </a:p>
          <a:p>
            <a:r>
              <a:rPr lang="en-US" altLang="zh-TW" dirty="0"/>
              <a:t>Sing the harmony and bass lines using the vowel sounds "Ooh" or "Ahh</a:t>
            </a:r>
          </a:p>
          <a:p>
            <a:r>
              <a:rPr lang="en-US" altLang="zh-TW" dirty="0"/>
              <a:t>Observe how stepwise movement contributes to the creation of harmony</a:t>
            </a:r>
          </a:p>
          <a:p>
            <a:r>
              <a:rPr lang="en-US" altLang="zh-TW" dirty="0"/>
              <a:t>Identify the chord tone — specifically </a:t>
            </a:r>
            <a:r>
              <a:rPr lang="en-US" altLang="zh-TW" b="1" dirty="0"/>
              <a:t>the third </a:t>
            </a:r>
            <a:r>
              <a:rPr lang="en-US" altLang="zh-TW" dirty="0"/>
              <a:t>— which determines the quality of the chord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5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B3230-DE05-F651-F533-64E35350D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3" y="618945"/>
            <a:ext cx="10218993" cy="59360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72641D-6EF4-B0D5-0719-2119171DDC9E}"/>
              </a:ext>
            </a:extLst>
          </p:cNvPr>
          <p:cNvCxnSpPr/>
          <p:nvPr/>
        </p:nvCxnSpPr>
        <p:spPr>
          <a:xfrm>
            <a:off x="2615381" y="2546555"/>
            <a:ext cx="5240593" cy="226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A5C52C-5A81-DFF5-E11B-A3E96B73E475}"/>
              </a:ext>
            </a:extLst>
          </p:cNvPr>
          <p:cNvSpPr txBox="1"/>
          <p:nvPr/>
        </p:nvSpPr>
        <p:spPr>
          <a:xfrm>
            <a:off x="2437971" y="2608110"/>
            <a:ext cx="2233304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Descending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(inner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voice)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9E97E5-62DC-F8F5-9686-16325170BCC7}"/>
              </a:ext>
            </a:extLst>
          </p:cNvPr>
          <p:cNvCxnSpPr/>
          <p:nvPr/>
        </p:nvCxnSpPr>
        <p:spPr>
          <a:xfrm>
            <a:off x="1592670" y="5828247"/>
            <a:ext cx="5240593" cy="226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24FC65-C6E6-37E7-23BC-262923023F6D}"/>
              </a:ext>
            </a:extLst>
          </p:cNvPr>
          <p:cNvSpPr txBox="1"/>
          <p:nvPr/>
        </p:nvSpPr>
        <p:spPr>
          <a:xfrm>
            <a:off x="160457" y="106423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A1741-B7B7-EF45-724D-8D1FFE7242EB}"/>
              </a:ext>
            </a:extLst>
          </p:cNvPr>
          <p:cNvSpPr txBox="1"/>
          <p:nvPr/>
        </p:nvSpPr>
        <p:spPr>
          <a:xfrm>
            <a:off x="1343285" y="5867241"/>
            <a:ext cx="2233304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Descending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(inner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voice)</a:t>
            </a:r>
          </a:p>
        </p:txBody>
      </p:sp>
    </p:spTree>
    <p:extLst>
      <p:ext uri="{BB962C8B-B14F-4D97-AF65-F5344CB8AC3E}">
        <p14:creationId xmlns:p14="http://schemas.microsoft.com/office/powerpoint/2010/main" val="7898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F000-1196-E7A5-CC92-C7E1B0C9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E2914-4E6D-02DD-D4FF-7425010D8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3" y="618945"/>
            <a:ext cx="10218993" cy="593603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E7F5B78-FEFC-A998-0989-3DBBD47B5545}"/>
              </a:ext>
            </a:extLst>
          </p:cNvPr>
          <p:cNvSpPr/>
          <p:nvPr/>
        </p:nvSpPr>
        <p:spPr>
          <a:xfrm>
            <a:off x="2310581" y="1170039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6AF23B-59F6-E49B-7AC3-4FF1A90CB074}"/>
              </a:ext>
            </a:extLst>
          </p:cNvPr>
          <p:cNvSpPr/>
          <p:nvPr/>
        </p:nvSpPr>
        <p:spPr>
          <a:xfrm>
            <a:off x="3441290" y="1248697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F94A08-CA2C-E4A7-9231-892A8A69DF0D}"/>
              </a:ext>
            </a:extLst>
          </p:cNvPr>
          <p:cNvSpPr/>
          <p:nvPr/>
        </p:nvSpPr>
        <p:spPr>
          <a:xfrm>
            <a:off x="4483509" y="1248697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471455-8D64-DC42-2ED3-437799CB4BE3}"/>
              </a:ext>
            </a:extLst>
          </p:cNvPr>
          <p:cNvSpPr/>
          <p:nvPr/>
        </p:nvSpPr>
        <p:spPr>
          <a:xfrm>
            <a:off x="5633883" y="1307691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05AC81-90DD-8A70-5E53-730C95E33057}"/>
              </a:ext>
            </a:extLst>
          </p:cNvPr>
          <p:cNvCxnSpPr>
            <a:cxnSpLocks/>
          </p:cNvCxnSpPr>
          <p:nvPr/>
        </p:nvCxnSpPr>
        <p:spPr>
          <a:xfrm flipH="1">
            <a:off x="6754761" y="2300748"/>
            <a:ext cx="422787" cy="196646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E68CC0-1DB7-0EC5-446B-7AE42D85B1C0}"/>
              </a:ext>
            </a:extLst>
          </p:cNvPr>
          <p:cNvCxnSpPr>
            <a:cxnSpLocks/>
          </p:cNvCxnSpPr>
          <p:nvPr/>
        </p:nvCxnSpPr>
        <p:spPr>
          <a:xfrm flipH="1" flipV="1">
            <a:off x="7914967" y="2644878"/>
            <a:ext cx="422787" cy="88490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77A288-643A-64E3-DEED-D557343CE0DC}"/>
              </a:ext>
            </a:extLst>
          </p:cNvPr>
          <p:cNvCxnSpPr>
            <a:cxnSpLocks/>
          </p:cNvCxnSpPr>
          <p:nvPr/>
        </p:nvCxnSpPr>
        <p:spPr>
          <a:xfrm flipH="1" flipV="1">
            <a:off x="8937522" y="2644878"/>
            <a:ext cx="422787" cy="88490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E76864-948F-BFD7-4940-879AA9E175BE}"/>
              </a:ext>
            </a:extLst>
          </p:cNvPr>
          <p:cNvCxnSpPr>
            <a:cxnSpLocks/>
          </p:cNvCxnSpPr>
          <p:nvPr/>
        </p:nvCxnSpPr>
        <p:spPr>
          <a:xfrm flipH="1">
            <a:off x="10058400" y="2300748"/>
            <a:ext cx="344129" cy="186814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E2A9087-F7E2-E87C-184C-F61FFAE2D40E}"/>
              </a:ext>
            </a:extLst>
          </p:cNvPr>
          <p:cNvSpPr/>
          <p:nvPr/>
        </p:nvSpPr>
        <p:spPr>
          <a:xfrm>
            <a:off x="1376517" y="4395020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2E8DC5-CC2C-8375-CBE0-FA5D8C3BADA0}"/>
              </a:ext>
            </a:extLst>
          </p:cNvPr>
          <p:cNvSpPr/>
          <p:nvPr/>
        </p:nvSpPr>
        <p:spPr>
          <a:xfrm>
            <a:off x="2438400" y="4454013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798CBA-C610-7C72-1277-8C15A388118A}"/>
              </a:ext>
            </a:extLst>
          </p:cNvPr>
          <p:cNvSpPr/>
          <p:nvPr/>
        </p:nvSpPr>
        <p:spPr>
          <a:xfrm>
            <a:off x="3382295" y="4468761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3B85B0-8061-00D7-B255-DEAF1C523CD6}"/>
              </a:ext>
            </a:extLst>
          </p:cNvPr>
          <p:cNvSpPr/>
          <p:nvPr/>
        </p:nvSpPr>
        <p:spPr>
          <a:xfrm>
            <a:off x="4378632" y="4395020"/>
            <a:ext cx="373625" cy="324464"/>
          </a:xfrm>
          <a:custGeom>
            <a:avLst/>
            <a:gdLst>
              <a:gd name="connsiteX0" fmla="*/ 0 w 373625"/>
              <a:gd name="connsiteY0" fmla="*/ 162232 h 324464"/>
              <a:gd name="connsiteX1" fmla="*/ 186813 w 373625"/>
              <a:gd name="connsiteY1" fmla="*/ 0 h 324464"/>
              <a:gd name="connsiteX2" fmla="*/ 373626 w 373625"/>
              <a:gd name="connsiteY2" fmla="*/ 162232 h 324464"/>
              <a:gd name="connsiteX3" fmla="*/ 186813 w 373625"/>
              <a:gd name="connsiteY3" fmla="*/ 324464 h 324464"/>
              <a:gd name="connsiteX4" fmla="*/ 0 w 373625"/>
              <a:gd name="connsiteY4" fmla="*/ 162232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625" h="324464" extrusionOk="0">
                <a:moveTo>
                  <a:pt x="0" y="162232"/>
                </a:moveTo>
                <a:cubicBezTo>
                  <a:pt x="-14663" y="63589"/>
                  <a:pt x="71623" y="4510"/>
                  <a:pt x="186813" y="0"/>
                </a:cubicBezTo>
                <a:cubicBezTo>
                  <a:pt x="307235" y="3631"/>
                  <a:pt x="364008" y="72940"/>
                  <a:pt x="373626" y="162232"/>
                </a:cubicBezTo>
                <a:cubicBezTo>
                  <a:pt x="359035" y="266079"/>
                  <a:pt x="289274" y="328404"/>
                  <a:pt x="186813" y="324464"/>
                </a:cubicBezTo>
                <a:cubicBezTo>
                  <a:pt x="79921" y="322430"/>
                  <a:pt x="5352" y="254387"/>
                  <a:pt x="0" y="16223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89D356-89F7-DD57-E638-6DC12BFC9002}"/>
              </a:ext>
            </a:extLst>
          </p:cNvPr>
          <p:cNvCxnSpPr>
            <a:cxnSpLocks/>
          </p:cNvCxnSpPr>
          <p:nvPr/>
        </p:nvCxnSpPr>
        <p:spPr>
          <a:xfrm flipH="1">
            <a:off x="5653547" y="5550309"/>
            <a:ext cx="422787" cy="196646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AD91BD-BC44-C5D0-8424-1CB3AA8A3B96}"/>
              </a:ext>
            </a:extLst>
          </p:cNvPr>
          <p:cNvCxnSpPr>
            <a:cxnSpLocks/>
          </p:cNvCxnSpPr>
          <p:nvPr/>
        </p:nvCxnSpPr>
        <p:spPr>
          <a:xfrm flipH="1" flipV="1">
            <a:off x="6941571" y="5894439"/>
            <a:ext cx="422787" cy="88490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474156-E486-1DE3-2EF3-A4318851358C}"/>
              </a:ext>
            </a:extLst>
          </p:cNvPr>
          <p:cNvCxnSpPr>
            <a:cxnSpLocks/>
          </p:cNvCxnSpPr>
          <p:nvPr/>
        </p:nvCxnSpPr>
        <p:spPr>
          <a:xfrm flipH="1" flipV="1">
            <a:off x="8337754" y="5850194"/>
            <a:ext cx="422787" cy="88490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A8EDD7-0896-4E88-522B-661919FA8907}"/>
              </a:ext>
            </a:extLst>
          </p:cNvPr>
          <p:cNvCxnSpPr>
            <a:cxnSpLocks/>
          </p:cNvCxnSpPr>
          <p:nvPr/>
        </p:nvCxnSpPr>
        <p:spPr>
          <a:xfrm flipH="1">
            <a:off x="9719186" y="5550309"/>
            <a:ext cx="344129" cy="186814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750369-9F61-D476-6481-7D757CEF51D6}"/>
              </a:ext>
            </a:extLst>
          </p:cNvPr>
          <p:cNvSpPr txBox="1"/>
          <p:nvPr/>
        </p:nvSpPr>
        <p:spPr>
          <a:xfrm>
            <a:off x="0" y="0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2CE6E-1A07-D53D-EC17-52F0FFDBE4A0}"/>
              </a:ext>
            </a:extLst>
          </p:cNvPr>
          <p:cNvSpPr txBox="1"/>
          <p:nvPr/>
        </p:nvSpPr>
        <p:spPr>
          <a:xfrm>
            <a:off x="364474" y="518406"/>
            <a:ext cx="147348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Chord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7145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dirty="0"/>
              <a:t>Sing through the </a:t>
            </a:r>
            <a:r>
              <a:rPr lang="en-US" altLang="zh-TW" b="1" dirty="0"/>
              <a:t>first</a:t>
            </a:r>
            <a:r>
              <a:rPr lang="en-US" altLang="zh-TW" dirty="0"/>
              <a:t> and </a:t>
            </a:r>
            <a:r>
              <a:rPr lang="en-US" altLang="zh-TW" b="1" dirty="0"/>
              <a:t>second</a:t>
            </a:r>
            <a:r>
              <a:rPr lang="en-US" altLang="zh-TW" dirty="0"/>
              <a:t> chorus, paying particular attention to the two-measure extension in the second chorus. Perform with accurate dynamics and expression markings. </a:t>
            </a:r>
          </a:p>
          <a:p>
            <a:r>
              <a:rPr lang="en-US" altLang="zh-TW" dirty="0"/>
              <a:t>Discuss how </a:t>
            </a:r>
            <a:r>
              <a:rPr lang="en-US" altLang="zh-TW" b="1" dirty="0"/>
              <a:t>text, rhythm, dynamics, and articulation </a:t>
            </a:r>
            <a:r>
              <a:rPr lang="en-US" altLang="zh-TW" dirty="0"/>
              <a:t>interact with and inform one another</a:t>
            </a:r>
          </a:p>
        </p:txBody>
      </p:sp>
    </p:spTree>
    <p:extLst>
      <p:ext uri="{BB962C8B-B14F-4D97-AF65-F5344CB8AC3E}">
        <p14:creationId xmlns:p14="http://schemas.microsoft.com/office/powerpoint/2010/main" val="3025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5E9B3-BEA1-5687-5BA1-21207E3B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60" y="0"/>
            <a:ext cx="8443248" cy="6774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03FA1-4A87-7EDB-F297-029987854EE4}"/>
              </a:ext>
            </a:extLst>
          </p:cNvPr>
          <p:cNvSpPr txBox="1"/>
          <p:nvPr/>
        </p:nvSpPr>
        <p:spPr>
          <a:xfrm>
            <a:off x="0" y="0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D9FF3-0D02-F403-E310-2CEAD38D0005}"/>
              </a:ext>
            </a:extLst>
          </p:cNvPr>
          <p:cNvSpPr/>
          <p:nvPr/>
        </p:nvSpPr>
        <p:spPr>
          <a:xfrm>
            <a:off x="5981700" y="3299460"/>
            <a:ext cx="4032708" cy="128778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191000" cy="460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i="1" dirty="0"/>
              <a:t>What Was I Made For</a:t>
            </a:r>
          </a:p>
          <a:p>
            <a:r>
              <a:rPr lang="en-US" altLang="zh-TW" dirty="0"/>
              <a:t>Sing the last phrase of melody. </a:t>
            </a:r>
          </a:p>
          <a:p>
            <a:r>
              <a:rPr lang="en-US" altLang="zh-TW" dirty="0"/>
              <a:t>Describe how the ending fits with the text in terms of musical treatments. </a:t>
            </a:r>
          </a:p>
          <a:p>
            <a:r>
              <a:rPr lang="en-US" altLang="zh-TW" dirty="0"/>
              <a:t>Discuss</a:t>
            </a:r>
            <a:r>
              <a:rPr lang="zh-TW" altLang="en-US" dirty="0"/>
              <a:t> </a:t>
            </a:r>
            <a:r>
              <a:rPr lang="en-US" altLang="zh-TW" dirty="0"/>
              <a:t>why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text change</a:t>
            </a:r>
            <a:r>
              <a:rPr lang="zh-TW" altLang="en-US" dirty="0"/>
              <a:t> </a:t>
            </a:r>
            <a:r>
              <a:rPr lang="en-US" altLang="zh-TW" dirty="0"/>
              <a:t>from “</a:t>
            </a:r>
            <a:r>
              <a:rPr lang="en-US" altLang="zh-TW" i="1" dirty="0"/>
              <a:t>What Was I Made For</a:t>
            </a:r>
            <a:r>
              <a:rPr lang="en-US" altLang="zh-TW" dirty="0"/>
              <a:t>” to “</a:t>
            </a:r>
            <a:r>
              <a:rPr lang="en-US" altLang="zh-TW" i="1" dirty="0"/>
              <a:t>Something I Made For</a:t>
            </a:r>
            <a:r>
              <a:rPr lang="en-US" altLang="zh-TW" dirty="0"/>
              <a:t>”. </a:t>
            </a:r>
          </a:p>
          <a:p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D12A7-9F51-14D3-40CE-9C320144D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26" y="2636013"/>
            <a:ext cx="6858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9967-2B6C-3013-AE9C-10A11284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922758"/>
            <a:ext cx="11602064" cy="438912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Compare the following two versions: the </a:t>
            </a:r>
            <a:r>
              <a:rPr lang="en-US" altLang="zh-TW" sz="2000" b="1" dirty="0"/>
              <a:t>original</a:t>
            </a:r>
            <a:r>
              <a:rPr lang="en-US" altLang="zh-TW" sz="2000" dirty="0"/>
              <a:t> and the </a:t>
            </a:r>
            <a:r>
              <a:rPr lang="en-US" altLang="zh-TW" sz="2000" b="1" dirty="0"/>
              <a:t>alternative</a:t>
            </a:r>
            <a:r>
              <a:rPr lang="en-US" altLang="zh-TW" sz="2000" dirty="0"/>
              <a:t> (arranged)</a:t>
            </a:r>
            <a:endParaRPr lang="en-US" altLang="zh-TW" sz="2000" strike="sngStrike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Discuss how the changes affect the music. Does the altered version change the meaning of the piece?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0B068-C9C5-A279-9415-B0A8BA8A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72" y="1925647"/>
            <a:ext cx="9420726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What Was I Made For</a:t>
            </a:r>
          </a:p>
          <a:p>
            <a:r>
              <a:rPr lang="en-US" altLang="zh-TW" dirty="0"/>
              <a:t>Sing the chorus by imitating the singer‘s </a:t>
            </a:r>
            <a:r>
              <a:rPr lang="en-US" altLang="zh-TW" b="1" dirty="0"/>
              <a:t>vocal</a:t>
            </a:r>
            <a:r>
              <a:rPr lang="zh-TW" altLang="en-US" b="1" dirty="0"/>
              <a:t> </a:t>
            </a:r>
            <a:r>
              <a:rPr lang="en-US" altLang="zh-TW" b="1" dirty="0"/>
              <a:t>technique</a:t>
            </a:r>
            <a:r>
              <a:rPr lang="en-US" altLang="zh-TW" dirty="0"/>
              <a:t>. Share your experience on how to use and control your voice as a musical instrument.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4ED52-9A21-C363-E6C3-503D8DBA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4" y="3928708"/>
            <a:ext cx="9864066" cy="2484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6F149-B0CE-E269-8F53-3093BB2085EE}"/>
              </a:ext>
            </a:extLst>
          </p:cNvPr>
          <p:cNvSpPr txBox="1"/>
          <p:nvPr/>
        </p:nvSpPr>
        <p:spPr>
          <a:xfrm>
            <a:off x="3970020" y="7246620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9064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2420D-EFDF-E440-0546-1C69F597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4E3E-07B9-7936-6B03-752AF677B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Singing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4FA94-1288-E30E-4CBF-DC0D7DB75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/>
              <a:t>Always Remember Us This Way</a:t>
            </a:r>
          </a:p>
          <a:p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i="1" dirty="0"/>
              <a:t>What Was I Made For</a:t>
            </a:r>
          </a:p>
          <a:p>
            <a:endParaRPr lang="en-US" altLang="zh-TW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D0B5-ED5E-B577-18F5-FBDB38D0E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Listening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93A3A-5CBB-FF80-F2FB-063133112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/>
              <a:t>Always Remember Us This Way</a:t>
            </a:r>
          </a:p>
          <a:p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i="1" dirty="0"/>
              <a:t>What Was I Made For</a:t>
            </a:r>
          </a:p>
          <a:p>
            <a:endParaRPr lang="en-US" altLang="zh-TW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  <a:r>
              <a:rPr lang="zh-TW" altLang="en-US" i="1" dirty="0"/>
              <a:t> </a:t>
            </a:r>
            <a:r>
              <a:rPr lang="en-US" altLang="zh-TW" i="1" dirty="0"/>
              <a:t>/</a:t>
            </a:r>
            <a:r>
              <a:rPr lang="zh-TW" altLang="en-US" i="1" dirty="0"/>
              <a:t> </a:t>
            </a:r>
            <a:r>
              <a:rPr lang="en-US" altLang="zh-TW" i="1" dirty="0"/>
              <a:t>What</a:t>
            </a:r>
            <a:r>
              <a:rPr lang="zh-TW" altLang="en-US" i="1" dirty="0"/>
              <a:t> </a:t>
            </a:r>
            <a:r>
              <a:rPr lang="en-US" altLang="zh-TW" i="1" dirty="0"/>
              <a:t>was</a:t>
            </a:r>
            <a:r>
              <a:rPr lang="zh-TW" altLang="en-US" i="1" dirty="0"/>
              <a:t> </a:t>
            </a:r>
            <a:r>
              <a:rPr lang="en-US" altLang="zh-TW" i="1" dirty="0"/>
              <a:t>I</a:t>
            </a:r>
            <a:r>
              <a:rPr lang="zh-TW" altLang="en-US" i="1" dirty="0"/>
              <a:t> </a:t>
            </a:r>
            <a:r>
              <a:rPr lang="en-US" altLang="zh-TW" i="1" dirty="0"/>
              <a:t>Made</a:t>
            </a:r>
            <a:r>
              <a:rPr lang="zh-TW" altLang="en-US" i="1" dirty="0"/>
              <a:t> </a:t>
            </a:r>
            <a:r>
              <a:rPr lang="en-US" altLang="zh-TW" i="1" dirty="0"/>
              <a:t>For</a:t>
            </a:r>
            <a:r>
              <a:rPr lang="zh-TW" altLang="en-US" i="1" dirty="0"/>
              <a:t> </a:t>
            </a:r>
            <a:r>
              <a:rPr lang="en-US" altLang="zh-TW" i="1" dirty="0"/>
              <a:t>/</a:t>
            </a:r>
            <a:r>
              <a:rPr lang="zh-TW" altLang="en-US" i="1" dirty="0"/>
              <a:t> </a:t>
            </a:r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dirty="0"/>
              <a:t>Lady Gaga and Billie Eilish are both singer-songwriters who feature the piano prominently in their works. Compare how the piano is used in their songs with that in 《K</a:t>
            </a:r>
            <a:r>
              <a:rPr lang="zh-TW" altLang="en-US" dirty="0"/>
              <a:t>歌之王</a:t>
            </a:r>
            <a:r>
              <a:rPr lang="en-US" altLang="zh-TW" dirty="0"/>
              <a:t>》. In what ways does the role of the piano differ?</a:t>
            </a:r>
          </a:p>
          <a:p>
            <a:pPr lvl="1"/>
            <a:r>
              <a:rPr lang="en-US" altLang="zh-TW" i="1" dirty="0"/>
              <a:t>Suggestions:</a:t>
            </a:r>
            <a:r>
              <a:rPr lang="zh-TW" altLang="en-US" i="1" dirty="0"/>
              <a:t> </a:t>
            </a:r>
            <a:endParaRPr lang="en-US" altLang="zh-TW" i="1" dirty="0"/>
          </a:p>
          <a:p>
            <a:pPr lvl="2"/>
            <a:r>
              <a:rPr lang="en-US" altLang="zh-TW" i="1" dirty="0"/>
              <a:t>Is it more ornamental (fills, runs)?</a:t>
            </a:r>
          </a:p>
          <a:p>
            <a:pPr lvl="2"/>
            <a:r>
              <a:rPr lang="en-US" altLang="zh-TW" i="1" dirty="0"/>
              <a:t>Is it more rhythmic vs harmonic?</a:t>
            </a:r>
          </a:p>
          <a:p>
            <a:pPr lvl="2"/>
            <a:r>
              <a:rPr lang="en-US" altLang="zh-TW" i="1" dirty="0"/>
              <a:t>Is it less prominent or more textural?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7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</a:t>
            </a:r>
            <a:r>
              <a:rPr lang="en-US" dirty="0"/>
              <a:t>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  <a:endParaRPr lang="en-US" dirty="0"/>
          </a:p>
          <a:p>
            <a:r>
              <a:rPr lang="en-US" dirty="0"/>
              <a:t>Listen to the bass line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b="1" dirty="0"/>
              <a:t>pre-chorus</a:t>
            </a:r>
            <a:r>
              <a:rPr lang="en-US" dirty="0"/>
              <a:t>, how does the </a:t>
            </a:r>
            <a:r>
              <a:rPr lang="en-US" b="1" dirty="0"/>
              <a:t>bass line </a:t>
            </a:r>
            <a:r>
              <a:rPr lang="en-US" dirty="0"/>
              <a:t>assist in building up tension of the pre-chorus?</a:t>
            </a:r>
          </a:p>
          <a:p>
            <a:pPr lvl="1"/>
            <a:r>
              <a:rPr lang="en-US" altLang="zh-TW" sz="2000" i="1" dirty="0"/>
              <a:t>Suggestion: Consider whether this is the only section in which the bass line descends chromatically.</a:t>
            </a:r>
          </a:p>
          <a:p>
            <a:r>
              <a:rPr lang="en-US" dirty="0"/>
              <a:t>Using AI track separation, listen to the bass line and vocal parts only.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</a:t>
            </a:r>
            <a:r>
              <a:rPr lang="en-US" dirty="0"/>
              <a:t>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  <a:endParaRPr lang="en-US" dirty="0"/>
          </a:p>
          <a:p>
            <a:r>
              <a:rPr lang="en-US" dirty="0"/>
              <a:t>Explain, in terms of the musical features, how the </a:t>
            </a:r>
            <a:r>
              <a:rPr lang="en-US" b="1" dirty="0"/>
              <a:t>two-measure extension</a:t>
            </a:r>
            <a:r>
              <a:rPr lang="en-US" dirty="0"/>
              <a:t> from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second</a:t>
            </a:r>
            <a:r>
              <a:rPr lang="zh-TW" altLang="en-US" dirty="0"/>
              <a:t> </a:t>
            </a:r>
            <a:r>
              <a:rPr lang="en-US" altLang="zh-TW" dirty="0"/>
              <a:t>chorus</a:t>
            </a:r>
            <a:r>
              <a:rPr lang="zh-TW" altLang="en-US" dirty="0"/>
              <a:t> </a:t>
            </a:r>
            <a:r>
              <a:rPr lang="en-US" b="1" dirty="0"/>
              <a:t>builds the climax</a:t>
            </a:r>
            <a:r>
              <a:rPr lang="en-US" dirty="0"/>
              <a:t>.</a:t>
            </a:r>
          </a:p>
          <a:p>
            <a:pPr lvl="1"/>
            <a:r>
              <a:rPr lang="en-US" altLang="zh-TW" i="1" dirty="0"/>
              <a:t>Suggestion:</a:t>
            </a:r>
            <a:r>
              <a:rPr lang="zh-TW" altLang="en-US" i="1" dirty="0"/>
              <a:t> </a:t>
            </a:r>
            <a:r>
              <a:rPr lang="en-US" altLang="zh-TW" i="1" dirty="0"/>
              <a:t>What</a:t>
            </a:r>
            <a:r>
              <a:rPr lang="zh-TW" altLang="en-US" i="1" dirty="0"/>
              <a:t> </a:t>
            </a:r>
            <a:r>
              <a:rPr lang="en-US" altLang="zh-TW" i="1" dirty="0"/>
              <a:t>is</a:t>
            </a:r>
            <a:r>
              <a:rPr lang="zh-TW" altLang="en-US" i="1" dirty="0"/>
              <a:t> </a:t>
            </a:r>
            <a:r>
              <a:rPr lang="en-US" altLang="zh-TW" i="1" dirty="0"/>
              <a:t>being</a:t>
            </a:r>
            <a:r>
              <a:rPr lang="zh-TW" altLang="en-US" i="1" dirty="0"/>
              <a:t> </a:t>
            </a:r>
            <a:r>
              <a:rPr lang="en-US" altLang="zh-TW" i="1" dirty="0"/>
              <a:t>repeated</a:t>
            </a:r>
            <a:r>
              <a:rPr lang="zh-TW" altLang="en-US" i="1" dirty="0"/>
              <a:t> </a:t>
            </a:r>
            <a:r>
              <a:rPr lang="en-US" altLang="zh-TW" i="1" dirty="0"/>
              <a:t>and</a:t>
            </a:r>
            <a:r>
              <a:rPr lang="zh-TW" altLang="en-US" i="1" dirty="0"/>
              <a:t> </a:t>
            </a:r>
            <a:r>
              <a:rPr lang="en-US" altLang="zh-TW" i="1" dirty="0"/>
              <a:t>reused?</a:t>
            </a:r>
            <a:endParaRPr lang="en-US" i="1" dirty="0"/>
          </a:p>
          <a:p>
            <a:r>
              <a:rPr lang="en-US" dirty="0"/>
              <a:t>Using AI track separation, listen to different parts.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Listening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What Was I Made For</a:t>
            </a:r>
          </a:p>
          <a:p>
            <a:r>
              <a:rPr lang="en-US" altLang="zh-TW" dirty="0"/>
              <a:t>Describe the relationship between the </a:t>
            </a:r>
            <a:r>
              <a:rPr lang="en-US" altLang="zh-TW" b="1" dirty="0"/>
              <a:t>text and melody </a:t>
            </a:r>
            <a:r>
              <a:rPr lang="en-US" altLang="zh-TW" dirty="0"/>
              <a:t>in the </a:t>
            </a:r>
            <a:r>
              <a:rPr lang="en-US" altLang="zh-TW" b="1" dirty="0"/>
              <a:t>chorus</a:t>
            </a:r>
            <a:r>
              <a:rPr lang="en-US" altLang="zh-TW" dirty="0"/>
              <a:t>, with reference to melodic writing and vocal techniques.</a:t>
            </a:r>
          </a:p>
          <a:p>
            <a:pPr lvl="1"/>
            <a:r>
              <a:rPr lang="en-US" altLang="zh-TW" sz="1800" i="1" dirty="0"/>
              <a:t>Suggestion: Notice how the melody resembles an internal dialogue. The opening phrase begins in a higher register, while the responding phrase moves to a lower register.</a:t>
            </a:r>
          </a:p>
        </p:txBody>
      </p:sp>
    </p:spTree>
    <p:extLst>
      <p:ext uri="{BB962C8B-B14F-4D97-AF65-F5344CB8AC3E}">
        <p14:creationId xmlns:p14="http://schemas.microsoft.com/office/powerpoint/2010/main" val="5000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Listening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What Was I Made For</a:t>
            </a:r>
          </a:p>
          <a:p>
            <a:r>
              <a:rPr lang="en-US" altLang="zh-TW" dirty="0"/>
              <a:t>Describe the </a:t>
            </a:r>
            <a:r>
              <a:rPr lang="en-US" altLang="zh-TW" b="1" dirty="0"/>
              <a:t>piano accompaniment</a:t>
            </a:r>
            <a:r>
              <a:rPr lang="en-US" altLang="zh-TW" dirty="0"/>
              <a:t>.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Besides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piano,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what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other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instruments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are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used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in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the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track?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Describe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how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they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are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used.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3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7E24C-65B0-C5DD-12E1-32BE757CD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5888-6D20-1F01-8C0A-A92A3F26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Creating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BB920-B89B-20AE-4BC4-1D3C1A32C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/>
              <a:t>Always Remember Us This Way</a:t>
            </a:r>
          </a:p>
          <a:p>
            <a:r>
              <a:rPr lang="en-US" altLang="zh-TW" dirty="0"/>
              <a:t>《K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</a:p>
          <a:p>
            <a:r>
              <a:rPr lang="en-US" altLang="zh-TW" i="1" dirty="0"/>
              <a:t>What Was I Made For</a:t>
            </a:r>
          </a:p>
          <a:p>
            <a:endParaRPr lang="en-US" altLang="zh-TW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11361576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  <a:p>
            <a:r>
              <a:rPr lang="en-US" altLang="zh-TW" dirty="0"/>
              <a:t>Besides</a:t>
            </a:r>
            <a:r>
              <a:rPr lang="zh-TW" altLang="en-US" dirty="0"/>
              <a:t> </a:t>
            </a:r>
            <a:r>
              <a:rPr lang="en-US" altLang="zh-TW" dirty="0"/>
              <a:t>piano</a:t>
            </a:r>
            <a:r>
              <a:rPr lang="zh-TW" altLang="en-US" dirty="0"/>
              <a:t> </a:t>
            </a:r>
            <a:r>
              <a:rPr lang="en-US" altLang="zh-TW" dirty="0"/>
              <a:t>as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main</a:t>
            </a:r>
            <a:r>
              <a:rPr lang="zh-TW" altLang="en-US" dirty="0"/>
              <a:t> </a:t>
            </a:r>
            <a:r>
              <a:rPr lang="en-US" altLang="zh-TW" dirty="0"/>
              <a:t>accompaniment</a:t>
            </a:r>
            <a:r>
              <a:rPr lang="zh-TW" altLang="en-US" dirty="0"/>
              <a:t> </a:t>
            </a:r>
            <a:r>
              <a:rPr lang="en-US" altLang="zh-TW" dirty="0"/>
              <a:t>instrument,</a:t>
            </a:r>
            <a:r>
              <a:rPr lang="zh-TW" altLang="en-US" dirty="0"/>
              <a:t> </a:t>
            </a:r>
            <a:r>
              <a:rPr lang="en-US" altLang="zh-TW" dirty="0"/>
              <a:t>what other instruments or layers could be added to enhance the arrangement?</a:t>
            </a:r>
            <a:r>
              <a:rPr lang="zh-TW" altLang="en-U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33B7-CC74-597A-BD2E-50751BFA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8" y="3742453"/>
            <a:ext cx="10738602" cy="2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</a:t>
            </a:r>
            <a:r>
              <a:rPr lang="en-US" dirty="0"/>
              <a:t>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  <a:endParaRPr lang="en-US" dirty="0"/>
          </a:p>
          <a:p>
            <a:r>
              <a:rPr lang="en-US" altLang="zh-TW" dirty="0"/>
              <a:t>Alternative</a:t>
            </a:r>
            <a:r>
              <a:rPr lang="zh-TW" altLang="en-US" dirty="0"/>
              <a:t> </a:t>
            </a:r>
            <a:r>
              <a:rPr lang="en-US" altLang="zh-TW" dirty="0"/>
              <a:t>melody:</a:t>
            </a:r>
          </a:p>
          <a:p>
            <a:pPr lvl="1"/>
            <a:r>
              <a:rPr lang="en-US" altLang="zh-TW" dirty="0"/>
              <a:t>Option</a:t>
            </a:r>
            <a:r>
              <a:rPr lang="zh-TW" altLang="en-US" dirty="0"/>
              <a:t> </a:t>
            </a:r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/>
              <a:t>Based</a:t>
            </a:r>
            <a:r>
              <a:rPr lang="zh-TW" altLang="en-US" dirty="0"/>
              <a:t> </a:t>
            </a:r>
            <a:r>
              <a:rPr lang="en-US" altLang="zh-TW" dirty="0"/>
              <a:t>on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same</a:t>
            </a:r>
            <a:r>
              <a:rPr lang="zh-TW" altLang="en-US" dirty="0"/>
              <a:t> </a:t>
            </a:r>
            <a:r>
              <a:rPr lang="en-US" altLang="zh-TW" dirty="0"/>
              <a:t>harmony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Verse 1,</a:t>
            </a:r>
            <a:r>
              <a:rPr lang="zh-TW" altLang="en-US" dirty="0"/>
              <a:t> </a:t>
            </a:r>
            <a:r>
              <a:rPr lang="en-US" altLang="zh-TW" dirty="0"/>
              <a:t>create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new</a:t>
            </a:r>
            <a:r>
              <a:rPr lang="zh-TW" altLang="en-US" dirty="0"/>
              <a:t> </a:t>
            </a:r>
            <a:r>
              <a:rPr lang="en-US" altLang="zh-TW" dirty="0"/>
              <a:t>melody</a:t>
            </a:r>
          </a:p>
          <a:p>
            <a:pPr lvl="1"/>
            <a:r>
              <a:rPr lang="en-US" altLang="zh-TW" dirty="0"/>
              <a:t>Option</a:t>
            </a:r>
            <a:r>
              <a:rPr lang="zh-TW" altLang="en-US" dirty="0"/>
              <a:t> </a:t>
            </a:r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/>
              <a:t>Based</a:t>
            </a:r>
            <a:r>
              <a:rPr lang="zh-TW" altLang="en-US" dirty="0"/>
              <a:t> </a:t>
            </a:r>
            <a:r>
              <a:rPr lang="en-US" altLang="zh-TW" dirty="0"/>
              <a:t>on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same</a:t>
            </a:r>
            <a:r>
              <a:rPr lang="zh-TW" altLang="en-US" dirty="0"/>
              <a:t> </a:t>
            </a:r>
            <a:r>
              <a:rPr lang="en-US" altLang="zh-TW" dirty="0"/>
              <a:t>harmony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Verse 1,</a:t>
            </a:r>
            <a:r>
              <a:rPr lang="zh-TW" altLang="en-US" dirty="0"/>
              <a:t> </a:t>
            </a:r>
            <a:r>
              <a:rPr lang="en-US" altLang="zh-TW" dirty="0"/>
              <a:t>fill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missing</a:t>
            </a:r>
            <a:r>
              <a:rPr lang="zh-TW" altLang="en-US" dirty="0"/>
              <a:t> </a:t>
            </a:r>
            <a:r>
              <a:rPr lang="en-US" altLang="zh-TW" dirty="0"/>
              <a:t>parts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958FA-2F04-5FC0-C152-0A84D92F6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78" y="3832608"/>
            <a:ext cx="7970506" cy="2828719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0B2918D5-17B5-546E-D56A-16B07F99C3B5}"/>
              </a:ext>
            </a:extLst>
          </p:cNvPr>
          <p:cNvSpPr/>
          <p:nvPr/>
        </p:nvSpPr>
        <p:spPr>
          <a:xfrm rot="16200000">
            <a:off x="7711780" y="2962466"/>
            <a:ext cx="45719" cy="2868964"/>
          </a:xfrm>
          <a:prstGeom prst="rightBracket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08737AD8-9272-65CC-9A35-49011EF2F12A}"/>
              </a:ext>
            </a:extLst>
          </p:cNvPr>
          <p:cNvSpPr/>
          <p:nvPr/>
        </p:nvSpPr>
        <p:spPr>
          <a:xfrm rot="16200000">
            <a:off x="7749543" y="4005063"/>
            <a:ext cx="45719" cy="3727938"/>
          </a:xfrm>
          <a:prstGeom prst="rightBracket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《</a:t>
            </a:r>
            <a:r>
              <a:rPr lang="en-US" dirty="0"/>
              <a:t>K</a:t>
            </a:r>
            <a:r>
              <a:rPr lang="zh-TW" altLang="en-US" dirty="0"/>
              <a:t>歌之王</a:t>
            </a:r>
            <a:r>
              <a:rPr lang="en-US" altLang="zh-TW" dirty="0"/>
              <a:t>》</a:t>
            </a:r>
            <a:endParaRPr lang="en-US" dirty="0"/>
          </a:p>
          <a:p>
            <a:r>
              <a:rPr lang="en-US" dirty="0"/>
              <a:t>Adopting well-known music phrases to replace the intro or outro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It</a:t>
            </a:r>
            <a:r>
              <a:rPr lang="zh-TW" altLang="en-US" dirty="0"/>
              <a:t> </a:t>
            </a:r>
            <a:r>
              <a:rPr lang="en-US" altLang="zh-TW" dirty="0"/>
              <a:t>can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any</a:t>
            </a:r>
            <a:r>
              <a:rPr lang="zh-TW" altLang="en-US" dirty="0"/>
              <a:t> </a:t>
            </a:r>
            <a:r>
              <a:rPr lang="en-US" altLang="zh-TW" dirty="0"/>
              <a:t>genre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music,</a:t>
            </a:r>
            <a:r>
              <a:rPr lang="zh-TW" altLang="en-US" dirty="0"/>
              <a:t> </a:t>
            </a:r>
            <a:r>
              <a:rPr lang="en-US" altLang="zh-TW" dirty="0"/>
              <a:t>as</a:t>
            </a:r>
            <a:r>
              <a:rPr lang="zh-TW" altLang="en-US" dirty="0"/>
              <a:t> </a:t>
            </a:r>
            <a:r>
              <a:rPr lang="en-US" altLang="zh-TW" dirty="0"/>
              <a:t>long</a:t>
            </a:r>
            <a:r>
              <a:rPr lang="zh-TW" altLang="en-US" dirty="0"/>
              <a:t> </a:t>
            </a:r>
            <a:r>
              <a:rPr lang="en-US" altLang="zh-TW" dirty="0"/>
              <a:t>as</a:t>
            </a:r>
            <a:r>
              <a:rPr lang="zh-TW" altLang="en-US" dirty="0"/>
              <a:t> </a:t>
            </a:r>
            <a:r>
              <a:rPr lang="en-US" altLang="zh-TW" dirty="0"/>
              <a:t>there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reason</a:t>
            </a:r>
            <a:r>
              <a:rPr lang="zh-TW" altLang="en-US" dirty="0"/>
              <a:t> </a:t>
            </a:r>
            <a:r>
              <a:rPr lang="en-US" altLang="zh-TW" dirty="0"/>
              <a:t>behind your choice.</a:t>
            </a:r>
            <a:r>
              <a:rPr lang="zh-TW" altLang="en-U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  <a:p>
            <a:r>
              <a:rPr lang="en-US" altLang="zh-TW" dirty="0" err="1"/>
              <a:t>Practise</a:t>
            </a:r>
            <a:r>
              <a:rPr lang="en-US" altLang="zh-TW" dirty="0"/>
              <a:t> and sing the C blues scales,</a:t>
            </a:r>
            <a:r>
              <a:rPr lang="zh-TW" altLang="en-US" dirty="0"/>
              <a:t> </a:t>
            </a:r>
            <a:r>
              <a:rPr lang="en-US" altLang="zh-TW" dirty="0"/>
              <a:t>locate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b="1" dirty="0"/>
              <a:t>blue</a:t>
            </a:r>
            <a:r>
              <a:rPr lang="zh-TW" altLang="en-US" b="1" dirty="0"/>
              <a:t> </a:t>
            </a:r>
            <a:r>
              <a:rPr lang="en-US" altLang="zh-TW" b="1" dirty="0"/>
              <a:t>note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Feel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blues:</a:t>
            </a:r>
            <a:r>
              <a:rPr lang="zh-TW" altLang="en-US" dirty="0"/>
              <a:t> </a:t>
            </a:r>
            <a:r>
              <a:rPr lang="en-US" altLang="zh-TW" dirty="0"/>
              <a:t>sing the </a:t>
            </a:r>
            <a:r>
              <a:rPr lang="en-US" altLang="zh-TW" b="1" dirty="0"/>
              <a:t>ad-lib</a:t>
            </a:r>
            <a:r>
              <a:rPr lang="en-US" altLang="zh-TW" dirty="0"/>
              <a:t> with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without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blue</a:t>
            </a:r>
            <a:r>
              <a:rPr lang="zh-TW" altLang="en-US" dirty="0"/>
              <a:t> </a:t>
            </a:r>
            <a:r>
              <a:rPr lang="en-US" altLang="zh-TW" dirty="0"/>
              <a:t>note.</a:t>
            </a:r>
          </a:p>
          <a:p>
            <a:r>
              <a:rPr lang="en-US" altLang="zh-TW" dirty="0"/>
              <a:t>Does the presence or absence of a blue note make it ‘wrong‘</a:t>
            </a:r>
            <a:r>
              <a:rPr lang="zh-TW" altLang="en-US" dirty="0"/>
              <a:t>？</a:t>
            </a:r>
            <a:r>
              <a:rPr lang="en-US" altLang="zh-TW" dirty="0"/>
              <a:t> or is it simply a matter of stylistic</a:t>
            </a:r>
            <a:r>
              <a:rPr lang="zh-TW" altLang="en-US" dirty="0"/>
              <a:t> </a:t>
            </a:r>
            <a:r>
              <a:rPr lang="en-US" altLang="zh-TW" dirty="0"/>
              <a:t>issue?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1BE70-1BD5-B5EB-0E75-029B0F84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13" y="3017766"/>
            <a:ext cx="5561370" cy="1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B30C0-DDC6-50FF-03F3-44F33BEDE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24" y="4066343"/>
            <a:ext cx="7835017" cy="2468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1B727-B998-EDDA-C2EE-D09431A53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9" y="960432"/>
            <a:ext cx="7819687" cy="2468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00AACD-D9C3-C979-C7B3-894753765619}"/>
              </a:ext>
            </a:extLst>
          </p:cNvPr>
          <p:cNvSpPr txBox="1"/>
          <p:nvPr/>
        </p:nvSpPr>
        <p:spPr>
          <a:xfrm>
            <a:off x="8268930" y="2010050"/>
            <a:ext cx="2000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ym typeface="Wingdings" pitchFamily="2" charset="2"/>
              </a:rPr>
              <a:t></a:t>
            </a:r>
            <a:r>
              <a:rPr lang="zh-TW" altLang="en-US" dirty="0">
                <a:sym typeface="Wingdings" pitchFamily="2" charset="2"/>
              </a:rPr>
              <a:t> </a:t>
            </a:r>
            <a:r>
              <a:rPr lang="en-US" altLang="zh-TW" b="1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blue</a:t>
            </a:r>
            <a:r>
              <a:rPr lang="zh-TW" altLang="en-US" dirty="0"/>
              <a:t> </a:t>
            </a:r>
            <a:r>
              <a:rPr lang="en-US" altLang="zh-TW" dirty="0"/>
              <a:t>note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8869A-E14F-C7AD-5928-2FD079739AEE}"/>
              </a:ext>
            </a:extLst>
          </p:cNvPr>
          <p:cNvSpPr txBox="1"/>
          <p:nvPr/>
        </p:nvSpPr>
        <p:spPr>
          <a:xfrm>
            <a:off x="1494504" y="5115960"/>
            <a:ext cx="236539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/>
              <a:t>Without</a:t>
            </a:r>
            <a:r>
              <a:rPr lang="zh-TW" altLang="en-US" dirty="0"/>
              <a:t> </a:t>
            </a:r>
            <a:r>
              <a:rPr lang="en-US" altLang="zh-TW" dirty="0"/>
              <a:t>blue</a:t>
            </a:r>
            <a:r>
              <a:rPr lang="zh-TW" altLang="en-US" dirty="0"/>
              <a:t> </a:t>
            </a:r>
            <a:r>
              <a:rPr lang="en-US" altLang="zh-TW" dirty="0"/>
              <a:t>note</a:t>
            </a:r>
            <a:r>
              <a:rPr lang="zh-TW" altLang="en-US" dirty="0"/>
              <a:t> </a:t>
            </a:r>
            <a:r>
              <a:rPr lang="en-US" altLang="zh-TW" dirty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2BB30-1D8A-D884-D5E4-63C4F7D3D345}"/>
              </a:ext>
            </a:extLst>
          </p:cNvPr>
          <p:cNvSpPr txBox="1"/>
          <p:nvPr/>
        </p:nvSpPr>
        <p:spPr>
          <a:xfrm>
            <a:off x="0" y="0"/>
            <a:ext cx="61074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</p:txBody>
      </p:sp>
    </p:spTree>
    <p:extLst>
      <p:ext uri="{BB962C8B-B14F-4D97-AF65-F5344CB8AC3E}">
        <p14:creationId xmlns:p14="http://schemas.microsoft.com/office/powerpoint/2010/main" val="21021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  <a:p>
            <a:pPr marL="0" indent="0">
              <a:buNone/>
            </a:pPr>
            <a:r>
              <a:rPr lang="en-US" altLang="zh-TW" b="1" u="sng" dirty="0"/>
              <a:t>Bassline</a:t>
            </a:r>
            <a:r>
              <a:rPr lang="zh-TW" altLang="en-US" b="1" u="sng" dirty="0"/>
              <a:t> </a:t>
            </a:r>
            <a:r>
              <a:rPr lang="en-US" altLang="zh-TW" b="1" u="sng" dirty="0"/>
              <a:t>comparison</a:t>
            </a:r>
            <a:r>
              <a:rPr lang="zh-TW" altLang="en-US" b="1" u="sng" dirty="0"/>
              <a:t> </a:t>
            </a:r>
            <a:endParaRPr lang="en-US" altLang="zh-TW" b="1" u="sng" dirty="0"/>
          </a:p>
          <a:p>
            <a:pPr lvl="1"/>
            <a:r>
              <a:rPr lang="en-US" altLang="zh-TW" dirty="0"/>
              <a:t>Sing the bass line of Verse</a:t>
            </a:r>
            <a:r>
              <a:rPr lang="zh-TW" altLang="en-US" dirty="0"/>
              <a:t> </a:t>
            </a:r>
            <a:r>
              <a:rPr lang="en-US" altLang="zh-TW" dirty="0"/>
              <a:t>1,</a:t>
            </a:r>
            <a:r>
              <a:rPr lang="zh-TW" altLang="en-US" dirty="0"/>
              <a:t> </a:t>
            </a:r>
            <a:r>
              <a:rPr lang="en-US" altLang="zh-TW" dirty="0"/>
              <a:t>Verse 2,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Chorus</a:t>
            </a:r>
            <a:r>
              <a:rPr lang="zh-TW" altLang="en-US" dirty="0"/>
              <a:t>  </a:t>
            </a:r>
            <a:r>
              <a:rPr lang="en-US" altLang="zh-TW" dirty="0"/>
              <a:t>(score</a:t>
            </a:r>
            <a:r>
              <a:rPr lang="zh-TW" altLang="en-US" dirty="0"/>
              <a:t> </a:t>
            </a:r>
            <a:r>
              <a:rPr lang="en-US" altLang="zh-TW" dirty="0"/>
              <a:t>provided)</a:t>
            </a:r>
          </a:p>
          <a:p>
            <a:pPr lvl="1"/>
            <a:r>
              <a:rPr lang="en-US" altLang="zh-TW" dirty="0"/>
              <a:t>Observe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bass</a:t>
            </a:r>
            <a:r>
              <a:rPr lang="zh-TW" altLang="en-US" dirty="0"/>
              <a:t> </a:t>
            </a:r>
            <a:r>
              <a:rPr lang="en-US" altLang="zh-TW" dirty="0"/>
              <a:t>pattern</a:t>
            </a:r>
            <a:r>
              <a:rPr lang="zh-TW" altLang="en-US" dirty="0"/>
              <a:t> </a:t>
            </a:r>
            <a:r>
              <a:rPr lang="en-US" altLang="zh-TW" dirty="0"/>
              <a:t>change</a:t>
            </a:r>
            <a:r>
              <a:rPr lang="zh-TW" altLang="en-US" dirty="0"/>
              <a:t> </a:t>
            </a:r>
            <a:r>
              <a:rPr lang="en-US" altLang="zh-TW" dirty="0"/>
              <a:t>between</a:t>
            </a:r>
            <a:r>
              <a:rPr lang="zh-TW" altLang="en-US" dirty="0"/>
              <a:t> </a:t>
            </a:r>
            <a:r>
              <a:rPr lang="en-US" altLang="zh-TW" dirty="0"/>
              <a:t>Verse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Verse 2</a:t>
            </a:r>
          </a:p>
          <a:p>
            <a:pPr lvl="1"/>
            <a:r>
              <a:rPr lang="en-US" altLang="zh-TW" dirty="0"/>
              <a:t>Observe</a:t>
            </a:r>
            <a:r>
              <a:rPr lang="zh-TW" altLang="en-US" dirty="0"/>
              <a:t> </a:t>
            </a:r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bass</a:t>
            </a:r>
            <a:r>
              <a:rPr lang="zh-TW" altLang="en-US" dirty="0"/>
              <a:t> </a:t>
            </a:r>
            <a:r>
              <a:rPr lang="en-US" altLang="zh-TW" dirty="0"/>
              <a:t>line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Verse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works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drums</a:t>
            </a:r>
          </a:p>
          <a:p>
            <a:pPr lvl="1"/>
            <a:r>
              <a:rPr lang="en-US" altLang="zh-TW" dirty="0"/>
              <a:t>Compare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bass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drum</a:t>
            </a:r>
            <a:r>
              <a:rPr lang="zh-TW" altLang="en-US" dirty="0"/>
              <a:t> </a:t>
            </a:r>
            <a:r>
              <a:rPr lang="en-US" altLang="zh-TW" dirty="0"/>
              <a:t>pattern</a:t>
            </a:r>
            <a:r>
              <a:rPr lang="zh-TW" altLang="en-US" dirty="0"/>
              <a:t> </a:t>
            </a:r>
            <a:r>
              <a:rPr lang="en-US" altLang="zh-TW" dirty="0"/>
              <a:t>between</a:t>
            </a:r>
            <a:r>
              <a:rPr lang="zh-TW" altLang="en-US" dirty="0"/>
              <a:t> </a:t>
            </a:r>
            <a:r>
              <a:rPr lang="en-US" altLang="zh-TW" dirty="0"/>
              <a:t>verse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chorus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9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C24D6-520F-6C51-A861-A82BE9792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6" b="53979"/>
          <a:stretch>
            <a:fillRect/>
          </a:stretch>
        </p:blipFill>
        <p:spPr>
          <a:xfrm>
            <a:off x="1025112" y="1140542"/>
            <a:ext cx="10375073" cy="5417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CAA2A-E134-6D71-A193-EBD3D22CFCD1}"/>
              </a:ext>
            </a:extLst>
          </p:cNvPr>
          <p:cNvSpPr txBox="1"/>
          <p:nvPr/>
        </p:nvSpPr>
        <p:spPr>
          <a:xfrm>
            <a:off x="0" y="0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</p:txBody>
      </p:sp>
    </p:spTree>
    <p:extLst>
      <p:ext uri="{BB962C8B-B14F-4D97-AF65-F5344CB8AC3E}">
        <p14:creationId xmlns:p14="http://schemas.microsoft.com/office/powerpoint/2010/main" val="13429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978859-CCAB-4205-B9FC-E74EF9D1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" t="50931" r="-856" b="-1338"/>
          <a:stretch>
            <a:fillRect/>
          </a:stretch>
        </p:blipFill>
        <p:spPr>
          <a:xfrm>
            <a:off x="910762" y="855406"/>
            <a:ext cx="10370475" cy="593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67F14C-9979-E6D1-A578-6A83BCADF724}"/>
              </a:ext>
            </a:extLst>
          </p:cNvPr>
          <p:cNvSpPr txBox="1"/>
          <p:nvPr/>
        </p:nvSpPr>
        <p:spPr>
          <a:xfrm>
            <a:off x="0" y="0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</p:txBody>
      </p:sp>
    </p:spTree>
    <p:extLst>
      <p:ext uri="{BB962C8B-B14F-4D97-AF65-F5344CB8AC3E}">
        <p14:creationId xmlns:p14="http://schemas.microsoft.com/office/powerpoint/2010/main" val="31185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441E8F-5E6B-CCE1-5FDE-1EE3F0F37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7" y="1170243"/>
            <a:ext cx="10995625" cy="5358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EAB244-9B62-C418-DA2A-48CDA20B7DEA}"/>
              </a:ext>
            </a:extLst>
          </p:cNvPr>
          <p:cNvSpPr txBox="1"/>
          <p:nvPr/>
        </p:nvSpPr>
        <p:spPr>
          <a:xfrm>
            <a:off x="0" y="0"/>
            <a:ext cx="61107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</p:txBody>
      </p:sp>
    </p:spTree>
    <p:extLst>
      <p:ext uri="{BB962C8B-B14F-4D97-AF65-F5344CB8AC3E}">
        <p14:creationId xmlns:p14="http://schemas.microsoft.com/office/powerpoint/2010/main" val="3420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C240-64EE-3201-FE74-3232E389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BBBE-2F86-6A7A-0874-3328C955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0529-2AB0-DFE3-C2A6-7752398C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  <a:p>
            <a:r>
              <a:rPr lang="en-US" altLang="zh-TW" dirty="0"/>
              <a:t>Sing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three</a:t>
            </a:r>
            <a:r>
              <a:rPr lang="zh-TW" altLang="en-US" dirty="0"/>
              <a:t> </a:t>
            </a:r>
            <a:r>
              <a:rPr lang="en-US" altLang="zh-TW" dirty="0"/>
              <a:t>choruses,</a:t>
            </a:r>
            <a:r>
              <a:rPr lang="zh-TW" altLang="en-US" dirty="0"/>
              <a:t> </a:t>
            </a:r>
            <a:r>
              <a:rPr lang="en-US" altLang="zh-TW" dirty="0"/>
              <a:t>each with</a:t>
            </a:r>
            <a:r>
              <a:rPr lang="zh-TW" altLang="en-US" dirty="0"/>
              <a:t> </a:t>
            </a:r>
            <a:r>
              <a:rPr lang="en-US" altLang="zh-TW" dirty="0"/>
              <a:t>a </a:t>
            </a:r>
            <a:r>
              <a:rPr lang="en-US" altLang="zh-TW" b="1" dirty="0"/>
              <a:t>different</a:t>
            </a:r>
            <a:r>
              <a:rPr lang="zh-TW" altLang="en-US" b="1" dirty="0"/>
              <a:t> </a:t>
            </a:r>
            <a:r>
              <a:rPr lang="en-US" altLang="zh-TW" b="1" dirty="0"/>
              <a:t>cadence</a:t>
            </a:r>
            <a:r>
              <a:rPr lang="zh-TW" altLang="en-US" b="1" dirty="0"/>
              <a:t>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end.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How do they contribute to the atmosphere of the song?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8EFB1-43B4-99A1-20F0-243E9FAF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4"/>
          <a:stretch>
            <a:fillRect/>
          </a:stretch>
        </p:blipFill>
        <p:spPr>
          <a:xfrm>
            <a:off x="403143" y="3674807"/>
            <a:ext cx="6218934" cy="122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E38C1-189C-0123-83D8-5D1C5F51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2" r="32804"/>
          <a:stretch>
            <a:fillRect/>
          </a:stretch>
        </p:blipFill>
        <p:spPr>
          <a:xfrm>
            <a:off x="6828534" y="3740584"/>
            <a:ext cx="5282944" cy="1221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3BE66-C0CC-C241-496B-F716F6A6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5"/>
          <a:stretch>
            <a:fillRect/>
          </a:stretch>
        </p:blipFill>
        <p:spPr>
          <a:xfrm>
            <a:off x="3226843" y="5305684"/>
            <a:ext cx="5568503" cy="1221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C9497-C984-884F-71F9-BFBE49919843}"/>
              </a:ext>
            </a:extLst>
          </p:cNvPr>
          <p:cNvSpPr txBox="1"/>
          <p:nvPr/>
        </p:nvSpPr>
        <p:spPr>
          <a:xfrm>
            <a:off x="0" y="0"/>
            <a:ext cx="61074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i="1" dirty="0"/>
              <a:t>Always Remember Us This Way</a:t>
            </a:r>
          </a:p>
        </p:txBody>
      </p:sp>
    </p:spTree>
    <p:extLst>
      <p:ext uri="{BB962C8B-B14F-4D97-AF65-F5344CB8AC3E}">
        <p14:creationId xmlns:p14="http://schemas.microsoft.com/office/powerpoint/2010/main" val="25986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1130</TotalTime>
  <Words>956</Words>
  <Application>Microsoft Office PowerPoint</Application>
  <PresentationFormat>Widescreen</PresentationFormat>
  <Paragraphs>116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Century Gothic</vt:lpstr>
      <vt:lpstr>Palatino Linotype</vt:lpstr>
      <vt:lpstr>Wingdings 2</vt:lpstr>
      <vt:lpstr>Presentation on brainstorming</vt:lpstr>
      <vt:lpstr>Pop Ballad</vt:lpstr>
      <vt:lpstr>Singing</vt:lpstr>
      <vt:lpstr>Singing activities</vt:lpstr>
      <vt:lpstr>PowerPoint Presentation</vt:lpstr>
      <vt:lpstr>Singing activities</vt:lpstr>
      <vt:lpstr>PowerPoint Presentation</vt:lpstr>
      <vt:lpstr>PowerPoint Presentation</vt:lpstr>
      <vt:lpstr>PowerPoint Presentation</vt:lpstr>
      <vt:lpstr>Singing activities</vt:lpstr>
      <vt:lpstr>Singing activities</vt:lpstr>
      <vt:lpstr>PowerPoint Presentation</vt:lpstr>
      <vt:lpstr>Singing activities</vt:lpstr>
      <vt:lpstr>PowerPoint Presentation</vt:lpstr>
      <vt:lpstr>PowerPoint Presentation</vt:lpstr>
      <vt:lpstr>Singing activities</vt:lpstr>
      <vt:lpstr>PowerPoint Presentation</vt:lpstr>
      <vt:lpstr>Singing activities</vt:lpstr>
      <vt:lpstr>PowerPoint Presentation</vt:lpstr>
      <vt:lpstr>Singing activities</vt:lpstr>
      <vt:lpstr>Listening</vt:lpstr>
      <vt:lpstr>Listening activities</vt:lpstr>
      <vt:lpstr>Listening activities</vt:lpstr>
      <vt:lpstr>Listening activities</vt:lpstr>
      <vt:lpstr>Listening activities</vt:lpstr>
      <vt:lpstr>Listening activities</vt:lpstr>
      <vt:lpstr>Creating</vt:lpstr>
      <vt:lpstr>Creating activities</vt:lpstr>
      <vt:lpstr>Creating activities</vt:lpstr>
      <vt:lpstr>Creating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Ballad</dc:title>
  <dc:creator>Kathleen</dc:creator>
  <cp:lastModifiedBy>edbuser</cp:lastModifiedBy>
  <cp:revision>61</cp:revision>
  <dcterms:created xsi:type="dcterms:W3CDTF">2026-02-27T07:50:31Z</dcterms:created>
  <dcterms:modified xsi:type="dcterms:W3CDTF">2026-07-15T03:05:13Z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