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6" r:id="rId4"/>
    <p:sldId id="274" r:id="rId5"/>
    <p:sldId id="258" r:id="rId6"/>
    <p:sldId id="289" r:id="rId7"/>
    <p:sldId id="287" r:id="rId8"/>
    <p:sldId id="290" r:id="rId9"/>
    <p:sldId id="292" r:id="rId10"/>
    <p:sldId id="291" r:id="rId11"/>
    <p:sldId id="275" r:id="rId12"/>
    <p:sldId id="269" r:id="rId13"/>
    <p:sldId id="293" r:id="rId14"/>
    <p:sldId id="288" r:id="rId15"/>
    <p:sldId id="261" r:id="rId16"/>
    <p:sldId id="279" r:id="rId17"/>
    <p:sldId id="280" r:id="rId18"/>
    <p:sldId id="281" r:id="rId19"/>
    <p:sldId id="283" r:id="rId20"/>
    <p:sldId id="282" r:id="rId21"/>
    <p:sldId id="271" r:id="rId22"/>
    <p:sldId id="268" r:id="rId23"/>
    <p:sldId id="294" r:id="rId24"/>
    <p:sldId id="284" r:id="rId25"/>
    <p:sldId id="276" r:id="rId26"/>
    <p:sldId id="265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outlineViewPr>
    <p:cViewPr>
      <p:scale>
        <a:sx n="33" d="100"/>
        <a:sy n="33" d="100"/>
      </p:scale>
      <p:origin x="0" y="-653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C09D5-07F6-4CCF-8D3A-6085C894806B}" type="datetimeFigureOut">
              <a:rPr lang="zh-HK" altLang="en-US" smtClean="0"/>
              <a:t>3/8/2020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D438-195E-4FF2-9E5C-E8DCBA3B260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575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2AE6-E4B6-4102-BCCD-3704F7878C93}" type="datetimeFigureOut">
              <a:rPr lang="zh-HK" altLang="en-US" smtClean="0"/>
              <a:t>3/8/2020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18FC-D638-4C7D-B4EB-79786DEB60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471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81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53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06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77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662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99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18FC-D638-4C7D-B4EB-79786DEB608E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88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315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30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8361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8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6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7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d.gov.hk/eng/tvapi/19_ms285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newseumed.org/sites/default/files/2020-03/Evaluating%20COVID-19%20News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advice-for-public/myth-buster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emergencies/diseases/novel-coronavirus-2019/advice-for-public/myth-bust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advice-for-public/myth-buste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/coronavirus/fact-or-fiction-how-much-do-you-actually-know-about-coronavirus-covid-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ronavirus.gov.hk/eng/clarifications.html" TargetMode="External"/><Relationship Id="rId5" Type="http://schemas.openxmlformats.org/officeDocument/2006/relationships/hyperlink" Target="https://www.who.int/india/emergencies/coronavirus-disease-(covid-19)/fake-news-alert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20695032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news.un.org/en/story/2020/05/106462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.org/en/un-coronavirus-communications-team/un-tackling-%E2%80%98infodemic%E2%80%99-misinformation-and-cybercrime-covid-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360" y="467583"/>
            <a:ext cx="8109322" cy="3647217"/>
          </a:xfrm>
        </p:spPr>
        <p:txBody>
          <a:bodyPr>
            <a:normAutofit/>
          </a:bodyPr>
          <a:lstStyle/>
          <a:p>
            <a:pPr algn="ctr"/>
            <a:r>
              <a:rPr lang="en-US" altLang="zh-HK" sz="42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Learning and Teaching Resources on English </a:t>
            </a:r>
            <a:r>
              <a:rPr lang="en-US" altLang="zh-HK" sz="42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Language</a:t>
            </a:r>
            <a:br>
              <a:rPr lang="en-US" altLang="zh-HK" sz="42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</a:br>
            <a:r>
              <a:rPr lang="zh-HK" altLang="en-US" sz="4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/>
            </a:r>
            <a:br>
              <a:rPr lang="zh-HK" altLang="en-US" sz="4200" b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en-US" altLang="zh-HK" sz="42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Combatting Misinformation </a:t>
            </a:r>
            <a:br>
              <a:rPr lang="en-US" altLang="zh-HK" sz="42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</a:br>
            <a:r>
              <a:rPr lang="en-US" altLang="zh-HK" sz="42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of </a:t>
            </a:r>
            <a:r>
              <a:rPr lang="en-US" altLang="zh-HK" sz="42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COVID-19</a:t>
            </a:r>
            <a:endParaRPr lang="zh-HK" altLang="en-US" sz="42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415" y="5038907"/>
            <a:ext cx="7315200" cy="122366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zh-HK" sz="2900" dirty="0"/>
              <a:t>Developed by English Language Education Section </a:t>
            </a:r>
          </a:p>
          <a:p>
            <a:pPr algn="l"/>
            <a:r>
              <a:rPr lang="en-US" altLang="zh-HK" sz="2900" dirty="0"/>
              <a:t>Curriculum Development Institute</a:t>
            </a:r>
          </a:p>
          <a:p>
            <a:pPr algn="l"/>
            <a:r>
              <a:rPr lang="en-US" altLang="zh-HK" sz="2900" dirty="0"/>
              <a:t>Education Bureau</a:t>
            </a:r>
            <a:endParaRPr lang="zh-HK" altLang="en-US" sz="2900" dirty="0"/>
          </a:p>
          <a:p>
            <a:endParaRPr lang="zh-HK" alt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9048965" y="4955025"/>
            <a:ext cx="638439" cy="648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9648092" y="4703733"/>
            <a:ext cx="1554246" cy="1366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11060578" y="5305420"/>
            <a:ext cx="634060" cy="595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8" y="3439442"/>
            <a:ext cx="1283429" cy="110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5">
            <a:clrChange>
              <a:clrFrom>
                <a:srgbClr val="E6EFC8"/>
              </a:clrFrom>
              <a:clrTo>
                <a:srgbClr val="E6EF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6294" r="7062" b="7672"/>
          <a:stretch/>
        </p:blipFill>
        <p:spPr bwMode="auto">
          <a:xfrm>
            <a:off x="7084322" y="3439442"/>
            <a:ext cx="1145278" cy="1015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10957599" y="4432678"/>
            <a:ext cx="524646" cy="522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9876107" y="6126848"/>
            <a:ext cx="524646" cy="522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9455161" y="5921032"/>
            <a:ext cx="524646" cy="522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>
            <a:clrChange>
              <a:clrFrom>
                <a:srgbClr val="5486C5"/>
              </a:clrFrom>
              <a:clrTo>
                <a:srgbClr val="5486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298" r="3896" b="3311"/>
          <a:stretch/>
        </p:blipFill>
        <p:spPr bwMode="auto">
          <a:xfrm>
            <a:off x="11337229" y="4457600"/>
            <a:ext cx="376116" cy="370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74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4080"/>
          </a:xfrm>
        </p:spPr>
        <p:txBody>
          <a:bodyPr/>
          <a:lstStyle/>
          <a:p>
            <a:r>
              <a:rPr lang="en-US" altLang="zh-HK" dirty="0"/>
              <a:t>Spread of fake news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/>
          <a:lstStyle/>
          <a:p>
            <a:r>
              <a:rPr lang="en-US" altLang="zh-HK" sz="2000" dirty="0"/>
              <a:t>The word 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“</a:t>
            </a:r>
            <a:r>
              <a:rPr lang="en-US" altLang="zh-HK" sz="2000" u="sng" dirty="0" err="1" smtClean="0">
                <a:solidFill>
                  <a:srgbClr val="0070C0"/>
                </a:solidFill>
              </a:rPr>
              <a:t>infodemic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”</a:t>
            </a:r>
            <a:r>
              <a:rPr lang="en-US" altLang="zh-HK" sz="2000" dirty="0" smtClean="0">
                <a:solidFill>
                  <a:schemeClr val="tx1"/>
                </a:solidFill>
              </a:rPr>
              <a:t> </a:t>
            </a:r>
            <a:r>
              <a:rPr lang="en-US" altLang="zh-HK" sz="2000" dirty="0" smtClean="0"/>
              <a:t>is used </a:t>
            </a:r>
            <a:r>
              <a:rPr lang="en-US" altLang="zh-HK" sz="2000" dirty="0"/>
              <a:t>to describe the spread of misinformation </a:t>
            </a:r>
            <a:r>
              <a:rPr lang="en-US" altLang="zh-HK" sz="2000" dirty="0" smtClean="0"/>
              <a:t>of </a:t>
            </a:r>
            <a:r>
              <a:rPr lang="en-US" altLang="zh-HK" sz="2000" dirty="0"/>
              <a:t>COVID-19</a:t>
            </a:r>
            <a:r>
              <a:rPr lang="en-US" altLang="zh-HK" sz="2000" dirty="0" smtClean="0"/>
              <a:t>.</a:t>
            </a:r>
          </a:p>
          <a:p>
            <a:endParaRPr lang="en-US" altLang="zh-HK" sz="2000" dirty="0"/>
          </a:p>
          <a:p>
            <a:r>
              <a:rPr lang="en-US" altLang="zh-HK" sz="2000" u="sng" dirty="0" smtClean="0">
                <a:solidFill>
                  <a:srgbClr val="0070C0"/>
                </a:solidFill>
              </a:rPr>
              <a:t>“</a:t>
            </a:r>
            <a:r>
              <a:rPr lang="en-US" altLang="zh-HK" sz="2000" u="sng" dirty="0" err="1" smtClean="0">
                <a:solidFill>
                  <a:srgbClr val="0070C0"/>
                </a:solidFill>
              </a:rPr>
              <a:t>Infodemic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”</a:t>
            </a:r>
            <a:r>
              <a:rPr lang="en-US" altLang="zh-HK" sz="2000" dirty="0" smtClean="0">
                <a:solidFill>
                  <a:srgbClr val="0070C0"/>
                </a:solidFill>
              </a:rPr>
              <a:t> </a:t>
            </a:r>
            <a:r>
              <a:rPr lang="en-US" altLang="zh-HK" sz="2000" dirty="0" smtClean="0"/>
              <a:t>is a blended word formed by combining 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“information”</a:t>
            </a:r>
            <a:r>
              <a:rPr lang="en-US" altLang="zh-HK" sz="2000" dirty="0" smtClean="0"/>
              <a:t> and 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“pandemic”</a:t>
            </a:r>
            <a:r>
              <a:rPr lang="en-US" altLang="zh-HK" sz="2000" dirty="0" smtClean="0"/>
              <a:t>. COVID-19 </a:t>
            </a:r>
            <a:r>
              <a:rPr lang="en-US" altLang="zh-HK" sz="2000" dirty="0"/>
              <a:t>is a </a:t>
            </a:r>
            <a:r>
              <a:rPr lang="en-US" altLang="zh-HK" sz="2000" dirty="0" smtClean="0"/>
              <a:t>pandemic, </a:t>
            </a:r>
            <a:r>
              <a:rPr lang="en-US" altLang="zh-HK" sz="2000" dirty="0"/>
              <a:t>which means a disease that spreads over a whole country or the whole world</a:t>
            </a:r>
            <a:r>
              <a:rPr lang="en-US" altLang="zh-HK" sz="2000" dirty="0" smtClean="0"/>
              <a:t>. The blended word illustrates how </a:t>
            </a:r>
            <a:r>
              <a:rPr lang="en-US" altLang="zh-HK" sz="2000" u="sng" dirty="0" smtClean="0">
                <a:solidFill>
                  <a:srgbClr val="0070C0"/>
                </a:solidFill>
              </a:rPr>
              <a:t>misinformation</a:t>
            </a:r>
            <a:r>
              <a:rPr lang="en-US" altLang="zh-HK" sz="2000" dirty="0" smtClean="0"/>
              <a:t> spreads like a pandemic and affects many people in the world.</a:t>
            </a:r>
            <a:endParaRPr lang="zh-HK" altLang="en-US" sz="2000" dirty="0"/>
          </a:p>
          <a:p>
            <a:endParaRPr lang="zh-HK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7423509" y="217310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3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20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HK" sz="3100" dirty="0"/>
              <a:t>What do you want to know about </a:t>
            </a:r>
            <a:r>
              <a:rPr lang="en-US" altLang="zh-HK" sz="3100" dirty="0" smtClean="0"/>
              <a:t>misinformation of COVID-19? Put </a:t>
            </a:r>
            <a:r>
              <a:rPr lang="en-US" altLang="zh-HK" sz="3100" dirty="0"/>
              <a:t>your answers in the middle </a:t>
            </a:r>
            <a:r>
              <a:rPr lang="en-US" altLang="zh-HK" sz="3100" dirty="0" smtClean="0"/>
              <a:t>column of </a:t>
            </a:r>
            <a:r>
              <a:rPr lang="en-US" altLang="zh-HK" sz="3100" dirty="0"/>
              <a:t>the K-W-L chart on the </a:t>
            </a:r>
            <a:r>
              <a:rPr lang="en-US" altLang="zh-HK" sz="3100" dirty="0" smtClean="0"/>
              <a:t>worksheet.</a:t>
            </a:r>
            <a:endParaRPr lang="zh-HK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8070"/>
              </p:ext>
            </p:extLst>
          </p:nvPr>
        </p:nvGraphicFramePr>
        <p:xfrm>
          <a:off x="677334" y="1945093"/>
          <a:ext cx="9144001" cy="459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5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96581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52776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2543" y="1927142"/>
            <a:ext cx="522082" cy="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How to differentiate facts from misinformation?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546" y="3643148"/>
            <a:ext cx="5974472" cy="582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HK" sz="3600" dirty="0" smtClean="0"/>
              <a:t>Let’s brainstorm</a:t>
            </a:r>
            <a:r>
              <a:rPr lang="zh-HK" altLang="en-US" sz="3600" dirty="0" smtClean="0"/>
              <a:t> </a:t>
            </a:r>
            <a:r>
              <a:rPr lang="en-US" altLang="zh-HK" sz="3600" dirty="0" smtClean="0"/>
              <a:t>some ideas.</a:t>
            </a:r>
            <a:endParaRPr lang="zh-HK" altLang="en-US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E6EFC8"/>
              </a:clrFrom>
              <a:clrTo>
                <a:srgbClr val="E6EF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6294" r="7062" b="7672"/>
          <a:stretch/>
        </p:blipFill>
        <p:spPr bwMode="auto">
          <a:xfrm>
            <a:off x="3227594" y="2120376"/>
            <a:ext cx="1145278" cy="1015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82" y="4225496"/>
            <a:ext cx="1499134" cy="133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clrChange>
              <a:clrFrom>
                <a:srgbClr val="E6EFC8"/>
              </a:clrFrom>
              <a:clrTo>
                <a:srgbClr val="E6EF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5653" r="3613" b="5402"/>
          <a:stretch/>
        </p:blipFill>
        <p:spPr bwMode="auto">
          <a:xfrm>
            <a:off x="2275094" y="2446123"/>
            <a:ext cx="952500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>
            <a:clrChange>
              <a:clrFrom>
                <a:srgbClr val="E6EFC8"/>
              </a:clrFrom>
              <a:clrTo>
                <a:srgbClr val="E6EF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4838" r="5062" b="6204"/>
          <a:stretch/>
        </p:blipFill>
        <p:spPr bwMode="auto">
          <a:xfrm>
            <a:off x="4975668" y="5071828"/>
            <a:ext cx="1047142" cy="975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346" y="224589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3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9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How to differentiate facts from misinformation?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Watch the video clip “Check </a:t>
            </a:r>
            <a:r>
              <a:rPr lang="en-US" altLang="zh-HK" sz="2000" dirty="0"/>
              <a:t>the facts to keep fake news in </a:t>
            </a:r>
            <a:r>
              <a:rPr lang="en-US" altLang="zh-HK" sz="2000" dirty="0" smtClean="0"/>
              <a:t>check”: </a:t>
            </a:r>
            <a:r>
              <a:rPr lang="en-US" altLang="zh-HK" sz="2000" dirty="0" smtClean="0">
                <a:hlinkClick r:id="rId2"/>
              </a:rPr>
              <a:t>https</a:t>
            </a:r>
            <a:r>
              <a:rPr lang="en-US" altLang="zh-HK" sz="2000" dirty="0">
                <a:hlinkClick r:id="rId2"/>
              </a:rPr>
              <a:t>://</a:t>
            </a:r>
            <a:r>
              <a:rPr lang="en-US" altLang="zh-HK" sz="2000" dirty="0" smtClean="0">
                <a:hlinkClick r:id="rId2"/>
              </a:rPr>
              <a:t>www.isd.gov.hk/eng/tvapi/19_ms285.html</a:t>
            </a:r>
            <a:endParaRPr lang="en-US" altLang="zh-HK" sz="2000" dirty="0">
              <a:solidFill>
                <a:srgbClr val="92D050"/>
              </a:solidFill>
            </a:endParaRPr>
          </a:p>
          <a:p>
            <a:endParaRPr lang="en-US" altLang="zh-HK" sz="2000" dirty="0" smtClean="0"/>
          </a:p>
          <a:p>
            <a:endParaRPr lang="en-US" altLang="zh-HK" sz="2000" dirty="0"/>
          </a:p>
          <a:p>
            <a:endParaRPr lang="en-US" altLang="zh-HK" sz="2000" dirty="0" smtClean="0"/>
          </a:p>
          <a:p>
            <a:endParaRPr lang="en-US" altLang="zh-HK" sz="2000" dirty="0"/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What are the ways to help us differentiate facts from misinformation?</a:t>
            </a:r>
            <a:endParaRPr lang="zh-HK" altLang="en-US" sz="2000" dirty="0"/>
          </a:p>
        </p:txBody>
      </p:sp>
      <p:pic>
        <p:nvPicPr>
          <p:cNvPr id="4" name="圖片 4">
            <a:hlinkClick r:id="rId2"/>
            <a:extLst>
              <a:ext uri="{FF2B5EF4-FFF2-40B4-BE49-F238E27FC236}">
                <a16:creationId xmlns:a16="http://schemas.microsoft.com/office/drawing/2014/main" id="{3DB59F22-B4B3-44EC-BAAD-86D8485C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0" y="2962933"/>
            <a:ext cx="3031620" cy="2029432"/>
          </a:xfrm>
          <a:prstGeom prst="rect">
            <a:avLst/>
          </a:prstGeom>
        </p:spPr>
      </p:pic>
      <p:sp>
        <p:nvSpPr>
          <p:cNvPr id="5" name="矩形 17"/>
          <p:cNvSpPr/>
          <p:nvPr/>
        </p:nvSpPr>
        <p:spPr>
          <a:xfrm>
            <a:off x="7388079" y="6165179"/>
            <a:ext cx="175780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     Answers)</a:t>
            </a:r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7611458" y="6255308"/>
            <a:ext cx="264695" cy="238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How to differentiate facts from misinformation?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848157" cy="3880773"/>
          </a:xfrm>
        </p:spPr>
        <p:txBody>
          <a:bodyPr/>
          <a:lstStyle/>
          <a:p>
            <a:endParaRPr lang="en-US" altLang="zh-HK" dirty="0" smtClean="0">
              <a:uFill>
                <a:solidFill>
                  <a:srgbClr val="FF0000"/>
                </a:solidFill>
              </a:uFill>
            </a:endParaRPr>
          </a:p>
          <a:p>
            <a:r>
              <a:rPr lang="en-US" altLang="zh-HK" dirty="0" smtClean="0">
                <a:uFill>
                  <a:solidFill>
                    <a:srgbClr val="FF0000"/>
                  </a:solidFill>
                </a:uFill>
              </a:rPr>
              <a:t>Do </a:t>
            </a:r>
            <a:r>
              <a:rPr lang="en-US" altLang="zh-HK" dirty="0">
                <a:uFill>
                  <a:solidFill>
                    <a:srgbClr val="FF0000"/>
                  </a:solidFill>
                </a:uFill>
              </a:rPr>
              <a:t>you believe everything you read online?</a:t>
            </a:r>
            <a:br>
              <a:rPr lang="en-US" altLang="zh-HK" dirty="0">
                <a:uFill>
                  <a:solidFill>
                    <a:srgbClr val="FF0000"/>
                  </a:solidFill>
                </a:uFill>
              </a:rPr>
            </a:br>
            <a:r>
              <a:rPr lang="en-US" altLang="zh-HK" dirty="0">
                <a:uFill>
                  <a:solidFill>
                    <a:srgbClr val="FF0000"/>
                  </a:solidFill>
                </a:uFill>
              </a:rPr>
              <a:t>Are you sure it's true?</a:t>
            </a:r>
            <a:r>
              <a:rPr lang="en-US" altLang="zh-HK" u="sng" dirty="0">
                <a:uFill>
                  <a:solidFill>
                    <a:srgbClr val="FF0000"/>
                  </a:solidFill>
                </a:uFill>
              </a:rPr>
              <a:t/>
            </a:r>
            <a:br>
              <a:rPr lang="en-US" altLang="zh-HK" u="sng" dirty="0">
                <a:uFill>
                  <a:solidFill>
                    <a:srgbClr val="FF0000"/>
                  </a:solidFill>
                </a:uFill>
              </a:rPr>
            </a:br>
            <a:r>
              <a:rPr lang="en-US" altLang="zh-HK" dirty="0"/>
              <a:t>Does the number of followers guarantee </a:t>
            </a:r>
            <a:r>
              <a:rPr lang="en-US" altLang="zh-HK" dirty="0">
                <a:uFill>
                  <a:solidFill>
                    <a:srgbClr val="00B0F0"/>
                  </a:solidFill>
                </a:uFill>
              </a:rPr>
              <a:t>credibility</a:t>
            </a:r>
            <a:r>
              <a:rPr lang="en-US" altLang="zh-HK" dirty="0"/>
              <a:t>?</a:t>
            </a:r>
            <a:br>
              <a:rPr lang="en-US" altLang="zh-HK" dirty="0"/>
            </a:br>
            <a:r>
              <a:rPr lang="en-US" altLang="zh-HK" dirty="0"/>
              <a:t>On the Internet, anyone can share anything.</a:t>
            </a:r>
            <a:br>
              <a:rPr lang="en-US" altLang="zh-HK" dirty="0"/>
            </a:br>
            <a:r>
              <a:rPr lang="en-US" altLang="zh-HK" dirty="0"/>
              <a:t>What we read might not be true.</a:t>
            </a:r>
            <a:br>
              <a:rPr lang="en-US" altLang="zh-HK" dirty="0"/>
            </a:br>
            <a:r>
              <a:rPr lang="en-US" altLang="zh-HK" dirty="0"/>
              <a:t>So, we need to </a:t>
            </a:r>
            <a:r>
              <a:rPr lang="en-US" altLang="zh-HK" dirty="0">
                <a:uFill>
                  <a:solidFill>
                    <a:srgbClr val="00B050"/>
                  </a:solidFill>
                </a:uFill>
              </a:rPr>
              <a:t>look more from different angles</a:t>
            </a:r>
            <a:r>
              <a:rPr lang="en-US" altLang="zh-HK" dirty="0"/>
              <a:t>.</a:t>
            </a:r>
            <a:br>
              <a:rPr lang="en-US" altLang="zh-HK" dirty="0"/>
            </a:br>
            <a:r>
              <a:rPr lang="en-US" altLang="zh-HK" dirty="0">
                <a:uFill>
                  <a:solidFill>
                    <a:srgbClr val="7030A0"/>
                  </a:solidFill>
                </a:uFill>
              </a:rPr>
              <a:t>Check facts </a:t>
            </a:r>
            <a:r>
              <a:rPr lang="en-US" altLang="zh-HK" dirty="0"/>
              <a:t>before jumping to conclusions,</a:t>
            </a:r>
            <a:br>
              <a:rPr lang="en-US" altLang="zh-HK" dirty="0"/>
            </a:br>
            <a:r>
              <a:rPr lang="en-US" altLang="zh-HK" dirty="0"/>
              <a:t>and </a:t>
            </a:r>
            <a:r>
              <a:rPr lang="en-US" altLang="zh-HK" dirty="0">
                <a:uFill>
                  <a:solidFill>
                    <a:schemeClr val="accent3"/>
                  </a:solidFill>
                </a:uFill>
              </a:rPr>
              <a:t>try not to let emotions sway your judgment</a:t>
            </a:r>
            <a:r>
              <a:rPr lang="en-US" altLang="zh-HK" dirty="0"/>
              <a:t>.</a:t>
            </a:r>
            <a:br>
              <a:rPr lang="en-US" altLang="zh-HK" dirty="0"/>
            </a:br>
            <a:r>
              <a:rPr lang="en-US" altLang="zh-HK" dirty="0"/>
              <a:t>If fake news goes viral,</a:t>
            </a:r>
            <a:br>
              <a:rPr lang="en-US" altLang="zh-HK" dirty="0"/>
            </a:br>
            <a:r>
              <a:rPr lang="en-US" altLang="zh-HK" dirty="0"/>
              <a:t>it can have severe repercussions.</a:t>
            </a:r>
          </a:p>
          <a:p>
            <a:r>
              <a:rPr lang="en-US" altLang="zh-HK" dirty="0"/>
              <a:t>Check facts to keep fake news in check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2427" y="2556165"/>
            <a:ext cx="29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Be </a:t>
            </a:r>
            <a:r>
              <a:rPr lang="en-US" altLang="zh-HK" dirty="0" smtClean="0">
                <a:solidFill>
                  <a:srgbClr val="FF0000"/>
                </a:solidFill>
              </a:rPr>
              <a:t>critical.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490" y="3043329"/>
            <a:ext cx="410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00B0F0"/>
                </a:solidFill>
              </a:rPr>
              <a:t>Examine </a:t>
            </a:r>
            <a:r>
              <a:rPr lang="en-US" altLang="zh-HK" dirty="0" smtClean="0">
                <a:solidFill>
                  <a:srgbClr val="00B0F0"/>
                </a:solidFill>
              </a:rPr>
              <a:t>the authority </a:t>
            </a:r>
            <a:r>
              <a:rPr lang="en-US" altLang="zh-HK" dirty="0">
                <a:solidFill>
                  <a:srgbClr val="00B0F0"/>
                </a:solidFill>
              </a:rPr>
              <a:t>of the source. Is it evidence-based? What is the track record of the source?</a:t>
            </a:r>
            <a:endParaRPr lang="zh-HK" alt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0245" y="3959687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00B050"/>
                </a:solidFill>
              </a:rPr>
              <a:t>Are there other sources which show the same information?</a:t>
            </a:r>
            <a:endParaRPr lang="en-US" altLang="zh-HK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935" y="4612361"/>
            <a:ext cx="5476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rgbClr val="7030A0"/>
                </a:solidFill>
              </a:rPr>
              <a:t>Check facts from the </a:t>
            </a:r>
            <a:r>
              <a:rPr lang="en-US" altLang="zh-HK" sz="1600" dirty="0" smtClean="0">
                <a:solidFill>
                  <a:srgbClr val="7030A0"/>
                </a:solidFill>
              </a:rPr>
              <a:t>official/reliable </a:t>
            </a:r>
            <a:r>
              <a:rPr lang="en-US" altLang="zh-HK" sz="1600" dirty="0">
                <a:solidFill>
                  <a:srgbClr val="7030A0"/>
                </a:solidFill>
              </a:rPr>
              <a:t>websites. </a:t>
            </a:r>
            <a:endParaRPr lang="en-US" altLang="zh-HK" sz="16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 smtClean="0">
                <a:solidFill>
                  <a:srgbClr val="7030A0"/>
                </a:solidFill>
              </a:rPr>
              <a:t>Check </a:t>
            </a:r>
            <a:r>
              <a:rPr lang="en-US" altLang="zh-HK" sz="1600" dirty="0">
                <a:solidFill>
                  <a:srgbClr val="7030A0"/>
                </a:solidFill>
              </a:rPr>
              <a:t>whether the images have been </a:t>
            </a:r>
            <a:r>
              <a:rPr lang="en-US" altLang="zh-HK" sz="1600" dirty="0" smtClean="0">
                <a:solidFill>
                  <a:srgbClr val="7030A0"/>
                </a:solidFill>
              </a:rPr>
              <a:t>edited</a:t>
            </a:r>
            <a:r>
              <a:rPr lang="en-US" altLang="zh-HK" sz="1600" dirty="0" smtClean="0"/>
              <a:t> </a:t>
            </a:r>
            <a:r>
              <a:rPr lang="en-US" altLang="zh-HK" sz="1600" dirty="0" smtClean="0">
                <a:solidFill>
                  <a:srgbClr val="7030A0"/>
                </a:solidFill>
              </a:rPr>
              <a:t>(e.g. look for </a:t>
            </a:r>
            <a:r>
              <a:rPr lang="en-US" altLang="zh-HK" sz="1600" dirty="0">
                <a:solidFill>
                  <a:srgbClr val="7030A0"/>
                </a:solidFill>
              </a:rPr>
              <a:t>similar </a:t>
            </a:r>
            <a:r>
              <a:rPr lang="en-US" altLang="zh-HK" sz="1600" dirty="0" smtClean="0">
                <a:solidFill>
                  <a:srgbClr val="7030A0"/>
                </a:solidFill>
              </a:rPr>
              <a:t>images and </a:t>
            </a:r>
            <a:r>
              <a:rPr lang="en-US" altLang="zh-HK" sz="1600" dirty="0">
                <a:solidFill>
                  <a:srgbClr val="7030A0"/>
                </a:solidFill>
              </a:rPr>
              <a:t>the websites that contain these </a:t>
            </a:r>
            <a:r>
              <a:rPr lang="en-US" altLang="zh-HK" sz="1600" dirty="0" smtClean="0">
                <a:solidFill>
                  <a:srgbClr val="7030A0"/>
                </a:solidFill>
              </a:rPr>
              <a:t>images).</a:t>
            </a:r>
            <a:endParaRPr lang="en-US" altLang="zh-HK" sz="1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74" y="4256838"/>
            <a:ext cx="7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3"/>
                </a:solidFill>
              </a:rPr>
              <a:t>Stay </a:t>
            </a:r>
            <a:r>
              <a:rPr lang="en-US" altLang="zh-HK" dirty="0" smtClean="0">
                <a:solidFill>
                  <a:schemeClr val="accent3"/>
                </a:solidFill>
              </a:rPr>
              <a:t>calm.</a:t>
            </a:r>
            <a:endParaRPr lang="zh-HK" altLang="en-US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9795" y="5909282"/>
            <a:ext cx="72009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dirty="0">
                <a:solidFill>
                  <a:srgbClr val="0070C0"/>
                </a:solidFill>
              </a:rPr>
              <a:t>Do not share </a:t>
            </a:r>
            <a:r>
              <a:rPr lang="en-US" altLang="zh-HK" sz="2400" b="1" dirty="0" smtClean="0">
                <a:solidFill>
                  <a:srgbClr val="0070C0"/>
                </a:solidFill>
              </a:rPr>
              <a:t>information before </a:t>
            </a:r>
          </a:p>
          <a:p>
            <a:pPr algn="ctr"/>
            <a:r>
              <a:rPr lang="en-US" altLang="zh-HK" sz="2400" b="1" dirty="0" smtClean="0">
                <a:solidFill>
                  <a:srgbClr val="0070C0"/>
                </a:solidFill>
              </a:rPr>
              <a:t>we </a:t>
            </a:r>
            <a:r>
              <a:rPr lang="en-US" altLang="zh-HK" sz="2400" b="1" dirty="0">
                <a:solidFill>
                  <a:srgbClr val="0070C0"/>
                </a:solidFill>
              </a:rPr>
              <a:t>make sure it is </a:t>
            </a:r>
            <a:r>
              <a:rPr lang="en-US" altLang="zh-HK" sz="2400" b="1" dirty="0" smtClean="0">
                <a:solidFill>
                  <a:srgbClr val="0070C0"/>
                </a:solidFill>
              </a:rPr>
              <a:t>accurate!</a:t>
            </a:r>
            <a:endParaRPr lang="en-US" altLang="zh-HK" sz="24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9482" y="2556165"/>
            <a:ext cx="4714009" cy="6026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ounded Rectangle 4"/>
          <p:cNvSpPr/>
          <p:nvPr/>
        </p:nvSpPr>
        <p:spPr>
          <a:xfrm>
            <a:off x="5314950" y="3158836"/>
            <a:ext cx="1047750" cy="2987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657475" y="3966659"/>
            <a:ext cx="3352800" cy="29017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1049482" y="4256838"/>
            <a:ext cx="1284143" cy="26753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1562735" y="4577941"/>
            <a:ext cx="4447540" cy="23333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7876153" y="217310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24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 animBg="1"/>
      <p:bldP spid="4" grpId="0" animBg="1"/>
      <p:bldP spid="5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7520"/>
            <a:ext cx="8596668" cy="145288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How to differentiate facts from misinformation? </a:t>
            </a:r>
            <a:br>
              <a:rPr lang="en-US" altLang="zh-HK" dirty="0"/>
            </a:br>
            <a:r>
              <a:rPr lang="en-US" altLang="zh-HK" sz="3100" dirty="0" smtClean="0">
                <a:solidFill>
                  <a:srgbClr val="7030A0"/>
                </a:solidFill>
              </a:rPr>
              <a:t>Six ways to evaluate information</a:t>
            </a:r>
            <a:r>
              <a:rPr lang="en-US" altLang="zh-HK" sz="3100" dirty="0">
                <a:solidFill>
                  <a:srgbClr val="7030A0"/>
                </a:solidFill>
              </a:rPr>
              <a:t>: </a:t>
            </a:r>
            <a:r>
              <a:rPr lang="en-US" altLang="zh-HK" sz="3100" dirty="0" smtClean="0">
                <a:solidFill>
                  <a:srgbClr val="7030A0"/>
                </a:solidFill>
              </a:rPr>
              <a:t>ESCAPE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58755" y="5753788"/>
            <a:ext cx="709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400" i="1" dirty="0">
                <a:solidFill>
                  <a:srgbClr val="0000FF"/>
                </a:solidFill>
                <a:latin typeface="Arial" charset="0"/>
                <a:ea typeface="新細明體" charset="-120"/>
              </a:rPr>
              <a:t>“</a:t>
            </a:r>
            <a:r>
              <a:rPr kumimoji="1" lang="en-US" altLang="zh-HK" sz="2400" i="1" dirty="0">
                <a:solidFill>
                  <a:srgbClr val="0000FF"/>
                </a:solidFill>
                <a:latin typeface="Arial" charset="0"/>
                <a:ea typeface="新細明體" charset="-120"/>
              </a:rPr>
              <a:t>E.S.C.A.P.E. Junk News” poster by </a:t>
            </a:r>
            <a:r>
              <a:rPr kumimoji="1" lang="en-US" altLang="zh-HK" sz="2400" i="1" dirty="0" err="1" smtClean="0">
                <a:solidFill>
                  <a:srgbClr val="0000FF"/>
                </a:solidFill>
                <a:latin typeface="Arial" charset="0"/>
                <a:ea typeface="新細明體" charset="-120"/>
              </a:rPr>
              <a:t>NewseumEd</a:t>
            </a:r>
            <a:endParaRPr kumimoji="1" lang="en-US" altLang="zh-HK" sz="2400" i="1" dirty="0" smtClean="0">
              <a:solidFill>
                <a:srgbClr val="0000FF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6142574"/>
            <a:ext cx="1062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hlinkClick r:id="rId2"/>
              </a:rPr>
              <a:t>https://newseumed.org/sites/default/files/2020-03/Evaluating%20COVID-19%20News.pdf</a:t>
            </a:r>
            <a:endParaRPr lang="zh-HK" altLang="en-US" dirty="0"/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06" y="2042186"/>
            <a:ext cx="2448560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9615"/>
            <a:ext cx="11362266" cy="848474"/>
          </a:xfrm>
        </p:spPr>
        <p:txBody>
          <a:bodyPr>
            <a:normAutofit fontScale="90000"/>
          </a:bodyPr>
          <a:lstStyle/>
          <a:p>
            <a:r>
              <a:rPr lang="en-US" altLang="zh-HK" sz="3200" dirty="0" smtClean="0"/>
              <a:t>Features of visual </a:t>
            </a:r>
            <a:r>
              <a:rPr lang="en-US" altLang="zh-HK" sz="3200" dirty="0"/>
              <a:t>texts</a:t>
            </a:r>
            <a:br>
              <a:rPr lang="en-US" altLang="zh-HK" sz="3200" dirty="0"/>
            </a:br>
            <a:r>
              <a:rPr lang="en-US" altLang="zh-HK" sz="2000" dirty="0">
                <a:solidFill>
                  <a:schemeClr val="tx1"/>
                </a:solidFill>
              </a:rPr>
              <a:t>Study the features of the following </a:t>
            </a:r>
            <a:r>
              <a:rPr lang="en-US" altLang="zh-HK" sz="2000" dirty="0" smtClean="0">
                <a:solidFill>
                  <a:schemeClr val="tx1"/>
                </a:solidFill>
              </a:rPr>
              <a:t>visual texts and </a:t>
            </a:r>
            <a:r>
              <a:rPr lang="en-US" altLang="zh-HK" sz="2000" dirty="0">
                <a:solidFill>
                  <a:schemeClr val="tx1"/>
                </a:solidFill>
              </a:rPr>
              <a:t>complete the table </a:t>
            </a:r>
            <a:r>
              <a:rPr lang="en-US" altLang="zh-HK" sz="2000" dirty="0" smtClean="0">
                <a:solidFill>
                  <a:schemeClr val="tx1"/>
                </a:solidFill>
              </a:rPr>
              <a:t>on the worksheet.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3921"/>
            <a:ext cx="8596668" cy="4275085"/>
          </a:xfrm>
        </p:spPr>
        <p:txBody>
          <a:bodyPr/>
          <a:lstStyle/>
          <a:p>
            <a:pPr marL="0" indent="0">
              <a:buNone/>
            </a:pPr>
            <a:r>
              <a:rPr lang="en-US" altLang="zh-HK" u="sng" dirty="0" smtClean="0"/>
              <a:t>Visual text 1</a:t>
            </a:r>
          </a:p>
          <a:p>
            <a:endParaRPr lang="zh-HK" alt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3" y="1587493"/>
            <a:ext cx="8649556" cy="432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346" y="80211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4</a:t>
            </a:r>
            <a:endParaRPr lang="zh-HK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7443" y="5942216"/>
            <a:ext cx="962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Drinking methanol, ethanol or bleach DOES NOT prevent or cure COVID-19 and can be extremely </a:t>
            </a:r>
            <a:r>
              <a:rPr lang="en-US" sz="1100" dirty="0" smtClean="0"/>
              <a:t>dangerous</a:t>
            </a:r>
            <a:r>
              <a:rPr lang="en-US" sz="1100" dirty="0"/>
              <a:t>. </a:t>
            </a:r>
            <a:r>
              <a:rPr lang="en-US" sz="1100" dirty="0" smtClean="0"/>
              <a:t>Geneva, Switzerland: </a:t>
            </a:r>
            <a:r>
              <a:rPr lang="en-US" sz="1100" dirty="0"/>
              <a:t>World Health Organization; </a:t>
            </a:r>
            <a:r>
              <a:rPr lang="en-US" sz="1100" dirty="0" smtClean="0"/>
              <a:t>2020. </a:t>
            </a:r>
            <a:r>
              <a:rPr lang="en-US" sz="1100" dirty="0" err="1"/>
              <a:t>Licence</a:t>
            </a:r>
            <a:r>
              <a:rPr lang="en-US" sz="1100" dirty="0"/>
              <a:t>: CC BY-NC-SA 3.0 IGO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altLang="zh-HK" sz="1100" dirty="0">
                <a:hlinkClick r:id="rId3"/>
              </a:rPr>
              <a:t>https://www.who.int/emergencies/diseases/novel-coronavirus-2019/advice-for-public/myth-busters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22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242" y="58969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HK" u="sng" dirty="0"/>
              <a:t>Visual text </a:t>
            </a:r>
            <a:r>
              <a:rPr lang="en-US" altLang="zh-TW" u="sng" dirty="0" smtClean="0"/>
              <a:t>2</a:t>
            </a:r>
            <a:endParaRPr lang="en-US" altLang="zh-HK" u="sng" dirty="0"/>
          </a:p>
          <a:p>
            <a:endParaRPr lang="zh-HK" alt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2" y="1008184"/>
            <a:ext cx="9950449" cy="4975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242" y="5983409"/>
            <a:ext cx="962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Spraying </a:t>
            </a:r>
            <a:r>
              <a:rPr lang="en-US" sz="1100" dirty="0" smtClean="0"/>
              <a:t>or </a:t>
            </a:r>
            <a:r>
              <a:rPr lang="en-US" sz="1100" dirty="0"/>
              <a:t>introducing bleach or another disinfectant into your body WILL NOT protect you against COVID-19 and can be dangerous. </a:t>
            </a:r>
            <a:r>
              <a:rPr lang="en-US" sz="1100" dirty="0" smtClean="0"/>
              <a:t>Geneva, Switzerland: </a:t>
            </a:r>
            <a:r>
              <a:rPr lang="en-US" sz="1100" dirty="0"/>
              <a:t>World Health Organization; </a:t>
            </a:r>
            <a:r>
              <a:rPr lang="en-US" sz="1100" dirty="0" smtClean="0"/>
              <a:t>2020. </a:t>
            </a:r>
            <a:r>
              <a:rPr lang="en-US" sz="1100" dirty="0" err="1"/>
              <a:t>Licence</a:t>
            </a:r>
            <a:r>
              <a:rPr lang="en-US" sz="1100" dirty="0"/>
              <a:t>: CC BY-NC-SA 3.0 IGO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altLang="zh-HK" sz="1100" dirty="0">
                <a:hlinkClick r:id="rId4"/>
              </a:rPr>
              <a:t>https://www.who.int/emergencies/diseases/novel-coronavirus-2019/advice-for-public/myth-busters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90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4" y="47246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HK" u="sng" dirty="0"/>
              <a:t>Visual text 3</a:t>
            </a:r>
            <a:endParaRPr lang="zh-HK" altLang="en-US" u="sng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7" y="1043354"/>
            <a:ext cx="9645651" cy="482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623" y="5969924"/>
            <a:ext cx="962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new coronavirus CANNOT be transmitted through mosquito </a:t>
            </a:r>
            <a:r>
              <a:rPr lang="en-US" sz="1100" dirty="0" smtClean="0"/>
              <a:t>bites. Geneva, Switzerland: </a:t>
            </a:r>
            <a:r>
              <a:rPr lang="en-US" sz="1100" dirty="0"/>
              <a:t>World Health Organization; </a:t>
            </a:r>
            <a:r>
              <a:rPr lang="en-US" sz="1100" dirty="0" smtClean="0"/>
              <a:t>2020. </a:t>
            </a:r>
            <a:r>
              <a:rPr lang="en-US" sz="1100" dirty="0" err="1"/>
              <a:t>Licence</a:t>
            </a:r>
            <a:r>
              <a:rPr lang="en-US" sz="1100" dirty="0"/>
              <a:t>: CC BY-NC-SA 3.0 IGO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altLang="zh-HK" sz="1100" dirty="0">
                <a:hlinkClick r:id="rId3"/>
              </a:rPr>
              <a:t>https://www.who.int/emergencies/diseases/novel-coronavirus-2019/advice-for-public/myth-busters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8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/>
          </a:bodyPr>
          <a:lstStyle/>
          <a:p>
            <a:r>
              <a:rPr lang="en-US" altLang="zh-HK" sz="3200" dirty="0"/>
              <a:t>Features of visual texts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919013"/>
              </p:ext>
            </p:extLst>
          </p:nvPr>
        </p:nvGraphicFramePr>
        <p:xfrm>
          <a:off x="677334" y="1219200"/>
          <a:ext cx="9709312" cy="495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68">
                  <a:extLst>
                    <a:ext uri="{9D8B030D-6E8A-4147-A177-3AD203B41FA5}">
                      <a16:colId xmlns:a16="http://schemas.microsoft.com/office/drawing/2014/main" val="3982793875"/>
                    </a:ext>
                  </a:extLst>
                </a:gridCol>
                <a:gridCol w="2728859">
                  <a:extLst>
                    <a:ext uri="{9D8B030D-6E8A-4147-A177-3AD203B41FA5}">
                      <a16:colId xmlns:a16="http://schemas.microsoft.com/office/drawing/2014/main" val="537812087"/>
                    </a:ext>
                  </a:extLst>
                </a:gridCol>
                <a:gridCol w="2989350">
                  <a:extLst>
                    <a:ext uri="{9D8B030D-6E8A-4147-A177-3AD203B41FA5}">
                      <a16:colId xmlns:a16="http://schemas.microsoft.com/office/drawing/2014/main" val="387286865"/>
                    </a:ext>
                  </a:extLst>
                </a:gridCol>
                <a:gridCol w="3417535">
                  <a:extLst>
                    <a:ext uri="{9D8B030D-6E8A-4147-A177-3AD203B41FA5}">
                      <a16:colId xmlns:a16="http://schemas.microsoft.com/office/drawing/2014/main" val="3259684751"/>
                    </a:ext>
                  </a:extLst>
                </a:gridCol>
              </a:tblGrid>
              <a:tr h="494848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0" dirty="0" smtClean="0">
                          <a:solidFill>
                            <a:schemeClr val="tx1"/>
                          </a:solidFill>
                        </a:rPr>
                        <a:t>Purpose (Why?) 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76273"/>
                  </a:ext>
                </a:extLst>
              </a:tr>
              <a:tr h="136550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200" baseline="0" dirty="0" smtClean="0"/>
                        <a:t>Language</a:t>
                      </a:r>
                    </a:p>
                    <a:p>
                      <a:r>
                        <a:rPr lang="en-US" altLang="zh-HK" sz="2200" baseline="0" dirty="0" smtClean="0"/>
                        <a:t>(e.g. fonts, use of language)</a:t>
                      </a:r>
                      <a:endParaRPr lang="zh-HK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zh-HK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32979"/>
                  </a:ext>
                </a:extLst>
              </a:tr>
              <a:tr h="154798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Images</a:t>
                      </a:r>
                    </a:p>
                    <a:p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(e.g. use of </a:t>
                      </a:r>
                      <a:r>
                        <a:rPr lang="en-US" altLang="zh-TW" sz="2200" baseline="0" dirty="0" err="1" smtClean="0">
                          <a:solidFill>
                            <a:schemeClr val="tx1"/>
                          </a:solidFill>
                        </a:rPr>
                        <a:t>colours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, pictures)</a:t>
                      </a:r>
                      <a:endParaRPr lang="zh-TW" alt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zh-HK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21261"/>
                  </a:ext>
                </a:extLst>
              </a:tr>
              <a:tr h="155052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Messages</a:t>
                      </a:r>
                    </a:p>
                    <a:p>
                      <a:pPr algn="l"/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(e.g. what the writers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want to tell the reader)</a:t>
                      </a:r>
                      <a:endParaRPr lang="zh-TW" alt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altLang="zh-HK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93588"/>
                  </a:ext>
                </a:extLst>
              </a:tr>
            </a:tbl>
          </a:graphicData>
        </a:graphic>
      </p:graphicFrame>
      <p:sp>
        <p:nvSpPr>
          <p:cNvPr id="5" name="矩形 17"/>
          <p:cNvSpPr/>
          <p:nvPr/>
        </p:nvSpPr>
        <p:spPr>
          <a:xfrm>
            <a:off x="7388079" y="6276013"/>
            <a:ext cx="175780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     Answers)</a:t>
            </a:r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7620694" y="6356904"/>
            <a:ext cx="264695" cy="238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24873"/>
            <a:ext cx="8596668" cy="803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An Overview of the Learning </a:t>
            </a:r>
            <a:r>
              <a:rPr lang="en-US" altLang="zh-HK" dirty="0" smtClean="0"/>
              <a:t>Task</a:t>
            </a:r>
            <a:r>
              <a:rPr lang="en-US" altLang="zh-HK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HK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443" y="1145309"/>
            <a:ext cx="8596668" cy="5089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objectives:</a:t>
            </a:r>
            <a:endParaRPr lang="en-US" altLang="zh-HK" sz="26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Content</a:t>
            </a:r>
            <a:endParaRPr lang="en-US" altLang="zh-H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2913" lvl="1" indent="-442913"/>
            <a:r>
              <a:rPr lang="en-US" altLang="zh-HK" sz="2200" dirty="0"/>
              <a:t>To develop students’ information literacy skills and guide them to think critically and evaluate the information on the Internet</a:t>
            </a:r>
          </a:p>
          <a:p>
            <a:pPr marL="442913" lvl="1" indent="-442913"/>
            <a:r>
              <a:rPr lang="en-US" altLang="zh-HK" sz="2200" dirty="0" smtClean="0"/>
              <a:t>To create </a:t>
            </a:r>
            <a:r>
              <a:rPr lang="en-US" altLang="zh-HK" sz="2200" dirty="0"/>
              <a:t>a </a:t>
            </a:r>
            <a:r>
              <a:rPr lang="en-US" altLang="zh-HK" sz="2200" dirty="0" smtClean="0"/>
              <a:t>visual text </a:t>
            </a:r>
            <a:r>
              <a:rPr lang="en-US" altLang="zh-HK" sz="2200" dirty="0"/>
              <a:t>to raise </a:t>
            </a:r>
            <a:r>
              <a:rPr lang="en-US" altLang="zh-HK" sz="2200" dirty="0" smtClean="0"/>
              <a:t>awareness </a:t>
            </a:r>
            <a:r>
              <a:rPr lang="en-US" altLang="zh-HK" sz="2200" dirty="0"/>
              <a:t>of </a:t>
            </a:r>
            <a:r>
              <a:rPr lang="en-US" altLang="zh-HK" sz="2200" dirty="0" smtClean="0"/>
              <a:t>misinformation related to COVID-19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</a:t>
            </a:r>
            <a:endParaRPr lang="en-US" altLang="zh-H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2913" lvl="1" indent="-442913"/>
            <a:r>
              <a:rPr lang="en-US" altLang="zh-HK" sz="2200" dirty="0"/>
              <a:t>To understand the features of </a:t>
            </a:r>
            <a:r>
              <a:rPr lang="en-US" altLang="zh-HK" sz="2200" dirty="0" smtClean="0"/>
              <a:t>visual texts</a:t>
            </a:r>
          </a:p>
          <a:p>
            <a:pPr marL="442913" lvl="1" indent="-442913"/>
            <a:r>
              <a:rPr lang="en-US" altLang="zh-HK" sz="2200" dirty="0" smtClean="0"/>
              <a:t>To use modals (e.g. “can”, “should”, “will”) to make </a:t>
            </a:r>
            <a:r>
              <a:rPr lang="en-US" altLang="zh-HK" sz="2200" dirty="0"/>
              <a:t>suggestions, </a:t>
            </a:r>
            <a:r>
              <a:rPr lang="en-US" altLang="zh-HK" sz="2200" dirty="0" smtClean="0"/>
              <a:t>express ability, prohibition </a:t>
            </a:r>
            <a:r>
              <a:rPr lang="en-US" altLang="zh-HK" sz="2200" dirty="0"/>
              <a:t>and future </a:t>
            </a:r>
            <a:r>
              <a:rPr lang="en-US" altLang="zh-HK" sz="2200" dirty="0" smtClean="0"/>
              <a:t>possibility</a:t>
            </a:r>
            <a:endParaRPr lang="en-US" altLang="zh-HK" sz="2200" dirty="0"/>
          </a:p>
          <a:p>
            <a:pPr marL="442913" lvl="1" indent="-442913"/>
            <a:r>
              <a:rPr lang="en-US" altLang="zh-HK" sz="2200" dirty="0" smtClean="0"/>
              <a:t>To use imperatives to give instructions and </a:t>
            </a:r>
            <a:r>
              <a:rPr lang="en-US" altLang="zh-HK" sz="2200" dirty="0"/>
              <a:t>express </a:t>
            </a:r>
            <a:r>
              <a:rPr lang="en-US" altLang="zh-HK" sz="2200" dirty="0" smtClean="0"/>
              <a:t>prohibition</a:t>
            </a:r>
            <a:endParaRPr lang="en-US" altLang="zh-HK" sz="2200" dirty="0"/>
          </a:p>
          <a:p>
            <a:pPr marL="442913" lvl="1" indent="-442913"/>
            <a:endParaRPr lang="en-US" altLang="zh-HK" sz="22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25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9" y="293077"/>
            <a:ext cx="8596668" cy="597877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Features </a:t>
            </a:r>
            <a:r>
              <a:rPr lang="en-US" altLang="zh-HK" dirty="0" smtClean="0"/>
              <a:t>of visual texts</a:t>
            </a:r>
            <a:endParaRPr lang="zh-HK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487358"/>
              </p:ext>
            </p:extLst>
          </p:nvPr>
        </p:nvGraphicFramePr>
        <p:xfrm>
          <a:off x="478571" y="890954"/>
          <a:ext cx="10552845" cy="569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399">
                  <a:extLst>
                    <a:ext uri="{9D8B030D-6E8A-4147-A177-3AD203B41FA5}">
                      <a16:colId xmlns:a16="http://schemas.microsoft.com/office/drawing/2014/main" val="398279387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53781208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87286865"/>
                    </a:ext>
                  </a:extLst>
                </a:gridCol>
                <a:gridCol w="3985846">
                  <a:extLst>
                    <a:ext uri="{9D8B030D-6E8A-4147-A177-3AD203B41FA5}">
                      <a16:colId xmlns:a16="http://schemas.microsoft.com/office/drawing/2014/main" val="3259684751"/>
                    </a:ext>
                  </a:extLst>
                </a:gridCol>
              </a:tblGrid>
              <a:tr h="438229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0" dirty="0" smtClean="0">
                          <a:solidFill>
                            <a:schemeClr val="tx1"/>
                          </a:solidFill>
                        </a:rPr>
                        <a:t>Purpose (Why?) 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76273"/>
                  </a:ext>
                </a:extLst>
              </a:tr>
              <a:tr h="19195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baseline="0" dirty="0" smtClean="0"/>
                        <a:t>Language</a:t>
                      </a:r>
                    </a:p>
                    <a:p>
                      <a:r>
                        <a:rPr lang="en-US" altLang="zh-HK" baseline="0" dirty="0" smtClean="0"/>
                        <a:t>(e.g. fonts, use of language)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Use bigger font size and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capital letters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HK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Use modals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HK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HK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Use imperatives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Use of hashtags</a:t>
                      </a:r>
                      <a:endParaRPr lang="zh-HK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To draw readers’ attention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altLang="zh-HK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altLang="zh-HK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To make suggestions, and express ability,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prohibition and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future possibility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give instructions and express prohibition</a:t>
                      </a:r>
                      <a:endParaRPr lang="zh-HK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32979"/>
                  </a:ext>
                </a:extLst>
              </a:tr>
              <a:tr h="165927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Images</a:t>
                      </a:r>
                    </a:p>
                    <a:p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(e.g. use of </a:t>
                      </a:r>
                      <a:r>
                        <a:rPr lang="en-US" altLang="zh-TW" baseline="0" dirty="0" err="1" smtClean="0">
                          <a:solidFill>
                            <a:schemeClr val="tx1"/>
                          </a:solidFill>
                        </a:rPr>
                        <a:t>colours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, pictures)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solidFill>
                            <a:srgbClr val="0070C0"/>
                          </a:solidFill>
                        </a:rPr>
                        <a:t>Use</a:t>
                      </a:r>
                      <a:r>
                        <a:rPr lang="en-US" altLang="zh-TW" sz="1600" baseline="0" dirty="0" smtClean="0">
                          <a:solidFill>
                            <a:srgbClr val="0070C0"/>
                          </a:solidFill>
                        </a:rPr>
                        <a:t> different </a:t>
                      </a:r>
                      <a:r>
                        <a:rPr lang="en-US" altLang="zh-TW" sz="1600" baseline="0" dirty="0" err="1" smtClean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lang="en-US" altLang="zh-TW" sz="1600" dirty="0" err="1" smtClean="0">
                          <a:solidFill>
                            <a:srgbClr val="0070C0"/>
                          </a:solidFill>
                        </a:rPr>
                        <a:t>olours</a:t>
                      </a:r>
                      <a:r>
                        <a:rPr lang="en-US" altLang="zh-TW" sz="1600" dirty="0" smtClean="0">
                          <a:solidFill>
                            <a:srgbClr val="0070C0"/>
                          </a:solidFill>
                        </a:rPr>
                        <a:t> and bright </a:t>
                      </a:r>
                      <a:r>
                        <a:rPr lang="en-US" altLang="zh-TW" sz="1600" baseline="0" dirty="0" err="1" smtClean="0">
                          <a:solidFill>
                            <a:srgbClr val="0070C0"/>
                          </a:solidFill>
                        </a:rPr>
                        <a:t>colours</a:t>
                      </a:r>
                      <a:r>
                        <a:rPr lang="en-US" altLang="zh-TW" sz="1600" baseline="0" dirty="0" smtClean="0">
                          <a:solidFill>
                            <a:srgbClr val="0070C0"/>
                          </a:solidFill>
                        </a:rPr>
                        <a:t> (yellow)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Use pictures</a:t>
                      </a:r>
                      <a:endParaRPr lang="zh-HK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draw readers’ attention and emphasise key messages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altLang="zh-HK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To help readers understand the content and grasp the key messages</a:t>
                      </a:r>
                      <a:endParaRPr lang="zh-HK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21261"/>
                  </a:ext>
                </a:extLst>
              </a:tr>
              <a:tr h="139899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Messages</a:t>
                      </a:r>
                    </a:p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(e.g. what the writers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want to tell the reader)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Clarification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of misinformation of COVID-19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HK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Advice about how to keep clean and stay healthy</a:t>
                      </a:r>
                      <a:endParaRPr lang="zh-HK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dirty="0" smtClean="0">
                          <a:solidFill>
                            <a:srgbClr val="0070C0"/>
                          </a:solidFill>
                        </a:rPr>
                        <a:t>To warn the</a:t>
                      </a: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 readers against believing the misinformation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altLang="zh-HK" sz="16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600" baseline="0" dirty="0" smtClean="0">
                          <a:solidFill>
                            <a:srgbClr val="0070C0"/>
                          </a:solidFill>
                        </a:rPr>
                        <a:t>To provide readers with safe suggestions to prevent infection of COVID-19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93588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7393029" y="293077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8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Creating a visual text (Junior Secondary)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3323"/>
            <a:ext cx="8596668" cy="4658039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sz="2400" dirty="0" smtClean="0"/>
              <a:t>You are Chris Wong. Your classmate sent you the following message.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sz="2400" dirty="0" smtClean="0"/>
          </a:p>
          <a:p>
            <a:endParaRPr lang="en-US" altLang="zh-HK" sz="2400" dirty="0" smtClean="0"/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Apply the </a:t>
            </a:r>
            <a:r>
              <a:rPr lang="en-US" altLang="zh-HK" sz="2400" dirty="0" smtClean="0">
                <a:solidFill>
                  <a:srgbClr val="0070C0"/>
                </a:solidFill>
              </a:rPr>
              <a:t>six </a:t>
            </a:r>
            <a:r>
              <a:rPr lang="en-US" altLang="zh-HK" sz="2400" dirty="0">
                <a:solidFill>
                  <a:srgbClr val="0070C0"/>
                </a:solidFill>
              </a:rPr>
              <a:t>ways to evaluate information: </a:t>
            </a:r>
            <a:r>
              <a:rPr lang="en-US" altLang="zh-HK" sz="2400" dirty="0" smtClean="0">
                <a:solidFill>
                  <a:srgbClr val="0070C0"/>
                </a:solidFill>
              </a:rPr>
              <a:t>ESCAPE </a:t>
            </a:r>
            <a:r>
              <a:rPr lang="en-US" altLang="zh-HK" sz="2400" dirty="0" smtClean="0"/>
              <a:t>to evaluate the reliability of the above message. </a:t>
            </a:r>
          </a:p>
          <a:p>
            <a:endParaRPr lang="en-US" altLang="zh-HK" sz="2400" dirty="0" smtClean="0"/>
          </a:p>
          <a:p>
            <a:endParaRPr lang="zh-HK" alt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443849" y="2301202"/>
            <a:ext cx="6911019" cy="2325076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19621" y="2937405"/>
            <a:ext cx="484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!!</a:t>
            </a:r>
            <a:r>
              <a:rPr lang="en-US" altLang="zh-HK" sz="2400" dirty="0" smtClean="0">
                <a:solidFill>
                  <a:srgbClr val="7030A0"/>
                </a:solidFill>
              </a:rPr>
              <a:t>BREAKING: 5G mobile networks </a:t>
            </a:r>
          </a:p>
          <a:p>
            <a:r>
              <a:rPr lang="en-US" altLang="zh-HK" sz="2400" dirty="0" smtClean="0">
                <a:solidFill>
                  <a:srgbClr val="7030A0"/>
                </a:solidFill>
              </a:rPr>
              <a:t>spread COVID-19</a:t>
            </a:r>
            <a:r>
              <a:rPr lang="en-US" altLang="zh-HK" sz="2400" dirty="0" smtClean="0">
                <a:solidFill>
                  <a:srgbClr val="FF0000"/>
                </a:solidFill>
              </a:rPr>
              <a:t>!!</a:t>
            </a:r>
            <a:endParaRPr lang="en-US" altLang="zh-HK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46" y="160421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5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57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Creating </a:t>
            </a:r>
            <a:r>
              <a:rPr lang="en-US" altLang="zh-HK" dirty="0" smtClean="0"/>
              <a:t>a visual text (Junior Secondary)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0536"/>
            <a:ext cx="8596668" cy="482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000" dirty="0" smtClean="0"/>
              <a:t>You find that </a:t>
            </a:r>
            <a:r>
              <a:rPr lang="en-US" altLang="zh-HK" sz="2000" dirty="0" smtClean="0">
                <a:solidFill>
                  <a:srgbClr val="7030A0"/>
                </a:solidFill>
              </a:rPr>
              <a:t>“</a:t>
            </a:r>
            <a:r>
              <a:rPr lang="en-US" altLang="zh-HK" sz="2000" dirty="0">
                <a:solidFill>
                  <a:srgbClr val="7030A0"/>
                </a:solidFill>
              </a:rPr>
              <a:t>5G mobile networks spread </a:t>
            </a:r>
            <a:r>
              <a:rPr lang="en-US" altLang="zh-HK" sz="2000" dirty="0" smtClean="0">
                <a:solidFill>
                  <a:srgbClr val="7030A0"/>
                </a:solidFill>
              </a:rPr>
              <a:t>COVID-19” </a:t>
            </a:r>
            <a:r>
              <a:rPr lang="en-US" altLang="zh-HK" sz="2000" dirty="0" smtClean="0"/>
              <a:t>is misinformation after checking the facts and decide to create </a:t>
            </a:r>
            <a:r>
              <a:rPr lang="en-US" altLang="zh-HK" sz="2000" dirty="0"/>
              <a:t>a visual text to debunk the </a:t>
            </a:r>
            <a:r>
              <a:rPr lang="en-US" altLang="zh-HK" sz="2000" dirty="0" smtClean="0"/>
              <a:t>myth. The school will upload the </a:t>
            </a:r>
            <a:r>
              <a:rPr lang="en-US" altLang="zh-HK" sz="2000" dirty="0"/>
              <a:t>visual text </a:t>
            </a:r>
            <a:r>
              <a:rPr lang="en-US" altLang="zh-HK" sz="2000" dirty="0" smtClean="0"/>
              <a:t>to </a:t>
            </a:r>
            <a:r>
              <a:rPr lang="en-US" altLang="zh-HK" sz="2000" dirty="0"/>
              <a:t>the school’s website and </a:t>
            </a:r>
            <a:r>
              <a:rPr lang="en-US" altLang="zh-HK" sz="2000" dirty="0" smtClean="0"/>
              <a:t>post it </a:t>
            </a:r>
            <a:r>
              <a:rPr lang="en-US" altLang="zh-HK" sz="2000" dirty="0"/>
              <a:t>on campus</a:t>
            </a:r>
            <a:r>
              <a:rPr lang="en-US" altLang="zh-HK" sz="2000" dirty="0" smtClean="0"/>
              <a:t>.</a:t>
            </a:r>
            <a:endParaRPr lang="zh-HK" altLang="en-US" sz="2000" dirty="0"/>
          </a:p>
          <a:p>
            <a:pPr marL="0" indent="0">
              <a:buNone/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The visual text should include the following:</a:t>
            </a: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facts related to </a:t>
            </a:r>
            <a:r>
              <a:rPr lang="en-US" altLang="zh-HK" sz="2000" dirty="0">
                <a:solidFill>
                  <a:srgbClr val="7030A0"/>
                </a:solidFill>
              </a:rPr>
              <a:t>“5G mobile networks spread COVID-19</a:t>
            </a:r>
            <a:r>
              <a:rPr lang="en-US" altLang="zh-HK" sz="2000" dirty="0" smtClean="0">
                <a:solidFill>
                  <a:srgbClr val="7030A0"/>
                </a:solidFill>
              </a:rPr>
              <a:t>”</a:t>
            </a:r>
            <a:r>
              <a:rPr lang="en-US" altLang="zh-HK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zh-HK" sz="2000" dirty="0" smtClean="0">
                <a:solidFill>
                  <a:schemeClr val="tx1"/>
                </a:solidFill>
              </a:rPr>
              <a:t>use of different </a:t>
            </a:r>
            <a:r>
              <a:rPr lang="en-US" altLang="zh-HK" sz="2000" dirty="0" err="1" smtClean="0">
                <a:solidFill>
                  <a:schemeClr val="tx1"/>
                </a:solidFill>
              </a:rPr>
              <a:t>colours</a:t>
            </a:r>
            <a:r>
              <a:rPr lang="en-US" altLang="zh-HK" sz="2000" dirty="0" smtClean="0">
                <a:solidFill>
                  <a:schemeClr val="tx1"/>
                </a:solidFill>
              </a:rPr>
              <a:t> and fonts to help convey the key message;</a:t>
            </a:r>
          </a:p>
          <a:p>
            <a:r>
              <a:rPr lang="en-US" altLang="zh-TW" sz="2000" dirty="0" smtClean="0">
                <a:solidFill>
                  <a:prstClr val="black"/>
                </a:solidFill>
              </a:rPr>
              <a:t>modals </a:t>
            </a:r>
            <a:r>
              <a:rPr lang="en-US" altLang="zh-TW" sz="2000" dirty="0">
                <a:solidFill>
                  <a:prstClr val="black"/>
                </a:solidFill>
              </a:rPr>
              <a:t>and </a:t>
            </a:r>
            <a:r>
              <a:rPr lang="en-US" altLang="zh-TW" sz="2000" dirty="0" smtClean="0">
                <a:solidFill>
                  <a:prstClr val="black"/>
                </a:solidFill>
              </a:rPr>
              <a:t>imperatives</a:t>
            </a:r>
            <a:r>
              <a:rPr lang="en-US" altLang="zh-TW" sz="2000" dirty="0">
                <a:solidFill>
                  <a:prstClr val="black"/>
                </a:solidFill>
              </a:rPr>
              <a:t>; </a:t>
            </a:r>
            <a:r>
              <a:rPr lang="en-US" altLang="zh-TW" sz="2000" dirty="0" smtClean="0">
                <a:solidFill>
                  <a:prstClr val="black"/>
                </a:solidFill>
              </a:rPr>
              <a:t>and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image(s)/drawing(s) to illustrate </a:t>
            </a:r>
            <a:r>
              <a:rPr lang="en-US" altLang="zh-TW" sz="2000" dirty="0" smtClean="0">
                <a:solidFill>
                  <a:prstClr val="black"/>
                </a:solidFill>
              </a:rPr>
              <a:t>the key message.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67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23750" cy="13208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Creating two visual texts (Senior Secondary)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3323"/>
            <a:ext cx="8596668" cy="465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/>
              <a:t>You are Chris Wong, the Chairperson of the Student Union. The teacher advisor has asked you to research into misinformation about COVID-19. You have to do the following:</a:t>
            </a:r>
          </a:p>
          <a:p>
            <a:r>
              <a:rPr lang="en-US" altLang="zh-HK" sz="2400" dirty="0"/>
              <a:t>i</a:t>
            </a:r>
            <a:r>
              <a:rPr lang="en-US" altLang="zh-HK" sz="2400" dirty="0" smtClean="0"/>
              <a:t>dentify two pieces of misinformation about COVID-19 by</a:t>
            </a:r>
            <a:r>
              <a:rPr lang="en-US" altLang="zh-HK" sz="2400" dirty="0"/>
              <a:t> applying the </a:t>
            </a:r>
            <a:r>
              <a:rPr lang="en-US" altLang="zh-HK" sz="2400" dirty="0" smtClean="0">
                <a:solidFill>
                  <a:srgbClr val="0070C0"/>
                </a:solidFill>
              </a:rPr>
              <a:t>ESCAPE </a:t>
            </a:r>
            <a:r>
              <a:rPr lang="en-US" altLang="zh-HK" sz="2400" dirty="0" smtClean="0">
                <a:solidFill>
                  <a:schemeClr val="tx1"/>
                </a:solidFill>
              </a:rPr>
              <a:t>model</a:t>
            </a:r>
            <a:r>
              <a:rPr lang="en-US" altLang="zh-HK" sz="2400" dirty="0" smtClean="0">
                <a:solidFill>
                  <a:srgbClr val="0070C0"/>
                </a:solidFill>
              </a:rPr>
              <a:t> </a:t>
            </a:r>
            <a:r>
              <a:rPr lang="en-US" altLang="zh-HK" sz="2400" dirty="0"/>
              <a:t>to evaluate the reliability of the </a:t>
            </a:r>
            <a:r>
              <a:rPr lang="en-US" altLang="zh-HK" sz="2400" dirty="0" smtClean="0"/>
              <a:t>information; and</a:t>
            </a:r>
          </a:p>
          <a:p>
            <a:r>
              <a:rPr lang="en-US" altLang="zh-HK" sz="2400" dirty="0" smtClean="0">
                <a:solidFill>
                  <a:schemeClr val="tx1"/>
                </a:solidFill>
              </a:rPr>
              <a:t>use appropriate language and features of visual texts in your work</a:t>
            </a:r>
          </a:p>
          <a:p>
            <a:pPr marL="0" indent="0">
              <a:buNone/>
            </a:pPr>
            <a:r>
              <a:rPr lang="en-US" altLang="zh-HK" sz="2400" dirty="0" smtClean="0"/>
              <a:t>The </a:t>
            </a:r>
            <a:r>
              <a:rPr lang="en-US" altLang="zh-HK" sz="2400" dirty="0"/>
              <a:t>school will upload the visual </a:t>
            </a:r>
            <a:r>
              <a:rPr lang="en-US" altLang="zh-HK" sz="2400" dirty="0" smtClean="0"/>
              <a:t>texts </a:t>
            </a:r>
            <a:r>
              <a:rPr lang="en-US" altLang="zh-HK" sz="2400" dirty="0"/>
              <a:t>to the school’s </a:t>
            </a:r>
            <a:r>
              <a:rPr lang="en-US" altLang="zh-HK" sz="2400" dirty="0" smtClean="0"/>
              <a:t>website.</a:t>
            </a:r>
            <a:endParaRPr lang="zh-HK" altLang="en-US" sz="2400" dirty="0"/>
          </a:p>
          <a:p>
            <a:pPr marL="0" indent="0">
              <a:buNone/>
            </a:pPr>
            <a:endParaRPr lang="en-US" altLang="zh-HK" sz="2400" dirty="0" smtClean="0"/>
          </a:p>
          <a:p>
            <a:endParaRPr lang="en-US" altLang="zh-HK" sz="2400" dirty="0" smtClean="0"/>
          </a:p>
          <a:p>
            <a:endParaRPr lang="en-US" altLang="zh-HK" sz="2400" dirty="0" smtClean="0"/>
          </a:p>
          <a:p>
            <a:endParaRPr lang="en-US" altLang="zh-HK" sz="2400" dirty="0" smtClean="0"/>
          </a:p>
          <a:p>
            <a:endParaRPr lang="zh-HK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346" y="160421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5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66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3754"/>
            <a:ext cx="8596668" cy="1320800"/>
          </a:xfrm>
        </p:spPr>
        <p:txBody>
          <a:bodyPr/>
          <a:lstStyle/>
          <a:p>
            <a:r>
              <a:rPr lang="en-US" altLang="zh-HK" dirty="0" smtClean="0"/>
              <a:t>Post-writing self-reflection</a:t>
            </a:r>
            <a:br>
              <a:rPr lang="en-US" altLang="zh-HK" dirty="0" smtClean="0"/>
            </a:br>
            <a:r>
              <a:rPr lang="en-US" altLang="zh-HK" sz="2400" dirty="0" smtClean="0">
                <a:solidFill>
                  <a:schemeClr val="tx1"/>
                </a:solidFill>
              </a:rPr>
              <a:t>Put a </a:t>
            </a:r>
            <a:r>
              <a:rPr lang="en-US" altLang="zh-HK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 </a:t>
            </a:r>
            <a:r>
              <a:rPr lang="en-US" altLang="zh-HK" sz="2400" dirty="0" smtClean="0">
                <a:solidFill>
                  <a:schemeClr val="tx1"/>
                </a:solidFill>
              </a:rPr>
              <a:t>for the item(s) that you can do.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197901"/>
              </p:ext>
            </p:extLst>
          </p:nvPr>
        </p:nvGraphicFramePr>
        <p:xfrm>
          <a:off x="468924" y="1656496"/>
          <a:ext cx="10738339" cy="456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247">
                  <a:extLst>
                    <a:ext uri="{9D8B030D-6E8A-4147-A177-3AD203B41FA5}">
                      <a16:colId xmlns:a16="http://schemas.microsoft.com/office/drawing/2014/main" val="1284621090"/>
                    </a:ext>
                  </a:extLst>
                </a:gridCol>
                <a:gridCol w="7851892">
                  <a:extLst>
                    <a:ext uri="{9D8B030D-6E8A-4147-A177-3AD203B41FA5}">
                      <a16:colId xmlns:a16="http://schemas.microsoft.com/office/drawing/2014/main" val="1686952415"/>
                    </a:ext>
                  </a:extLst>
                </a:gridCol>
                <a:gridCol w="1073329">
                  <a:extLst>
                    <a:ext uri="{9D8B030D-6E8A-4147-A177-3AD203B41FA5}">
                      <a16:colId xmlns:a16="http://schemas.microsoft.com/office/drawing/2014/main" val="2251496979"/>
                    </a:ext>
                  </a:extLst>
                </a:gridCol>
                <a:gridCol w="1087871">
                  <a:extLst>
                    <a:ext uri="{9D8B030D-6E8A-4147-A177-3AD203B41FA5}">
                      <a16:colId xmlns:a16="http://schemas.microsoft.com/office/drawing/2014/main" val="776800146"/>
                    </a:ext>
                  </a:extLst>
                </a:gridCol>
              </a:tblGrid>
              <a:tr h="448853"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Yes (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)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No(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)</a:t>
                      </a:r>
                      <a:endParaRPr lang="zh-HK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6158"/>
                  </a:ext>
                </a:extLst>
              </a:tr>
              <a:tr h="4488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search for different types of information from a range of sources</a:t>
                      </a:r>
                      <a:r>
                        <a:rPr lang="en-US" altLang="zh-HK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zh-HK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8536"/>
                  </a:ext>
                </a:extLst>
              </a:tr>
              <a:tr h="4488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extract and </a:t>
                      </a:r>
                      <a:r>
                        <a:rPr lang="en-US" altLang="zh-HK" dirty="0" err="1" smtClean="0">
                          <a:solidFill>
                            <a:schemeClr val="tx1"/>
                          </a:solidFill>
                        </a:rPr>
                        <a:t>organise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 information from multiple sources.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42889"/>
                  </a:ext>
                </a:extLst>
              </a:tr>
              <a:tr h="4488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verify and evaluate the accuracy and reliability of information</a:t>
                      </a:r>
                      <a:r>
                        <a:rPr lang="en-US" altLang="zh-HK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zh-HK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708458"/>
                  </a:ext>
                </a:extLst>
              </a:tr>
              <a:tr h="7747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integrate, </a:t>
                      </a:r>
                      <a:r>
                        <a:rPr lang="en-US" altLang="zh-HK" dirty="0" err="1" smtClean="0">
                          <a:solidFill>
                            <a:schemeClr val="tx1"/>
                          </a:solidFill>
                        </a:rPr>
                        <a:t>synthesise</a:t>
                      </a: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, summarise, compare and contrast the extracted information.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995868"/>
                  </a:ext>
                </a:extLst>
              </a:tr>
              <a:tr h="7747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create and present information in different forms, including texts, images,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29869"/>
                  </a:ext>
                </a:extLst>
              </a:tr>
              <a:tr h="7747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use modals (e.g. “can”, “should”, “will”) to make suggestions, and express ability, prohibition and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2732"/>
                  </a:ext>
                </a:extLst>
              </a:tr>
              <a:tr h="4488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>
                          <a:solidFill>
                            <a:schemeClr val="tx1"/>
                          </a:solidFill>
                        </a:rPr>
                        <a:t>I can use imperatives to give instructions and express prohibition.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2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140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HK" sz="3100" dirty="0"/>
              <a:t>What have you learnt about </a:t>
            </a:r>
            <a:r>
              <a:rPr lang="en-US" altLang="zh-HK" sz="3100" dirty="0" smtClean="0"/>
              <a:t>misinformation of COVID-19? </a:t>
            </a:r>
            <a:r>
              <a:rPr lang="en-US" altLang="zh-HK" sz="3100" dirty="0"/>
              <a:t>Please put your answers in the right </a:t>
            </a:r>
            <a:r>
              <a:rPr lang="en-US" altLang="zh-HK" sz="3100" dirty="0" smtClean="0"/>
              <a:t>column </a:t>
            </a:r>
            <a:r>
              <a:rPr lang="en-US" altLang="zh-HK" sz="3100" dirty="0"/>
              <a:t>of the K-W-L chart on the worksheet</a:t>
            </a:r>
            <a:r>
              <a:rPr lang="en-US" altLang="zh-HK" sz="3100" dirty="0" smtClean="0"/>
              <a:t>.</a:t>
            </a:r>
            <a:endParaRPr lang="zh-HK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306232"/>
              </p:ext>
            </p:extLst>
          </p:nvPr>
        </p:nvGraphicFramePr>
        <p:xfrm>
          <a:off x="677334" y="1860143"/>
          <a:ext cx="9144002" cy="482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6010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76013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7909" y="2255913"/>
            <a:ext cx="455119" cy="4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1412" y="1930400"/>
            <a:ext cx="70609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HK" sz="5400" b="1" cap="none" spc="0" dirty="0" smtClean="0">
                <a:ln/>
                <a:solidFill>
                  <a:schemeClr val="accent4"/>
                </a:solidFill>
                <a:effectLst/>
              </a:rPr>
              <a:t>Let’s be an effective </a:t>
            </a:r>
          </a:p>
          <a:p>
            <a:pPr algn="ctr"/>
            <a:r>
              <a:rPr lang="en-US" altLang="zh-HK" sz="5400" b="1" cap="none" spc="0" dirty="0" smtClean="0">
                <a:ln/>
                <a:solidFill>
                  <a:schemeClr val="accent4"/>
                </a:solidFill>
                <a:effectLst/>
              </a:rPr>
              <a:t>and ethical user of </a:t>
            </a:r>
          </a:p>
          <a:p>
            <a:pPr algn="ctr"/>
            <a:r>
              <a:rPr lang="en-US" altLang="zh-HK" sz="5400" b="1" dirty="0" smtClean="0">
                <a:ln/>
                <a:solidFill>
                  <a:schemeClr val="accent4"/>
                </a:solidFill>
              </a:rPr>
              <a:t>information and IT!</a:t>
            </a:r>
            <a:endParaRPr lang="en-US" altLang="zh-HK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6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How much do you know about the coronavirus disease (COVID-19)?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Let’s take an online quiz on the website of UNICEF: </a:t>
            </a:r>
            <a:r>
              <a:rPr lang="en-US" altLang="zh-HK" sz="2400" dirty="0" smtClean="0">
                <a:hlinkClick r:id="rId2"/>
              </a:rPr>
              <a:t>https</a:t>
            </a:r>
            <a:r>
              <a:rPr lang="en-US" altLang="zh-HK" sz="2400" dirty="0">
                <a:hlinkClick r:id="rId2"/>
              </a:rPr>
              <a:t>://www.unicef.org/coronavirus/fact-or-fiction-how-much-do-you-actually-know-about-coronavirus-covid-19</a:t>
            </a:r>
            <a:endParaRPr lang="en-US" altLang="zh-HK" sz="2400" dirty="0" smtClean="0"/>
          </a:p>
          <a:p>
            <a:r>
              <a:rPr lang="en-US" altLang="zh-HK" sz="2400" dirty="0" smtClean="0"/>
              <a:t>What is your score?</a:t>
            </a:r>
          </a:p>
          <a:p>
            <a:r>
              <a:rPr lang="en-US" altLang="zh-HK" sz="2400" dirty="0" smtClean="0"/>
              <a:t>Have you ever been misled by fake news about COVID-19?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65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61474"/>
            <a:ext cx="8819592" cy="1368926"/>
          </a:xfrm>
        </p:spPr>
        <p:txBody>
          <a:bodyPr>
            <a:noAutofit/>
          </a:bodyPr>
          <a:lstStyle/>
          <a:p>
            <a:r>
              <a:rPr lang="en-US" altLang="zh-HK" sz="2800" dirty="0" smtClean="0"/>
              <a:t>A) What </a:t>
            </a:r>
            <a:r>
              <a:rPr lang="en-US" altLang="zh-HK" sz="2800" dirty="0"/>
              <a:t>do you know about misinformation of COVID-19? </a:t>
            </a:r>
            <a:r>
              <a:rPr lang="en-US" altLang="zh-HK" sz="2800" dirty="0" smtClean="0"/>
              <a:t>Put </a:t>
            </a:r>
            <a:r>
              <a:rPr lang="en-US" altLang="zh-HK" sz="2800" dirty="0"/>
              <a:t>your answers in the left </a:t>
            </a:r>
            <a:r>
              <a:rPr lang="en-US" altLang="zh-HK" sz="2800" dirty="0" smtClean="0"/>
              <a:t>column of the K-W-L chart on the worksheet.</a:t>
            </a:r>
            <a:endParaRPr lang="zh-HK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23598"/>
              </p:ext>
            </p:extLst>
          </p:nvPr>
        </p:nvGraphicFramePr>
        <p:xfrm>
          <a:off x="677334" y="2160589"/>
          <a:ext cx="9144000" cy="447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1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3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4887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409344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6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835" y="2585106"/>
            <a:ext cx="536732" cy="55758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77335" y="118383"/>
            <a:ext cx="30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1 Brainstorming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62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B) Why are these web pages created?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3"/>
          <a:stretch/>
        </p:blipFill>
        <p:spPr>
          <a:xfrm>
            <a:off x="677334" y="1270000"/>
            <a:ext cx="2675115" cy="4843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8" y="1602834"/>
            <a:ext cx="7884151" cy="417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777" y="5695406"/>
            <a:ext cx="464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hlinkClick r:id="rId5"/>
              </a:rPr>
              <a:t>https://www.who.int/india/emergencies/coronavirus-disease-(covid-19)/fake-news-alert</a:t>
            </a:r>
            <a:endParaRPr lang="zh-HK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7334" y="6157071"/>
            <a:ext cx="333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hlinkClick r:id="rId6"/>
              </a:rPr>
              <a:t>https://www.coronavirus.gov.hk/eng/clarifications.html</a:t>
            </a:r>
            <a:endParaRPr lang="zh-HK" altLang="en-US" sz="1200" dirty="0"/>
          </a:p>
        </p:txBody>
      </p:sp>
      <p:sp>
        <p:nvSpPr>
          <p:cNvPr id="8" name="矩形 17"/>
          <p:cNvSpPr/>
          <p:nvPr/>
        </p:nvSpPr>
        <p:spPr>
          <a:xfrm>
            <a:off x="7296639" y="6280700"/>
            <a:ext cx="175780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     Answers)</a:t>
            </a:r>
          </a:p>
        </p:txBody>
      </p:sp>
      <p:sp>
        <p:nvSpPr>
          <p:cNvPr id="9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7540338" y="6349846"/>
            <a:ext cx="264695" cy="238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Why are </a:t>
            </a:r>
            <a:r>
              <a:rPr lang="en-US" altLang="zh-HK" dirty="0" smtClean="0"/>
              <a:t>these web </a:t>
            </a:r>
            <a:r>
              <a:rPr lang="en-US" altLang="zh-HK" dirty="0"/>
              <a:t>pages </a:t>
            </a:r>
            <a:r>
              <a:rPr lang="en-US" altLang="zh-HK" dirty="0" smtClean="0"/>
              <a:t>created?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chemeClr val="tx1"/>
                </a:solidFill>
              </a:rPr>
              <a:t>These web pages </a:t>
            </a:r>
            <a:r>
              <a:rPr lang="en-US" altLang="zh-HK" sz="2800" dirty="0">
                <a:solidFill>
                  <a:schemeClr val="tx1"/>
                </a:solidFill>
              </a:rPr>
              <a:t>are created because fake news has </a:t>
            </a:r>
            <a:r>
              <a:rPr lang="en-US" altLang="zh-HK" sz="2800" dirty="0" smtClean="0">
                <a:solidFill>
                  <a:schemeClr val="tx1"/>
                </a:solidFill>
              </a:rPr>
              <a:t>spread </a:t>
            </a:r>
            <a:r>
              <a:rPr lang="en-US" altLang="zh-HK" sz="2800" dirty="0">
                <a:solidFill>
                  <a:schemeClr val="tx1"/>
                </a:solidFill>
              </a:rPr>
              <a:t>and if it is not clarified, people may be misled and the consequences can be serious or even fatal.</a:t>
            </a:r>
          </a:p>
          <a:p>
            <a:endParaRPr lang="zh-HK" altLang="en-US" sz="3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7403189" y="102215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6" y="527309"/>
            <a:ext cx="9573572" cy="1076901"/>
          </a:xfrm>
        </p:spPr>
        <p:txBody>
          <a:bodyPr>
            <a:noAutofit/>
          </a:bodyPr>
          <a:lstStyle/>
          <a:p>
            <a:r>
              <a:rPr lang="en-US" altLang="zh-HK" sz="2800" dirty="0"/>
              <a:t>How does fake news spread? </a:t>
            </a:r>
            <a:br>
              <a:rPr lang="en-US" altLang="zh-HK" sz="2800" dirty="0"/>
            </a:br>
            <a:r>
              <a:rPr lang="en-US" altLang="zh-HK" sz="2800" dirty="0"/>
              <a:t>What are the consequences of </a:t>
            </a:r>
            <a:r>
              <a:rPr lang="en-US" altLang="zh-HK" sz="2800" dirty="0" smtClean="0"/>
              <a:t>the spread </a:t>
            </a:r>
            <a:r>
              <a:rPr lang="en-US" altLang="zh-HK" sz="2800" dirty="0"/>
              <a:t>of fake news</a:t>
            </a:r>
            <a:r>
              <a:rPr lang="en-US" altLang="zh-HK" sz="2800" dirty="0" smtClean="0"/>
              <a:t>?</a:t>
            </a:r>
            <a:endParaRPr lang="zh-HK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374" y="1604209"/>
            <a:ext cx="8596668" cy="5045823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Watch the video clip of </a:t>
            </a:r>
            <a:r>
              <a:rPr lang="en-US" altLang="zh-HK" i="1" dirty="0" smtClean="0"/>
              <a:t>Verified</a:t>
            </a:r>
            <a:r>
              <a:rPr lang="en-US" altLang="zh-HK" dirty="0" smtClean="0"/>
              <a:t> on the website of the United Nations: </a:t>
            </a:r>
            <a:r>
              <a:rPr lang="en-US" altLang="zh-HK" dirty="0" smtClean="0">
                <a:hlinkClick r:id="rId4"/>
              </a:rPr>
              <a:t>https</a:t>
            </a:r>
            <a:r>
              <a:rPr lang="en-US" altLang="zh-HK" dirty="0">
                <a:hlinkClick r:id="rId4"/>
              </a:rPr>
              <a:t>://</a:t>
            </a:r>
            <a:r>
              <a:rPr lang="en-US" altLang="zh-HK" dirty="0" smtClean="0">
                <a:hlinkClick r:id="rId4"/>
              </a:rPr>
              <a:t>news.un.org/en/story/2020/05/1064622</a:t>
            </a:r>
            <a:r>
              <a:rPr lang="en-US" altLang="zh-HK" dirty="0" smtClean="0"/>
              <a:t>.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A) Answer the following questions with the information from </a:t>
            </a:r>
            <a:br>
              <a:rPr lang="en-US" altLang="zh-HK" dirty="0" smtClean="0"/>
            </a:br>
            <a:r>
              <a:rPr lang="en-US" altLang="zh-HK" dirty="0" smtClean="0"/>
              <a:t>the video clip and your own knowledge.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  1</a:t>
            </a:r>
            <a:r>
              <a:rPr lang="en-US" altLang="zh-HK" dirty="0"/>
              <a:t>. How does fake news spread?</a:t>
            </a:r>
          </a:p>
          <a:p>
            <a:pPr marL="0" indent="0">
              <a:buNone/>
            </a:pPr>
            <a:r>
              <a:rPr lang="en-US" altLang="zh-HK" dirty="0"/>
              <a:t>     2. Why is the impact of the spread of fake news deadly?</a:t>
            </a:r>
            <a:endParaRPr lang="en-US" altLang="zh-HK" dirty="0" smtClean="0"/>
          </a:p>
          <a:p>
            <a:r>
              <a:rPr lang="en-US" altLang="zh-HK" dirty="0" smtClean="0"/>
              <a:t>B) What is </a:t>
            </a:r>
            <a:r>
              <a:rPr lang="en-US" altLang="zh-HK" dirty="0"/>
              <a:t>the key message of this video clip? </a:t>
            </a:r>
            <a:endParaRPr lang="en-US" altLang="zh-HK" dirty="0" smtClean="0"/>
          </a:p>
        </p:txBody>
      </p:sp>
      <p:sp>
        <p:nvSpPr>
          <p:cNvPr id="7" name="矩形 17"/>
          <p:cNvSpPr/>
          <p:nvPr/>
        </p:nvSpPr>
        <p:spPr>
          <a:xfrm>
            <a:off x="7296639" y="6280700"/>
            <a:ext cx="175780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     Answers)</a:t>
            </a:r>
          </a:p>
        </p:txBody>
      </p:sp>
      <p:sp>
        <p:nvSpPr>
          <p:cNvPr id="8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7540338" y="6349846"/>
            <a:ext cx="264695" cy="238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346" y="128337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Part 2</a:t>
            </a:r>
            <a:endParaRPr lang="zh-HK" altLang="en-US" sz="2400" dirty="0"/>
          </a:p>
        </p:txBody>
      </p:sp>
      <p:pic>
        <p:nvPicPr>
          <p:cNvPr id="9" name="420695032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54745" y="2267844"/>
            <a:ext cx="4327152" cy="2434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7236" y="3932425"/>
            <a:ext cx="588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</a:t>
            </a:r>
            <a:r>
              <a:rPr lang="en-GB" sz="1100" i="1" dirty="0"/>
              <a:t>UN launches new initiative to fight COVID-19 misinformation through ‘digital first responders</a:t>
            </a:r>
            <a:r>
              <a:rPr lang="en-GB" sz="1100" i="1" dirty="0" smtClean="0"/>
              <a:t>’</a:t>
            </a:r>
            <a:r>
              <a:rPr lang="en-US" sz="1100" dirty="0" smtClean="0"/>
              <a:t>, </a:t>
            </a:r>
            <a:r>
              <a:rPr lang="en-US" sz="1100" dirty="0"/>
              <a:t>by WFP/Sonia </a:t>
            </a:r>
            <a:r>
              <a:rPr lang="en-US" sz="1100" dirty="0" err="1" smtClean="0"/>
              <a:t>Assoue</a:t>
            </a:r>
            <a:r>
              <a:rPr lang="en-US" sz="1100" dirty="0" smtClean="0"/>
              <a:t>,</a:t>
            </a:r>
            <a:r>
              <a:rPr lang="en-US" sz="1100" dirty="0"/>
              <a:t> </a:t>
            </a:r>
            <a:r>
              <a:rPr lang="en-US" sz="1100" dirty="0" smtClean="0"/>
              <a:t>©2020 </a:t>
            </a:r>
            <a:r>
              <a:rPr lang="en-US" sz="1100" dirty="0"/>
              <a:t>United Nations. Reprinted with the permission of the United Nations</a:t>
            </a:r>
            <a:r>
              <a:rPr lang="en-US" sz="1100" dirty="0" smtClean="0"/>
              <a:t>.</a:t>
            </a:r>
          </a:p>
          <a:p>
            <a:r>
              <a:rPr lang="en-GB" sz="1100" dirty="0"/>
              <a:t>https://</a:t>
            </a:r>
            <a:r>
              <a:rPr lang="en-GB" sz="1100" dirty="0" smtClean="0"/>
              <a:t>news.un.org/en/story/2020/05/1064622. </a:t>
            </a:r>
            <a:r>
              <a:rPr lang="en-GB" sz="1100" dirty="0"/>
              <a:t>Date downloaded: 19 June, 2020 </a:t>
            </a:r>
          </a:p>
        </p:txBody>
      </p:sp>
    </p:spTree>
    <p:extLst>
      <p:ext uri="{BB962C8B-B14F-4D97-AF65-F5344CB8AC3E}">
        <p14:creationId xmlns:p14="http://schemas.microsoft.com/office/powerpoint/2010/main" val="110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5" y="536401"/>
            <a:ext cx="9658158" cy="1320800"/>
          </a:xfrm>
        </p:spPr>
        <p:txBody>
          <a:bodyPr>
            <a:normAutofit fontScale="90000"/>
          </a:bodyPr>
          <a:lstStyle/>
          <a:p>
            <a:r>
              <a:rPr lang="en-US" altLang="zh-HK" sz="2700" dirty="0" smtClean="0"/>
              <a:t>A) How </a:t>
            </a:r>
            <a:r>
              <a:rPr lang="en-US" altLang="zh-HK" sz="2700" dirty="0"/>
              <a:t>does fake news spread? </a:t>
            </a:r>
            <a:br>
              <a:rPr lang="en-US" altLang="zh-HK" sz="2700" dirty="0"/>
            </a:br>
            <a:r>
              <a:rPr lang="en-US" altLang="zh-HK" sz="2700" dirty="0" smtClean="0"/>
              <a:t>    What </a:t>
            </a:r>
            <a:r>
              <a:rPr lang="en-US" altLang="zh-HK" sz="2700" dirty="0"/>
              <a:t>are the consequences of </a:t>
            </a:r>
            <a:r>
              <a:rPr lang="en-US" altLang="zh-HK" sz="2700" dirty="0" smtClean="0"/>
              <a:t>the spread of </a:t>
            </a:r>
            <a:r>
              <a:rPr lang="en-US" altLang="zh-HK" sz="2700" dirty="0"/>
              <a:t>fake news?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5600"/>
            <a:ext cx="8596668" cy="5232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HK" sz="2200" dirty="0" smtClean="0"/>
              <a:t>1</a:t>
            </a:r>
            <a:r>
              <a:rPr lang="en-US" altLang="zh-HK" sz="2200" dirty="0"/>
              <a:t>. How does fake news spread</a:t>
            </a:r>
            <a:r>
              <a:rPr lang="en-US" altLang="zh-HK" sz="2200" dirty="0" smtClean="0"/>
              <a:t>?</a:t>
            </a:r>
          </a:p>
          <a:p>
            <a:r>
              <a:rPr lang="en-US" altLang="zh-HK" sz="2200" dirty="0" smtClean="0">
                <a:solidFill>
                  <a:srgbClr val="0070C0"/>
                </a:solidFill>
              </a:rPr>
              <a:t>It </a:t>
            </a:r>
            <a:r>
              <a:rPr lang="en-US" altLang="zh-HK" sz="2200" dirty="0">
                <a:solidFill>
                  <a:srgbClr val="0070C0"/>
                </a:solidFill>
              </a:rPr>
              <a:t>spreads online (e.g. social media) and through daily communication (e.g. instant messaging, face-to-face interaction).</a:t>
            </a:r>
          </a:p>
          <a:p>
            <a:pPr marL="0" indent="0">
              <a:buNone/>
            </a:pPr>
            <a:endParaRPr lang="en-US" altLang="zh-HK" sz="2200" dirty="0"/>
          </a:p>
          <a:p>
            <a:pPr marL="0" indent="0">
              <a:buNone/>
            </a:pPr>
            <a:r>
              <a:rPr lang="en-US" altLang="zh-HK" sz="2200" dirty="0"/>
              <a:t>2. Why is the impact of </a:t>
            </a:r>
            <a:r>
              <a:rPr lang="en-US" altLang="zh-HK" sz="2200" dirty="0" smtClean="0"/>
              <a:t>the spread </a:t>
            </a:r>
            <a:r>
              <a:rPr lang="en-US" altLang="zh-HK" sz="2200" dirty="0"/>
              <a:t>of fake news deadly</a:t>
            </a:r>
            <a:r>
              <a:rPr lang="en-US" altLang="zh-HK" sz="2200" dirty="0" smtClean="0"/>
              <a:t>?</a:t>
            </a:r>
          </a:p>
          <a:p>
            <a:r>
              <a:rPr lang="en-US" altLang="zh-TW" sz="2200" dirty="0" smtClean="0">
                <a:solidFill>
                  <a:srgbClr val="0070C0"/>
                </a:solidFill>
              </a:rPr>
              <a:t>The spread of fake news is deadly because </a:t>
            </a:r>
            <a:br>
              <a:rPr lang="en-US" altLang="zh-TW" sz="2200" dirty="0" smtClean="0">
                <a:solidFill>
                  <a:srgbClr val="0070C0"/>
                </a:solidFill>
              </a:rPr>
            </a:br>
            <a:r>
              <a:rPr lang="en-US" altLang="zh-TW" sz="2200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2200" dirty="0" smtClean="0">
                <a:solidFill>
                  <a:srgbClr val="0070C0"/>
                </a:solidFill>
              </a:rPr>
              <a:t>) p</a:t>
            </a:r>
            <a:r>
              <a:rPr lang="en-US" altLang="zh-HK" sz="2200" dirty="0" smtClean="0">
                <a:solidFill>
                  <a:srgbClr val="0070C0"/>
                </a:solidFill>
              </a:rPr>
              <a:t>eople </a:t>
            </a:r>
            <a:r>
              <a:rPr lang="en-US" altLang="zh-HK" sz="2200" dirty="0">
                <a:solidFill>
                  <a:srgbClr val="0070C0"/>
                </a:solidFill>
              </a:rPr>
              <a:t>may be </a:t>
            </a:r>
            <a:r>
              <a:rPr lang="en-US" altLang="zh-HK" sz="2200" dirty="0" smtClean="0">
                <a:solidFill>
                  <a:srgbClr val="0070C0"/>
                </a:solidFill>
              </a:rPr>
              <a:t>misled into</a:t>
            </a:r>
            <a:r>
              <a:rPr lang="en-US" altLang="zh-TW" sz="2200" dirty="0" smtClean="0">
                <a:solidFill>
                  <a:srgbClr val="0070C0"/>
                </a:solidFill>
              </a:rPr>
              <a:t> making </a:t>
            </a:r>
            <a:r>
              <a:rPr lang="en-US" altLang="zh-TW" sz="2200" dirty="0">
                <a:solidFill>
                  <a:srgbClr val="0070C0"/>
                </a:solidFill>
              </a:rPr>
              <a:t>wrong </a:t>
            </a:r>
            <a:r>
              <a:rPr lang="en-US" altLang="zh-TW" sz="2200" dirty="0" smtClean="0">
                <a:solidFill>
                  <a:srgbClr val="0070C0"/>
                </a:solidFill>
              </a:rPr>
              <a:t>decisions which can be life-threatening, such as taking unproven drugs;</a:t>
            </a:r>
            <a:br>
              <a:rPr lang="en-US" altLang="zh-TW" sz="2200" dirty="0" smtClean="0">
                <a:solidFill>
                  <a:srgbClr val="0070C0"/>
                </a:solidFill>
              </a:rPr>
            </a:br>
            <a:r>
              <a:rPr lang="en-US" altLang="zh-TW" sz="2200" dirty="0" smtClean="0">
                <a:solidFill>
                  <a:srgbClr val="0070C0"/>
                </a:solidFill>
              </a:rPr>
              <a:t>ii) fake news spreads at an exponential rate and it is difficult to stop the spread; and</a:t>
            </a:r>
            <a:br>
              <a:rPr lang="en-US" altLang="zh-TW" sz="2200" dirty="0" smtClean="0">
                <a:solidFill>
                  <a:srgbClr val="0070C0"/>
                </a:solidFill>
              </a:rPr>
            </a:br>
            <a:r>
              <a:rPr lang="en-US" altLang="zh-TW" sz="2200" dirty="0" smtClean="0">
                <a:solidFill>
                  <a:srgbClr val="0070C0"/>
                </a:solidFill>
              </a:rPr>
              <a:t>iii) fake news is usually spread among close friends and relatives who are well-trusted and people may not be skeptical about the information being shared.</a:t>
            </a:r>
          </a:p>
          <a:p>
            <a:pPr marL="0" indent="0">
              <a:buNone/>
            </a:pPr>
            <a:endParaRPr lang="en-US" altLang="zh-HK" sz="2200" dirty="0" smtClean="0"/>
          </a:p>
          <a:p>
            <a:pPr marL="0" indent="0">
              <a:buNone/>
            </a:pPr>
            <a:r>
              <a:rPr lang="en-US" altLang="zh-HK" sz="2800" dirty="0" smtClean="0">
                <a:solidFill>
                  <a:srgbClr val="92D050"/>
                </a:solidFill>
              </a:rPr>
              <a:t>B</a:t>
            </a:r>
            <a:r>
              <a:rPr lang="en-US" altLang="zh-HK" sz="2800" dirty="0">
                <a:solidFill>
                  <a:srgbClr val="92D050"/>
                </a:solidFill>
              </a:rPr>
              <a:t>)</a:t>
            </a:r>
            <a:endParaRPr lang="en-US" altLang="zh-HK" sz="2800" dirty="0" smtClean="0">
              <a:solidFill>
                <a:srgbClr val="92D050"/>
              </a:solidFill>
            </a:endParaRPr>
          </a:p>
          <a:p>
            <a:r>
              <a:rPr lang="en-US" altLang="zh-HK" sz="2200" dirty="0" smtClean="0"/>
              <a:t>Fake </a:t>
            </a:r>
            <a:r>
              <a:rPr lang="en-US" altLang="zh-HK" sz="2200" dirty="0"/>
              <a:t>news, </a:t>
            </a:r>
            <a:r>
              <a:rPr lang="en-US" altLang="zh-HK" sz="2200" dirty="0" err="1"/>
              <a:t>rumours</a:t>
            </a:r>
            <a:r>
              <a:rPr lang="en-US" altLang="zh-HK" sz="2200" dirty="0"/>
              <a:t> and </a:t>
            </a:r>
            <a:r>
              <a:rPr lang="en-US" altLang="zh-HK" sz="2200" u="sng" dirty="0">
                <a:solidFill>
                  <a:srgbClr val="0070C0"/>
                </a:solidFill>
              </a:rPr>
              <a:t>misinformation</a:t>
            </a:r>
            <a:r>
              <a:rPr lang="en-US" altLang="zh-HK" sz="2200" dirty="0"/>
              <a:t> spread even </a:t>
            </a:r>
            <a:r>
              <a:rPr lang="en-US" altLang="zh-HK" sz="2200" u="sng" dirty="0">
                <a:solidFill>
                  <a:srgbClr val="0070C0"/>
                </a:solidFill>
              </a:rPr>
              <a:t>faster</a:t>
            </a:r>
            <a:r>
              <a:rPr lang="en-US" altLang="zh-HK" sz="2200" dirty="0"/>
              <a:t> than the virus.</a:t>
            </a:r>
          </a:p>
          <a:p>
            <a:pPr marL="0" indent="0">
              <a:buNone/>
            </a:pPr>
            <a:r>
              <a:rPr lang="en-US" altLang="zh-HK" sz="2200" dirty="0"/>
              <a:t>     The impact is </a:t>
            </a:r>
            <a:r>
              <a:rPr lang="en-US" altLang="zh-HK" sz="2200" u="sng" dirty="0">
                <a:solidFill>
                  <a:srgbClr val="0070C0"/>
                </a:solidFill>
              </a:rPr>
              <a:t>deadly</a:t>
            </a:r>
            <a:r>
              <a:rPr lang="en-US" altLang="zh-HK" sz="2200" dirty="0"/>
              <a:t>.</a:t>
            </a:r>
          </a:p>
          <a:p>
            <a:endParaRPr lang="en-US" altLang="zh-HK" sz="2200" dirty="0">
              <a:solidFill>
                <a:srgbClr val="0070C0"/>
              </a:solidFill>
            </a:endParaRPr>
          </a:p>
          <a:p>
            <a:endParaRPr lang="en-US" altLang="zh-HK" sz="2000" dirty="0" smtClean="0"/>
          </a:p>
          <a:p>
            <a:endParaRPr lang="en-US" altLang="zh-HK" sz="2000" dirty="0" smtClean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7291429" y="188845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8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7198"/>
            <a:ext cx="8596668" cy="812800"/>
          </a:xfrm>
        </p:spPr>
        <p:txBody>
          <a:bodyPr/>
          <a:lstStyle/>
          <a:p>
            <a:r>
              <a:rPr lang="en-US" altLang="zh-HK" dirty="0" smtClean="0"/>
              <a:t>Spread </a:t>
            </a:r>
            <a:r>
              <a:rPr lang="en-US" altLang="zh-HK" dirty="0"/>
              <a:t>of fake news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046"/>
            <a:ext cx="9421706" cy="5207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000" dirty="0" smtClean="0"/>
              <a:t>C) Scan the following title on the website of the United Nations and identify the  word used to describe the spread of misinformation of COVID-19: </a:t>
            </a:r>
            <a:r>
              <a:rPr lang="en-US" altLang="zh-HK" sz="2000" dirty="0" smtClean="0">
                <a:hlinkClick r:id="rId2"/>
              </a:rPr>
              <a:t>https</a:t>
            </a:r>
            <a:r>
              <a:rPr lang="en-US" altLang="zh-HK" sz="2000" dirty="0">
                <a:hlinkClick r:id="rId2"/>
              </a:rPr>
              <a:t>://www.un.org/en/un-coronavirus-communications-team/un-tackling-%E2%80%98infodemic%E2%80%99-misinformation-and-cybercrime-covid-19</a:t>
            </a:r>
            <a:endParaRPr lang="en-US" altLang="zh-HK" sz="2000" dirty="0"/>
          </a:p>
          <a:p>
            <a:endParaRPr lang="en-US" altLang="zh-HK" sz="2000" dirty="0" smtClean="0"/>
          </a:p>
          <a:p>
            <a:endParaRPr lang="en-US" altLang="zh-HK" sz="2000" dirty="0"/>
          </a:p>
          <a:p>
            <a:endParaRPr lang="en-US" altLang="zh-HK" sz="2000" dirty="0" smtClean="0"/>
          </a:p>
          <a:p>
            <a:endParaRPr lang="en-US" altLang="zh-HK" sz="2000" dirty="0" smtClean="0"/>
          </a:p>
          <a:p>
            <a:endParaRPr lang="en-US" altLang="zh-HK" sz="2000" dirty="0" smtClean="0"/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Which word is used </a:t>
            </a:r>
            <a:r>
              <a:rPr lang="en-US" altLang="zh-HK" sz="2000" dirty="0"/>
              <a:t>to describe the spread of misinformation of </a:t>
            </a:r>
            <a:r>
              <a:rPr lang="en-US" altLang="zh-HK" sz="2000" dirty="0" smtClean="0"/>
              <a:t>COVID-19? </a:t>
            </a:r>
          </a:p>
          <a:p>
            <a:r>
              <a:rPr lang="en-US" altLang="zh-HK" sz="2000" dirty="0" smtClean="0"/>
              <a:t>How is this word formed? How does the formation of the word </a:t>
            </a:r>
            <a:r>
              <a:rPr lang="en-US" altLang="zh-HK" sz="2000" dirty="0"/>
              <a:t>illustrate the spread of misinformation of </a:t>
            </a:r>
            <a:r>
              <a:rPr lang="en-US" altLang="zh-HK" sz="2000" dirty="0" smtClean="0"/>
              <a:t>COVID-19?</a:t>
            </a:r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5" name="矩形 17"/>
          <p:cNvSpPr/>
          <p:nvPr/>
        </p:nvSpPr>
        <p:spPr>
          <a:xfrm>
            <a:off x="7296639" y="6280700"/>
            <a:ext cx="175780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     Answers)</a:t>
            </a:r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7540338" y="6349846"/>
            <a:ext cx="264695" cy="2384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2357" t="12665" r="25051" b="42717"/>
          <a:stretch/>
        </p:blipFill>
        <p:spPr>
          <a:xfrm>
            <a:off x="2887429" y="2781051"/>
            <a:ext cx="4785256" cy="2283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0218" y="3895107"/>
            <a:ext cx="39716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From </a:t>
            </a:r>
            <a:r>
              <a:rPr lang="en-GB" sz="1000" i="1" dirty="0"/>
              <a:t>UN tackles ‘</a:t>
            </a:r>
            <a:r>
              <a:rPr lang="en-GB" sz="1000" i="1" dirty="0" err="1"/>
              <a:t>infodemic</a:t>
            </a:r>
            <a:r>
              <a:rPr lang="en-GB" sz="1000" i="1" dirty="0"/>
              <a:t>’ of misinformation and cybercrime in COVID-19 </a:t>
            </a:r>
            <a:r>
              <a:rPr lang="en-GB" sz="1000" i="1" dirty="0" smtClean="0"/>
              <a:t>crisis</a:t>
            </a:r>
            <a:r>
              <a:rPr lang="en-GB" sz="1000" dirty="0" smtClean="0"/>
              <a:t>, </a:t>
            </a:r>
            <a:r>
              <a:rPr lang="en-GB" sz="1000" dirty="0"/>
              <a:t>by the Department of Global </a:t>
            </a:r>
            <a:r>
              <a:rPr lang="en-GB" sz="1000" dirty="0" smtClean="0"/>
              <a:t>Communications, ©2020 </a:t>
            </a:r>
            <a:r>
              <a:rPr lang="en-GB" sz="1000" dirty="0"/>
              <a:t>United Nations. Reprinted with the permission of the United Nations</a:t>
            </a:r>
            <a:r>
              <a:rPr lang="en-GB" sz="1000" dirty="0" smtClean="0"/>
              <a:t>.</a:t>
            </a:r>
          </a:p>
          <a:p>
            <a:r>
              <a:rPr lang="en-GB" sz="1000" dirty="0"/>
              <a:t>https://www.un.org/en/un-coronavirus-communications-team/un-tackling-%</a:t>
            </a:r>
            <a:r>
              <a:rPr lang="en-GB" sz="1000" dirty="0" smtClean="0"/>
              <a:t>E2%80%98infodemic%E2%80%99-misinformation-and-cybercrime-covid-19. </a:t>
            </a:r>
            <a:r>
              <a:rPr lang="en-GB" sz="1000" dirty="0"/>
              <a:t>Date downloaded: 19 June, </a:t>
            </a:r>
            <a:r>
              <a:rPr lang="en-GB" sz="1000" dirty="0" smtClean="0"/>
              <a:t>2020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80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2007</TotalTime>
  <Words>1870</Words>
  <Application>Microsoft Office PowerPoint</Application>
  <PresentationFormat>寬螢幕</PresentationFormat>
  <Paragraphs>239</Paragraphs>
  <Slides>26</Slides>
  <Notes>7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微軟正黑體</vt:lpstr>
      <vt:lpstr>新細明體</vt:lpstr>
      <vt:lpstr>Arial</vt:lpstr>
      <vt:lpstr>Bradley Hand ITC</vt:lpstr>
      <vt:lpstr>Calibri</vt:lpstr>
      <vt:lpstr>Trebuchet MS</vt:lpstr>
      <vt:lpstr>Wingdings</vt:lpstr>
      <vt:lpstr>Wingdings 3</vt:lpstr>
      <vt:lpstr>Facet</vt:lpstr>
      <vt:lpstr>Learning and Teaching Resources on English Language  Combatting Misinformation  of COVID-19</vt:lpstr>
      <vt:lpstr>An Overview of the Learning Task </vt:lpstr>
      <vt:lpstr>How much do you know about the coronavirus disease (COVID-19)?</vt:lpstr>
      <vt:lpstr>A) What do you know about misinformation of COVID-19? Put your answers in the left column of the K-W-L chart on the worksheet.</vt:lpstr>
      <vt:lpstr>B) Why are these web pages created?</vt:lpstr>
      <vt:lpstr>Why are these web pages created?</vt:lpstr>
      <vt:lpstr>How does fake news spread?  What are the consequences of the spread of fake news?</vt:lpstr>
      <vt:lpstr>A) How does fake news spread?      What are the consequences of the spread of fake news? </vt:lpstr>
      <vt:lpstr>Spread of fake news</vt:lpstr>
      <vt:lpstr>Spread of fake news</vt:lpstr>
      <vt:lpstr>What do you want to know about misinformation of COVID-19? Put your answers in the middle column of the K-W-L chart on the worksheet.</vt:lpstr>
      <vt:lpstr>How to differentiate facts from misinformation? </vt:lpstr>
      <vt:lpstr>How to differentiate facts from misinformation?</vt:lpstr>
      <vt:lpstr>How to differentiate facts from misinformation? </vt:lpstr>
      <vt:lpstr>How to differentiate facts from misinformation?  Six ways to evaluate information: ESCAPE </vt:lpstr>
      <vt:lpstr>Features of visual texts Study the features of the following visual texts and complete the table on the worksheet. </vt:lpstr>
      <vt:lpstr>PowerPoint 簡報</vt:lpstr>
      <vt:lpstr>PowerPoint 簡報</vt:lpstr>
      <vt:lpstr>Features of visual texts</vt:lpstr>
      <vt:lpstr>Features of visual texts</vt:lpstr>
      <vt:lpstr>Creating a visual text (Junior Secondary)</vt:lpstr>
      <vt:lpstr>Creating a visual text (Junior Secondary)</vt:lpstr>
      <vt:lpstr>Creating two visual texts (Senior Secondary)</vt:lpstr>
      <vt:lpstr>Post-writing self-reflection Put a  for the item(s) that you can do.</vt:lpstr>
      <vt:lpstr>What have you learnt about misinformation of COVID-19? Please put your answers in the right column of the K-W-L chart on the worksheet.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Teaching Resources on English Language (S1 - 3)  Misinformation of COVID-19</dc:title>
  <dc:creator>TSANG, Pui-ki Samantha</dc:creator>
  <cp:lastModifiedBy>HUNG, Ka-yui Iris</cp:lastModifiedBy>
  <cp:revision>252</cp:revision>
  <cp:lastPrinted>2020-06-22T10:03:08Z</cp:lastPrinted>
  <dcterms:created xsi:type="dcterms:W3CDTF">2020-06-09T08:16:32Z</dcterms:created>
  <dcterms:modified xsi:type="dcterms:W3CDTF">2020-08-03T04:14:56Z</dcterms:modified>
</cp:coreProperties>
</file>