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DC"/>
    <a:srgbClr val="C2E6FA"/>
    <a:srgbClr val="3D5D83"/>
    <a:srgbClr val="2D4561"/>
    <a:srgbClr val="1F3044"/>
    <a:srgbClr val="CD0039"/>
    <a:srgbClr val="000000"/>
    <a:srgbClr val="FFCC99"/>
    <a:srgbClr val="E1A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8" y="7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C4EF-9702-4C1C-A278-5CE9F7200DAF}" type="datetimeFigureOut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5F02-132C-4B8C-AC83-130CBED680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526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D1F0-242C-4BDB-A591-B4C06FE1E6EC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00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D325-EEE7-4DC7-87F5-DD2C07E2C415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02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81D7-E2F6-4777-A4E7-6147492898A0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55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4842-3EAC-4561-B97F-D997804AF789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171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0450-FBF1-4B9F-AD85-19FFD9067EAE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056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1624-B639-4C53-B4BB-395255E80E82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806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A30F-B1BE-41CB-8ED5-1DCC69D59D8A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925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6604-D3C8-4F27-9637-1BD07BCB5BEA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759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5793-ACE6-4906-B239-4B1A564A0767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13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B9-3CB8-4D55-9C2F-D1F5EC5916F6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0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846C-39A3-4B96-9A72-EF8BC6EE9908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64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AACC0"/>
            </a:gs>
            <a:gs pos="0">
              <a:schemeClr val="accent1">
                <a:lumMod val="5000"/>
                <a:lumOff val="95000"/>
              </a:schemeClr>
            </a:gs>
            <a:gs pos="0">
              <a:srgbClr val="3D5D83"/>
            </a:gs>
            <a:gs pos="76000">
              <a:srgbClr val="2D4561"/>
            </a:gs>
            <a:gs pos="100000">
              <a:srgbClr val="1F304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A5AB-48DA-4E16-9B8D-081042E949C9}" type="datetime1">
              <a:rPr lang="zh-HK" altLang="en-US" smtClean="0"/>
              <a:t>12/7/2021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HK" smtClean="0"/>
              <a:t>English Language Education Section, CDI, EDB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6FB5-EA55-42EE-AC90-C0C65C074D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646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771843" y="1491615"/>
            <a:ext cx="10721340" cy="4994910"/>
            <a:chOff x="735330" y="777240"/>
            <a:chExt cx="10721340" cy="499491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172" y="2960098"/>
              <a:ext cx="4212682" cy="187596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35330" y="777240"/>
              <a:ext cx="10721340" cy="2068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7200" dirty="0" smtClean="0">
                  <a:solidFill>
                    <a:srgbClr val="FAF0DC"/>
                  </a:solidFill>
                  <a:latin typeface="Special Elite" panose="02000506000000020004" pitchFamily="2" charset="0"/>
                </a:rPr>
                <a:t>English Sayings of Wisdom (SOW)</a:t>
              </a:r>
              <a:endParaRPr lang="zh-HK" altLang="en-US" sz="7200" dirty="0">
                <a:solidFill>
                  <a:srgbClr val="FAF0DC"/>
                </a:solidFill>
                <a:latin typeface="Special Elite" panose="02000506000000020004" pitchFamily="2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321129" y="4629150"/>
              <a:ext cx="3549742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3200" dirty="0" smtClean="0">
                  <a:solidFill>
                    <a:srgbClr val="FAF0DC"/>
                  </a:solidFill>
                  <a:latin typeface="Special Elite" panose="02000506000000020004" pitchFamily="2" charset="0"/>
                </a:rPr>
                <a:t>Set B</a:t>
              </a:r>
              <a:endParaRPr lang="zh-HK" altLang="en-US" sz="3200" dirty="0">
                <a:solidFill>
                  <a:srgbClr val="FAF0DC"/>
                </a:solidFill>
                <a:latin typeface="Special Elite" panose="02000506000000020004" pitchFamily="2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304020" y="5915025"/>
            <a:ext cx="2731770" cy="794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HK" sz="1200" dirty="0" smtClean="0">
                <a:solidFill>
                  <a:srgbClr val="FAF0DC"/>
                </a:solidFill>
              </a:rPr>
              <a:t>English Language Education </a:t>
            </a:r>
            <a:r>
              <a:rPr lang="en-US" altLang="zh-TW" sz="1200" dirty="0" smtClean="0">
                <a:solidFill>
                  <a:srgbClr val="FAF0DC"/>
                </a:solidFill>
              </a:rPr>
              <a:t>Section</a:t>
            </a:r>
            <a:r>
              <a:rPr lang="en-US" altLang="zh-HK" sz="1200" dirty="0" smtClean="0">
                <a:solidFill>
                  <a:srgbClr val="FAF0DC"/>
                </a:solidFill>
              </a:rPr>
              <a:t> </a:t>
            </a:r>
          </a:p>
          <a:p>
            <a:pPr algn="r"/>
            <a:r>
              <a:rPr lang="en-US" altLang="zh-HK" sz="1200" dirty="0" smtClean="0">
                <a:solidFill>
                  <a:srgbClr val="FAF0DC"/>
                </a:solidFill>
              </a:rPr>
              <a:t>Curriculum Development Institute</a:t>
            </a:r>
          </a:p>
          <a:p>
            <a:pPr algn="r"/>
            <a:r>
              <a:rPr lang="en-US" altLang="zh-HK" sz="1200" dirty="0" smtClean="0">
                <a:solidFill>
                  <a:srgbClr val="FAF0DC"/>
                </a:solidFill>
              </a:rPr>
              <a:t>Education Bureau</a:t>
            </a:r>
            <a:endParaRPr lang="zh-HK" altLang="en-US" sz="1200" dirty="0">
              <a:solidFill>
                <a:srgbClr val="FAF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gift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laughter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prevention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better to stop something bad from happening than to deal with it after it has happened.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Life is precious and should be lived to the fullest.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Every difficult or sad situation has a more hopeful side.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Laughing (a positive outlook) can beat negative emotions during hard times.</a:t>
            </a: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19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>
          <a:xfrm>
            <a:off x="8077200" y="6456131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30" name="question_silv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31" name="preven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gif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3" name="silv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4" name="laught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5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6" name="橢圓 35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road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friend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goodturn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There are different ways to achieve the same goal.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 true friend helps you when you are in trouble or difficulty.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Make good use of an opportunity or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favourable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 condition while it lasts.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If someone does you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, take the chance to return it.</a:t>
            </a: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0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8077200" y="6459300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3" y="699300"/>
            <a:ext cx="4147200" cy="5760000"/>
          </a:xfrm>
          <a:prstGeom prst="rect">
            <a:avLst/>
          </a:prstGeom>
        </p:spPr>
      </p:pic>
      <p:pic>
        <p:nvPicPr>
          <p:cNvPr id="13" name="roa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27" y="2245236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frie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10550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goodtur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2566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h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57" y="4469996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2" name="橢圓 3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7564" y="5601794"/>
            <a:ext cx="4875212" cy="891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6000" dirty="0" smtClean="0">
                <a:solidFill>
                  <a:srgbClr val="FAF0DC"/>
                </a:solidFill>
                <a:latin typeface="Special Elite" panose="02000506000000020004" pitchFamily="2" charset="0"/>
              </a:rPr>
              <a:t>End of Set </a:t>
            </a:r>
            <a:r>
              <a:rPr lang="en-US" altLang="zh-TW" sz="6000" dirty="0" smtClean="0">
                <a:solidFill>
                  <a:srgbClr val="FAF0DC"/>
                </a:solidFill>
                <a:latin typeface="Special Elite" panose="02000506000000020004" pitchFamily="2" charset="0"/>
              </a:rPr>
              <a:t>B</a:t>
            </a:r>
            <a:endParaRPr lang="zh-HK" altLang="en-US" sz="6000" dirty="0">
              <a:solidFill>
                <a:srgbClr val="FAF0DC"/>
              </a:solidFill>
              <a:latin typeface="Special Elite" panose="02000506000000020004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24" y="4577641"/>
            <a:ext cx="2299852" cy="10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639233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tunnel"/>
          <p:cNvSpPr/>
          <p:nvPr/>
        </p:nvSpPr>
        <p:spPr>
          <a:xfrm>
            <a:off x="9639233" y="220812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present"/>
          <p:cNvSpPr/>
          <p:nvPr/>
        </p:nvSpPr>
        <p:spPr>
          <a:xfrm>
            <a:off x="7233827" y="442499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prevention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better to stop something bad from happening than to deal with it after it has happened.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loud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An unpleasant situation or difficult task will come to an end one day.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pres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laughter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 the first to do something to gain the advantage over others.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11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頁尾版面配置區 32"/>
          <p:cNvSpPr>
            <a:spLocks noGrp="1"/>
          </p:cNvSpPr>
          <p:nvPr>
            <p:ph type="ftr" sz="quarter" idx="11"/>
          </p:nvPr>
        </p:nvSpPr>
        <p:spPr>
          <a:xfrm>
            <a:off x="8072498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34" name="question_bi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1" y="695507"/>
            <a:ext cx="4147200" cy="5760000"/>
          </a:xfrm>
          <a:prstGeom prst="rect">
            <a:avLst/>
          </a:prstGeom>
        </p:spPr>
      </p:pic>
      <p:pic>
        <p:nvPicPr>
          <p:cNvPr id="35" name="bir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6" name="tunne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2210420"/>
            <a:ext cx="1803516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reven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rese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47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9" name="橢圓 38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6" name="橢圓 45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 hidden="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639233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home"/>
          <p:cNvSpPr/>
          <p:nvPr/>
        </p:nvSpPr>
        <p:spPr>
          <a:xfrm>
            <a:off x="7233827" y="442499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friend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present"/>
          <p:cNvSpPr/>
          <p:nvPr/>
        </p:nvSpPr>
        <p:spPr>
          <a:xfrm>
            <a:off x="9639233" y="442499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 true friend helps you when you are in trouble or difficulty.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Appreciate and be thankful for what we have.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Home is the place that offers you most emotional comfort, no matter where you are.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12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26" name="question_blessin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3" y="695507"/>
            <a:ext cx="4147200" cy="5760000"/>
          </a:xfrm>
          <a:prstGeom prst="rect">
            <a:avLst/>
          </a:prstGeom>
        </p:spPr>
      </p:pic>
      <p:pic>
        <p:nvPicPr>
          <p:cNvPr id="28" name="frie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10920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blessing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30" y="2205437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hom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2197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resen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30" y="4424994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3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4" name="橢圓 33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hay"/>
          <p:cNvSpPr/>
          <p:nvPr/>
        </p:nvSpPr>
        <p:spPr>
          <a:xfrm>
            <a:off x="9639233" y="2208124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contentment"/>
          <p:cNvSpPr/>
          <p:nvPr/>
        </p:nvSpPr>
        <p:spPr>
          <a:xfrm>
            <a:off x="9639233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noble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Home is the place that offers you most emotional comfort, no matter where you are.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Make good use of an opportunity or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favourable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 condition while it lasts.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Being thankful is the quality of a fine and admirable person.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Being content with what we have will make us emotionally wealthy.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13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13" name="question_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25" name="h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nobl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contentm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3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h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43" y="2245236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2" name="橢圓 3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laughter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hay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bird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Make good use of an opportunity or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favourable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 condition while it lasts.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 the first to do something to gain the advantage over others.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 true friend helps you when you are in trouble or difficulty.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Laughing (a positive outlook) can beat negative emotions during hard times.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14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11"/>
          </p:nvPr>
        </p:nvSpPr>
        <p:spPr>
          <a:xfrm>
            <a:off x="8049966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25" name="question_frie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3" y="695507"/>
            <a:ext cx="4147200" cy="5760000"/>
          </a:xfrm>
          <a:prstGeom prst="rect">
            <a:avLst/>
          </a:prstGeom>
        </p:spPr>
      </p:pic>
      <p:pic>
        <p:nvPicPr>
          <p:cNvPr id="26" name="frie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h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27" y="2244123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bir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laught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2" name="橢圓 3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friend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silver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present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Success can only be achieved through hard work.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 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Every difficult or sad situation has a more hopeful side.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 true friend helps you when you are in trouble or difficulty.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15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25" name="pa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res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silv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frien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350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question_pa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grpSp>
        <p:nvGrpSpPr>
          <p:cNvPr id="31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2" name="橢圓 31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blessings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home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rome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It takes time and efforts to achieve something great.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Being thankful is the quality of a fine and admirable person.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Home is the place that offers you most emotional comfort, no matter where you are.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Appreciate and be thankful for what we have.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16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>
          <a:xfrm>
            <a:off x="8065143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26" name="question_no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28" name="rom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hom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nobl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13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blessing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8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2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3" name="橢圓 32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7233826" y="220812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present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prevention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hay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An unpleasant situation or difficult task will come to an end one day.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Make good use of an opportunity or a </a:t>
            </a:r>
            <a:r>
              <a:rPr lang="en-US" altLang="zh-HK" sz="1400" dirty="0" err="1" smtClean="0">
                <a:solidFill>
                  <a:schemeClr val="bg2">
                    <a:lumMod val="50000"/>
                  </a:schemeClr>
                </a:solidFill>
              </a:rPr>
              <a:t>favourable</a:t>
            </a:r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 condition while it lasts.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better to stop something bad from happening than to deal with it after it has happened.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Time is precious and should not be wasted. The best time to take action is now. 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17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11"/>
          </p:nvPr>
        </p:nvSpPr>
        <p:spPr>
          <a:xfrm>
            <a:off x="8077200" y="6455507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25" name="question_tun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7" y="695507"/>
            <a:ext cx="4147200" cy="5760000"/>
          </a:xfrm>
          <a:prstGeom prst="rect">
            <a:avLst/>
          </a:prstGeom>
        </p:spPr>
      </p:pic>
      <p:pic>
        <p:nvPicPr>
          <p:cNvPr id="26" name="pres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tunne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4" y="2208123"/>
            <a:ext cx="1803516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h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29" y="2245236"/>
            <a:ext cx="1728000" cy="17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prevent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2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3" name="橢圓 32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1" animBg="1"/>
      <p:bldP spid="9" grpId="2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rect_b"/>
          <p:cNvSpPr/>
          <p:nvPr/>
        </p:nvSpPr>
        <p:spPr>
          <a:xfrm>
            <a:off x="9584176" y="4424993"/>
            <a:ext cx="1800000" cy="180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wrong_b_contentment"/>
          <p:cNvSpPr/>
          <p:nvPr/>
        </p:nvSpPr>
        <p:spPr>
          <a:xfrm>
            <a:off x="7233827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wrong_b_enough"/>
          <p:cNvSpPr/>
          <p:nvPr/>
        </p:nvSpPr>
        <p:spPr>
          <a:xfrm>
            <a:off x="7233827" y="442499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wrong_b_bird"/>
          <p:cNvSpPr/>
          <p:nvPr/>
        </p:nvSpPr>
        <p:spPr>
          <a:xfrm>
            <a:off x="9584176" y="2208123"/>
            <a:ext cx="1800000" cy="180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96" y="348680"/>
            <a:ext cx="3132638" cy="1395003"/>
          </a:xfrm>
          <a:prstGeom prst="rect">
            <a:avLst/>
          </a:prstGeom>
        </p:spPr>
      </p:pic>
      <p:sp>
        <p:nvSpPr>
          <p:cNvPr id="15" name="contentment_d"/>
          <p:cNvSpPr/>
          <p:nvPr/>
        </p:nvSpPr>
        <p:spPr>
          <a:xfrm>
            <a:off x="5175540" y="175636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Being content with what we have will make us emotionally wealthy.</a:t>
            </a:r>
            <a:endParaRPr lang="zh-HK" alt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ontentment_d"/>
          <p:cNvSpPr/>
          <p:nvPr/>
        </p:nvSpPr>
        <p:spPr>
          <a:xfrm>
            <a:off x="5175540" y="2866709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400" dirty="0" smtClean="0">
                <a:solidFill>
                  <a:schemeClr val="bg2">
                    <a:lumMod val="50000"/>
                  </a:schemeClr>
                </a:solidFill>
              </a:rPr>
              <a:t>Be the first to do something to gain the advantage over others.</a:t>
            </a:r>
            <a:endParaRPr lang="zh-HK" altLang="en-US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ment_d"/>
          <p:cNvSpPr/>
          <p:nvPr/>
        </p:nvSpPr>
        <p:spPr>
          <a:xfrm>
            <a:off x="5175540" y="3973236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It is important to be thankful for what we have, instead of running after what we don’t.</a:t>
            </a:r>
            <a:endParaRPr lang="zh-HK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ment_d"/>
          <p:cNvSpPr/>
          <p:nvPr/>
        </p:nvSpPr>
        <p:spPr>
          <a:xfrm>
            <a:off x="5175540" y="5079763"/>
            <a:ext cx="1769198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1200" dirty="0" smtClean="0">
                <a:solidFill>
                  <a:schemeClr val="bg2">
                    <a:lumMod val="50000"/>
                  </a:schemeClr>
                </a:solidFill>
              </a:rPr>
              <a:t>With strong determination, one can find a way to achieve one’s goal against all obstacles.</a:t>
            </a:r>
          </a:p>
        </p:txBody>
      </p:sp>
      <p:sp>
        <p:nvSpPr>
          <p:cNvPr id="20" name="Hide Hints"/>
          <p:cNvSpPr/>
          <p:nvPr/>
        </p:nvSpPr>
        <p:spPr>
          <a:xfrm>
            <a:off x="5353687" y="1081964"/>
            <a:ext cx="1412904" cy="439389"/>
          </a:xfrm>
          <a:prstGeom prst="roundRect">
            <a:avLst>
              <a:gd name="adj" fmla="val 50000"/>
            </a:avLst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Hide Hints</a:t>
            </a:r>
            <a:endParaRPr lang="zh-HK" altLang="en-US" dirty="0"/>
          </a:p>
        </p:txBody>
      </p:sp>
      <p:sp>
        <p:nvSpPr>
          <p:cNvPr id="16" name="Show Hints"/>
          <p:cNvSpPr/>
          <p:nvPr/>
        </p:nvSpPr>
        <p:spPr>
          <a:xfrm>
            <a:off x="5353687" y="1080830"/>
            <a:ext cx="1412904" cy="439389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Show Hints</a:t>
            </a:r>
            <a:endParaRPr lang="zh-HK" altLang="en-US" dirty="0"/>
          </a:p>
        </p:txBody>
      </p:sp>
      <p:sp>
        <p:nvSpPr>
          <p:cNvPr id="27" name="number"/>
          <p:cNvSpPr/>
          <p:nvPr/>
        </p:nvSpPr>
        <p:spPr>
          <a:xfrm>
            <a:off x="1353218" y="291470"/>
            <a:ext cx="2913321" cy="40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18 out of 20</a:t>
            </a:r>
            <a:endParaRPr lang="zh-HK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頁尾版面配置區 24"/>
          <p:cNvSpPr>
            <a:spLocks noGrp="1"/>
          </p:cNvSpPr>
          <p:nvPr>
            <p:ph type="ftr" sz="quarter" idx="11"/>
          </p:nvPr>
        </p:nvSpPr>
        <p:spPr>
          <a:xfrm>
            <a:off x="8077200" y="6459300"/>
            <a:ext cx="4114800" cy="365125"/>
          </a:xfrm>
        </p:spPr>
        <p:txBody>
          <a:bodyPr/>
          <a:lstStyle/>
          <a:p>
            <a:r>
              <a:rPr lang="en-US" altLang="zh-HK" dirty="0" smtClean="0">
                <a:solidFill>
                  <a:srgbClr val="FAF0DC"/>
                </a:solidFill>
              </a:rPr>
              <a:t>English Language Education Section, CDI, EDB</a:t>
            </a:r>
            <a:endParaRPr lang="zh-HK" altLang="en-US" dirty="0">
              <a:solidFill>
                <a:srgbClr val="FAF0DC"/>
              </a:solidFill>
            </a:endParaRPr>
          </a:p>
        </p:txBody>
      </p:sp>
      <p:pic>
        <p:nvPicPr>
          <p:cNvPr id="26" name="question_will_w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8" y="695507"/>
            <a:ext cx="4147200" cy="5760000"/>
          </a:xfrm>
          <a:prstGeom prst="rect">
            <a:avLst/>
          </a:prstGeom>
        </p:spPr>
      </p:pic>
      <p:pic>
        <p:nvPicPr>
          <p:cNvPr id="28" name="contentm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bir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220812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enough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7" y="4420872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will_w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76" y="4424993"/>
            <a:ext cx="1800000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2" name="numbering"/>
          <p:cNvGrpSpPr/>
          <p:nvPr/>
        </p:nvGrpSpPr>
        <p:grpSpPr>
          <a:xfrm>
            <a:off x="6728738" y="1555318"/>
            <a:ext cx="4928253" cy="3766906"/>
            <a:chOff x="6728738" y="1555318"/>
            <a:chExt cx="4928253" cy="3766906"/>
          </a:xfrm>
        </p:grpSpPr>
        <p:sp>
          <p:nvSpPr>
            <p:cNvPr id="33" name="橢圓 32"/>
            <p:cNvSpPr/>
            <p:nvPr/>
          </p:nvSpPr>
          <p:spPr>
            <a:xfrm>
              <a:off x="6728738" y="1555318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8817827" y="200183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1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6728738" y="267889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11224991" y="2001834"/>
              <a:ext cx="432000" cy="44911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>
                  <a:solidFill>
                    <a:srgbClr val="FAF0DC"/>
                  </a:solidFill>
                  <a:latin typeface="Bodoni MT Black" panose="02070A03080606020203" pitchFamily="18" charset="0"/>
                </a:rPr>
                <a:t>2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6734539" y="3784559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8819453" y="4208993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3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6728738" y="4890224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1223233" y="4206697"/>
              <a:ext cx="432000" cy="4320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b="1" dirty="0" smtClean="0">
                  <a:solidFill>
                    <a:srgbClr val="FAF0DC"/>
                  </a:solidFill>
                  <a:latin typeface="Bodoni MT Black" panose="02070A03080606020203" pitchFamily="18" charset="0"/>
                </a:rPr>
                <a:t>4</a:t>
              </a:r>
              <a:endParaRPr lang="zh-HK" altLang="en-US" b="1" dirty="0">
                <a:solidFill>
                  <a:srgbClr val="FAF0DC"/>
                </a:solidFill>
                <a:latin typeface="Bodoni MT Black" panose="02070A03080606020203" pitchFamily="18" charset="0"/>
              </a:endParaRPr>
            </a:p>
          </p:txBody>
        </p:sp>
      </p:grpSp>
      <p:pic>
        <p:nvPicPr>
          <p:cNvPr id="24" name="congratulations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3979" r="9199" b="22781"/>
          <a:stretch/>
        </p:blipFill>
        <p:spPr>
          <a:xfrm>
            <a:off x="8260193" y="3156428"/>
            <a:ext cx="2125445" cy="21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831</Words>
  <Application>Microsoft Office PowerPoint</Application>
  <PresentationFormat>寬螢幕</PresentationFormat>
  <Paragraphs>167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Arial</vt:lpstr>
      <vt:lpstr>Bodoni MT Black</vt:lpstr>
      <vt:lpstr>Calibri</vt:lpstr>
      <vt:lpstr>Calibri Light</vt:lpstr>
      <vt:lpstr>Special Elite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PANG, Pui-lin Pauline</dc:creator>
  <cp:lastModifiedBy>PANG, Pui-lin Pauline</cp:lastModifiedBy>
  <cp:revision>34</cp:revision>
  <dcterms:created xsi:type="dcterms:W3CDTF">2021-07-12T00:51:33Z</dcterms:created>
  <dcterms:modified xsi:type="dcterms:W3CDTF">2021-07-12T08:22:50Z</dcterms:modified>
</cp:coreProperties>
</file>